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9"/>
  </p:notesMasterIdLst>
  <p:sldIdLst>
    <p:sldId id="478" r:id="rId3"/>
    <p:sldId id="452" r:id="rId4"/>
    <p:sldId id="453" r:id="rId5"/>
    <p:sldId id="400" r:id="rId6"/>
    <p:sldId id="279" r:id="rId7"/>
    <p:sldId id="309" r:id="rId8"/>
    <p:sldId id="349" r:id="rId9"/>
    <p:sldId id="277" r:id="rId10"/>
    <p:sldId id="280" r:id="rId11"/>
    <p:sldId id="330" r:id="rId12"/>
    <p:sldId id="311" r:id="rId13"/>
    <p:sldId id="317" r:id="rId14"/>
    <p:sldId id="350" r:id="rId15"/>
    <p:sldId id="356" r:id="rId16"/>
    <p:sldId id="357" r:id="rId17"/>
    <p:sldId id="402" r:id="rId18"/>
    <p:sldId id="359" r:id="rId19"/>
    <p:sldId id="472" r:id="rId20"/>
    <p:sldId id="473" r:id="rId21"/>
    <p:sldId id="465" r:id="rId22"/>
    <p:sldId id="483" r:id="rId23"/>
    <p:sldId id="466" r:id="rId24"/>
    <p:sldId id="401" r:id="rId25"/>
    <p:sldId id="380" r:id="rId26"/>
    <p:sldId id="390" r:id="rId27"/>
    <p:sldId id="474" r:id="rId28"/>
    <p:sldId id="353" r:id="rId29"/>
    <p:sldId id="373" r:id="rId30"/>
    <p:sldId id="374" r:id="rId31"/>
    <p:sldId id="398" r:id="rId32"/>
    <p:sldId id="475" r:id="rId33"/>
    <p:sldId id="381" r:id="rId34"/>
    <p:sldId id="382" r:id="rId35"/>
    <p:sldId id="383" r:id="rId36"/>
    <p:sldId id="455" r:id="rId37"/>
    <p:sldId id="457" r:id="rId38"/>
    <p:sldId id="459" r:id="rId39"/>
    <p:sldId id="458" r:id="rId40"/>
    <p:sldId id="460" r:id="rId41"/>
    <p:sldId id="463" r:id="rId42"/>
    <p:sldId id="464" r:id="rId43"/>
    <p:sldId id="480" r:id="rId44"/>
    <p:sldId id="484" r:id="rId45"/>
    <p:sldId id="479" r:id="rId46"/>
    <p:sldId id="384" r:id="rId47"/>
    <p:sldId id="379" r:id="rId48"/>
    <p:sldId id="386" r:id="rId49"/>
    <p:sldId id="375" r:id="rId50"/>
    <p:sldId id="377" r:id="rId51"/>
    <p:sldId id="378" r:id="rId52"/>
    <p:sldId id="376" r:id="rId53"/>
    <p:sldId id="389" r:id="rId54"/>
    <p:sldId id="388" r:id="rId55"/>
    <p:sldId id="485" r:id="rId56"/>
    <p:sldId id="482" r:id="rId57"/>
    <p:sldId id="481" r:id="rId58"/>
    <p:sldId id="385" r:id="rId59"/>
    <p:sldId id="476" r:id="rId60"/>
    <p:sldId id="467" r:id="rId61"/>
    <p:sldId id="468" r:id="rId62"/>
    <p:sldId id="469" r:id="rId63"/>
    <p:sldId id="470" r:id="rId64"/>
    <p:sldId id="471" r:id="rId65"/>
    <p:sldId id="461" r:id="rId66"/>
    <p:sldId id="462" r:id="rId67"/>
    <p:sldId id="403" r:id="rId68"/>
    <p:sldId id="372" r:id="rId69"/>
    <p:sldId id="351" r:id="rId70"/>
    <p:sldId id="352" r:id="rId71"/>
    <p:sldId id="404" r:id="rId72"/>
    <p:sldId id="360" r:id="rId73"/>
    <p:sldId id="361" r:id="rId74"/>
    <p:sldId id="405" r:id="rId75"/>
    <p:sldId id="362" r:id="rId76"/>
    <p:sldId id="363" r:id="rId77"/>
    <p:sldId id="366" r:id="rId78"/>
    <p:sldId id="370" r:id="rId79"/>
    <p:sldId id="371" r:id="rId80"/>
    <p:sldId id="257" r:id="rId81"/>
    <p:sldId id="273" r:id="rId82"/>
    <p:sldId id="274" r:id="rId83"/>
    <p:sldId id="339" r:id="rId84"/>
    <p:sldId id="275" r:id="rId85"/>
    <p:sldId id="258" r:id="rId86"/>
    <p:sldId id="259" r:id="rId87"/>
    <p:sldId id="260" r:id="rId88"/>
    <p:sldId id="261" r:id="rId89"/>
    <p:sldId id="262" r:id="rId90"/>
    <p:sldId id="263" r:id="rId91"/>
    <p:sldId id="264" r:id="rId92"/>
    <p:sldId id="265" r:id="rId93"/>
    <p:sldId id="266" r:id="rId94"/>
    <p:sldId id="267" r:id="rId95"/>
    <p:sldId id="268" r:id="rId96"/>
    <p:sldId id="269" r:id="rId97"/>
    <p:sldId id="270" r:id="rId98"/>
    <p:sldId id="271" r:id="rId99"/>
    <p:sldId id="272" r:id="rId100"/>
    <p:sldId id="369" r:id="rId101"/>
    <p:sldId id="281" r:id="rId102"/>
    <p:sldId id="284" r:id="rId103"/>
    <p:sldId id="285" r:id="rId104"/>
    <p:sldId id="286" r:id="rId105"/>
    <p:sldId id="288" r:id="rId106"/>
    <p:sldId id="324" r:id="rId107"/>
    <p:sldId id="325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FF"/>
    <a:srgbClr val="006600"/>
    <a:srgbClr val="9F9F9F"/>
    <a:srgbClr val="CC00CC"/>
    <a:srgbClr val="FF00FF"/>
    <a:srgbClr val="275BCD"/>
    <a:srgbClr val="FF5050"/>
    <a:srgbClr val="A50021"/>
    <a:srgbClr val="B91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94660"/>
  </p:normalViewPr>
  <p:slideViewPr>
    <p:cSldViewPr snapToGrid="0">
      <p:cViewPr varScale="1">
        <p:scale>
          <a:sx n="78" d="100"/>
          <a:sy n="78" d="100"/>
        </p:scale>
        <p:origin x="-595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820224"/>
        <c:axId val="198822144"/>
      </c:scatterChart>
      <c:valAx>
        <c:axId val="198820224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8822144"/>
        <c:crossesAt val="1.0000000000000001E-5"/>
        <c:crossBetween val="midCat"/>
        <c:majorUnit val="1"/>
      </c:valAx>
      <c:valAx>
        <c:axId val="198822144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8820224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3547776"/>
        <c:axId val="223549312"/>
      </c:scatterChart>
      <c:valAx>
        <c:axId val="223547776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3549312"/>
        <c:crossesAt val="1.0000000000000001E-5"/>
        <c:crossBetween val="midCat"/>
        <c:majorUnit val="1"/>
      </c:valAx>
      <c:valAx>
        <c:axId val="223549312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3547776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4023296"/>
        <c:axId val="224024832"/>
      </c:scatterChart>
      <c:valAx>
        <c:axId val="224023296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4024832"/>
        <c:crossesAt val="1.0000000000000001E-5"/>
        <c:crossBetween val="midCat"/>
        <c:majorUnit val="1"/>
      </c:valAx>
      <c:valAx>
        <c:axId val="224024832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4023296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10 params</c:v>
                </c:pt>
              </c:strCache>
            </c:strRef>
          </c:tx>
          <c:spPr>
            <a:ln w="30356">
              <a:solidFill>
                <a:srgbClr val="0000FF"/>
              </a:solidFill>
              <a:prstDash val="solid"/>
            </a:ln>
          </c:spPr>
          <c:marker>
            <c:symbol val="plus"/>
            <c:size val="3"/>
            <c:spPr>
              <a:noFill/>
              <a:ln w="7589">
                <a:noFill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Sheet1!$F$2:$F$306</c:f>
              <c:numCache>
                <c:formatCode>General</c:formatCode>
                <c:ptCount val="305"/>
                <c:pt idx="10">
                  <c:v>4.5980999999999999E-3</c:v>
                </c:pt>
                <c:pt idx="11">
                  <c:v>8.0822099999999994E-3</c:v>
                </c:pt>
                <c:pt idx="12">
                  <c:v>1.3759499999999999E-2</c:v>
                </c:pt>
                <c:pt idx="13">
                  <c:v>2.2688099999999999E-2</c:v>
                </c:pt>
                <c:pt idx="14">
                  <c:v>3.6233700000000001E-2</c:v>
                </c:pt>
                <c:pt idx="15">
                  <c:v>5.6046699999999998E-2</c:v>
                </c:pt>
                <c:pt idx="16">
                  <c:v>8.3967100000000003E-2</c:v>
                </c:pt>
                <c:pt idx="17">
                  <c:v>0.12184</c:v>
                </c:pt>
                <c:pt idx="18">
                  <c:v>0.171234</c:v>
                </c:pt>
                <c:pt idx="19">
                  <c:v>0.23308400000000001</c:v>
                </c:pt>
                <c:pt idx="20">
                  <c:v>0.30729600000000001</c:v>
                </c:pt>
                <c:pt idx="21">
                  <c:v>0.39239499999999999</c:v>
                </c:pt>
                <c:pt idx="22">
                  <c:v>0.48530000000000001</c:v>
                </c:pt>
                <c:pt idx="23">
                  <c:v>0.58132499999999998</c:v>
                </c:pt>
                <c:pt idx="24">
                  <c:v>0.67444800000000005</c:v>
                </c:pt>
                <c:pt idx="25">
                  <c:v>0.75787899999999997</c:v>
                </c:pt>
                <c:pt idx="26">
                  <c:v>0.824847</c:v>
                </c:pt>
                <c:pt idx="27">
                  <c:v>0.86949799999999999</c:v>
                </c:pt>
                <c:pt idx="28">
                  <c:v>0.88774399999999998</c:v>
                </c:pt>
                <c:pt idx="29">
                  <c:v>0.87787700000000002</c:v>
                </c:pt>
                <c:pt idx="30">
                  <c:v>0.84084499999999995</c:v>
                </c:pt>
                <c:pt idx="31">
                  <c:v>0.78010999999999997</c:v>
                </c:pt>
                <c:pt idx="32">
                  <c:v>0.70114699999999996</c:v>
                </c:pt>
                <c:pt idx="33">
                  <c:v>0.610676</c:v>
                </c:pt>
                <c:pt idx="34">
                  <c:v>0.51580599999999999</c:v>
                </c:pt>
                <c:pt idx="35">
                  <c:v>0.42325800000000002</c:v>
                </c:pt>
                <c:pt idx="36">
                  <c:v>0.33880700000000002</c:v>
                </c:pt>
                <c:pt idx="37">
                  <c:v>0.26699099999999998</c:v>
                </c:pt>
                <c:pt idx="38">
                  <c:v>0.21110100000000001</c:v>
                </c:pt>
                <c:pt idx="39">
                  <c:v>0.17333399999999999</c:v>
                </c:pt>
                <c:pt idx="40">
                  <c:v>0.154999</c:v>
                </c:pt>
                <c:pt idx="41">
                  <c:v>0.15662999999999999</c:v>
                </c:pt>
                <c:pt idx="42">
                  <c:v>0.177922</c:v>
                </c:pt>
                <c:pt idx="43">
                  <c:v>0.217476</c:v>
                </c:pt>
                <c:pt idx="44">
                  <c:v>0.27244699999999999</c:v>
                </c:pt>
                <c:pt idx="45">
                  <c:v>0.33826800000000001</c:v>
                </c:pt>
                <c:pt idx="46">
                  <c:v>0.40865200000000002</c:v>
                </c:pt>
                <c:pt idx="47">
                  <c:v>0.47601599999999999</c:v>
                </c:pt>
                <c:pt idx="48">
                  <c:v>0.53237900000000005</c:v>
                </c:pt>
                <c:pt idx="49">
                  <c:v>0.57057800000000003</c:v>
                </c:pt>
                <c:pt idx="50">
                  <c:v>0.58554499999999998</c:v>
                </c:pt>
                <c:pt idx="51">
                  <c:v>0.57528999999999997</c:v>
                </c:pt>
                <c:pt idx="52">
                  <c:v>0.54132000000000002</c:v>
                </c:pt>
                <c:pt idx="53">
                  <c:v>0.48836800000000002</c:v>
                </c:pt>
                <c:pt idx="54">
                  <c:v>0.423514</c:v>
                </c:pt>
                <c:pt idx="55">
                  <c:v>0.35495500000000002</c:v>
                </c:pt>
                <c:pt idx="56">
                  <c:v>0.29075899999999999</c:v>
                </c:pt>
                <c:pt idx="57">
                  <c:v>0.23788300000000001</c:v>
                </c:pt>
                <c:pt idx="58">
                  <c:v>0.201602</c:v>
                </c:pt>
                <c:pt idx="59">
                  <c:v>0.18534999999999999</c:v>
                </c:pt>
                <c:pt idx="60">
                  <c:v>0.190826</c:v>
                </c:pt>
                <c:pt idx="61">
                  <c:v>0.21818299999999999</c:v>
                </c:pt>
                <c:pt idx="62">
                  <c:v>0.26616200000000001</c:v>
                </c:pt>
                <c:pt idx="63">
                  <c:v>0.332096</c:v>
                </c:pt>
                <c:pt idx="64">
                  <c:v>0.411854</c:v>
                </c:pt>
                <c:pt idx="65">
                  <c:v>0.49983499999999997</c:v>
                </c:pt>
                <c:pt idx="66">
                  <c:v>0.58914699999999998</c:v>
                </c:pt>
                <c:pt idx="67">
                  <c:v>0.67208299999999999</c:v>
                </c:pt>
                <c:pt idx="68">
                  <c:v>0.74088799999999999</c:v>
                </c:pt>
                <c:pt idx="69">
                  <c:v>0.78871000000000002</c:v>
                </c:pt>
                <c:pt idx="70">
                  <c:v>0.81057599999999996</c:v>
                </c:pt>
                <c:pt idx="71">
                  <c:v>0.80413999999999997</c:v>
                </c:pt>
                <c:pt idx="72">
                  <c:v>0.77005400000000002</c:v>
                </c:pt>
                <c:pt idx="73">
                  <c:v>0.71184199999999997</c:v>
                </c:pt>
                <c:pt idx="74">
                  <c:v>0.63531499999999996</c:v>
                </c:pt>
                <c:pt idx="75">
                  <c:v>0.54766499999999996</c:v>
                </c:pt>
                <c:pt idx="76">
                  <c:v>0.45644099999999999</c:v>
                </c:pt>
                <c:pt idx="77">
                  <c:v>0.36862899999999998</c:v>
                </c:pt>
                <c:pt idx="78">
                  <c:v>0.29000999999999999</c:v>
                </c:pt>
                <c:pt idx="79">
                  <c:v>0.224858</c:v>
                </c:pt>
                <c:pt idx="80">
                  <c:v>0.17596000000000001</c:v>
                </c:pt>
                <c:pt idx="81">
                  <c:v>0.14485400000000001</c:v>
                </c:pt>
                <c:pt idx="82">
                  <c:v>0.13211999999999999</c:v>
                </c:pt>
                <c:pt idx="83">
                  <c:v>0.137598</c:v>
                </c:pt>
                <c:pt idx="84">
                  <c:v>0.16042600000000001</c:v>
                </c:pt>
                <c:pt idx="85">
                  <c:v>0.19889899999999999</c:v>
                </c:pt>
                <c:pt idx="86">
                  <c:v>0.250222</c:v>
                </c:pt>
                <c:pt idx="87">
                  <c:v>0.310307</c:v>
                </c:pt>
                <c:pt idx="88">
                  <c:v>0.373774</c:v>
                </c:pt>
                <c:pt idx="89">
                  <c:v>0.43427500000000002</c:v>
                </c:pt>
                <c:pt idx="90">
                  <c:v>0.48517300000000002</c:v>
                </c:pt>
                <c:pt idx="91">
                  <c:v>0.52046999999999999</c:v>
                </c:pt>
                <c:pt idx="92">
                  <c:v>0.53578599999999998</c:v>
                </c:pt>
                <c:pt idx="93">
                  <c:v>0.52912999999999999</c:v>
                </c:pt>
                <c:pt idx="94">
                  <c:v>0.50124899999999994</c:v>
                </c:pt>
                <c:pt idx="95">
                  <c:v>0.45545099999999999</c:v>
                </c:pt>
                <c:pt idx="96">
                  <c:v>0.39693099999999998</c:v>
                </c:pt>
                <c:pt idx="97">
                  <c:v>0.33179399999999998</c:v>
                </c:pt>
                <c:pt idx="98">
                  <c:v>0.26601200000000003</c:v>
                </c:pt>
                <c:pt idx="99">
                  <c:v>0.20455499999999999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5408512"/>
        <c:axId val="225410432"/>
      </c:scatterChart>
      <c:valAx>
        <c:axId val="225408512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5410432"/>
        <c:crossesAt val="1.0000000000000001E-5"/>
        <c:crossBetween val="midCat"/>
        <c:majorUnit val="1"/>
      </c:valAx>
      <c:valAx>
        <c:axId val="225410432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5408512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7D05-A61C-4BB0-86D0-0E668693736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127D4-0CE5-4222-91C6-D8910DE1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9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19202" tIns="19202" rIns="19202" bIns="19202"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15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900" spc="-9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0" indent="192024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2pPr>
            <a:lvl3pPr marL="0" indent="384048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3pPr>
            <a:lvl4pPr marL="0" indent="576072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4pPr>
            <a:lvl5pPr marL="0" indent="768096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106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302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75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37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73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4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6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9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78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08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4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73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7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2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36BF-4C66-49BC-B512-21EA717CED5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1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7.tif"/><Relationship Id="rId11" Type="http://schemas.openxmlformats.org/officeDocument/2006/relationships/image" Target="../media/image32.png"/><Relationship Id="rId5" Type="http://schemas.openxmlformats.org/officeDocument/2006/relationships/image" Target="../media/image26.tif"/><Relationship Id="rId10" Type="http://schemas.openxmlformats.org/officeDocument/2006/relationships/image" Target="../media/image31.tif"/><Relationship Id="rId4" Type="http://schemas.openxmlformats.org/officeDocument/2006/relationships/image" Target="../media/image25.tif"/><Relationship Id="rId9" Type="http://schemas.openxmlformats.org/officeDocument/2006/relationships/image" Target="../media/image30.t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60.png"/><Relationship Id="rId4" Type="http://schemas.openxmlformats.org/officeDocument/2006/relationships/image" Target="../media/image35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LBNL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Astera.org diff-USE (Fraser)</a:t>
            </a:r>
          </a:p>
          <a:p>
            <a:pPr algn="ctr">
              <a:spcBef>
                <a:spcPts val="6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NIGMS 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R35 GM158447 (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NIGMS P30 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GM124169  (Adams)</a:t>
            </a:r>
          </a:p>
          <a:p>
            <a:pPr algn="ctr">
              <a:spcBef>
                <a:spcPts val="6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600"/>
              </a:spcBef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NIGMS </a:t>
            </a:r>
            <a:r>
              <a:rPr lang="en-US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P30 GM133894 </a:t>
            </a:r>
            <a:r>
              <a:rPr lang="en-US" alt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(Hodgson)</a:t>
            </a: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608" y="1532890"/>
            <a:ext cx="8214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James 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 smtClean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Pavel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Afonine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Tom </a:t>
            </a:r>
            <a:r>
              <a:rPr lang="en-US" dirty="0" err="1" smtClean="0">
                <a:latin typeface="Arial" pitchFamily="34" charset="0"/>
                <a:cs typeface="Arial" panose="020B0604020202020204" pitchFamily="34" charset="0"/>
              </a:rPr>
              <a:t>Terwilliger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 Nigel Moriarty, </a:t>
            </a:r>
            <a:r>
              <a:rPr lang="en-US" dirty="0" err="1"/>
              <a:t>Dorothee</a:t>
            </a:r>
            <a:r>
              <a:rPr lang="en-US" dirty="0"/>
              <a:t> </a:t>
            </a:r>
            <a:r>
              <a:rPr lang="en-US" dirty="0" err="1" smtClean="0"/>
              <a:t>Liebschner</a:t>
            </a: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Dale </a:t>
            </a:r>
            <a:r>
              <a:rPr lang="en-US" dirty="0" err="1" smtClean="0">
                <a:latin typeface="Arial" pitchFamily="34" charset="0"/>
                <a:cs typeface="Arial" panose="020B0604020202020204" pitchFamily="34" charset="0"/>
              </a:rPr>
              <a:t>Tronrud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  Helen </a:t>
            </a:r>
            <a:r>
              <a:rPr lang="en-US" dirty="0" err="1" smtClean="0">
                <a:latin typeface="Arial" pitchFamily="34" charset="0"/>
                <a:cs typeface="Arial" panose="020B0604020202020204" pitchFamily="34" charset="0"/>
              </a:rPr>
              <a:t>Ginn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 Spencer Passmore  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Cohen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042160" y="3972560"/>
            <a:ext cx="4439920" cy="7823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75360" y="2102418"/>
            <a:ext cx="6820028" cy="602682"/>
          </a:xfrm>
          <a:custGeom>
            <a:avLst/>
            <a:gdLst>
              <a:gd name="connsiteX0" fmla="*/ 0 w 6817360"/>
              <a:gd name="connsiteY0" fmla="*/ 53431 h 320580"/>
              <a:gd name="connsiteX1" fmla="*/ 53431 w 6817360"/>
              <a:gd name="connsiteY1" fmla="*/ 0 h 320580"/>
              <a:gd name="connsiteX2" fmla="*/ 6763929 w 6817360"/>
              <a:gd name="connsiteY2" fmla="*/ 0 h 320580"/>
              <a:gd name="connsiteX3" fmla="*/ 6817360 w 6817360"/>
              <a:gd name="connsiteY3" fmla="*/ 53431 h 320580"/>
              <a:gd name="connsiteX4" fmla="*/ 6817360 w 6817360"/>
              <a:gd name="connsiteY4" fmla="*/ 267149 h 320580"/>
              <a:gd name="connsiteX5" fmla="*/ 6763929 w 6817360"/>
              <a:gd name="connsiteY5" fmla="*/ 320580 h 320580"/>
              <a:gd name="connsiteX6" fmla="*/ 53431 w 6817360"/>
              <a:gd name="connsiteY6" fmla="*/ 320580 h 320580"/>
              <a:gd name="connsiteX7" fmla="*/ 0 w 6817360"/>
              <a:gd name="connsiteY7" fmla="*/ 267149 h 320580"/>
              <a:gd name="connsiteX8" fmla="*/ 0 w 6817360"/>
              <a:gd name="connsiteY8" fmla="*/ 53431 h 320580"/>
              <a:gd name="connsiteX0" fmla="*/ 0 w 6817360"/>
              <a:gd name="connsiteY0" fmla="*/ 53431 h 579829"/>
              <a:gd name="connsiteX1" fmla="*/ 53431 w 6817360"/>
              <a:gd name="connsiteY1" fmla="*/ 0 h 579829"/>
              <a:gd name="connsiteX2" fmla="*/ 6763929 w 6817360"/>
              <a:gd name="connsiteY2" fmla="*/ 0 h 579829"/>
              <a:gd name="connsiteX3" fmla="*/ 6817360 w 6817360"/>
              <a:gd name="connsiteY3" fmla="*/ 53431 h 579829"/>
              <a:gd name="connsiteX4" fmla="*/ 6817360 w 6817360"/>
              <a:gd name="connsiteY4" fmla="*/ 267149 h 579829"/>
              <a:gd name="connsiteX5" fmla="*/ 6763929 w 6817360"/>
              <a:gd name="connsiteY5" fmla="*/ 320580 h 579829"/>
              <a:gd name="connsiteX6" fmla="*/ 1432560 w 6817360"/>
              <a:gd name="connsiteY6" fmla="*/ 579822 h 579829"/>
              <a:gd name="connsiteX7" fmla="*/ 53431 w 6817360"/>
              <a:gd name="connsiteY7" fmla="*/ 320580 h 579829"/>
              <a:gd name="connsiteX8" fmla="*/ 0 w 6817360"/>
              <a:gd name="connsiteY8" fmla="*/ 267149 h 579829"/>
              <a:gd name="connsiteX9" fmla="*/ 0 w 6817360"/>
              <a:gd name="connsiteY9" fmla="*/ 53431 h 579829"/>
              <a:gd name="connsiteX0" fmla="*/ 0 w 6817360"/>
              <a:gd name="connsiteY0" fmla="*/ 53431 h 612235"/>
              <a:gd name="connsiteX1" fmla="*/ 53431 w 6817360"/>
              <a:gd name="connsiteY1" fmla="*/ 0 h 612235"/>
              <a:gd name="connsiteX2" fmla="*/ 6763929 w 6817360"/>
              <a:gd name="connsiteY2" fmla="*/ 0 h 612235"/>
              <a:gd name="connsiteX3" fmla="*/ 6817360 w 6817360"/>
              <a:gd name="connsiteY3" fmla="*/ 53431 h 612235"/>
              <a:gd name="connsiteX4" fmla="*/ 6817360 w 6817360"/>
              <a:gd name="connsiteY4" fmla="*/ 267149 h 612235"/>
              <a:gd name="connsiteX5" fmla="*/ 6763929 w 6817360"/>
              <a:gd name="connsiteY5" fmla="*/ 320580 h 612235"/>
              <a:gd name="connsiteX6" fmla="*/ 3931920 w 6817360"/>
              <a:gd name="connsiteY6" fmla="*/ 589982 h 612235"/>
              <a:gd name="connsiteX7" fmla="*/ 1432560 w 6817360"/>
              <a:gd name="connsiteY7" fmla="*/ 579822 h 612235"/>
              <a:gd name="connsiteX8" fmla="*/ 53431 w 6817360"/>
              <a:gd name="connsiteY8" fmla="*/ 320580 h 612235"/>
              <a:gd name="connsiteX9" fmla="*/ 0 w 6817360"/>
              <a:gd name="connsiteY9" fmla="*/ 267149 h 612235"/>
              <a:gd name="connsiteX10" fmla="*/ 0 w 6817360"/>
              <a:gd name="connsiteY10" fmla="*/ 53431 h 612235"/>
              <a:gd name="connsiteX0" fmla="*/ 0 w 6817360"/>
              <a:gd name="connsiteY0" fmla="*/ 53431 h 589982"/>
              <a:gd name="connsiteX1" fmla="*/ 53431 w 6817360"/>
              <a:gd name="connsiteY1" fmla="*/ 0 h 589982"/>
              <a:gd name="connsiteX2" fmla="*/ 6763929 w 6817360"/>
              <a:gd name="connsiteY2" fmla="*/ 0 h 589982"/>
              <a:gd name="connsiteX3" fmla="*/ 6817360 w 6817360"/>
              <a:gd name="connsiteY3" fmla="*/ 53431 h 589982"/>
              <a:gd name="connsiteX4" fmla="*/ 6817360 w 6817360"/>
              <a:gd name="connsiteY4" fmla="*/ 267149 h 589982"/>
              <a:gd name="connsiteX5" fmla="*/ 6763929 w 6817360"/>
              <a:gd name="connsiteY5" fmla="*/ 320580 h 589982"/>
              <a:gd name="connsiteX6" fmla="*/ 4460240 w 6817360"/>
              <a:gd name="connsiteY6" fmla="*/ 335982 h 589982"/>
              <a:gd name="connsiteX7" fmla="*/ 3931920 w 6817360"/>
              <a:gd name="connsiteY7" fmla="*/ 589982 h 589982"/>
              <a:gd name="connsiteX8" fmla="*/ 1432560 w 6817360"/>
              <a:gd name="connsiteY8" fmla="*/ 579822 h 589982"/>
              <a:gd name="connsiteX9" fmla="*/ 53431 w 6817360"/>
              <a:gd name="connsiteY9" fmla="*/ 320580 h 589982"/>
              <a:gd name="connsiteX10" fmla="*/ 0 w 6817360"/>
              <a:gd name="connsiteY10" fmla="*/ 267149 h 589982"/>
              <a:gd name="connsiteX11" fmla="*/ 0 w 6817360"/>
              <a:gd name="connsiteY11" fmla="*/ 53431 h 589982"/>
              <a:gd name="connsiteX0" fmla="*/ 0 w 6817360"/>
              <a:gd name="connsiteY0" fmla="*/ 53431 h 602682"/>
              <a:gd name="connsiteX1" fmla="*/ 53431 w 6817360"/>
              <a:gd name="connsiteY1" fmla="*/ 0 h 602682"/>
              <a:gd name="connsiteX2" fmla="*/ 6763929 w 6817360"/>
              <a:gd name="connsiteY2" fmla="*/ 0 h 602682"/>
              <a:gd name="connsiteX3" fmla="*/ 6817360 w 6817360"/>
              <a:gd name="connsiteY3" fmla="*/ 53431 h 602682"/>
              <a:gd name="connsiteX4" fmla="*/ 6817360 w 6817360"/>
              <a:gd name="connsiteY4" fmla="*/ 267149 h 602682"/>
              <a:gd name="connsiteX5" fmla="*/ 6763929 w 6817360"/>
              <a:gd name="connsiteY5" fmla="*/ 320580 h 602682"/>
              <a:gd name="connsiteX6" fmla="*/ 4460240 w 6817360"/>
              <a:gd name="connsiteY6" fmla="*/ 335982 h 602682"/>
              <a:gd name="connsiteX7" fmla="*/ 3931920 w 6817360"/>
              <a:gd name="connsiteY7" fmla="*/ 589982 h 602682"/>
              <a:gd name="connsiteX8" fmla="*/ 1432560 w 6817360"/>
              <a:gd name="connsiteY8" fmla="*/ 579822 h 602682"/>
              <a:gd name="connsiteX9" fmla="*/ 374444 w 6817360"/>
              <a:gd name="connsiteY9" fmla="*/ 602682 h 602682"/>
              <a:gd name="connsiteX10" fmla="*/ 0 w 6817360"/>
              <a:gd name="connsiteY10" fmla="*/ 267149 h 602682"/>
              <a:gd name="connsiteX11" fmla="*/ 0 w 6817360"/>
              <a:gd name="connsiteY11" fmla="*/ 53431 h 602682"/>
              <a:gd name="connsiteX0" fmla="*/ 0 w 6886654"/>
              <a:gd name="connsiteY0" fmla="*/ 53431 h 602682"/>
              <a:gd name="connsiteX1" fmla="*/ 53431 w 6886654"/>
              <a:gd name="connsiteY1" fmla="*/ 0 h 602682"/>
              <a:gd name="connsiteX2" fmla="*/ 6763929 w 6886654"/>
              <a:gd name="connsiteY2" fmla="*/ 0 h 602682"/>
              <a:gd name="connsiteX3" fmla="*/ 6817360 w 6886654"/>
              <a:gd name="connsiteY3" fmla="*/ 53431 h 602682"/>
              <a:gd name="connsiteX4" fmla="*/ 6817360 w 6886654"/>
              <a:gd name="connsiteY4" fmla="*/ 267149 h 602682"/>
              <a:gd name="connsiteX5" fmla="*/ 6763929 w 6886654"/>
              <a:gd name="connsiteY5" fmla="*/ 320580 h 602682"/>
              <a:gd name="connsiteX6" fmla="*/ 5374640 w 6886654"/>
              <a:gd name="connsiteY6" fmla="*/ 297071 h 602682"/>
              <a:gd name="connsiteX7" fmla="*/ 3931920 w 6886654"/>
              <a:gd name="connsiteY7" fmla="*/ 589982 h 602682"/>
              <a:gd name="connsiteX8" fmla="*/ 1432560 w 6886654"/>
              <a:gd name="connsiteY8" fmla="*/ 579822 h 602682"/>
              <a:gd name="connsiteX9" fmla="*/ 374444 w 6886654"/>
              <a:gd name="connsiteY9" fmla="*/ 602682 h 602682"/>
              <a:gd name="connsiteX10" fmla="*/ 0 w 6886654"/>
              <a:gd name="connsiteY10" fmla="*/ 267149 h 602682"/>
              <a:gd name="connsiteX11" fmla="*/ 0 w 6886654"/>
              <a:gd name="connsiteY11" fmla="*/ 53431 h 602682"/>
              <a:gd name="connsiteX0" fmla="*/ 0 w 6886654"/>
              <a:gd name="connsiteY0" fmla="*/ 53431 h 602682"/>
              <a:gd name="connsiteX1" fmla="*/ 53431 w 6886654"/>
              <a:gd name="connsiteY1" fmla="*/ 0 h 602682"/>
              <a:gd name="connsiteX2" fmla="*/ 6763929 w 6886654"/>
              <a:gd name="connsiteY2" fmla="*/ 0 h 602682"/>
              <a:gd name="connsiteX3" fmla="*/ 6817360 w 6886654"/>
              <a:gd name="connsiteY3" fmla="*/ 53431 h 602682"/>
              <a:gd name="connsiteX4" fmla="*/ 6817360 w 6886654"/>
              <a:gd name="connsiteY4" fmla="*/ 267149 h 602682"/>
              <a:gd name="connsiteX5" fmla="*/ 6763929 w 6886654"/>
              <a:gd name="connsiteY5" fmla="*/ 320580 h 602682"/>
              <a:gd name="connsiteX6" fmla="*/ 5374640 w 6886654"/>
              <a:gd name="connsiteY6" fmla="*/ 297071 h 602682"/>
              <a:gd name="connsiteX7" fmla="*/ 4894959 w 6886654"/>
              <a:gd name="connsiteY7" fmla="*/ 570527 h 602682"/>
              <a:gd name="connsiteX8" fmla="*/ 1432560 w 6886654"/>
              <a:gd name="connsiteY8" fmla="*/ 579822 h 602682"/>
              <a:gd name="connsiteX9" fmla="*/ 374444 w 6886654"/>
              <a:gd name="connsiteY9" fmla="*/ 602682 h 602682"/>
              <a:gd name="connsiteX10" fmla="*/ 0 w 6886654"/>
              <a:gd name="connsiteY10" fmla="*/ 267149 h 602682"/>
              <a:gd name="connsiteX11" fmla="*/ 0 w 6886654"/>
              <a:gd name="connsiteY11" fmla="*/ 53431 h 602682"/>
              <a:gd name="connsiteX0" fmla="*/ 0 w 6820028"/>
              <a:gd name="connsiteY0" fmla="*/ 53431 h 602682"/>
              <a:gd name="connsiteX1" fmla="*/ 53431 w 6820028"/>
              <a:gd name="connsiteY1" fmla="*/ 0 h 602682"/>
              <a:gd name="connsiteX2" fmla="*/ 6763929 w 6820028"/>
              <a:gd name="connsiteY2" fmla="*/ 0 h 602682"/>
              <a:gd name="connsiteX3" fmla="*/ 6817360 w 6820028"/>
              <a:gd name="connsiteY3" fmla="*/ 53431 h 602682"/>
              <a:gd name="connsiteX4" fmla="*/ 6817360 w 6820028"/>
              <a:gd name="connsiteY4" fmla="*/ 267149 h 602682"/>
              <a:gd name="connsiteX5" fmla="*/ 6618014 w 6820028"/>
              <a:gd name="connsiteY5" fmla="*/ 340036 h 602682"/>
              <a:gd name="connsiteX6" fmla="*/ 5374640 w 6820028"/>
              <a:gd name="connsiteY6" fmla="*/ 297071 h 602682"/>
              <a:gd name="connsiteX7" fmla="*/ 4894959 w 6820028"/>
              <a:gd name="connsiteY7" fmla="*/ 570527 h 602682"/>
              <a:gd name="connsiteX8" fmla="*/ 1432560 w 6820028"/>
              <a:gd name="connsiteY8" fmla="*/ 579822 h 602682"/>
              <a:gd name="connsiteX9" fmla="*/ 374444 w 6820028"/>
              <a:gd name="connsiteY9" fmla="*/ 602682 h 602682"/>
              <a:gd name="connsiteX10" fmla="*/ 0 w 6820028"/>
              <a:gd name="connsiteY10" fmla="*/ 267149 h 602682"/>
              <a:gd name="connsiteX11" fmla="*/ 0 w 6820028"/>
              <a:gd name="connsiteY11" fmla="*/ 53431 h 60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20028" h="602682">
                <a:moveTo>
                  <a:pt x="0" y="53431"/>
                </a:moveTo>
                <a:cubicBezTo>
                  <a:pt x="0" y="23922"/>
                  <a:pt x="23922" y="0"/>
                  <a:pt x="53431" y="0"/>
                </a:cubicBezTo>
                <a:lnTo>
                  <a:pt x="6763929" y="0"/>
                </a:lnTo>
                <a:cubicBezTo>
                  <a:pt x="6793438" y="0"/>
                  <a:pt x="6817360" y="23922"/>
                  <a:pt x="6817360" y="53431"/>
                </a:cubicBezTo>
                <a:lnTo>
                  <a:pt x="6817360" y="267149"/>
                </a:lnTo>
                <a:cubicBezTo>
                  <a:pt x="6817360" y="296658"/>
                  <a:pt x="6858467" y="335049"/>
                  <a:pt x="6618014" y="340036"/>
                </a:cubicBezTo>
                <a:cubicBezTo>
                  <a:pt x="6377561" y="345023"/>
                  <a:pt x="5661816" y="258656"/>
                  <a:pt x="5374640" y="297071"/>
                </a:cubicBezTo>
                <a:cubicBezTo>
                  <a:pt x="5087464" y="335486"/>
                  <a:pt x="5377559" y="563754"/>
                  <a:pt x="4894959" y="570527"/>
                </a:cubicBezTo>
                <a:lnTo>
                  <a:pt x="1432560" y="579822"/>
                </a:lnTo>
                <a:cubicBezTo>
                  <a:pt x="1087997" y="581461"/>
                  <a:pt x="719007" y="601043"/>
                  <a:pt x="374444" y="602682"/>
                </a:cubicBezTo>
                <a:cubicBezTo>
                  <a:pt x="344935" y="602682"/>
                  <a:pt x="0" y="296658"/>
                  <a:pt x="0" y="267149"/>
                </a:cubicBezTo>
                <a:lnTo>
                  <a:pt x="0" y="53431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jamesh/powerpoint/SSRL_untangle_2025.pptx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53" y="1"/>
            <a:ext cx="1710046" cy="171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831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1438080" y="1871931"/>
            <a:ext cx="2358688" cy="4513697"/>
            <a:chOff x="629638" y="514557"/>
            <a:chExt cx="2358688" cy="5905041"/>
          </a:xfrm>
        </p:grpSpPr>
        <p:grpSp>
          <p:nvGrpSpPr>
            <p:cNvPr id="9" name="Group 8"/>
            <p:cNvGrpSpPr/>
            <p:nvPr/>
          </p:nvGrpSpPr>
          <p:grpSpPr>
            <a:xfrm>
              <a:off x="786789" y="3352799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4" name="Freeform 1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6789" y="629797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Freeform 2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629638" y="514557"/>
              <a:ext cx="663927" cy="453528"/>
              <a:chOff x="1043687" y="436520"/>
              <a:chExt cx="663927" cy="45352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 flipV="1">
              <a:off x="629638" y="5966070"/>
              <a:ext cx="663927" cy="453528"/>
              <a:chOff x="1043687" y="436520"/>
              <a:chExt cx="663927" cy="45352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481550" y="3352799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54" name="Freeform 15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15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15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481550" y="629797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42" name="Freeform 141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147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324399" y="514557"/>
              <a:ext cx="663927" cy="453528"/>
              <a:chOff x="1043687" y="436520"/>
              <a:chExt cx="663927" cy="453528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2324399" y="5966070"/>
              <a:ext cx="663927" cy="453528"/>
              <a:chOff x="1043687" y="436520"/>
              <a:chExt cx="663927" cy="45352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071711" y="1159439"/>
            <a:ext cx="2940228" cy="5226189"/>
            <a:chOff x="5071711" y="1159439"/>
            <a:chExt cx="2940228" cy="5226189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5347233" y="1871931"/>
              <a:ext cx="2358688" cy="4513697"/>
              <a:chOff x="6158270" y="480588"/>
              <a:chExt cx="2358688" cy="5905041"/>
            </a:xfrm>
          </p:grpSpPr>
          <p:sp>
            <p:nvSpPr>
              <p:cNvPr id="326" name="Freeform 325"/>
              <p:cNvSpPr/>
              <p:nvPr/>
            </p:nvSpPr>
            <p:spPr>
              <a:xfrm rot="14792732">
                <a:off x="7906910" y="568620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 326"/>
              <p:cNvSpPr/>
              <p:nvPr/>
            </p:nvSpPr>
            <p:spPr>
              <a:xfrm rot="14792732">
                <a:off x="7812134" y="546776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/>
              <p:cNvSpPr/>
              <p:nvPr/>
            </p:nvSpPr>
            <p:spPr>
              <a:xfrm rot="14792732">
                <a:off x="7717360" y="524932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 328"/>
              <p:cNvSpPr/>
              <p:nvPr/>
            </p:nvSpPr>
            <p:spPr>
              <a:xfrm rot="14792732">
                <a:off x="7622585" y="5030879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 329"/>
              <p:cNvSpPr/>
              <p:nvPr/>
            </p:nvSpPr>
            <p:spPr>
              <a:xfrm rot="14792732">
                <a:off x="7527810" y="4812438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 rot="14792732">
                <a:off x="7433036" y="4593996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 331"/>
              <p:cNvSpPr/>
              <p:nvPr/>
            </p:nvSpPr>
            <p:spPr>
              <a:xfrm rot="14792732">
                <a:off x="7338261" y="4375555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 332"/>
              <p:cNvSpPr/>
              <p:nvPr/>
            </p:nvSpPr>
            <p:spPr>
              <a:xfrm rot="14792732">
                <a:off x="7243487" y="415711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 rot="14792732">
                <a:off x="7148712" y="393867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/>
              <p:cNvSpPr/>
              <p:nvPr/>
            </p:nvSpPr>
            <p:spPr>
              <a:xfrm rot="14792732">
                <a:off x="7053937" y="3720231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 rot="14792732">
                <a:off x="6959163" y="350179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 336"/>
              <p:cNvSpPr/>
              <p:nvPr/>
            </p:nvSpPr>
            <p:spPr>
              <a:xfrm rot="15748337">
                <a:off x="6909261" y="3307678"/>
                <a:ext cx="434768" cy="314861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 353"/>
              <p:cNvSpPr/>
              <p:nvPr/>
            </p:nvSpPr>
            <p:spPr>
              <a:xfrm rot="17486350">
                <a:off x="6276787" y="576531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 354"/>
              <p:cNvSpPr/>
              <p:nvPr/>
            </p:nvSpPr>
            <p:spPr>
              <a:xfrm rot="17486350">
                <a:off x="6365369" y="553973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Freeform 355"/>
              <p:cNvSpPr/>
              <p:nvPr/>
            </p:nvSpPr>
            <p:spPr>
              <a:xfrm rot="17486350">
                <a:off x="6453950" y="53141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Freeform 356"/>
              <p:cNvSpPr/>
              <p:nvPr/>
            </p:nvSpPr>
            <p:spPr>
              <a:xfrm rot="17486350">
                <a:off x="6542532" y="508857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 357"/>
              <p:cNvSpPr/>
              <p:nvPr/>
            </p:nvSpPr>
            <p:spPr>
              <a:xfrm rot="17486350">
                <a:off x="6631114" y="486299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 358"/>
              <p:cNvSpPr/>
              <p:nvPr/>
            </p:nvSpPr>
            <p:spPr>
              <a:xfrm rot="17486350">
                <a:off x="6719695" y="463741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Freeform 359"/>
              <p:cNvSpPr/>
              <p:nvPr/>
            </p:nvSpPr>
            <p:spPr>
              <a:xfrm rot="17486350">
                <a:off x="6808277" y="441183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Freeform 360"/>
              <p:cNvSpPr/>
              <p:nvPr/>
            </p:nvSpPr>
            <p:spPr>
              <a:xfrm rot="17486350">
                <a:off x="6896858" y="418625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 361"/>
              <p:cNvSpPr/>
              <p:nvPr/>
            </p:nvSpPr>
            <p:spPr>
              <a:xfrm rot="17486350">
                <a:off x="6985440" y="396067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 362"/>
              <p:cNvSpPr/>
              <p:nvPr/>
            </p:nvSpPr>
            <p:spPr>
              <a:xfrm rot="17486350">
                <a:off x="7074022" y="373509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Freeform 363"/>
              <p:cNvSpPr/>
              <p:nvPr/>
            </p:nvSpPr>
            <p:spPr>
              <a:xfrm rot="17486350">
                <a:off x="7162603" y="3509514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Freeform 364"/>
              <p:cNvSpPr/>
              <p:nvPr/>
            </p:nvSpPr>
            <p:spPr>
              <a:xfrm rot="16490046">
                <a:off x="7197845" y="33277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 341"/>
              <p:cNvSpPr/>
              <p:nvPr/>
            </p:nvSpPr>
            <p:spPr>
              <a:xfrm rot="15367470">
                <a:off x="7213915" y="3211890"/>
                <a:ext cx="403334" cy="31957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97498 w 1127803"/>
                  <a:gd name="connsiteY0" fmla="*/ 186994 h 844323"/>
                  <a:gd name="connsiteX1" fmla="*/ 483936 w 1127803"/>
                  <a:gd name="connsiteY1" fmla="*/ 21741 h 844323"/>
                  <a:gd name="connsiteX2" fmla="*/ 902577 w 1127803"/>
                  <a:gd name="connsiteY2" fmla="*/ 21741 h 844323"/>
                  <a:gd name="connsiteX3" fmla="*/ 1127803 w 1127803"/>
                  <a:gd name="connsiteY3" fmla="*/ 204139 h 844323"/>
                  <a:gd name="connsiteX4" fmla="*/ 464381 w 1127803"/>
                  <a:gd name="connsiteY4" fmla="*/ 771140 h 844323"/>
                  <a:gd name="connsiteX5" fmla="*/ 43261 w 1127803"/>
                  <a:gd name="connsiteY5" fmla="*/ 825972 h 844323"/>
                  <a:gd name="connsiteX6" fmla="*/ 0 w 1127803"/>
                  <a:gd name="connsiteY6" fmla="*/ 667700 h 844323"/>
                  <a:gd name="connsiteX7" fmla="*/ 197498 w 1127803"/>
                  <a:gd name="connsiteY7" fmla="*/ 186994 h 844323"/>
                  <a:gd name="connsiteX0" fmla="*/ 197498 w 1127803"/>
                  <a:gd name="connsiteY0" fmla="*/ 186994 h 801492"/>
                  <a:gd name="connsiteX1" fmla="*/ 483936 w 1127803"/>
                  <a:gd name="connsiteY1" fmla="*/ 21741 h 801492"/>
                  <a:gd name="connsiteX2" fmla="*/ 902577 w 1127803"/>
                  <a:gd name="connsiteY2" fmla="*/ 21741 h 801492"/>
                  <a:gd name="connsiteX3" fmla="*/ 1127803 w 1127803"/>
                  <a:gd name="connsiteY3" fmla="*/ 204139 h 801492"/>
                  <a:gd name="connsiteX4" fmla="*/ 464381 w 1127803"/>
                  <a:gd name="connsiteY4" fmla="*/ 771140 h 801492"/>
                  <a:gd name="connsiteX5" fmla="*/ 0 w 1127803"/>
                  <a:gd name="connsiteY5" fmla="*/ 667700 h 801492"/>
                  <a:gd name="connsiteX6" fmla="*/ 197498 w 1127803"/>
                  <a:gd name="connsiteY6" fmla="*/ 186994 h 801492"/>
                  <a:gd name="connsiteX0" fmla="*/ 279220 w 1127803"/>
                  <a:gd name="connsiteY0" fmla="*/ 271397 h 806576"/>
                  <a:gd name="connsiteX1" fmla="*/ 483936 w 1127803"/>
                  <a:gd name="connsiteY1" fmla="*/ 26825 h 806576"/>
                  <a:gd name="connsiteX2" fmla="*/ 902577 w 1127803"/>
                  <a:gd name="connsiteY2" fmla="*/ 26825 h 806576"/>
                  <a:gd name="connsiteX3" fmla="*/ 1127803 w 1127803"/>
                  <a:gd name="connsiteY3" fmla="*/ 209223 h 806576"/>
                  <a:gd name="connsiteX4" fmla="*/ 464381 w 1127803"/>
                  <a:gd name="connsiteY4" fmla="*/ 776224 h 806576"/>
                  <a:gd name="connsiteX5" fmla="*/ 0 w 1127803"/>
                  <a:gd name="connsiteY5" fmla="*/ 672784 h 806576"/>
                  <a:gd name="connsiteX6" fmla="*/ 279220 w 1127803"/>
                  <a:gd name="connsiteY6" fmla="*/ 271397 h 806576"/>
                  <a:gd name="connsiteX0" fmla="*/ 279220 w 1127803"/>
                  <a:gd name="connsiteY0" fmla="*/ 246361 h 781540"/>
                  <a:gd name="connsiteX1" fmla="*/ 495153 w 1127803"/>
                  <a:gd name="connsiteY1" fmla="*/ 100155 h 781540"/>
                  <a:gd name="connsiteX2" fmla="*/ 902577 w 1127803"/>
                  <a:gd name="connsiteY2" fmla="*/ 1789 h 781540"/>
                  <a:gd name="connsiteX3" fmla="*/ 1127803 w 1127803"/>
                  <a:gd name="connsiteY3" fmla="*/ 184187 h 781540"/>
                  <a:gd name="connsiteX4" fmla="*/ 464381 w 1127803"/>
                  <a:gd name="connsiteY4" fmla="*/ 751188 h 781540"/>
                  <a:gd name="connsiteX5" fmla="*/ 0 w 1127803"/>
                  <a:gd name="connsiteY5" fmla="*/ 647748 h 781540"/>
                  <a:gd name="connsiteX6" fmla="*/ 279220 w 1127803"/>
                  <a:gd name="connsiteY6" fmla="*/ 246361 h 78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803" h="781540">
                    <a:moveTo>
                      <a:pt x="279220" y="246361"/>
                    </a:moveTo>
                    <a:cubicBezTo>
                      <a:pt x="363682" y="177505"/>
                      <a:pt x="391260" y="140917"/>
                      <a:pt x="495153" y="100155"/>
                    </a:cubicBezTo>
                    <a:cubicBezTo>
                      <a:pt x="599046" y="59393"/>
                      <a:pt x="797135" y="-12216"/>
                      <a:pt x="902577" y="1789"/>
                    </a:cubicBezTo>
                    <a:cubicBezTo>
                      <a:pt x="1008019" y="15794"/>
                      <a:pt x="1048436" y="78655"/>
                      <a:pt x="1127803" y="184187"/>
                    </a:cubicBezTo>
                    <a:cubicBezTo>
                      <a:pt x="1007145" y="284004"/>
                      <a:pt x="652348" y="673928"/>
                      <a:pt x="464381" y="751188"/>
                    </a:cubicBezTo>
                    <a:cubicBezTo>
                      <a:pt x="276414" y="828448"/>
                      <a:pt x="44481" y="745106"/>
                      <a:pt x="0" y="647748"/>
                    </a:cubicBezTo>
                    <a:lnTo>
                      <a:pt x="279220" y="24636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 342"/>
              <p:cNvSpPr/>
              <p:nvPr/>
            </p:nvSpPr>
            <p:spPr>
              <a:xfrm rot="14938305">
                <a:off x="7149538" y="3010593"/>
                <a:ext cx="443836" cy="36095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 343"/>
              <p:cNvSpPr/>
              <p:nvPr/>
            </p:nvSpPr>
            <p:spPr>
              <a:xfrm rot="14938305">
                <a:off x="7068968" y="2783751"/>
                <a:ext cx="462085" cy="377380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 344"/>
              <p:cNvSpPr/>
              <p:nvPr/>
            </p:nvSpPr>
            <p:spPr>
              <a:xfrm rot="14938305">
                <a:off x="6964824" y="2585690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 345"/>
              <p:cNvSpPr/>
              <p:nvPr/>
            </p:nvSpPr>
            <p:spPr>
              <a:xfrm rot="14938305">
                <a:off x="6878634" y="2361487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 346"/>
              <p:cNvSpPr/>
              <p:nvPr/>
            </p:nvSpPr>
            <p:spPr>
              <a:xfrm rot="14938305">
                <a:off x="6792443" y="2137285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 347"/>
              <p:cNvSpPr/>
              <p:nvPr/>
            </p:nvSpPr>
            <p:spPr>
              <a:xfrm rot="14938305">
                <a:off x="6706253" y="1913082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 348"/>
              <p:cNvSpPr/>
              <p:nvPr/>
            </p:nvSpPr>
            <p:spPr>
              <a:xfrm rot="14938305">
                <a:off x="6620063" y="1688879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 349"/>
              <p:cNvSpPr/>
              <p:nvPr/>
            </p:nvSpPr>
            <p:spPr>
              <a:xfrm rot="14938305">
                <a:off x="6533873" y="1464676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 350"/>
              <p:cNvSpPr/>
              <p:nvPr/>
            </p:nvSpPr>
            <p:spPr>
              <a:xfrm rot="14938305">
                <a:off x="6447682" y="1240473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 351"/>
              <p:cNvSpPr/>
              <p:nvPr/>
            </p:nvSpPr>
            <p:spPr>
              <a:xfrm rot="14938305">
                <a:off x="6361492" y="1016271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 352"/>
              <p:cNvSpPr/>
              <p:nvPr/>
            </p:nvSpPr>
            <p:spPr>
              <a:xfrm rot="14938305">
                <a:off x="6275302" y="792068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4" name="Group 303"/>
              <p:cNvGrpSpPr/>
              <p:nvPr/>
            </p:nvGrpSpPr>
            <p:grpSpPr>
              <a:xfrm>
                <a:off x="6158270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5" name="Group 304"/>
              <p:cNvGrpSpPr/>
              <p:nvPr/>
            </p:nvGrpSpPr>
            <p:grpSpPr>
              <a:xfrm flipV="1">
                <a:off x="6158270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4" name="Freeform 313"/>
              <p:cNvSpPr/>
              <p:nvPr/>
            </p:nvSpPr>
            <p:spPr>
              <a:xfrm rot="15806950">
                <a:off x="6960980" y="3130717"/>
                <a:ext cx="340265" cy="288308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63554 w 1093859"/>
                  <a:gd name="connsiteY0" fmla="*/ 186994 h 841322"/>
                  <a:gd name="connsiteX1" fmla="*/ 449992 w 1093859"/>
                  <a:gd name="connsiteY1" fmla="*/ 21741 h 841322"/>
                  <a:gd name="connsiteX2" fmla="*/ 868633 w 1093859"/>
                  <a:gd name="connsiteY2" fmla="*/ 21741 h 841322"/>
                  <a:gd name="connsiteX3" fmla="*/ 1093859 w 1093859"/>
                  <a:gd name="connsiteY3" fmla="*/ 204139 h 841322"/>
                  <a:gd name="connsiteX4" fmla="*/ 430437 w 1093859"/>
                  <a:gd name="connsiteY4" fmla="*/ 771140 h 841322"/>
                  <a:gd name="connsiteX5" fmla="*/ 9317 w 1093859"/>
                  <a:gd name="connsiteY5" fmla="*/ 825972 h 841322"/>
                  <a:gd name="connsiteX6" fmla="*/ 163554 w 1093859"/>
                  <a:gd name="connsiteY6" fmla="*/ 186994 h 841322"/>
                  <a:gd name="connsiteX0" fmla="*/ 214474 w 1144779"/>
                  <a:gd name="connsiteY0" fmla="*/ 186994 h 788164"/>
                  <a:gd name="connsiteX1" fmla="*/ 500912 w 1144779"/>
                  <a:gd name="connsiteY1" fmla="*/ 21741 h 788164"/>
                  <a:gd name="connsiteX2" fmla="*/ 919553 w 1144779"/>
                  <a:gd name="connsiteY2" fmla="*/ 21741 h 788164"/>
                  <a:gd name="connsiteX3" fmla="*/ 1144779 w 1144779"/>
                  <a:gd name="connsiteY3" fmla="*/ 204139 h 788164"/>
                  <a:gd name="connsiteX4" fmla="*/ 481357 w 1144779"/>
                  <a:gd name="connsiteY4" fmla="*/ 771140 h 788164"/>
                  <a:gd name="connsiteX5" fmla="*/ 7022 w 1144779"/>
                  <a:gd name="connsiteY5" fmla="*/ 646241 h 788164"/>
                  <a:gd name="connsiteX6" fmla="*/ 214474 w 1144779"/>
                  <a:gd name="connsiteY6" fmla="*/ 186994 h 788164"/>
                  <a:gd name="connsiteX0" fmla="*/ 214474 w 1144779"/>
                  <a:gd name="connsiteY0" fmla="*/ 289820 h 890990"/>
                  <a:gd name="connsiteX1" fmla="*/ 553474 w 1144779"/>
                  <a:gd name="connsiteY1" fmla="*/ 4833 h 890990"/>
                  <a:gd name="connsiteX2" fmla="*/ 919553 w 1144779"/>
                  <a:gd name="connsiteY2" fmla="*/ 124567 h 890990"/>
                  <a:gd name="connsiteX3" fmla="*/ 1144779 w 1144779"/>
                  <a:gd name="connsiteY3" fmla="*/ 306965 h 890990"/>
                  <a:gd name="connsiteX4" fmla="*/ 481357 w 1144779"/>
                  <a:gd name="connsiteY4" fmla="*/ 873966 h 890990"/>
                  <a:gd name="connsiteX5" fmla="*/ 7022 w 1144779"/>
                  <a:gd name="connsiteY5" fmla="*/ 749067 h 890990"/>
                  <a:gd name="connsiteX6" fmla="*/ 214474 w 1144779"/>
                  <a:gd name="connsiteY6" fmla="*/ 289820 h 890990"/>
                  <a:gd name="connsiteX0" fmla="*/ 159226 w 1089531"/>
                  <a:gd name="connsiteY0" fmla="*/ 289820 h 880942"/>
                  <a:gd name="connsiteX1" fmla="*/ 498226 w 1089531"/>
                  <a:gd name="connsiteY1" fmla="*/ 4833 h 880942"/>
                  <a:gd name="connsiteX2" fmla="*/ 864305 w 1089531"/>
                  <a:gd name="connsiteY2" fmla="*/ 124567 h 880942"/>
                  <a:gd name="connsiteX3" fmla="*/ 1089531 w 1089531"/>
                  <a:gd name="connsiteY3" fmla="*/ 306965 h 880942"/>
                  <a:gd name="connsiteX4" fmla="*/ 426109 w 1089531"/>
                  <a:gd name="connsiteY4" fmla="*/ 873966 h 880942"/>
                  <a:gd name="connsiteX5" fmla="*/ 9587 w 1089531"/>
                  <a:gd name="connsiteY5" fmla="*/ 634824 h 880942"/>
                  <a:gd name="connsiteX6" fmla="*/ 159226 w 1089531"/>
                  <a:gd name="connsiteY6" fmla="*/ 289820 h 880942"/>
                  <a:gd name="connsiteX0" fmla="*/ 162564 w 1092869"/>
                  <a:gd name="connsiteY0" fmla="*/ 289820 h 761841"/>
                  <a:gd name="connsiteX1" fmla="*/ 501564 w 1092869"/>
                  <a:gd name="connsiteY1" fmla="*/ 4833 h 761841"/>
                  <a:gd name="connsiteX2" fmla="*/ 867643 w 1092869"/>
                  <a:gd name="connsiteY2" fmla="*/ 124567 h 761841"/>
                  <a:gd name="connsiteX3" fmla="*/ 1092869 w 1092869"/>
                  <a:gd name="connsiteY3" fmla="*/ 306965 h 761841"/>
                  <a:gd name="connsiteX4" fmla="*/ 489300 w 1092869"/>
                  <a:gd name="connsiteY4" fmla="*/ 744946 h 761841"/>
                  <a:gd name="connsiteX5" fmla="*/ 12925 w 1092869"/>
                  <a:gd name="connsiteY5" fmla="*/ 634824 h 761841"/>
                  <a:gd name="connsiteX6" fmla="*/ 162564 w 1092869"/>
                  <a:gd name="connsiteY6" fmla="*/ 289820 h 761841"/>
                  <a:gd name="connsiteX0" fmla="*/ 162564 w 1092869"/>
                  <a:gd name="connsiteY0" fmla="*/ 293279 h 765300"/>
                  <a:gd name="connsiteX1" fmla="*/ 501564 w 1092869"/>
                  <a:gd name="connsiteY1" fmla="*/ 8292 h 765300"/>
                  <a:gd name="connsiteX2" fmla="*/ 961973 w 1092869"/>
                  <a:gd name="connsiteY2" fmla="*/ 97109 h 765300"/>
                  <a:gd name="connsiteX3" fmla="*/ 1092869 w 1092869"/>
                  <a:gd name="connsiteY3" fmla="*/ 310424 h 765300"/>
                  <a:gd name="connsiteX4" fmla="*/ 489300 w 1092869"/>
                  <a:gd name="connsiteY4" fmla="*/ 748405 h 765300"/>
                  <a:gd name="connsiteX5" fmla="*/ 12925 w 1092869"/>
                  <a:gd name="connsiteY5" fmla="*/ 638283 h 765300"/>
                  <a:gd name="connsiteX6" fmla="*/ 162564 w 1092869"/>
                  <a:gd name="connsiteY6" fmla="*/ 293279 h 765300"/>
                  <a:gd name="connsiteX0" fmla="*/ 162564 w 1092869"/>
                  <a:gd name="connsiteY0" fmla="*/ 245008 h 717029"/>
                  <a:gd name="connsiteX1" fmla="*/ 554019 w 1092869"/>
                  <a:gd name="connsiteY1" fmla="*/ 14928 h 717029"/>
                  <a:gd name="connsiteX2" fmla="*/ 961973 w 1092869"/>
                  <a:gd name="connsiteY2" fmla="*/ 48838 h 717029"/>
                  <a:gd name="connsiteX3" fmla="*/ 1092869 w 1092869"/>
                  <a:gd name="connsiteY3" fmla="*/ 262153 h 717029"/>
                  <a:gd name="connsiteX4" fmla="*/ 489300 w 1092869"/>
                  <a:gd name="connsiteY4" fmla="*/ 700134 h 717029"/>
                  <a:gd name="connsiteX5" fmla="*/ 12925 w 1092869"/>
                  <a:gd name="connsiteY5" fmla="*/ 590012 h 717029"/>
                  <a:gd name="connsiteX6" fmla="*/ 162564 w 1092869"/>
                  <a:gd name="connsiteY6" fmla="*/ 245008 h 717029"/>
                  <a:gd name="connsiteX0" fmla="*/ 162564 w 1092869"/>
                  <a:gd name="connsiteY0" fmla="*/ 290127 h 762148"/>
                  <a:gd name="connsiteX1" fmla="*/ 537120 w 1092869"/>
                  <a:gd name="connsiteY1" fmla="*/ 8534 h 762148"/>
                  <a:gd name="connsiteX2" fmla="*/ 961973 w 1092869"/>
                  <a:gd name="connsiteY2" fmla="*/ 93957 h 762148"/>
                  <a:gd name="connsiteX3" fmla="*/ 1092869 w 1092869"/>
                  <a:gd name="connsiteY3" fmla="*/ 307272 h 762148"/>
                  <a:gd name="connsiteX4" fmla="*/ 489300 w 1092869"/>
                  <a:gd name="connsiteY4" fmla="*/ 745253 h 762148"/>
                  <a:gd name="connsiteX5" fmla="*/ 12925 w 1092869"/>
                  <a:gd name="connsiteY5" fmla="*/ 635131 h 762148"/>
                  <a:gd name="connsiteX6" fmla="*/ 162564 w 1092869"/>
                  <a:gd name="connsiteY6" fmla="*/ 290127 h 76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869" h="762148">
                    <a:moveTo>
                      <a:pt x="162564" y="290127"/>
                    </a:moveTo>
                    <a:cubicBezTo>
                      <a:pt x="236010" y="156089"/>
                      <a:pt x="403885" y="41229"/>
                      <a:pt x="537120" y="8534"/>
                    </a:cubicBezTo>
                    <a:cubicBezTo>
                      <a:pt x="670355" y="-24161"/>
                      <a:pt x="869348" y="44167"/>
                      <a:pt x="961973" y="93957"/>
                    </a:cubicBezTo>
                    <a:cubicBezTo>
                      <a:pt x="1054598" y="143747"/>
                      <a:pt x="1013502" y="201740"/>
                      <a:pt x="1092869" y="307272"/>
                    </a:cubicBezTo>
                    <a:cubicBezTo>
                      <a:pt x="972211" y="407089"/>
                      <a:pt x="669291" y="690610"/>
                      <a:pt x="489300" y="745253"/>
                    </a:cubicBezTo>
                    <a:cubicBezTo>
                      <a:pt x="309309" y="799896"/>
                      <a:pt x="67381" y="710985"/>
                      <a:pt x="12925" y="635131"/>
                    </a:cubicBezTo>
                    <a:cubicBezTo>
                      <a:pt x="-41531" y="559277"/>
                      <a:pt x="89118" y="424165"/>
                      <a:pt x="162564" y="290127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 314"/>
              <p:cNvSpPr/>
              <p:nvPr/>
            </p:nvSpPr>
            <p:spPr>
              <a:xfrm rot="17569756">
                <a:off x="7045953" y="2931921"/>
                <a:ext cx="377567" cy="32979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0 w 1345963"/>
                  <a:gd name="connsiteY6" fmla="*/ 772455 h 901623"/>
                  <a:gd name="connsiteX7" fmla="*/ 415658 w 1345963"/>
                  <a:gd name="connsiteY7" fmla="*/ 247295 h 901623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1 w 1345963"/>
                  <a:gd name="connsiteY6" fmla="*/ 772455 h 901623"/>
                  <a:gd name="connsiteX7" fmla="*/ 415658 w 1345963"/>
                  <a:gd name="connsiteY7" fmla="*/ 247295 h 901623"/>
                  <a:gd name="connsiteX0" fmla="*/ 163198 w 1093503"/>
                  <a:gd name="connsiteY0" fmla="*/ 247295 h 901623"/>
                  <a:gd name="connsiteX1" fmla="*/ 408332 w 1093503"/>
                  <a:gd name="connsiteY1" fmla="*/ 7005 h 901623"/>
                  <a:gd name="connsiteX2" fmla="*/ 868277 w 1093503"/>
                  <a:gd name="connsiteY2" fmla="*/ 82042 h 901623"/>
                  <a:gd name="connsiteX3" fmla="*/ 1093503 w 1093503"/>
                  <a:gd name="connsiteY3" fmla="*/ 264440 h 901623"/>
                  <a:gd name="connsiteX4" fmla="*/ 430081 w 1093503"/>
                  <a:gd name="connsiteY4" fmla="*/ 831441 h 901623"/>
                  <a:gd name="connsiteX5" fmla="*/ 8961 w 1093503"/>
                  <a:gd name="connsiteY5" fmla="*/ 886273 h 901623"/>
                  <a:gd name="connsiteX6" fmla="*/ 163198 w 1093503"/>
                  <a:gd name="connsiteY6" fmla="*/ 247295 h 901623"/>
                  <a:gd name="connsiteX0" fmla="*/ 158650 w 1088955"/>
                  <a:gd name="connsiteY0" fmla="*/ 247295 h 850172"/>
                  <a:gd name="connsiteX1" fmla="*/ 403784 w 1088955"/>
                  <a:gd name="connsiteY1" fmla="*/ 7005 h 850172"/>
                  <a:gd name="connsiteX2" fmla="*/ 863729 w 1088955"/>
                  <a:gd name="connsiteY2" fmla="*/ 82042 h 850172"/>
                  <a:gd name="connsiteX3" fmla="*/ 1088955 w 1088955"/>
                  <a:gd name="connsiteY3" fmla="*/ 264440 h 850172"/>
                  <a:gd name="connsiteX4" fmla="*/ 425533 w 1088955"/>
                  <a:gd name="connsiteY4" fmla="*/ 831441 h 850172"/>
                  <a:gd name="connsiteX5" fmla="*/ 9223 w 1088955"/>
                  <a:gd name="connsiteY5" fmla="*/ 719287 h 850172"/>
                  <a:gd name="connsiteX6" fmla="*/ 158650 w 1088955"/>
                  <a:gd name="connsiteY6" fmla="*/ 247295 h 85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8955" h="850172">
                    <a:moveTo>
                      <a:pt x="158650" y="247295"/>
                    </a:moveTo>
                    <a:cubicBezTo>
                      <a:pt x="225212" y="100750"/>
                      <a:pt x="286271" y="34547"/>
                      <a:pt x="403784" y="7005"/>
                    </a:cubicBezTo>
                    <a:cubicBezTo>
                      <a:pt x="521297" y="-20537"/>
                      <a:pt x="749534" y="39136"/>
                      <a:pt x="863729" y="82042"/>
                    </a:cubicBezTo>
                    <a:cubicBezTo>
                      <a:pt x="977924" y="124948"/>
                      <a:pt x="1009588" y="158908"/>
                      <a:pt x="1088955" y="264440"/>
                    </a:cubicBezTo>
                    <a:cubicBezTo>
                      <a:pt x="968297" y="364257"/>
                      <a:pt x="605488" y="755633"/>
                      <a:pt x="425533" y="831441"/>
                    </a:cubicBezTo>
                    <a:cubicBezTo>
                      <a:pt x="245578" y="907249"/>
                      <a:pt x="122980" y="729118"/>
                      <a:pt x="9223" y="719287"/>
                    </a:cubicBezTo>
                    <a:cubicBezTo>
                      <a:pt x="-35258" y="621929"/>
                      <a:pt x="92088" y="393840"/>
                      <a:pt x="158650" y="247295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 315"/>
              <p:cNvSpPr/>
              <p:nvPr/>
            </p:nvSpPr>
            <p:spPr>
              <a:xfrm rot="17569756">
                <a:off x="7111605" y="276367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316"/>
              <p:cNvSpPr/>
              <p:nvPr/>
            </p:nvSpPr>
            <p:spPr>
              <a:xfrm rot="17569756">
                <a:off x="7209595" y="2530895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 317"/>
              <p:cNvSpPr/>
              <p:nvPr/>
            </p:nvSpPr>
            <p:spPr>
              <a:xfrm rot="17569756">
                <a:off x="7307586" y="2298118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 318"/>
              <p:cNvSpPr/>
              <p:nvPr/>
            </p:nvSpPr>
            <p:spPr>
              <a:xfrm rot="17569756">
                <a:off x="7405576" y="2065340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 319"/>
              <p:cNvSpPr/>
              <p:nvPr/>
            </p:nvSpPr>
            <p:spPr>
              <a:xfrm rot="17569756">
                <a:off x="7503567" y="1832563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 320"/>
              <p:cNvSpPr/>
              <p:nvPr/>
            </p:nvSpPr>
            <p:spPr>
              <a:xfrm rot="17569756">
                <a:off x="7601557" y="1599786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 321"/>
              <p:cNvSpPr/>
              <p:nvPr/>
            </p:nvSpPr>
            <p:spPr>
              <a:xfrm rot="17569756">
                <a:off x="7699547" y="1367009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 322"/>
              <p:cNvSpPr/>
              <p:nvPr/>
            </p:nvSpPr>
            <p:spPr>
              <a:xfrm rot="17569756">
                <a:off x="7797538" y="113423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 rot="17569756">
                <a:off x="7895528" y="901454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 324"/>
              <p:cNvSpPr/>
              <p:nvPr/>
            </p:nvSpPr>
            <p:spPr>
              <a:xfrm rot="17569756">
                <a:off x="7993519" y="668677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8" name="Group 307"/>
              <p:cNvGrpSpPr/>
              <p:nvPr/>
            </p:nvGrpSpPr>
            <p:grpSpPr>
              <a:xfrm>
                <a:off x="7853031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12" name="Rectangle 311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 flipV="1">
                <a:off x="7853031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25" name="TextBox 1024"/>
            <p:cNvSpPr txBox="1"/>
            <p:nvPr/>
          </p:nvSpPr>
          <p:spPr>
            <a:xfrm>
              <a:off x="5071711" y="1159439"/>
              <a:ext cx="2940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 Minimum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1366333" y="1150813"/>
            <a:ext cx="2596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mean, “tangled”?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19436" y="1977340"/>
            <a:ext cx="2424960" cy="1786342"/>
            <a:chOff x="2219436" y="1977340"/>
            <a:chExt cx="2424960" cy="1786342"/>
          </a:xfrm>
        </p:grpSpPr>
        <p:sp>
          <p:nvSpPr>
            <p:cNvPr id="9" name="TextBox 8"/>
            <p:cNvSpPr txBox="1"/>
            <p:nvPr/>
          </p:nvSpPr>
          <p:spPr>
            <a:xfrm>
              <a:off x="2753893" y="197734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eft Brace 9"/>
            <p:cNvSpPr/>
            <p:nvPr/>
          </p:nvSpPr>
          <p:spPr>
            <a:xfrm rot="2699425">
              <a:off x="3117139" y="2474991"/>
              <a:ext cx="1527257" cy="1288691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9436" y="2376409"/>
              <a:ext cx="119283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bond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52580" y="4283842"/>
            <a:ext cx="3536347" cy="1561791"/>
            <a:chOff x="2652580" y="4283842"/>
            <a:chExt cx="3536347" cy="1561791"/>
          </a:xfrm>
        </p:grpSpPr>
        <p:sp>
          <p:nvSpPr>
            <p:cNvPr id="20" name="Left Brace 19"/>
            <p:cNvSpPr/>
            <p:nvPr/>
          </p:nvSpPr>
          <p:spPr>
            <a:xfrm rot="15785090">
              <a:off x="2766242" y="4170180"/>
              <a:ext cx="1171932" cy="1399256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2714" y="5260858"/>
              <a:ext cx="26462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2.7</a:t>
              </a:r>
              <a:r>
                <a:rPr lang="el-GR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torsion</a:t>
              </a:r>
              <a:endParaRPr lang="en-US" sz="32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=50.7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1883" y="2080996"/>
            <a:ext cx="1443797" cy="1407661"/>
            <a:chOff x="2281883" y="2080996"/>
            <a:chExt cx="1443797" cy="1407661"/>
          </a:xfrm>
        </p:grpSpPr>
        <p:sp>
          <p:nvSpPr>
            <p:cNvPr id="13" name="TextBox 12"/>
            <p:cNvSpPr txBox="1"/>
            <p:nvPr/>
          </p:nvSpPr>
          <p:spPr>
            <a:xfrm>
              <a:off x="2416727" y="2080996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flipV="1">
              <a:off x="3142385" y="2608821"/>
              <a:ext cx="583295" cy="879836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1883" y="2598062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</p:grpSp>
      <p:sp>
        <p:nvSpPr>
          <p:cNvPr id="18" name="Arc 17"/>
          <p:cNvSpPr/>
          <p:nvPr/>
        </p:nvSpPr>
        <p:spPr>
          <a:xfrm>
            <a:off x="3646280" y="3354427"/>
            <a:ext cx="685800" cy="671151"/>
          </a:xfrm>
          <a:prstGeom prst="arc">
            <a:avLst>
              <a:gd name="adj1" fmla="val 10563442"/>
              <a:gd name="adj2" fmla="val 1925899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17688" y="648182"/>
            <a:ext cx="198322" cy="247415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97880" y="1573663"/>
            <a:ext cx="10438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4423" y="4662150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4084320" y="4459604"/>
            <a:ext cx="302485" cy="482785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48232" y="4797252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8" name="Arc 17"/>
          <p:cNvSpPr/>
          <p:nvPr/>
        </p:nvSpPr>
        <p:spPr>
          <a:xfrm>
            <a:off x="3553683" y="3842468"/>
            <a:ext cx="685800" cy="671151"/>
          </a:xfrm>
          <a:prstGeom prst="arc">
            <a:avLst>
              <a:gd name="adj1" fmla="val 21521494"/>
              <a:gd name="adj2" fmla="val 9545054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53893" y="197734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eft Brace 19"/>
          <p:cNvSpPr/>
          <p:nvPr/>
        </p:nvSpPr>
        <p:spPr>
          <a:xfrm rot="4443485">
            <a:off x="3357972" y="2818105"/>
            <a:ext cx="1606347" cy="971816"/>
          </a:xfrm>
          <a:prstGeom prst="leftBrace">
            <a:avLst>
              <a:gd name="adj1" fmla="val 16775"/>
              <a:gd name="adj2" fmla="val 77073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26838" y="2376409"/>
            <a:ext cx="11928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22" name="Left Brace 21"/>
          <p:cNvSpPr/>
          <p:nvPr/>
        </p:nvSpPr>
        <p:spPr>
          <a:xfrm rot="15785090">
            <a:off x="2766242" y="4170180"/>
            <a:ext cx="1171932" cy="1399256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542714" y="5260858"/>
            <a:ext cx="26462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</a:t>
            </a:r>
            <a:r>
              <a:rPr lang="el-GR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torsion</a:t>
            </a:r>
            <a:endParaRPr lang="en-US" sz="3200" b="1" baseline="-25000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3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=33.1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025590"/>
            <a:ext cx="1460810" cy="81403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918476">
            <a:off x="1252514" y="440607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103649"/>
            <a:ext cx="1683834" cy="73598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190397">
            <a:off x="1297118" y="451758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3.2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5" name="Arc 14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4220326"/>
              <a:gd name="adj2" fmla="val 11379749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7" name="Arc 16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3948787"/>
              <a:gd name="adj2" fmla="val 11691753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</a:t>
            </a:r>
            <a:r>
              <a:rPr lang="en-US" dirty="0"/>
              <a:t>r</a:t>
            </a:r>
            <a:r>
              <a:rPr lang="en-US" dirty="0" smtClean="0"/>
              <a:t>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wrong starting point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UNTANGLE: sim-data Ground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4625"/>
            <a:ext cx="6155473" cy="506265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as possible: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conformers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50:50 occupancy</a:t>
            </a: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64 residues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78 waters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 chance of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 Å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“one thing wrong”</a:t>
            </a: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715508" cy="518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flat bulk solvent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false outliers</a:t>
            </a:r>
          </a:p>
          <a:p>
            <a:pPr lvl="1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refmac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shelxl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 score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error only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perfect phases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90289" y="2110902"/>
            <a:ext cx="885217" cy="5447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5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Untangle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sqrt</a:t>
            </a:r>
            <a:r>
              <a:rPr lang="en-US" dirty="0" smtClean="0">
                <a:solidFill>
                  <a:srgbClr val="00B050"/>
                </a:solidFill>
              </a:rPr>
              <a:t>()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erf()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1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Untangle Score: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27584" y="1575079"/>
            <a:ext cx="7871043" cy="1323439"/>
            <a:chOff x="927584" y="1575079"/>
            <a:chExt cx="7871043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3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60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 baseline="-2500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3600" i="1" smtClean="0">
                                        <a:solidFill>
                                          <a:schemeClr val="bg2">
                                            <a:lumMod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5282921" y="1575079"/>
              <a:ext cx="351570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chemeClr val="accent6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“energy”</a:t>
              </a:r>
            </a:p>
            <a:p>
              <a:r>
                <a:rPr lang="en-US" sz="2000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model value</a:t>
              </a:r>
            </a:p>
            <a:p>
              <a:r>
                <a:rPr lang="en-US" sz="2000" i="1" dirty="0" smtClean="0">
                  <a:solidFill>
                    <a:srgbClr val="0066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i="1" baseline="-25000" dirty="0" smtClean="0">
                  <a:solidFill>
                    <a:srgbClr val="0066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0</a:t>
              </a:r>
              <a:r>
                <a:rPr lang="en-US" sz="2000" dirty="0" smtClean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ideal value</a:t>
              </a:r>
            </a:p>
            <a:p>
              <a:r>
                <a:rPr lang="en-US" sz="2000" i="1" dirty="0" smtClean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000" dirty="0" smtClean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2320" y="3647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Outlier problem: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6597" y="3502113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≈ 36x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960" y="4938828"/>
            <a:ext cx="858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solution: weight by </a:t>
            </a:r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“probability its not noise”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→ </a:t>
            </a:r>
            <a:r>
              <a:rPr 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5338" y="3502113"/>
            <a:ext cx="43909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← 40x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pic>
        <p:nvPicPr>
          <p:cNvPr id="3074" name="Picture 2" descr="File:Normal Distribution Sigma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b="10805"/>
          <a:stretch/>
        </p:blipFill>
        <p:spPr bwMode="auto">
          <a:xfrm>
            <a:off x="752476" y="1649412"/>
            <a:ext cx="7527924" cy="42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87642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33900" y="189547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3525" y="5848350"/>
            <a:ext cx="621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0      1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2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3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25" y="4724400"/>
            <a:ext cx="244329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←68%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2575" y="2028825"/>
            <a:ext cx="2260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erf()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4849" y="4924425"/>
            <a:ext cx="5267325" cy="769441"/>
            <a:chOff x="704849" y="4924425"/>
            <a:chExt cx="5267325" cy="769441"/>
          </a:xfrm>
        </p:grpSpPr>
        <p:sp>
          <p:nvSpPr>
            <p:cNvPr id="17" name="TextBox 16"/>
            <p:cNvSpPr txBox="1"/>
            <p:nvPr/>
          </p:nvSpPr>
          <p:spPr>
            <a:xfrm>
              <a:off x="704849" y="4924425"/>
              <a:ext cx="526732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←          95%        →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914400" y="5372100"/>
              <a:ext cx="1905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114800" y="5372100"/>
              <a:ext cx="16478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1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0128" y="1489668"/>
            <a:ext cx="8791147" cy="1552690"/>
            <a:chOff x="200128" y="1489668"/>
            <a:chExt cx="8791147" cy="1552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3600" b="0" i="1" baseline="-250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𝑛𝑛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erf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baseline="-2500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num>
                                          <m:den>
                                            <m:r>
                                              <a:rPr lang="el-GR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𝜎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  <m:r>
                              <a:rPr lang="en-US" sz="3600" b="0" i="1" baseline="-2500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𝑡h𝑖𝑛𝑔𝑠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6066692" y="1565030"/>
              <a:ext cx="292458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</a:t>
              </a:r>
              <a:r>
                <a:rPr lang="en-US" i="1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nn</a:t>
              </a:r>
              <a:r>
                <a:rPr lang="en-US" dirty="0" smtClean="0">
                  <a:solidFill>
                    <a:prstClr val="black"/>
                  </a:solidFill>
                </a:rPr>
                <a:t>        probability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US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-v</a:t>
              </a:r>
              <a:r>
                <a:rPr lang="en-US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</a:rPr>
                <a:t>    deviation from ideal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σ        </a:t>
              </a:r>
              <a:r>
                <a:rPr lang="en-US" dirty="0" err="1" smtClean="0">
                  <a:solidFill>
                    <a:prstClr val="black"/>
                  </a:solidFill>
                </a:rPr>
                <a:t>rms</a:t>
              </a:r>
              <a:r>
                <a:rPr lang="en-US" dirty="0" smtClean="0">
                  <a:solidFill>
                    <a:prstClr val="black"/>
                  </a:solidFill>
                </a:rPr>
                <a:t> deviation expected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erf()  </a:t>
              </a:r>
              <a:r>
                <a:rPr lang="en-US" dirty="0" smtClean="0">
                  <a:solidFill>
                    <a:prstClr val="black"/>
                  </a:solidFill>
                </a:rPr>
                <a:t>integral of a Gaussian</a:t>
              </a:r>
            </a:p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things</a:t>
              </a:r>
              <a:r>
                <a:rPr lang="en-US" dirty="0" smtClean="0">
                  <a:solidFill>
                    <a:prstClr val="black"/>
                  </a:solidFill>
                </a:rPr>
                <a:t>    number of trials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68%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blipFill rotWithShape="1">
                <a:blip r:embed="rId3"/>
                <a:stretch>
                  <a:fillRect l="-5228" t="-347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2.0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95%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blipFill rotWithShape="1">
                <a:blip r:embed="rId4"/>
                <a:stretch>
                  <a:fillRect l="-5228" t="-434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1.0/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2%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blipFill rotWithShape="1">
                <a:blip r:embed="rId5"/>
                <a:stretch>
                  <a:fillRect r="-3865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63%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blipFill rotWithShape="1">
                <a:blip r:embed="rId6"/>
                <a:stretch>
                  <a:fillRect r="-3636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10,000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53%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blipFill rotWithShape="1">
                <a:blip r:embed="rId7"/>
                <a:stretch>
                  <a:fillRect r="-2999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8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77216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933829"/>
              </p:ext>
            </p:extLst>
          </p:nvPr>
        </p:nvGraphicFramePr>
        <p:xfrm>
          <a:off x="685684" y="768243"/>
          <a:ext cx="7380376" cy="581774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47689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default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Helen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(by hand)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Terwilliger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create_alt_conf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324314" y="1280160"/>
            <a:ext cx="5366759" cy="538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2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00122 0.77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77216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694923"/>
              </p:ext>
            </p:extLst>
          </p:nvPr>
        </p:nvGraphicFramePr>
        <p:xfrm>
          <a:off x="685684" y="768243"/>
          <a:ext cx="7380376" cy="581774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47689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default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Helen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(by hand)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Terwilliger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create_alt_conf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674370" y="391984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0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score,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mechanism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3941" y="648866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5330" y="3357112"/>
            <a:ext cx="6043121" cy="2922240"/>
            <a:chOff x="735330" y="3357112"/>
            <a:chExt cx="6043121" cy="2922240"/>
          </a:xfrm>
        </p:grpSpPr>
        <p:grpSp>
          <p:nvGrpSpPr>
            <p:cNvPr id="7" name="Group 6"/>
            <p:cNvGrpSpPr/>
            <p:nvPr/>
          </p:nvGrpSpPr>
          <p:grpSpPr>
            <a:xfrm>
              <a:off x="735330" y="3357112"/>
              <a:ext cx="2846070" cy="2922240"/>
              <a:chOff x="735330" y="3326130"/>
              <a:chExt cx="2846070" cy="2922240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001111" y="4159372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938781" y="4831080"/>
                <a:ext cx="253907" cy="1417290"/>
              </a:xfrm>
              <a:custGeom>
                <a:avLst/>
                <a:gdLst>
                  <a:gd name="connsiteX0" fmla="*/ 136672 w 136672"/>
                  <a:gd name="connsiteY0" fmla="*/ 0 h 539115"/>
                  <a:gd name="connsiteX1" fmla="*/ 94762 w 136672"/>
                  <a:gd name="connsiteY1" fmla="*/ 116205 h 539115"/>
                  <a:gd name="connsiteX2" fmla="*/ 102382 w 136672"/>
                  <a:gd name="connsiteY2" fmla="*/ 200025 h 539115"/>
                  <a:gd name="connsiteX3" fmla="*/ 98572 w 136672"/>
                  <a:gd name="connsiteY3" fmla="*/ 394335 h 539115"/>
                  <a:gd name="connsiteX4" fmla="*/ 115717 w 136672"/>
                  <a:gd name="connsiteY4" fmla="*/ 539115 h 539115"/>
                  <a:gd name="connsiteX0" fmla="*/ 52567 w 227827"/>
                  <a:gd name="connsiteY0" fmla="*/ 0 h 452404"/>
                  <a:gd name="connsiteX1" fmla="*/ 10657 w 227827"/>
                  <a:gd name="connsiteY1" fmla="*/ 116205 h 452404"/>
                  <a:gd name="connsiteX2" fmla="*/ 18277 w 227827"/>
                  <a:gd name="connsiteY2" fmla="*/ 200025 h 452404"/>
                  <a:gd name="connsiteX3" fmla="*/ 14467 w 227827"/>
                  <a:gd name="connsiteY3" fmla="*/ 394335 h 452404"/>
                  <a:gd name="connsiteX4" fmla="*/ 227827 w 227827"/>
                  <a:gd name="connsiteY4" fmla="*/ 452404 h 452404"/>
                  <a:gd name="connsiteX0" fmla="*/ 49059 w 224319"/>
                  <a:gd name="connsiteY0" fmla="*/ 0 h 537902"/>
                  <a:gd name="connsiteX1" fmla="*/ 7149 w 224319"/>
                  <a:gd name="connsiteY1" fmla="*/ 116205 h 537902"/>
                  <a:gd name="connsiteX2" fmla="*/ 14769 w 224319"/>
                  <a:gd name="connsiteY2" fmla="*/ 200025 h 537902"/>
                  <a:gd name="connsiteX3" fmla="*/ 10959 w 224319"/>
                  <a:gd name="connsiteY3" fmla="*/ 394335 h 537902"/>
                  <a:gd name="connsiteX4" fmla="*/ 176694 w 224319"/>
                  <a:gd name="connsiteY4" fmla="*/ 537230 h 537902"/>
                  <a:gd name="connsiteX5" fmla="*/ 224319 w 224319"/>
                  <a:gd name="connsiteY5" fmla="*/ 452404 h 537902"/>
                  <a:gd name="connsiteX0" fmla="*/ 48499 w 223759"/>
                  <a:gd name="connsiteY0" fmla="*/ 0 h 688438"/>
                  <a:gd name="connsiteX1" fmla="*/ 6589 w 223759"/>
                  <a:gd name="connsiteY1" fmla="*/ 116205 h 688438"/>
                  <a:gd name="connsiteX2" fmla="*/ 14209 w 223759"/>
                  <a:gd name="connsiteY2" fmla="*/ 200025 h 688438"/>
                  <a:gd name="connsiteX3" fmla="*/ 10399 w 223759"/>
                  <a:gd name="connsiteY3" fmla="*/ 394335 h 688438"/>
                  <a:gd name="connsiteX4" fmla="*/ 168514 w 223759"/>
                  <a:gd name="connsiteY4" fmla="*/ 686147 h 688438"/>
                  <a:gd name="connsiteX5" fmla="*/ 176134 w 223759"/>
                  <a:gd name="connsiteY5" fmla="*/ 537230 h 688438"/>
                  <a:gd name="connsiteX6" fmla="*/ 223759 w 223759"/>
                  <a:gd name="connsiteY6" fmla="*/ 452404 h 688438"/>
                  <a:gd name="connsiteX0" fmla="*/ 46542 w 221802"/>
                  <a:gd name="connsiteY0" fmla="*/ 0 h 801208"/>
                  <a:gd name="connsiteX1" fmla="*/ 4632 w 221802"/>
                  <a:gd name="connsiteY1" fmla="*/ 116205 h 801208"/>
                  <a:gd name="connsiteX2" fmla="*/ 12252 w 221802"/>
                  <a:gd name="connsiteY2" fmla="*/ 200025 h 801208"/>
                  <a:gd name="connsiteX3" fmla="*/ 8442 w 221802"/>
                  <a:gd name="connsiteY3" fmla="*/ 394335 h 801208"/>
                  <a:gd name="connsiteX4" fmla="*/ 139887 w 221802"/>
                  <a:gd name="connsiteY4" fmla="*/ 791707 h 801208"/>
                  <a:gd name="connsiteX5" fmla="*/ 166557 w 221802"/>
                  <a:gd name="connsiteY5" fmla="*/ 686147 h 801208"/>
                  <a:gd name="connsiteX6" fmla="*/ 174177 w 221802"/>
                  <a:gd name="connsiteY6" fmla="*/ 537230 h 801208"/>
                  <a:gd name="connsiteX7" fmla="*/ 221802 w 221802"/>
                  <a:gd name="connsiteY7" fmla="*/ 452404 h 801208"/>
                  <a:gd name="connsiteX0" fmla="*/ 43385 w 218645"/>
                  <a:gd name="connsiteY0" fmla="*/ 0 h 820298"/>
                  <a:gd name="connsiteX1" fmla="*/ 1475 w 218645"/>
                  <a:gd name="connsiteY1" fmla="*/ 116205 h 820298"/>
                  <a:gd name="connsiteX2" fmla="*/ 9095 w 218645"/>
                  <a:gd name="connsiteY2" fmla="*/ 200025 h 820298"/>
                  <a:gd name="connsiteX3" fmla="*/ 5285 w 218645"/>
                  <a:gd name="connsiteY3" fmla="*/ 394335 h 820298"/>
                  <a:gd name="connsiteX4" fmla="*/ 18619 w 218645"/>
                  <a:gd name="connsiteY4" fmla="*/ 795478 h 820298"/>
                  <a:gd name="connsiteX5" fmla="*/ 136730 w 218645"/>
                  <a:gd name="connsiteY5" fmla="*/ 791707 h 820298"/>
                  <a:gd name="connsiteX6" fmla="*/ 163400 w 218645"/>
                  <a:gd name="connsiteY6" fmla="*/ 686147 h 820298"/>
                  <a:gd name="connsiteX7" fmla="*/ 171020 w 218645"/>
                  <a:gd name="connsiteY7" fmla="*/ 537230 h 820298"/>
                  <a:gd name="connsiteX8" fmla="*/ 218645 w 218645"/>
                  <a:gd name="connsiteY8" fmla="*/ 452404 h 820298"/>
                  <a:gd name="connsiteX0" fmla="*/ 43385 w 218645"/>
                  <a:gd name="connsiteY0" fmla="*/ 0 h 803653"/>
                  <a:gd name="connsiteX1" fmla="*/ 1475 w 218645"/>
                  <a:gd name="connsiteY1" fmla="*/ 116205 h 803653"/>
                  <a:gd name="connsiteX2" fmla="*/ 9095 w 218645"/>
                  <a:gd name="connsiteY2" fmla="*/ 200025 h 803653"/>
                  <a:gd name="connsiteX3" fmla="*/ 5285 w 218645"/>
                  <a:gd name="connsiteY3" fmla="*/ 394335 h 803653"/>
                  <a:gd name="connsiteX4" fmla="*/ 45289 w 218645"/>
                  <a:gd name="connsiteY4" fmla="*/ 623941 h 803653"/>
                  <a:gd name="connsiteX5" fmla="*/ 18619 w 218645"/>
                  <a:gd name="connsiteY5" fmla="*/ 795478 h 803653"/>
                  <a:gd name="connsiteX6" fmla="*/ 136730 w 218645"/>
                  <a:gd name="connsiteY6" fmla="*/ 791707 h 803653"/>
                  <a:gd name="connsiteX7" fmla="*/ 163400 w 218645"/>
                  <a:gd name="connsiteY7" fmla="*/ 686147 h 803653"/>
                  <a:gd name="connsiteX8" fmla="*/ 171020 w 218645"/>
                  <a:gd name="connsiteY8" fmla="*/ 537230 h 803653"/>
                  <a:gd name="connsiteX9" fmla="*/ 218645 w 218645"/>
                  <a:gd name="connsiteY9" fmla="*/ 452404 h 803653"/>
                  <a:gd name="connsiteX0" fmla="*/ 43385 w 218645"/>
                  <a:gd name="connsiteY0" fmla="*/ 0 h 1379833"/>
                  <a:gd name="connsiteX1" fmla="*/ 1475 w 218645"/>
                  <a:gd name="connsiteY1" fmla="*/ 116205 h 1379833"/>
                  <a:gd name="connsiteX2" fmla="*/ 9095 w 218645"/>
                  <a:gd name="connsiteY2" fmla="*/ 200025 h 1379833"/>
                  <a:gd name="connsiteX3" fmla="*/ 5285 w 218645"/>
                  <a:gd name="connsiteY3" fmla="*/ 394335 h 1379833"/>
                  <a:gd name="connsiteX4" fmla="*/ 45289 w 218645"/>
                  <a:gd name="connsiteY4" fmla="*/ 623941 h 1379833"/>
                  <a:gd name="connsiteX5" fmla="*/ 18619 w 218645"/>
                  <a:gd name="connsiteY5" fmla="*/ 795478 h 1379833"/>
                  <a:gd name="connsiteX6" fmla="*/ 157684 w 218645"/>
                  <a:gd name="connsiteY6" fmla="*/ 1379833 h 1379833"/>
                  <a:gd name="connsiteX7" fmla="*/ 136730 w 218645"/>
                  <a:gd name="connsiteY7" fmla="*/ 791707 h 1379833"/>
                  <a:gd name="connsiteX8" fmla="*/ 163400 w 218645"/>
                  <a:gd name="connsiteY8" fmla="*/ 686147 h 1379833"/>
                  <a:gd name="connsiteX9" fmla="*/ 171020 w 218645"/>
                  <a:gd name="connsiteY9" fmla="*/ 537230 h 1379833"/>
                  <a:gd name="connsiteX10" fmla="*/ 218645 w 218645"/>
                  <a:gd name="connsiteY10" fmla="*/ 452404 h 1379833"/>
                  <a:gd name="connsiteX0" fmla="*/ 43385 w 218645"/>
                  <a:gd name="connsiteY0" fmla="*/ 0 h 1414966"/>
                  <a:gd name="connsiteX1" fmla="*/ 1475 w 218645"/>
                  <a:gd name="connsiteY1" fmla="*/ 116205 h 1414966"/>
                  <a:gd name="connsiteX2" fmla="*/ 9095 w 218645"/>
                  <a:gd name="connsiteY2" fmla="*/ 200025 h 1414966"/>
                  <a:gd name="connsiteX3" fmla="*/ 5285 w 218645"/>
                  <a:gd name="connsiteY3" fmla="*/ 394335 h 1414966"/>
                  <a:gd name="connsiteX4" fmla="*/ 45289 w 218645"/>
                  <a:gd name="connsiteY4" fmla="*/ 623941 h 1414966"/>
                  <a:gd name="connsiteX5" fmla="*/ 18619 w 218645"/>
                  <a:gd name="connsiteY5" fmla="*/ 795478 h 1414966"/>
                  <a:gd name="connsiteX6" fmla="*/ 87199 w 218645"/>
                  <a:gd name="connsiteY6" fmla="*/ 1310087 h 1414966"/>
                  <a:gd name="connsiteX7" fmla="*/ 157684 w 218645"/>
                  <a:gd name="connsiteY7" fmla="*/ 1379833 h 1414966"/>
                  <a:gd name="connsiteX8" fmla="*/ 136730 w 218645"/>
                  <a:gd name="connsiteY8" fmla="*/ 791707 h 1414966"/>
                  <a:gd name="connsiteX9" fmla="*/ 163400 w 218645"/>
                  <a:gd name="connsiteY9" fmla="*/ 686147 h 1414966"/>
                  <a:gd name="connsiteX10" fmla="*/ 171020 w 218645"/>
                  <a:gd name="connsiteY10" fmla="*/ 537230 h 1414966"/>
                  <a:gd name="connsiteX11" fmla="*/ 218645 w 218645"/>
                  <a:gd name="connsiteY11" fmla="*/ 452404 h 1414966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87199 w 218645"/>
                  <a:gd name="connsiteY6" fmla="*/ 1310087 h 1426541"/>
                  <a:gd name="connsiteX7" fmla="*/ 121489 w 218645"/>
                  <a:gd name="connsiteY7" fmla="*/ 1372293 h 1426541"/>
                  <a:gd name="connsiteX8" fmla="*/ 157684 w 218645"/>
                  <a:gd name="connsiteY8" fmla="*/ 1379833 h 1426541"/>
                  <a:gd name="connsiteX9" fmla="*/ 136730 w 218645"/>
                  <a:gd name="connsiteY9" fmla="*/ 791707 h 1426541"/>
                  <a:gd name="connsiteX10" fmla="*/ 163400 w 218645"/>
                  <a:gd name="connsiteY10" fmla="*/ 686147 h 1426541"/>
                  <a:gd name="connsiteX11" fmla="*/ 171020 w 218645"/>
                  <a:gd name="connsiteY11" fmla="*/ 537230 h 1426541"/>
                  <a:gd name="connsiteX12" fmla="*/ 218645 w 218645"/>
                  <a:gd name="connsiteY12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98629 w 218645"/>
                  <a:gd name="connsiteY6" fmla="*/ 1238457 h 1426541"/>
                  <a:gd name="connsiteX7" fmla="*/ 87199 w 218645"/>
                  <a:gd name="connsiteY7" fmla="*/ 1310087 h 1426541"/>
                  <a:gd name="connsiteX8" fmla="*/ 121489 w 218645"/>
                  <a:gd name="connsiteY8" fmla="*/ 1372293 h 1426541"/>
                  <a:gd name="connsiteX9" fmla="*/ 157684 w 218645"/>
                  <a:gd name="connsiteY9" fmla="*/ 1379833 h 1426541"/>
                  <a:gd name="connsiteX10" fmla="*/ 136730 w 218645"/>
                  <a:gd name="connsiteY10" fmla="*/ 791707 h 1426541"/>
                  <a:gd name="connsiteX11" fmla="*/ 163400 w 218645"/>
                  <a:gd name="connsiteY11" fmla="*/ 686147 h 1426541"/>
                  <a:gd name="connsiteX12" fmla="*/ 171020 w 218645"/>
                  <a:gd name="connsiteY12" fmla="*/ 537230 h 1426541"/>
                  <a:gd name="connsiteX13" fmla="*/ 218645 w 218645"/>
                  <a:gd name="connsiteY13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43384 w 218645"/>
                  <a:gd name="connsiteY6" fmla="*/ 1136666 h 1426541"/>
                  <a:gd name="connsiteX7" fmla="*/ 98629 w 218645"/>
                  <a:gd name="connsiteY7" fmla="*/ 1238457 h 1426541"/>
                  <a:gd name="connsiteX8" fmla="*/ 87199 w 218645"/>
                  <a:gd name="connsiteY8" fmla="*/ 1310087 h 1426541"/>
                  <a:gd name="connsiteX9" fmla="*/ 121489 w 218645"/>
                  <a:gd name="connsiteY9" fmla="*/ 1372293 h 1426541"/>
                  <a:gd name="connsiteX10" fmla="*/ 157684 w 218645"/>
                  <a:gd name="connsiteY10" fmla="*/ 1379833 h 1426541"/>
                  <a:gd name="connsiteX11" fmla="*/ 136730 w 218645"/>
                  <a:gd name="connsiteY11" fmla="*/ 791707 h 1426541"/>
                  <a:gd name="connsiteX12" fmla="*/ 163400 w 218645"/>
                  <a:gd name="connsiteY12" fmla="*/ 686147 h 1426541"/>
                  <a:gd name="connsiteX13" fmla="*/ 171020 w 218645"/>
                  <a:gd name="connsiteY13" fmla="*/ 537230 h 1426541"/>
                  <a:gd name="connsiteX14" fmla="*/ 218645 w 218645"/>
                  <a:gd name="connsiteY14" fmla="*/ 452404 h 1426541"/>
                  <a:gd name="connsiteX0" fmla="*/ 46230 w 221490"/>
                  <a:gd name="connsiteY0" fmla="*/ 0 h 1426541"/>
                  <a:gd name="connsiteX1" fmla="*/ 4320 w 221490"/>
                  <a:gd name="connsiteY1" fmla="*/ 116205 h 1426541"/>
                  <a:gd name="connsiteX2" fmla="*/ 11940 w 221490"/>
                  <a:gd name="connsiteY2" fmla="*/ 200025 h 1426541"/>
                  <a:gd name="connsiteX3" fmla="*/ 8130 w 221490"/>
                  <a:gd name="connsiteY3" fmla="*/ 394335 h 1426541"/>
                  <a:gd name="connsiteX4" fmla="*/ 48134 w 221490"/>
                  <a:gd name="connsiteY4" fmla="*/ 623941 h 1426541"/>
                  <a:gd name="connsiteX5" fmla="*/ 21464 w 221490"/>
                  <a:gd name="connsiteY5" fmla="*/ 795478 h 1426541"/>
                  <a:gd name="connsiteX6" fmla="*/ 509 w 221490"/>
                  <a:gd name="connsiteY6" fmla="*/ 965129 h 1426541"/>
                  <a:gd name="connsiteX7" fmla="*/ 46229 w 221490"/>
                  <a:gd name="connsiteY7" fmla="*/ 1136666 h 1426541"/>
                  <a:gd name="connsiteX8" fmla="*/ 101474 w 221490"/>
                  <a:gd name="connsiteY8" fmla="*/ 1238457 h 1426541"/>
                  <a:gd name="connsiteX9" fmla="*/ 90044 w 221490"/>
                  <a:gd name="connsiteY9" fmla="*/ 1310087 h 1426541"/>
                  <a:gd name="connsiteX10" fmla="*/ 124334 w 221490"/>
                  <a:gd name="connsiteY10" fmla="*/ 1372293 h 1426541"/>
                  <a:gd name="connsiteX11" fmla="*/ 160529 w 221490"/>
                  <a:gd name="connsiteY11" fmla="*/ 1379833 h 1426541"/>
                  <a:gd name="connsiteX12" fmla="*/ 139575 w 221490"/>
                  <a:gd name="connsiteY12" fmla="*/ 791707 h 1426541"/>
                  <a:gd name="connsiteX13" fmla="*/ 166245 w 221490"/>
                  <a:gd name="connsiteY13" fmla="*/ 686147 h 1426541"/>
                  <a:gd name="connsiteX14" fmla="*/ 173865 w 221490"/>
                  <a:gd name="connsiteY14" fmla="*/ 537230 h 1426541"/>
                  <a:gd name="connsiteX15" fmla="*/ 221490 w 221490"/>
                  <a:gd name="connsiteY15" fmla="*/ 452404 h 1426541"/>
                  <a:gd name="connsiteX0" fmla="*/ 46230 w 221490"/>
                  <a:gd name="connsiteY0" fmla="*/ 0 h 1411462"/>
                  <a:gd name="connsiteX1" fmla="*/ 4320 w 221490"/>
                  <a:gd name="connsiteY1" fmla="*/ 116205 h 1411462"/>
                  <a:gd name="connsiteX2" fmla="*/ 11940 w 221490"/>
                  <a:gd name="connsiteY2" fmla="*/ 200025 h 1411462"/>
                  <a:gd name="connsiteX3" fmla="*/ 8130 w 221490"/>
                  <a:gd name="connsiteY3" fmla="*/ 394335 h 1411462"/>
                  <a:gd name="connsiteX4" fmla="*/ 48134 w 221490"/>
                  <a:gd name="connsiteY4" fmla="*/ 623941 h 1411462"/>
                  <a:gd name="connsiteX5" fmla="*/ 21464 w 221490"/>
                  <a:gd name="connsiteY5" fmla="*/ 795478 h 1411462"/>
                  <a:gd name="connsiteX6" fmla="*/ 509 w 221490"/>
                  <a:gd name="connsiteY6" fmla="*/ 965129 h 1411462"/>
                  <a:gd name="connsiteX7" fmla="*/ 46229 w 221490"/>
                  <a:gd name="connsiteY7" fmla="*/ 1136666 h 1411462"/>
                  <a:gd name="connsiteX8" fmla="*/ 101474 w 221490"/>
                  <a:gd name="connsiteY8" fmla="*/ 1238457 h 1411462"/>
                  <a:gd name="connsiteX9" fmla="*/ 90044 w 221490"/>
                  <a:gd name="connsiteY9" fmla="*/ 1310087 h 1411462"/>
                  <a:gd name="connsiteX10" fmla="*/ 124334 w 221490"/>
                  <a:gd name="connsiteY10" fmla="*/ 1372293 h 1411462"/>
                  <a:gd name="connsiteX11" fmla="*/ 160529 w 221490"/>
                  <a:gd name="connsiteY11" fmla="*/ 1379833 h 1411462"/>
                  <a:gd name="connsiteX12" fmla="*/ 168149 w 221490"/>
                  <a:gd name="connsiteY12" fmla="*/ 951934 h 1411462"/>
                  <a:gd name="connsiteX13" fmla="*/ 139575 w 221490"/>
                  <a:gd name="connsiteY13" fmla="*/ 791707 h 1411462"/>
                  <a:gd name="connsiteX14" fmla="*/ 166245 w 221490"/>
                  <a:gd name="connsiteY14" fmla="*/ 686147 h 1411462"/>
                  <a:gd name="connsiteX15" fmla="*/ 173865 w 221490"/>
                  <a:gd name="connsiteY15" fmla="*/ 537230 h 1411462"/>
                  <a:gd name="connsiteX16" fmla="*/ 221490 w 221490"/>
                  <a:gd name="connsiteY16" fmla="*/ 452404 h 1411462"/>
                  <a:gd name="connsiteX0" fmla="*/ 46230 w 221490"/>
                  <a:gd name="connsiteY0" fmla="*/ 0 h 1406435"/>
                  <a:gd name="connsiteX1" fmla="*/ 4320 w 221490"/>
                  <a:gd name="connsiteY1" fmla="*/ 116205 h 1406435"/>
                  <a:gd name="connsiteX2" fmla="*/ 11940 w 221490"/>
                  <a:gd name="connsiteY2" fmla="*/ 200025 h 1406435"/>
                  <a:gd name="connsiteX3" fmla="*/ 8130 w 221490"/>
                  <a:gd name="connsiteY3" fmla="*/ 394335 h 1406435"/>
                  <a:gd name="connsiteX4" fmla="*/ 48134 w 221490"/>
                  <a:gd name="connsiteY4" fmla="*/ 623941 h 1406435"/>
                  <a:gd name="connsiteX5" fmla="*/ 21464 w 221490"/>
                  <a:gd name="connsiteY5" fmla="*/ 795478 h 1406435"/>
                  <a:gd name="connsiteX6" fmla="*/ 509 w 221490"/>
                  <a:gd name="connsiteY6" fmla="*/ 965129 h 1406435"/>
                  <a:gd name="connsiteX7" fmla="*/ 46229 w 221490"/>
                  <a:gd name="connsiteY7" fmla="*/ 1136666 h 1406435"/>
                  <a:gd name="connsiteX8" fmla="*/ 101474 w 221490"/>
                  <a:gd name="connsiteY8" fmla="*/ 1238457 h 1406435"/>
                  <a:gd name="connsiteX9" fmla="*/ 90044 w 221490"/>
                  <a:gd name="connsiteY9" fmla="*/ 1310087 h 1406435"/>
                  <a:gd name="connsiteX10" fmla="*/ 124334 w 221490"/>
                  <a:gd name="connsiteY10" fmla="*/ 1372293 h 1406435"/>
                  <a:gd name="connsiteX11" fmla="*/ 160529 w 221490"/>
                  <a:gd name="connsiteY11" fmla="*/ 1379833 h 1406435"/>
                  <a:gd name="connsiteX12" fmla="*/ 145289 w 221490"/>
                  <a:gd name="connsiteY12" fmla="*/ 1040530 h 1406435"/>
                  <a:gd name="connsiteX13" fmla="*/ 168149 w 221490"/>
                  <a:gd name="connsiteY13" fmla="*/ 951934 h 1406435"/>
                  <a:gd name="connsiteX14" fmla="*/ 139575 w 221490"/>
                  <a:gd name="connsiteY14" fmla="*/ 791707 h 1406435"/>
                  <a:gd name="connsiteX15" fmla="*/ 166245 w 221490"/>
                  <a:gd name="connsiteY15" fmla="*/ 686147 h 1406435"/>
                  <a:gd name="connsiteX16" fmla="*/ 173865 w 221490"/>
                  <a:gd name="connsiteY16" fmla="*/ 537230 h 1406435"/>
                  <a:gd name="connsiteX17" fmla="*/ 221490 w 221490"/>
                  <a:gd name="connsiteY17" fmla="*/ 452404 h 1406435"/>
                  <a:gd name="connsiteX0" fmla="*/ 46230 w 221490"/>
                  <a:gd name="connsiteY0" fmla="*/ 0 h 1391778"/>
                  <a:gd name="connsiteX1" fmla="*/ 4320 w 221490"/>
                  <a:gd name="connsiteY1" fmla="*/ 116205 h 1391778"/>
                  <a:gd name="connsiteX2" fmla="*/ 11940 w 221490"/>
                  <a:gd name="connsiteY2" fmla="*/ 200025 h 1391778"/>
                  <a:gd name="connsiteX3" fmla="*/ 8130 w 221490"/>
                  <a:gd name="connsiteY3" fmla="*/ 394335 h 1391778"/>
                  <a:gd name="connsiteX4" fmla="*/ 48134 w 221490"/>
                  <a:gd name="connsiteY4" fmla="*/ 623941 h 1391778"/>
                  <a:gd name="connsiteX5" fmla="*/ 21464 w 221490"/>
                  <a:gd name="connsiteY5" fmla="*/ 795478 h 1391778"/>
                  <a:gd name="connsiteX6" fmla="*/ 509 w 221490"/>
                  <a:gd name="connsiteY6" fmla="*/ 965129 h 1391778"/>
                  <a:gd name="connsiteX7" fmla="*/ 46229 w 221490"/>
                  <a:gd name="connsiteY7" fmla="*/ 1136666 h 1391778"/>
                  <a:gd name="connsiteX8" fmla="*/ 101474 w 221490"/>
                  <a:gd name="connsiteY8" fmla="*/ 1238457 h 1391778"/>
                  <a:gd name="connsiteX9" fmla="*/ 90044 w 221490"/>
                  <a:gd name="connsiteY9" fmla="*/ 1310087 h 1391778"/>
                  <a:gd name="connsiteX10" fmla="*/ 124334 w 221490"/>
                  <a:gd name="connsiteY10" fmla="*/ 1372293 h 1391778"/>
                  <a:gd name="connsiteX11" fmla="*/ 160529 w 221490"/>
                  <a:gd name="connsiteY11" fmla="*/ 1379833 h 1391778"/>
                  <a:gd name="connsiteX12" fmla="*/ 171959 w 221490"/>
                  <a:gd name="connsiteY12" fmla="*/ 1219606 h 1391778"/>
                  <a:gd name="connsiteX13" fmla="*/ 145289 w 221490"/>
                  <a:gd name="connsiteY13" fmla="*/ 1040530 h 1391778"/>
                  <a:gd name="connsiteX14" fmla="*/ 168149 w 221490"/>
                  <a:gd name="connsiteY14" fmla="*/ 951934 h 1391778"/>
                  <a:gd name="connsiteX15" fmla="*/ 139575 w 221490"/>
                  <a:gd name="connsiteY15" fmla="*/ 791707 h 1391778"/>
                  <a:gd name="connsiteX16" fmla="*/ 166245 w 221490"/>
                  <a:gd name="connsiteY16" fmla="*/ 686147 h 1391778"/>
                  <a:gd name="connsiteX17" fmla="*/ 173865 w 221490"/>
                  <a:gd name="connsiteY17" fmla="*/ 537230 h 1391778"/>
                  <a:gd name="connsiteX18" fmla="*/ 221490 w 221490"/>
                  <a:gd name="connsiteY18" fmla="*/ 452404 h 1391778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73865 w 253907"/>
                  <a:gd name="connsiteY18" fmla="*/ 537230 h 1402423"/>
                  <a:gd name="connsiteX19" fmla="*/ 221490 w 253907"/>
                  <a:gd name="connsiteY19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90 w 253907"/>
                  <a:gd name="connsiteY20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46255 w 253907"/>
                  <a:gd name="connsiteY20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81485 w 253907"/>
                  <a:gd name="connsiteY19" fmla="*/ 54100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3907" h="1402423">
                    <a:moveTo>
                      <a:pt x="46230" y="0"/>
                    </a:moveTo>
                    <a:cubicBezTo>
                      <a:pt x="28132" y="41434"/>
                      <a:pt x="10035" y="82868"/>
                      <a:pt x="4320" y="116205"/>
                    </a:cubicBezTo>
                    <a:cubicBezTo>
                      <a:pt x="-1395" y="149542"/>
                      <a:pt x="11305" y="153670"/>
                      <a:pt x="11940" y="200025"/>
                    </a:cubicBezTo>
                    <a:cubicBezTo>
                      <a:pt x="12575" y="246380"/>
                      <a:pt x="2098" y="323682"/>
                      <a:pt x="8130" y="394335"/>
                    </a:cubicBezTo>
                    <a:cubicBezTo>
                      <a:pt x="14162" y="464988"/>
                      <a:pt x="45912" y="557084"/>
                      <a:pt x="48134" y="623941"/>
                    </a:cubicBezTo>
                    <a:cubicBezTo>
                      <a:pt x="50356" y="690798"/>
                      <a:pt x="24322" y="740498"/>
                      <a:pt x="21464" y="795478"/>
                    </a:cubicBezTo>
                    <a:cubicBezTo>
                      <a:pt x="18607" y="850458"/>
                      <a:pt x="-3618" y="908265"/>
                      <a:pt x="509" y="965129"/>
                    </a:cubicBezTo>
                    <a:cubicBezTo>
                      <a:pt x="4636" y="1021993"/>
                      <a:pt x="34482" y="1089226"/>
                      <a:pt x="46229" y="1136666"/>
                    </a:cubicBezTo>
                    <a:cubicBezTo>
                      <a:pt x="57976" y="1184106"/>
                      <a:pt x="99887" y="1205784"/>
                      <a:pt x="101474" y="1238457"/>
                    </a:cubicBezTo>
                    <a:cubicBezTo>
                      <a:pt x="103061" y="1271130"/>
                      <a:pt x="82424" y="1286838"/>
                      <a:pt x="90044" y="1310087"/>
                    </a:cubicBezTo>
                    <a:cubicBezTo>
                      <a:pt x="97664" y="1333336"/>
                      <a:pt x="112587" y="1360669"/>
                      <a:pt x="124334" y="1372293"/>
                    </a:cubicBezTo>
                    <a:cubicBezTo>
                      <a:pt x="136081" y="1383917"/>
                      <a:pt x="152592" y="1392086"/>
                      <a:pt x="160529" y="1379833"/>
                    </a:cubicBezTo>
                    <a:cubicBezTo>
                      <a:pt x="168466" y="1367580"/>
                      <a:pt x="251969" y="1421617"/>
                      <a:pt x="253874" y="1394913"/>
                    </a:cubicBezTo>
                    <a:cubicBezTo>
                      <a:pt x="255779" y="1368209"/>
                      <a:pt x="176404" y="1262647"/>
                      <a:pt x="171959" y="1219606"/>
                    </a:cubicBezTo>
                    <a:cubicBezTo>
                      <a:pt x="167514" y="1176565"/>
                      <a:pt x="142432" y="1085142"/>
                      <a:pt x="145289" y="1040530"/>
                    </a:cubicBezTo>
                    <a:cubicBezTo>
                      <a:pt x="148146" y="995918"/>
                      <a:pt x="172911" y="990263"/>
                      <a:pt x="168149" y="951934"/>
                    </a:cubicBezTo>
                    <a:cubicBezTo>
                      <a:pt x="163387" y="913605"/>
                      <a:pt x="134812" y="836319"/>
                      <a:pt x="139575" y="791707"/>
                    </a:cubicBezTo>
                    <a:cubicBezTo>
                      <a:pt x="144338" y="747095"/>
                      <a:pt x="162118" y="716936"/>
                      <a:pt x="166245" y="686147"/>
                    </a:cubicBezTo>
                    <a:cubicBezTo>
                      <a:pt x="170372" y="655358"/>
                      <a:pt x="185929" y="637450"/>
                      <a:pt x="187199" y="612631"/>
                    </a:cubicBezTo>
                    <a:cubicBezTo>
                      <a:pt x="188469" y="587812"/>
                      <a:pt x="178628" y="574616"/>
                      <a:pt x="181485" y="541000"/>
                    </a:cubicBezTo>
                    <a:cubicBezTo>
                      <a:pt x="184343" y="507384"/>
                      <a:pt x="209424" y="527490"/>
                      <a:pt x="221489" y="459944"/>
                    </a:cubicBezTo>
                    <a:cubicBezTo>
                      <a:pt x="233554" y="392398"/>
                      <a:pt x="239270" y="178448"/>
                      <a:pt x="246255" y="131951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>
                <a:off x="2153636" y="4168897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124684" y="4785359"/>
                <a:ext cx="393726" cy="1455843"/>
              </a:xfrm>
              <a:custGeom>
                <a:avLst/>
                <a:gdLst>
                  <a:gd name="connsiteX0" fmla="*/ 47016 w 393726"/>
                  <a:gd name="connsiteY0" fmla="*/ 0 h 1248198"/>
                  <a:gd name="connsiteX1" fmla="*/ 33681 w 393726"/>
                  <a:gd name="connsiteY1" fmla="*/ 325755 h 1248198"/>
                  <a:gd name="connsiteX2" fmla="*/ 35586 w 393726"/>
                  <a:gd name="connsiteY2" fmla="*/ 400050 h 1248198"/>
                  <a:gd name="connsiteX3" fmla="*/ 43206 w 393726"/>
                  <a:gd name="connsiteY3" fmla="*/ 483870 h 1248198"/>
                  <a:gd name="connsiteX4" fmla="*/ 33681 w 393726"/>
                  <a:gd name="connsiteY4" fmla="*/ 552450 h 1248198"/>
                  <a:gd name="connsiteX5" fmla="*/ 29871 w 393726"/>
                  <a:gd name="connsiteY5" fmla="*/ 619125 h 1248198"/>
                  <a:gd name="connsiteX6" fmla="*/ 22251 w 393726"/>
                  <a:gd name="connsiteY6" fmla="*/ 681990 h 1248198"/>
                  <a:gd name="connsiteX7" fmla="*/ 3201 w 393726"/>
                  <a:gd name="connsiteY7" fmla="*/ 763905 h 1248198"/>
                  <a:gd name="connsiteX8" fmla="*/ 1296 w 393726"/>
                  <a:gd name="connsiteY8" fmla="*/ 813435 h 1248198"/>
                  <a:gd name="connsiteX9" fmla="*/ 16536 w 393726"/>
                  <a:gd name="connsiteY9" fmla="*/ 904875 h 1248198"/>
                  <a:gd name="connsiteX10" fmla="*/ 45111 w 393726"/>
                  <a:gd name="connsiteY10" fmla="*/ 918210 h 1248198"/>
                  <a:gd name="connsiteX11" fmla="*/ 29871 w 393726"/>
                  <a:gd name="connsiteY11" fmla="*/ 1015365 h 1248198"/>
                  <a:gd name="connsiteX12" fmla="*/ 69876 w 393726"/>
                  <a:gd name="connsiteY12" fmla="*/ 1114425 h 1248198"/>
                  <a:gd name="connsiteX13" fmla="*/ 73686 w 393726"/>
                  <a:gd name="connsiteY13" fmla="*/ 1171575 h 1248198"/>
                  <a:gd name="connsiteX14" fmla="*/ 62256 w 393726"/>
                  <a:gd name="connsiteY14" fmla="*/ 1217295 h 1248198"/>
                  <a:gd name="connsiteX15" fmla="*/ 67971 w 393726"/>
                  <a:gd name="connsiteY15" fmla="*/ 1242060 h 1248198"/>
                  <a:gd name="connsiteX16" fmla="*/ 127026 w 393726"/>
                  <a:gd name="connsiteY16" fmla="*/ 1242060 h 1248198"/>
                  <a:gd name="connsiteX17" fmla="*/ 208941 w 393726"/>
                  <a:gd name="connsiteY17" fmla="*/ 1226820 h 1248198"/>
                  <a:gd name="connsiteX18" fmla="*/ 277521 w 393726"/>
                  <a:gd name="connsiteY18" fmla="*/ 1247775 h 1248198"/>
                  <a:gd name="connsiteX19" fmla="*/ 389916 w 393726"/>
                  <a:gd name="connsiteY19" fmla="*/ 1238250 h 1248198"/>
                  <a:gd name="connsiteX20" fmla="*/ 393726 w 393726"/>
                  <a:gd name="connsiteY20" fmla="*/ 1207770 h 1248198"/>
                  <a:gd name="connsiteX21" fmla="*/ 288951 w 393726"/>
                  <a:gd name="connsiteY21" fmla="*/ 1194435 h 1248198"/>
                  <a:gd name="connsiteX22" fmla="*/ 193701 w 393726"/>
                  <a:gd name="connsiteY22" fmla="*/ 1144905 h 1248198"/>
                  <a:gd name="connsiteX23" fmla="*/ 157506 w 393726"/>
                  <a:gd name="connsiteY23" fmla="*/ 1045845 h 1248198"/>
                  <a:gd name="connsiteX24" fmla="*/ 159411 w 393726"/>
                  <a:gd name="connsiteY24" fmla="*/ 842010 h 1248198"/>
                  <a:gd name="connsiteX25" fmla="*/ 138456 w 393726"/>
                  <a:gd name="connsiteY25" fmla="*/ 695325 h 1248198"/>
                  <a:gd name="connsiteX26" fmla="*/ 186081 w 393726"/>
                  <a:gd name="connsiteY26" fmla="*/ 586740 h 1248198"/>
                  <a:gd name="connsiteX27" fmla="*/ 174651 w 393726"/>
                  <a:gd name="connsiteY27" fmla="*/ 495300 h 1248198"/>
                  <a:gd name="connsiteX28" fmla="*/ 224181 w 393726"/>
                  <a:gd name="connsiteY28" fmla="*/ 390525 h 1248198"/>
                  <a:gd name="connsiteX29" fmla="*/ 235611 w 393726"/>
                  <a:gd name="connsiteY29" fmla="*/ 224790 h 1248198"/>
                  <a:gd name="connsiteX30" fmla="*/ 248946 w 393726"/>
                  <a:gd name="connsiteY30" fmla="*/ 131445 h 1248198"/>
                  <a:gd name="connsiteX31" fmla="*/ 226086 w 393726"/>
                  <a:gd name="connsiteY31" fmla="*/ 38100 h 1248198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43231 w 393726"/>
                  <a:gd name="connsiteY31" fmla="*/ 0 h 1455843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24181 w 393726"/>
                  <a:gd name="connsiteY31" fmla="*/ 259081 h 1455843"/>
                  <a:gd name="connsiteX32" fmla="*/ 243231 w 393726"/>
                  <a:gd name="connsiteY32" fmla="*/ 0 h 14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3726" h="1455843">
                    <a:moveTo>
                      <a:pt x="47016" y="207645"/>
                    </a:moveTo>
                    <a:cubicBezTo>
                      <a:pt x="41301" y="337185"/>
                      <a:pt x="35586" y="466725"/>
                      <a:pt x="33681" y="533400"/>
                    </a:cubicBezTo>
                    <a:cubicBezTo>
                      <a:pt x="31776" y="600075"/>
                      <a:pt x="33999" y="581343"/>
                      <a:pt x="35586" y="607695"/>
                    </a:cubicBezTo>
                    <a:cubicBezTo>
                      <a:pt x="37173" y="634047"/>
                      <a:pt x="43523" y="666115"/>
                      <a:pt x="43206" y="691515"/>
                    </a:cubicBezTo>
                    <a:cubicBezTo>
                      <a:pt x="42888" y="716915"/>
                      <a:pt x="35903" y="737553"/>
                      <a:pt x="33681" y="760095"/>
                    </a:cubicBezTo>
                    <a:cubicBezTo>
                      <a:pt x="31459" y="782637"/>
                      <a:pt x="31776" y="805180"/>
                      <a:pt x="29871" y="826770"/>
                    </a:cubicBezTo>
                    <a:cubicBezTo>
                      <a:pt x="27966" y="848360"/>
                      <a:pt x="26696" y="865505"/>
                      <a:pt x="22251" y="889635"/>
                    </a:cubicBezTo>
                    <a:cubicBezTo>
                      <a:pt x="17806" y="913765"/>
                      <a:pt x="6693" y="949643"/>
                      <a:pt x="3201" y="971550"/>
                    </a:cubicBezTo>
                    <a:cubicBezTo>
                      <a:pt x="-291" y="993457"/>
                      <a:pt x="-927" y="997585"/>
                      <a:pt x="1296" y="1021080"/>
                    </a:cubicBezTo>
                    <a:cubicBezTo>
                      <a:pt x="3518" y="1044575"/>
                      <a:pt x="9234" y="1095058"/>
                      <a:pt x="16536" y="1112520"/>
                    </a:cubicBezTo>
                    <a:cubicBezTo>
                      <a:pt x="23838" y="1129982"/>
                      <a:pt x="42888" y="1107440"/>
                      <a:pt x="45111" y="1125855"/>
                    </a:cubicBezTo>
                    <a:cubicBezTo>
                      <a:pt x="47334" y="1144270"/>
                      <a:pt x="25744" y="1190308"/>
                      <a:pt x="29871" y="1223010"/>
                    </a:cubicBezTo>
                    <a:cubicBezTo>
                      <a:pt x="33998" y="1255712"/>
                      <a:pt x="62574" y="1296035"/>
                      <a:pt x="69876" y="1322070"/>
                    </a:cubicBezTo>
                    <a:cubicBezTo>
                      <a:pt x="77179" y="1348105"/>
                      <a:pt x="74956" y="1362075"/>
                      <a:pt x="73686" y="1379220"/>
                    </a:cubicBezTo>
                    <a:cubicBezTo>
                      <a:pt x="72416" y="1396365"/>
                      <a:pt x="63209" y="1413193"/>
                      <a:pt x="62256" y="1424940"/>
                    </a:cubicBezTo>
                    <a:cubicBezTo>
                      <a:pt x="61304" y="1436688"/>
                      <a:pt x="57176" y="1445578"/>
                      <a:pt x="67971" y="1449705"/>
                    </a:cubicBezTo>
                    <a:cubicBezTo>
                      <a:pt x="78766" y="1453833"/>
                      <a:pt x="103531" y="1452245"/>
                      <a:pt x="127026" y="1449705"/>
                    </a:cubicBezTo>
                    <a:cubicBezTo>
                      <a:pt x="150521" y="1447165"/>
                      <a:pt x="183859" y="1433513"/>
                      <a:pt x="208941" y="1434465"/>
                    </a:cubicBezTo>
                    <a:cubicBezTo>
                      <a:pt x="234023" y="1435417"/>
                      <a:pt x="247359" y="1453515"/>
                      <a:pt x="277521" y="1455420"/>
                    </a:cubicBezTo>
                    <a:cubicBezTo>
                      <a:pt x="307684" y="1457325"/>
                      <a:pt x="370549" y="1452562"/>
                      <a:pt x="389916" y="1445895"/>
                    </a:cubicBezTo>
                    <a:cubicBezTo>
                      <a:pt x="409283" y="1439228"/>
                      <a:pt x="410553" y="1422717"/>
                      <a:pt x="393726" y="1415415"/>
                    </a:cubicBezTo>
                    <a:cubicBezTo>
                      <a:pt x="376899" y="1408113"/>
                      <a:pt x="322289" y="1412558"/>
                      <a:pt x="288951" y="1402080"/>
                    </a:cubicBezTo>
                    <a:cubicBezTo>
                      <a:pt x="255613" y="1391602"/>
                      <a:pt x="215608" y="1377315"/>
                      <a:pt x="193701" y="1352550"/>
                    </a:cubicBezTo>
                    <a:cubicBezTo>
                      <a:pt x="171794" y="1327785"/>
                      <a:pt x="163221" y="1303972"/>
                      <a:pt x="157506" y="1253490"/>
                    </a:cubicBezTo>
                    <a:cubicBezTo>
                      <a:pt x="151791" y="1203008"/>
                      <a:pt x="162586" y="1108075"/>
                      <a:pt x="159411" y="1049655"/>
                    </a:cubicBezTo>
                    <a:cubicBezTo>
                      <a:pt x="156236" y="991235"/>
                      <a:pt x="134011" y="945515"/>
                      <a:pt x="138456" y="902970"/>
                    </a:cubicBezTo>
                    <a:cubicBezTo>
                      <a:pt x="142901" y="860425"/>
                      <a:pt x="180049" y="827723"/>
                      <a:pt x="186081" y="794385"/>
                    </a:cubicBezTo>
                    <a:cubicBezTo>
                      <a:pt x="192114" y="761048"/>
                      <a:pt x="168301" y="735647"/>
                      <a:pt x="174651" y="702945"/>
                    </a:cubicBezTo>
                    <a:cubicBezTo>
                      <a:pt x="181001" y="670243"/>
                      <a:pt x="214021" y="643255"/>
                      <a:pt x="224181" y="598170"/>
                    </a:cubicBezTo>
                    <a:cubicBezTo>
                      <a:pt x="234341" y="553085"/>
                      <a:pt x="231484" y="475615"/>
                      <a:pt x="235611" y="432435"/>
                    </a:cubicBezTo>
                    <a:cubicBezTo>
                      <a:pt x="239738" y="389255"/>
                      <a:pt x="250851" y="367982"/>
                      <a:pt x="248946" y="339090"/>
                    </a:cubicBezTo>
                    <a:cubicBezTo>
                      <a:pt x="247041" y="310198"/>
                      <a:pt x="225134" y="315596"/>
                      <a:pt x="224181" y="259081"/>
                    </a:cubicBezTo>
                    <a:cubicBezTo>
                      <a:pt x="223229" y="202566"/>
                      <a:pt x="243231" y="41275"/>
                      <a:pt x="243231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1985247" y="3848065"/>
                <a:ext cx="378865" cy="327695"/>
              </a:xfrm>
              <a:custGeom>
                <a:avLst/>
                <a:gdLst>
                  <a:gd name="connsiteX0" fmla="*/ 68343 w 378865"/>
                  <a:gd name="connsiteY0" fmla="*/ 306740 h 327695"/>
                  <a:gd name="connsiteX1" fmla="*/ 18813 w 378865"/>
                  <a:gd name="connsiteY1" fmla="*/ 243875 h 327695"/>
                  <a:gd name="connsiteX2" fmla="*/ 9288 w 378865"/>
                  <a:gd name="connsiteY2" fmla="*/ 240065 h 327695"/>
                  <a:gd name="connsiteX3" fmla="*/ 5478 w 378865"/>
                  <a:gd name="connsiteY3" fmla="*/ 116240 h 327695"/>
                  <a:gd name="connsiteX4" fmla="*/ 89298 w 378865"/>
                  <a:gd name="connsiteY4" fmla="*/ 24800 h 327695"/>
                  <a:gd name="connsiteX5" fmla="*/ 169308 w 378865"/>
                  <a:gd name="connsiteY5" fmla="*/ 35 h 327695"/>
                  <a:gd name="connsiteX6" fmla="*/ 268368 w 378865"/>
                  <a:gd name="connsiteY6" fmla="*/ 20990 h 327695"/>
                  <a:gd name="connsiteX7" fmla="*/ 335043 w 378865"/>
                  <a:gd name="connsiteY7" fmla="*/ 81950 h 327695"/>
                  <a:gd name="connsiteX8" fmla="*/ 355998 w 378865"/>
                  <a:gd name="connsiteY8" fmla="*/ 118145 h 327695"/>
                  <a:gd name="connsiteX9" fmla="*/ 378858 w 378865"/>
                  <a:gd name="connsiteY9" fmla="*/ 205775 h 327695"/>
                  <a:gd name="connsiteX10" fmla="*/ 357903 w 378865"/>
                  <a:gd name="connsiteY10" fmla="*/ 274355 h 327695"/>
                  <a:gd name="connsiteX11" fmla="*/ 308373 w 378865"/>
                  <a:gd name="connsiteY11" fmla="*/ 327695 h 32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8865" h="327695">
                    <a:moveTo>
                      <a:pt x="68343" y="306740"/>
                    </a:moveTo>
                    <a:cubicBezTo>
                      <a:pt x="48499" y="280863"/>
                      <a:pt x="28655" y="254987"/>
                      <a:pt x="18813" y="243875"/>
                    </a:cubicBezTo>
                    <a:cubicBezTo>
                      <a:pt x="8971" y="232763"/>
                      <a:pt x="11511" y="261338"/>
                      <a:pt x="9288" y="240065"/>
                    </a:cubicBezTo>
                    <a:cubicBezTo>
                      <a:pt x="7065" y="218792"/>
                      <a:pt x="-7857" y="152117"/>
                      <a:pt x="5478" y="116240"/>
                    </a:cubicBezTo>
                    <a:cubicBezTo>
                      <a:pt x="18813" y="80363"/>
                      <a:pt x="61993" y="44167"/>
                      <a:pt x="89298" y="24800"/>
                    </a:cubicBezTo>
                    <a:cubicBezTo>
                      <a:pt x="116603" y="5432"/>
                      <a:pt x="139463" y="670"/>
                      <a:pt x="169308" y="35"/>
                    </a:cubicBezTo>
                    <a:cubicBezTo>
                      <a:pt x="199153" y="-600"/>
                      <a:pt x="240746" y="7338"/>
                      <a:pt x="268368" y="20990"/>
                    </a:cubicBezTo>
                    <a:cubicBezTo>
                      <a:pt x="295990" y="34642"/>
                      <a:pt x="320438" y="65758"/>
                      <a:pt x="335043" y="81950"/>
                    </a:cubicBezTo>
                    <a:cubicBezTo>
                      <a:pt x="349648" y="98142"/>
                      <a:pt x="348696" y="97507"/>
                      <a:pt x="355998" y="118145"/>
                    </a:cubicBezTo>
                    <a:cubicBezTo>
                      <a:pt x="363301" y="138782"/>
                      <a:pt x="378541" y="179740"/>
                      <a:pt x="378858" y="205775"/>
                    </a:cubicBezTo>
                    <a:cubicBezTo>
                      <a:pt x="379175" y="231810"/>
                      <a:pt x="369650" y="254035"/>
                      <a:pt x="357903" y="274355"/>
                    </a:cubicBezTo>
                    <a:cubicBezTo>
                      <a:pt x="346156" y="294675"/>
                      <a:pt x="327264" y="311185"/>
                      <a:pt x="308373" y="327695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75360" y="3848100"/>
                <a:ext cx="2362200" cy="2385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35330" y="3326130"/>
                <a:ext cx="2846070" cy="29108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093470" y="3853464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415258" y="4829050"/>
                <a:ext cx="788322" cy="1251006"/>
              </a:xfrm>
              <a:custGeom>
                <a:avLst/>
                <a:gdLst>
                  <a:gd name="connsiteX0" fmla="*/ 743107 w 788322"/>
                  <a:gd name="connsiteY0" fmla="*/ 242060 h 1251006"/>
                  <a:gd name="connsiteX1" fmla="*/ 678337 w 788322"/>
                  <a:gd name="connsiteY1" fmla="*/ 360170 h 1251006"/>
                  <a:gd name="connsiteX2" fmla="*/ 615472 w 788322"/>
                  <a:gd name="connsiteY2" fmla="*/ 413510 h 1251006"/>
                  <a:gd name="connsiteX3" fmla="*/ 581182 w 788322"/>
                  <a:gd name="connsiteY3" fmla="*/ 459230 h 1251006"/>
                  <a:gd name="connsiteX4" fmla="*/ 525937 w 788322"/>
                  <a:gd name="connsiteY4" fmla="*/ 533525 h 1251006"/>
                  <a:gd name="connsiteX5" fmla="*/ 524032 w 788322"/>
                  <a:gd name="connsiteY5" fmla="*/ 569720 h 1251006"/>
                  <a:gd name="connsiteX6" fmla="*/ 461167 w 788322"/>
                  <a:gd name="connsiteY6" fmla="*/ 626870 h 1251006"/>
                  <a:gd name="connsiteX7" fmla="*/ 402112 w 788322"/>
                  <a:gd name="connsiteY7" fmla="*/ 687830 h 1251006"/>
                  <a:gd name="connsiteX8" fmla="*/ 365917 w 788322"/>
                  <a:gd name="connsiteY8" fmla="*/ 762125 h 1251006"/>
                  <a:gd name="connsiteX9" fmla="*/ 331627 w 788322"/>
                  <a:gd name="connsiteY9" fmla="*/ 842135 h 1251006"/>
                  <a:gd name="connsiteX10" fmla="*/ 301147 w 788322"/>
                  <a:gd name="connsiteY10" fmla="*/ 905000 h 1251006"/>
                  <a:gd name="connsiteX11" fmla="*/ 247807 w 788322"/>
                  <a:gd name="connsiteY11" fmla="*/ 950720 h 1251006"/>
                  <a:gd name="connsiteX12" fmla="*/ 253522 w 788322"/>
                  <a:gd name="connsiteY12" fmla="*/ 979295 h 1251006"/>
                  <a:gd name="connsiteX13" fmla="*/ 192562 w 788322"/>
                  <a:gd name="connsiteY13" fmla="*/ 1042160 h 1251006"/>
                  <a:gd name="connsiteX14" fmla="*/ 181132 w 788322"/>
                  <a:gd name="connsiteY14" fmla="*/ 1116455 h 1251006"/>
                  <a:gd name="connsiteX15" fmla="*/ 175417 w 788322"/>
                  <a:gd name="connsiteY15" fmla="*/ 1158365 h 1251006"/>
                  <a:gd name="connsiteX16" fmla="*/ 148747 w 788322"/>
                  <a:gd name="connsiteY16" fmla="*/ 1173605 h 1251006"/>
                  <a:gd name="connsiteX17" fmla="*/ 148747 w 788322"/>
                  <a:gd name="connsiteY17" fmla="*/ 1217420 h 1251006"/>
                  <a:gd name="connsiteX18" fmla="*/ 150652 w 788322"/>
                  <a:gd name="connsiteY18" fmla="*/ 1245995 h 1251006"/>
                  <a:gd name="connsiteX19" fmla="*/ 125887 w 788322"/>
                  <a:gd name="connsiteY19" fmla="*/ 1249805 h 1251006"/>
                  <a:gd name="connsiteX20" fmla="*/ 78262 w 788322"/>
                  <a:gd name="connsiteY20" fmla="*/ 1232660 h 1251006"/>
                  <a:gd name="connsiteX21" fmla="*/ 15397 w 788322"/>
                  <a:gd name="connsiteY21" fmla="*/ 1194560 h 1251006"/>
                  <a:gd name="connsiteX22" fmla="*/ 157 w 788322"/>
                  <a:gd name="connsiteY22" fmla="*/ 1171700 h 1251006"/>
                  <a:gd name="connsiteX23" fmla="*/ 21112 w 788322"/>
                  <a:gd name="connsiteY23" fmla="*/ 1154555 h 1251006"/>
                  <a:gd name="connsiteX24" fmla="*/ 59212 w 788322"/>
                  <a:gd name="connsiteY24" fmla="*/ 1150745 h 1251006"/>
                  <a:gd name="connsiteX25" fmla="*/ 99217 w 788322"/>
                  <a:gd name="connsiteY25" fmla="*/ 1105025 h 1251006"/>
                  <a:gd name="connsiteX26" fmla="*/ 123982 w 788322"/>
                  <a:gd name="connsiteY26" fmla="*/ 1051685 h 1251006"/>
                  <a:gd name="connsiteX27" fmla="*/ 133507 w 788322"/>
                  <a:gd name="connsiteY27" fmla="*/ 954530 h 1251006"/>
                  <a:gd name="connsiteX28" fmla="*/ 163987 w 788322"/>
                  <a:gd name="connsiteY28" fmla="*/ 895475 h 1251006"/>
                  <a:gd name="connsiteX29" fmla="*/ 183037 w 788322"/>
                  <a:gd name="connsiteY29" fmla="*/ 796415 h 1251006"/>
                  <a:gd name="connsiteX30" fmla="*/ 230662 w 788322"/>
                  <a:gd name="connsiteY30" fmla="*/ 704975 h 1251006"/>
                  <a:gd name="connsiteX31" fmla="*/ 306862 w 788322"/>
                  <a:gd name="connsiteY31" fmla="*/ 623060 h 1251006"/>
                  <a:gd name="connsiteX32" fmla="*/ 350677 w 788322"/>
                  <a:gd name="connsiteY32" fmla="*/ 562100 h 1251006"/>
                  <a:gd name="connsiteX33" fmla="*/ 384967 w 788322"/>
                  <a:gd name="connsiteY33" fmla="*/ 514475 h 1251006"/>
                  <a:gd name="connsiteX34" fmla="*/ 402112 w 788322"/>
                  <a:gd name="connsiteY34" fmla="*/ 400175 h 1251006"/>
                  <a:gd name="connsiteX35" fmla="*/ 445927 w 788322"/>
                  <a:gd name="connsiteY35" fmla="*/ 291590 h 1251006"/>
                  <a:gd name="connsiteX36" fmla="*/ 516412 w 788322"/>
                  <a:gd name="connsiteY36" fmla="*/ 173480 h 1251006"/>
                  <a:gd name="connsiteX37" fmla="*/ 544987 w 788322"/>
                  <a:gd name="connsiteY37" fmla="*/ 62990 h 1251006"/>
                  <a:gd name="connsiteX38" fmla="*/ 567847 w 788322"/>
                  <a:gd name="connsiteY38" fmla="*/ 2030 h 1251006"/>
                  <a:gd name="connsiteX39" fmla="*/ 777397 w 788322"/>
                  <a:gd name="connsiteY39" fmla="*/ 135380 h 1251006"/>
                  <a:gd name="connsiteX40" fmla="*/ 743107 w 788322"/>
                  <a:gd name="connsiteY40" fmla="*/ 242060 h 125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88322" h="1251006">
                    <a:moveTo>
                      <a:pt x="743107" y="242060"/>
                    </a:moveTo>
                    <a:cubicBezTo>
                      <a:pt x="726597" y="279525"/>
                      <a:pt x="699609" y="331595"/>
                      <a:pt x="678337" y="360170"/>
                    </a:cubicBezTo>
                    <a:cubicBezTo>
                      <a:pt x="657064" y="388745"/>
                      <a:pt x="631664" y="397000"/>
                      <a:pt x="615472" y="413510"/>
                    </a:cubicBezTo>
                    <a:cubicBezTo>
                      <a:pt x="599280" y="430020"/>
                      <a:pt x="581182" y="459230"/>
                      <a:pt x="581182" y="459230"/>
                    </a:cubicBezTo>
                    <a:cubicBezTo>
                      <a:pt x="566259" y="479233"/>
                      <a:pt x="535462" y="515110"/>
                      <a:pt x="525937" y="533525"/>
                    </a:cubicBezTo>
                    <a:cubicBezTo>
                      <a:pt x="516412" y="551940"/>
                      <a:pt x="534827" y="554163"/>
                      <a:pt x="524032" y="569720"/>
                    </a:cubicBezTo>
                    <a:cubicBezTo>
                      <a:pt x="513237" y="585277"/>
                      <a:pt x="481487" y="607185"/>
                      <a:pt x="461167" y="626870"/>
                    </a:cubicBezTo>
                    <a:cubicBezTo>
                      <a:pt x="440847" y="646555"/>
                      <a:pt x="417987" y="665288"/>
                      <a:pt x="402112" y="687830"/>
                    </a:cubicBezTo>
                    <a:cubicBezTo>
                      <a:pt x="386237" y="710373"/>
                      <a:pt x="377664" y="736408"/>
                      <a:pt x="365917" y="762125"/>
                    </a:cubicBezTo>
                    <a:cubicBezTo>
                      <a:pt x="354170" y="787842"/>
                      <a:pt x="342422" y="818323"/>
                      <a:pt x="331627" y="842135"/>
                    </a:cubicBezTo>
                    <a:cubicBezTo>
                      <a:pt x="320832" y="865947"/>
                      <a:pt x="315117" y="886903"/>
                      <a:pt x="301147" y="905000"/>
                    </a:cubicBezTo>
                    <a:cubicBezTo>
                      <a:pt x="287177" y="923097"/>
                      <a:pt x="255744" y="938338"/>
                      <a:pt x="247807" y="950720"/>
                    </a:cubicBezTo>
                    <a:cubicBezTo>
                      <a:pt x="239869" y="963103"/>
                      <a:pt x="262730" y="964055"/>
                      <a:pt x="253522" y="979295"/>
                    </a:cubicBezTo>
                    <a:cubicBezTo>
                      <a:pt x="244314" y="994535"/>
                      <a:pt x="204627" y="1019300"/>
                      <a:pt x="192562" y="1042160"/>
                    </a:cubicBezTo>
                    <a:cubicBezTo>
                      <a:pt x="180497" y="1065020"/>
                      <a:pt x="183989" y="1097088"/>
                      <a:pt x="181132" y="1116455"/>
                    </a:cubicBezTo>
                    <a:cubicBezTo>
                      <a:pt x="178275" y="1135822"/>
                      <a:pt x="180814" y="1148840"/>
                      <a:pt x="175417" y="1158365"/>
                    </a:cubicBezTo>
                    <a:cubicBezTo>
                      <a:pt x="170020" y="1167890"/>
                      <a:pt x="153192" y="1163763"/>
                      <a:pt x="148747" y="1173605"/>
                    </a:cubicBezTo>
                    <a:cubicBezTo>
                      <a:pt x="144302" y="1183447"/>
                      <a:pt x="148430" y="1205355"/>
                      <a:pt x="148747" y="1217420"/>
                    </a:cubicBezTo>
                    <a:cubicBezTo>
                      <a:pt x="149064" y="1229485"/>
                      <a:pt x="154462" y="1240598"/>
                      <a:pt x="150652" y="1245995"/>
                    </a:cubicBezTo>
                    <a:cubicBezTo>
                      <a:pt x="146842" y="1251392"/>
                      <a:pt x="137952" y="1252027"/>
                      <a:pt x="125887" y="1249805"/>
                    </a:cubicBezTo>
                    <a:cubicBezTo>
                      <a:pt x="113822" y="1247583"/>
                      <a:pt x="96677" y="1241867"/>
                      <a:pt x="78262" y="1232660"/>
                    </a:cubicBezTo>
                    <a:cubicBezTo>
                      <a:pt x="59847" y="1223453"/>
                      <a:pt x="28414" y="1204720"/>
                      <a:pt x="15397" y="1194560"/>
                    </a:cubicBezTo>
                    <a:cubicBezTo>
                      <a:pt x="2380" y="1184400"/>
                      <a:pt x="-796" y="1178368"/>
                      <a:pt x="157" y="1171700"/>
                    </a:cubicBezTo>
                    <a:cubicBezTo>
                      <a:pt x="1109" y="1165033"/>
                      <a:pt x="11269" y="1158048"/>
                      <a:pt x="21112" y="1154555"/>
                    </a:cubicBezTo>
                    <a:cubicBezTo>
                      <a:pt x="30954" y="1151063"/>
                      <a:pt x="46194" y="1159000"/>
                      <a:pt x="59212" y="1150745"/>
                    </a:cubicBezTo>
                    <a:cubicBezTo>
                      <a:pt x="72230" y="1142490"/>
                      <a:pt x="88422" y="1121535"/>
                      <a:pt x="99217" y="1105025"/>
                    </a:cubicBezTo>
                    <a:cubicBezTo>
                      <a:pt x="110012" y="1088515"/>
                      <a:pt x="118267" y="1076767"/>
                      <a:pt x="123982" y="1051685"/>
                    </a:cubicBezTo>
                    <a:cubicBezTo>
                      <a:pt x="129697" y="1026603"/>
                      <a:pt x="126839" y="980565"/>
                      <a:pt x="133507" y="954530"/>
                    </a:cubicBezTo>
                    <a:cubicBezTo>
                      <a:pt x="140174" y="928495"/>
                      <a:pt x="155732" y="921828"/>
                      <a:pt x="163987" y="895475"/>
                    </a:cubicBezTo>
                    <a:cubicBezTo>
                      <a:pt x="172242" y="869123"/>
                      <a:pt x="171925" y="828165"/>
                      <a:pt x="183037" y="796415"/>
                    </a:cubicBezTo>
                    <a:cubicBezTo>
                      <a:pt x="194149" y="764665"/>
                      <a:pt x="210025" y="733867"/>
                      <a:pt x="230662" y="704975"/>
                    </a:cubicBezTo>
                    <a:cubicBezTo>
                      <a:pt x="251299" y="676083"/>
                      <a:pt x="286859" y="646873"/>
                      <a:pt x="306862" y="623060"/>
                    </a:cubicBezTo>
                    <a:cubicBezTo>
                      <a:pt x="326864" y="599248"/>
                      <a:pt x="350677" y="562100"/>
                      <a:pt x="350677" y="562100"/>
                    </a:cubicBezTo>
                    <a:cubicBezTo>
                      <a:pt x="363694" y="544003"/>
                      <a:pt x="376395" y="541462"/>
                      <a:pt x="384967" y="514475"/>
                    </a:cubicBezTo>
                    <a:cubicBezTo>
                      <a:pt x="393539" y="487488"/>
                      <a:pt x="391952" y="437323"/>
                      <a:pt x="402112" y="400175"/>
                    </a:cubicBezTo>
                    <a:cubicBezTo>
                      <a:pt x="412272" y="363027"/>
                      <a:pt x="426877" y="329372"/>
                      <a:pt x="445927" y="291590"/>
                    </a:cubicBezTo>
                    <a:cubicBezTo>
                      <a:pt x="464977" y="253808"/>
                      <a:pt x="499902" y="211580"/>
                      <a:pt x="516412" y="173480"/>
                    </a:cubicBezTo>
                    <a:cubicBezTo>
                      <a:pt x="532922" y="135380"/>
                      <a:pt x="536415" y="91565"/>
                      <a:pt x="544987" y="62990"/>
                    </a:cubicBezTo>
                    <a:cubicBezTo>
                      <a:pt x="553559" y="34415"/>
                      <a:pt x="529112" y="-10035"/>
                      <a:pt x="567847" y="2030"/>
                    </a:cubicBezTo>
                    <a:cubicBezTo>
                      <a:pt x="606582" y="14095"/>
                      <a:pt x="744377" y="93152"/>
                      <a:pt x="777397" y="135380"/>
                    </a:cubicBezTo>
                    <a:cubicBezTo>
                      <a:pt x="810417" y="177608"/>
                      <a:pt x="759617" y="204595"/>
                      <a:pt x="743107" y="242060"/>
                    </a:cubicBezTo>
                    <a:close/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2160270" y="4831080"/>
                <a:ext cx="791577" cy="1279255"/>
              </a:xfrm>
              <a:custGeom>
                <a:avLst/>
                <a:gdLst>
                  <a:gd name="connsiteX0" fmla="*/ 186690 w 791577"/>
                  <a:gd name="connsiteY0" fmla="*/ 0 h 1279255"/>
                  <a:gd name="connsiteX1" fmla="*/ 228600 w 791577"/>
                  <a:gd name="connsiteY1" fmla="*/ 76200 h 1279255"/>
                  <a:gd name="connsiteX2" fmla="*/ 243840 w 791577"/>
                  <a:gd name="connsiteY2" fmla="*/ 144780 h 1279255"/>
                  <a:gd name="connsiteX3" fmla="*/ 234315 w 791577"/>
                  <a:gd name="connsiteY3" fmla="*/ 169545 h 1279255"/>
                  <a:gd name="connsiteX4" fmla="*/ 260985 w 791577"/>
                  <a:gd name="connsiteY4" fmla="*/ 228600 h 1279255"/>
                  <a:gd name="connsiteX5" fmla="*/ 306705 w 791577"/>
                  <a:gd name="connsiteY5" fmla="*/ 297180 h 1279255"/>
                  <a:gd name="connsiteX6" fmla="*/ 323850 w 791577"/>
                  <a:gd name="connsiteY6" fmla="*/ 386715 h 1279255"/>
                  <a:gd name="connsiteX7" fmla="*/ 361950 w 791577"/>
                  <a:gd name="connsiteY7" fmla="*/ 443865 h 1279255"/>
                  <a:gd name="connsiteX8" fmla="*/ 354330 w 791577"/>
                  <a:gd name="connsiteY8" fmla="*/ 525780 h 1279255"/>
                  <a:gd name="connsiteX9" fmla="*/ 363855 w 791577"/>
                  <a:gd name="connsiteY9" fmla="*/ 563880 h 1279255"/>
                  <a:gd name="connsiteX10" fmla="*/ 384810 w 791577"/>
                  <a:gd name="connsiteY10" fmla="*/ 609600 h 1279255"/>
                  <a:gd name="connsiteX11" fmla="*/ 405765 w 791577"/>
                  <a:gd name="connsiteY11" fmla="*/ 649605 h 1279255"/>
                  <a:gd name="connsiteX12" fmla="*/ 400050 w 791577"/>
                  <a:gd name="connsiteY12" fmla="*/ 710565 h 1279255"/>
                  <a:gd name="connsiteX13" fmla="*/ 441960 w 791577"/>
                  <a:gd name="connsiteY13" fmla="*/ 752475 h 1279255"/>
                  <a:gd name="connsiteX14" fmla="*/ 499110 w 791577"/>
                  <a:gd name="connsiteY14" fmla="*/ 849630 h 1279255"/>
                  <a:gd name="connsiteX15" fmla="*/ 529590 w 791577"/>
                  <a:gd name="connsiteY15" fmla="*/ 942975 h 1279255"/>
                  <a:gd name="connsiteX16" fmla="*/ 554355 w 791577"/>
                  <a:gd name="connsiteY16" fmla="*/ 1038225 h 1279255"/>
                  <a:gd name="connsiteX17" fmla="*/ 596265 w 791577"/>
                  <a:gd name="connsiteY17" fmla="*/ 1112520 h 1279255"/>
                  <a:gd name="connsiteX18" fmla="*/ 622935 w 791577"/>
                  <a:gd name="connsiteY18" fmla="*/ 1146810 h 1279255"/>
                  <a:gd name="connsiteX19" fmla="*/ 689610 w 791577"/>
                  <a:gd name="connsiteY19" fmla="*/ 1139190 h 1279255"/>
                  <a:gd name="connsiteX20" fmla="*/ 760095 w 791577"/>
                  <a:gd name="connsiteY20" fmla="*/ 1127760 h 1279255"/>
                  <a:gd name="connsiteX21" fmla="*/ 788670 w 791577"/>
                  <a:gd name="connsiteY21" fmla="*/ 1171575 h 1279255"/>
                  <a:gd name="connsiteX22" fmla="*/ 693420 w 791577"/>
                  <a:gd name="connsiteY22" fmla="*/ 1226820 h 1279255"/>
                  <a:gd name="connsiteX23" fmla="*/ 588645 w 791577"/>
                  <a:gd name="connsiteY23" fmla="*/ 1276350 h 1279255"/>
                  <a:gd name="connsiteX24" fmla="*/ 550545 w 791577"/>
                  <a:gd name="connsiteY24" fmla="*/ 1263015 h 1279255"/>
                  <a:gd name="connsiteX25" fmla="*/ 533400 w 791577"/>
                  <a:gd name="connsiteY25" fmla="*/ 1177290 h 1279255"/>
                  <a:gd name="connsiteX26" fmla="*/ 495300 w 791577"/>
                  <a:gd name="connsiteY26" fmla="*/ 1116330 h 1279255"/>
                  <a:gd name="connsiteX27" fmla="*/ 428625 w 791577"/>
                  <a:gd name="connsiteY27" fmla="*/ 1053465 h 1279255"/>
                  <a:gd name="connsiteX28" fmla="*/ 390525 w 791577"/>
                  <a:gd name="connsiteY28" fmla="*/ 958215 h 1279255"/>
                  <a:gd name="connsiteX29" fmla="*/ 342900 w 791577"/>
                  <a:gd name="connsiteY29" fmla="*/ 925830 h 1279255"/>
                  <a:gd name="connsiteX30" fmla="*/ 308610 w 791577"/>
                  <a:gd name="connsiteY30" fmla="*/ 803910 h 1279255"/>
                  <a:gd name="connsiteX31" fmla="*/ 270510 w 791577"/>
                  <a:gd name="connsiteY31" fmla="*/ 699135 h 1279255"/>
                  <a:gd name="connsiteX32" fmla="*/ 234315 w 791577"/>
                  <a:gd name="connsiteY32" fmla="*/ 634365 h 1279255"/>
                  <a:gd name="connsiteX33" fmla="*/ 217170 w 791577"/>
                  <a:gd name="connsiteY33" fmla="*/ 579120 h 1279255"/>
                  <a:gd name="connsiteX34" fmla="*/ 171450 w 791577"/>
                  <a:gd name="connsiteY34" fmla="*/ 508635 h 1279255"/>
                  <a:gd name="connsiteX35" fmla="*/ 104775 w 791577"/>
                  <a:gd name="connsiteY35" fmla="*/ 428625 h 1279255"/>
                  <a:gd name="connsiteX36" fmla="*/ 76200 w 791577"/>
                  <a:gd name="connsiteY36" fmla="*/ 348615 h 1279255"/>
                  <a:gd name="connsiteX37" fmla="*/ 28575 w 791577"/>
                  <a:gd name="connsiteY37" fmla="*/ 259080 h 1279255"/>
                  <a:gd name="connsiteX38" fmla="*/ 15240 w 791577"/>
                  <a:gd name="connsiteY38" fmla="*/ 230505 h 1279255"/>
                  <a:gd name="connsiteX39" fmla="*/ 0 w 791577"/>
                  <a:gd name="connsiteY39" fmla="*/ 76200 h 127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1577" h="1279255">
                    <a:moveTo>
                      <a:pt x="186690" y="0"/>
                    </a:moveTo>
                    <a:cubicBezTo>
                      <a:pt x="202882" y="26035"/>
                      <a:pt x="219075" y="52070"/>
                      <a:pt x="228600" y="76200"/>
                    </a:cubicBezTo>
                    <a:cubicBezTo>
                      <a:pt x="238125" y="100330"/>
                      <a:pt x="242888" y="129223"/>
                      <a:pt x="243840" y="144780"/>
                    </a:cubicBezTo>
                    <a:cubicBezTo>
                      <a:pt x="244792" y="160337"/>
                      <a:pt x="231458" y="155575"/>
                      <a:pt x="234315" y="169545"/>
                    </a:cubicBezTo>
                    <a:cubicBezTo>
                      <a:pt x="237172" y="183515"/>
                      <a:pt x="248920" y="207328"/>
                      <a:pt x="260985" y="228600"/>
                    </a:cubicBezTo>
                    <a:cubicBezTo>
                      <a:pt x="273050" y="249873"/>
                      <a:pt x="296228" y="270828"/>
                      <a:pt x="306705" y="297180"/>
                    </a:cubicBezTo>
                    <a:cubicBezTo>
                      <a:pt x="317183" y="323533"/>
                      <a:pt x="314643" y="362268"/>
                      <a:pt x="323850" y="386715"/>
                    </a:cubicBezTo>
                    <a:cubicBezTo>
                      <a:pt x="333057" y="411162"/>
                      <a:pt x="356870" y="420688"/>
                      <a:pt x="361950" y="443865"/>
                    </a:cubicBezTo>
                    <a:cubicBezTo>
                      <a:pt x="367030" y="467043"/>
                      <a:pt x="354013" y="505778"/>
                      <a:pt x="354330" y="525780"/>
                    </a:cubicBezTo>
                    <a:cubicBezTo>
                      <a:pt x="354647" y="545782"/>
                      <a:pt x="358775" y="549910"/>
                      <a:pt x="363855" y="563880"/>
                    </a:cubicBezTo>
                    <a:cubicBezTo>
                      <a:pt x="368935" y="577850"/>
                      <a:pt x="377825" y="595313"/>
                      <a:pt x="384810" y="609600"/>
                    </a:cubicBezTo>
                    <a:cubicBezTo>
                      <a:pt x="391795" y="623887"/>
                      <a:pt x="403225" y="632778"/>
                      <a:pt x="405765" y="649605"/>
                    </a:cubicBezTo>
                    <a:cubicBezTo>
                      <a:pt x="408305" y="666432"/>
                      <a:pt x="394018" y="693420"/>
                      <a:pt x="400050" y="710565"/>
                    </a:cubicBezTo>
                    <a:cubicBezTo>
                      <a:pt x="406082" y="727710"/>
                      <a:pt x="425450" y="729298"/>
                      <a:pt x="441960" y="752475"/>
                    </a:cubicBezTo>
                    <a:cubicBezTo>
                      <a:pt x="458470" y="775652"/>
                      <a:pt x="484505" y="817880"/>
                      <a:pt x="499110" y="849630"/>
                    </a:cubicBezTo>
                    <a:cubicBezTo>
                      <a:pt x="513715" y="881380"/>
                      <a:pt x="520383" y="911543"/>
                      <a:pt x="529590" y="942975"/>
                    </a:cubicBezTo>
                    <a:cubicBezTo>
                      <a:pt x="538797" y="974407"/>
                      <a:pt x="543243" y="1009968"/>
                      <a:pt x="554355" y="1038225"/>
                    </a:cubicBezTo>
                    <a:cubicBezTo>
                      <a:pt x="565467" y="1066482"/>
                      <a:pt x="584835" y="1094422"/>
                      <a:pt x="596265" y="1112520"/>
                    </a:cubicBezTo>
                    <a:cubicBezTo>
                      <a:pt x="607695" y="1130618"/>
                      <a:pt x="607378" y="1142365"/>
                      <a:pt x="622935" y="1146810"/>
                    </a:cubicBezTo>
                    <a:cubicBezTo>
                      <a:pt x="638492" y="1151255"/>
                      <a:pt x="666750" y="1142365"/>
                      <a:pt x="689610" y="1139190"/>
                    </a:cubicBezTo>
                    <a:cubicBezTo>
                      <a:pt x="712470" y="1136015"/>
                      <a:pt x="743585" y="1122363"/>
                      <a:pt x="760095" y="1127760"/>
                    </a:cubicBezTo>
                    <a:cubicBezTo>
                      <a:pt x="776605" y="1133157"/>
                      <a:pt x="799783" y="1155065"/>
                      <a:pt x="788670" y="1171575"/>
                    </a:cubicBezTo>
                    <a:cubicBezTo>
                      <a:pt x="777557" y="1188085"/>
                      <a:pt x="726757" y="1209358"/>
                      <a:pt x="693420" y="1226820"/>
                    </a:cubicBezTo>
                    <a:cubicBezTo>
                      <a:pt x="660083" y="1244282"/>
                      <a:pt x="612458" y="1270318"/>
                      <a:pt x="588645" y="1276350"/>
                    </a:cubicBezTo>
                    <a:cubicBezTo>
                      <a:pt x="564833" y="1282383"/>
                      <a:pt x="559752" y="1279525"/>
                      <a:pt x="550545" y="1263015"/>
                    </a:cubicBezTo>
                    <a:cubicBezTo>
                      <a:pt x="541338" y="1246505"/>
                      <a:pt x="542607" y="1201737"/>
                      <a:pt x="533400" y="1177290"/>
                    </a:cubicBezTo>
                    <a:cubicBezTo>
                      <a:pt x="524193" y="1152843"/>
                      <a:pt x="512762" y="1136967"/>
                      <a:pt x="495300" y="1116330"/>
                    </a:cubicBezTo>
                    <a:cubicBezTo>
                      <a:pt x="477838" y="1095693"/>
                      <a:pt x="446087" y="1079817"/>
                      <a:pt x="428625" y="1053465"/>
                    </a:cubicBezTo>
                    <a:cubicBezTo>
                      <a:pt x="411163" y="1027113"/>
                      <a:pt x="404813" y="979488"/>
                      <a:pt x="390525" y="958215"/>
                    </a:cubicBezTo>
                    <a:cubicBezTo>
                      <a:pt x="376238" y="936943"/>
                      <a:pt x="356552" y="951547"/>
                      <a:pt x="342900" y="925830"/>
                    </a:cubicBezTo>
                    <a:cubicBezTo>
                      <a:pt x="329248" y="900113"/>
                      <a:pt x="320675" y="841693"/>
                      <a:pt x="308610" y="803910"/>
                    </a:cubicBezTo>
                    <a:cubicBezTo>
                      <a:pt x="296545" y="766128"/>
                      <a:pt x="282893" y="727393"/>
                      <a:pt x="270510" y="699135"/>
                    </a:cubicBezTo>
                    <a:cubicBezTo>
                      <a:pt x="258128" y="670878"/>
                      <a:pt x="243205" y="654367"/>
                      <a:pt x="234315" y="634365"/>
                    </a:cubicBezTo>
                    <a:cubicBezTo>
                      <a:pt x="225425" y="614363"/>
                      <a:pt x="227648" y="600075"/>
                      <a:pt x="217170" y="579120"/>
                    </a:cubicBezTo>
                    <a:cubicBezTo>
                      <a:pt x="206693" y="558165"/>
                      <a:pt x="190183" y="533718"/>
                      <a:pt x="171450" y="508635"/>
                    </a:cubicBezTo>
                    <a:cubicBezTo>
                      <a:pt x="152717" y="483553"/>
                      <a:pt x="120650" y="455295"/>
                      <a:pt x="104775" y="428625"/>
                    </a:cubicBezTo>
                    <a:cubicBezTo>
                      <a:pt x="88900" y="401955"/>
                      <a:pt x="88900" y="376873"/>
                      <a:pt x="76200" y="348615"/>
                    </a:cubicBezTo>
                    <a:cubicBezTo>
                      <a:pt x="63500" y="320357"/>
                      <a:pt x="38735" y="278765"/>
                      <a:pt x="28575" y="259080"/>
                    </a:cubicBezTo>
                    <a:cubicBezTo>
                      <a:pt x="18415" y="239395"/>
                      <a:pt x="20002" y="260985"/>
                      <a:pt x="15240" y="230505"/>
                    </a:cubicBezTo>
                    <a:cubicBezTo>
                      <a:pt x="10478" y="200025"/>
                      <a:pt x="5239" y="138112"/>
                      <a:pt x="0" y="76200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2179320" y="3859179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4198162" y="4190354"/>
              <a:ext cx="1180114" cy="80886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0114" h="80886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5477" y="250703"/>
                    <a:pt x="919129" y="265943"/>
                  </a:cubicBezTo>
                  <a:cubicBezTo>
                    <a:pt x="932781" y="281183"/>
                    <a:pt x="948974" y="296423"/>
                    <a:pt x="957229" y="326903"/>
                  </a:cubicBezTo>
                  <a:cubicBezTo>
                    <a:pt x="965484" y="357383"/>
                    <a:pt x="958182" y="414216"/>
                    <a:pt x="968659" y="448823"/>
                  </a:cubicBezTo>
                  <a:cubicBezTo>
                    <a:pt x="979136" y="483430"/>
                    <a:pt x="1016602" y="497718"/>
                    <a:pt x="1020094" y="534548"/>
                  </a:cubicBezTo>
                  <a:cubicBezTo>
                    <a:pt x="1023586" y="571378"/>
                    <a:pt x="985487" y="639323"/>
                    <a:pt x="989614" y="669803"/>
                  </a:cubicBezTo>
                  <a:cubicBezTo>
                    <a:pt x="993741" y="700283"/>
                    <a:pt x="1013109" y="694251"/>
                    <a:pt x="1044859" y="717428"/>
                  </a:cubicBezTo>
                  <a:cubicBezTo>
                    <a:pt x="1076609" y="740605"/>
                    <a:pt x="1128361" y="774736"/>
                    <a:pt x="1180114" y="808868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35832" y="4862062"/>
              <a:ext cx="253907" cy="1417290"/>
            </a:xfrm>
            <a:custGeom>
              <a:avLst/>
              <a:gdLst>
                <a:gd name="connsiteX0" fmla="*/ 136672 w 136672"/>
                <a:gd name="connsiteY0" fmla="*/ 0 h 539115"/>
                <a:gd name="connsiteX1" fmla="*/ 94762 w 136672"/>
                <a:gd name="connsiteY1" fmla="*/ 116205 h 539115"/>
                <a:gd name="connsiteX2" fmla="*/ 102382 w 136672"/>
                <a:gd name="connsiteY2" fmla="*/ 200025 h 539115"/>
                <a:gd name="connsiteX3" fmla="*/ 98572 w 136672"/>
                <a:gd name="connsiteY3" fmla="*/ 394335 h 539115"/>
                <a:gd name="connsiteX4" fmla="*/ 115717 w 136672"/>
                <a:gd name="connsiteY4" fmla="*/ 539115 h 539115"/>
                <a:gd name="connsiteX0" fmla="*/ 52567 w 227827"/>
                <a:gd name="connsiteY0" fmla="*/ 0 h 452404"/>
                <a:gd name="connsiteX1" fmla="*/ 10657 w 227827"/>
                <a:gd name="connsiteY1" fmla="*/ 116205 h 452404"/>
                <a:gd name="connsiteX2" fmla="*/ 18277 w 227827"/>
                <a:gd name="connsiteY2" fmla="*/ 200025 h 452404"/>
                <a:gd name="connsiteX3" fmla="*/ 14467 w 227827"/>
                <a:gd name="connsiteY3" fmla="*/ 394335 h 452404"/>
                <a:gd name="connsiteX4" fmla="*/ 227827 w 227827"/>
                <a:gd name="connsiteY4" fmla="*/ 452404 h 452404"/>
                <a:gd name="connsiteX0" fmla="*/ 49059 w 224319"/>
                <a:gd name="connsiteY0" fmla="*/ 0 h 537902"/>
                <a:gd name="connsiteX1" fmla="*/ 7149 w 224319"/>
                <a:gd name="connsiteY1" fmla="*/ 116205 h 537902"/>
                <a:gd name="connsiteX2" fmla="*/ 14769 w 224319"/>
                <a:gd name="connsiteY2" fmla="*/ 200025 h 537902"/>
                <a:gd name="connsiteX3" fmla="*/ 10959 w 224319"/>
                <a:gd name="connsiteY3" fmla="*/ 394335 h 537902"/>
                <a:gd name="connsiteX4" fmla="*/ 176694 w 224319"/>
                <a:gd name="connsiteY4" fmla="*/ 537230 h 537902"/>
                <a:gd name="connsiteX5" fmla="*/ 224319 w 224319"/>
                <a:gd name="connsiteY5" fmla="*/ 452404 h 537902"/>
                <a:gd name="connsiteX0" fmla="*/ 48499 w 223759"/>
                <a:gd name="connsiteY0" fmla="*/ 0 h 688438"/>
                <a:gd name="connsiteX1" fmla="*/ 6589 w 223759"/>
                <a:gd name="connsiteY1" fmla="*/ 116205 h 688438"/>
                <a:gd name="connsiteX2" fmla="*/ 14209 w 223759"/>
                <a:gd name="connsiteY2" fmla="*/ 200025 h 688438"/>
                <a:gd name="connsiteX3" fmla="*/ 10399 w 223759"/>
                <a:gd name="connsiteY3" fmla="*/ 394335 h 688438"/>
                <a:gd name="connsiteX4" fmla="*/ 168514 w 223759"/>
                <a:gd name="connsiteY4" fmla="*/ 686147 h 688438"/>
                <a:gd name="connsiteX5" fmla="*/ 176134 w 223759"/>
                <a:gd name="connsiteY5" fmla="*/ 537230 h 688438"/>
                <a:gd name="connsiteX6" fmla="*/ 223759 w 223759"/>
                <a:gd name="connsiteY6" fmla="*/ 452404 h 688438"/>
                <a:gd name="connsiteX0" fmla="*/ 46542 w 221802"/>
                <a:gd name="connsiteY0" fmla="*/ 0 h 801208"/>
                <a:gd name="connsiteX1" fmla="*/ 4632 w 221802"/>
                <a:gd name="connsiteY1" fmla="*/ 116205 h 801208"/>
                <a:gd name="connsiteX2" fmla="*/ 12252 w 221802"/>
                <a:gd name="connsiteY2" fmla="*/ 200025 h 801208"/>
                <a:gd name="connsiteX3" fmla="*/ 8442 w 221802"/>
                <a:gd name="connsiteY3" fmla="*/ 394335 h 801208"/>
                <a:gd name="connsiteX4" fmla="*/ 139887 w 221802"/>
                <a:gd name="connsiteY4" fmla="*/ 791707 h 801208"/>
                <a:gd name="connsiteX5" fmla="*/ 166557 w 221802"/>
                <a:gd name="connsiteY5" fmla="*/ 686147 h 801208"/>
                <a:gd name="connsiteX6" fmla="*/ 174177 w 221802"/>
                <a:gd name="connsiteY6" fmla="*/ 537230 h 801208"/>
                <a:gd name="connsiteX7" fmla="*/ 221802 w 221802"/>
                <a:gd name="connsiteY7" fmla="*/ 452404 h 801208"/>
                <a:gd name="connsiteX0" fmla="*/ 43385 w 218645"/>
                <a:gd name="connsiteY0" fmla="*/ 0 h 820298"/>
                <a:gd name="connsiteX1" fmla="*/ 1475 w 218645"/>
                <a:gd name="connsiteY1" fmla="*/ 116205 h 820298"/>
                <a:gd name="connsiteX2" fmla="*/ 9095 w 218645"/>
                <a:gd name="connsiteY2" fmla="*/ 200025 h 820298"/>
                <a:gd name="connsiteX3" fmla="*/ 5285 w 218645"/>
                <a:gd name="connsiteY3" fmla="*/ 394335 h 820298"/>
                <a:gd name="connsiteX4" fmla="*/ 18619 w 218645"/>
                <a:gd name="connsiteY4" fmla="*/ 795478 h 820298"/>
                <a:gd name="connsiteX5" fmla="*/ 136730 w 218645"/>
                <a:gd name="connsiteY5" fmla="*/ 791707 h 820298"/>
                <a:gd name="connsiteX6" fmla="*/ 163400 w 218645"/>
                <a:gd name="connsiteY6" fmla="*/ 686147 h 820298"/>
                <a:gd name="connsiteX7" fmla="*/ 171020 w 218645"/>
                <a:gd name="connsiteY7" fmla="*/ 537230 h 820298"/>
                <a:gd name="connsiteX8" fmla="*/ 218645 w 218645"/>
                <a:gd name="connsiteY8" fmla="*/ 452404 h 820298"/>
                <a:gd name="connsiteX0" fmla="*/ 43385 w 218645"/>
                <a:gd name="connsiteY0" fmla="*/ 0 h 803653"/>
                <a:gd name="connsiteX1" fmla="*/ 1475 w 218645"/>
                <a:gd name="connsiteY1" fmla="*/ 116205 h 803653"/>
                <a:gd name="connsiteX2" fmla="*/ 9095 w 218645"/>
                <a:gd name="connsiteY2" fmla="*/ 200025 h 803653"/>
                <a:gd name="connsiteX3" fmla="*/ 5285 w 218645"/>
                <a:gd name="connsiteY3" fmla="*/ 394335 h 803653"/>
                <a:gd name="connsiteX4" fmla="*/ 45289 w 218645"/>
                <a:gd name="connsiteY4" fmla="*/ 623941 h 803653"/>
                <a:gd name="connsiteX5" fmla="*/ 18619 w 218645"/>
                <a:gd name="connsiteY5" fmla="*/ 795478 h 803653"/>
                <a:gd name="connsiteX6" fmla="*/ 136730 w 218645"/>
                <a:gd name="connsiteY6" fmla="*/ 791707 h 803653"/>
                <a:gd name="connsiteX7" fmla="*/ 163400 w 218645"/>
                <a:gd name="connsiteY7" fmla="*/ 686147 h 803653"/>
                <a:gd name="connsiteX8" fmla="*/ 171020 w 218645"/>
                <a:gd name="connsiteY8" fmla="*/ 537230 h 803653"/>
                <a:gd name="connsiteX9" fmla="*/ 218645 w 218645"/>
                <a:gd name="connsiteY9" fmla="*/ 452404 h 803653"/>
                <a:gd name="connsiteX0" fmla="*/ 43385 w 218645"/>
                <a:gd name="connsiteY0" fmla="*/ 0 h 1379833"/>
                <a:gd name="connsiteX1" fmla="*/ 1475 w 218645"/>
                <a:gd name="connsiteY1" fmla="*/ 116205 h 1379833"/>
                <a:gd name="connsiteX2" fmla="*/ 9095 w 218645"/>
                <a:gd name="connsiteY2" fmla="*/ 200025 h 1379833"/>
                <a:gd name="connsiteX3" fmla="*/ 5285 w 218645"/>
                <a:gd name="connsiteY3" fmla="*/ 394335 h 1379833"/>
                <a:gd name="connsiteX4" fmla="*/ 45289 w 218645"/>
                <a:gd name="connsiteY4" fmla="*/ 623941 h 1379833"/>
                <a:gd name="connsiteX5" fmla="*/ 18619 w 218645"/>
                <a:gd name="connsiteY5" fmla="*/ 795478 h 1379833"/>
                <a:gd name="connsiteX6" fmla="*/ 157684 w 218645"/>
                <a:gd name="connsiteY6" fmla="*/ 1379833 h 1379833"/>
                <a:gd name="connsiteX7" fmla="*/ 136730 w 218645"/>
                <a:gd name="connsiteY7" fmla="*/ 791707 h 1379833"/>
                <a:gd name="connsiteX8" fmla="*/ 163400 w 218645"/>
                <a:gd name="connsiteY8" fmla="*/ 686147 h 1379833"/>
                <a:gd name="connsiteX9" fmla="*/ 171020 w 218645"/>
                <a:gd name="connsiteY9" fmla="*/ 537230 h 1379833"/>
                <a:gd name="connsiteX10" fmla="*/ 218645 w 218645"/>
                <a:gd name="connsiteY10" fmla="*/ 452404 h 1379833"/>
                <a:gd name="connsiteX0" fmla="*/ 43385 w 218645"/>
                <a:gd name="connsiteY0" fmla="*/ 0 h 1414966"/>
                <a:gd name="connsiteX1" fmla="*/ 1475 w 218645"/>
                <a:gd name="connsiteY1" fmla="*/ 116205 h 1414966"/>
                <a:gd name="connsiteX2" fmla="*/ 9095 w 218645"/>
                <a:gd name="connsiteY2" fmla="*/ 200025 h 1414966"/>
                <a:gd name="connsiteX3" fmla="*/ 5285 w 218645"/>
                <a:gd name="connsiteY3" fmla="*/ 394335 h 1414966"/>
                <a:gd name="connsiteX4" fmla="*/ 45289 w 218645"/>
                <a:gd name="connsiteY4" fmla="*/ 623941 h 1414966"/>
                <a:gd name="connsiteX5" fmla="*/ 18619 w 218645"/>
                <a:gd name="connsiteY5" fmla="*/ 795478 h 1414966"/>
                <a:gd name="connsiteX6" fmla="*/ 87199 w 218645"/>
                <a:gd name="connsiteY6" fmla="*/ 1310087 h 1414966"/>
                <a:gd name="connsiteX7" fmla="*/ 157684 w 218645"/>
                <a:gd name="connsiteY7" fmla="*/ 1379833 h 1414966"/>
                <a:gd name="connsiteX8" fmla="*/ 136730 w 218645"/>
                <a:gd name="connsiteY8" fmla="*/ 791707 h 1414966"/>
                <a:gd name="connsiteX9" fmla="*/ 163400 w 218645"/>
                <a:gd name="connsiteY9" fmla="*/ 686147 h 1414966"/>
                <a:gd name="connsiteX10" fmla="*/ 171020 w 218645"/>
                <a:gd name="connsiteY10" fmla="*/ 537230 h 1414966"/>
                <a:gd name="connsiteX11" fmla="*/ 218645 w 218645"/>
                <a:gd name="connsiteY11" fmla="*/ 452404 h 1414966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87199 w 218645"/>
                <a:gd name="connsiteY6" fmla="*/ 1310087 h 1426541"/>
                <a:gd name="connsiteX7" fmla="*/ 121489 w 218645"/>
                <a:gd name="connsiteY7" fmla="*/ 1372293 h 1426541"/>
                <a:gd name="connsiteX8" fmla="*/ 157684 w 218645"/>
                <a:gd name="connsiteY8" fmla="*/ 1379833 h 1426541"/>
                <a:gd name="connsiteX9" fmla="*/ 136730 w 218645"/>
                <a:gd name="connsiteY9" fmla="*/ 791707 h 1426541"/>
                <a:gd name="connsiteX10" fmla="*/ 163400 w 218645"/>
                <a:gd name="connsiteY10" fmla="*/ 686147 h 1426541"/>
                <a:gd name="connsiteX11" fmla="*/ 171020 w 218645"/>
                <a:gd name="connsiteY11" fmla="*/ 537230 h 1426541"/>
                <a:gd name="connsiteX12" fmla="*/ 218645 w 218645"/>
                <a:gd name="connsiteY12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98629 w 218645"/>
                <a:gd name="connsiteY6" fmla="*/ 1238457 h 1426541"/>
                <a:gd name="connsiteX7" fmla="*/ 87199 w 218645"/>
                <a:gd name="connsiteY7" fmla="*/ 1310087 h 1426541"/>
                <a:gd name="connsiteX8" fmla="*/ 121489 w 218645"/>
                <a:gd name="connsiteY8" fmla="*/ 1372293 h 1426541"/>
                <a:gd name="connsiteX9" fmla="*/ 157684 w 218645"/>
                <a:gd name="connsiteY9" fmla="*/ 1379833 h 1426541"/>
                <a:gd name="connsiteX10" fmla="*/ 136730 w 218645"/>
                <a:gd name="connsiteY10" fmla="*/ 791707 h 1426541"/>
                <a:gd name="connsiteX11" fmla="*/ 163400 w 218645"/>
                <a:gd name="connsiteY11" fmla="*/ 686147 h 1426541"/>
                <a:gd name="connsiteX12" fmla="*/ 171020 w 218645"/>
                <a:gd name="connsiteY12" fmla="*/ 537230 h 1426541"/>
                <a:gd name="connsiteX13" fmla="*/ 218645 w 218645"/>
                <a:gd name="connsiteY13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43384 w 218645"/>
                <a:gd name="connsiteY6" fmla="*/ 1136666 h 1426541"/>
                <a:gd name="connsiteX7" fmla="*/ 98629 w 218645"/>
                <a:gd name="connsiteY7" fmla="*/ 1238457 h 1426541"/>
                <a:gd name="connsiteX8" fmla="*/ 87199 w 218645"/>
                <a:gd name="connsiteY8" fmla="*/ 1310087 h 1426541"/>
                <a:gd name="connsiteX9" fmla="*/ 121489 w 218645"/>
                <a:gd name="connsiteY9" fmla="*/ 1372293 h 1426541"/>
                <a:gd name="connsiteX10" fmla="*/ 157684 w 218645"/>
                <a:gd name="connsiteY10" fmla="*/ 1379833 h 1426541"/>
                <a:gd name="connsiteX11" fmla="*/ 136730 w 218645"/>
                <a:gd name="connsiteY11" fmla="*/ 791707 h 1426541"/>
                <a:gd name="connsiteX12" fmla="*/ 163400 w 218645"/>
                <a:gd name="connsiteY12" fmla="*/ 686147 h 1426541"/>
                <a:gd name="connsiteX13" fmla="*/ 171020 w 218645"/>
                <a:gd name="connsiteY13" fmla="*/ 537230 h 1426541"/>
                <a:gd name="connsiteX14" fmla="*/ 218645 w 218645"/>
                <a:gd name="connsiteY14" fmla="*/ 452404 h 1426541"/>
                <a:gd name="connsiteX0" fmla="*/ 46230 w 221490"/>
                <a:gd name="connsiteY0" fmla="*/ 0 h 1426541"/>
                <a:gd name="connsiteX1" fmla="*/ 4320 w 221490"/>
                <a:gd name="connsiteY1" fmla="*/ 116205 h 1426541"/>
                <a:gd name="connsiteX2" fmla="*/ 11940 w 221490"/>
                <a:gd name="connsiteY2" fmla="*/ 200025 h 1426541"/>
                <a:gd name="connsiteX3" fmla="*/ 8130 w 221490"/>
                <a:gd name="connsiteY3" fmla="*/ 394335 h 1426541"/>
                <a:gd name="connsiteX4" fmla="*/ 48134 w 221490"/>
                <a:gd name="connsiteY4" fmla="*/ 623941 h 1426541"/>
                <a:gd name="connsiteX5" fmla="*/ 21464 w 221490"/>
                <a:gd name="connsiteY5" fmla="*/ 795478 h 1426541"/>
                <a:gd name="connsiteX6" fmla="*/ 509 w 221490"/>
                <a:gd name="connsiteY6" fmla="*/ 965129 h 1426541"/>
                <a:gd name="connsiteX7" fmla="*/ 46229 w 221490"/>
                <a:gd name="connsiteY7" fmla="*/ 1136666 h 1426541"/>
                <a:gd name="connsiteX8" fmla="*/ 101474 w 221490"/>
                <a:gd name="connsiteY8" fmla="*/ 1238457 h 1426541"/>
                <a:gd name="connsiteX9" fmla="*/ 90044 w 221490"/>
                <a:gd name="connsiteY9" fmla="*/ 1310087 h 1426541"/>
                <a:gd name="connsiteX10" fmla="*/ 124334 w 221490"/>
                <a:gd name="connsiteY10" fmla="*/ 1372293 h 1426541"/>
                <a:gd name="connsiteX11" fmla="*/ 160529 w 221490"/>
                <a:gd name="connsiteY11" fmla="*/ 1379833 h 1426541"/>
                <a:gd name="connsiteX12" fmla="*/ 139575 w 221490"/>
                <a:gd name="connsiteY12" fmla="*/ 791707 h 1426541"/>
                <a:gd name="connsiteX13" fmla="*/ 166245 w 221490"/>
                <a:gd name="connsiteY13" fmla="*/ 686147 h 1426541"/>
                <a:gd name="connsiteX14" fmla="*/ 173865 w 221490"/>
                <a:gd name="connsiteY14" fmla="*/ 537230 h 1426541"/>
                <a:gd name="connsiteX15" fmla="*/ 221490 w 221490"/>
                <a:gd name="connsiteY15" fmla="*/ 452404 h 1426541"/>
                <a:gd name="connsiteX0" fmla="*/ 46230 w 221490"/>
                <a:gd name="connsiteY0" fmla="*/ 0 h 1411462"/>
                <a:gd name="connsiteX1" fmla="*/ 4320 w 221490"/>
                <a:gd name="connsiteY1" fmla="*/ 116205 h 1411462"/>
                <a:gd name="connsiteX2" fmla="*/ 11940 w 221490"/>
                <a:gd name="connsiteY2" fmla="*/ 200025 h 1411462"/>
                <a:gd name="connsiteX3" fmla="*/ 8130 w 221490"/>
                <a:gd name="connsiteY3" fmla="*/ 394335 h 1411462"/>
                <a:gd name="connsiteX4" fmla="*/ 48134 w 221490"/>
                <a:gd name="connsiteY4" fmla="*/ 623941 h 1411462"/>
                <a:gd name="connsiteX5" fmla="*/ 21464 w 221490"/>
                <a:gd name="connsiteY5" fmla="*/ 795478 h 1411462"/>
                <a:gd name="connsiteX6" fmla="*/ 509 w 221490"/>
                <a:gd name="connsiteY6" fmla="*/ 965129 h 1411462"/>
                <a:gd name="connsiteX7" fmla="*/ 46229 w 221490"/>
                <a:gd name="connsiteY7" fmla="*/ 1136666 h 1411462"/>
                <a:gd name="connsiteX8" fmla="*/ 101474 w 221490"/>
                <a:gd name="connsiteY8" fmla="*/ 1238457 h 1411462"/>
                <a:gd name="connsiteX9" fmla="*/ 90044 w 221490"/>
                <a:gd name="connsiteY9" fmla="*/ 1310087 h 1411462"/>
                <a:gd name="connsiteX10" fmla="*/ 124334 w 221490"/>
                <a:gd name="connsiteY10" fmla="*/ 1372293 h 1411462"/>
                <a:gd name="connsiteX11" fmla="*/ 160529 w 221490"/>
                <a:gd name="connsiteY11" fmla="*/ 1379833 h 1411462"/>
                <a:gd name="connsiteX12" fmla="*/ 168149 w 221490"/>
                <a:gd name="connsiteY12" fmla="*/ 951934 h 1411462"/>
                <a:gd name="connsiteX13" fmla="*/ 139575 w 221490"/>
                <a:gd name="connsiteY13" fmla="*/ 791707 h 1411462"/>
                <a:gd name="connsiteX14" fmla="*/ 166245 w 221490"/>
                <a:gd name="connsiteY14" fmla="*/ 686147 h 1411462"/>
                <a:gd name="connsiteX15" fmla="*/ 173865 w 221490"/>
                <a:gd name="connsiteY15" fmla="*/ 537230 h 1411462"/>
                <a:gd name="connsiteX16" fmla="*/ 221490 w 221490"/>
                <a:gd name="connsiteY16" fmla="*/ 452404 h 1411462"/>
                <a:gd name="connsiteX0" fmla="*/ 46230 w 221490"/>
                <a:gd name="connsiteY0" fmla="*/ 0 h 1406435"/>
                <a:gd name="connsiteX1" fmla="*/ 4320 w 221490"/>
                <a:gd name="connsiteY1" fmla="*/ 116205 h 1406435"/>
                <a:gd name="connsiteX2" fmla="*/ 11940 w 221490"/>
                <a:gd name="connsiteY2" fmla="*/ 200025 h 1406435"/>
                <a:gd name="connsiteX3" fmla="*/ 8130 w 221490"/>
                <a:gd name="connsiteY3" fmla="*/ 394335 h 1406435"/>
                <a:gd name="connsiteX4" fmla="*/ 48134 w 221490"/>
                <a:gd name="connsiteY4" fmla="*/ 623941 h 1406435"/>
                <a:gd name="connsiteX5" fmla="*/ 21464 w 221490"/>
                <a:gd name="connsiteY5" fmla="*/ 795478 h 1406435"/>
                <a:gd name="connsiteX6" fmla="*/ 509 w 221490"/>
                <a:gd name="connsiteY6" fmla="*/ 965129 h 1406435"/>
                <a:gd name="connsiteX7" fmla="*/ 46229 w 221490"/>
                <a:gd name="connsiteY7" fmla="*/ 1136666 h 1406435"/>
                <a:gd name="connsiteX8" fmla="*/ 101474 w 221490"/>
                <a:gd name="connsiteY8" fmla="*/ 1238457 h 1406435"/>
                <a:gd name="connsiteX9" fmla="*/ 90044 w 221490"/>
                <a:gd name="connsiteY9" fmla="*/ 1310087 h 1406435"/>
                <a:gd name="connsiteX10" fmla="*/ 124334 w 221490"/>
                <a:gd name="connsiteY10" fmla="*/ 1372293 h 1406435"/>
                <a:gd name="connsiteX11" fmla="*/ 160529 w 221490"/>
                <a:gd name="connsiteY11" fmla="*/ 1379833 h 1406435"/>
                <a:gd name="connsiteX12" fmla="*/ 145289 w 221490"/>
                <a:gd name="connsiteY12" fmla="*/ 1040530 h 1406435"/>
                <a:gd name="connsiteX13" fmla="*/ 168149 w 221490"/>
                <a:gd name="connsiteY13" fmla="*/ 951934 h 1406435"/>
                <a:gd name="connsiteX14" fmla="*/ 139575 w 221490"/>
                <a:gd name="connsiteY14" fmla="*/ 791707 h 1406435"/>
                <a:gd name="connsiteX15" fmla="*/ 166245 w 221490"/>
                <a:gd name="connsiteY15" fmla="*/ 686147 h 1406435"/>
                <a:gd name="connsiteX16" fmla="*/ 173865 w 221490"/>
                <a:gd name="connsiteY16" fmla="*/ 537230 h 1406435"/>
                <a:gd name="connsiteX17" fmla="*/ 221490 w 221490"/>
                <a:gd name="connsiteY17" fmla="*/ 452404 h 1406435"/>
                <a:gd name="connsiteX0" fmla="*/ 46230 w 221490"/>
                <a:gd name="connsiteY0" fmla="*/ 0 h 1391778"/>
                <a:gd name="connsiteX1" fmla="*/ 4320 w 221490"/>
                <a:gd name="connsiteY1" fmla="*/ 116205 h 1391778"/>
                <a:gd name="connsiteX2" fmla="*/ 11940 w 221490"/>
                <a:gd name="connsiteY2" fmla="*/ 200025 h 1391778"/>
                <a:gd name="connsiteX3" fmla="*/ 8130 w 221490"/>
                <a:gd name="connsiteY3" fmla="*/ 394335 h 1391778"/>
                <a:gd name="connsiteX4" fmla="*/ 48134 w 221490"/>
                <a:gd name="connsiteY4" fmla="*/ 623941 h 1391778"/>
                <a:gd name="connsiteX5" fmla="*/ 21464 w 221490"/>
                <a:gd name="connsiteY5" fmla="*/ 795478 h 1391778"/>
                <a:gd name="connsiteX6" fmla="*/ 509 w 221490"/>
                <a:gd name="connsiteY6" fmla="*/ 965129 h 1391778"/>
                <a:gd name="connsiteX7" fmla="*/ 46229 w 221490"/>
                <a:gd name="connsiteY7" fmla="*/ 1136666 h 1391778"/>
                <a:gd name="connsiteX8" fmla="*/ 101474 w 221490"/>
                <a:gd name="connsiteY8" fmla="*/ 1238457 h 1391778"/>
                <a:gd name="connsiteX9" fmla="*/ 90044 w 221490"/>
                <a:gd name="connsiteY9" fmla="*/ 1310087 h 1391778"/>
                <a:gd name="connsiteX10" fmla="*/ 124334 w 221490"/>
                <a:gd name="connsiteY10" fmla="*/ 1372293 h 1391778"/>
                <a:gd name="connsiteX11" fmla="*/ 160529 w 221490"/>
                <a:gd name="connsiteY11" fmla="*/ 1379833 h 1391778"/>
                <a:gd name="connsiteX12" fmla="*/ 171959 w 221490"/>
                <a:gd name="connsiteY12" fmla="*/ 1219606 h 1391778"/>
                <a:gd name="connsiteX13" fmla="*/ 145289 w 221490"/>
                <a:gd name="connsiteY13" fmla="*/ 1040530 h 1391778"/>
                <a:gd name="connsiteX14" fmla="*/ 168149 w 221490"/>
                <a:gd name="connsiteY14" fmla="*/ 951934 h 1391778"/>
                <a:gd name="connsiteX15" fmla="*/ 139575 w 221490"/>
                <a:gd name="connsiteY15" fmla="*/ 791707 h 1391778"/>
                <a:gd name="connsiteX16" fmla="*/ 166245 w 221490"/>
                <a:gd name="connsiteY16" fmla="*/ 686147 h 1391778"/>
                <a:gd name="connsiteX17" fmla="*/ 173865 w 221490"/>
                <a:gd name="connsiteY17" fmla="*/ 537230 h 1391778"/>
                <a:gd name="connsiteX18" fmla="*/ 221490 w 221490"/>
                <a:gd name="connsiteY18" fmla="*/ 452404 h 1391778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73865 w 253907"/>
                <a:gd name="connsiteY18" fmla="*/ 537230 h 1402423"/>
                <a:gd name="connsiteX19" fmla="*/ 221490 w 253907"/>
                <a:gd name="connsiteY19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90 w 253907"/>
                <a:gd name="connsiteY20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46255 w 253907"/>
                <a:gd name="connsiteY20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81485 w 253907"/>
                <a:gd name="connsiteY19" fmla="*/ 54100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3907" h="1402423">
                  <a:moveTo>
                    <a:pt x="46230" y="0"/>
                  </a:moveTo>
                  <a:cubicBezTo>
                    <a:pt x="28132" y="41434"/>
                    <a:pt x="10035" y="82868"/>
                    <a:pt x="4320" y="116205"/>
                  </a:cubicBezTo>
                  <a:cubicBezTo>
                    <a:pt x="-1395" y="149542"/>
                    <a:pt x="11305" y="153670"/>
                    <a:pt x="11940" y="200025"/>
                  </a:cubicBezTo>
                  <a:cubicBezTo>
                    <a:pt x="12575" y="246380"/>
                    <a:pt x="2098" y="323682"/>
                    <a:pt x="8130" y="394335"/>
                  </a:cubicBezTo>
                  <a:cubicBezTo>
                    <a:pt x="14162" y="464988"/>
                    <a:pt x="45912" y="557084"/>
                    <a:pt x="48134" y="623941"/>
                  </a:cubicBezTo>
                  <a:cubicBezTo>
                    <a:pt x="50356" y="690798"/>
                    <a:pt x="24322" y="740498"/>
                    <a:pt x="21464" y="795478"/>
                  </a:cubicBezTo>
                  <a:cubicBezTo>
                    <a:pt x="18607" y="850458"/>
                    <a:pt x="-3618" y="908265"/>
                    <a:pt x="509" y="965129"/>
                  </a:cubicBezTo>
                  <a:cubicBezTo>
                    <a:pt x="4636" y="1021993"/>
                    <a:pt x="34482" y="1089226"/>
                    <a:pt x="46229" y="1136666"/>
                  </a:cubicBezTo>
                  <a:cubicBezTo>
                    <a:pt x="57976" y="1184106"/>
                    <a:pt x="99887" y="1205784"/>
                    <a:pt x="101474" y="1238457"/>
                  </a:cubicBezTo>
                  <a:cubicBezTo>
                    <a:pt x="103061" y="1271130"/>
                    <a:pt x="82424" y="1286838"/>
                    <a:pt x="90044" y="1310087"/>
                  </a:cubicBezTo>
                  <a:cubicBezTo>
                    <a:pt x="97664" y="1333336"/>
                    <a:pt x="112587" y="1360669"/>
                    <a:pt x="124334" y="1372293"/>
                  </a:cubicBezTo>
                  <a:cubicBezTo>
                    <a:pt x="136081" y="1383917"/>
                    <a:pt x="152592" y="1392086"/>
                    <a:pt x="160529" y="1379833"/>
                  </a:cubicBezTo>
                  <a:cubicBezTo>
                    <a:pt x="168466" y="1367580"/>
                    <a:pt x="251969" y="1421617"/>
                    <a:pt x="253874" y="1394913"/>
                  </a:cubicBezTo>
                  <a:cubicBezTo>
                    <a:pt x="255779" y="1368209"/>
                    <a:pt x="176404" y="1262647"/>
                    <a:pt x="171959" y="1219606"/>
                  </a:cubicBezTo>
                  <a:cubicBezTo>
                    <a:pt x="167514" y="1176565"/>
                    <a:pt x="142432" y="1085142"/>
                    <a:pt x="145289" y="1040530"/>
                  </a:cubicBezTo>
                  <a:cubicBezTo>
                    <a:pt x="148146" y="995918"/>
                    <a:pt x="172911" y="990263"/>
                    <a:pt x="168149" y="951934"/>
                  </a:cubicBezTo>
                  <a:cubicBezTo>
                    <a:pt x="163387" y="913605"/>
                    <a:pt x="134812" y="836319"/>
                    <a:pt x="139575" y="791707"/>
                  </a:cubicBezTo>
                  <a:cubicBezTo>
                    <a:pt x="144338" y="747095"/>
                    <a:pt x="162118" y="716936"/>
                    <a:pt x="166245" y="686147"/>
                  </a:cubicBezTo>
                  <a:cubicBezTo>
                    <a:pt x="170372" y="655358"/>
                    <a:pt x="185929" y="637450"/>
                    <a:pt x="187199" y="612631"/>
                  </a:cubicBezTo>
                  <a:cubicBezTo>
                    <a:pt x="188469" y="587812"/>
                    <a:pt x="178628" y="574616"/>
                    <a:pt x="181485" y="541000"/>
                  </a:cubicBezTo>
                  <a:cubicBezTo>
                    <a:pt x="184343" y="507384"/>
                    <a:pt x="209424" y="527490"/>
                    <a:pt x="221489" y="459944"/>
                  </a:cubicBezTo>
                  <a:cubicBezTo>
                    <a:pt x="233554" y="392398"/>
                    <a:pt x="239270" y="178448"/>
                    <a:pt x="246255" y="131951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182298" y="3879047"/>
              <a:ext cx="378865" cy="327695"/>
            </a:xfrm>
            <a:custGeom>
              <a:avLst/>
              <a:gdLst>
                <a:gd name="connsiteX0" fmla="*/ 68343 w 378865"/>
                <a:gd name="connsiteY0" fmla="*/ 306740 h 327695"/>
                <a:gd name="connsiteX1" fmla="*/ 18813 w 378865"/>
                <a:gd name="connsiteY1" fmla="*/ 243875 h 327695"/>
                <a:gd name="connsiteX2" fmla="*/ 9288 w 378865"/>
                <a:gd name="connsiteY2" fmla="*/ 240065 h 327695"/>
                <a:gd name="connsiteX3" fmla="*/ 5478 w 378865"/>
                <a:gd name="connsiteY3" fmla="*/ 116240 h 327695"/>
                <a:gd name="connsiteX4" fmla="*/ 89298 w 378865"/>
                <a:gd name="connsiteY4" fmla="*/ 24800 h 327695"/>
                <a:gd name="connsiteX5" fmla="*/ 169308 w 378865"/>
                <a:gd name="connsiteY5" fmla="*/ 35 h 327695"/>
                <a:gd name="connsiteX6" fmla="*/ 268368 w 378865"/>
                <a:gd name="connsiteY6" fmla="*/ 20990 h 327695"/>
                <a:gd name="connsiteX7" fmla="*/ 335043 w 378865"/>
                <a:gd name="connsiteY7" fmla="*/ 81950 h 327695"/>
                <a:gd name="connsiteX8" fmla="*/ 355998 w 378865"/>
                <a:gd name="connsiteY8" fmla="*/ 118145 h 327695"/>
                <a:gd name="connsiteX9" fmla="*/ 378858 w 378865"/>
                <a:gd name="connsiteY9" fmla="*/ 205775 h 327695"/>
                <a:gd name="connsiteX10" fmla="*/ 357903 w 378865"/>
                <a:gd name="connsiteY10" fmla="*/ 274355 h 327695"/>
                <a:gd name="connsiteX11" fmla="*/ 308373 w 378865"/>
                <a:gd name="connsiteY11" fmla="*/ 327695 h 3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865" h="327695">
                  <a:moveTo>
                    <a:pt x="68343" y="306740"/>
                  </a:moveTo>
                  <a:cubicBezTo>
                    <a:pt x="48499" y="280863"/>
                    <a:pt x="28655" y="254987"/>
                    <a:pt x="18813" y="243875"/>
                  </a:cubicBezTo>
                  <a:cubicBezTo>
                    <a:pt x="8971" y="232763"/>
                    <a:pt x="11511" y="261338"/>
                    <a:pt x="9288" y="240065"/>
                  </a:cubicBezTo>
                  <a:cubicBezTo>
                    <a:pt x="7065" y="218792"/>
                    <a:pt x="-7857" y="152117"/>
                    <a:pt x="5478" y="116240"/>
                  </a:cubicBezTo>
                  <a:cubicBezTo>
                    <a:pt x="18813" y="80363"/>
                    <a:pt x="61993" y="44167"/>
                    <a:pt x="89298" y="24800"/>
                  </a:cubicBezTo>
                  <a:cubicBezTo>
                    <a:pt x="116603" y="5432"/>
                    <a:pt x="139463" y="670"/>
                    <a:pt x="169308" y="35"/>
                  </a:cubicBezTo>
                  <a:cubicBezTo>
                    <a:pt x="199153" y="-600"/>
                    <a:pt x="240746" y="7338"/>
                    <a:pt x="268368" y="20990"/>
                  </a:cubicBezTo>
                  <a:cubicBezTo>
                    <a:pt x="295990" y="34642"/>
                    <a:pt x="320438" y="65758"/>
                    <a:pt x="335043" y="81950"/>
                  </a:cubicBezTo>
                  <a:cubicBezTo>
                    <a:pt x="349648" y="98142"/>
                    <a:pt x="348696" y="97507"/>
                    <a:pt x="355998" y="118145"/>
                  </a:cubicBezTo>
                  <a:cubicBezTo>
                    <a:pt x="363301" y="138782"/>
                    <a:pt x="378541" y="179740"/>
                    <a:pt x="378858" y="205775"/>
                  </a:cubicBezTo>
                  <a:cubicBezTo>
                    <a:pt x="379175" y="231810"/>
                    <a:pt x="369650" y="254035"/>
                    <a:pt x="357903" y="274355"/>
                  </a:cubicBezTo>
                  <a:cubicBezTo>
                    <a:pt x="346156" y="294675"/>
                    <a:pt x="327264" y="311185"/>
                    <a:pt x="308373" y="327695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2411" y="3879082"/>
              <a:ext cx="2362200" cy="2385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932381" y="3357112"/>
              <a:ext cx="2846070" cy="29108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290521" y="3884446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612309" y="4845176"/>
              <a:ext cx="785472" cy="1265862"/>
            </a:xfrm>
            <a:custGeom>
              <a:avLst/>
              <a:gdLst>
                <a:gd name="connsiteX0" fmla="*/ 743107 w 788322"/>
                <a:gd name="connsiteY0" fmla="*/ 242060 h 1251006"/>
                <a:gd name="connsiteX1" fmla="*/ 678337 w 788322"/>
                <a:gd name="connsiteY1" fmla="*/ 360170 h 1251006"/>
                <a:gd name="connsiteX2" fmla="*/ 615472 w 788322"/>
                <a:gd name="connsiteY2" fmla="*/ 413510 h 1251006"/>
                <a:gd name="connsiteX3" fmla="*/ 581182 w 788322"/>
                <a:gd name="connsiteY3" fmla="*/ 459230 h 1251006"/>
                <a:gd name="connsiteX4" fmla="*/ 525937 w 788322"/>
                <a:gd name="connsiteY4" fmla="*/ 533525 h 1251006"/>
                <a:gd name="connsiteX5" fmla="*/ 524032 w 788322"/>
                <a:gd name="connsiteY5" fmla="*/ 569720 h 1251006"/>
                <a:gd name="connsiteX6" fmla="*/ 461167 w 788322"/>
                <a:gd name="connsiteY6" fmla="*/ 626870 h 1251006"/>
                <a:gd name="connsiteX7" fmla="*/ 402112 w 788322"/>
                <a:gd name="connsiteY7" fmla="*/ 687830 h 1251006"/>
                <a:gd name="connsiteX8" fmla="*/ 365917 w 788322"/>
                <a:gd name="connsiteY8" fmla="*/ 762125 h 1251006"/>
                <a:gd name="connsiteX9" fmla="*/ 331627 w 788322"/>
                <a:gd name="connsiteY9" fmla="*/ 842135 h 1251006"/>
                <a:gd name="connsiteX10" fmla="*/ 301147 w 788322"/>
                <a:gd name="connsiteY10" fmla="*/ 905000 h 1251006"/>
                <a:gd name="connsiteX11" fmla="*/ 247807 w 788322"/>
                <a:gd name="connsiteY11" fmla="*/ 950720 h 1251006"/>
                <a:gd name="connsiteX12" fmla="*/ 253522 w 788322"/>
                <a:gd name="connsiteY12" fmla="*/ 979295 h 1251006"/>
                <a:gd name="connsiteX13" fmla="*/ 192562 w 788322"/>
                <a:gd name="connsiteY13" fmla="*/ 1042160 h 1251006"/>
                <a:gd name="connsiteX14" fmla="*/ 181132 w 788322"/>
                <a:gd name="connsiteY14" fmla="*/ 1116455 h 1251006"/>
                <a:gd name="connsiteX15" fmla="*/ 175417 w 788322"/>
                <a:gd name="connsiteY15" fmla="*/ 1158365 h 1251006"/>
                <a:gd name="connsiteX16" fmla="*/ 148747 w 788322"/>
                <a:gd name="connsiteY16" fmla="*/ 1173605 h 1251006"/>
                <a:gd name="connsiteX17" fmla="*/ 148747 w 788322"/>
                <a:gd name="connsiteY17" fmla="*/ 1217420 h 1251006"/>
                <a:gd name="connsiteX18" fmla="*/ 150652 w 788322"/>
                <a:gd name="connsiteY18" fmla="*/ 1245995 h 1251006"/>
                <a:gd name="connsiteX19" fmla="*/ 125887 w 788322"/>
                <a:gd name="connsiteY19" fmla="*/ 1249805 h 1251006"/>
                <a:gd name="connsiteX20" fmla="*/ 78262 w 788322"/>
                <a:gd name="connsiteY20" fmla="*/ 1232660 h 1251006"/>
                <a:gd name="connsiteX21" fmla="*/ 15397 w 788322"/>
                <a:gd name="connsiteY21" fmla="*/ 1194560 h 1251006"/>
                <a:gd name="connsiteX22" fmla="*/ 157 w 788322"/>
                <a:gd name="connsiteY22" fmla="*/ 1171700 h 1251006"/>
                <a:gd name="connsiteX23" fmla="*/ 21112 w 788322"/>
                <a:gd name="connsiteY23" fmla="*/ 1154555 h 1251006"/>
                <a:gd name="connsiteX24" fmla="*/ 59212 w 788322"/>
                <a:gd name="connsiteY24" fmla="*/ 1150745 h 1251006"/>
                <a:gd name="connsiteX25" fmla="*/ 99217 w 788322"/>
                <a:gd name="connsiteY25" fmla="*/ 1105025 h 1251006"/>
                <a:gd name="connsiteX26" fmla="*/ 123982 w 788322"/>
                <a:gd name="connsiteY26" fmla="*/ 1051685 h 1251006"/>
                <a:gd name="connsiteX27" fmla="*/ 133507 w 788322"/>
                <a:gd name="connsiteY27" fmla="*/ 954530 h 1251006"/>
                <a:gd name="connsiteX28" fmla="*/ 163987 w 788322"/>
                <a:gd name="connsiteY28" fmla="*/ 895475 h 1251006"/>
                <a:gd name="connsiteX29" fmla="*/ 183037 w 788322"/>
                <a:gd name="connsiteY29" fmla="*/ 796415 h 1251006"/>
                <a:gd name="connsiteX30" fmla="*/ 230662 w 788322"/>
                <a:gd name="connsiteY30" fmla="*/ 704975 h 1251006"/>
                <a:gd name="connsiteX31" fmla="*/ 306862 w 788322"/>
                <a:gd name="connsiteY31" fmla="*/ 623060 h 1251006"/>
                <a:gd name="connsiteX32" fmla="*/ 350677 w 788322"/>
                <a:gd name="connsiteY32" fmla="*/ 562100 h 1251006"/>
                <a:gd name="connsiteX33" fmla="*/ 384967 w 788322"/>
                <a:gd name="connsiteY33" fmla="*/ 514475 h 1251006"/>
                <a:gd name="connsiteX34" fmla="*/ 402112 w 788322"/>
                <a:gd name="connsiteY34" fmla="*/ 400175 h 1251006"/>
                <a:gd name="connsiteX35" fmla="*/ 445927 w 788322"/>
                <a:gd name="connsiteY35" fmla="*/ 291590 h 1251006"/>
                <a:gd name="connsiteX36" fmla="*/ 516412 w 788322"/>
                <a:gd name="connsiteY36" fmla="*/ 173480 h 1251006"/>
                <a:gd name="connsiteX37" fmla="*/ 544987 w 788322"/>
                <a:gd name="connsiteY37" fmla="*/ 62990 h 1251006"/>
                <a:gd name="connsiteX38" fmla="*/ 567847 w 788322"/>
                <a:gd name="connsiteY38" fmla="*/ 2030 h 1251006"/>
                <a:gd name="connsiteX39" fmla="*/ 777397 w 788322"/>
                <a:gd name="connsiteY39" fmla="*/ 135380 h 1251006"/>
                <a:gd name="connsiteX40" fmla="*/ 743107 w 788322"/>
                <a:gd name="connsiteY40" fmla="*/ 242060 h 1251006"/>
                <a:gd name="connsiteX0" fmla="*/ 743107 w 785472"/>
                <a:gd name="connsiteY0" fmla="*/ 256916 h 1265862"/>
                <a:gd name="connsiteX1" fmla="*/ 678337 w 785472"/>
                <a:gd name="connsiteY1" fmla="*/ 375026 h 1265862"/>
                <a:gd name="connsiteX2" fmla="*/ 615472 w 785472"/>
                <a:gd name="connsiteY2" fmla="*/ 428366 h 1265862"/>
                <a:gd name="connsiteX3" fmla="*/ 581182 w 785472"/>
                <a:gd name="connsiteY3" fmla="*/ 474086 h 1265862"/>
                <a:gd name="connsiteX4" fmla="*/ 525937 w 785472"/>
                <a:gd name="connsiteY4" fmla="*/ 548381 h 1265862"/>
                <a:gd name="connsiteX5" fmla="*/ 524032 w 785472"/>
                <a:gd name="connsiteY5" fmla="*/ 584576 h 1265862"/>
                <a:gd name="connsiteX6" fmla="*/ 461167 w 785472"/>
                <a:gd name="connsiteY6" fmla="*/ 641726 h 1265862"/>
                <a:gd name="connsiteX7" fmla="*/ 402112 w 785472"/>
                <a:gd name="connsiteY7" fmla="*/ 702686 h 1265862"/>
                <a:gd name="connsiteX8" fmla="*/ 365917 w 785472"/>
                <a:gd name="connsiteY8" fmla="*/ 776981 h 1265862"/>
                <a:gd name="connsiteX9" fmla="*/ 331627 w 785472"/>
                <a:gd name="connsiteY9" fmla="*/ 856991 h 1265862"/>
                <a:gd name="connsiteX10" fmla="*/ 301147 w 785472"/>
                <a:gd name="connsiteY10" fmla="*/ 919856 h 1265862"/>
                <a:gd name="connsiteX11" fmla="*/ 247807 w 785472"/>
                <a:gd name="connsiteY11" fmla="*/ 965576 h 1265862"/>
                <a:gd name="connsiteX12" fmla="*/ 253522 w 785472"/>
                <a:gd name="connsiteY12" fmla="*/ 994151 h 1265862"/>
                <a:gd name="connsiteX13" fmla="*/ 192562 w 785472"/>
                <a:gd name="connsiteY13" fmla="*/ 1057016 h 1265862"/>
                <a:gd name="connsiteX14" fmla="*/ 181132 w 785472"/>
                <a:gd name="connsiteY14" fmla="*/ 1131311 h 1265862"/>
                <a:gd name="connsiteX15" fmla="*/ 175417 w 785472"/>
                <a:gd name="connsiteY15" fmla="*/ 1173221 h 1265862"/>
                <a:gd name="connsiteX16" fmla="*/ 148747 w 785472"/>
                <a:gd name="connsiteY16" fmla="*/ 1188461 h 1265862"/>
                <a:gd name="connsiteX17" fmla="*/ 148747 w 785472"/>
                <a:gd name="connsiteY17" fmla="*/ 1232276 h 1265862"/>
                <a:gd name="connsiteX18" fmla="*/ 150652 w 785472"/>
                <a:gd name="connsiteY18" fmla="*/ 1260851 h 1265862"/>
                <a:gd name="connsiteX19" fmla="*/ 125887 w 785472"/>
                <a:gd name="connsiteY19" fmla="*/ 1264661 h 1265862"/>
                <a:gd name="connsiteX20" fmla="*/ 78262 w 785472"/>
                <a:gd name="connsiteY20" fmla="*/ 1247516 h 1265862"/>
                <a:gd name="connsiteX21" fmla="*/ 15397 w 785472"/>
                <a:gd name="connsiteY21" fmla="*/ 1209416 h 1265862"/>
                <a:gd name="connsiteX22" fmla="*/ 157 w 785472"/>
                <a:gd name="connsiteY22" fmla="*/ 1186556 h 1265862"/>
                <a:gd name="connsiteX23" fmla="*/ 21112 w 785472"/>
                <a:gd name="connsiteY23" fmla="*/ 1169411 h 1265862"/>
                <a:gd name="connsiteX24" fmla="*/ 59212 w 785472"/>
                <a:gd name="connsiteY24" fmla="*/ 1165601 h 1265862"/>
                <a:gd name="connsiteX25" fmla="*/ 99217 w 785472"/>
                <a:gd name="connsiteY25" fmla="*/ 1119881 h 1265862"/>
                <a:gd name="connsiteX26" fmla="*/ 123982 w 785472"/>
                <a:gd name="connsiteY26" fmla="*/ 1066541 h 1265862"/>
                <a:gd name="connsiteX27" fmla="*/ 133507 w 785472"/>
                <a:gd name="connsiteY27" fmla="*/ 969386 h 1265862"/>
                <a:gd name="connsiteX28" fmla="*/ 163987 w 785472"/>
                <a:gd name="connsiteY28" fmla="*/ 910331 h 1265862"/>
                <a:gd name="connsiteX29" fmla="*/ 183037 w 785472"/>
                <a:gd name="connsiteY29" fmla="*/ 811271 h 1265862"/>
                <a:gd name="connsiteX30" fmla="*/ 230662 w 785472"/>
                <a:gd name="connsiteY30" fmla="*/ 719831 h 1265862"/>
                <a:gd name="connsiteX31" fmla="*/ 306862 w 785472"/>
                <a:gd name="connsiteY31" fmla="*/ 637916 h 1265862"/>
                <a:gd name="connsiteX32" fmla="*/ 350677 w 785472"/>
                <a:gd name="connsiteY32" fmla="*/ 576956 h 1265862"/>
                <a:gd name="connsiteX33" fmla="*/ 384967 w 785472"/>
                <a:gd name="connsiteY33" fmla="*/ 529331 h 1265862"/>
                <a:gd name="connsiteX34" fmla="*/ 402112 w 785472"/>
                <a:gd name="connsiteY34" fmla="*/ 415031 h 1265862"/>
                <a:gd name="connsiteX35" fmla="*/ 445927 w 785472"/>
                <a:gd name="connsiteY35" fmla="*/ 306446 h 1265862"/>
                <a:gd name="connsiteX36" fmla="*/ 516412 w 785472"/>
                <a:gd name="connsiteY36" fmla="*/ 188336 h 1265862"/>
                <a:gd name="connsiteX37" fmla="*/ 544987 w 785472"/>
                <a:gd name="connsiteY37" fmla="*/ 77846 h 1265862"/>
                <a:gd name="connsiteX38" fmla="*/ 586897 w 785472"/>
                <a:gd name="connsiteY38" fmla="*/ 1646 h 1265862"/>
                <a:gd name="connsiteX39" fmla="*/ 777397 w 785472"/>
                <a:gd name="connsiteY39" fmla="*/ 150236 h 1265862"/>
                <a:gd name="connsiteX40" fmla="*/ 743107 w 785472"/>
                <a:gd name="connsiteY40" fmla="*/ 256916 h 126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85472" h="1265862">
                  <a:moveTo>
                    <a:pt x="743107" y="256916"/>
                  </a:moveTo>
                  <a:cubicBezTo>
                    <a:pt x="726597" y="294381"/>
                    <a:pt x="699609" y="346451"/>
                    <a:pt x="678337" y="375026"/>
                  </a:cubicBezTo>
                  <a:cubicBezTo>
                    <a:pt x="657064" y="403601"/>
                    <a:pt x="631664" y="411856"/>
                    <a:pt x="615472" y="428366"/>
                  </a:cubicBezTo>
                  <a:cubicBezTo>
                    <a:pt x="599280" y="444876"/>
                    <a:pt x="581182" y="474086"/>
                    <a:pt x="581182" y="474086"/>
                  </a:cubicBezTo>
                  <a:cubicBezTo>
                    <a:pt x="566259" y="494089"/>
                    <a:pt x="535462" y="529966"/>
                    <a:pt x="525937" y="548381"/>
                  </a:cubicBezTo>
                  <a:cubicBezTo>
                    <a:pt x="516412" y="566796"/>
                    <a:pt x="534827" y="569019"/>
                    <a:pt x="524032" y="584576"/>
                  </a:cubicBezTo>
                  <a:cubicBezTo>
                    <a:pt x="513237" y="600133"/>
                    <a:pt x="481487" y="622041"/>
                    <a:pt x="461167" y="641726"/>
                  </a:cubicBezTo>
                  <a:cubicBezTo>
                    <a:pt x="440847" y="661411"/>
                    <a:pt x="417987" y="680144"/>
                    <a:pt x="402112" y="702686"/>
                  </a:cubicBezTo>
                  <a:cubicBezTo>
                    <a:pt x="386237" y="725229"/>
                    <a:pt x="377664" y="751264"/>
                    <a:pt x="365917" y="776981"/>
                  </a:cubicBezTo>
                  <a:cubicBezTo>
                    <a:pt x="354170" y="802698"/>
                    <a:pt x="342422" y="833179"/>
                    <a:pt x="331627" y="856991"/>
                  </a:cubicBezTo>
                  <a:cubicBezTo>
                    <a:pt x="320832" y="880803"/>
                    <a:pt x="315117" y="901759"/>
                    <a:pt x="301147" y="919856"/>
                  </a:cubicBezTo>
                  <a:cubicBezTo>
                    <a:pt x="287177" y="937953"/>
                    <a:pt x="255744" y="953194"/>
                    <a:pt x="247807" y="965576"/>
                  </a:cubicBezTo>
                  <a:cubicBezTo>
                    <a:pt x="239869" y="977959"/>
                    <a:pt x="262730" y="978911"/>
                    <a:pt x="253522" y="994151"/>
                  </a:cubicBezTo>
                  <a:cubicBezTo>
                    <a:pt x="244314" y="1009391"/>
                    <a:pt x="204627" y="1034156"/>
                    <a:pt x="192562" y="1057016"/>
                  </a:cubicBezTo>
                  <a:cubicBezTo>
                    <a:pt x="180497" y="1079876"/>
                    <a:pt x="183989" y="1111944"/>
                    <a:pt x="181132" y="1131311"/>
                  </a:cubicBezTo>
                  <a:cubicBezTo>
                    <a:pt x="178275" y="1150678"/>
                    <a:pt x="180814" y="1163696"/>
                    <a:pt x="175417" y="1173221"/>
                  </a:cubicBezTo>
                  <a:cubicBezTo>
                    <a:pt x="170020" y="1182746"/>
                    <a:pt x="153192" y="1178619"/>
                    <a:pt x="148747" y="1188461"/>
                  </a:cubicBezTo>
                  <a:cubicBezTo>
                    <a:pt x="144302" y="1198303"/>
                    <a:pt x="148430" y="1220211"/>
                    <a:pt x="148747" y="1232276"/>
                  </a:cubicBezTo>
                  <a:cubicBezTo>
                    <a:pt x="149064" y="1244341"/>
                    <a:pt x="154462" y="1255454"/>
                    <a:pt x="150652" y="1260851"/>
                  </a:cubicBezTo>
                  <a:cubicBezTo>
                    <a:pt x="146842" y="1266248"/>
                    <a:pt x="137952" y="1266883"/>
                    <a:pt x="125887" y="1264661"/>
                  </a:cubicBezTo>
                  <a:cubicBezTo>
                    <a:pt x="113822" y="1262439"/>
                    <a:pt x="96677" y="1256723"/>
                    <a:pt x="78262" y="1247516"/>
                  </a:cubicBezTo>
                  <a:cubicBezTo>
                    <a:pt x="59847" y="1238309"/>
                    <a:pt x="28414" y="1219576"/>
                    <a:pt x="15397" y="1209416"/>
                  </a:cubicBezTo>
                  <a:cubicBezTo>
                    <a:pt x="2380" y="1199256"/>
                    <a:pt x="-796" y="1193224"/>
                    <a:pt x="157" y="1186556"/>
                  </a:cubicBezTo>
                  <a:cubicBezTo>
                    <a:pt x="1109" y="1179889"/>
                    <a:pt x="11269" y="1172904"/>
                    <a:pt x="21112" y="1169411"/>
                  </a:cubicBezTo>
                  <a:cubicBezTo>
                    <a:pt x="30954" y="1165919"/>
                    <a:pt x="46194" y="1173856"/>
                    <a:pt x="59212" y="1165601"/>
                  </a:cubicBezTo>
                  <a:cubicBezTo>
                    <a:pt x="72230" y="1157346"/>
                    <a:pt x="88422" y="1136391"/>
                    <a:pt x="99217" y="1119881"/>
                  </a:cubicBezTo>
                  <a:cubicBezTo>
                    <a:pt x="110012" y="1103371"/>
                    <a:pt x="118267" y="1091623"/>
                    <a:pt x="123982" y="1066541"/>
                  </a:cubicBezTo>
                  <a:cubicBezTo>
                    <a:pt x="129697" y="1041459"/>
                    <a:pt x="126839" y="995421"/>
                    <a:pt x="133507" y="969386"/>
                  </a:cubicBezTo>
                  <a:cubicBezTo>
                    <a:pt x="140174" y="943351"/>
                    <a:pt x="155732" y="936684"/>
                    <a:pt x="163987" y="910331"/>
                  </a:cubicBezTo>
                  <a:cubicBezTo>
                    <a:pt x="172242" y="883979"/>
                    <a:pt x="171925" y="843021"/>
                    <a:pt x="183037" y="811271"/>
                  </a:cubicBezTo>
                  <a:cubicBezTo>
                    <a:pt x="194149" y="779521"/>
                    <a:pt x="210025" y="748723"/>
                    <a:pt x="230662" y="719831"/>
                  </a:cubicBezTo>
                  <a:cubicBezTo>
                    <a:pt x="251299" y="690939"/>
                    <a:pt x="286859" y="661729"/>
                    <a:pt x="306862" y="637916"/>
                  </a:cubicBezTo>
                  <a:cubicBezTo>
                    <a:pt x="326864" y="614104"/>
                    <a:pt x="350677" y="576956"/>
                    <a:pt x="350677" y="576956"/>
                  </a:cubicBezTo>
                  <a:cubicBezTo>
                    <a:pt x="363694" y="558859"/>
                    <a:pt x="376395" y="556318"/>
                    <a:pt x="384967" y="529331"/>
                  </a:cubicBezTo>
                  <a:cubicBezTo>
                    <a:pt x="393539" y="502344"/>
                    <a:pt x="391952" y="452179"/>
                    <a:pt x="402112" y="415031"/>
                  </a:cubicBezTo>
                  <a:cubicBezTo>
                    <a:pt x="412272" y="377883"/>
                    <a:pt x="426877" y="344228"/>
                    <a:pt x="445927" y="306446"/>
                  </a:cubicBezTo>
                  <a:cubicBezTo>
                    <a:pt x="464977" y="268664"/>
                    <a:pt x="499902" y="226436"/>
                    <a:pt x="516412" y="188336"/>
                  </a:cubicBezTo>
                  <a:cubicBezTo>
                    <a:pt x="532922" y="150236"/>
                    <a:pt x="533240" y="108961"/>
                    <a:pt x="544987" y="77846"/>
                  </a:cubicBezTo>
                  <a:cubicBezTo>
                    <a:pt x="556734" y="46731"/>
                    <a:pt x="548162" y="-10419"/>
                    <a:pt x="586897" y="1646"/>
                  </a:cubicBezTo>
                  <a:cubicBezTo>
                    <a:pt x="625632" y="13711"/>
                    <a:pt x="751362" y="107691"/>
                    <a:pt x="777397" y="150236"/>
                  </a:cubicBezTo>
                  <a:cubicBezTo>
                    <a:pt x="803432" y="192781"/>
                    <a:pt x="759617" y="219451"/>
                    <a:pt x="743107" y="256916"/>
                  </a:cubicBezTo>
                  <a:close/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57321" y="4862062"/>
              <a:ext cx="791577" cy="1279255"/>
            </a:xfrm>
            <a:custGeom>
              <a:avLst/>
              <a:gdLst>
                <a:gd name="connsiteX0" fmla="*/ 186690 w 791577"/>
                <a:gd name="connsiteY0" fmla="*/ 0 h 1279255"/>
                <a:gd name="connsiteX1" fmla="*/ 228600 w 791577"/>
                <a:gd name="connsiteY1" fmla="*/ 76200 h 1279255"/>
                <a:gd name="connsiteX2" fmla="*/ 243840 w 791577"/>
                <a:gd name="connsiteY2" fmla="*/ 144780 h 1279255"/>
                <a:gd name="connsiteX3" fmla="*/ 234315 w 791577"/>
                <a:gd name="connsiteY3" fmla="*/ 169545 h 1279255"/>
                <a:gd name="connsiteX4" fmla="*/ 260985 w 791577"/>
                <a:gd name="connsiteY4" fmla="*/ 228600 h 1279255"/>
                <a:gd name="connsiteX5" fmla="*/ 306705 w 791577"/>
                <a:gd name="connsiteY5" fmla="*/ 297180 h 1279255"/>
                <a:gd name="connsiteX6" fmla="*/ 323850 w 791577"/>
                <a:gd name="connsiteY6" fmla="*/ 386715 h 1279255"/>
                <a:gd name="connsiteX7" fmla="*/ 361950 w 791577"/>
                <a:gd name="connsiteY7" fmla="*/ 443865 h 1279255"/>
                <a:gd name="connsiteX8" fmla="*/ 354330 w 791577"/>
                <a:gd name="connsiteY8" fmla="*/ 525780 h 1279255"/>
                <a:gd name="connsiteX9" fmla="*/ 363855 w 791577"/>
                <a:gd name="connsiteY9" fmla="*/ 563880 h 1279255"/>
                <a:gd name="connsiteX10" fmla="*/ 384810 w 791577"/>
                <a:gd name="connsiteY10" fmla="*/ 609600 h 1279255"/>
                <a:gd name="connsiteX11" fmla="*/ 405765 w 791577"/>
                <a:gd name="connsiteY11" fmla="*/ 649605 h 1279255"/>
                <a:gd name="connsiteX12" fmla="*/ 400050 w 791577"/>
                <a:gd name="connsiteY12" fmla="*/ 710565 h 1279255"/>
                <a:gd name="connsiteX13" fmla="*/ 441960 w 791577"/>
                <a:gd name="connsiteY13" fmla="*/ 752475 h 1279255"/>
                <a:gd name="connsiteX14" fmla="*/ 499110 w 791577"/>
                <a:gd name="connsiteY14" fmla="*/ 849630 h 1279255"/>
                <a:gd name="connsiteX15" fmla="*/ 529590 w 791577"/>
                <a:gd name="connsiteY15" fmla="*/ 942975 h 1279255"/>
                <a:gd name="connsiteX16" fmla="*/ 554355 w 791577"/>
                <a:gd name="connsiteY16" fmla="*/ 1038225 h 1279255"/>
                <a:gd name="connsiteX17" fmla="*/ 596265 w 791577"/>
                <a:gd name="connsiteY17" fmla="*/ 1112520 h 1279255"/>
                <a:gd name="connsiteX18" fmla="*/ 622935 w 791577"/>
                <a:gd name="connsiteY18" fmla="*/ 1146810 h 1279255"/>
                <a:gd name="connsiteX19" fmla="*/ 689610 w 791577"/>
                <a:gd name="connsiteY19" fmla="*/ 1139190 h 1279255"/>
                <a:gd name="connsiteX20" fmla="*/ 760095 w 791577"/>
                <a:gd name="connsiteY20" fmla="*/ 1127760 h 1279255"/>
                <a:gd name="connsiteX21" fmla="*/ 788670 w 791577"/>
                <a:gd name="connsiteY21" fmla="*/ 1171575 h 1279255"/>
                <a:gd name="connsiteX22" fmla="*/ 693420 w 791577"/>
                <a:gd name="connsiteY22" fmla="*/ 1226820 h 1279255"/>
                <a:gd name="connsiteX23" fmla="*/ 588645 w 791577"/>
                <a:gd name="connsiteY23" fmla="*/ 1276350 h 1279255"/>
                <a:gd name="connsiteX24" fmla="*/ 550545 w 791577"/>
                <a:gd name="connsiteY24" fmla="*/ 1263015 h 1279255"/>
                <a:gd name="connsiteX25" fmla="*/ 533400 w 791577"/>
                <a:gd name="connsiteY25" fmla="*/ 1177290 h 1279255"/>
                <a:gd name="connsiteX26" fmla="*/ 495300 w 791577"/>
                <a:gd name="connsiteY26" fmla="*/ 1116330 h 1279255"/>
                <a:gd name="connsiteX27" fmla="*/ 428625 w 791577"/>
                <a:gd name="connsiteY27" fmla="*/ 1053465 h 1279255"/>
                <a:gd name="connsiteX28" fmla="*/ 390525 w 791577"/>
                <a:gd name="connsiteY28" fmla="*/ 958215 h 1279255"/>
                <a:gd name="connsiteX29" fmla="*/ 342900 w 791577"/>
                <a:gd name="connsiteY29" fmla="*/ 925830 h 1279255"/>
                <a:gd name="connsiteX30" fmla="*/ 308610 w 791577"/>
                <a:gd name="connsiteY30" fmla="*/ 803910 h 1279255"/>
                <a:gd name="connsiteX31" fmla="*/ 270510 w 791577"/>
                <a:gd name="connsiteY31" fmla="*/ 699135 h 1279255"/>
                <a:gd name="connsiteX32" fmla="*/ 234315 w 791577"/>
                <a:gd name="connsiteY32" fmla="*/ 634365 h 1279255"/>
                <a:gd name="connsiteX33" fmla="*/ 217170 w 791577"/>
                <a:gd name="connsiteY33" fmla="*/ 579120 h 1279255"/>
                <a:gd name="connsiteX34" fmla="*/ 171450 w 791577"/>
                <a:gd name="connsiteY34" fmla="*/ 508635 h 1279255"/>
                <a:gd name="connsiteX35" fmla="*/ 104775 w 791577"/>
                <a:gd name="connsiteY35" fmla="*/ 428625 h 1279255"/>
                <a:gd name="connsiteX36" fmla="*/ 76200 w 791577"/>
                <a:gd name="connsiteY36" fmla="*/ 348615 h 1279255"/>
                <a:gd name="connsiteX37" fmla="*/ 28575 w 791577"/>
                <a:gd name="connsiteY37" fmla="*/ 259080 h 1279255"/>
                <a:gd name="connsiteX38" fmla="*/ 15240 w 791577"/>
                <a:gd name="connsiteY38" fmla="*/ 230505 h 1279255"/>
                <a:gd name="connsiteX39" fmla="*/ 0 w 791577"/>
                <a:gd name="connsiteY39" fmla="*/ 76200 h 127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1577" h="1279255">
                  <a:moveTo>
                    <a:pt x="186690" y="0"/>
                  </a:moveTo>
                  <a:cubicBezTo>
                    <a:pt x="202882" y="26035"/>
                    <a:pt x="219075" y="52070"/>
                    <a:pt x="228600" y="76200"/>
                  </a:cubicBezTo>
                  <a:cubicBezTo>
                    <a:pt x="238125" y="100330"/>
                    <a:pt x="242888" y="129223"/>
                    <a:pt x="243840" y="144780"/>
                  </a:cubicBezTo>
                  <a:cubicBezTo>
                    <a:pt x="244792" y="160337"/>
                    <a:pt x="231458" y="155575"/>
                    <a:pt x="234315" y="169545"/>
                  </a:cubicBezTo>
                  <a:cubicBezTo>
                    <a:pt x="237172" y="183515"/>
                    <a:pt x="248920" y="207328"/>
                    <a:pt x="260985" y="228600"/>
                  </a:cubicBezTo>
                  <a:cubicBezTo>
                    <a:pt x="273050" y="249873"/>
                    <a:pt x="296228" y="270828"/>
                    <a:pt x="306705" y="297180"/>
                  </a:cubicBezTo>
                  <a:cubicBezTo>
                    <a:pt x="317183" y="323533"/>
                    <a:pt x="314643" y="362268"/>
                    <a:pt x="323850" y="386715"/>
                  </a:cubicBezTo>
                  <a:cubicBezTo>
                    <a:pt x="333057" y="411162"/>
                    <a:pt x="356870" y="420688"/>
                    <a:pt x="361950" y="443865"/>
                  </a:cubicBezTo>
                  <a:cubicBezTo>
                    <a:pt x="367030" y="467043"/>
                    <a:pt x="354013" y="505778"/>
                    <a:pt x="354330" y="525780"/>
                  </a:cubicBezTo>
                  <a:cubicBezTo>
                    <a:pt x="354647" y="545782"/>
                    <a:pt x="358775" y="549910"/>
                    <a:pt x="363855" y="563880"/>
                  </a:cubicBezTo>
                  <a:cubicBezTo>
                    <a:pt x="368935" y="577850"/>
                    <a:pt x="377825" y="595313"/>
                    <a:pt x="384810" y="609600"/>
                  </a:cubicBezTo>
                  <a:cubicBezTo>
                    <a:pt x="391795" y="623887"/>
                    <a:pt x="403225" y="632778"/>
                    <a:pt x="405765" y="649605"/>
                  </a:cubicBezTo>
                  <a:cubicBezTo>
                    <a:pt x="408305" y="666432"/>
                    <a:pt x="394018" y="693420"/>
                    <a:pt x="400050" y="710565"/>
                  </a:cubicBezTo>
                  <a:cubicBezTo>
                    <a:pt x="406082" y="727710"/>
                    <a:pt x="425450" y="729298"/>
                    <a:pt x="441960" y="752475"/>
                  </a:cubicBezTo>
                  <a:cubicBezTo>
                    <a:pt x="458470" y="775652"/>
                    <a:pt x="484505" y="817880"/>
                    <a:pt x="499110" y="849630"/>
                  </a:cubicBezTo>
                  <a:cubicBezTo>
                    <a:pt x="513715" y="881380"/>
                    <a:pt x="520383" y="911543"/>
                    <a:pt x="529590" y="942975"/>
                  </a:cubicBezTo>
                  <a:cubicBezTo>
                    <a:pt x="538797" y="974407"/>
                    <a:pt x="543243" y="1009968"/>
                    <a:pt x="554355" y="1038225"/>
                  </a:cubicBezTo>
                  <a:cubicBezTo>
                    <a:pt x="565467" y="1066482"/>
                    <a:pt x="584835" y="1094422"/>
                    <a:pt x="596265" y="1112520"/>
                  </a:cubicBezTo>
                  <a:cubicBezTo>
                    <a:pt x="607695" y="1130618"/>
                    <a:pt x="607378" y="1142365"/>
                    <a:pt x="622935" y="1146810"/>
                  </a:cubicBezTo>
                  <a:cubicBezTo>
                    <a:pt x="638492" y="1151255"/>
                    <a:pt x="666750" y="1142365"/>
                    <a:pt x="689610" y="1139190"/>
                  </a:cubicBezTo>
                  <a:cubicBezTo>
                    <a:pt x="712470" y="1136015"/>
                    <a:pt x="743585" y="1122363"/>
                    <a:pt x="760095" y="1127760"/>
                  </a:cubicBezTo>
                  <a:cubicBezTo>
                    <a:pt x="776605" y="1133157"/>
                    <a:pt x="799783" y="1155065"/>
                    <a:pt x="788670" y="1171575"/>
                  </a:cubicBezTo>
                  <a:cubicBezTo>
                    <a:pt x="777557" y="1188085"/>
                    <a:pt x="726757" y="1209358"/>
                    <a:pt x="693420" y="1226820"/>
                  </a:cubicBezTo>
                  <a:cubicBezTo>
                    <a:pt x="660083" y="1244282"/>
                    <a:pt x="612458" y="1270318"/>
                    <a:pt x="588645" y="1276350"/>
                  </a:cubicBezTo>
                  <a:cubicBezTo>
                    <a:pt x="564833" y="1282383"/>
                    <a:pt x="559752" y="1279525"/>
                    <a:pt x="550545" y="1263015"/>
                  </a:cubicBezTo>
                  <a:cubicBezTo>
                    <a:pt x="541338" y="1246505"/>
                    <a:pt x="542607" y="1201737"/>
                    <a:pt x="533400" y="1177290"/>
                  </a:cubicBezTo>
                  <a:cubicBezTo>
                    <a:pt x="524193" y="1152843"/>
                    <a:pt x="512762" y="1136967"/>
                    <a:pt x="495300" y="1116330"/>
                  </a:cubicBezTo>
                  <a:cubicBezTo>
                    <a:pt x="477838" y="1095693"/>
                    <a:pt x="446087" y="1079817"/>
                    <a:pt x="428625" y="1053465"/>
                  </a:cubicBezTo>
                  <a:cubicBezTo>
                    <a:pt x="411163" y="1027113"/>
                    <a:pt x="404813" y="979488"/>
                    <a:pt x="390525" y="958215"/>
                  </a:cubicBezTo>
                  <a:cubicBezTo>
                    <a:pt x="376238" y="936943"/>
                    <a:pt x="356552" y="951547"/>
                    <a:pt x="342900" y="925830"/>
                  </a:cubicBezTo>
                  <a:cubicBezTo>
                    <a:pt x="329248" y="900113"/>
                    <a:pt x="320675" y="841693"/>
                    <a:pt x="308610" y="803910"/>
                  </a:cubicBezTo>
                  <a:cubicBezTo>
                    <a:pt x="296545" y="766128"/>
                    <a:pt x="282893" y="727393"/>
                    <a:pt x="270510" y="699135"/>
                  </a:cubicBezTo>
                  <a:cubicBezTo>
                    <a:pt x="258128" y="670878"/>
                    <a:pt x="243205" y="654367"/>
                    <a:pt x="234315" y="634365"/>
                  </a:cubicBezTo>
                  <a:cubicBezTo>
                    <a:pt x="225425" y="614363"/>
                    <a:pt x="227648" y="600075"/>
                    <a:pt x="217170" y="579120"/>
                  </a:cubicBezTo>
                  <a:cubicBezTo>
                    <a:pt x="206693" y="558165"/>
                    <a:pt x="190183" y="533718"/>
                    <a:pt x="171450" y="508635"/>
                  </a:cubicBezTo>
                  <a:cubicBezTo>
                    <a:pt x="152717" y="483553"/>
                    <a:pt x="120650" y="455295"/>
                    <a:pt x="104775" y="428625"/>
                  </a:cubicBezTo>
                  <a:cubicBezTo>
                    <a:pt x="88900" y="401955"/>
                    <a:pt x="88900" y="376873"/>
                    <a:pt x="76200" y="348615"/>
                  </a:cubicBezTo>
                  <a:cubicBezTo>
                    <a:pt x="63500" y="320357"/>
                    <a:pt x="38735" y="278765"/>
                    <a:pt x="28575" y="259080"/>
                  </a:cubicBezTo>
                  <a:cubicBezTo>
                    <a:pt x="18415" y="239395"/>
                    <a:pt x="20002" y="260985"/>
                    <a:pt x="15240" y="230505"/>
                  </a:cubicBezTo>
                  <a:cubicBezTo>
                    <a:pt x="10478" y="200025"/>
                    <a:pt x="5239" y="138112"/>
                    <a:pt x="0" y="76200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flipH="1">
              <a:off x="5376371" y="3890161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flipH="1">
              <a:off x="5343067" y="4199879"/>
              <a:ext cx="1187734" cy="86982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76279 w 1180114"/>
                <a:gd name="connsiteY43" fmla="*/ 656468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59159"/>
                <a:gd name="connsiteY0" fmla="*/ 27818 h 854588"/>
                <a:gd name="connsiteX1" fmla="*/ 1092484 w 1159159"/>
                <a:gd name="connsiteY1" fmla="*/ 1148 h 854588"/>
                <a:gd name="connsiteX2" fmla="*/ 1054384 w 1159159"/>
                <a:gd name="connsiteY2" fmla="*/ 10673 h 854588"/>
                <a:gd name="connsiteX3" fmla="*/ 1027714 w 1159159"/>
                <a:gd name="connsiteY3" fmla="*/ 62108 h 854588"/>
                <a:gd name="connsiteX4" fmla="*/ 991519 w 1159159"/>
                <a:gd name="connsiteY4" fmla="*/ 90683 h 854588"/>
                <a:gd name="connsiteX5" fmla="*/ 879124 w 1159159"/>
                <a:gd name="connsiteY5" fmla="*/ 86873 h 854588"/>
                <a:gd name="connsiteX6" fmla="*/ 814354 w 1159159"/>
                <a:gd name="connsiteY6" fmla="*/ 100208 h 854588"/>
                <a:gd name="connsiteX7" fmla="*/ 785779 w 1159159"/>
                <a:gd name="connsiteY7" fmla="*/ 128783 h 854588"/>
                <a:gd name="connsiteX8" fmla="*/ 696244 w 1159159"/>
                <a:gd name="connsiteY8" fmla="*/ 115448 h 854588"/>
                <a:gd name="connsiteX9" fmla="*/ 661954 w 1159159"/>
                <a:gd name="connsiteY9" fmla="*/ 126878 h 854588"/>
                <a:gd name="connsiteX10" fmla="*/ 618139 w 1159159"/>
                <a:gd name="connsiteY10" fmla="*/ 138308 h 854588"/>
                <a:gd name="connsiteX11" fmla="*/ 532414 w 1159159"/>
                <a:gd name="connsiteY11" fmla="*/ 100208 h 854588"/>
                <a:gd name="connsiteX12" fmla="*/ 433354 w 1159159"/>
                <a:gd name="connsiteY12" fmla="*/ 111638 h 854588"/>
                <a:gd name="connsiteX13" fmla="*/ 355249 w 1159159"/>
                <a:gd name="connsiteY13" fmla="*/ 111638 h 854588"/>
                <a:gd name="connsiteX14" fmla="*/ 303814 w 1159159"/>
                <a:gd name="connsiteY14" fmla="*/ 119258 h 854588"/>
                <a:gd name="connsiteX15" fmla="*/ 252379 w 1159159"/>
                <a:gd name="connsiteY15" fmla="*/ 117353 h 854588"/>
                <a:gd name="connsiteX16" fmla="*/ 187609 w 1159159"/>
                <a:gd name="connsiteY16" fmla="*/ 75443 h 854588"/>
                <a:gd name="connsiteX17" fmla="*/ 147604 w 1159159"/>
                <a:gd name="connsiteY17" fmla="*/ 75443 h 854588"/>
                <a:gd name="connsiteX18" fmla="*/ 105694 w 1159159"/>
                <a:gd name="connsiteY18" fmla="*/ 52583 h 854588"/>
                <a:gd name="connsiteX19" fmla="*/ 54259 w 1159159"/>
                <a:gd name="connsiteY19" fmla="*/ 69728 h 854588"/>
                <a:gd name="connsiteX20" fmla="*/ 42829 w 1159159"/>
                <a:gd name="connsiteY20" fmla="*/ 109733 h 854588"/>
                <a:gd name="connsiteX21" fmla="*/ 919 w 1159159"/>
                <a:gd name="connsiteY21" fmla="*/ 115448 h 854588"/>
                <a:gd name="connsiteX22" fmla="*/ 18064 w 1159159"/>
                <a:gd name="connsiteY22" fmla="*/ 159263 h 854588"/>
                <a:gd name="connsiteX23" fmla="*/ 65689 w 1159159"/>
                <a:gd name="connsiteY23" fmla="*/ 193553 h 854588"/>
                <a:gd name="connsiteX24" fmla="*/ 138079 w 1159159"/>
                <a:gd name="connsiteY24" fmla="*/ 184028 h 854588"/>
                <a:gd name="connsiteX25" fmla="*/ 172369 w 1159159"/>
                <a:gd name="connsiteY25" fmla="*/ 195458 h 854588"/>
                <a:gd name="connsiteX26" fmla="*/ 195229 w 1159159"/>
                <a:gd name="connsiteY26" fmla="*/ 208793 h 854588"/>
                <a:gd name="connsiteX27" fmla="*/ 256189 w 1159159"/>
                <a:gd name="connsiteY27" fmla="*/ 195458 h 854588"/>
                <a:gd name="connsiteX28" fmla="*/ 288574 w 1159159"/>
                <a:gd name="connsiteY28" fmla="*/ 203078 h 854588"/>
                <a:gd name="connsiteX29" fmla="*/ 340009 w 1159159"/>
                <a:gd name="connsiteY29" fmla="*/ 195458 h 854588"/>
                <a:gd name="connsiteX30" fmla="*/ 389539 w 1159159"/>
                <a:gd name="connsiteY30" fmla="*/ 222128 h 854588"/>
                <a:gd name="connsiteX31" fmla="*/ 454309 w 1159159"/>
                <a:gd name="connsiteY31" fmla="*/ 231653 h 854588"/>
                <a:gd name="connsiteX32" fmla="*/ 534319 w 1159159"/>
                <a:gd name="connsiteY32" fmla="*/ 229748 h 854588"/>
                <a:gd name="connsiteX33" fmla="*/ 593374 w 1159159"/>
                <a:gd name="connsiteY33" fmla="*/ 225938 h 854588"/>
                <a:gd name="connsiteX34" fmla="*/ 686719 w 1159159"/>
                <a:gd name="connsiteY34" fmla="*/ 216413 h 854588"/>
                <a:gd name="connsiteX35" fmla="*/ 749584 w 1159159"/>
                <a:gd name="connsiteY35" fmla="*/ 218318 h 854588"/>
                <a:gd name="connsiteX36" fmla="*/ 797209 w 1159159"/>
                <a:gd name="connsiteY36" fmla="*/ 237368 h 854588"/>
                <a:gd name="connsiteX37" fmla="*/ 846739 w 1159159"/>
                <a:gd name="connsiteY37" fmla="*/ 237368 h 854588"/>
                <a:gd name="connsiteX38" fmla="*/ 875314 w 1159159"/>
                <a:gd name="connsiteY38" fmla="*/ 235463 h 854588"/>
                <a:gd name="connsiteX39" fmla="*/ 919129 w 1159159"/>
                <a:gd name="connsiteY39" fmla="*/ 265943 h 854588"/>
                <a:gd name="connsiteX40" fmla="*/ 936274 w 1159159"/>
                <a:gd name="connsiteY40" fmla="*/ 328808 h 854588"/>
                <a:gd name="connsiteX41" fmla="*/ 957229 w 1159159"/>
                <a:gd name="connsiteY41" fmla="*/ 452633 h 854588"/>
                <a:gd name="connsiteX42" fmla="*/ 989614 w 1159159"/>
                <a:gd name="connsiteY42" fmla="*/ 526928 h 854588"/>
                <a:gd name="connsiteX43" fmla="*/ 976279 w 1159159"/>
                <a:gd name="connsiteY43" fmla="*/ 656468 h 854588"/>
                <a:gd name="connsiteX44" fmla="*/ 1044859 w 1159159"/>
                <a:gd name="connsiteY44" fmla="*/ 717428 h 854588"/>
                <a:gd name="connsiteX45" fmla="*/ 1155349 w 1159159"/>
                <a:gd name="connsiteY45" fmla="*/ 854588 h 854588"/>
                <a:gd name="connsiteX0" fmla="*/ 1159159 w 1187734"/>
                <a:gd name="connsiteY0" fmla="*/ 27818 h 869828"/>
                <a:gd name="connsiteX1" fmla="*/ 1092484 w 1187734"/>
                <a:gd name="connsiteY1" fmla="*/ 1148 h 869828"/>
                <a:gd name="connsiteX2" fmla="*/ 1054384 w 1187734"/>
                <a:gd name="connsiteY2" fmla="*/ 10673 h 869828"/>
                <a:gd name="connsiteX3" fmla="*/ 1027714 w 1187734"/>
                <a:gd name="connsiteY3" fmla="*/ 62108 h 869828"/>
                <a:gd name="connsiteX4" fmla="*/ 991519 w 1187734"/>
                <a:gd name="connsiteY4" fmla="*/ 90683 h 869828"/>
                <a:gd name="connsiteX5" fmla="*/ 879124 w 1187734"/>
                <a:gd name="connsiteY5" fmla="*/ 86873 h 869828"/>
                <a:gd name="connsiteX6" fmla="*/ 814354 w 1187734"/>
                <a:gd name="connsiteY6" fmla="*/ 100208 h 869828"/>
                <a:gd name="connsiteX7" fmla="*/ 785779 w 1187734"/>
                <a:gd name="connsiteY7" fmla="*/ 128783 h 869828"/>
                <a:gd name="connsiteX8" fmla="*/ 696244 w 1187734"/>
                <a:gd name="connsiteY8" fmla="*/ 115448 h 869828"/>
                <a:gd name="connsiteX9" fmla="*/ 661954 w 1187734"/>
                <a:gd name="connsiteY9" fmla="*/ 126878 h 869828"/>
                <a:gd name="connsiteX10" fmla="*/ 618139 w 1187734"/>
                <a:gd name="connsiteY10" fmla="*/ 138308 h 869828"/>
                <a:gd name="connsiteX11" fmla="*/ 532414 w 1187734"/>
                <a:gd name="connsiteY11" fmla="*/ 100208 h 869828"/>
                <a:gd name="connsiteX12" fmla="*/ 433354 w 1187734"/>
                <a:gd name="connsiteY12" fmla="*/ 111638 h 869828"/>
                <a:gd name="connsiteX13" fmla="*/ 355249 w 1187734"/>
                <a:gd name="connsiteY13" fmla="*/ 111638 h 869828"/>
                <a:gd name="connsiteX14" fmla="*/ 303814 w 1187734"/>
                <a:gd name="connsiteY14" fmla="*/ 119258 h 869828"/>
                <a:gd name="connsiteX15" fmla="*/ 252379 w 1187734"/>
                <a:gd name="connsiteY15" fmla="*/ 117353 h 869828"/>
                <a:gd name="connsiteX16" fmla="*/ 187609 w 1187734"/>
                <a:gd name="connsiteY16" fmla="*/ 75443 h 869828"/>
                <a:gd name="connsiteX17" fmla="*/ 147604 w 1187734"/>
                <a:gd name="connsiteY17" fmla="*/ 75443 h 869828"/>
                <a:gd name="connsiteX18" fmla="*/ 105694 w 1187734"/>
                <a:gd name="connsiteY18" fmla="*/ 52583 h 869828"/>
                <a:gd name="connsiteX19" fmla="*/ 54259 w 1187734"/>
                <a:gd name="connsiteY19" fmla="*/ 69728 h 869828"/>
                <a:gd name="connsiteX20" fmla="*/ 42829 w 1187734"/>
                <a:gd name="connsiteY20" fmla="*/ 109733 h 869828"/>
                <a:gd name="connsiteX21" fmla="*/ 919 w 1187734"/>
                <a:gd name="connsiteY21" fmla="*/ 115448 h 869828"/>
                <a:gd name="connsiteX22" fmla="*/ 18064 w 1187734"/>
                <a:gd name="connsiteY22" fmla="*/ 159263 h 869828"/>
                <a:gd name="connsiteX23" fmla="*/ 65689 w 1187734"/>
                <a:gd name="connsiteY23" fmla="*/ 193553 h 869828"/>
                <a:gd name="connsiteX24" fmla="*/ 138079 w 1187734"/>
                <a:gd name="connsiteY24" fmla="*/ 184028 h 869828"/>
                <a:gd name="connsiteX25" fmla="*/ 172369 w 1187734"/>
                <a:gd name="connsiteY25" fmla="*/ 195458 h 869828"/>
                <a:gd name="connsiteX26" fmla="*/ 195229 w 1187734"/>
                <a:gd name="connsiteY26" fmla="*/ 208793 h 869828"/>
                <a:gd name="connsiteX27" fmla="*/ 256189 w 1187734"/>
                <a:gd name="connsiteY27" fmla="*/ 195458 h 869828"/>
                <a:gd name="connsiteX28" fmla="*/ 288574 w 1187734"/>
                <a:gd name="connsiteY28" fmla="*/ 203078 h 869828"/>
                <a:gd name="connsiteX29" fmla="*/ 340009 w 1187734"/>
                <a:gd name="connsiteY29" fmla="*/ 195458 h 869828"/>
                <a:gd name="connsiteX30" fmla="*/ 389539 w 1187734"/>
                <a:gd name="connsiteY30" fmla="*/ 222128 h 869828"/>
                <a:gd name="connsiteX31" fmla="*/ 454309 w 1187734"/>
                <a:gd name="connsiteY31" fmla="*/ 231653 h 869828"/>
                <a:gd name="connsiteX32" fmla="*/ 534319 w 1187734"/>
                <a:gd name="connsiteY32" fmla="*/ 229748 h 869828"/>
                <a:gd name="connsiteX33" fmla="*/ 593374 w 1187734"/>
                <a:gd name="connsiteY33" fmla="*/ 225938 h 869828"/>
                <a:gd name="connsiteX34" fmla="*/ 686719 w 1187734"/>
                <a:gd name="connsiteY34" fmla="*/ 216413 h 869828"/>
                <a:gd name="connsiteX35" fmla="*/ 749584 w 1187734"/>
                <a:gd name="connsiteY35" fmla="*/ 218318 h 869828"/>
                <a:gd name="connsiteX36" fmla="*/ 797209 w 1187734"/>
                <a:gd name="connsiteY36" fmla="*/ 237368 h 869828"/>
                <a:gd name="connsiteX37" fmla="*/ 846739 w 1187734"/>
                <a:gd name="connsiteY37" fmla="*/ 237368 h 869828"/>
                <a:gd name="connsiteX38" fmla="*/ 875314 w 1187734"/>
                <a:gd name="connsiteY38" fmla="*/ 235463 h 869828"/>
                <a:gd name="connsiteX39" fmla="*/ 919129 w 1187734"/>
                <a:gd name="connsiteY39" fmla="*/ 265943 h 869828"/>
                <a:gd name="connsiteX40" fmla="*/ 936274 w 1187734"/>
                <a:gd name="connsiteY40" fmla="*/ 328808 h 869828"/>
                <a:gd name="connsiteX41" fmla="*/ 957229 w 1187734"/>
                <a:gd name="connsiteY41" fmla="*/ 452633 h 869828"/>
                <a:gd name="connsiteX42" fmla="*/ 989614 w 1187734"/>
                <a:gd name="connsiteY42" fmla="*/ 526928 h 869828"/>
                <a:gd name="connsiteX43" fmla="*/ 976279 w 1187734"/>
                <a:gd name="connsiteY43" fmla="*/ 656468 h 869828"/>
                <a:gd name="connsiteX44" fmla="*/ 1044859 w 1187734"/>
                <a:gd name="connsiteY44" fmla="*/ 717428 h 869828"/>
                <a:gd name="connsiteX45" fmla="*/ 1187734 w 1187734"/>
                <a:gd name="connsiteY45" fmla="*/ 869828 h 8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7734" h="86982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8969" y="250386"/>
                    <a:pt x="919129" y="265943"/>
                  </a:cubicBezTo>
                  <a:cubicBezTo>
                    <a:pt x="929289" y="281500"/>
                    <a:pt x="929924" y="297693"/>
                    <a:pt x="936274" y="328808"/>
                  </a:cubicBezTo>
                  <a:cubicBezTo>
                    <a:pt x="942624" y="359923"/>
                    <a:pt x="948339" y="419613"/>
                    <a:pt x="957229" y="452633"/>
                  </a:cubicBezTo>
                  <a:cubicBezTo>
                    <a:pt x="966119" y="485653"/>
                    <a:pt x="986439" y="492956"/>
                    <a:pt x="989614" y="526928"/>
                  </a:cubicBezTo>
                  <a:cubicBezTo>
                    <a:pt x="992789" y="560901"/>
                    <a:pt x="967072" y="624718"/>
                    <a:pt x="976279" y="656468"/>
                  </a:cubicBezTo>
                  <a:cubicBezTo>
                    <a:pt x="985487" y="688218"/>
                    <a:pt x="1009617" y="681868"/>
                    <a:pt x="1044859" y="717428"/>
                  </a:cubicBezTo>
                  <a:cubicBezTo>
                    <a:pt x="1080101" y="752988"/>
                    <a:pt x="1135981" y="835696"/>
                    <a:pt x="1187734" y="869828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321735" y="4816341"/>
              <a:ext cx="393726" cy="1455843"/>
            </a:xfrm>
            <a:custGeom>
              <a:avLst/>
              <a:gdLst>
                <a:gd name="connsiteX0" fmla="*/ 47016 w 393726"/>
                <a:gd name="connsiteY0" fmla="*/ 0 h 1248198"/>
                <a:gd name="connsiteX1" fmla="*/ 33681 w 393726"/>
                <a:gd name="connsiteY1" fmla="*/ 325755 h 1248198"/>
                <a:gd name="connsiteX2" fmla="*/ 35586 w 393726"/>
                <a:gd name="connsiteY2" fmla="*/ 400050 h 1248198"/>
                <a:gd name="connsiteX3" fmla="*/ 43206 w 393726"/>
                <a:gd name="connsiteY3" fmla="*/ 483870 h 1248198"/>
                <a:gd name="connsiteX4" fmla="*/ 33681 w 393726"/>
                <a:gd name="connsiteY4" fmla="*/ 552450 h 1248198"/>
                <a:gd name="connsiteX5" fmla="*/ 29871 w 393726"/>
                <a:gd name="connsiteY5" fmla="*/ 619125 h 1248198"/>
                <a:gd name="connsiteX6" fmla="*/ 22251 w 393726"/>
                <a:gd name="connsiteY6" fmla="*/ 681990 h 1248198"/>
                <a:gd name="connsiteX7" fmla="*/ 3201 w 393726"/>
                <a:gd name="connsiteY7" fmla="*/ 763905 h 1248198"/>
                <a:gd name="connsiteX8" fmla="*/ 1296 w 393726"/>
                <a:gd name="connsiteY8" fmla="*/ 813435 h 1248198"/>
                <a:gd name="connsiteX9" fmla="*/ 16536 w 393726"/>
                <a:gd name="connsiteY9" fmla="*/ 904875 h 1248198"/>
                <a:gd name="connsiteX10" fmla="*/ 45111 w 393726"/>
                <a:gd name="connsiteY10" fmla="*/ 918210 h 1248198"/>
                <a:gd name="connsiteX11" fmla="*/ 29871 w 393726"/>
                <a:gd name="connsiteY11" fmla="*/ 1015365 h 1248198"/>
                <a:gd name="connsiteX12" fmla="*/ 69876 w 393726"/>
                <a:gd name="connsiteY12" fmla="*/ 1114425 h 1248198"/>
                <a:gd name="connsiteX13" fmla="*/ 73686 w 393726"/>
                <a:gd name="connsiteY13" fmla="*/ 1171575 h 1248198"/>
                <a:gd name="connsiteX14" fmla="*/ 62256 w 393726"/>
                <a:gd name="connsiteY14" fmla="*/ 1217295 h 1248198"/>
                <a:gd name="connsiteX15" fmla="*/ 67971 w 393726"/>
                <a:gd name="connsiteY15" fmla="*/ 1242060 h 1248198"/>
                <a:gd name="connsiteX16" fmla="*/ 127026 w 393726"/>
                <a:gd name="connsiteY16" fmla="*/ 1242060 h 1248198"/>
                <a:gd name="connsiteX17" fmla="*/ 208941 w 393726"/>
                <a:gd name="connsiteY17" fmla="*/ 1226820 h 1248198"/>
                <a:gd name="connsiteX18" fmla="*/ 277521 w 393726"/>
                <a:gd name="connsiteY18" fmla="*/ 1247775 h 1248198"/>
                <a:gd name="connsiteX19" fmla="*/ 389916 w 393726"/>
                <a:gd name="connsiteY19" fmla="*/ 1238250 h 1248198"/>
                <a:gd name="connsiteX20" fmla="*/ 393726 w 393726"/>
                <a:gd name="connsiteY20" fmla="*/ 1207770 h 1248198"/>
                <a:gd name="connsiteX21" fmla="*/ 288951 w 393726"/>
                <a:gd name="connsiteY21" fmla="*/ 1194435 h 1248198"/>
                <a:gd name="connsiteX22" fmla="*/ 193701 w 393726"/>
                <a:gd name="connsiteY22" fmla="*/ 1144905 h 1248198"/>
                <a:gd name="connsiteX23" fmla="*/ 157506 w 393726"/>
                <a:gd name="connsiteY23" fmla="*/ 1045845 h 1248198"/>
                <a:gd name="connsiteX24" fmla="*/ 159411 w 393726"/>
                <a:gd name="connsiteY24" fmla="*/ 842010 h 1248198"/>
                <a:gd name="connsiteX25" fmla="*/ 138456 w 393726"/>
                <a:gd name="connsiteY25" fmla="*/ 695325 h 1248198"/>
                <a:gd name="connsiteX26" fmla="*/ 186081 w 393726"/>
                <a:gd name="connsiteY26" fmla="*/ 586740 h 1248198"/>
                <a:gd name="connsiteX27" fmla="*/ 174651 w 393726"/>
                <a:gd name="connsiteY27" fmla="*/ 495300 h 1248198"/>
                <a:gd name="connsiteX28" fmla="*/ 224181 w 393726"/>
                <a:gd name="connsiteY28" fmla="*/ 390525 h 1248198"/>
                <a:gd name="connsiteX29" fmla="*/ 235611 w 393726"/>
                <a:gd name="connsiteY29" fmla="*/ 224790 h 1248198"/>
                <a:gd name="connsiteX30" fmla="*/ 248946 w 393726"/>
                <a:gd name="connsiteY30" fmla="*/ 131445 h 1248198"/>
                <a:gd name="connsiteX31" fmla="*/ 226086 w 393726"/>
                <a:gd name="connsiteY31" fmla="*/ 38100 h 1248198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43231 w 393726"/>
                <a:gd name="connsiteY31" fmla="*/ 0 h 1455843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24181 w 393726"/>
                <a:gd name="connsiteY31" fmla="*/ 259081 h 1455843"/>
                <a:gd name="connsiteX32" fmla="*/ 243231 w 393726"/>
                <a:gd name="connsiteY32" fmla="*/ 0 h 14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3726" h="1455843">
                  <a:moveTo>
                    <a:pt x="47016" y="207645"/>
                  </a:moveTo>
                  <a:cubicBezTo>
                    <a:pt x="41301" y="337185"/>
                    <a:pt x="35586" y="466725"/>
                    <a:pt x="33681" y="533400"/>
                  </a:cubicBezTo>
                  <a:cubicBezTo>
                    <a:pt x="31776" y="600075"/>
                    <a:pt x="33999" y="581343"/>
                    <a:pt x="35586" y="607695"/>
                  </a:cubicBezTo>
                  <a:cubicBezTo>
                    <a:pt x="37173" y="634047"/>
                    <a:pt x="43523" y="666115"/>
                    <a:pt x="43206" y="691515"/>
                  </a:cubicBezTo>
                  <a:cubicBezTo>
                    <a:pt x="42888" y="716915"/>
                    <a:pt x="35903" y="737553"/>
                    <a:pt x="33681" y="760095"/>
                  </a:cubicBezTo>
                  <a:cubicBezTo>
                    <a:pt x="31459" y="782637"/>
                    <a:pt x="31776" y="805180"/>
                    <a:pt x="29871" y="826770"/>
                  </a:cubicBezTo>
                  <a:cubicBezTo>
                    <a:pt x="27966" y="848360"/>
                    <a:pt x="26696" y="865505"/>
                    <a:pt x="22251" y="889635"/>
                  </a:cubicBezTo>
                  <a:cubicBezTo>
                    <a:pt x="17806" y="913765"/>
                    <a:pt x="6693" y="949643"/>
                    <a:pt x="3201" y="971550"/>
                  </a:cubicBezTo>
                  <a:cubicBezTo>
                    <a:pt x="-291" y="993457"/>
                    <a:pt x="-927" y="997585"/>
                    <a:pt x="1296" y="1021080"/>
                  </a:cubicBezTo>
                  <a:cubicBezTo>
                    <a:pt x="3518" y="1044575"/>
                    <a:pt x="9234" y="1095058"/>
                    <a:pt x="16536" y="1112520"/>
                  </a:cubicBezTo>
                  <a:cubicBezTo>
                    <a:pt x="23838" y="1129982"/>
                    <a:pt x="42888" y="1107440"/>
                    <a:pt x="45111" y="1125855"/>
                  </a:cubicBezTo>
                  <a:cubicBezTo>
                    <a:pt x="47334" y="1144270"/>
                    <a:pt x="25744" y="1190308"/>
                    <a:pt x="29871" y="1223010"/>
                  </a:cubicBezTo>
                  <a:cubicBezTo>
                    <a:pt x="33998" y="1255712"/>
                    <a:pt x="62574" y="1296035"/>
                    <a:pt x="69876" y="1322070"/>
                  </a:cubicBezTo>
                  <a:cubicBezTo>
                    <a:pt x="77179" y="1348105"/>
                    <a:pt x="74956" y="1362075"/>
                    <a:pt x="73686" y="1379220"/>
                  </a:cubicBezTo>
                  <a:cubicBezTo>
                    <a:pt x="72416" y="1396365"/>
                    <a:pt x="63209" y="1413193"/>
                    <a:pt x="62256" y="1424940"/>
                  </a:cubicBezTo>
                  <a:cubicBezTo>
                    <a:pt x="61304" y="1436688"/>
                    <a:pt x="57176" y="1445578"/>
                    <a:pt x="67971" y="1449705"/>
                  </a:cubicBezTo>
                  <a:cubicBezTo>
                    <a:pt x="78766" y="1453833"/>
                    <a:pt x="103531" y="1452245"/>
                    <a:pt x="127026" y="1449705"/>
                  </a:cubicBezTo>
                  <a:cubicBezTo>
                    <a:pt x="150521" y="1447165"/>
                    <a:pt x="183859" y="1433513"/>
                    <a:pt x="208941" y="1434465"/>
                  </a:cubicBezTo>
                  <a:cubicBezTo>
                    <a:pt x="234023" y="1435417"/>
                    <a:pt x="247359" y="1453515"/>
                    <a:pt x="277521" y="1455420"/>
                  </a:cubicBezTo>
                  <a:cubicBezTo>
                    <a:pt x="307684" y="1457325"/>
                    <a:pt x="370549" y="1452562"/>
                    <a:pt x="389916" y="1445895"/>
                  </a:cubicBezTo>
                  <a:cubicBezTo>
                    <a:pt x="409283" y="1439228"/>
                    <a:pt x="410553" y="1422717"/>
                    <a:pt x="393726" y="1415415"/>
                  </a:cubicBezTo>
                  <a:cubicBezTo>
                    <a:pt x="376899" y="1408113"/>
                    <a:pt x="322289" y="1412558"/>
                    <a:pt x="288951" y="1402080"/>
                  </a:cubicBezTo>
                  <a:cubicBezTo>
                    <a:pt x="255613" y="1391602"/>
                    <a:pt x="215608" y="1377315"/>
                    <a:pt x="193701" y="1352550"/>
                  </a:cubicBezTo>
                  <a:cubicBezTo>
                    <a:pt x="171794" y="1327785"/>
                    <a:pt x="163221" y="1303972"/>
                    <a:pt x="157506" y="1253490"/>
                  </a:cubicBezTo>
                  <a:cubicBezTo>
                    <a:pt x="151791" y="1203008"/>
                    <a:pt x="162586" y="1108075"/>
                    <a:pt x="159411" y="1049655"/>
                  </a:cubicBezTo>
                  <a:cubicBezTo>
                    <a:pt x="156236" y="991235"/>
                    <a:pt x="134011" y="945515"/>
                    <a:pt x="138456" y="902970"/>
                  </a:cubicBezTo>
                  <a:cubicBezTo>
                    <a:pt x="142901" y="860425"/>
                    <a:pt x="180049" y="827723"/>
                    <a:pt x="186081" y="794385"/>
                  </a:cubicBezTo>
                  <a:cubicBezTo>
                    <a:pt x="192114" y="761048"/>
                    <a:pt x="168301" y="735647"/>
                    <a:pt x="174651" y="702945"/>
                  </a:cubicBezTo>
                  <a:cubicBezTo>
                    <a:pt x="181001" y="670243"/>
                    <a:pt x="214021" y="643255"/>
                    <a:pt x="224181" y="598170"/>
                  </a:cubicBezTo>
                  <a:cubicBezTo>
                    <a:pt x="234341" y="553085"/>
                    <a:pt x="231484" y="475615"/>
                    <a:pt x="235611" y="432435"/>
                  </a:cubicBezTo>
                  <a:cubicBezTo>
                    <a:pt x="239738" y="389255"/>
                    <a:pt x="250851" y="367982"/>
                    <a:pt x="248946" y="339090"/>
                  </a:cubicBezTo>
                  <a:cubicBezTo>
                    <a:pt x="247041" y="310198"/>
                    <a:pt x="225134" y="315596"/>
                    <a:pt x="224181" y="259081"/>
                  </a:cubicBezTo>
                  <a:cubicBezTo>
                    <a:pt x="223229" y="202566"/>
                    <a:pt x="243231" y="41275"/>
                    <a:pt x="243231" y="0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91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715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Map Noise: R factors matter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Parseval’s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1437" y="1857570"/>
            <a:ext cx="6758581" cy="4679764"/>
            <a:chOff x="1211437" y="1857570"/>
            <a:chExt cx="6758581" cy="4679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40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num>
                          <m:den>
                            <m:r>
                              <a:rPr lang="el-GR" sz="5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l-GR" sz="5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l-GR" sz="540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</m:d>
                          </m:den>
                        </m:f>
                        <m:r>
                          <a:rPr lang="el-GR" sz="54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b="0" i="1" smtClean="0">
                                <a:solidFill>
                                  <a:srgbClr val="275BCD"/>
                                </a:solidFill>
                                <a:latin typeface="Cambria Math"/>
                              </a:rPr>
                              <m:t>7</m:t>
                            </m:r>
                            <m:r>
                              <a:rPr lang="en-US" sz="5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211437" y="4290565"/>
              <a:ext cx="675858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800" b="1" i="1" baseline="30000" dirty="0" smtClean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number of electrons in peak</a:t>
              </a:r>
            </a:p>
            <a:p>
              <a:r>
                <a:rPr lang="en-US" sz="2800" dirty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number of electrons in typical atom</a:t>
              </a:r>
            </a:p>
            <a:p>
              <a:r>
                <a:rPr lang="en-US" sz="2800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endPara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electron density peak</a:t>
              </a:r>
            </a:p>
            <a:p>
              <a:r>
                <a:rPr lang="en-US" sz="2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8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095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76" y="0"/>
            <a:ext cx="9046723" cy="1447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Dominant source of error in MX maps: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Cowtan’s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Cat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6483804"/>
            <a:ext cx="769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ourier New" pitchFamily="49" charset="0"/>
              </a:rPr>
              <a:t>http://www.ysbl.york.ac.uk/~cowtan/fourier/coeff.html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1447800"/>
            <a:ext cx="8771605" cy="4572000"/>
            <a:chOff x="228600" y="990600"/>
            <a:chExt cx="8771605" cy="457200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76" t="32863" r="36554" b="32863"/>
            <a:stretch/>
          </p:blipFill>
          <p:spPr bwMode="auto">
            <a:xfrm>
              <a:off x="5562600" y="990600"/>
              <a:ext cx="3437605" cy="457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8" t="39368" r="44313" b="39086"/>
            <a:stretch/>
          </p:blipFill>
          <p:spPr bwMode="auto">
            <a:xfrm>
              <a:off x="228600" y="1828800"/>
              <a:ext cx="2190647" cy="2874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0" t="39210" r="44386" b="43109"/>
            <a:stretch/>
          </p:blipFill>
          <p:spPr bwMode="auto">
            <a:xfrm>
              <a:off x="3200400" y="1908082"/>
              <a:ext cx="1799083" cy="2359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09600" y="4724400"/>
              <a:ext cx="1709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Amplitudes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57600" y="4648200"/>
              <a:ext cx="1212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Phases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43800" y="4648200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2F</a:t>
              </a:r>
              <a:r>
                <a: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-F</a:t>
              </a:r>
              <a:r>
                <a:rPr lang="en-US" sz="24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24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0800" y="2514600"/>
              <a:ext cx="6783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43208" y="2524328"/>
              <a:ext cx="6783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endParaRPr lang="en-US" sz="6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45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9050"/>
            <a:ext cx="9144000" cy="6838950"/>
            <a:chOff x="0" y="19050"/>
            <a:chExt cx="9144000" cy="6838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9171"/>
              <a:ext cx="9144000" cy="60588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" y="914400"/>
              <a:ext cx="298132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0.04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283765" y="542926"/>
              <a:ext cx="3644505" cy="1565542"/>
            </a:xfrm>
            <a:custGeom>
              <a:avLst/>
              <a:gdLst>
                <a:gd name="connsiteX0" fmla="*/ 0 w 3644505"/>
                <a:gd name="connsiteY0" fmla="*/ 79513 h 1263641"/>
                <a:gd name="connsiteX1" fmla="*/ 159026 w 3644505"/>
                <a:gd name="connsiteY1" fmla="*/ 447261 h 1263641"/>
                <a:gd name="connsiteX2" fmla="*/ 616226 w 3644505"/>
                <a:gd name="connsiteY2" fmla="*/ 695739 h 1263641"/>
                <a:gd name="connsiteX3" fmla="*/ 1451113 w 3644505"/>
                <a:gd name="connsiteY3" fmla="*/ 1133061 h 1263641"/>
                <a:gd name="connsiteX4" fmla="*/ 2146852 w 3644505"/>
                <a:gd name="connsiteY4" fmla="*/ 1222513 h 1263641"/>
                <a:gd name="connsiteX5" fmla="*/ 2773018 w 3644505"/>
                <a:gd name="connsiteY5" fmla="*/ 1182757 h 1263641"/>
                <a:gd name="connsiteX6" fmla="*/ 3597965 w 3644505"/>
                <a:gd name="connsiteY6" fmla="*/ 327991 h 1263641"/>
                <a:gd name="connsiteX7" fmla="*/ 3468757 w 3644505"/>
                <a:gd name="connsiteY7" fmla="*/ 0 h 126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4505" h="1263641">
                  <a:moveTo>
                    <a:pt x="0" y="79513"/>
                  </a:moveTo>
                  <a:cubicBezTo>
                    <a:pt x="28161" y="212035"/>
                    <a:pt x="56322" y="344557"/>
                    <a:pt x="159026" y="447261"/>
                  </a:cubicBezTo>
                  <a:cubicBezTo>
                    <a:pt x="261730" y="549965"/>
                    <a:pt x="616226" y="695739"/>
                    <a:pt x="616226" y="695739"/>
                  </a:cubicBezTo>
                  <a:cubicBezTo>
                    <a:pt x="831574" y="810039"/>
                    <a:pt x="1196009" y="1045265"/>
                    <a:pt x="1451113" y="1133061"/>
                  </a:cubicBezTo>
                  <a:cubicBezTo>
                    <a:pt x="1706217" y="1220857"/>
                    <a:pt x="1926535" y="1214230"/>
                    <a:pt x="2146852" y="1222513"/>
                  </a:cubicBezTo>
                  <a:cubicBezTo>
                    <a:pt x="2367169" y="1230796"/>
                    <a:pt x="2531166" y="1331844"/>
                    <a:pt x="2773018" y="1182757"/>
                  </a:cubicBezTo>
                  <a:cubicBezTo>
                    <a:pt x="3014870" y="1033670"/>
                    <a:pt x="3482009" y="525117"/>
                    <a:pt x="3597965" y="327991"/>
                  </a:cubicBezTo>
                  <a:cubicBezTo>
                    <a:pt x="3713922" y="130865"/>
                    <a:pt x="3591339" y="65432"/>
                    <a:pt x="346875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46424" y="1239470"/>
              <a:ext cx="3797576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 e</a:t>
              </a:r>
              <a:r>
                <a:rPr lang="en-US" sz="6600" b="1" baseline="30000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400" b="1" baseline="30000" dirty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24200" y="5349895"/>
              <a:ext cx="2674434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Realistic noise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“perfect” model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4534" y="19050"/>
              <a:ext cx="86934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Hydrogen: visible at 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3.5 Å</a:t>
              </a:r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resolution!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26347" y="2268748"/>
              <a:ext cx="17107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at 5 Å :</a:t>
              </a:r>
            </a:p>
            <a:p>
              <a:r>
                <a:rPr lang="en-US" sz="24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400" baseline="-250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0.01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2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Untangling Ideas!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4" y="1771650"/>
            <a:ext cx="7648575" cy="435451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Labels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phenix.create_alt_conf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Terwilliger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Rectified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imulated Annealing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Bespoke harmonic restraints in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Traveling Salesman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Passmore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6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274" y="122238"/>
            <a:ext cx="6181725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Tronrud’s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“Variable Labels” proposal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0574" y="1609724"/>
            <a:ext cx="8359997" cy="5248275"/>
            <a:chOff x="0" y="1195302"/>
            <a:chExt cx="9150572" cy="56626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2"/>
            <a:stretch/>
          </p:blipFill>
          <p:spPr bwMode="auto">
            <a:xfrm>
              <a:off x="638175" y="1195302"/>
              <a:ext cx="8055464" cy="247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8"/>
            <a:stretch/>
          </p:blipFill>
          <p:spPr bwMode="auto">
            <a:xfrm>
              <a:off x="0" y="3695700"/>
              <a:ext cx="9150572" cy="316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19275"/>
            <a:ext cx="1333499" cy="133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9" y="1659242"/>
            <a:ext cx="5889129" cy="323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9956385">
            <a:off x="323851" y="626651"/>
            <a:ext cx="2866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Impact" panose="020B0806030902050204" pitchFamily="34" charset="0"/>
              </a:rPr>
              <a:t>unimplemented</a:t>
            </a:r>
            <a:endParaRPr lang="en-US" sz="32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" y="17145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ideas!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00075"/>
            <a:ext cx="494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ROPE-based program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71900" y="11430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tools!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55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405660" y="1609725"/>
            <a:ext cx="4791196" cy="2286362"/>
            <a:chOff x="405660" y="1372322"/>
            <a:chExt cx="4791196" cy="2523766"/>
          </a:xfrm>
        </p:grpSpPr>
        <p:pic>
          <p:nvPicPr>
            <p:cNvPr id="5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8312" y="3627337"/>
              <a:ext cx="189530" cy="2687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486550">
              <a:off x="425954" y="1476617"/>
              <a:ext cx="844757" cy="216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good geometry, for"/>
            <p:cNvSpPr txBox="1"/>
            <p:nvPr/>
          </p:nvSpPr>
          <p:spPr>
            <a:xfrm>
              <a:off x="1329825" y="1425003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pic>
          <p:nvPicPr>
            <p:cNvPr id="67" name="Image" descr="Image"/>
            <p:cNvPicPr>
              <a:picLocks noChangeAspect="1"/>
            </p:cNvPicPr>
            <p:nvPr/>
          </p:nvPicPr>
          <p:blipFill>
            <a:blip r:embed="rId5">
              <a:alphaModFix amt="19624"/>
              <a:extLst/>
            </a:blip>
            <a:stretch>
              <a:fillRect/>
            </a:stretch>
          </p:blipFill>
          <p:spPr>
            <a:xfrm rot="21486550">
              <a:off x="424978" y="1920137"/>
              <a:ext cx="844757" cy="2168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" name="bad geometry, for"/>
            <p:cNvSpPr txBox="1"/>
            <p:nvPr/>
          </p:nvSpPr>
          <p:spPr>
            <a:xfrm>
              <a:off x="1328849" y="1868523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pic>
          <p:nvPicPr>
            <p:cNvPr id="7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389581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20581" y="137232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or"/>
            <p:cNvSpPr txBox="1"/>
            <p:nvPr/>
          </p:nvSpPr>
          <p:spPr>
            <a:xfrm>
              <a:off x="4171653" y="141438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828542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12662" y="181584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6" name="or"/>
            <p:cNvSpPr txBox="1"/>
            <p:nvPr/>
          </p:nvSpPr>
          <p:spPr>
            <a:xfrm>
              <a:off x="4163734" y="185790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525446">
              <a:off x="669508" y="2268918"/>
              <a:ext cx="359577" cy="8872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9" name="Image" descr="Image"/>
            <p:cNvPicPr>
              <a:picLocks noChangeAspect="1"/>
            </p:cNvPicPr>
            <p:nvPr/>
          </p:nvPicPr>
          <p:blipFill>
            <a:blip r:embed="rId4">
              <a:alphaModFix amt="20268"/>
              <a:extLst/>
            </a:blip>
            <a:stretch>
              <a:fillRect/>
            </a:stretch>
          </p:blipFill>
          <p:spPr>
            <a:xfrm rot="5763751">
              <a:off x="677727" y="2780375"/>
              <a:ext cx="354358" cy="87439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0" name="good geometry, for"/>
            <p:cNvSpPr txBox="1"/>
            <p:nvPr/>
          </p:nvSpPr>
          <p:spPr>
            <a:xfrm>
              <a:off x="1330313" y="2529416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sp>
          <p:nvSpPr>
            <p:cNvPr id="81" name="bad geometry, for"/>
            <p:cNvSpPr txBox="1"/>
            <p:nvPr/>
          </p:nvSpPr>
          <p:spPr>
            <a:xfrm>
              <a:off x="1328849" y="2985537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sp>
          <p:nvSpPr>
            <p:cNvPr id="82" name="or"/>
            <p:cNvSpPr txBox="1"/>
            <p:nvPr/>
          </p:nvSpPr>
          <p:spPr>
            <a:xfrm>
              <a:off x="4139922" y="2541893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sp>
          <p:nvSpPr>
            <p:cNvPr id="83" name="or"/>
            <p:cNvSpPr txBox="1"/>
            <p:nvPr/>
          </p:nvSpPr>
          <p:spPr>
            <a:xfrm>
              <a:off x="4159775" y="2974920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6467" y="2481981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2809" y="2499829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8742" y="2915008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7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5084" y="2932856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8" name="GUI showing both conformers A and B and bonds drawn between them according to the following rules:"/>
          <p:cNvSpPr txBox="1"/>
          <p:nvPr/>
        </p:nvSpPr>
        <p:spPr>
          <a:xfrm>
            <a:off x="482983" y="1051534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rPr dirty="0"/>
              <a:t>GUI showing both conformers A and B and bonds drawn between them according to the following rules:</a:t>
            </a:r>
          </a:p>
        </p:txBody>
      </p:sp>
      <p:sp>
        <p:nvSpPr>
          <p:cNvPr id="89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90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790700"/>
            <a:ext cx="3508565" cy="345437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extBox 47"/>
          <p:cNvSpPr txBox="1"/>
          <p:nvPr/>
        </p:nvSpPr>
        <p:spPr>
          <a:xfrm>
            <a:off x="361950" y="5010150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19.4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48468" y="5474049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“best”: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18.2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079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  <p:par>
              <p:cTn id="28"/>
            </p:par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100000">
                <p:cTn id="34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50" grpId="0" animBg="1" advAuto="0"/>
      <p:bldP spid="69" grpId="0" animBg="1" advAuto="0"/>
      <p:bldP spid="70" grpId="0" animBg="1" advAuto="0"/>
      <p:bldP spid="77" grpId="0" animBg="1" advAuto="0"/>
      <p:bldP spid="48" grpId="0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77216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48929"/>
              </p:ext>
            </p:extLst>
          </p:nvPr>
        </p:nvGraphicFramePr>
        <p:xfrm>
          <a:off x="685684" y="768243"/>
          <a:ext cx="7380376" cy="581774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47689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default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Helen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(by hand)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Terwilliger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create_alt_conf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633730" y="477328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7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Tools!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phenix.holton_geometry_validation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test.pdb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phenix.create_alt_conf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phenix_autobuild.pdb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nproc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=48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phenix.refine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model.pdb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main.number_of_mac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=10 \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fit_altlocs_method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=masking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ordered_solvent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include_altlocs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ordered_solvent.mode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every_macro_cycle_after_first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refine_oat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</a:t>
            </a:r>
          </a:p>
        </p:txBody>
      </p:sp>
      <p:sp>
        <p:nvSpPr>
          <p:cNvPr id="4" name="AutoShape 2" descr="Pavel Afonine | Biosciences | Berkeley Lab"/>
          <p:cNvSpPr>
            <a:spLocks noChangeAspect="1" noChangeArrowheads="1"/>
          </p:cNvSpPr>
          <p:nvPr/>
        </p:nvSpPr>
        <p:spPr bwMode="auto">
          <a:xfrm>
            <a:off x="155575" y="-11890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681544" y="519787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Tom</a:t>
            </a:r>
          </a:p>
          <a:p>
            <a:r>
              <a:rPr lang="en-US" dirty="0" err="1" smtClean="0"/>
              <a:t>Terwilliger</a:t>
            </a:r>
            <a:endParaRPr lang="en-US" dirty="0"/>
          </a:p>
        </p:txBody>
      </p:sp>
      <p:sp>
        <p:nvSpPr>
          <p:cNvPr id="6" name="AutoShape 6" descr="Pavel Afonine | Biosciences | Berkeley Lab"/>
          <p:cNvSpPr>
            <a:spLocks noChangeAspect="1" noChangeArrowheads="1"/>
          </p:cNvSpPr>
          <p:nvPr/>
        </p:nvSpPr>
        <p:spPr bwMode="auto">
          <a:xfrm>
            <a:off x="460375" y="-8842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66" y="3561886"/>
            <a:ext cx="1060315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3848"/>
          <a:stretch/>
        </p:blipFill>
        <p:spPr bwMode="auto">
          <a:xfrm>
            <a:off x="7772400" y="1183480"/>
            <a:ext cx="1060314" cy="14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863127" y="2948460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Pavel </a:t>
            </a:r>
            <a:r>
              <a:rPr lang="en-US" dirty="0" err="1" smtClean="0"/>
              <a:t>Afonine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70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=17.2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9243" y="0"/>
            <a:ext cx="49487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than the 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6846" y="199465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=3.71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-914400" y="1"/>
            <a:ext cx="10972800" cy="686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868" y="0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846" y="199465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=3.14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score,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mechanism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10) Recover </a:t>
            </a: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refme.mtz</a:t>
            </a:r>
            <a:endParaRPr lang="en-US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true phases, auto-building allowed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cheating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(don’t use best.pdb as guide)</a:t>
            </a:r>
          </a:p>
          <a:p>
            <a:pPr marL="0" indent="0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Prove: true ensemble is </a:t>
            </a:r>
            <a:b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and recoverable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41148" y="3921840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93941" y="648866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05299" y="5333107"/>
            <a:ext cx="3068638" cy="896243"/>
            <a:chOff x="4305299" y="5333107"/>
            <a:chExt cx="3068638" cy="896243"/>
          </a:xfrm>
        </p:grpSpPr>
        <p:pic>
          <p:nvPicPr>
            <p:cNvPr id="12" name="Picture 2" descr="s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299" y="5346253"/>
              <a:ext cx="1304925" cy="86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Muybridge_race_horse_animated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324" y="5333107"/>
              <a:ext cx="1344613" cy="89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>
              <a:off x="5686425" y="5524500"/>
              <a:ext cx="247650" cy="52387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82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77216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832394"/>
              </p:ext>
            </p:extLst>
          </p:nvPr>
        </p:nvGraphicFramePr>
        <p:xfrm>
          <a:off x="685684" y="768243"/>
          <a:ext cx="7380376" cy="581774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47689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default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Helen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(by hand)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Terwilliger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create_alt_conf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94690" y="614488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77216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162909"/>
              </p:ext>
            </p:extLst>
          </p:nvPr>
        </p:nvGraphicFramePr>
        <p:xfrm>
          <a:off x="685684" y="768243"/>
          <a:ext cx="7380376" cy="581774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47689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default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Helen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(by hand)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Terwilliger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create_alt_conf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84530" y="433640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“rectified” Simulated Annealing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Default simulated annealing 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Run score on result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Run score on starting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Probe difference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by atom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is worse? Move it back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Iterate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Parallel seeds and temperatures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714874"/>
            <a:ext cx="16668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724" y="6391960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https://github.com/jmholton/rectified_simulated_annealing</a:t>
            </a:r>
          </a:p>
        </p:txBody>
      </p:sp>
    </p:spTree>
    <p:extLst>
      <p:ext uri="{BB962C8B-B14F-4D97-AF65-F5344CB8AC3E}">
        <p14:creationId xmlns:p14="http://schemas.microsoft.com/office/powerpoint/2010/main" val="22808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Long-range traps from rectified 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395" r="23627" b="3795"/>
          <a:stretch/>
        </p:blipFill>
        <p:spPr>
          <a:xfrm>
            <a:off x="2377440" y="1188720"/>
            <a:ext cx="5695950" cy="5321852"/>
          </a:xfrm>
        </p:spPr>
      </p:pic>
      <p:grpSp>
        <p:nvGrpSpPr>
          <p:cNvPr id="14" name="Group 13"/>
          <p:cNvGrpSpPr/>
          <p:nvPr/>
        </p:nvGrpSpPr>
        <p:grpSpPr>
          <a:xfrm>
            <a:off x="0" y="2381250"/>
            <a:ext cx="2647950" cy="371475"/>
            <a:chOff x="0" y="2381250"/>
            <a:chExt cx="2647950" cy="371475"/>
          </a:xfrm>
        </p:grpSpPr>
        <p:sp>
          <p:nvSpPr>
            <p:cNvPr id="7" name="TextBox 6"/>
            <p:cNvSpPr txBox="1"/>
            <p:nvPr/>
          </p:nvSpPr>
          <p:spPr>
            <a:xfrm>
              <a:off x="0" y="2381250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 ground-truth</a:t>
              </a:r>
              <a:endPara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>
              <a:stCxn id="7" idx="3"/>
            </p:cNvCxnSpPr>
            <p:nvPr/>
          </p:nvCxnSpPr>
          <p:spPr>
            <a:xfrm>
              <a:off x="2313454" y="2565916"/>
              <a:ext cx="334496" cy="186809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42875" y="4181475"/>
            <a:ext cx="2266950" cy="722531"/>
            <a:chOff x="142875" y="4181475"/>
            <a:chExt cx="2266950" cy="722531"/>
          </a:xfrm>
        </p:grpSpPr>
        <p:sp>
          <p:nvSpPr>
            <p:cNvPr id="8" name="TextBox 7"/>
            <p:cNvSpPr txBox="1"/>
            <p:nvPr/>
          </p:nvSpPr>
          <p:spPr>
            <a:xfrm>
              <a:off x="142875" y="4257675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wapped relative 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ground truth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114550" y="4181475"/>
              <a:ext cx="295275" cy="17145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414766" y="151713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=3.48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677" r="23712" b="3677"/>
          <a:stretch/>
        </p:blipFill>
        <p:spPr>
          <a:xfrm>
            <a:off x="2377440" y="1188720"/>
            <a:ext cx="5696712" cy="5321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best.pdb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812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ground-truth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4029075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wapped relative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ground truth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stCxn id="7" idx="3"/>
          </p:cNvCxnSpPr>
          <p:nvPr/>
        </p:nvCxnSpPr>
        <p:spPr>
          <a:xfrm>
            <a:off x="2313454" y="2565916"/>
            <a:ext cx="334496" cy="186809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14766" y="151713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=3.14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389" y="363558"/>
            <a:ext cx="23791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</a:t>
            </a:r>
          </a:p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7654" y="438840"/>
            <a:ext cx="190949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Traps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4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572000" y="0"/>
            <a:ext cx="4572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53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0661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  <a:p>
            <a:pPr algn="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395" r="23627" b="3795"/>
          <a:stretch/>
        </p:blipFill>
        <p:spPr>
          <a:xfrm>
            <a:off x="7019718" y="4873236"/>
            <a:ext cx="2124282" cy="1984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677" r="23712" b="3677"/>
          <a:stretch/>
        </p:blipFill>
        <p:spPr>
          <a:xfrm>
            <a:off x="0" y="4872809"/>
            <a:ext cx="2125042" cy="19851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37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0374" y="388040"/>
            <a:ext cx="19602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</a:t>
            </a:r>
          </a:p>
          <a:p>
            <a:pPr algn="just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1"/>
          <a:stretch/>
        </p:blipFill>
        <p:spPr>
          <a:xfrm>
            <a:off x="4594034" y="0"/>
            <a:ext cx="4549966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53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374" y="388040"/>
            <a:ext cx="19602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</a:t>
            </a:r>
          </a:p>
          <a:p>
            <a:pPr algn="just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</p:spTree>
    <p:extLst>
      <p:ext uri="{BB962C8B-B14F-4D97-AF65-F5344CB8AC3E}">
        <p14:creationId xmlns:p14="http://schemas.microsoft.com/office/powerpoint/2010/main" val="6898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Molecular Dynamics of crystals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0" y="1447800"/>
            <a:ext cx="785852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050" y="1276350"/>
            <a:ext cx="527709" cy="5047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9773" y="351178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24" y="632460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(ns)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275" y="3286125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unrestrained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500062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53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0" y="0"/>
            <a:ext cx="4572000" cy="9144000"/>
            <a:chOff x="4572000" y="0"/>
            <a:chExt cx="4572000" cy="9144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572000" y="0"/>
              <a:ext cx="4572000" cy="9144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74526" y="175352"/>
              <a:ext cx="13156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Val1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2560" y="0"/>
            <a:ext cx="9306560" cy="9144000"/>
            <a:chOff x="-162560" y="0"/>
            <a:chExt cx="9306560" cy="9144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77" r="-2"/>
            <a:stretch/>
          </p:blipFill>
          <p:spPr>
            <a:xfrm>
              <a:off x="-162560" y="0"/>
              <a:ext cx="9306560" cy="9144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89815" y="175352"/>
              <a:ext cx="26003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Ala39</a:t>
              </a:r>
            </a:p>
            <a:p>
              <a:pPr algn="r"/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swapped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96"/>
            <a:stretch/>
          </p:blipFill>
          <p:spPr>
            <a:xfrm>
              <a:off x="6585308" y="5514717"/>
              <a:ext cx="2558692" cy="155448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53" y="175352"/>
            <a:ext cx="27895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  <a:p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6"/>
          <a:stretch/>
        </p:blipFill>
        <p:spPr>
          <a:xfrm>
            <a:off x="0" y="5520318"/>
            <a:ext cx="2479040" cy="154327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72000" y="0"/>
            <a:ext cx="4572000" cy="9144000"/>
            <a:chOff x="4572000" y="0"/>
            <a:chExt cx="4572000" cy="9144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572000" y="0"/>
              <a:ext cx="4572000" cy="9144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89815" y="175352"/>
              <a:ext cx="26003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Ala39</a:t>
              </a:r>
            </a:p>
            <a:p>
              <a:pPr algn="r"/>
              <a:r>
                <a:rPr lang="en-US" sz="4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swapped</a:t>
              </a:r>
              <a:endPara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96"/>
            <a:stretch/>
          </p:blipFill>
          <p:spPr>
            <a:xfrm>
              <a:off x="6585308" y="5514717"/>
              <a:ext cx="2558692" cy="155448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033759" y="83116"/>
            <a:ext cx="3076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Scatter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5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Untangling Ideas!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4" y="1771650"/>
            <a:ext cx="7648575" cy="435451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Labels -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Tronrud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 -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phenix.create_alt_conf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Terwilliger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Rectified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imulated Annealing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Bespoke harmonic restraints in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Traveling Salesman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Passmore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3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77216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702611"/>
              </p:ext>
            </p:extLst>
          </p:nvPr>
        </p:nvGraphicFramePr>
        <p:xfrm>
          <a:off x="685684" y="768243"/>
          <a:ext cx="7380376" cy="5817749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47689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default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6585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Helen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(by hand)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689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Terwilliger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create_alt_conf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54050" y="300544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4320131" y="802589"/>
            <a:ext cx="4174143" cy="5705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1" y="754964"/>
            <a:ext cx="4174143" cy="5705363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2425363" y="4117679"/>
            <a:ext cx="255270" cy="254296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395915" y="280584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56856" y="38175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2410" y="240081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harmonic 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5137" y="5955706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Stays 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5609365" y="5879506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agnostic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05889" y="3219964"/>
            <a:ext cx="2709486" cy="2400657"/>
            <a:chOff x="6005889" y="3219964"/>
            <a:chExt cx="2709486" cy="2400657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005889" y="3320196"/>
              <a:ext cx="604461" cy="604461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rgbClr val="9900CC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44460" y="3219964"/>
              <a:ext cx="107091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</a:p>
            <a:p>
              <a:pPr>
                <a:lnSpc>
                  <a:spcPct val="50000"/>
                </a:lnSpc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</a:p>
            <a:p>
              <a:pPr>
                <a:lnSpc>
                  <a:spcPct val="50000"/>
                </a:lnSpc>
              </a:pPr>
              <a:endParaRPr lang="en-US" sz="32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8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 point with too-low weight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6351"/>
            <a:ext cx="9113139" cy="55816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791076" y="4410075"/>
            <a:ext cx="1365884" cy="375285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197600" y="4561840"/>
            <a:ext cx="2165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Reference point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38240" y="3749040"/>
            <a:ext cx="223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Restrained atom</a:t>
            </a:r>
            <a:endParaRPr lang="en-US" sz="2400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 flipV="1">
            <a:off x="4206240" y="3495041"/>
            <a:ext cx="2032000" cy="48483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4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52524"/>
            <a:ext cx="8229600" cy="507682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Reference points at density centroids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0.5 ns run – average ASU density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F</a:t>
            </a:r>
            <a:r>
              <a:rPr lang="en-US" baseline="-25000" dirty="0" smtClean="0"/>
              <a:t>obs</a:t>
            </a:r>
            <a:r>
              <a:rPr lang="en-US" dirty="0" smtClean="0"/>
              <a:t>-</a:t>
            </a:r>
            <a:r>
              <a:rPr lang="en-US" dirty="0" err="1" smtClean="0"/>
              <a:t>F</a:t>
            </a:r>
            <a:r>
              <a:rPr lang="en-US" baseline="-25000" dirty="0" err="1" smtClean="0"/>
              <a:t>calc</a:t>
            </a:r>
            <a:r>
              <a:rPr lang="en-US" dirty="0" smtClean="0"/>
              <a:t> difference map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update weights (green=more ; red=less)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Reduce all weights by ~1%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iterate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874" y="6344335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https://github.com/jmholton/bespoke_amber_restraints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4" y="5286374"/>
            <a:ext cx="15716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harmonic 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0191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Less than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atoms need restraints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042988"/>
            <a:ext cx="7240587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476875" y="4467225"/>
            <a:ext cx="1727701" cy="1343025"/>
            <a:chOff x="5476875" y="4467225"/>
            <a:chExt cx="1727701" cy="134302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5476875" y="4752975"/>
              <a:ext cx="714375" cy="10572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200775" y="4467225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1.8%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81075" y="6153150"/>
            <a:ext cx="7588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                10             100           1000         10000          1e5            1e6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9025" y="6457950"/>
            <a:ext cx="2223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Sorted atom count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1720" y="3375512"/>
            <a:ext cx="32672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 weight (kcal/Å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19225" y="1971675"/>
            <a:ext cx="385042" cy="1409045"/>
            <a:chOff x="1419225" y="1971675"/>
            <a:chExt cx="385042" cy="1409045"/>
          </a:xfrm>
        </p:grpSpPr>
        <p:cxnSp>
          <p:nvCxnSpPr>
            <p:cNvPr id="12" name="Straight Arrow Connector 11"/>
            <p:cNvCxnSpPr>
              <a:stCxn id="13" idx="0"/>
            </p:cNvCxnSpPr>
            <p:nvPr/>
          </p:nvCxnSpPr>
          <p:spPr>
            <a:xfrm flipH="1" flipV="1">
              <a:off x="1533525" y="1971675"/>
              <a:ext cx="78221" cy="8858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19225" y="28575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1050" y="981075"/>
            <a:ext cx="312906" cy="53245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4450" y="2371725"/>
            <a:ext cx="2241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27%</a:t>
            </a:r>
          </a:p>
          <a:p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X-ray term!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Most-challenged restraint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9170894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ensemble refine   ???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93460" y="390525"/>
            <a:ext cx="4693127" cy="1417856"/>
            <a:chOff x="2293460" y="390525"/>
            <a:chExt cx="4693127" cy="1417856"/>
          </a:xfrm>
        </p:grpSpPr>
        <p:sp>
          <p:nvSpPr>
            <p:cNvPr id="2" name="TextBox 1"/>
            <p:cNvSpPr txBox="1"/>
            <p:nvPr/>
          </p:nvSpPr>
          <p:spPr>
            <a:xfrm>
              <a:off x="2293460" y="1162050"/>
              <a:ext cx="1847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824537" y="390525"/>
              <a:ext cx="1162050" cy="361950"/>
              <a:chOff x="5443537" y="666750"/>
              <a:chExt cx="1162050" cy="36195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>
                <a:off x="5443537" y="666750"/>
                <a:ext cx="1162050" cy="36195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443537" y="666750"/>
                <a:ext cx="1162050" cy="36195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470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“flying” MD snapshot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636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012"/>
            <a:ext cx="9155430" cy="53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7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Solved, but weird, problem!</a:t>
            </a:r>
            <a:br>
              <a:rPr lang="en-US" dirty="0" smtClean="0"/>
            </a:br>
            <a:r>
              <a:rPr lang="en-US" dirty="0" smtClean="0"/>
              <a:t>Vacuum bubbles at 10k </a:t>
            </a:r>
            <a:r>
              <a:rPr lang="en-US" dirty="0" err="1" smtClean="0"/>
              <a:t>atm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1575" y="6153150"/>
            <a:ext cx="19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Bespoke restraints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857375"/>
            <a:ext cx="8943594" cy="3695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6200" y="5867400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Solution:</a:t>
            </a:r>
          </a:p>
          <a:p>
            <a:r>
              <a:rPr lang="en-US" dirty="0" err="1" smtClean="0"/>
              <a:t>Netfrc</a:t>
            </a:r>
            <a:r>
              <a:rPr lang="en-US" dirty="0" smtClean="0"/>
              <a:t>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Restraints lead to “sloshing”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086850" cy="454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1575" y="6153150"/>
            <a:ext cx="1937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sparse restraints</a:t>
            </a:r>
            <a:br>
              <a:rPr lang="en-US" dirty="0" smtClean="0"/>
            </a:br>
            <a:r>
              <a:rPr lang="en-US" dirty="0" smtClean="0"/>
              <a:t>without alignment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Untangling Ideas!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4" y="1771650"/>
            <a:ext cx="7648575" cy="435451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Labels -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Tronrud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 -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phenix.create_alt_conf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Terwilliger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Rectified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imulated Annealing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Bespoke harmonic restraints in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Traveling Salesman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Passmore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430" y="118996"/>
            <a:ext cx="7480570" cy="7370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Travelling Salesman Problem Analogy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6" y="88056"/>
            <a:ext cx="160972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5804" y="778210"/>
            <a:ext cx="788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Spencer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Passmore - </a:t>
            </a:r>
            <a:r>
              <a:rPr lang="en-US" dirty="0"/>
              <a:t>Swinburne </a:t>
            </a:r>
            <a:r>
              <a:rPr lang="en-US" dirty="0" smtClean="0"/>
              <a:t>University, Melbourne, Australia</a:t>
            </a:r>
            <a:endParaRPr lang="en-US" dirty="0"/>
          </a:p>
        </p:txBody>
      </p:sp>
      <p:grpSp>
        <p:nvGrpSpPr>
          <p:cNvPr id="12" name="Google Shape;98;p17"/>
          <p:cNvGrpSpPr/>
          <p:nvPr/>
        </p:nvGrpSpPr>
        <p:grpSpPr>
          <a:xfrm>
            <a:off x="4378361" y="4978081"/>
            <a:ext cx="4395485" cy="755632"/>
            <a:chOff x="2855650" y="693800"/>
            <a:chExt cx="3796800" cy="684600"/>
          </a:xfrm>
        </p:grpSpPr>
        <p:grpSp>
          <p:nvGrpSpPr>
            <p:cNvPr id="16" name="Google Shape;99;p17"/>
            <p:cNvGrpSpPr/>
            <p:nvPr/>
          </p:nvGrpSpPr>
          <p:grpSpPr>
            <a:xfrm>
              <a:off x="2855650" y="693800"/>
              <a:ext cx="3796800" cy="684600"/>
              <a:chOff x="2855650" y="691200"/>
              <a:chExt cx="3796800" cy="684600"/>
            </a:xfrm>
          </p:grpSpPr>
          <p:sp>
            <p:nvSpPr>
              <p:cNvPr id="18" name="Google Shape;100;p17"/>
              <p:cNvSpPr/>
              <p:nvPr/>
            </p:nvSpPr>
            <p:spPr>
              <a:xfrm>
                <a:off x="2855650" y="691200"/>
                <a:ext cx="3796800" cy="6846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;p17"/>
              <p:cNvSpPr txBox="1"/>
              <p:nvPr/>
            </p:nvSpPr>
            <p:spPr>
              <a:xfrm>
                <a:off x="2855656" y="699561"/>
                <a:ext cx="13341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chemeClr val="dk1"/>
                    </a:solidFill>
                  </a:rPr>
                  <a:t>Minimize </a:t>
                </a:r>
                <a:endParaRPr sz="1800">
                  <a:solidFill>
                    <a:schemeClr val="dk1"/>
                  </a:solidFill>
                </a:endParaRPr>
              </a:p>
            </p:txBody>
          </p:sp>
        </p:grpSp>
        <p:pic>
          <p:nvPicPr>
            <p:cNvPr id="17" name="Google Shape;102;p17" title="lagrida_latex_editor (13)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12197" y="707597"/>
              <a:ext cx="2422021" cy="649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104;p17" title="untangler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911" y="1634247"/>
            <a:ext cx="3986123" cy="328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5;p17" title="lagrida_latex_editor (18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0416" y="6096929"/>
            <a:ext cx="2023419" cy="22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6;p17" title="lagrida_latex_editor (17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4323" y="5812001"/>
            <a:ext cx="1309524" cy="22756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97;p17"/>
          <p:cNvSpPr txBox="1"/>
          <p:nvPr/>
        </p:nvSpPr>
        <p:spPr>
          <a:xfrm>
            <a:off x="2260510" y="1347539"/>
            <a:ext cx="4149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possible costs per bond</a:t>
            </a:r>
            <a:endParaRPr sz="1500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" sz="1500" i="1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AA-BB, AB-BA</a:t>
            </a:r>
            <a:r>
              <a:rPr lang="en" sz="15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500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possible costs per angle</a:t>
            </a:r>
            <a:endParaRPr sz="1500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" sz="1500" i="1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AAA-BBB</a:t>
            </a:r>
            <a:r>
              <a:rPr lang="en" sz="15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500" i="1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BAA-ABB</a:t>
            </a:r>
            <a:r>
              <a:rPr lang="en" sz="15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500" i="1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ABA-BAB</a:t>
            </a:r>
            <a:r>
              <a:rPr lang="en" sz="15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500" i="1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AAB-BBA</a:t>
            </a:r>
            <a:r>
              <a:rPr lang="en" sz="15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500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553" y="5720263"/>
            <a:ext cx="4066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find 20 or so </a:t>
            </a:r>
            <a:r>
              <a:rPr lang="en-US" dirty="0" smtClean="0"/>
              <a:t>structures  with </a:t>
            </a:r>
            <a:r>
              <a:rPr lang="en-US" dirty="0"/>
              <a:t>the lowest </a:t>
            </a:r>
            <a:r>
              <a:rPr lang="en-US" dirty="0" smtClean="0"/>
              <a:t>values </a:t>
            </a:r>
            <a:r>
              <a:rPr lang="en-US" dirty="0"/>
              <a:t>for </a:t>
            </a:r>
            <a:r>
              <a:rPr lang="en-US" i="1" dirty="0" smtClean="0"/>
              <a:t>C</a:t>
            </a:r>
            <a:r>
              <a:rPr lang="en-US" dirty="0" smtClean="0"/>
              <a:t>, </a:t>
            </a:r>
            <a:r>
              <a:rPr lang="en-US" dirty="0"/>
              <a:t>then perform restrained refinement </a:t>
            </a:r>
          </a:p>
        </p:txBody>
      </p:sp>
      <p:pic>
        <p:nvPicPr>
          <p:cNvPr id="24" name="Google Shape;65;p14" title="untangler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528" y="2576224"/>
            <a:ext cx="3083890" cy="275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66;p14"/>
          <p:cNvSpPr txBox="1">
            <a:spLocks noGrp="1"/>
          </p:cNvSpPr>
          <p:nvPr>
            <p:ph type="body" idx="1"/>
          </p:nvPr>
        </p:nvSpPr>
        <p:spPr>
          <a:xfrm>
            <a:off x="77813" y="5032578"/>
            <a:ext cx="1928268" cy="541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smtClean="0"/>
              <a:t>Minimum:</a:t>
            </a:r>
            <a:endParaRPr dirty="0"/>
          </a:p>
        </p:txBody>
      </p:sp>
      <p:pic>
        <p:nvPicPr>
          <p:cNvPr id="26" name="Google Shape;68;p14" title="lagrida_latex_editor (15)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6169" y="5416093"/>
            <a:ext cx="631425" cy="21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69;p14" title="lagrida_latex_editor (16).png"/>
          <p:cNvPicPr preferRelativeResize="0"/>
          <p:nvPr/>
        </p:nvPicPr>
        <p:blipFill rotWithShape="1">
          <a:blip r:embed="rId9">
            <a:alphaModFix/>
          </a:blip>
          <a:srcRect r="16029"/>
          <a:stretch/>
        </p:blipFill>
        <p:spPr>
          <a:xfrm>
            <a:off x="250851" y="2988847"/>
            <a:ext cx="623797" cy="213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0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430" y="118996"/>
            <a:ext cx="7480570" cy="1143000"/>
          </a:xfrm>
        </p:spPr>
        <p:txBody>
          <a:bodyPr/>
          <a:lstStyle/>
          <a:p>
            <a:r>
              <a:rPr lang="en-US" dirty="0" smtClean="0"/>
              <a:t>Travelling Salesman Problem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6" y="88056"/>
            <a:ext cx="160972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77438" y="1459147"/>
            <a:ext cx="788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Spencer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Passmore - </a:t>
            </a:r>
            <a:r>
              <a:rPr lang="en-US" dirty="0"/>
              <a:t>Swinburne </a:t>
            </a:r>
            <a:r>
              <a:rPr lang="en-US" dirty="0" smtClean="0"/>
              <a:t>University, Melbourne, Australia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366"/>
            <a:ext cx="9144000" cy="41856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17907" y="2217906"/>
            <a:ext cx="380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Long_range_traps.pdb  </a:t>
            </a:r>
            <a:r>
              <a:rPr lang="en-US" dirty="0" smtClean="0">
                <a:sym typeface="Wingdings" panose="05000000000000000000" pitchFamily="2" charset="2"/>
              </a:rPr>
              <a:t>   </a:t>
            </a:r>
            <a:r>
              <a:rPr lang="en-US" dirty="0" err="1"/>
              <a:t>wE</a:t>
            </a:r>
            <a:r>
              <a:rPr lang="en-US" dirty="0"/>
              <a:t> </a:t>
            </a:r>
            <a:r>
              <a:rPr lang="en-US" dirty="0" smtClean="0"/>
              <a:t>= 18.05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8588" y="6280826"/>
            <a:ext cx="13839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CC"/>
                </a:solidFill>
              </a:rPr>
              <a:t>Conformer A</a:t>
            </a:r>
            <a:endParaRPr lang="en-US" dirty="0">
              <a:solidFill>
                <a:srgbClr val="99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1635" y="6199761"/>
            <a:ext cx="13758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Conformer B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0767" y="6297038"/>
            <a:ext cx="144584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Ground Truth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743075"/>
            <a:ext cx="7486853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score 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not just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worst-outlier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ensity over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endParaRPr lang="en-US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More realistic ground truth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Fix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Sigma(I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bug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Bulk/littoral solvent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Untangling pipeline software!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jamesh/powerpoint/SSRL_untangle_2025.pptx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53" y="1"/>
            <a:ext cx="1710046" cy="171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underlying ensemble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solution exists!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Next: </a:t>
            </a:r>
            <a:r>
              <a:rPr lang="en-US" altLang="en-US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realism</a:t>
            </a:r>
            <a:endParaRPr lang="en-US" altLang="en-US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with Diffuse 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</a:t>
            </a:r>
            <a:endParaRPr lang="en-US" alt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Rfree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3% → single e</a:t>
            </a:r>
            <a:r>
              <a:rPr lang="en-US" altLang="en-US" sz="3600" baseline="30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en-US" alt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barrier: tangled ensemble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Weighted “</a:t>
            </a:r>
            <a:r>
              <a:rPr lang="en-US" alt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score</a:t>
            </a:r>
          </a:p>
          <a:p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motions</a:t>
            </a:r>
            <a:endParaRPr lang="en-US" alt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41397" y="4014143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31420" y="5604725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jamesh/powerpoint/SSRL_untangle_2025.pptx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53" y="1"/>
            <a:ext cx="1710046" cy="171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0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890775893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45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78352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doesn’t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refinement: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3549" y="4995075"/>
            <a:ext cx="5747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chains are “tangled”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207463" y="4067294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303095" y="2563614"/>
            <a:ext cx="7007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underlying ensemble?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495455" y="3315454"/>
            <a:ext cx="6622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 to good geometry?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705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557400455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61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601178109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7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896738825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≈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44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20625" r="11316" b="9555"/>
          <a:stretch/>
        </p:blipFill>
        <p:spPr>
          <a:xfrm>
            <a:off x="931653" y="1414733"/>
            <a:ext cx="7177177" cy="4787660"/>
          </a:xfrm>
          <a:prstGeom prst="rect">
            <a:avLst/>
          </a:prstGeom>
        </p:spPr>
      </p:pic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Under-Fitting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&gt;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30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19050"/>
            <a:ext cx="2631689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0.0823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2114" y="0"/>
            <a:ext cx="3611886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under-fitting:</a:t>
            </a:r>
          </a:p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815"/>
            <a:ext cx="9144000" cy="57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holding this back?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0380" y="5203903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4181" y="5108062"/>
            <a:ext cx="157126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twist</a:t>
            </a:r>
          </a:p>
        </p:txBody>
      </p:sp>
      <p:cxnSp>
        <p:nvCxnSpPr>
          <p:cNvPr id="3" name="Straight Arrow Connector 2"/>
          <p:cNvCxnSpPr>
            <a:stCxn id="7" idx="0"/>
          </p:cNvCxnSpPr>
          <p:nvPr/>
        </p:nvCxnSpPr>
        <p:spPr>
          <a:xfrm flipH="1" flipV="1">
            <a:off x="4650059" y="3980985"/>
            <a:ext cx="451308" cy="122291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642" y="836519"/>
            <a:ext cx="334899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member of 48-copy 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019425"/>
            <a:ext cx="238125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 0.0823</a:t>
            </a: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 0.1106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0.014 Å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“clip” for tolerating true outliers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 baseline="-250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l-GR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clip(</a:t>
                </a:r>
                <a:r>
                  <a:rPr lang="en-US" sz="3600" i="1" dirty="0" smtClean="0">
                    <a:solidFill>
                      <a:prstClr val="black"/>
                    </a:solidFill>
                  </a:rPr>
                  <a:t>E</a:t>
                </a:r>
                <a:r>
                  <a:rPr lang="en-US" sz="3600" dirty="0" smtClean="0">
                    <a:solidFill>
                      <a:prstClr val="black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            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&lt;10  </m:t>
                              </m:r>
                            </m:e>
                          </m:mr>
                          <m:m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10+</m:t>
                              </m:r>
                              <m:func>
                                <m:funcPr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⁡(10)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blipFill rotWithShape="1">
                <a:blip r:embed="rId3"/>
                <a:stretch>
                  <a:fillRect l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83366" y="3273367"/>
            <a:ext cx="4682593" cy="3394253"/>
            <a:chOff x="4283366" y="3273367"/>
            <a:chExt cx="4682593" cy="3394253"/>
          </a:xfrm>
        </p:grpSpPr>
        <p:sp>
          <p:nvSpPr>
            <p:cNvPr id="8" name="Freeform 7"/>
            <p:cNvSpPr/>
            <p:nvPr/>
          </p:nvSpPr>
          <p:spPr>
            <a:xfrm>
              <a:off x="5099631" y="3292078"/>
              <a:ext cx="3698738" cy="2634438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0409" h="2602463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495591" y="2577777"/>
                    <a:pt x="592415" y="2525816"/>
                  </a:cubicBezTo>
                  <a:cubicBezTo>
                    <a:pt x="689240" y="2473856"/>
                    <a:pt x="728733" y="2421686"/>
                    <a:pt x="863778" y="2266117"/>
                  </a:cubicBezTo>
                  <a:cubicBezTo>
                    <a:pt x="998823" y="2110548"/>
                    <a:pt x="1056790" y="1874791"/>
                    <a:pt x="1150430" y="1660152"/>
                  </a:cubicBezTo>
                  <a:cubicBezTo>
                    <a:pt x="1244070" y="1445513"/>
                    <a:pt x="1340115" y="1056174"/>
                    <a:pt x="1395039" y="880426"/>
                  </a:cubicBezTo>
                  <a:cubicBezTo>
                    <a:pt x="1449963" y="704678"/>
                    <a:pt x="1422642" y="684078"/>
                    <a:pt x="1479972" y="605666"/>
                  </a:cubicBezTo>
                  <a:cubicBezTo>
                    <a:pt x="1537302" y="527254"/>
                    <a:pt x="1590741" y="475089"/>
                    <a:pt x="1739021" y="409956"/>
                  </a:cubicBezTo>
                  <a:cubicBezTo>
                    <a:pt x="1887301" y="344823"/>
                    <a:pt x="2042364" y="288213"/>
                    <a:pt x="2369655" y="214869"/>
                  </a:cubicBezTo>
                  <a:cubicBezTo>
                    <a:pt x="2734387" y="144662"/>
                    <a:pt x="3483765" y="20129"/>
                    <a:pt x="371040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95822" y="3273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52936" y="3563747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60542" y="452336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37682" y="5711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3016" y="594659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17102" y="594186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031052" y="32924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031052" y="35324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377247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401250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425253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449256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1052" y="47325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31052" y="497262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31052" y="52126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031052" y="545268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31052" y="56927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34862" y="59327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579692" y="594227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039613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99534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959455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419376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879297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339218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799142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638625" y="594043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095821" y="3288268"/>
              <a:ext cx="3698738" cy="263465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0409" h="2602679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763132" y="2619177"/>
                    <a:pt x="886711" y="2593563"/>
                  </a:cubicBezTo>
                  <a:cubicBezTo>
                    <a:pt x="1010290" y="2567949"/>
                    <a:pt x="1110935" y="2583528"/>
                    <a:pt x="1245980" y="2427959"/>
                  </a:cubicBezTo>
                  <a:cubicBezTo>
                    <a:pt x="1381025" y="2272390"/>
                    <a:pt x="1389306" y="2251167"/>
                    <a:pt x="1494412" y="2062874"/>
                  </a:cubicBezTo>
                  <a:cubicBezTo>
                    <a:pt x="1599518" y="1874581"/>
                    <a:pt x="1821690" y="1473951"/>
                    <a:pt x="1876614" y="1298203"/>
                  </a:cubicBezTo>
                  <a:cubicBezTo>
                    <a:pt x="1950648" y="1122455"/>
                    <a:pt x="2026521" y="854702"/>
                    <a:pt x="2164114" y="665887"/>
                  </a:cubicBezTo>
                  <a:cubicBezTo>
                    <a:pt x="2301707" y="477072"/>
                    <a:pt x="2429167" y="216073"/>
                    <a:pt x="2702171" y="165312"/>
                  </a:cubicBezTo>
                  <a:cubicBezTo>
                    <a:pt x="2975175" y="114551"/>
                    <a:pt x="3299703" y="85408"/>
                    <a:pt x="3710409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7355823">
              <a:off x="5700685" y="4337177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7785745">
              <a:off x="6557936" y="4622927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13241" y="6267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83366" y="4148971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2900" y="4305300"/>
            <a:ext cx="387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Colloquially: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OK! OK! Its an outlier! Let’s not agonize about 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950" y="2952750"/>
            <a:ext cx="177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Energy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46202" y="5730359"/>
            <a:ext cx="4314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l-GR" sz="2400" dirty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vs 10.1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more important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han 3.3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vs 3.0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365" y="-3071"/>
            <a:ext cx="10937289" cy="6861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9789" y="4427216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4616388" y="3080550"/>
            <a:ext cx="772359" cy="1287263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37119" y="4978363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3166945" y="2478794"/>
            <a:ext cx="1895708" cy="1855216"/>
          </a:xfrm>
          <a:prstGeom prst="arc">
            <a:avLst>
              <a:gd name="adj1" fmla="val 17667023"/>
              <a:gd name="adj2" fmla="val 21497957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10826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Glu32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0453" y="744072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388" y="-1"/>
            <a:ext cx="10963996" cy="6877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0459" y="5307297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-107°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3151573" y="3941683"/>
            <a:ext cx="435005" cy="1393796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9675" y="5416509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1841466" y="3390379"/>
            <a:ext cx="1895708" cy="1855216"/>
          </a:xfrm>
          <a:prstGeom prst="arc">
            <a:avLst>
              <a:gd name="adj1" fmla="val 16024202"/>
              <a:gd name="adj2" fmla="val 214664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2524" y="295836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2138" y="2502578"/>
            <a:ext cx="6079851" cy="3957749"/>
            <a:chOff x="2571400" y="1447800"/>
            <a:chExt cx="6572600" cy="42785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571400" y="1447800"/>
              <a:ext cx="6572600" cy="4278510"/>
            </a:xfrm>
            <a:prstGeom prst="rect">
              <a:avLst/>
            </a:prstGeom>
          </p:spPr>
        </p:pic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368540" y="394716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368540" y="295465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51516" y="3540333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3642" y="2568057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0362" y="2459849"/>
            <a:ext cx="5248739" cy="3957750"/>
            <a:chOff x="752353" y="1447800"/>
            <a:chExt cx="5674129" cy="42785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0"/>
            <a:stretch/>
          </p:blipFill>
          <p:spPr>
            <a:xfrm>
              <a:off x="752353" y="1447800"/>
              <a:ext cx="5674129" cy="4278510"/>
            </a:xfrm>
            <a:prstGeom prst="rect">
              <a:avLst/>
            </a:prstGeom>
          </p:spPr>
        </p:pic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650105" y="320421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650105" y="369760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98671" y="2546839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41111" y="3584701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2" y="2502578"/>
            <a:ext cx="2895558" cy="3957749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1815763" y="4803479"/>
            <a:ext cx="255270" cy="25527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795840" y="389169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47256" y="45033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2335" y="348666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65988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takes two to tangle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5390" y="1356921"/>
            <a:ext cx="6689461" cy="1403910"/>
            <a:chOff x="1705390" y="1356921"/>
            <a:chExt cx="6689461" cy="1403910"/>
          </a:xfrm>
        </p:grpSpPr>
        <p:sp>
          <p:nvSpPr>
            <p:cNvPr id="27" name="Freeform 26"/>
            <p:cNvSpPr/>
            <p:nvPr/>
          </p:nvSpPr>
          <p:spPr>
            <a:xfrm>
              <a:off x="1705390" y="1649739"/>
              <a:ext cx="6689461" cy="1111092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  <a:gd name="connsiteX0" fmla="*/ 0 w 6250329"/>
                <a:gd name="connsiteY0" fmla="*/ 1107190 h 1109497"/>
                <a:gd name="connsiteX1" fmla="*/ 1574158 w 6250329"/>
                <a:gd name="connsiteY1" fmla="*/ 1060891 h 1109497"/>
                <a:gd name="connsiteX2" fmla="*/ 2395961 w 6250329"/>
                <a:gd name="connsiteY2" fmla="*/ 655775 h 1109497"/>
                <a:gd name="connsiteX3" fmla="*/ 2754775 w 6250329"/>
                <a:gd name="connsiteY3" fmla="*/ 65468 h 1109497"/>
                <a:gd name="connsiteX4" fmla="*/ 3530279 w 6250329"/>
                <a:gd name="connsiteY4" fmla="*/ 77043 h 1109497"/>
                <a:gd name="connsiteX5" fmla="*/ 3842795 w 6250329"/>
                <a:gd name="connsiteY5" fmla="*/ 621052 h 1109497"/>
                <a:gd name="connsiteX6" fmla="*/ 4352082 w 6250329"/>
                <a:gd name="connsiteY6" fmla="*/ 1026167 h 1109497"/>
                <a:gd name="connsiteX7" fmla="*/ 6250329 w 6250329"/>
                <a:gd name="connsiteY7" fmla="*/ 1084040 h 1109497"/>
                <a:gd name="connsiteX0" fmla="*/ 0 w 6250329"/>
                <a:gd name="connsiteY0" fmla="*/ 1041784 h 1044091"/>
                <a:gd name="connsiteX1" fmla="*/ 1574158 w 6250329"/>
                <a:gd name="connsiteY1" fmla="*/ 995485 h 1044091"/>
                <a:gd name="connsiteX2" fmla="*/ 2395961 w 6250329"/>
                <a:gd name="connsiteY2" fmla="*/ 590369 h 1044091"/>
                <a:gd name="connsiteX3" fmla="*/ 2754775 w 6250329"/>
                <a:gd name="connsiteY3" fmla="*/ 62 h 1044091"/>
                <a:gd name="connsiteX4" fmla="*/ 3842795 w 6250329"/>
                <a:gd name="connsiteY4" fmla="*/ 555646 h 1044091"/>
                <a:gd name="connsiteX5" fmla="*/ 4352082 w 6250329"/>
                <a:gd name="connsiteY5" fmla="*/ 960761 h 1044091"/>
                <a:gd name="connsiteX6" fmla="*/ 6250329 w 6250329"/>
                <a:gd name="connsiteY6" fmla="*/ 1018634 h 1044091"/>
                <a:gd name="connsiteX0" fmla="*/ 0 w 6250329"/>
                <a:gd name="connsiteY0" fmla="*/ 1047470 h 1049777"/>
                <a:gd name="connsiteX1" fmla="*/ 1574158 w 6250329"/>
                <a:gd name="connsiteY1" fmla="*/ 1001171 h 1049777"/>
                <a:gd name="connsiteX2" fmla="*/ 2395961 w 6250329"/>
                <a:gd name="connsiteY2" fmla="*/ 596055 h 1049777"/>
                <a:gd name="connsiteX3" fmla="*/ 2754775 w 6250329"/>
                <a:gd name="connsiteY3" fmla="*/ 5748 h 1049777"/>
                <a:gd name="connsiteX4" fmla="*/ 4352082 w 6250329"/>
                <a:gd name="connsiteY4" fmla="*/ 966447 h 1049777"/>
                <a:gd name="connsiteX5" fmla="*/ 6250329 w 6250329"/>
                <a:gd name="connsiteY5" fmla="*/ 1024320 h 1049777"/>
                <a:gd name="connsiteX0" fmla="*/ 0 w 6195245"/>
                <a:gd name="connsiteY0" fmla="*/ 40 h 1263503"/>
                <a:gd name="connsiteX1" fmla="*/ 1519074 w 6195245"/>
                <a:gd name="connsiteY1" fmla="*/ 1231698 h 1263503"/>
                <a:gd name="connsiteX2" fmla="*/ 2340877 w 6195245"/>
                <a:gd name="connsiteY2" fmla="*/ 826582 h 1263503"/>
                <a:gd name="connsiteX3" fmla="*/ 2699691 w 6195245"/>
                <a:gd name="connsiteY3" fmla="*/ 236275 h 1263503"/>
                <a:gd name="connsiteX4" fmla="*/ 4296998 w 6195245"/>
                <a:gd name="connsiteY4" fmla="*/ 1196974 h 1263503"/>
                <a:gd name="connsiteX5" fmla="*/ 6195245 w 6195245"/>
                <a:gd name="connsiteY5" fmla="*/ 1254847 h 1263503"/>
                <a:gd name="connsiteX0" fmla="*/ 0 w 6195245"/>
                <a:gd name="connsiteY0" fmla="*/ 0 h 1254807"/>
                <a:gd name="connsiteX1" fmla="*/ 2340877 w 6195245"/>
                <a:gd name="connsiteY1" fmla="*/ 826542 h 1254807"/>
                <a:gd name="connsiteX2" fmla="*/ 2699691 w 6195245"/>
                <a:gd name="connsiteY2" fmla="*/ 236235 h 1254807"/>
                <a:gd name="connsiteX3" fmla="*/ 4296998 w 6195245"/>
                <a:gd name="connsiteY3" fmla="*/ 1196934 h 1254807"/>
                <a:gd name="connsiteX4" fmla="*/ 6195245 w 6195245"/>
                <a:gd name="connsiteY4" fmla="*/ 1254807 h 1254807"/>
                <a:gd name="connsiteX0" fmla="*/ 0 w 6195245"/>
                <a:gd name="connsiteY0" fmla="*/ 0 h 1254807"/>
                <a:gd name="connsiteX1" fmla="*/ 2699691 w 6195245"/>
                <a:gd name="connsiteY1" fmla="*/ 236235 h 1254807"/>
                <a:gd name="connsiteX2" fmla="*/ 4296998 w 6195245"/>
                <a:gd name="connsiteY2" fmla="*/ 1196934 h 1254807"/>
                <a:gd name="connsiteX3" fmla="*/ 6195245 w 6195245"/>
                <a:gd name="connsiteY3" fmla="*/ 1254807 h 1254807"/>
                <a:gd name="connsiteX0" fmla="*/ 0 w 6195245"/>
                <a:gd name="connsiteY0" fmla="*/ 0 h 1254807"/>
                <a:gd name="connsiteX1" fmla="*/ 4296998 w 6195245"/>
                <a:gd name="connsiteY1" fmla="*/ 1196934 h 1254807"/>
                <a:gd name="connsiteX2" fmla="*/ 6195245 w 6195245"/>
                <a:gd name="connsiteY2" fmla="*/ 1254807 h 1254807"/>
                <a:gd name="connsiteX0" fmla="*/ 0 w 6195245"/>
                <a:gd name="connsiteY0" fmla="*/ 0 h 1254807"/>
                <a:gd name="connsiteX1" fmla="*/ 6195245 w 6195245"/>
                <a:gd name="connsiteY1" fmla="*/ 1254807 h 1254807"/>
                <a:gd name="connsiteX0" fmla="*/ 0 w 6195245"/>
                <a:gd name="connsiteY0" fmla="*/ 0 h 1254807"/>
                <a:gd name="connsiteX1" fmla="*/ 4998148 w 6195245"/>
                <a:gd name="connsiteY1" fmla="*/ 1093462 h 1254807"/>
                <a:gd name="connsiteX2" fmla="*/ 6195245 w 6195245"/>
                <a:gd name="connsiteY2" fmla="*/ 1254807 h 1254807"/>
                <a:gd name="connsiteX0" fmla="*/ 0 w 6205138"/>
                <a:gd name="connsiteY0" fmla="*/ 0 h 1093462"/>
                <a:gd name="connsiteX1" fmla="*/ 4998148 w 6205138"/>
                <a:gd name="connsiteY1" fmla="*/ 1093462 h 1093462"/>
                <a:gd name="connsiteX2" fmla="*/ 6205138 w 6205138"/>
                <a:gd name="connsiteY2" fmla="*/ 737015 h 1093462"/>
                <a:gd name="connsiteX0" fmla="*/ 0 w 6205138"/>
                <a:gd name="connsiteY0" fmla="*/ 0 h 1104821"/>
                <a:gd name="connsiteX1" fmla="*/ 4998148 w 6205138"/>
                <a:gd name="connsiteY1" fmla="*/ 1093462 h 1104821"/>
                <a:gd name="connsiteX2" fmla="*/ 6205138 w 6205138"/>
                <a:gd name="connsiteY2" fmla="*/ 737015 h 1104821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3345955 w 6205138"/>
                <a:gd name="connsiteY1" fmla="*/ 1093462 h 1093537"/>
                <a:gd name="connsiteX2" fmla="*/ 6205138 w 6205138"/>
                <a:gd name="connsiteY2" fmla="*/ 737015 h 1093537"/>
                <a:gd name="connsiteX0" fmla="*/ 0 w 6244712"/>
                <a:gd name="connsiteY0" fmla="*/ 0 h 1108538"/>
                <a:gd name="connsiteX1" fmla="*/ 3345955 w 6244712"/>
                <a:gd name="connsiteY1" fmla="*/ 1093462 h 1108538"/>
                <a:gd name="connsiteX2" fmla="*/ 6244712 w 6244712"/>
                <a:gd name="connsiteY2" fmla="*/ 593795 h 1108538"/>
                <a:gd name="connsiteX0" fmla="*/ 0 w 6007271"/>
                <a:gd name="connsiteY0" fmla="*/ 0 h 1111092"/>
                <a:gd name="connsiteX1" fmla="*/ 3345955 w 6007271"/>
                <a:gd name="connsiteY1" fmla="*/ 1093462 h 1111092"/>
                <a:gd name="connsiteX2" fmla="*/ 6007271 w 6007271"/>
                <a:gd name="connsiteY2" fmla="*/ 626846 h 111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7271" h="1111092">
                  <a:moveTo>
                    <a:pt x="0" y="0"/>
                  </a:moveTo>
                  <a:cubicBezTo>
                    <a:pt x="1811152" y="368160"/>
                    <a:pt x="2344743" y="988988"/>
                    <a:pt x="3345955" y="1093462"/>
                  </a:cubicBezTo>
                  <a:cubicBezTo>
                    <a:pt x="4347167" y="1197936"/>
                    <a:pt x="5654407" y="811763"/>
                    <a:pt x="6007271" y="62684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772312">
              <a:off x="1803631" y="1356921"/>
              <a:ext cx="17844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</a:t>
              </a:r>
            </a:p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4184" y="1006214"/>
            <a:ext cx="6964052" cy="1821518"/>
            <a:chOff x="784184" y="1006214"/>
            <a:chExt cx="6964052" cy="1821518"/>
          </a:xfrm>
        </p:grpSpPr>
        <p:sp>
          <p:nvSpPr>
            <p:cNvPr id="10" name="Freeform 9"/>
            <p:cNvSpPr/>
            <p:nvPr/>
          </p:nvSpPr>
          <p:spPr>
            <a:xfrm>
              <a:off x="1497907" y="1502049"/>
              <a:ext cx="6250329" cy="1275554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50329" h="1275554">
                  <a:moveTo>
                    <a:pt x="0" y="1273247"/>
                  </a:moveTo>
                  <a:cubicBezTo>
                    <a:pt x="783220" y="1265531"/>
                    <a:pt x="1174831" y="1302184"/>
                    <a:pt x="1574158" y="1226948"/>
                  </a:cubicBezTo>
                  <a:cubicBezTo>
                    <a:pt x="1973485" y="1151712"/>
                    <a:pt x="2210766" y="1022460"/>
                    <a:pt x="2395961" y="821832"/>
                  </a:cubicBezTo>
                  <a:cubicBezTo>
                    <a:pt x="2581156" y="621204"/>
                    <a:pt x="2615879" y="378138"/>
                    <a:pt x="2754775" y="231525"/>
                  </a:cubicBezTo>
                  <a:cubicBezTo>
                    <a:pt x="2893671" y="84913"/>
                    <a:pt x="3007489" y="-1898"/>
                    <a:pt x="3136740" y="31"/>
                  </a:cubicBezTo>
                  <a:cubicBezTo>
                    <a:pt x="3265991" y="1960"/>
                    <a:pt x="3412603" y="111920"/>
                    <a:pt x="3530279" y="243100"/>
                  </a:cubicBezTo>
                  <a:cubicBezTo>
                    <a:pt x="3647955" y="374280"/>
                    <a:pt x="3705828" y="628922"/>
                    <a:pt x="3842795" y="787109"/>
                  </a:cubicBezTo>
                  <a:cubicBezTo>
                    <a:pt x="3979762" y="945296"/>
                    <a:pt x="3950826" y="1115059"/>
                    <a:pt x="4352082" y="1192224"/>
                  </a:cubicBezTo>
                  <a:cubicBezTo>
                    <a:pt x="4753338" y="1269389"/>
                    <a:pt x="5916592" y="1230806"/>
                    <a:pt x="6250329" y="1250097"/>
                  </a:cubicBez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4519" y="1006214"/>
              <a:ext cx="132440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</a:t>
              </a:r>
            </a:p>
            <a:p>
              <a:pPr algn="ctr"/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</a:t>
              </a:r>
              <a:endParaRPr lang="en-US" baseline="-25000" dirty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04676" y="1554921"/>
              <a:ext cx="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363556" y="1883884"/>
              <a:ext cx="13644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5137" y="595570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913915" y="595570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543231" y="5955706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  <p:bldP spid="2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>
                <a:solidFill>
                  <a:srgbClr val="CC00CC"/>
                </a:solidFill>
              </a:rPr>
              <a:t>softer</a:t>
            </a:r>
            <a:endParaRPr lang="en-US" sz="2800" dirty="0">
              <a:solidFill>
                <a:srgbClr val="CC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929" y="3422415"/>
            <a:ext cx="29245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i="1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nn</a:t>
            </a:r>
            <a:r>
              <a:rPr lang="en-US" dirty="0" smtClean="0">
                <a:solidFill>
                  <a:prstClr val="black"/>
                </a:solidFill>
              </a:rPr>
              <a:t>        probability</a:t>
            </a:r>
          </a:p>
          <a:p>
            <a:r>
              <a:rPr lang="en-US" i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i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-v</a:t>
            </a:r>
            <a:r>
              <a:rPr lang="en-US" i="1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 smtClean="0">
                <a:solidFill>
                  <a:prstClr val="black"/>
                </a:solidFill>
              </a:rPr>
              <a:t>    deviation from ideal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σ        </a:t>
            </a:r>
            <a:r>
              <a:rPr lang="en-US" dirty="0" err="1" smtClean="0">
                <a:solidFill>
                  <a:prstClr val="black"/>
                </a:solidFill>
              </a:rPr>
              <a:t>rms</a:t>
            </a:r>
            <a:r>
              <a:rPr lang="en-US" dirty="0" smtClean="0">
                <a:solidFill>
                  <a:prstClr val="black"/>
                </a:solidFill>
              </a:rPr>
              <a:t> deviation expected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inverf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()  </a:t>
            </a:r>
            <a:r>
              <a:rPr lang="en-US" dirty="0" smtClean="0">
                <a:solidFill>
                  <a:prstClr val="black"/>
                </a:solidFill>
              </a:rPr>
              <a:t>inverse erf()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things</a:t>
            </a:r>
            <a:r>
              <a:rPr lang="en-US" dirty="0" smtClean="0">
                <a:solidFill>
                  <a:prstClr val="black"/>
                </a:solidFill>
              </a:rPr>
              <a:t>    number of trials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50</m:t>
                          </m:r>
                        </m:sub>
                      </m:sSub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36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inverf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0.5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𝑡h𝑖𝑛𝑔𝑠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i="1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4400" i="1" baseline="-2500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𝑠𝑜𝑓𝑡</m:t>
                          </m:r>
                        </m:sup>
                      </m:sSup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box>
                                        <m:boxPr>
                                          <m:ctrlPr>
                                            <a:rPr lang="en-US" sz="44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boxPr>
                                        <m:e>
                                          <m:argPr>
                                            <m:argSz m:val="-1"/>
                                          </m:argPr>
                                          <m:f>
                                            <m:fPr>
                                              <m:ctrlPr>
                                                <a:rPr lang="en-US" sz="4400" b="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4400" b="0" i="1" smtClean="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 baseline="-2500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𝑃</m:t>
                                                  </m:r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50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box>
                                    </m:e>
                                  </m:d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373013" y="3213600"/>
            <a:ext cx="4656420" cy="3549643"/>
            <a:chOff x="4283366" y="2863977"/>
            <a:chExt cx="4656420" cy="3549643"/>
          </a:xfrm>
        </p:grpSpPr>
        <p:sp>
          <p:nvSpPr>
            <p:cNvPr id="8" name="Freeform 7"/>
            <p:cNvSpPr/>
            <p:nvPr/>
          </p:nvSpPr>
          <p:spPr>
            <a:xfrm>
              <a:off x="5099631" y="3022519"/>
              <a:ext cx="3698738" cy="264479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597327"/>
                <a:gd name="connsiteX1" fmla="*/ 343983 w 3710409"/>
                <a:gd name="connsiteY1" fmla="*/ 2596699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9195 h 2599195"/>
                <a:gd name="connsiteX1" fmla="*/ 194924 w 3710409"/>
                <a:gd name="connsiteY1" fmla="*/ 1921091 h 2599195"/>
                <a:gd name="connsiteX2" fmla="*/ 592415 w 3710409"/>
                <a:gd name="connsiteY2" fmla="*/ 2527684 h 2599195"/>
                <a:gd name="connsiteX3" fmla="*/ 863778 w 3710409"/>
                <a:gd name="connsiteY3" fmla="*/ 2267985 h 2599195"/>
                <a:gd name="connsiteX4" fmla="*/ 1150430 w 3710409"/>
                <a:gd name="connsiteY4" fmla="*/ 1662020 h 2599195"/>
                <a:gd name="connsiteX5" fmla="*/ 1395039 w 3710409"/>
                <a:gd name="connsiteY5" fmla="*/ 882294 h 2599195"/>
                <a:gd name="connsiteX6" fmla="*/ 1479972 w 3710409"/>
                <a:gd name="connsiteY6" fmla="*/ 607534 h 2599195"/>
                <a:gd name="connsiteX7" fmla="*/ 1739021 w 3710409"/>
                <a:gd name="connsiteY7" fmla="*/ 411824 h 2599195"/>
                <a:gd name="connsiteX8" fmla="*/ 2369655 w 3710409"/>
                <a:gd name="connsiteY8" fmla="*/ 216737 h 2599195"/>
                <a:gd name="connsiteX9" fmla="*/ 3710409 w 3710409"/>
                <a:gd name="connsiteY9" fmla="*/ 1868 h 2599195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3710409 w 3710409"/>
                <a:gd name="connsiteY8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739021 w 3710409"/>
                <a:gd name="connsiteY6" fmla="*/ 409956 h 2597327"/>
                <a:gd name="connsiteX7" fmla="*/ 3710409 w 3710409"/>
                <a:gd name="connsiteY7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739021 w 3710409"/>
                <a:gd name="connsiteY5" fmla="*/ 409956 h 2597327"/>
                <a:gd name="connsiteX6" fmla="*/ 3710409 w 3710409"/>
                <a:gd name="connsiteY6" fmla="*/ 0 h 2597327"/>
                <a:gd name="connsiteX0" fmla="*/ 0 w 3710409"/>
                <a:gd name="connsiteY0" fmla="*/ 2641691 h 2641691"/>
                <a:gd name="connsiteX1" fmla="*/ 194924 w 3710409"/>
                <a:gd name="connsiteY1" fmla="*/ 1963587 h 2641691"/>
                <a:gd name="connsiteX2" fmla="*/ 592415 w 3710409"/>
                <a:gd name="connsiteY2" fmla="*/ 2570180 h 2641691"/>
                <a:gd name="connsiteX3" fmla="*/ 863778 w 3710409"/>
                <a:gd name="connsiteY3" fmla="*/ 2310481 h 2641691"/>
                <a:gd name="connsiteX4" fmla="*/ 1150430 w 3710409"/>
                <a:gd name="connsiteY4" fmla="*/ 1704516 h 2641691"/>
                <a:gd name="connsiteX5" fmla="*/ 1677869 w 3710409"/>
                <a:gd name="connsiteY5" fmla="*/ 29016 h 2641691"/>
                <a:gd name="connsiteX6" fmla="*/ 3710409 w 3710409"/>
                <a:gd name="connsiteY6" fmla="*/ 44364 h 2641691"/>
                <a:gd name="connsiteX0" fmla="*/ 0 w 3710409"/>
                <a:gd name="connsiteY0" fmla="*/ 2613397 h 2613397"/>
                <a:gd name="connsiteX1" fmla="*/ 194924 w 3710409"/>
                <a:gd name="connsiteY1" fmla="*/ 1935293 h 2613397"/>
                <a:gd name="connsiteX2" fmla="*/ 592415 w 3710409"/>
                <a:gd name="connsiteY2" fmla="*/ 2541886 h 2613397"/>
                <a:gd name="connsiteX3" fmla="*/ 863778 w 3710409"/>
                <a:gd name="connsiteY3" fmla="*/ 2282187 h 2613397"/>
                <a:gd name="connsiteX4" fmla="*/ 1150430 w 3710409"/>
                <a:gd name="connsiteY4" fmla="*/ 1676222 h 2613397"/>
                <a:gd name="connsiteX5" fmla="*/ 1677869 w 3710409"/>
                <a:gd name="connsiteY5" fmla="*/ 722 h 2613397"/>
                <a:gd name="connsiteX6" fmla="*/ 3710409 w 3710409"/>
                <a:gd name="connsiteY6" fmla="*/ 16070 h 2613397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863778 w 3710409"/>
                <a:gd name="connsiteY3" fmla="*/ 2288570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485398 w 3710409"/>
                <a:gd name="connsiteY3" fmla="*/ 1144388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382204 w 3710409"/>
                <a:gd name="connsiteY2" fmla="*/ 1779893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485398 w 3710409"/>
                <a:gd name="connsiteY2" fmla="*/ 1170164 h 2645556"/>
                <a:gd name="connsiteX3" fmla="*/ 856134 w 3710409"/>
                <a:gd name="connsiteY3" fmla="*/ 462577 h 2645556"/>
                <a:gd name="connsiteX4" fmla="*/ 1677869 w 3710409"/>
                <a:gd name="connsiteY4" fmla="*/ 32881 h 2645556"/>
                <a:gd name="connsiteX5" fmla="*/ 3710409 w 3710409"/>
                <a:gd name="connsiteY5" fmla="*/ 48229 h 2645556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96 h 2612696"/>
                <a:gd name="connsiteX1" fmla="*/ 194924 w 3710409"/>
                <a:gd name="connsiteY1" fmla="*/ 1934592 h 2612696"/>
                <a:gd name="connsiteX2" fmla="*/ 485398 w 3710409"/>
                <a:gd name="connsiteY2" fmla="*/ 1137304 h 2612696"/>
                <a:gd name="connsiteX3" fmla="*/ 856134 w 3710409"/>
                <a:gd name="connsiteY3" fmla="*/ 429717 h 2612696"/>
                <a:gd name="connsiteX4" fmla="*/ 1677869 w 3710409"/>
                <a:gd name="connsiteY4" fmla="*/ 21 h 2612696"/>
                <a:gd name="connsiteX5" fmla="*/ 3710409 w 3710409"/>
                <a:gd name="connsiteY5" fmla="*/ 15369 h 26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612696">
                  <a:moveTo>
                    <a:pt x="0" y="2612696"/>
                  </a:moveTo>
                  <a:cubicBezTo>
                    <a:pt x="96188" y="2289536"/>
                    <a:pt x="114024" y="2180491"/>
                    <a:pt x="194924" y="1934592"/>
                  </a:cubicBezTo>
                  <a:cubicBezTo>
                    <a:pt x="275824" y="1688693"/>
                    <a:pt x="375196" y="1388116"/>
                    <a:pt x="485398" y="1137304"/>
                  </a:cubicBezTo>
                  <a:cubicBezTo>
                    <a:pt x="595600" y="886492"/>
                    <a:pt x="668855" y="653137"/>
                    <a:pt x="856134" y="429717"/>
                  </a:cubicBezTo>
                  <a:cubicBezTo>
                    <a:pt x="1043413" y="206297"/>
                    <a:pt x="1309174" y="-2433"/>
                    <a:pt x="1677869" y="21"/>
                  </a:cubicBezTo>
                  <a:lnTo>
                    <a:pt x="3710409" y="153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95822" y="3019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4846" y="286397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24322" y="413601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7682" y="5457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9273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1245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031052" y="30307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31052" y="329444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31052" y="355810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31052" y="382175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31052" y="408540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31052" y="43490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31052" y="461270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487636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514001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540366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56673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4352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47134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59455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83206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209678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9914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5095821" y="3008817"/>
              <a:ext cx="3698738" cy="265469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409" h="2622469">
                  <a:moveTo>
                    <a:pt x="0" y="2622469"/>
                  </a:moveTo>
                  <a:cubicBezTo>
                    <a:pt x="331242" y="1861981"/>
                    <a:pt x="1014420" y="768495"/>
                    <a:pt x="1452369" y="333477"/>
                  </a:cubicBezTo>
                  <a:cubicBezTo>
                    <a:pt x="1890318" y="-101541"/>
                    <a:pt x="2423345" y="14822"/>
                    <a:pt x="2627694" y="12361"/>
                  </a:cubicBezTo>
                  <a:cubicBezTo>
                    <a:pt x="2832043" y="9900"/>
                    <a:pt x="3445235" y="44340"/>
                    <a:pt x="3710409" y="2514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 rot="17355823">
              <a:off x="5070979" y="3762240"/>
              <a:ext cx="662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079256">
              <a:off x="5495016" y="4032976"/>
              <a:ext cx="1202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 soft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13241" y="6013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83366" y="3894971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111061" y="3026647"/>
              <a:ext cx="3698738" cy="265028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11184 h 2611184"/>
                <a:gd name="connsiteX1" fmla="*/ 1452369 w 3710409"/>
                <a:gd name="connsiteY1" fmla="*/ 322192 h 2611184"/>
                <a:gd name="connsiteX2" fmla="*/ 3197176 w 3710409"/>
                <a:gd name="connsiteY2" fmla="*/ 16131 h 2611184"/>
                <a:gd name="connsiteX3" fmla="*/ 3710409 w 3710409"/>
                <a:gd name="connsiteY3" fmla="*/ 13857 h 2611184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01317"/>
                <a:gd name="connsiteX1" fmla="*/ 1951196 w 3710409"/>
                <a:gd name="connsiteY1" fmla="*/ 2699056 h 2701317"/>
                <a:gd name="connsiteX2" fmla="*/ 2461383 w 3710409"/>
                <a:gd name="connsiteY2" fmla="*/ 1416811 h 2701317"/>
                <a:gd name="connsiteX3" fmla="*/ 3197176 w 3710409"/>
                <a:gd name="connsiteY3" fmla="*/ 94535 h 2701317"/>
                <a:gd name="connsiteX4" fmla="*/ 3710409 w 3710409"/>
                <a:gd name="connsiteY4" fmla="*/ 92261 h 2701317"/>
                <a:gd name="connsiteX0" fmla="*/ 0 w 3710409"/>
                <a:gd name="connsiteY0" fmla="*/ 2689588 h 2706620"/>
                <a:gd name="connsiteX1" fmla="*/ 1951196 w 3710409"/>
                <a:gd name="connsiteY1" fmla="*/ 2699056 h 2706620"/>
                <a:gd name="connsiteX2" fmla="*/ 2461383 w 3710409"/>
                <a:gd name="connsiteY2" fmla="*/ 1416811 h 2706620"/>
                <a:gd name="connsiteX3" fmla="*/ 3197176 w 3710409"/>
                <a:gd name="connsiteY3" fmla="*/ 94535 h 2706620"/>
                <a:gd name="connsiteX4" fmla="*/ 3710409 w 3710409"/>
                <a:gd name="connsiteY4" fmla="*/ 92261 h 2706620"/>
                <a:gd name="connsiteX0" fmla="*/ 0 w 3710409"/>
                <a:gd name="connsiteY0" fmla="*/ 2689588 h 2716279"/>
                <a:gd name="connsiteX1" fmla="*/ 2027637 w 3710409"/>
                <a:gd name="connsiteY1" fmla="*/ 2710347 h 2716279"/>
                <a:gd name="connsiteX2" fmla="*/ 2461383 w 3710409"/>
                <a:gd name="connsiteY2" fmla="*/ 1416811 h 2716279"/>
                <a:gd name="connsiteX3" fmla="*/ 3197176 w 3710409"/>
                <a:gd name="connsiteY3" fmla="*/ 94535 h 2716279"/>
                <a:gd name="connsiteX4" fmla="*/ 3710409 w 3710409"/>
                <a:gd name="connsiteY4" fmla="*/ 92261 h 2716279"/>
                <a:gd name="connsiteX0" fmla="*/ 0 w 3710409"/>
                <a:gd name="connsiteY0" fmla="*/ 2689588 h 2710379"/>
                <a:gd name="connsiteX1" fmla="*/ 2027637 w 3710409"/>
                <a:gd name="connsiteY1" fmla="*/ 2710347 h 2710379"/>
                <a:gd name="connsiteX2" fmla="*/ 2461383 w 3710409"/>
                <a:gd name="connsiteY2" fmla="*/ 1416811 h 2710379"/>
                <a:gd name="connsiteX3" fmla="*/ 3197176 w 3710409"/>
                <a:gd name="connsiteY3" fmla="*/ 94535 h 2710379"/>
                <a:gd name="connsiteX4" fmla="*/ 3710409 w 3710409"/>
                <a:gd name="connsiteY4" fmla="*/ 92261 h 2710379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97176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16914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2"/>
                <a:gd name="connsiteX1" fmla="*/ 2027637 w 3710409"/>
                <a:gd name="connsiteY1" fmla="*/ 2619489 h 2619522"/>
                <a:gd name="connsiteX2" fmla="*/ 2461383 w 3710409"/>
                <a:gd name="connsiteY2" fmla="*/ 1325953 h 2619522"/>
                <a:gd name="connsiteX3" fmla="*/ 3116914 w 3710409"/>
                <a:gd name="connsiteY3" fmla="*/ 3677 h 2619522"/>
                <a:gd name="connsiteX4" fmla="*/ 3710409 w 3710409"/>
                <a:gd name="connsiteY4" fmla="*/ 1403 h 2619522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409" h="2618119">
                  <a:moveTo>
                    <a:pt x="0" y="2597327"/>
                  </a:moveTo>
                  <a:cubicBezTo>
                    <a:pt x="167859" y="2600787"/>
                    <a:pt x="1709135" y="2611917"/>
                    <a:pt x="2027637" y="2618086"/>
                  </a:cubicBezTo>
                  <a:cubicBezTo>
                    <a:pt x="2346139" y="2624255"/>
                    <a:pt x="2363920" y="1764283"/>
                    <a:pt x="2461383" y="1324550"/>
                  </a:cubicBezTo>
                  <a:cubicBezTo>
                    <a:pt x="2558846" y="884817"/>
                    <a:pt x="2602982" y="-6557"/>
                    <a:pt x="3116914" y="2274"/>
                  </a:cubicBezTo>
                  <a:cubicBezTo>
                    <a:pt x="3630846" y="11105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275B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114871" y="3019028"/>
              <a:ext cx="3698738" cy="262924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597327 h 2597327"/>
                <a:gd name="connsiteX1" fmla="*/ 2335256 w 3710409"/>
                <a:gd name="connsiteY1" fmla="*/ 1358423 h 2597327"/>
                <a:gd name="connsiteX2" fmla="*/ 3055761 w 3710409"/>
                <a:gd name="connsiteY2" fmla="*/ 216808 h 2597327"/>
                <a:gd name="connsiteX3" fmla="*/ 3710409 w 3710409"/>
                <a:gd name="connsiteY3" fmla="*/ 0 h 2597327"/>
                <a:gd name="connsiteX0" fmla="*/ 0 w 3710409"/>
                <a:gd name="connsiteY0" fmla="*/ 2597327 h 2597327"/>
                <a:gd name="connsiteX1" fmla="*/ 1194436 w 3710409"/>
                <a:gd name="connsiteY1" fmla="*/ 2460008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606508"/>
                <a:gd name="connsiteX1" fmla="*/ 1225012 w 3710409"/>
                <a:gd name="connsiteY1" fmla="*/ 2512701 h 2606508"/>
                <a:gd name="connsiteX2" fmla="*/ 2335256 w 3710409"/>
                <a:gd name="connsiteY2" fmla="*/ 1358423 h 2606508"/>
                <a:gd name="connsiteX3" fmla="*/ 3055761 w 3710409"/>
                <a:gd name="connsiteY3" fmla="*/ 216808 h 2606508"/>
                <a:gd name="connsiteX4" fmla="*/ 3710409 w 3710409"/>
                <a:gd name="connsiteY4" fmla="*/ 0 h 2606508"/>
                <a:gd name="connsiteX0" fmla="*/ 0 w 3710409"/>
                <a:gd name="connsiteY0" fmla="*/ 2597327 h 2631657"/>
                <a:gd name="connsiteX1" fmla="*/ 1225012 w 3710409"/>
                <a:gd name="connsiteY1" fmla="*/ 2512701 h 2631657"/>
                <a:gd name="connsiteX2" fmla="*/ 2335256 w 3710409"/>
                <a:gd name="connsiteY2" fmla="*/ 1358423 h 2631657"/>
                <a:gd name="connsiteX3" fmla="*/ 3055761 w 3710409"/>
                <a:gd name="connsiteY3" fmla="*/ 216808 h 2631657"/>
                <a:gd name="connsiteX4" fmla="*/ 3710409 w 3710409"/>
                <a:gd name="connsiteY4" fmla="*/ 0 h 2631657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599003"/>
                <a:gd name="connsiteX1" fmla="*/ 1125640 w 3710409"/>
                <a:gd name="connsiteY1" fmla="*/ 2542812 h 2599003"/>
                <a:gd name="connsiteX2" fmla="*/ 2335256 w 3710409"/>
                <a:gd name="connsiteY2" fmla="*/ 1358423 h 2599003"/>
                <a:gd name="connsiteX3" fmla="*/ 3055761 w 3710409"/>
                <a:gd name="connsiteY3" fmla="*/ 216808 h 2599003"/>
                <a:gd name="connsiteX4" fmla="*/ 3710409 w 3710409"/>
                <a:gd name="connsiteY4" fmla="*/ 0 h 2599003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597327">
                  <a:moveTo>
                    <a:pt x="0" y="2597327"/>
                  </a:moveTo>
                  <a:cubicBezTo>
                    <a:pt x="241114" y="2593260"/>
                    <a:pt x="849490" y="2595182"/>
                    <a:pt x="1125640" y="2542812"/>
                  </a:cubicBezTo>
                  <a:cubicBezTo>
                    <a:pt x="1401790" y="2490443"/>
                    <a:pt x="1483326" y="2407115"/>
                    <a:pt x="1656901" y="2283110"/>
                  </a:cubicBezTo>
                  <a:cubicBezTo>
                    <a:pt x="1830476" y="2159105"/>
                    <a:pt x="1979809" y="1917342"/>
                    <a:pt x="2212952" y="1572958"/>
                  </a:cubicBezTo>
                  <a:cubicBezTo>
                    <a:pt x="2446095" y="1228574"/>
                    <a:pt x="2806185" y="478968"/>
                    <a:pt x="3055761" y="216808"/>
                  </a:cubicBezTo>
                  <a:cubicBezTo>
                    <a:pt x="3305337" y="-45352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99305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05878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86159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79586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704799">
              <a:off x="7047809" y="4710929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18556428">
              <a:off x="6342960" y="4653676"/>
              <a:ext cx="1303562" cy="743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</a:t>
              </a:r>
              <a:endParaRPr lang="en-US" sz="20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0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/>
              <a:t>average/sum </a:t>
            </a:r>
            <a:r>
              <a:rPr lang="en-US" sz="2800" dirty="0"/>
              <a:t>of </a:t>
            </a:r>
            <a:r>
              <a:rPr lang="en-US" sz="2800" dirty="0" err="1"/>
              <a:t>N</a:t>
            </a:r>
            <a:r>
              <a:rPr lang="en-US" sz="2800" baseline="-25000" dirty="0" err="1"/>
              <a:t>things</a:t>
            </a:r>
            <a:endParaRPr lang="en-US" sz="2800" baseline="-25000" dirty="0"/>
          </a:p>
        </p:txBody>
      </p:sp>
      <p:pic>
        <p:nvPicPr>
          <p:cNvPr id="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9" y="2164011"/>
            <a:ext cx="5701291" cy="43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43684" y="1982590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χ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4763" y="2997631"/>
            <a:ext cx="2098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its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8537" y="5289383"/>
            <a:ext cx="2119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tie breaker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73328" y="2385156"/>
            <a:ext cx="19323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</a:t>
            </a:r>
            <a:r>
              <a:rPr lang="en-US" dirty="0" smtClean="0"/>
              <a:t> scoring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06" y="1442301"/>
            <a:ext cx="7737028" cy="521497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bonds, angles, planes, torsions, chiral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non-bond and clashes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 -&gt;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dev</a:t>
            </a:r>
          </a:p>
          <a:p>
            <a:pPr marL="914400" lvl="2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Rota,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0.05 Å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26972" y="2618906"/>
            <a:ext cx="4617028" cy="3503625"/>
            <a:chOff x="4331843" y="3490598"/>
            <a:chExt cx="4617028" cy="3503625"/>
          </a:xfrm>
        </p:grpSpPr>
        <p:sp>
          <p:nvSpPr>
            <p:cNvPr id="8" name="Freeform 7"/>
            <p:cNvSpPr/>
            <p:nvPr/>
          </p:nvSpPr>
          <p:spPr>
            <a:xfrm>
              <a:off x="6261064" y="3687900"/>
              <a:ext cx="2530050" cy="240522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7981"/>
                <a:gd name="connsiteY0" fmla="*/ 2384458 h 2389594"/>
                <a:gd name="connsiteX1" fmla="*/ 343983 w 3717981"/>
                <a:gd name="connsiteY1" fmla="*/ 2383830 h 2389594"/>
                <a:gd name="connsiteX2" fmla="*/ 592415 w 3717981"/>
                <a:gd name="connsiteY2" fmla="*/ 2312947 h 2389594"/>
                <a:gd name="connsiteX3" fmla="*/ 863778 w 3717981"/>
                <a:gd name="connsiteY3" fmla="*/ 2053248 h 2389594"/>
                <a:gd name="connsiteX4" fmla="*/ 1150430 w 3717981"/>
                <a:gd name="connsiteY4" fmla="*/ 1447283 h 2389594"/>
                <a:gd name="connsiteX5" fmla="*/ 1395039 w 3717981"/>
                <a:gd name="connsiteY5" fmla="*/ 667557 h 2389594"/>
                <a:gd name="connsiteX6" fmla="*/ 1479972 w 3717981"/>
                <a:gd name="connsiteY6" fmla="*/ 392797 h 2389594"/>
                <a:gd name="connsiteX7" fmla="*/ 1739021 w 3717981"/>
                <a:gd name="connsiteY7" fmla="*/ 197087 h 2389594"/>
                <a:gd name="connsiteX8" fmla="*/ 2369655 w 3717981"/>
                <a:gd name="connsiteY8" fmla="*/ 2000 h 2389594"/>
                <a:gd name="connsiteX9" fmla="*/ 3717981 w 3717981"/>
                <a:gd name="connsiteY9" fmla="*/ 1714174 h 2389594"/>
                <a:gd name="connsiteX0" fmla="*/ 0 w 3717981"/>
                <a:gd name="connsiteY0" fmla="*/ 2189135 h 2194271"/>
                <a:gd name="connsiteX1" fmla="*/ 343983 w 3717981"/>
                <a:gd name="connsiteY1" fmla="*/ 2188507 h 2194271"/>
                <a:gd name="connsiteX2" fmla="*/ 592415 w 3717981"/>
                <a:gd name="connsiteY2" fmla="*/ 2117624 h 2194271"/>
                <a:gd name="connsiteX3" fmla="*/ 863778 w 3717981"/>
                <a:gd name="connsiteY3" fmla="*/ 1857925 h 2194271"/>
                <a:gd name="connsiteX4" fmla="*/ 1150430 w 3717981"/>
                <a:gd name="connsiteY4" fmla="*/ 1251960 h 2194271"/>
                <a:gd name="connsiteX5" fmla="*/ 1395039 w 3717981"/>
                <a:gd name="connsiteY5" fmla="*/ 472234 h 2194271"/>
                <a:gd name="connsiteX6" fmla="*/ 1479972 w 3717981"/>
                <a:gd name="connsiteY6" fmla="*/ 197474 h 2194271"/>
                <a:gd name="connsiteX7" fmla="*/ 1739021 w 3717981"/>
                <a:gd name="connsiteY7" fmla="*/ 1764 h 2194271"/>
                <a:gd name="connsiteX8" fmla="*/ 2687673 w 3717981"/>
                <a:gd name="connsiteY8" fmla="*/ 1624572 h 2194271"/>
                <a:gd name="connsiteX9" fmla="*/ 3717981 w 3717981"/>
                <a:gd name="connsiteY9" fmla="*/ 1518851 h 2194271"/>
                <a:gd name="connsiteX0" fmla="*/ 0 w 3717981"/>
                <a:gd name="connsiteY0" fmla="*/ 2066689 h 2071825"/>
                <a:gd name="connsiteX1" fmla="*/ 343983 w 3717981"/>
                <a:gd name="connsiteY1" fmla="*/ 2066061 h 2071825"/>
                <a:gd name="connsiteX2" fmla="*/ 592415 w 3717981"/>
                <a:gd name="connsiteY2" fmla="*/ 1995178 h 2071825"/>
                <a:gd name="connsiteX3" fmla="*/ 863778 w 3717981"/>
                <a:gd name="connsiteY3" fmla="*/ 1735479 h 2071825"/>
                <a:gd name="connsiteX4" fmla="*/ 1150430 w 3717981"/>
                <a:gd name="connsiteY4" fmla="*/ 1129514 h 2071825"/>
                <a:gd name="connsiteX5" fmla="*/ 1395039 w 3717981"/>
                <a:gd name="connsiteY5" fmla="*/ 349788 h 2071825"/>
                <a:gd name="connsiteX6" fmla="*/ 1479972 w 3717981"/>
                <a:gd name="connsiteY6" fmla="*/ 75028 h 2071825"/>
                <a:gd name="connsiteX7" fmla="*/ 2121399 w 3717981"/>
                <a:gd name="connsiteY7" fmla="*/ 1674630 h 2071825"/>
                <a:gd name="connsiteX8" fmla="*/ 2687673 w 3717981"/>
                <a:gd name="connsiteY8" fmla="*/ 1502126 h 2071825"/>
                <a:gd name="connsiteX9" fmla="*/ 3717981 w 3717981"/>
                <a:gd name="connsiteY9" fmla="*/ 1396405 h 2071825"/>
                <a:gd name="connsiteX0" fmla="*/ 0 w 3717981"/>
                <a:gd name="connsiteY0" fmla="*/ 1732621 h 1737757"/>
                <a:gd name="connsiteX1" fmla="*/ 343983 w 3717981"/>
                <a:gd name="connsiteY1" fmla="*/ 1731993 h 1737757"/>
                <a:gd name="connsiteX2" fmla="*/ 592415 w 3717981"/>
                <a:gd name="connsiteY2" fmla="*/ 1661110 h 1737757"/>
                <a:gd name="connsiteX3" fmla="*/ 863778 w 3717981"/>
                <a:gd name="connsiteY3" fmla="*/ 1401411 h 1737757"/>
                <a:gd name="connsiteX4" fmla="*/ 1150430 w 3717981"/>
                <a:gd name="connsiteY4" fmla="*/ 795446 h 1737757"/>
                <a:gd name="connsiteX5" fmla="*/ 1395039 w 3717981"/>
                <a:gd name="connsiteY5" fmla="*/ 15720 h 1737757"/>
                <a:gd name="connsiteX6" fmla="*/ 1510259 w 3717981"/>
                <a:gd name="connsiteY6" fmla="*/ 1412068 h 1737757"/>
                <a:gd name="connsiteX7" fmla="*/ 2121399 w 3717981"/>
                <a:gd name="connsiteY7" fmla="*/ 1340562 h 1737757"/>
                <a:gd name="connsiteX8" fmla="*/ 2687673 w 3717981"/>
                <a:gd name="connsiteY8" fmla="*/ 1168058 h 1737757"/>
                <a:gd name="connsiteX9" fmla="*/ 3717981 w 3717981"/>
                <a:gd name="connsiteY9" fmla="*/ 1062337 h 1737757"/>
                <a:gd name="connsiteX0" fmla="*/ 0 w 3717981"/>
                <a:gd name="connsiteY0" fmla="*/ 1405035 h 1410171"/>
                <a:gd name="connsiteX1" fmla="*/ 343983 w 3717981"/>
                <a:gd name="connsiteY1" fmla="*/ 1404407 h 1410171"/>
                <a:gd name="connsiteX2" fmla="*/ 592415 w 3717981"/>
                <a:gd name="connsiteY2" fmla="*/ 1333524 h 1410171"/>
                <a:gd name="connsiteX3" fmla="*/ 863778 w 3717981"/>
                <a:gd name="connsiteY3" fmla="*/ 1073825 h 1410171"/>
                <a:gd name="connsiteX4" fmla="*/ 1150430 w 3717981"/>
                <a:gd name="connsiteY4" fmla="*/ 467860 h 1410171"/>
                <a:gd name="connsiteX5" fmla="*/ 1289033 w 3717981"/>
                <a:gd name="connsiteY5" fmla="*/ 19344 h 1410171"/>
                <a:gd name="connsiteX6" fmla="*/ 1510259 w 3717981"/>
                <a:gd name="connsiteY6" fmla="*/ 1084482 h 1410171"/>
                <a:gd name="connsiteX7" fmla="*/ 2121399 w 3717981"/>
                <a:gd name="connsiteY7" fmla="*/ 1012976 h 1410171"/>
                <a:gd name="connsiteX8" fmla="*/ 2687673 w 3717981"/>
                <a:gd name="connsiteY8" fmla="*/ 840472 h 1410171"/>
                <a:gd name="connsiteX9" fmla="*/ 3717981 w 3717981"/>
                <a:gd name="connsiteY9" fmla="*/ 734751 h 1410171"/>
                <a:gd name="connsiteX0" fmla="*/ 867156 w 3381215"/>
                <a:gd name="connsiteY0" fmla="*/ 14 h 2596448"/>
                <a:gd name="connsiteX1" fmla="*/ 7217 w 3381215"/>
                <a:gd name="connsiteY1" fmla="*/ 2596378 h 2596448"/>
                <a:gd name="connsiteX2" fmla="*/ 255649 w 3381215"/>
                <a:gd name="connsiteY2" fmla="*/ 2525495 h 2596448"/>
                <a:gd name="connsiteX3" fmla="*/ 527012 w 3381215"/>
                <a:gd name="connsiteY3" fmla="*/ 2265796 h 2596448"/>
                <a:gd name="connsiteX4" fmla="*/ 813664 w 3381215"/>
                <a:gd name="connsiteY4" fmla="*/ 1659831 h 2596448"/>
                <a:gd name="connsiteX5" fmla="*/ 952267 w 3381215"/>
                <a:gd name="connsiteY5" fmla="*/ 1211315 h 2596448"/>
                <a:gd name="connsiteX6" fmla="*/ 1173493 w 3381215"/>
                <a:gd name="connsiteY6" fmla="*/ 2276453 h 2596448"/>
                <a:gd name="connsiteX7" fmla="*/ 1784633 w 3381215"/>
                <a:gd name="connsiteY7" fmla="*/ 2204947 h 2596448"/>
                <a:gd name="connsiteX8" fmla="*/ 2350907 w 3381215"/>
                <a:gd name="connsiteY8" fmla="*/ 2032443 h 2596448"/>
                <a:gd name="connsiteX9" fmla="*/ 3381215 w 3381215"/>
                <a:gd name="connsiteY9" fmla="*/ 1926722 h 2596448"/>
                <a:gd name="connsiteX0" fmla="*/ 867360 w 3381419"/>
                <a:gd name="connsiteY0" fmla="*/ 0 h 2596442"/>
                <a:gd name="connsiteX1" fmla="*/ 7421 w 3381419"/>
                <a:gd name="connsiteY1" fmla="*/ 2596364 h 2596442"/>
                <a:gd name="connsiteX2" fmla="*/ 255853 w 3381419"/>
                <a:gd name="connsiteY2" fmla="*/ 2525481 h 2596442"/>
                <a:gd name="connsiteX3" fmla="*/ 527216 w 3381419"/>
                <a:gd name="connsiteY3" fmla="*/ 2265782 h 2596442"/>
                <a:gd name="connsiteX4" fmla="*/ 813868 w 3381419"/>
                <a:gd name="connsiteY4" fmla="*/ 1659817 h 2596442"/>
                <a:gd name="connsiteX5" fmla="*/ 952471 w 3381419"/>
                <a:gd name="connsiteY5" fmla="*/ 1211301 h 2596442"/>
                <a:gd name="connsiteX6" fmla="*/ 1173697 w 3381419"/>
                <a:gd name="connsiteY6" fmla="*/ 2276439 h 2596442"/>
                <a:gd name="connsiteX7" fmla="*/ 1784837 w 3381419"/>
                <a:gd name="connsiteY7" fmla="*/ 2204933 h 2596442"/>
                <a:gd name="connsiteX8" fmla="*/ 2351111 w 3381419"/>
                <a:gd name="connsiteY8" fmla="*/ 2032429 h 2596442"/>
                <a:gd name="connsiteX9" fmla="*/ 3381419 w 3381419"/>
                <a:gd name="connsiteY9" fmla="*/ 1926708 h 2596442"/>
                <a:gd name="connsiteX0" fmla="*/ 621666 w 3135725"/>
                <a:gd name="connsiteY0" fmla="*/ 0 h 2666748"/>
                <a:gd name="connsiteX1" fmla="*/ 10159 w 3135725"/>
                <a:gd name="connsiteY1" fmla="*/ 2525481 h 2666748"/>
                <a:gd name="connsiteX2" fmla="*/ 281522 w 3135725"/>
                <a:gd name="connsiteY2" fmla="*/ 2265782 h 2666748"/>
                <a:gd name="connsiteX3" fmla="*/ 568174 w 3135725"/>
                <a:gd name="connsiteY3" fmla="*/ 1659817 h 2666748"/>
                <a:gd name="connsiteX4" fmla="*/ 706777 w 3135725"/>
                <a:gd name="connsiteY4" fmla="*/ 1211301 h 2666748"/>
                <a:gd name="connsiteX5" fmla="*/ 928003 w 3135725"/>
                <a:gd name="connsiteY5" fmla="*/ 2276439 h 2666748"/>
                <a:gd name="connsiteX6" fmla="*/ 1539143 w 3135725"/>
                <a:gd name="connsiteY6" fmla="*/ 2204933 h 2666748"/>
                <a:gd name="connsiteX7" fmla="*/ 2105417 w 3135725"/>
                <a:gd name="connsiteY7" fmla="*/ 2032429 h 2666748"/>
                <a:gd name="connsiteX8" fmla="*/ 3135725 w 3135725"/>
                <a:gd name="connsiteY8" fmla="*/ 1926708 h 2666748"/>
                <a:gd name="connsiteX0" fmla="*/ 340402 w 2854461"/>
                <a:gd name="connsiteY0" fmla="*/ 0 h 2346370"/>
                <a:gd name="connsiteX1" fmla="*/ 258 w 2854461"/>
                <a:gd name="connsiteY1" fmla="*/ 2265782 h 2346370"/>
                <a:gd name="connsiteX2" fmla="*/ 286910 w 2854461"/>
                <a:gd name="connsiteY2" fmla="*/ 1659817 h 2346370"/>
                <a:gd name="connsiteX3" fmla="*/ 425513 w 2854461"/>
                <a:gd name="connsiteY3" fmla="*/ 1211301 h 2346370"/>
                <a:gd name="connsiteX4" fmla="*/ 646739 w 2854461"/>
                <a:gd name="connsiteY4" fmla="*/ 2276439 h 2346370"/>
                <a:gd name="connsiteX5" fmla="*/ 1257879 w 2854461"/>
                <a:gd name="connsiteY5" fmla="*/ 2204933 h 2346370"/>
                <a:gd name="connsiteX6" fmla="*/ 1824153 w 2854461"/>
                <a:gd name="connsiteY6" fmla="*/ 2032429 h 2346370"/>
                <a:gd name="connsiteX7" fmla="*/ 2854461 w 2854461"/>
                <a:gd name="connsiteY7" fmla="*/ 1926708 h 2346370"/>
                <a:gd name="connsiteX0" fmla="*/ 55761 w 2569820"/>
                <a:gd name="connsiteY0" fmla="*/ 0 h 2346370"/>
                <a:gd name="connsiteX1" fmla="*/ 2269 w 2569820"/>
                <a:gd name="connsiteY1" fmla="*/ 1659817 h 2346370"/>
                <a:gd name="connsiteX2" fmla="*/ 140872 w 2569820"/>
                <a:gd name="connsiteY2" fmla="*/ 1211301 h 2346370"/>
                <a:gd name="connsiteX3" fmla="*/ 362098 w 2569820"/>
                <a:gd name="connsiteY3" fmla="*/ 2276439 h 2346370"/>
                <a:gd name="connsiteX4" fmla="*/ 973238 w 2569820"/>
                <a:gd name="connsiteY4" fmla="*/ 2204933 h 2346370"/>
                <a:gd name="connsiteX5" fmla="*/ 1539512 w 2569820"/>
                <a:gd name="connsiteY5" fmla="*/ 2032429 h 2346370"/>
                <a:gd name="connsiteX6" fmla="*/ 2569820 w 2569820"/>
                <a:gd name="connsiteY6" fmla="*/ 1926708 h 2346370"/>
                <a:gd name="connsiteX0" fmla="*/ 0 w 2514059"/>
                <a:gd name="connsiteY0" fmla="*/ 0 h 2346370"/>
                <a:gd name="connsiteX1" fmla="*/ 85111 w 2514059"/>
                <a:gd name="connsiteY1" fmla="*/ 1211301 h 2346370"/>
                <a:gd name="connsiteX2" fmla="*/ 306337 w 2514059"/>
                <a:gd name="connsiteY2" fmla="*/ 2276439 h 2346370"/>
                <a:gd name="connsiteX3" fmla="*/ 917477 w 2514059"/>
                <a:gd name="connsiteY3" fmla="*/ 2204933 h 2346370"/>
                <a:gd name="connsiteX4" fmla="*/ 1483751 w 2514059"/>
                <a:gd name="connsiteY4" fmla="*/ 2032429 h 2346370"/>
                <a:gd name="connsiteX5" fmla="*/ 2514059 w 2514059"/>
                <a:gd name="connsiteY5" fmla="*/ 1926708 h 2346370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91803"/>
                <a:gd name="connsiteX1" fmla="*/ 85111 w 2514059"/>
                <a:gd name="connsiteY1" fmla="*/ 1211301 h 2391803"/>
                <a:gd name="connsiteX2" fmla="*/ 306337 w 2514059"/>
                <a:gd name="connsiteY2" fmla="*/ 2276439 h 2391803"/>
                <a:gd name="connsiteX3" fmla="*/ 460656 w 2514059"/>
                <a:gd name="connsiteY3" fmla="*/ 2375109 h 2391803"/>
                <a:gd name="connsiteX4" fmla="*/ 917477 w 2514059"/>
                <a:gd name="connsiteY4" fmla="*/ 2204933 h 2391803"/>
                <a:gd name="connsiteX5" fmla="*/ 1483751 w 2514059"/>
                <a:gd name="connsiteY5" fmla="*/ 2032429 h 2391803"/>
                <a:gd name="connsiteX6" fmla="*/ 2514059 w 2514059"/>
                <a:gd name="connsiteY6" fmla="*/ 1926708 h 2391803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76032"/>
                <a:gd name="connsiteX1" fmla="*/ 85111 w 2514059"/>
                <a:gd name="connsiteY1" fmla="*/ 1211301 h 2376032"/>
                <a:gd name="connsiteX2" fmla="*/ 238191 w 2514059"/>
                <a:gd name="connsiteY2" fmla="*/ 2125889 h 2376032"/>
                <a:gd name="connsiteX3" fmla="*/ 460656 w 2514059"/>
                <a:gd name="connsiteY3" fmla="*/ 2375109 h 2376032"/>
                <a:gd name="connsiteX4" fmla="*/ 917477 w 2514059"/>
                <a:gd name="connsiteY4" fmla="*/ 2204933 h 2376032"/>
                <a:gd name="connsiteX5" fmla="*/ 1483751 w 2514059"/>
                <a:gd name="connsiteY5" fmla="*/ 2032429 h 2376032"/>
                <a:gd name="connsiteX6" fmla="*/ 2514059 w 2514059"/>
                <a:gd name="connsiteY6" fmla="*/ 1926708 h 237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4059" h="2376032">
                  <a:moveTo>
                    <a:pt x="0" y="0"/>
                  </a:moveTo>
                  <a:cubicBezTo>
                    <a:pt x="17731" y="252354"/>
                    <a:pt x="34055" y="831895"/>
                    <a:pt x="85111" y="1211301"/>
                  </a:cubicBezTo>
                  <a:cubicBezTo>
                    <a:pt x="136167" y="1590707"/>
                    <a:pt x="175600" y="1931921"/>
                    <a:pt x="238191" y="2125889"/>
                  </a:cubicBezTo>
                  <a:cubicBezTo>
                    <a:pt x="300782" y="2319857"/>
                    <a:pt x="347442" y="2361935"/>
                    <a:pt x="460656" y="2375109"/>
                  </a:cubicBezTo>
                  <a:cubicBezTo>
                    <a:pt x="573870" y="2388283"/>
                    <a:pt x="750747" y="2257028"/>
                    <a:pt x="917477" y="2204933"/>
                  </a:cubicBezTo>
                  <a:cubicBezTo>
                    <a:pt x="1084207" y="2152838"/>
                    <a:pt x="1156460" y="2105773"/>
                    <a:pt x="1483751" y="2032429"/>
                  </a:cubicBezTo>
                  <a:cubicBezTo>
                    <a:pt x="1848483" y="1962222"/>
                    <a:pt x="2287415" y="1946837"/>
                    <a:pt x="2514059" y="192670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41827" y="3668848"/>
              <a:ext cx="3738636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9487" y="3490598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2870" y="4434976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9792" y="5406208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5678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8104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976439" y="36878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976439" y="39279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976439" y="416795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976439" y="440798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76439" y="464801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76439" y="488804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76439" y="512807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76439" y="536810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76439" y="560813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976439" y="584816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976439" y="60881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980286" y="63282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30311" y="633775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994618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458925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923232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87539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851846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31615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78046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618415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99966" y="3687898"/>
              <a:ext cx="3368252" cy="192657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45962 w 3392923"/>
                <a:gd name="connsiteY0" fmla="*/ 14 h 2598595"/>
                <a:gd name="connsiteX1" fmla="*/ 34069 w 3392923"/>
                <a:gd name="connsiteY1" fmla="*/ 2592615 h 2598595"/>
                <a:gd name="connsiteX2" fmla="*/ 576797 w 3392923"/>
                <a:gd name="connsiteY2" fmla="*/ 2589479 h 2598595"/>
                <a:gd name="connsiteX3" fmla="*/ 936066 w 3392923"/>
                <a:gd name="connsiteY3" fmla="*/ 2423875 h 2598595"/>
                <a:gd name="connsiteX4" fmla="*/ 1184498 w 3392923"/>
                <a:gd name="connsiteY4" fmla="*/ 2058790 h 2598595"/>
                <a:gd name="connsiteX5" fmla="*/ 1566700 w 3392923"/>
                <a:gd name="connsiteY5" fmla="*/ 1294119 h 2598595"/>
                <a:gd name="connsiteX6" fmla="*/ 1854200 w 3392923"/>
                <a:gd name="connsiteY6" fmla="*/ 661803 h 2598595"/>
                <a:gd name="connsiteX7" fmla="*/ 2392257 w 3392923"/>
                <a:gd name="connsiteY7" fmla="*/ 161228 h 2598595"/>
                <a:gd name="connsiteX8" fmla="*/ 3392923 w 3392923"/>
                <a:gd name="connsiteY8" fmla="*/ 1892849 h 2598595"/>
                <a:gd name="connsiteX0" fmla="*/ 42645 w 3389606"/>
                <a:gd name="connsiteY0" fmla="*/ 0 h 2598581"/>
                <a:gd name="connsiteX1" fmla="*/ 30752 w 3389606"/>
                <a:gd name="connsiteY1" fmla="*/ 2592601 h 2598581"/>
                <a:gd name="connsiteX2" fmla="*/ 573480 w 3389606"/>
                <a:gd name="connsiteY2" fmla="*/ 2589465 h 2598581"/>
                <a:gd name="connsiteX3" fmla="*/ 932749 w 3389606"/>
                <a:gd name="connsiteY3" fmla="*/ 2423861 h 2598581"/>
                <a:gd name="connsiteX4" fmla="*/ 1181181 w 3389606"/>
                <a:gd name="connsiteY4" fmla="*/ 2058776 h 2598581"/>
                <a:gd name="connsiteX5" fmla="*/ 1563383 w 3389606"/>
                <a:gd name="connsiteY5" fmla="*/ 1294105 h 2598581"/>
                <a:gd name="connsiteX6" fmla="*/ 1850883 w 3389606"/>
                <a:gd name="connsiteY6" fmla="*/ 661789 h 2598581"/>
                <a:gd name="connsiteX7" fmla="*/ 2388940 w 3389606"/>
                <a:gd name="connsiteY7" fmla="*/ 161214 h 2598581"/>
                <a:gd name="connsiteX8" fmla="*/ 3389606 w 3389606"/>
                <a:gd name="connsiteY8" fmla="*/ 1892835 h 2598581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761405"/>
                <a:gd name="connsiteX1" fmla="*/ 530835 w 3346961"/>
                <a:gd name="connsiteY1" fmla="*/ 2589465 h 2761405"/>
                <a:gd name="connsiteX2" fmla="*/ 890104 w 3346961"/>
                <a:gd name="connsiteY2" fmla="*/ 2423861 h 2761405"/>
                <a:gd name="connsiteX3" fmla="*/ 1138536 w 3346961"/>
                <a:gd name="connsiteY3" fmla="*/ 2058776 h 2761405"/>
                <a:gd name="connsiteX4" fmla="*/ 1520738 w 3346961"/>
                <a:gd name="connsiteY4" fmla="*/ 1294105 h 2761405"/>
                <a:gd name="connsiteX5" fmla="*/ 1808238 w 3346961"/>
                <a:gd name="connsiteY5" fmla="*/ 661789 h 2761405"/>
                <a:gd name="connsiteX6" fmla="*/ 2346295 w 3346961"/>
                <a:gd name="connsiteY6" fmla="*/ 161214 h 2761405"/>
                <a:gd name="connsiteX7" fmla="*/ 3346961 w 3346961"/>
                <a:gd name="connsiteY7" fmla="*/ 1892835 h 2761405"/>
                <a:gd name="connsiteX0" fmla="*/ 0 w 3346961"/>
                <a:gd name="connsiteY0" fmla="*/ 0 h 2436797"/>
                <a:gd name="connsiteX1" fmla="*/ 190103 w 3346961"/>
                <a:gd name="connsiteY1" fmla="*/ 884484 h 2436797"/>
                <a:gd name="connsiteX2" fmla="*/ 890104 w 3346961"/>
                <a:gd name="connsiteY2" fmla="*/ 2423861 h 2436797"/>
                <a:gd name="connsiteX3" fmla="*/ 1138536 w 3346961"/>
                <a:gd name="connsiteY3" fmla="*/ 2058776 h 2436797"/>
                <a:gd name="connsiteX4" fmla="*/ 1520738 w 3346961"/>
                <a:gd name="connsiteY4" fmla="*/ 1294105 h 2436797"/>
                <a:gd name="connsiteX5" fmla="*/ 1808238 w 3346961"/>
                <a:gd name="connsiteY5" fmla="*/ 661789 h 2436797"/>
                <a:gd name="connsiteX6" fmla="*/ 2346295 w 3346961"/>
                <a:gd name="connsiteY6" fmla="*/ 161214 h 2436797"/>
                <a:gd name="connsiteX7" fmla="*/ 3346961 w 3346961"/>
                <a:gd name="connsiteY7" fmla="*/ 1892835 h 2436797"/>
                <a:gd name="connsiteX0" fmla="*/ 0 w 3346961"/>
                <a:gd name="connsiteY0" fmla="*/ 0 h 2436597"/>
                <a:gd name="connsiteX1" fmla="*/ 190103 w 3346961"/>
                <a:gd name="connsiteY1" fmla="*/ 884484 h 2436597"/>
                <a:gd name="connsiteX2" fmla="*/ 890104 w 3346961"/>
                <a:gd name="connsiteY2" fmla="*/ 2423861 h 2436597"/>
                <a:gd name="connsiteX3" fmla="*/ 1138536 w 3346961"/>
                <a:gd name="connsiteY3" fmla="*/ 2058776 h 2436597"/>
                <a:gd name="connsiteX4" fmla="*/ 1520738 w 3346961"/>
                <a:gd name="connsiteY4" fmla="*/ 1294105 h 2436597"/>
                <a:gd name="connsiteX5" fmla="*/ 1808238 w 3346961"/>
                <a:gd name="connsiteY5" fmla="*/ 661789 h 2436597"/>
                <a:gd name="connsiteX6" fmla="*/ 2346295 w 3346961"/>
                <a:gd name="connsiteY6" fmla="*/ 161214 h 2436597"/>
                <a:gd name="connsiteX7" fmla="*/ 3346961 w 3346961"/>
                <a:gd name="connsiteY7" fmla="*/ 1892835 h 2436597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8727"/>
                <a:gd name="connsiteX1" fmla="*/ 190103 w 3346961"/>
                <a:gd name="connsiteY1" fmla="*/ 884484 h 2068727"/>
                <a:gd name="connsiteX2" fmla="*/ 564515 w 3346961"/>
                <a:gd name="connsiteY2" fmla="*/ 1682402 h 2068727"/>
                <a:gd name="connsiteX3" fmla="*/ 1138536 w 3346961"/>
                <a:gd name="connsiteY3" fmla="*/ 2058776 h 2068727"/>
                <a:gd name="connsiteX4" fmla="*/ 1520738 w 3346961"/>
                <a:gd name="connsiteY4" fmla="*/ 1294105 h 2068727"/>
                <a:gd name="connsiteX5" fmla="*/ 1808238 w 3346961"/>
                <a:gd name="connsiteY5" fmla="*/ 661789 h 2068727"/>
                <a:gd name="connsiteX6" fmla="*/ 2346295 w 3346961"/>
                <a:gd name="connsiteY6" fmla="*/ 161214 h 2068727"/>
                <a:gd name="connsiteX7" fmla="*/ 3346961 w 3346961"/>
                <a:gd name="connsiteY7" fmla="*/ 1892835 h 2068727"/>
                <a:gd name="connsiteX0" fmla="*/ 0 w 3346961"/>
                <a:gd name="connsiteY0" fmla="*/ 0 h 1905405"/>
                <a:gd name="connsiteX1" fmla="*/ 190103 w 3346961"/>
                <a:gd name="connsiteY1" fmla="*/ 884484 h 1905405"/>
                <a:gd name="connsiteX2" fmla="*/ 564515 w 3346961"/>
                <a:gd name="connsiteY2" fmla="*/ 1682402 h 1905405"/>
                <a:gd name="connsiteX3" fmla="*/ 979528 w 3346961"/>
                <a:gd name="connsiteY3" fmla="*/ 1885644 h 1905405"/>
                <a:gd name="connsiteX4" fmla="*/ 1520738 w 3346961"/>
                <a:gd name="connsiteY4" fmla="*/ 1294105 h 1905405"/>
                <a:gd name="connsiteX5" fmla="*/ 1808238 w 3346961"/>
                <a:gd name="connsiteY5" fmla="*/ 661789 h 1905405"/>
                <a:gd name="connsiteX6" fmla="*/ 2346295 w 3346961"/>
                <a:gd name="connsiteY6" fmla="*/ 161214 h 1905405"/>
                <a:gd name="connsiteX7" fmla="*/ 3346961 w 3346961"/>
                <a:gd name="connsiteY7" fmla="*/ 1892835 h 1905405"/>
                <a:gd name="connsiteX0" fmla="*/ 0 w 3346961"/>
                <a:gd name="connsiteY0" fmla="*/ 0 h 1892838"/>
                <a:gd name="connsiteX1" fmla="*/ 190103 w 3346961"/>
                <a:gd name="connsiteY1" fmla="*/ 884484 h 1892838"/>
                <a:gd name="connsiteX2" fmla="*/ 564515 w 3346961"/>
                <a:gd name="connsiteY2" fmla="*/ 1682402 h 1892838"/>
                <a:gd name="connsiteX3" fmla="*/ 979528 w 3346961"/>
                <a:gd name="connsiteY3" fmla="*/ 1885644 h 1892838"/>
                <a:gd name="connsiteX4" fmla="*/ 1520738 w 3346961"/>
                <a:gd name="connsiteY4" fmla="*/ 1294105 h 1892838"/>
                <a:gd name="connsiteX5" fmla="*/ 1808238 w 3346961"/>
                <a:gd name="connsiteY5" fmla="*/ 661789 h 1892838"/>
                <a:gd name="connsiteX6" fmla="*/ 2346295 w 3346961"/>
                <a:gd name="connsiteY6" fmla="*/ 161214 h 1892838"/>
                <a:gd name="connsiteX7" fmla="*/ 3346961 w 3346961"/>
                <a:gd name="connsiteY7" fmla="*/ 1892835 h 1892838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1808238 w 3346961"/>
                <a:gd name="connsiteY5" fmla="*/ 661789 h 1892835"/>
                <a:gd name="connsiteX6" fmla="*/ 3346961 w 3346961"/>
                <a:gd name="connsiteY6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3193"/>
                <a:gd name="connsiteX1" fmla="*/ 190103 w 3346961"/>
                <a:gd name="connsiteY1" fmla="*/ 884484 h 1903193"/>
                <a:gd name="connsiteX2" fmla="*/ 564515 w 3346961"/>
                <a:gd name="connsiteY2" fmla="*/ 1682402 h 1903193"/>
                <a:gd name="connsiteX3" fmla="*/ 979528 w 3346961"/>
                <a:gd name="connsiteY3" fmla="*/ 1885644 h 1903193"/>
                <a:gd name="connsiteX4" fmla="*/ 1539668 w 3346961"/>
                <a:gd name="connsiteY4" fmla="*/ 1900070 h 1903193"/>
                <a:gd name="connsiteX5" fmla="*/ 3346961 w 3346961"/>
                <a:gd name="connsiteY5" fmla="*/ 1892835 h 190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6961" h="1903193">
                  <a:moveTo>
                    <a:pt x="0" y="0"/>
                  </a:moveTo>
                  <a:cubicBezTo>
                    <a:pt x="110591" y="539472"/>
                    <a:pt x="96017" y="604084"/>
                    <a:pt x="190103" y="884484"/>
                  </a:cubicBezTo>
                  <a:cubicBezTo>
                    <a:pt x="284189" y="1164884"/>
                    <a:pt x="432944" y="1515542"/>
                    <a:pt x="564515" y="1682402"/>
                  </a:cubicBezTo>
                  <a:cubicBezTo>
                    <a:pt x="696086" y="1849262"/>
                    <a:pt x="805645" y="1856894"/>
                    <a:pt x="979528" y="1885644"/>
                  </a:cubicBezTo>
                  <a:cubicBezTo>
                    <a:pt x="1153411" y="1914394"/>
                    <a:pt x="1145096" y="1898872"/>
                    <a:pt x="1539668" y="1900070"/>
                  </a:cubicBezTo>
                  <a:cubicBezTo>
                    <a:pt x="1934240" y="1901268"/>
                    <a:pt x="2909709" y="1877249"/>
                    <a:pt x="3346961" y="189283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5070616">
              <a:off x="5544229" y="4401189"/>
              <a:ext cx="1913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der Waals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9480" y="5136518"/>
              <a:ext cx="1936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Phenix</a:t>
              </a:r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refmac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44167" y="6624891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Atomic separation (Å)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4004349" y="5420361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00480" y="5878966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90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7083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weighted Energy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63777" y="1017766"/>
            <a:ext cx="9229736" cy="5649854"/>
            <a:chOff x="-263777" y="1017766"/>
            <a:chExt cx="9229736" cy="56498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𝑎𝑣𝑔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χ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clip(</a:t>
                  </a:r>
                  <a:r>
                    <a:rPr lang="en-US" i="1" dirty="0" smtClean="0">
                      <a:solidFill>
                        <a:prstClr val="black"/>
                      </a:solidFill>
                    </a:rPr>
                    <a:t>E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,            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𝑖𝑓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&lt;10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10+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log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⁡(10)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4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/>
            <p:cNvGrpSpPr/>
            <p:nvPr/>
          </p:nvGrpSpPr>
          <p:grpSpPr>
            <a:xfrm>
              <a:off x="4283366" y="3273367"/>
              <a:ext cx="4682593" cy="3394253"/>
              <a:chOff x="4283366" y="3273367"/>
              <a:chExt cx="4682593" cy="3394253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5099631" y="3292078"/>
                <a:ext cx="3698738" cy="2634438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0409" h="2602463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495591" y="2577777"/>
                      <a:pt x="592415" y="2525816"/>
                    </a:cubicBezTo>
                    <a:cubicBezTo>
                      <a:pt x="689240" y="2473856"/>
                      <a:pt x="728733" y="2421686"/>
                      <a:pt x="863778" y="2266117"/>
                    </a:cubicBezTo>
                    <a:cubicBezTo>
                      <a:pt x="998823" y="2110548"/>
                      <a:pt x="1056790" y="1874791"/>
                      <a:pt x="1150430" y="1660152"/>
                    </a:cubicBezTo>
                    <a:cubicBezTo>
                      <a:pt x="1244070" y="1445513"/>
                      <a:pt x="1340115" y="1056174"/>
                      <a:pt x="1395039" y="880426"/>
                    </a:cubicBezTo>
                    <a:cubicBezTo>
                      <a:pt x="1449963" y="704678"/>
                      <a:pt x="1422642" y="684078"/>
                      <a:pt x="1479972" y="605666"/>
                    </a:cubicBezTo>
                    <a:cubicBezTo>
                      <a:pt x="1537302" y="527254"/>
                      <a:pt x="1590741" y="475089"/>
                      <a:pt x="1739021" y="409956"/>
                    </a:cubicBezTo>
                    <a:cubicBezTo>
                      <a:pt x="1887301" y="344823"/>
                      <a:pt x="2042364" y="288213"/>
                      <a:pt x="2369655" y="214869"/>
                    </a:cubicBezTo>
                    <a:cubicBezTo>
                      <a:pt x="2734387" y="144662"/>
                      <a:pt x="3483765" y="20129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95822" y="3273367"/>
                <a:ext cx="3703320" cy="26555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52936" y="3563747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60542" y="4523365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37682" y="5711767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353016" y="594659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17102" y="5941863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5031052" y="32924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031052" y="35324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031052" y="377247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031052" y="401250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031052" y="425253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031052" y="449256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031052" y="473259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031052" y="497262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031052" y="521265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031052" y="545268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031052" y="56927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034862" y="59327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579692" y="594227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039613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499534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959455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419376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879297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339218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799142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8638625" y="594043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095821" y="3288268"/>
                <a:ext cx="3698738" cy="2634657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660128 w 3710409"/>
                  <a:gd name="connsiteY7" fmla="*/ 176603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702171 w 3710409"/>
                  <a:gd name="connsiteY7" fmla="*/ 165312 h 2602679"/>
                  <a:gd name="connsiteX8" fmla="*/ 3710409 w 3710409"/>
                  <a:gd name="connsiteY8" fmla="*/ 0 h 260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0409" h="2602679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763132" y="2619177"/>
                      <a:pt x="886711" y="2593563"/>
                    </a:cubicBezTo>
                    <a:cubicBezTo>
                      <a:pt x="1010290" y="2567949"/>
                      <a:pt x="1110935" y="2583528"/>
                      <a:pt x="1245980" y="2427959"/>
                    </a:cubicBezTo>
                    <a:cubicBezTo>
                      <a:pt x="1381025" y="2272390"/>
                      <a:pt x="1389306" y="2251167"/>
                      <a:pt x="1494412" y="2062874"/>
                    </a:cubicBezTo>
                    <a:cubicBezTo>
                      <a:pt x="1599518" y="1874581"/>
                      <a:pt x="1821690" y="1473951"/>
                      <a:pt x="1876614" y="1298203"/>
                    </a:cubicBezTo>
                    <a:cubicBezTo>
                      <a:pt x="1950648" y="1122455"/>
                      <a:pt x="2026521" y="854702"/>
                      <a:pt x="2164114" y="665887"/>
                    </a:cubicBezTo>
                    <a:cubicBezTo>
                      <a:pt x="2301707" y="477072"/>
                      <a:pt x="2429167" y="216073"/>
                      <a:pt x="2702171" y="165312"/>
                    </a:cubicBezTo>
                    <a:cubicBezTo>
                      <a:pt x="2975175" y="114551"/>
                      <a:pt x="3299703" y="85408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7355823">
                <a:off x="5700685" y="4337177"/>
                <a:ext cx="805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</a:t>
                </a:r>
                <a:endPara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7785745">
                <a:off x="6557936" y="4622927"/>
                <a:ext cx="13035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N=10,000</a:t>
                </a:r>
                <a:endParaRPr lang="en-US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813241" y="6267510"/>
                <a:ext cx="24625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ax sigma deviate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283366" y="4148971"/>
                <a:ext cx="554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endParaRPr lang="en-US" sz="2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48" name="TextBox 2047"/>
            <p:cNvSpPr txBox="1"/>
            <p:nvPr/>
          </p:nvSpPr>
          <p:spPr>
            <a:xfrm>
              <a:off x="395771" y="5778349"/>
              <a:ext cx="2139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ax() = worst outlier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47672" y="2104829"/>
              <a:ext cx="1666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validation types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prstClr val="black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solidFill>
                              <a:prstClr val="black"/>
                            </a:solidFill>
                          </a:rPr>
                          <m:t>nn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max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/>
            <p:cNvSpPr/>
            <p:nvPr/>
          </p:nvSpPr>
          <p:spPr>
            <a:xfrm>
              <a:off x="2330015" y="4749547"/>
              <a:ext cx="745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bonds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𝑎𝑣𝑔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e>
                        </m:nary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ax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301557" y="1332691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39694" y="2548647"/>
              <a:ext cx="6268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phenix.holton_geometry_validation</a:t>
              </a:r>
              <a:endPara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9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UNTANGLE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𝑠𝑐𝑜𝑟𝑒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𝑤𝐸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  <m:r>
                                    <a:rPr lang="en-US" sz="3600" i="1" baseline="-25000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𝑓𝑟𝑒𝑒</m:t>
                                  </m:r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6105" y="3143303"/>
            <a:ext cx="6092309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sz="2800" i="1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core  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UNTANGLE Challenge score</a:t>
            </a:r>
          </a:p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weighted energy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worst</a:t>
            </a:r>
          </a:p>
          <a:p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σ</a:t>
            </a:r>
            <a:r>
              <a:rPr lang="en-US" sz="28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experimental error (2%)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aseline="-25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9160" y="637690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72" y="4844272"/>
            <a:ext cx="2013728" cy="20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-2"/>
            <a:ext cx="1095306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9133" y="0"/>
            <a:ext cx="34948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One-atom trap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0"/>
            <a:ext cx="109530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133" y="0"/>
            <a:ext cx="34948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One-atom trap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(1872)</a:t>
            </a:r>
          </a:p>
        </p:txBody>
      </p:sp>
      <p:pic>
        <p:nvPicPr>
          <p:cNvPr id="614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3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781"/>
            <a:ext cx="9144000" cy="6280220"/>
          </a:xfr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16129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7791" y="2334175"/>
            <a:ext cx="12955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6167" y="1252511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 rot="7921236">
            <a:off x="4952566" y="2114376"/>
            <a:ext cx="2350994" cy="148167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7811481">
            <a:off x="4625504" y="2255484"/>
            <a:ext cx="1658052" cy="1537499"/>
          </a:xfrm>
          <a:prstGeom prst="leftBrace">
            <a:avLst>
              <a:gd name="adj1" fmla="val 19169"/>
              <a:gd name="adj2" fmla="val 5702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68644" y="426720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V="1">
            <a:off x="3640456" y="4152900"/>
            <a:ext cx="321658" cy="306478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33800" y="4795828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4" name="Arc 13"/>
          <p:cNvSpPr/>
          <p:nvPr/>
        </p:nvSpPr>
        <p:spPr>
          <a:xfrm>
            <a:off x="3048000" y="3581400"/>
            <a:ext cx="685800" cy="671151"/>
          </a:xfrm>
          <a:prstGeom prst="arc">
            <a:avLst>
              <a:gd name="adj1" fmla="val 19938659"/>
              <a:gd name="adj2" fmla="val 70091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8618" y="0"/>
            <a:ext cx="45480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6846" y="199465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=3.14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average structure: galloping horse</a:t>
            </a:r>
          </a:p>
        </p:txBody>
      </p:sp>
    </p:spTree>
    <p:extLst>
      <p:ext uri="{BB962C8B-B14F-4D97-AF65-F5344CB8AC3E}">
        <p14:creationId xmlns:p14="http://schemas.microsoft.com/office/powerpoint/2010/main" val="248230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Brace 3"/>
          <p:cNvSpPr/>
          <p:nvPr/>
        </p:nvSpPr>
        <p:spPr>
          <a:xfrm>
            <a:off x="6024785" y="4572000"/>
            <a:ext cx="1734796" cy="91440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69024" y="461473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+/- 0.01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Differences &amp; Similarities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~2 m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Bone sigma ~ 1 mm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 joints/leg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angle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torision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motion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~100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 sigma = 0.01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0-4 chi angles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 sigma ~ 1°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Rotamers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motion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0706948">
            <a:off x="3184525" y="3877844"/>
            <a:ext cx="133705" cy="47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595">
            <a:off x="2950679" y="4521601"/>
            <a:ext cx="133705" cy="7299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15946">
            <a:off x="2581867" y="5422094"/>
            <a:ext cx="133705" cy="5060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214219">
            <a:off x="2641386" y="6190568"/>
            <a:ext cx="133705" cy="2863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71750" y="5147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9278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51810" y="3615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347406">
            <a:off x="3463132" y="3243208"/>
            <a:ext cx="133705" cy="5305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37610" y="3131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772733">
            <a:off x="4889117" y="2464601"/>
            <a:ext cx="133705" cy="18975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34990" y="3078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17920" y="3848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59780" y="4385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5597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97880" y="60045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53640" y="5932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1384983">
            <a:off x="5942836" y="5622405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38520" y="4667250"/>
            <a:ext cx="133705" cy="6590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9541542">
            <a:off x="6133179" y="6217929"/>
            <a:ext cx="133705" cy="2859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199820">
            <a:off x="6114286" y="4060306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1693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9389382">
            <a:off x="6020332" y="3261065"/>
            <a:ext cx="133705" cy="6631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nut 29"/>
          <p:cNvSpPr>
            <a:spLocks noChangeAspect="1"/>
          </p:cNvSpPr>
          <p:nvPr/>
        </p:nvSpPr>
        <p:spPr>
          <a:xfrm>
            <a:off x="6781800" y="2316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ord 27"/>
          <p:cNvSpPr/>
          <p:nvPr/>
        </p:nvSpPr>
        <p:spPr>
          <a:xfrm rot="5400000">
            <a:off x="262128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5400000">
            <a:off x="617220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72400" y="3307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17080" y="2392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9389382">
            <a:off x="7555163" y="2553459"/>
            <a:ext cx="100919" cy="8339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686050" y="4591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99510" y="4072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83480" y="5093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625340" y="5459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36620" y="5036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04660" y="2541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33781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63590" y="51549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 rot="9959765">
            <a:off x="3429000" y="541401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4612710">
            <a:off x="3676650" y="528066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4679114">
            <a:off x="4194810" y="53987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679114">
            <a:off x="4987291" y="52463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07630" y="3196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nut 37"/>
          <p:cNvSpPr>
            <a:spLocks noChangeAspect="1"/>
          </p:cNvSpPr>
          <p:nvPr/>
        </p:nvSpPr>
        <p:spPr>
          <a:xfrm>
            <a:off x="6724650" y="220599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367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1699260" y="357378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1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88080" y="49568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7620" y="38900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82690" y="4903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78830" y="54635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99910" y="2522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101002">
            <a:off x="5520692" y="5528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6906459">
            <a:off x="4732020" y="5730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2633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/>
          <p:cNvSpPr/>
          <p:nvPr/>
        </p:nvSpPr>
        <p:spPr>
          <a:xfrm rot="13101002">
            <a:off x="5673092" y="56807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76859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9328716">
            <a:off x="3947160" y="5410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5833697">
            <a:off x="4057650" y="4815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03276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74180" y="22212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4795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2042160" y="371856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94710" y="4842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41420" y="4278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11290" y="47320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39699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8333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26580" y="2548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hord 29"/>
          <p:cNvSpPr/>
          <p:nvPr/>
        </p:nvSpPr>
        <p:spPr>
          <a:xfrm rot="6256110">
            <a:off x="4777741" y="599312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7688527">
            <a:off x="4491991" y="53759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17719180">
            <a:off x="4674871" y="47929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1306475">
            <a:off x="6191250" y="564260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57750" y="5246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44449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533900" y="5695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29768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49540" y="32994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676275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636520" y="3318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395245" y="3863416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9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3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686050" y="3425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55030" y="51244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6369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7324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83730" y="2613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53350" y="3413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5400000">
            <a:off x="4320541" y="6339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6326716">
            <a:off x="4987291" y="54711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7719180">
            <a:off x="5238751" y="49910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7795688">
            <a:off x="6846569" y="57645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78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6329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92830" y="4953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16630" y="5273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107180" y="6046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nut 40"/>
          <p:cNvSpPr>
            <a:spLocks noChangeAspect="1"/>
          </p:cNvSpPr>
          <p:nvPr/>
        </p:nvSpPr>
        <p:spPr>
          <a:xfrm>
            <a:off x="6770370" y="24269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603474" y="395395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4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24700" y="2674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87640" y="35623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12230" y="4853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15150" y="4888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5805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3486151" y="63207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5071110" y="5791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627686">
            <a:off x="5634991" y="52539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7026173">
            <a:off x="7437119" y="57340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05028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86300" y="5524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897630" y="5078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65120" y="53035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73730" y="6195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9730" y="45300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804660" y="257556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701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2911293" y="408069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5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26630" y="2689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951470" y="3634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728460" y="4594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968490" y="4979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86650" y="5471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/>
          <p:nvPr/>
        </p:nvSpPr>
        <p:spPr>
          <a:xfrm rot="5400000">
            <a:off x="2598421" y="631697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hord 59"/>
          <p:cNvSpPr/>
          <p:nvPr/>
        </p:nvSpPr>
        <p:spPr>
          <a:xfrm rot="5400000">
            <a:off x="4663440" y="62598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hord 60"/>
          <p:cNvSpPr/>
          <p:nvPr/>
        </p:nvSpPr>
        <p:spPr>
          <a:xfrm rot="10596685">
            <a:off x="6236970" y="55359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hord 61"/>
          <p:cNvSpPr/>
          <p:nvPr/>
        </p:nvSpPr>
        <p:spPr>
          <a:xfrm rot="5400000">
            <a:off x="7799069" y="57950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515100" y="5208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438650" y="5943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703320" y="5284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32410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259330" y="6107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730240" y="4522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nut 68"/>
          <p:cNvSpPr>
            <a:spLocks noChangeAspect="1"/>
          </p:cNvSpPr>
          <p:nvPr/>
        </p:nvSpPr>
        <p:spPr>
          <a:xfrm>
            <a:off x="6960870" y="264795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39390" y="3455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nut 70"/>
          <p:cNvSpPr>
            <a:spLocks noChangeAspect="1"/>
          </p:cNvSpPr>
          <p:nvPr/>
        </p:nvSpPr>
        <p:spPr>
          <a:xfrm>
            <a:off x="2712117" y="428892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72"/>
            <a:ext cx="9144000" cy="6280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=33.9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0522" y="2256116"/>
            <a:ext cx="9108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6167" y="1252511"/>
            <a:ext cx="125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7603221">
            <a:off x="4609819" y="1938993"/>
            <a:ext cx="2350994" cy="161584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8164945">
            <a:off x="4980275" y="2518906"/>
            <a:ext cx="1426642" cy="1308083"/>
          </a:xfrm>
          <a:prstGeom prst="leftBrace">
            <a:avLst>
              <a:gd name="adj1" fmla="val 19169"/>
              <a:gd name="adj2" fmla="val 38338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48000" y="3581400"/>
            <a:ext cx="1673571" cy="1676093"/>
            <a:chOff x="3048000" y="3581400"/>
            <a:chExt cx="1673571" cy="1676093"/>
          </a:xfrm>
        </p:grpSpPr>
        <p:sp>
          <p:nvSpPr>
            <p:cNvPr id="10" name="TextBox 9"/>
            <p:cNvSpPr txBox="1"/>
            <p:nvPr/>
          </p:nvSpPr>
          <p:spPr>
            <a:xfrm>
              <a:off x="3868644" y="42672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V="1">
              <a:off x="3640456" y="4152900"/>
              <a:ext cx="321658" cy="306478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3800" y="4795828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  <p:sp>
          <p:nvSpPr>
            <p:cNvPr id="16" name="Arc 15"/>
            <p:cNvSpPr/>
            <p:nvPr/>
          </p:nvSpPr>
          <p:spPr>
            <a:xfrm>
              <a:off x="3048000" y="3581400"/>
              <a:ext cx="685800" cy="671151"/>
            </a:xfrm>
            <a:prstGeom prst="arc">
              <a:avLst>
                <a:gd name="adj1" fmla="val 19938659"/>
                <a:gd name="adj2" fmla="val 7009173"/>
              </a:avLst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05578" y="0"/>
            <a:ext cx="678903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+ “one thing wrong”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ts A Trap png images | PNGEgg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10475" y="2600325"/>
            <a:ext cx="1533525" cy="1766888"/>
            <a:chOff x="7610475" y="2600325"/>
            <a:chExt cx="1533525" cy="176688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100000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475" y="2833688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00975" y="2600325"/>
              <a:ext cx="124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It’s a TRAP!</a:t>
              </a:r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46846" y="1994654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=3.32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6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9970" y="2762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33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8467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315200" y="5730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1634491" y="6301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3798570" y="63360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8193790">
            <a:off x="6770370" y="56578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4761145">
            <a:off x="7654289" y="60274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819900" y="5219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32810" y="61988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8323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99263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493520" y="5924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897880" y="4495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512820" y="4400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949440" y="274320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9390" y="3429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nut 49"/>
          <p:cNvSpPr>
            <a:spLocks noChangeAspect="1"/>
          </p:cNvSpPr>
          <p:nvPr/>
        </p:nvSpPr>
        <p:spPr>
          <a:xfrm>
            <a:off x="1996893" y="4406623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3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7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6160" y="2773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43850" y="3749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48500" y="46253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2282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2628676">
            <a:off x="838202" y="579119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2701290" y="62788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7105650" y="626363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8490080">
            <a:off x="7288530" y="56273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842760" y="59397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415540" y="6103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29743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21180" y="4998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07770" y="5692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993130" y="4450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0802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515100" y="5353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5325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5844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1299776" y="418934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8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699760" y="4762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51370" y="4834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66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2420" y="3722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759714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5291969">
            <a:off x="643891" y="523874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1699260" y="6290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6134100" y="62522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6850387">
            <a:off x="7829550" y="568451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86450" y="6096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77340" y="58940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97739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64030" y="48158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1727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141720" y="4453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84170" y="4499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5310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45630" y="27317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73680" y="3329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982905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9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21411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59930" y="5189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85710" y="5600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96539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414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3844858">
            <a:off x="518161" y="506349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539746">
            <a:off x="670561" y="58902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5200650" y="62750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3354761">
            <a:off x="8012430" y="577595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37760" y="6031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70610" y="5737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8308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71450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25830" y="5101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788920" y="4427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093970" y="5330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944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12720" y="32689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01836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6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096000" y="4560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70370" y="5322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04710" y="5905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15200" y="2750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55820" y="52501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217670" y="5878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7294077">
            <a:off x="716280" y="50634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198620" y="62560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7456170" y="62636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7536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832610" y="4381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941320" y="4408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1820" y="2697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5844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65211" y="374572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24800" y="3657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89470" y="2712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882890" y="3581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94741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38850" y="5490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56020" y="6130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5295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34790" y="5650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440715">
            <a:off x="826770" y="49072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12903020">
            <a:off x="3569970" y="569975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6522720" y="624458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88720" y="5105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057400" y="4347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18135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43500" y="4728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4130530">
            <a:off x="1680210" y="5349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0040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987040" y="4461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931670" y="4556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892290" y="25984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85110" y="3234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946692" y="3573704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010400" y="2663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8066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42560" y="6076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6819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99288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43752">
            <a:off x="1154429" y="5158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127452">
            <a:off x="3619500" y="5147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5524500" y="624839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2019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326130" y="4202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12334135">
            <a:off x="2308860" y="547878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487930" y="5212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015490" y="42633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093720" y="4423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81800" y="24841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1770" y="32232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1037225" y="326588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13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53250" y="2594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60970" y="3352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7299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76750" y="5955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9298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129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38708">
            <a:off x="1775458" y="543687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910772">
            <a:off x="3947160" y="501776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678680" y="629030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09550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268980" y="4396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10800000">
            <a:off x="2891790" y="557021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009900" y="52387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072640" y="4331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06090" y="44919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89420" y="2373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55570" y="3242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082494" y="332926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14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03720" y="25641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31114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11930" y="5810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32020" y="5440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3009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1736908">
            <a:off x="2598418" y="561594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6200000">
            <a:off x="4396740" y="51053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9661170">
            <a:off x="3707130" y="61493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78892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497580" y="42595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8832950">
            <a:off x="3531870" y="56349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501390" y="5280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30124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24150" y="4785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5513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21280" y="3288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308830" y="353749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276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 smtClean="0"/>
              <a:t>Older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581030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Helen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Ginn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(by hand)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 Range Traps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97258</TotalTime>
  <Words>2664</Words>
  <Application>Microsoft Office PowerPoint</Application>
  <PresentationFormat>On-screen Show (4:3)</PresentationFormat>
  <Paragraphs>1053</Paragraphs>
  <Slides>106</Slides>
  <Notes>2</Notes>
  <HiddenSlides>40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106</vt:i4>
      </vt:variant>
    </vt:vector>
  </HeadingPairs>
  <TitlesOfParts>
    <vt:vector size="108" baseType="lpstr">
      <vt:lpstr>Office Theme</vt:lpstr>
      <vt:lpstr>1_Office Theme</vt:lpstr>
      <vt:lpstr>Acknowledgements</vt:lpstr>
      <vt:lpstr>The UNTANGLE Challenge</vt:lpstr>
      <vt:lpstr>The UNTANGLE Challenge</vt:lpstr>
      <vt:lpstr>Molecular Dynamics of crystals</vt:lpstr>
      <vt:lpstr>ensemble refine   ???</vt:lpstr>
      <vt:lpstr>Why doesn’t  ensemble refinement: </vt:lpstr>
      <vt:lpstr>PowerPoint Presentation</vt:lpstr>
      <vt:lpstr>PowerPoint Presentation</vt:lpstr>
      <vt:lpstr>PowerPoint Presentation</vt:lpstr>
      <vt:lpstr>PowerPoint Presentation</vt:lpstr>
      <vt:lpstr>Refine from right answer</vt:lpstr>
      <vt:lpstr>Refine from wrong starting point</vt:lpstr>
      <vt:lpstr>UNTANGLE: sim-data Ground Truth</vt:lpstr>
      <vt:lpstr>Untangle score: key concepts</vt:lpstr>
      <vt:lpstr>Untangle Score: wE</vt:lpstr>
      <vt:lpstr>Probability that it’s not noise</vt:lpstr>
      <vt:lpstr>Probability that it’s not noise</vt:lpstr>
      <vt:lpstr>verified Score sheet</vt:lpstr>
      <vt:lpstr>verified Score sheet</vt:lpstr>
      <vt:lpstr>Map Noise: R factors matter via Parseval’s Theorem</vt:lpstr>
      <vt:lpstr>Dominant source of error in MX maps: Cowtan’s Cat</vt:lpstr>
      <vt:lpstr>PowerPoint Presentation</vt:lpstr>
      <vt:lpstr>New Untangling Ideas!</vt:lpstr>
      <vt:lpstr>Tronrud’s  “Variable Labels” proposal</vt:lpstr>
      <vt:lpstr>PowerPoint Presentation</vt:lpstr>
      <vt:lpstr>verified Score sheet</vt:lpstr>
      <vt:lpstr>New Tools!</vt:lpstr>
      <vt:lpstr>PowerPoint Presentation</vt:lpstr>
      <vt:lpstr>PowerPoint Presentation</vt:lpstr>
      <vt:lpstr>verified Score sheet</vt:lpstr>
      <vt:lpstr>verified Score sheet</vt:lpstr>
      <vt:lpstr>“rectified” Simulated Annealing</vt:lpstr>
      <vt:lpstr>Long-range traps from rectified SA</vt:lpstr>
      <vt:lpstr>best.pdb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Untangling Ideas!</vt:lpstr>
      <vt:lpstr>verified Score sheet</vt:lpstr>
      <vt:lpstr>PowerPoint Presentation</vt:lpstr>
      <vt:lpstr>Reference point with too-low weight</vt:lpstr>
      <vt:lpstr>PowerPoint Presentation</vt:lpstr>
      <vt:lpstr>Less than 2% of atoms need restraints</vt:lpstr>
      <vt:lpstr>Most-challenged restraint</vt:lpstr>
      <vt:lpstr>“flying” MD snapshot</vt:lpstr>
      <vt:lpstr>PowerPoint Presentation</vt:lpstr>
      <vt:lpstr>Solved, but weird, problem! Vacuum bubbles at 10k atm</vt:lpstr>
      <vt:lpstr>Restraints lead to “sloshing”</vt:lpstr>
      <vt:lpstr>New Untangling Ideas!</vt:lpstr>
      <vt:lpstr>Travelling Salesman Problem Analogy</vt:lpstr>
      <vt:lpstr>Travelling Salesman Problem</vt:lpstr>
      <vt:lpstr>Next Steps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score: key concepts</vt:lpstr>
      <vt:lpstr>“clip” for tolerating true outliers</vt:lpstr>
      <vt:lpstr>PowerPoint Presentation</vt:lpstr>
      <vt:lpstr>PowerPoint Presentation</vt:lpstr>
      <vt:lpstr>wE score: key concepts</vt:lpstr>
      <vt:lpstr>Probability that it’s not noise softer</vt:lpstr>
      <vt:lpstr>Probability that it’s not noise average/sum of Nthings</vt:lpstr>
      <vt:lpstr>wE score: key concepts</vt:lpstr>
      <vt:lpstr>wE scoring function</vt:lpstr>
      <vt:lpstr>weighted Energy scoring function</vt:lpstr>
      <vt:lpstr>UNTANGLE scoring function</vt:lpstr>
      <vt:lpstr>PowerPoint Presentation</vt:lpstr>
      <vt:lpstr>PowerPoint Presentation</vt:lpstr>
      <vt:lpstr>Muybridge’s galloping horse (1872)</vt:lpstr>
      <vt:lpstr>average structure: galloping horse</vt:lpstr>
      <vt:lpstr>Horses have bones</vt:lpstr>
      <vt:lpstr>Differences &amp; Similarities</vt:lpstr>
      <vt:lpstr>Horses have bones</vt:lpstr>
      <vt:lpstr>Muybridge’s galloping horse 0</vt:lpstr>
      <vt:lpstr>Muybridge’s galloping horse 1</vt:lpstr>
      <vt:lpstr>Muybridge’s galloping horse 2</vt:lpstr>
      <vt:lpstr>Muybridge’s galloping horse 3</vt:lpstr>
      <vt:lpstr>Muybridge’s galloping horse 4</vt:lpstr>
      <vt:lpstr>Muybridge’s galloping horse 5</vt:lpstr>
      <vt:lpstr>Muybridge’s galloping horse 6</vt:lpstr>
      <vt:lpstr>Muybridge’s galloping horse 7</vt:lpstr>
      <vt:lpstr>Muybridge’s galloping horse 8</vt:lpstr>
      <vt:lpstr>Muybridge’s galloping horse 9</vt:lpstr>
      <vt:lpstr>Muybridge’s galloping horse 10</vt:lpstr>
      <vt:lpstr>Muybridge’s galloping horse 11</vt:lpstr>
      <vt:lpstr>Muybridge’s galloping horse 12</vt:lpstr>
      <vt:lpstr>Muybridge’s galloping horse 13</vt:lpstr>
      <vt:lpstr>Muybridge’s galloping horse 14</vt:lpstr>
      <vt:lpstr>Older Score 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337</cp:revision>
  <dcterms:created xsi:type="dcterms:W3CDTF">2024-01-07T16:57:56Z</dcterms:created>
  <dcterms:modified xsi:type="dcterms:W3CDTF">2025-09-25T22:18:59Z</dcterms:modified>
</cp:coreProperties>
</file>