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4" r:id="rId3"/>
  </p:sldMasterIdLst>
  <p:sldIdLst>
    <p:sldId id="306" r:id="rId4"/>
    <p:sldId id="268" r:id="rId5"/>
    <p:sldId id="313" r:id="rId6"/>
    <p:sldId id="277" r:id="rId7"/>
    <p:sldId id="258" r:id="rId8"/>
    <p:sldId id="272" r:id="rId9"/>
    <p:sldId id="278" r:id="rId10"/>
    <p:sldId id="273" r:id="rId11"/>
    <p:sldId id="274" r:id="rId12"/>
    <p:sldId id="265" r:id="rId13"/>
    <p:sldId id="264" r:id="rId14"/>
    <p:sldId id="263" r:id="rId15"/>
    <p:sldId id="308" r:id="rId16"/>
    <p:sldId id="307" r:id="rId17"/>
    <p:sldId id="315" r:id="rId18"/>
    <p:sldId id="312" r:id="rId19"/>
    <p:sldId id="262" r:id="rId20"/>
    <p:sldId id="284" r:id="rId21"/>
    <p:sldId id="270" r:id="rId22"/>
    <p:sldId id="275" r:id="rId23"/>
    <p:sldId id="279" r:id="rId24"/>
    <p:sldId id="280" r:id="rId25"/>
    <p:sldId id="281" r:id="rId26"/>
    <p:sldId id="282" r:id="rId27"/>
    <p:sldId id="283" r:id="rId28"/>
    <p:sldId id="302" r:id="rId29"/>
    <p:sldId id="303" r:id="rId30"/>
    <p:sldId id="304" r:id="rId31"/>
    <p:sldId id="305" r:id="rId32"/>
    <p:sldId id="314" r:id="rId33"/>
    <p:sldId id="286" r:id="rId34"/>
    <p:sldId id="257" r:id="rId35"/>
    <p:sldId id="285" r:id="rId36"/>
    <p:sldId id="311" r:id="rId37"/>
    <p:sldId id="287" r:id="rId38"/>
    <p:sldId id="318" r:id="rId39"/>
    <p:sldId id="320" r:id="rId40"/>
    <p:sldId id="316" r:id="rId41"/>
    <p:sldId id="309" r:id="rId42"/>
    <p:sldId id="310" r:id="rId43"/>
    <p:sldId id="317" r:id="rId44"/>
    <p:sldId id="324" r:id="rId45"/>
    <p:sldId id="321" r:id="rId46"/>
    <p:sldId id="288" r:id="rId47"/>
    <p:sldId id="290" r:id="rId48"/>
    <p:sldId id="291" r:id="rId49"/>
    <p:sldId id="292" r:id="rId50"/>
    <p:sldId id="293" r:id="rId51"/>
    <p:sldId id="294" r:id="rId52"/>
    <p:sldId id="300" r:id="rId53"/>
    <p:sldId id="301" r:id="rId54"/>
    <p:sldId id="322" r:id="rId55"/>
    <p:sldId id="323" r:id="rId56"/>
    <p:sldId id="325" r:id="rId57"/>
    <p:sldId id="295" r:id="rId58"/>
    <p:sldId id="296" r:id="rId59"/>
    <p:sldId id="297" r:id="rId60"/>
    <p:sldId id="298" r:id="rId61"/>
    <p:sldId id="299" r:id="rId62"/>
    <p:sldId id="326" r:id="rId63"/>
    <p:sldId id="327" r:id="rId64"/>
    <p:sldId id="328" r:id="rId65"/>
    <p:sldId id="329" r:id="rId66"/>
    <p:sldId id="330" r:id="rId67"/>
    <p:sldId id="331" r:id="rId68"/>
    <p:sldId id="332" r:id="rId69"/>
    <p:sldId id="333" r:id="rId70"/>
    <p:sldId id="334" r:id="rId71"/>
    <p:sldId id="335" r:id="rId72"/>
    <p:sldId id="336" r:id="rId73"/>
    <p:sldId id="337" r:id="rId74"/>
    <p:sldId id="338" r:id="rId75"/>
    <p:sldId id="339" r:id="rId76"/>
    <p:sldId id="340" r:id="rId7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7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7" d="100"/>
          <a:sy n="57" d="100"/>
        </p:scale>
        <p:origin x="-96" y="-2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71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slide" Target="slides/slide7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viewProps" Target="view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4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5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6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7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DCC74-722A-411B-97DE-846B955F1745}" type="datetimeFigureOut">
              <a:rPr lang="en-US"/>
              <a:pPr>
                <a:defRPr/>
              </a:pPr>
              <a:t>10/7/2014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6F633-C696-4C21-9D88-85B3ABAB72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724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CA750-B2D8-4FE6-BBDF-DB2B7AF71B68}" type="datetimeFigureOut">
              <a:rPr lang="en-US"/>
              <a:pPr>
                <a:defRPr/>
              </a:pPr>
              <a:t>10/7/2014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6D5BD5-9E4D-4CDA-9D86-45AEC78DC8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546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CA6D48-F767-4B8F-87B5-919144904A1E}" type="datetimeFigureOut">
              <a:rPr lang="en-US"/>
              <a:pPr>
                <a:defRPr/>
              </a:pPr>
              <a:t>10/7/2014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40C149-9C8A-45CC-80DD-667EF37A33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2222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53B8F98-3796-425A-A413-52F24ABA37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054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0111F6-B65B-4373-8497-572660C15A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8772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D2A535-4C0C-4F76-BADC-98D87C6A9F5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656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73B507-35C6-4AD0-BD44-C51B4D5921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3949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B4A14D-ECE9-47AF-81E6-AFAEAD1776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887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68D5A2-F858-4E40-9440-7D4DA219FBF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5429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B1E00E-07DE-44D4-B23C-DB5ACC00B9E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704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976EF6-8596-43FE-BF0C-8290238581B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893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1142C9-3274-4260-8B13-BF5DC5CA7B6E}" type="datetimeFigureOut">
              <a:rPr lang="en-US"/>
              <a:pPr>
                <a:defRPr/>
              </a:pPr>
              <a:t>10/7/2014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40715-29BA-4307-8F91-2F022EEA92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2417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FADFC6-D159-42F7-8F1D-69B71B7DACA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7712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E6F44F-F29F-42F0-838B-B94B822A72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8749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8844EE-5E68-4F83-B882-DDE29D6C7A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5465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A190BC-9214-4C27-98B6-59947C237EE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0681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FCAF6D-F156-4D29-8BA9-3CED67E1B05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5620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2403C4-9487-41A0-94F2-96D9EC6F71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7391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5C0BD0-3672-4ADF-BA9A-AF19E14CF47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5831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9CD58D-D311-4154-9D6C-8941D9BEEB5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2321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F718B0-743E-45EF-B4E0-5D2664073CE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4285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95BEC1-34FF-42AF-B27D-2A7AD18D20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537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298C4-FD10-458A-8D81-AB0E98B29C7D}" type="datetimeFigureOut">
              <a:rPr lang="en-US"/>
              <a:pPr>
                <a:defRPr/>
              </a:pPr>
              <a:t>10/7/2014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D15FE-579C-4ACD-BC28-231461DFB3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7976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9B8F18-A9FB-499C-ABE4-DECBCB7651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1120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88AF94-7AEA-4816-9A91-EEE9770D56A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500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DB80F8-EA6D-4361-B3D2-E60E3239C46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0995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ACDFAE-8948-4671-9CD1-4FBF57BCAD6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2439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655D3B-E745-42F2-A57E-97833C44370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0540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DA3428-CB90-4CBD-A687-9EE87C2CEFB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8572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DBEBA-F755-41C3-9883-93764CAB5D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7255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4453A6-D4B1-4F76-8FCA-05352AC6D96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742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9B2F50-40E3-4684-9D5A-A6BB96B3EF6F}" type="datetimeFigureOut">
              <a:rPr lang="en-US"/>
              <a:pPr>
                <a:defRPr/>
              </a:pPr>
              <a:t>10/7/2014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177D59-28AC-4490-861B-531C91623B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656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16DBDF-D767-4EF9-BCEA-A825500EC02A}" type="datetimeFigureOut">
              <a:rPr lang="en-US"/>
              <a:pPr>
                <a:defRPr/>
              </a:pPr>
              <a:t>10/7/2014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9F0695-E251-4F0F-BEA7-1983E0940A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802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CD10E1-F58B-4BCE-9FA9-739E58BD7B30}" type="datetimeFigureOut">
              <a:rPr lang="en-US"/>
              <a:pPr>
                <a:defRPr/>
              </a:pPr>
              <a:t>10/7/2014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44C66F-4941-4190-B66D-7F5A1D0707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572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E9E797-5663-47EF-B5B1-A46FAF55A4E2}" type="datetimeFigureOut">
              <a:rPr lang="en-US"/>
              <a:pPr>
                <a:defRPr/>
              </a:pPr>
              <a:t>10/7/2014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45873-04AA-4AB9-A662-9A335355A8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146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2257BE-5736-444A-B94A-AE4985919758}" type="datetimeFigureOut">
              <a:rPr lang="en-US"/>
              <a:pPr>
                <a:defRPr/>
              </a:pPr>
              <a:t>10/7/2014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6A5915-E075-4D45-8F64-C639A36AC1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7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972F5A-F564-48EF-A10C-2C5A787138D5}" type="datetimeFigureOut">
              <a:rPr lang="en-US"/>
              <a:pPr>
                <a:defRPr/>
              </a:pPr>
              <a:t>10/7/2014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4A87DA-E62B-4CCE-9B91-720DC565B1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33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5D5569A-5FF9-47CA-995B-8586E0647212}" type="datetimeFigureOut">
              <a:rPr lang="en-US"/>
              <a:pPr>
                <a:defRPr/>
              </a:pPr>
              <a:t>10/7/2014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9BE8E52-D886-484D-99DC-06649A733D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fld id="{A7664ED7-D768-4A4F-894A-37439A02D57C}" type="slidenum">
              <a:rPr lang="en-US">
                <a:solidFill>
                  <a:srgbClr val="000000"/>
                </a:solidFill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7280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3D22583C-CF72-4775-9036-F110A89183D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627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3.gif"/><Relationship Id="rId18" Type="http://schemas.openxmlformats.org/officeDocument/2006/relationships/image" Target="../media/image18.jpeg"/><Relationship Id="rId3" Type="http://schemas.openxmlformats.org/officeDocument/2006/relationships/image" Target="../media/image6.png"/><Relationship Id="rId21" Type="http://schemas.openxmlformats.org/officeDocument/2006/relationships/image" Target="../media/image21.jpeg"/><Relationship Id="rId7" Type="http://schemas.openxmlformats.org/officeDocument/2006/relationships/image" Target="../media/image8.jpeg"/><Relationship Id="rId12" Type="http://schemas.openxmlformats.org/officeDocument/2006/relationships/image" Target="../media/image12.jpeg"/><Relationship Id="rId17" Type="http://schemas.openxmlformats.org/officeDocument/2006/relationships/image" Target="../media/image17.jpeg"/><Relationship Id="rId2" Type="http://schemas.openxmlformats.org/officeDocument/2006/relationships/image" Target="../media/image5.png"/><Relationship Id="rId16" Type="http://schemas.openxmlformats.org/officeDocument/2006/relationships/image" Target="../media/image16.png"/><Relationship Id="rId20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1.jpeg"/><Relationship Id="rId24" Type="http://schemas.openxmlformats.org/officeDocument/2006/relationships/image" Target="../media/image24.jpeg"/><Relationship Id="rId5" Type="http://schemas.openxmlformats.org/officeDocument/2006/relationships/image" Target="../media/image7.png"/><Relationship Id="rId15" Type="http://schemas.openxmlformats.org/officeDocument/2006/relationships/image" Target="../media/image15.jpeg"/><Relationship Id="rId23" Type="http://schemas.openxmlformats.org/officeDocument/2006/relationships/image" Target="../media/image23.jpeg"/><Relationship Id="rId10" Type="http://schemas.openxmlformats.org/officeDocument/2006/relationships/image" Target="../media/image10.jpeg"/><Relationship Id="rId19" Type="http://schemas.openxmlformats.org/officeDocument/2006/relationships/image" Target="../media/image19.jpe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14.jpeg"/><Relationship Id="rId22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6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2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3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64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65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66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2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png"/><Relationship Id="rId18" Type="http://schemas.openxmlformats.org/officeDocument/2006/relationships/image" Target="../media/image89.png"/><Relationship Id="rId26" Type="http://schemas.openxmlformats.org/officeDocument/2006/relationships/image" Target="../media/image97.png"/><Relationship Id="rId3" Type="http://schemas.openxmlformats.org/officeDocument/2006/relationships/image" Target="../media/image74.png"/><Relationship Id="rId21" Type="http://schemas.openxmlformats.org/officeDocument/2006/relationships/image" Target="../media/image92.png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17" Type="http://schemas.openxmlformats.org/officeDocument/2006/relationships/image" Target="../media/image88.png"/><Relationship Id="rId25" Type="http://schemas.openxmlformats.org/officeDocument/2006/relationships/image" Target="../media/image96.png"/><Relationship Id="rId2" Type="http://schemas.openxmlformats.org/officeDocument/2006/relationships/image" Target="../media/image73.png"/><Relationship Id="rId16" Type="http://schemas.openxmlformats.org/officeDocument/2006/relationships/image" Target="../media/image87.png"/><Relationship Id="rId20" Type="http://schemas.openxmlformats.org/officeDocument/2006/relationships/image" Target="../media/image9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24" Type="http://schemas.openxmlformats.org/officeDocument/2006/relationships/image" Target="../media/image95.png"/><Relationship Id="rId5" Type="http://schemas.openxmlformats.org/officeDocument/2006/relationships/image" Target="../media/image76.png"/><Relationship Id="rId15" Type="http://schemas.openxmlformats.org/officeDocument/2006/relationships/image" Target="../media/image86.png"/><Relationship Id="rId23" Type="http://schemas.openxmlformats.org/officeDocument/2006/relationships/image" Target="../media/image94.png"/><Relationship Id="rId10" Type="http://schemas.openxmlformats.org/officeDocument/2006/relationships/image" Target="../media/image81.png"/><Relationship Id="rId19" Type="http://schemas.openxmlformats.org/officeDocument/2006/relationships/image" Target="../media/image90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Relationship Id="rId14" Type="http://schemas.openxmlformats.org/officeDocument/2006/relationships/image" Target="../media/image85.png"/><Relationship Id="rId22" Type="http://schemas.openxmlformats.org/officeDocument/2006/relationships/image" Target="../media/image93.png"/><Relationship Id="rId27" Type="http://schemas.openxmlformats.org/officeDocument/2006/relationships/image" Target="../media/image9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3.gif"/><Relationship Id="rId18" Type="http://schemas.openxmlformats.org/officeDocument/2006/relationships/image" Target="../media/image18.jpeg"/><Relationship Id="rId3" Type="http://schemas.openxmlformats.org/officeDocument/2006/relationships/image" Target="../media/image6.png"/><Relationship Id="rId21" Type="http://schemas.openxmlformats.org/officeDocument/2006/relationships/image" Target="../media/image21.jpeg"/><Relationship Id="rId7" Type="http://schemas.openxmlformats.org/officeDocument/2006/relationships/image" Target="../media/image8.jpeg"/><Relationship Id="rId12" Type="http://schemas.openxmlformats.org/officeDocument/2006/relationships/image" Target="../media/image12.jpeg"/><Relationship Id="rId17" Type="http://schemas.openxmlformats.org/officeDocument/2006/relationships/image" Target="../media/image17.jpeg"/><Relationship Id="rId2" Type="http://schemas.openxmlformats.org/officeDocument/2006/relationships/image" Target="../media/image5.png"/><Relationship Id="rId16" Type="http://schemas.openxmlformats.org/officeDocument/2006/relationships/image" Target="../media/image16.png"/><Relationship Id="rId20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1.jpeg"/><Relationship Id="rId24" Type="http://schemas.openxmlformats.org/officeDocument/2006/relationships/image" Target="../media/image24.jpeg"/><Relationship Id="rId5" Type="http://schemas.openxmlformats.org/officeDocument/2006/relationships/image" Target="../media/image7.png"/><Relationship Id="rId15" Type="http://schemas.openxmlformats.org/officeDocument/2006/relationships/image" Target="../media/image15.jpeg"/><Relationship Id="rId23" Type="http://schemas.openxmlformats.org/officeDocument/2006/relationships/image" Target="../media/image23.jpeg"/><Relationship Id="rId10" Type="http://schemas.openxmlformats.org/officeDocument/2006/relationships/image" Target="../media/image10.jpeg"/><Relationship Id="rId19" Type="http://schemas.openxmlformats.org/officeDocument/2006/relationships/image" Target="../media/image19.jpe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14.jpeg"/><Relationship Id="rId22" Type="http://schemas.openxmlformats.org/officeDocument/2006/relationships/image" Target="../media/image2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3.gif"/><Relationship Id="rId18" Type="http://schemas.openxmlformats.org/officeDocument/2006/relationships/image" Target="../media/image18.jpeg"/><Relationship Id="rId3" Type="http://schemas.openxmlformats.org/officeDocument/2006/relationships/image" Target="../media/image6.png"/><Relationship Id="rId21" Type="http://schemas.openxmlformats.org/officeDocument/2006/relationships/image" Target="../media/image21.jpeg"/><Relationship Id="rId7" Type="http://schemas.openxmlformats.org/officeDocument/2006/relationships/image" Target="../media/image8.jpeg"/><Relationship Id="rId12" Type="http://schemas.openxmlformats.org/officeDocument/2006/relationships/image" Target="../media/image12.jpeg"/><Relationship Id="rId17" Type="http://schemas.openxmlformats.org/officeDocument/2006/relationships/image" Target="../media/image17.jpeg"/><Relationship Id="rId2" Type="http://schemas.openxmlformats.org/officeDocument/2006/relationships/image" Target="../media/image5.png"/><Relationship Id="rId16" Type="http://schemas.openxmlformats.org/officeDocument/2006/relationships/image" Target="../media/image16.png"/><Relationship Id="rId20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1.jpeg"/><Relationship Id="rId24" Type="http://schemas.openxmlformats.org/officeDocument/2006/relationships/image" Target="../media/image24.jpeg"/><Relationship Id="rId5" Type="http://schemas.openxmlformats.org/officeDocument/2006/relationships/image" Target="../media/image7.png"/><Relationship Id="rId15" Type="http://schemas.openxmlformats.org/officeDocument/2006/relationships/image" Target="../media/image15.jpeg"/><Relationship Id="rId23" Type="http://schemas.openxmlformats.org/officeDocument/2006/relationships/image" Target="../media/image23.jpeg"/><Relationship Id="rId10" Type="http://schemas.openxmlformats.org/officeDocument/2006/relationships/image" Target="../media/image10.jpeg"/><Relationship Id="rId19" Type="http://schemas.openxmlformats.org/officeDocument/2006/relationships/image" Target="../media/image19.jpe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14.jpeg"/><Relationship Id="rId22" Type="http://schemas.openxmlformats.org/officeDocument/2006/relationships/image" Target="../media/image22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gif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slideLayout" Target="../slideLayouts/slideLayout14.xml"/><Relationship Id="rId1" Type="http://schemas.openxmlformats.org/officeDocument/2006/relationships/video" Target="file:///C:\Users\JMHolton\Desktop\James_Holton\xtallography_talks\movies\lyso_rotate.wmv" TargetMode="Externa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gif"/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14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15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116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117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118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24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8.jpeg"/><Relationship Id="rId7" Type="http://schemas.openxmlformats.org/officeDocument/2006/relationships/image" Target="../media/image5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30.jpeg"/><Relationship Id="rId10" Type="http://schemas.openxmlformats.org/officeDocument/2006/relationships/image" Target="../media/image33.jpeg"/><Relationship Id="rId4" Type="http://schemas.openxmlformats.org/officeDocument/2006/relationships/image" Target="../media/image29.png"/><Relationship Id="rId9" Type="http://schemas.openxmlformats.org/officeDocument/2006/relationships/image" Target="../media/image32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31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723378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5400" dirty="0" smtClean="0"/>
              <a:t>Acknowledgements</a:t>
            </a:r>
          </a:p>
        </p:txBody>
      </p:sp>
      <p:sp>
        <p:nvSpPr>
          <p:cNvPr id="31747" name="Rectangle 4"/>
          <p:cNvSpPr>
            <a:spLocks noChangeArrowheads="1"/>
          </p:cNvSpPr>
          <p:nvPr/>
        </p:nvSpPr>
        <p:spPr bwMode="auto">
          <a:xfrm>
            <a:off x="457200" y="1065173"/>
            <a:ext cx="8229600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400" dirty="0" smtClean="0"/>
              <a:t>James Fraser    Terry Lang     Ken Frankel     John </a:t>
            </a:r>
            <a:r>
              <a:rPr lang="en-US" altLang="en-US" sz="2400" dirty="0" err="1" smtClean="0"/>
              <a:t>Tainer</a:t>
            </a:r>
            <a:endParaRPr lang="en-US" altLang="en-US" sz="2400" dirty="0"/>
          </a:p>
          <a:p>
            <a:pPr eaLnBrk="1" hangingPunct="1"/>
            <a:endParaRPr lang="en-US" altLang="en-US" sz="2400" dirty="0"/>
          </a:p>
        </p:txBody>
      </p:sp>
      <p:sp>
        <p:nvSpPr>
          <p:cNvPr id="31748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685800" y="1906588"/>
            <a:ext cx="7772400" cy="4951412"/>
          </a:xfrm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b="1" dirty="0" smtClean="0">
                <a:solidFill>
                  <a:srgbClr val="000000"/>
                </a:solidFill>
              </a:rPr>
              <a:t>ALS 8.3.1 creator: Tom </a:t>
            </a:r>
            <a:r>
              <a:rPr lang="en-US" altLang="en-US" b="1" dirty="0" err="1" smtClean="0">
                <a:solidFill>
                  <a:srgbClr val="000000"/>
                </a:solidFill>
              </a:rPr>
              <a:t>Alber</a:t>
            </a:r>
            <a:r>
              <a:rPr lang="en-US" altLang="en-US" b="1" dirty="0" smtClean="0">
                <a:solidFill>
                  <a:srgbClr val="000000"/>
                </a:solidFill>
              </a:rPr>
              <a:t> 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altLang="en-US" sz="1200" b="1" dirty="0" smtClean="0">
              <a:solidFill>
                <a:srgbClr val="000000"/>
              </a:solidFill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altLang="en-US" sz="1200" b="1" dirty="0" smtClean="0">
              <a:solidFill>
                <a:srgbClr val="000000"/>
              </a:solidFill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1800" b="1" dirty="0" smtClean="0">
                <a:solidFill>
                  <a:srgbClr val="006600"/>
                </a:solidFill>
              </a:rPr>
              <a:t>Center for Structure of Membrane Proteins (CSMP)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1800" b="1" dirty="0" smtClean="0">
                <a:solidFill>
                  <a:srgbClr val="006600"/>
                </a:solidFill>
              </a:rPr>
              <a:t>Membrane Protein Expression Center II (MPEC)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1800" b="1" dirty="0" smtClean="0">
                <a:solidFill>
                  <a:srgbClr val="006600"/>
                </a:solidFill>
              </a:rPr>
              <a:t>Center for HIV Accessory and Regulatory Complexes (HARC)</a:t>
            </a:r>
          </a:p>
          <a:p>
            <a:pPr algn="ctr">
              <a:lnSpc>
                <a:spcPct val="80000"/>
              </a:lnSpc>
              <a:buNone/>
            </a:pPr>
            <a:r>
              <a:rPr lang="en-US" altLang="en-US" sz="1800" b="1" dirty="0">
                <a:solidFill>
                  <a:srgbClr val="006600"/>
                </a:solidFill>
              </a:rPr>
              <a:t>Integrated Diffraction Analysis Technologies (IDAT)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altLang="en-US" sz="1800" b="1" dirty="0" smtClean="0">
              <a:solidFill>
                <a:srgbClr val="006600"/>
              </a:solidFill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1600" b="1" dirty="0" smtClean="0">
                <a:solidFill>
                  <a:srgbClr val="000000"/>
                </a:solidFill>
              </a:rPr>
              <a:t>W. M. Keck Foundation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1600" b="1" dirty="0" err="1" smtClean="0">
                <a:solidFill>
                  <a:srgbClr val="000000"/>
                </a:solidFill>
              </a:rPr>
              <a:t>Plexxikon</a:t>
            </a:r>
            <a:r>
              <a:rPr lang="en-US" altLang="en-US" sz="1600" b="1" dirty="0" smtClean="0">
                <a:solidFill>
                  <a:srgbClr val="000000"/>
                </a:solidFill>
              </a:rPr>
              <a:t>, Inc.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1600" b="1" dirty="0" smtClean="0">
                <a:solidFill>
                  <a:srgbClr val="000000"/>
                </a:solidFill>
              </a:rPr>
              <a:t>M D Anderson CRC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1600" b="1" dirty="0" smtClean="0">
                <a:solidFill>
                  <a:srgbClr val="000000"/>
                </a:solidFill>
              </a:rPr>
              <a:t>University of California Berkeley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1600" b="1" dirty="0" smtClean="0">
                <a:solidFill>
                  <a:srgbClr val="000000"/>
                </a:solidFill>
              </a:rPr>
              <a:t>University of California San Francisco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1600" b="1" dirty="0" smtClean="0">
                <a:solidFill>
                  <a:srgbClr val="000000"/>
                </a:solidFill>
              </a:rPr>
              <a:t>University of California Campus-Laboratory Collaboration Grant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1600" b="1" dirty="0" smtClean="0">
                <a:solidFill>
                  <a:srgbClr val="000000"/>
                </a:solidFill>
              </a:rPr>
              <a:t>Henry Wheeler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altLang="en-US" sz="1600" b="1" dirty="0" smtClean="0">
              <a:solidFill>
                <a:srgbClr val="000000"/>
              </a:solidFill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900" dirty="0" smtClean="0">
                <a:solidFill>
                  <a:srgbClr val="000000"/>
                </a:solidFill>
              </a:rPr>
              <a:t>The Advanced Light Source is supported by the Director, Office of Science, Office of Basic Energy Sciences, Materials Sciences Division, of the US Department of Energy under contract No. DE-AC02-05CH11231 at Lawrence Berkeley National Laboratory. </a:t>
            </a:r>
          </a:p>
        </p:txBody>
      </p:sp>
    </p:spTree>
    <p:extLst>
      <p:ext uri="{BB962C8B-B14F-4D97-AF65-F5344CB8AC3E}">
        <p14:creationId xmlns:p14="http://schemas.microsoft.com/office/powerpoint/2010/main" val="217244262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663" y="2098675"/>
            <a:ext cx="2247900" cy="475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latin typeface="Arial" charset="0"/>
                <a:cs typeface="Arial" charset="0"/>
              </a:rPr>
              <a:t>Electricity + vacuum = X-rays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00038" y="1379538"/>
            <a:ext cx="2881312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400" b="1">
                <a:latin typeface="Arial" charset="0"/>
              </a:rPr>
              <a:t>1654</a:t>
            </a:r>
            <a:r>
              <a:rPr lang="en-US" altLang="en-US" sz="2400">
                <a:latin typeface="Arial" charset="0"/>
              </a:rPr>
              <a:t>  ~10 Torr</a:t>
            </a:r>
          </a:p>
          <a:p>
            <a:pPr eaLnBrk="1" hangingPunct="1"/>
            <a:r>
              <a:rPr lang="en-US" altLang="en-US" sz="2400">
                <a:latin typeface="Arial" charset="0"/>
              </a:rPr>
              <a:t>Otto von Guericke’s</a:t>
            </a:r>
          </a:p>
          <a:p>
            <a:pPr eaLnBrk="1" hangingPunct="1"/>
            <a:r>
              <a:rPr lang="en-US" altLang="en-US">
                <a:latin typeface="Arial" charset="0"/>
              </a:rPr>
              <a:t>“Magdeburg hemispheres”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252788" y="5695950"/>
            <a:ext cx="5891212" cy="9223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dirty="0" err="1">
                <a:latin typeface="Arial" charset="0"/>
              </a:rPr>
              <a:t>Benvenuti</a:t>
            </a:r>
            <a:r>
              <a:rPr lang="en-US" altLang="en-US" dirty="0">
                <a:latin typeface="Arial" charset="0"/>
              </a:rPr>
              <a:t>, C. &amp; </a:t>
            </a:r>
            <a:r>
              <a:rPr lang="en-US" altLang="en-US" dirty="0" err="1">
                <a:latin typeface="Arial" charset="0"/>
              </a:rPr>
              <a:t>Chiggiato</a:t>
            </a:r>
            <a:r>
              <a:rPr lang="en-US" altLang="en-US" dirty="0">
                <a:latin typeface="Arial" charset="0"/>
              </a:rPr>
              <a:t>, P. (1993). "</a:t>
            </a:r>
            <a:r>
              <a:rPr lang="en-US" altLang="en-US" dirty="0" err="1">
                <a:latin typeface="Arial" charset="0"/>
              </a:rPr>
              <a:t>Obtention</a:t>
            </a:r>
            <a:r>
              <a:rPr lang="en-US" altLang="en-US" dirty="0">
                <a:latin typeface="Arial" charset="0"/>
              </a:rPr>
              <a:t> of pressures in the 10</a:t>
            </a:r>
            <a:r>
              <a:rPr lang="en-US" altLang="en-US" baseline="30000" dirty="0">
                <a:latin typeface="Arial" charset="0"/>
              </a:rPr>
              <a:t>−14 </a:t>
            </a:r>
            <a:r>
              <a:rPr lang="en-US" altLang="en-US" dirty="0" err="1">
                <a:latin typeface="Arial" charset="0"/>
              </a:rPr>
              <a:t>torr</a:t>
            </a:r>
            <a:r>
              <a:rPr lang="en-US" altLang="en-US" dirty="0">
                <a:latin typeface="Arial" charset="0"/>
              </a:rPr>
              <a:t> range by means of a </a:t>
            </a:r>
            <a:r>
              <a:rPr lang="en-US" altLang="en-US" dirty="0" err="1">
                <a:latin typeface="Arial" charset="0"/>
              </a:rPr>
              <a:t>Zr</a:t>
            </a:r>
            <a:r>
              <a:rPr lang="en-US" altLang="en-US" dirty="0">
                <a:latin typeface="Arial" charset="0"/>
              </a:rPr>
              <a:t>-V-Fe non evaporable getter", </a:t>
            </a:r>
            <a:r>
              <a:rPr lang="en-US" altLang="en-US" i="1" dirty="0">
                <a:latin typeface="Arial" charset="0"/>
              </a:rPr>
              <a:t>Vacuum</a:t>
            </a:r>
            <a:r>
              <a:rPr lang="en-US" altLang="en-US" dirty="0">
                <a:latin typeface="Arial" charset="0"/>
              </a:rPr>
              <a:t> </a:t>
            </a:r>
            <a:r>
              <a:rPr lang="en-US" altLang="en-US" b="1" dirty="0">
                <a:latin typeface="Arial" charset="0"/>
              </a:rPr>
              <a:t>44</a:t>
            </a:r>
            <a:r>
              <a:rPr lang="en-US" altLang="en-US" dirty="0">
                <a:latin typeface="Arial" charset="0"/>
              </a:rPr>
              <a:t>, 511-513. 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00038" y="5908675"/>
            <a:ext cx="24685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400" b="1">
                <a:latin typeface="Arial" charset="0"/>
              </a:rPr>
              <a:t>1993</a:t>
            </a:r>
            <a:r>
              <a:rPr lang="en-US" altLang="en-US" sz="2400">
                <a:latin typeface="Arial" charset="0"/>
              </a:rPr>
              <a:t>  ~10</a:t>
            </a:r>
            <a:r>
              <a:rPr lang="en-US" altLang="en-US" sz="2400" baseline="30000">
                <a:latin typeface="Arial" charset="0"/>
              </a:rPr>
              <a:t>-14</a:t>
            </a:r>
            <a:r>
              <a:rPr lang="en-US" altLang="en-US" sz="2400">
                <a:latin typeface="Arial" charset="0"/>
              </a:rPr>
              <a:t> Torr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00038" y="2790825"/>
            <a:ext cx="28035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400" b="1">
                <a:latin typeface="Arial" charset="0"/>
              </a:rPr>
              <a:t>1865</a:t>
            </a:r>
            <a:r>
              <a:rPr lang="en-US" altLang="en-US" sz="2400">
                <a:latin typeface="Arial" charset="0"/>
              </a:rPr>
              <a:t>  &lt; 10</a:t>
            </a:r>
            <a:r>
              <a:rPr lang="en-US" altLang="en-US" sz="2400" baseline="30000">
                <a:latin typeface="Arial" charset="0"/>
              </a:rPr>
              <a:t>-2</a:t>
            </a:r>
            <a:r>
              <a:rPr lang="en-US" altLang="en-US" sz="2400">
                <a:latin typeface="Arial" charset="0"/>
              </a:rPr>
              <a:t> Torr</a:t>
            </a:r>
          </a:p>
          <a:p>
            <a:pPr eaLnBrk="1" hangingPunct="1"/>
            <a:r>
              <a:rPr lang="en-US" altLang="en-US" sz="2400">
                <a:latin typeface="Arial" charset="0"/>
              </a:rPr>
              <a:t>Hg “fall tube” pump</a:t>
            </a:r>
          </a:p>
        </p:txBody>
      </p:sp>
      <p:pic>
        <p:nvPicPr>
          <p:cNvPr id="22530" name="Picture 2" descr="http://www.google.com/logos/2012/otto-von-guericke-2012-h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1320800"/>
            <a:ext cx="4676775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00038" y="3976688"/>
            <a:ext cx="26114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400" b="1">
                <a:latin typeface="Arial" charset="0"/>
              </a:rPr>
              <a:t>1870s</a:t>
            </a:r>
            <a:r>
              <a:rPr lang="en-US" altLang="en-US" sz="2400">
                <a:latin typeface="Arial" charset="0"/>
              </a:rPr>
              <a:t>  &lt; 10</a:t>
            </a:r>
            <a:r>
              <a:rPr lang="en-US" altLang="en-US" sz="2400" baseline="30000">
                <a:latin typeface="Arial" charset="0"/>
              </a:rPr>
              <a:t>-3</a:t>
            </a:r>
            <a:r>
              <a:rPr lang="en-US" altLang="en-US" sz="2400">
                <a:latin typeface="Arial" charset="0"/>
              </a:rPr>
              <a:t> Torr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00038" y="4773613"/>
            <a:ext cx="243998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400" b="1">
                <a:latin typeface="Arial" charset="0"/>
              </a:rPr>
              <a:t>1894</a:t>
            </a:r>
            <a:r>
              <a:rPr lang="en-US" altLang="en-US" sz="2400">
                <a:latin typeface="Arial" charset="0"/>
              </a:rPr>
              <a:t>  &lt; 10</a:t>
            </a:r>
            <a:r>
              <a:rPr lang="en-US" altLang="en-US" sz="2400" baseline="30000">
                <a:latin typeface="Arial" charset="0"/>
              </a:rPr>
              <a:t>-5</a:t>
            </a:r>
            <a:r>
              <a:rPr lang="en-US" altLang="en-US" sz="2400">
                <a:latin typeface="Arial" charset="0"/>
              </a:rPr>
              <a:t> Torr</a:t>
            </a:r>
          </a:p>
          <a:p>
            <a:pPr eaLnBrk="1" hangingPunct="1"/>
            <a:r>
              <a:rPr lang="en-US" altLang="en-US" sz="2400">
                <a:latin typeface="Arial" charset="0"/>
              </a:rPr>
              <a:t>Sprengel pump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786438" y="2787650"/>
            <a:ext cx="2997200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>
                <a:latin typeface="Arial" charset="0"/>
              </a:rPr>
              <a:t>Sprengel, H. (1865). "Researches on the vacuum", </a:t>
            </a:r>
            <a:r>
              <a:rPr lang="en-US" altLang="en-US" i="1">
                <a:latin typeface="Arial" charset="0"/>
              </a:rPr>
              <a:t>J. Chem. Soc.</a:t>
            </a:r>
            <a:r>
              <a:rPr lang="en-US" altLang="en-US">
                <a:latin typeface="Arial" charset="0"/>
              </a:rPr>
              <a:t> </a:t>
            </a:r>
            <a:r>
              <a:rPr lang="en-US" altLang="en-US" b="1">
                <a:latin typeface="Arial" charset="0"/>
              </a:rPr>
              <a:t>18</a:t>
            </a:r>
            <a:r>
              <a:rPr lang="en-US" altLang="en-US">
                <a:latin typeface="Arial" charset="0"/>
              </a:rPr>
              <a:t>, 9b-21.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249738" y="4795838"/>
            <a:ext cx="4572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>
                <a:latin typeface="Arial" charset="0"/>
              </a:rPr>
              <a:t>Redhead, Paul A., ed. </a:t>
            </a:r>
            <a:r>
              <a:rPr lang="en-US" altLang="en-US" i="1">
                <a:latin typeface="Arial" charset="0"/>
              </a:rPr>
              <a:t>Vacuum Science and Technology: Pioneers of the 20th Century</a:t>
            </a:r>
            <a:r>
              <a:rPr lang="en-US" altLang="en-US">
                <a:latin typeface="Arial" charset="0"/>
              </a:rPr>
              <a:t>. Vol. 2. Springer, 1994.</a:t>
            </a:r>
          </a:p>
        </p:txBody>
      </p:sp>
      <p:pic>
        <p:nvPicPr>
          <p:cNvPr id="22535" name="Picture 7" descr="http://www.gascoals.com/Portals/0/Light%20Bulbs/edison-electric-ligh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425" y="1447800"/>
            <a:ext cx="4383088" cy="336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5" name="Picture 15" descr="https://encrypted-tbn3.gstatic.com/images?q=tbn:ANd9GcSpFJW8zOIcnp_VkB36F7AOYEOZDAvYIwsdt6dFXR72GaOUjcGT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0" r="17467" b="24620"/>
          <a:stretch/>
        </p:blipFill>
        <p:spPr bwMode="auto">
          <a:xfrm>
            <a:off x="2730322" y="4704928"/>
            <a:ext cx="1493947" cy="1013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7" name="Picture 17" descr="http://i.telegraph.co.uk/multimedia/archive/02049/26_2049425i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7749" y="2743200"/>
            <a:ext cx="1403411" cy="2107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  <p:bldP spid="5" grpId="0" animBg="1" autoUpdateAnimBg="0"/>
      <p:bldP spid="9" grpId="0" autoUpdateAnimBg="0"/>
      <p:bldP spid="10" grpId="0" autoUpdateAnimBg="0"/>
      <p:bldP spid="13" grpId="0" autoUpdateAnimBg="0"/>
      <p:bldP spid="14" grpId="0" autoUpdateAnimBg="0"/>
      <p:bldP spid="6" grpId="0" animBg="1" autoUpdateAnimBg="0"/>
      <p:bldP spid="7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558925"/>
          </a:xfrm>
        </p:spPr>
        <p:txBody>
          <a:bodyPr/>
          <a:lstStyle/>
          <a:p>
            <a:pPr eaLnBrk="1" hangingPunct="1"/>
            <a:r>
              <a:rPr lang="en-US" altLang="en-US" smtClean="0"/>
              <a:t>X-rays</a:t>
            </a:r>
            <a:br>
              <a:rPr lang="en-US" altLang="en-US" smtClean="0"/>
            </a:br>
            <a:r>
              <a:rPr lang="en-US" altLang="en-US" sz="2400" smtClean="0"/>
              <a:t>(aka “Röntgenstrahlung”)</a:t>
            </a:r>
            <a:endParaRPr lang="en-US" altLang="en-US" smtClean="0"/>
          </a:p>
        </p:txBody>
      </p:sp>
      <p:sp>
        <p:nvSpPr>
          <p:cNvPr id="3075" name="Rectangle 1"/>
          <p:cNvSpPr>
            <a:spLocks noChangeArrowheads="1"/>
          </p:cNvSpPr>
          <p:nvPr/>
        </p:nvSpPr>
        <p:spPr bwMode="auto">
          <a:xfrm>
            <a:off x="0" y="6465888"/>
            <a:ext cx="9144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de-DE" altLang="en-US"/>
              <a:t>Röntgen, W. C. (1898)."Ueber eine neue Art von Strahlen", </a:t>
            </a:r>
            <a:r>
              <a:rPr lang="de-DE" altLang="en-US" i="1"/>
              <a:t>Annalen der Physik</a:t>
            </a:r>
            <a:r>
              <a:rPr lang="de-DE" altLang="en-US"/>
              <a:t> </a:t>
            </a:r>
            <a:r>
              <a:rPr lang="de-DE" altLang="en-US" b="1"/>
              <a:t>300</a:t>
            </a:r>
            <a:r>
              <a:rPr lang="de-DE" altLang="en-US"/>
              <a:t>, 1-11. </a:t>
            </a:r>
            <a:endParaRPr lang="en-US" altLang="en-US"/>
          </a:p>
        </p:txBody>
      </p:sp>
      <p:pic>
        <p:nvPicPr>
          <p:cNvPr id="3076" name="Picture 2" descr="File:Roentgen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2" t="3148" r="18047" b="31017"/>
          <a:stretch>
            <a:fillRect/>
          </a:stretch>
        </p:blipFill>
        <p:spPr bwMode="auto">
          <a:xfrm>
            <a:off x="122238" y="3998913"/>
            <a:ext cx="1738312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213" y="3730625"/>
            <a:ext cx="3519487" cy="264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 descr="Roentgen's X-ray photograph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272"/>
          <a:stretch>
            <a:fillRect/>
          </a:stretch>
        </p:blipFill>
        <p:spPr bwMode="auto">
          <a:xfrm>
            <a:off x="187325" y="450850"/>
            <a:ext cx="2211388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825" y="1444625"/>
            <a:ext cx="6373813" cy="223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5" descr="Nobel_medal_dsc0617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075" y="2924175"/>
            <a:ext cx="1495425" cy="149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617788" y="3684588"/>
            <a:ext cx="2643187" cy="286226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The discovery soon after this of X-rays by </a:t>
            </a:r>
            <a:r>
              <a:rPr lang="en-US" dirty="0" err="1"/>
              <a:t>Röntgen</a:t>
            </a:r>
            <a:r>
              <a:rPr lang="en-US" dirty="0"/>
              <a:t> (22), the first investigator to use the type of tube described above, is generally considered to be a good example of a lucky discovery.</a:t>
            </a:r>
          </a:p>
          <a:p>
            <a:pPr marL="285750" indent="-285750" algn="r">
              <a:buFontTx/>
              <a:buChar char="-"/>
              <a:defRPr/>
            </a:pPr>
            <a:r>
              <a:rPr lang="en-US" dirty="0"/>
              <a:t>P.E.A. von Lenard</a:t>
            </a:r>
          </a:p>
          <a:p>
            <a:pPr algn="r">
              <a:defRPr/>
            </a:pPr>
            <a:r>
              <a:rPr lang="en-US" dirty="0"/>
              <a:t>1906 Nobel Lecture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62063"/>
          </a:xfrm>
        </p:spPr>
        <p:txBody>
          <a:bodyPr/>
          <a:lstStyle/>
          <a:p>
            <a:pPr eaLnBrk="1" hangingPunct="1"/>
            <a:r>
              <a:rPr lang="en-US" altLang="en-US" smtClean="0">
                <a:latin typeface="Arial" charset="0"/>
                <a:cs typeface="Arial" charset="0"/>
              </a:rPr>
              <a:t>Laue’s diffraction photograph</a:t>
            </a:r>
            <a:br>
              <a:rPr lang="en-US" altLang="en-US" smtClean="0">
                <a:latin typeface="Arial" charset="0"/>
                <a:cs typeface="Arial" charset="0"/>
              </a:rPr>
            </a:br>
            <a:r>
              <a:rPr lang="en-US" altLang="en-US" sz="2400" smtClean="0">
                <a:latin typeface="Arial" charset="0"/>
                <a:cs typeface="Arial" charset="0"/>
              </a:rPr>
              <a:t>(not to be confused with Laue diffraction)</a:t>
            </a:r>
          </a:p>
        </p:txBody>
      </p:sp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438" y="1296988"/>
            <a:ext cx="6748462" cy="539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http://upload.wikimedia.org/wikipedia/commons/0/07/Max_von_Laue_19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3244850"/>
            <a:ext cx="1444625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Rectangle 3"/>
          <p:cNvSpPr>
            <a:spLocks noChangeArrowheads="1"/>
          </p:cNvSpPr>
          <p:nvPr/>
        </p:nvSpPr>
        <p:spPr bwMode="auto">
          <a:xfrm>
            <a:off x="0" y="5380038"/>
            <a:ext cx="457200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de-DE" altLang="en-US">
                <a:latin typeface="Arial" charset="0"/>
              </a:rPr>
              <a:t>Friedrich, W., Knipping, P. &amp;</a:t>
            </a:r>
          </a:p>
          <a:p>
            <a:pPr eaLnBrk="1" hangingPunct="1"/>
            <a:r>
              <a:rPr lang="de-DE" altLang="en-US">
                <a:latin typeface="Arial" charset="0"/>
              </a:rPr>
              <a:t> Laue, M. (1913). "Interferenzerscheinungen bei Röntgenstrahlen", </a:t>
            </a:r>
            <a:r>
              <a:rPr lang="de-DE" altLang="en-US" i="1">
                <a:latin typeface="Arial" charset="0"/>
              </a:rPr>
              <a:t>Annalen der Physik</a:t>
            </a:r>
            <a:r>
              <a:rPr lang="de-DE" altLang="en-US">
                <a:latin typeface="Arial" charset="0"/>
              </a:rPr>
              <a:t> </a:t>
            </a:r>
          </a:p>
          <a:p>
            <a:pPr eaLnBrk="1" hangingPunct="1"/>
            <a:r>
              <a:rPr lang="de-DE" altLang="en-US" b="1">
                <a:latin typeface="Arial" charset="0"/>
              </a:rPr>
              <a:t>346</a:t>
            </a:r>
            <a:r>
              <a:rPr lang="de-DE" altLang="en-US">
                <a:latin typeface="Arial" charset="0"/>
              </a:rPr>
              <a:t>, 971-988. </a:t>
            </a:r>
            <a:endParaRPr lang="en-US" altLang="en-US">
              <a:latin typeface="Arial" charset="0"/>
            </a:endParaRPr>
          </a:p>
        </p:txBody>
      </p:sp>
      <p:sp>
        <p:nvSpPr>
          <p:cNvPr id="6150" name="TextBox 4"/>
          <p:cNvSpPr txBox="1">
            <a:spLocks noChangeArrowheads="1"/>
          </p:cNvSpPr>
          <p:nvPr/>
        </p:nvSpPr>
        <p:spPr bwMode="auto">
          <a:xfrm>
            <a:off x="4957763" y="6273800"/>
            <a:ext cx="6572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000">
                <a:latin typeface="Arial" charset="0"/>
              </a:rPr>
              <a:t>ZnS</a:t>
            </a:r>
            <a:endParaRPr lang="en-US" altLang="en-US" sz="1200">
              <a:latin typeface="Arial" charset="0"/>
            </a:endParaRPr>
          </a:p>
        </p:txBody>
      </p:sp>
      <p:sp>
        <p:nvSpPr>
          <p:cNvPr id="6152" name="Rectangle 5"/>
          <p:cNvSpPr>
            <a:spLocks noChangeArrowheads="1"/>
          </p:cNvSpPr>
          <p:nvPr/>
        </p:nvSpPr>
        <p:spPr bwMode="auto">
          <a:xfrm>
            <a:off x="5975350" y="5657850"/>
            <a:ext cx="31686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en-US" dirty="0">
                <a:latin typeface="Arial" charset="0"/>
              </a:rPr>
              <a:t>Ewald, P. (1979).</a:t>
            </a:r>
          </a:p>
          <a:p>
            <a:pPr algn="r" eaLnBrk="1" hangingPunct="1"/>
            <a:r>
              <a:rPr lang="en-US" altLang="en-US" dirty="0">
                <a:latin typeface="Arial" charset="0"/>
              </a:rPr>
              <a:t>"A review of my papers on crystal optics 1912 to 1968", </a:t>
            </a:r>
            <a:r>
              <a:rPr lang="en-US" altLang="en-US" i="1" dirty="0" err="1">
                <a:latin typeface="Arial" charset="0"/>
              </a:rPr>
              <a:t>Acta</a:t>
            </a:r>
            <a:r>
              <a:rPr lang="en-US" altLang="en-US" i="1" dirty="0">
                <a:latin typeface="Arial" charset="0"/>
              </a:rPr>
              <a:t> </a:t>
            </a:r>
            <a:r>
              <a:rPr lang="en-US" altLang="en-US" i="1" dirty="0" err="1">
                <a:latin typeface="Arial" charset="0"/>
              </a:rPr>
              <a:t>Cryst</a:t>
            </a:r>
            <a:r>
              <a:rPr lang="en-US" altLang="en-US" i="1" dirty="0">
                <a:latin typeface="Arial" charset="0"/>
              </a:rPr>
              <a:t>. A</a:t>
            </a:r>
            <a:r>
              <a:rPr lang="en-US" altLang="en-US" dirty="0">
                <a:latin typeface="Arial" charset="0"/>
              </a:rPr>
              <a:t> </a:t>
            </a:r>
            <a:r>
              <a:rPr lang="en-US" altLang="en-US" b="1" dirty="0">
                <a:latin typeface="Arial" charset="0"/>
              </a:rPr>
              <a:t>35</a:t>
            </a:r>
            <a:r>
              <a:rPr lang="en-US" altLang="en-US" dirty="0">
                <a:latin typeface="Arial" charset="0"/>
              </a:rPr>
              <a:t>, 1-9. </a:t>
            </a:r>
          </a:p>
        </p:txBody>
      </p:sp>
      <p:sp>
        <p:nvSpPr>
          <p:cNvPr id="6153" name="TextBox 6"/>
          <p:cNvSpPr txBox="1">
            <a:spLocks noChangeArrowheads="1"/>
          </p:cNvSpPr>
          <p:nvPr/>
        </p:nvSpPr>
        <p:spPr bwMode="auto">
          <a:xfrm>
            <a:off x="373063" y="1816100"/>
            <a:ext cx="188118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400">
                <a:latin typeface="Arial" charset="0"/>
              </a:rPr>
              <a:t>Submitted</a:t>
            </a:r>
          </a:p>
          <a:p>
            <a:pPr eaLnBrk="1" hangingPunct="1"/>
            <a:r>
              <a:rPr lang="en-US" altLang="en-US" sz="2400">
                <a:latin typeface="Arial" charset="0"/>
              </a:rPr>
              <a:t>June 8 1912</a:t>
            </a:r>
          </a:p>
        </p:txBody>
      </p:sp>
      <p:sp>
        <p:nvSpPr>
          <p:cNvPr id="2" name="Rectangle 1"/>
          <p:cNvSpPr/>
          <p:nvPr/>
        </p:nvSpPr>
        <p:spPr>
          <a:xfrm>
            <a:off x="5937160" y="1653071"/>
            <a:ext cx="3206839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“In </a:t>
            </a:r>
            <a:r>
              <a:rPr lang="en-US" dirty="0"/>
              <a:t>1910, when I began work on my thesis, there was </a:t>
            </a:r>
            <a:r>
              <a:rPr lang="en-US" dirty="0" smtClean="0"/>
              <a:t>no quantitative </a:t>
            </a:r>
            <a:r>
              <a:rPr lang="en-US" dirty="0"/>
              <a:t>proof for the internal periodicity </a:t>
            </a:r>
            <a:r>
              <a:rPr lang="en-US" dirty="0" smtClean="0"/>
              <a:t>of crystals</a:t>
            </a:r>
            <a:r>
              <a:rPr lang="en-US" dirty="0"/>
              <a:t>. My teacher </a:t>
            </a:r>
            <a:r>
              <a:rPr lang="en-US" dirty="0" err="1"/>
              <a:t>Sommerfeld</a:t>
            </a:r>
            <a:r>
              <a:rPr lang="en-US" dirty="0"/>
              <a:t> had the idea </a:t>
            </a:r>
            <a:r>
              <a:rPr lang="en-US" dirty="0" smtClean="0"/>
              <a:t>that …  a lattice, would produce observable double refraction”</a:t>
            </a:r>
            <a:endParaRPr lang="en-US" dirty="0"/>
          </a:p>
        </p:txBody>
      </p:sp>
      <p:pic>
        <p:nvPicPr>
          <p:cNvPr id="12" name="Picture 32" descr="[Figure 3]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42"/>
          <a:stretch/>
        </p:blipFill>
        <p:spPr bwMode="auto">
          <a:xfrm>
            <a:off x="7392474" y="3615388"/>
            <a:ext cx="1590182" cy="202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28" t="25153" r="33397" b="49303"/>
          <a:stretch>
            <a:fillRect/>
          </a:stretch>
        </p:blipFill>
        <p:spPr bwMode="auto">
          <a:xfrm>
            <a:off x="4713288" y="2970213"/>
            <a:ext cx="954087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2" grpId="0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W. L. Bragg on spot shape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5538" name="Picture 2" descr="[shape of spots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65" y="1796291"/>
            <a:ext cx="6024517" cy="381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28" t="25153" r="33397" b="49303"/>
          <a:stretch>
            <a:fillRect/>
          </a:stretch>
        </p:blipFill>
        <p:spPr bwMode="auto">
          <a:xfrm>
            <a:off x="6478073" y="1750558"/>
            <a:ext cx="2215165" cy="2344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494727" y="5934670"/>
            <a:ext cx="46492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Bragg, W. L. (1912). “On the diffraction of short electromagnetic waves by a crystal” 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Proc. Cambridge Philos. Soc.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43-57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61623" y="2046599"/>
            <a:ext cx="22679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l-G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λ = 2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 sin </a:t>
            </a:r>
            <a:r>
              <a:rPr lang="el-G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50" descr="Wl-bragg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18" t="-1175" r="-2801" b="-1271"/>
          <a:stretch/>
        </p:blipFill>
        <p:spPr bwMode="auto">
          <a:xfrm>
            <a:off x="476516" y="4726546"/>
            <a:ext cx="1416677" cy="197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944710" y="6272011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23 years old</a:t>
            </a:r>
          </a:p>
        </p:txBody>
      </p:sp>
    </p:spTree>
    <p:extLst>
      <p:ext uri="{BB962C8B-B14F-4D97-AF65-F5344CB8AC3E}">
        <p14:creationId xmlns:p14="http://schemas.microsoft.com/office/powerpoint/2010/main" val="3828075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r>
              <a:rPr lang="en-US" dirty="0" smtClean="0"/>
              <a:t>W.H. Bragg’s “spectrometer”</a:t>
            </a:r>
            <a:endParaRPr lang="en-US" dirty="0"/>
          </a:p>
        </p:txBody>
      </p:sp>
      <p:pic>
        <p:nvPicPr>
          <p:cNvPr id="5" name="Picture 52" descr="William Henry Bragg 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7" t="570" r="4348" b="7702"/>
          <a:stretch/>
        </p:blipFill>
        <p:spPr bwMode="auto">
          <a:xfrm>
            <a:off x="141668" y="1443528"/>
            <a:ext cx="1442433" cy="2072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6" name="Picture 4" descr="http://upload.wikimedia.org/wikipedia/commons/3/38/X-ray_spectrometer,_1912._%289660569929%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959" y="1481690"/>
            <a:ext cx="3693441" cy="522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8" name="Picture 6" descr="http://img.tfd.com/mgh/cep/thumb/Schematic-of-Bragg-spectromet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195" y="2143573"/>
            <a:ext cx="3319954" cy="3173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>
            <a:off x="4803820" y="1815921"/>
            <a:ext cx="1223493" cy="1365161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7779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84856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1914: who was there? </a:t>
            </a:r>
          </a:p>
        </p:txBody>
      </p:sp>
      <p:grpSp>
        <p:nvGrpSpPr>
          <p:cNvPr id="41007" name="Group 41006"/>
          <p:cNvGrpSpPr/>
          <p:nvPr/>
        </p:nvGrpSpPr>
        <p:grpSpPr>
          <a:xfrm>
            <a:off x="376616" y="5139767"/>
            <a:ext cx="1428596" cy="1651973"/>
            <a:chOff x="376616" y="5139767"/>
            <a:chExt cx="1428596" cy="1651973"/>
          </a:xfrm>
        </p:grpSpPr>
        <p:sp>
          <p:nvSpPr>
            <p:cNvPr id="23" name="TextBox 22"/>
            <p:cNvSpPr txBox="1"/>
            <p:nvPr/>
          </p:nvSpPr>
          <p:spPr>
            <a:xfrm>
              <a:off x="376616" y="6022299"/>
              <a:ext cx="142859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JC Maxwell</a:t>
              </a:r>
              <a:endParaRPr lang="en-US" sz="2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48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for 36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0964" name="Picture 4" descr="James Clerk Maxwell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98" t="6375" r="20806" b="38827"/>
            <a:stretch/>
          </p:blipFill>
          <p:spPr bwMode="auto">
            <a:xfrm>
              <a:off x="662607" y="5139767"/>
              <a:ext cx="908658" cy="978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1" name="Group 30"/>
          <p:cNvGrpSpPr/>
          <p:nvPr/>
        </p:nvGrpSpPr>
        <p:grpSpPr>
          <a:xfrm>
            <a:off x="3022034" y="1358348"/>
            <a:ext cx="1069524" cy="1659783"/>
            <a:chOff x="3022034" y="1358348"/>
            <a:chExt cx="1069524" cy="1659783"/>
          </a:xfrm>
        </p:grpSpPr>
        <p:sp>
          <p:nvSpPr>
            <p:cNvPr id="19" name="TextBox 18"/>
            <p:cNvSpPr txBox="1"/>
            <p:nvPr/>
          </p:nvSpPr>
          <p:spPr>
            <a:xfrm>
              <a:off x="3022034" y="2248690"/>
              <a:ext cx="106952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Scherrer</a:t>
              </a:r>
              <a:endParaRPr lang="en-US" sz="2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25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0977" name="Picture 17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834"/>
            <a:stretch/>
          </p:blipFill>
          <p:spPr bwMode="auto">
            <a:xfrm>
              <a:off x="3217695" y="1358348"/>
              <a:ext cx="719915" cy="978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Group 1"/>
          <p:cNvGrpSpPr/>
          <p:nvPr/>
        </p:nvGrpSpPr>
        <p:grpSpPr>
          <a:xfrm>
            <a:off x="4284330" y="1358348"/>
            <a:ext cx="851515" cy="1659783"/>
            <a:chOff x="4284330" y="1358348"/>
            <a:chExt cx="851515" cy="1659783"/>
          </a:xfrm>
        </p:grpSpPr>
        <p:sp>
          <p:nvSpPr>
            <p:cNvPr id="3" name="TextBox 2"/>
            <p:cNvSpPr txBox="1"/>
            <p:nvPr/>
          </p:nvSpPr>
          <p:spPr>
            <a:xfrm>
              <a:off x="4284330" y="2248690"/>
              <a:ext cx="85151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Debye</a:t>
              </a:r>
              <a:endParaRPr lang="en-US" sz="2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31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0982" name="Picture 2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13" b="18248"/>
            <a:stretch/>
          </p:blipFill>
          <p:spPr bwMode="auto">
            <a:xfrm>
              <a:off x="4309667" y="1358348"/>
              <a:ext cx="797158" cy="978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" name="Group 26"/>
          <p:cNvGrpSpPr/>
          <p:nvPr/>
        </p:nvGrpSpPr>
        <p:grpSpPr>
          <a:xfrm>
            <a:off x="7761666" y="1358348"/>
            <a:ext cx="712665" cy="1659783"/>
            <a:chOff x="7761666" y="1358348"/>
            <a:chExt cx="712665" cy="1659783"/>
          </a:xfrm>
        </p:grpSpPr>
        <p:sp>
          <p:nvSpPr>
            <p:cNvPr id="12" name="TextBox 11"/>
            <p:cNvSpPr txBox="1"/>
            <p:nvPr/>
          </p:nvSpPr>
          <p:spPr>
            <a:xfrm>
              <a:off x="7776704" y="2248690"/>
              <a:ext cx="69762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Laue</a:t>
              </a:r>
              <a:endParaRPr lang="en-US" sz="2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35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5" name="Picture 4" descr="http://upload.wikimedia.org/wikipedia/commons/0/07/Max_von_Laue_1914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89" t="1920" r="8894" b="18066"/>
            <a:stretch/>
          </p:blipFill>
          <p:spPr bwMode="auto">
            <a:xfrm>
              <a:off x="7761666" y="1358348"/>
              <a:ext cx="708579" cy="978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6488376" y="1358348"/>
            <a:ext cx="1005403" cy="1659783"/>
            <a:chOff x="6488376" y="1358348"/>
            <a:chExt cx="1005403" cy="1659783"/>
          </a:xfrm>
        </p:grpSpPr>
        <p:sp>
          <p:nvSpPr>
            <p:cNvPr id="11" name="TextBox 10"/>
            <p:cNvSpPr txBox="1"/>
            <p:nvPr/>
          </p:nvSpPr>
          <p:spPr>
            <a:xfrm>
              <a:off x="6488376" y="2248690"/>
              <a:ext cx="100540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Einstein</a:t>
              </a:r>
              <a:endParaRPr lang="en-US" sz="2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36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0984" name="Picture 24" descr="http://youtubecollections.neelabook.com/images/Albert%20Einstein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02" t="7476" r="23090" b="46705"/>
            <a:stretch/>
          </p:blipFill>
          <p:spPr bwMode="auto">
            <a:xfrm>
              <a:off x="6598087" y="1358348"/>
              <a:ext cx="791522" cy="978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999" name="Group 40998"/>
          <p:cNvGrpSpPr/>
          <p:nvPr/>
        </p:nvGrpSpPr>
        <p:grpSpPr>
          <a:xfrm>
            <a:off x="3809251" y="3238403"/>
            <a:ext cx="1056700" cy="1633967"/>
            <a:chOff x="3809251" y="3238403"/>
            <a:chExt cx="1056700" cy="1633967"/>
          </a:xfrm>
        </p:grpSpPr>
        <p:sp>
          <p:nvSpPr>
            <p:cNvPr id="37" name="TextBox 36"/>
            <p:cNvSpPr txBox="1"/>
            <p:nvPr/>
          </p:nvSpPr>
          <p:spPr>
            <a:xfrm>
              <a:off x="3809251" y="4133706"/>
              <a:ext cx="1056700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Röntgen</a:t>
              </a:r>
              <a:endParaRPr lang="en-US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70</a:t>
              </a:r>
            </a:p>
          </p:txBody>
        </p:sp>
        <p:pic>
          <p:nvPicPr>
            <p:cNvPr id="38" name="Picture 2" descr="File:Roentgen2.jp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961" t="8190" r="25117" b="48384"/>
            <a:stretch/>
          </p:blipFill>
          <p:spPr bwMode="auto">
            <a:xfrm>
              <a:off x="3930908" y="3238403"/>
              <a:ext cx="752096" cy="978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9" name="Group 28"/>
          <p:cNvGrpSpPr/>
          <p:nvPr/>
        </p:nvGrpSpPr>
        <p:grpSpPr>
          <a:xfrm>
            <a:off x="1321265" y="1358348"/>
            <a:ext cx="1107996" cy="1690561"/>
            <a:chOff x="1321265" y="1358348"/>
            <a:chExt cx="1107996" cy="1690561"/>
          </a:xfrm>
        </p:grpSpPr>
        <p:sp>
          <p:nvSpPr>
            <p:cNvPr id="15" name="TextBox 14"/>
            <p:cNvSpPr txBox="1"/>
            <p:nvPr/>
          </p:nvSpPr>
          <p:spPr>
            <a:xfrm>
              <a:off x="1321265" y="2217912"/>
              <a:ext cx="110799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Crowfoot</a:t>
              </a:r>
              <a:endParaRPr lang="en-US" sz="24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pic>
          <p:nvPicPr>
            <p:cNvPr id="40988" name="Picture 28" descr="http://www.chemheritage.org/Discover/Online-Resources/Chemistry-in-History/Themes/Molecular-Synthesis-Structure-and-Bonding/asset_upload_file916_60693_thumbnail.jpg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048" t="41718" r="11899" b="5942"/>
            <a:stretch/>
          </p:blipFill>
          <p:spPr bwMode="auto">
            <a:xfrm>
              <a:off x="1415557" y="1358348"/>
              <a:ext cx="886681" cy="978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5354375" y="1358348"/>
            <a:ext cx="954108" cy="1659783"/>
            <a:chOff x="5354375" y="1358348"/>
            <a:chExt cx="954108" cy="1659783"/>
          </a:xfrm>
        </p:grpSpPr>
        <p:sp>
          <p:nvSpPr>
            <p:cNvPr id="42" name="TextBox 41"/>
            <p:cNvSpPr txBox="1"/>
            <p:nvPr/>
          </p:nvSpPr>
          <p:spPr>
            <a:xfrm>
              <a:off x="5354375" y="2248690"/>
              <a:ext cx="95410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Lorentz</a:t>
              </a:r>
              <a:endParaRPr lang="en-US" sz="2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61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0990" name="Picture 30" descr="Hendrik Antoon Lorentz.jpg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12" t="15150" r="31912" b="51016"/>
            <a:stretch/>
          </p:blipFill>
          <p:spPr bwMode="auto">
            <a:xfrm>
              <a:off x="5478882" y="1358348"/>
              <a:ext cx="747148" cy="978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1005" name="Group 41004"/>
          <p:cNvGrpSpPr/>
          <p:nvPr/>
        </p:nvGrpSpPr>
        <p:grpSpPr>
          <a:xfrm>
            <a:off x="7552409" y="3238403"/>
            <a:ext cx="1180771" cy="1649356"/>
            <a:chOff x="7552409" y="3238403"/>
            <a:chExt cx="1180771" cy="1649356"/>
          </a:xfrm>
        </p:grpSpPr>
        <p:sp>
          <p:nvSpPr>
            <p:cNvPr id="22" name="TextBox 21"/>
            <p:cNvSpPr txBox="1"/>
            <p:nvPr/>
          </p:nvSpPr>
          <p:spPr>
            <a:xfrm>
              <a:off x="7552409" y="4118318"/>
              <a:ext cx="118077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PP Ewald</a:t>
              </a:r>
              <a:endParaRPr lang="en-US" sz="2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27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0992" name="Picture 32" descr="[Figure 3]"/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725"/>
            <a:stretch/>
          </p:blipFill>
          <p:spPr bwMode="auto">
            <a:xfrm>
              <a:off x="7656852" y="3238403"/>
              <a:ext cx="953278" cy="978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1003" name="Group 41002"/>
          <p:cNvGrpSpPr/>
          <p:nvPr/>
        </p:nvGrpSpPr>
        <p:grpSpPr>
          <a:xfrm>
            <a:off x="6397554" y="3238403"/>
            <a:ext cx="1043876" cy="1649356"/>
            <a:chOff x="6397554" y="3238403"/>
            <a:chExt cx="1043876" cy="1649356"/>
          </a:xfrm>
        </p:grpSpPr>
        <p:sp>
          <p:nvSpPr>
            <p:cNvPr id="21" name="TextBox 20"/>
            <p:cNvSpPr txBox="1"/>
            <p:nvPr/>
          </p:nvSpPr>
          <p:spPr>
            <a:xfrm>
              <a:off x="6397554" y="4118318"/>
              <a:ext cx="104387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Moseley</a:t>
              </a:r>
              <a:endParaRPr lang="en-US" sz="2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27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0994" name="Picture 34" descr="Henry Moseley.jpg"/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09" t="11011" r="27808" b="55867"/>
            <a:stretch/>
          </p:blipFill>
          <p:spPr bwMode="auto">
            <a:xfrm>
              <a:off x="6560945" y="3238403"/>
              <a:ext cx="737156" cy="978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1001" name="Group 41000"/>
          <p:cNvGrpSpPr/>
          <p:nvPr/>
        </p:nvGrpSpPr>
        <p:grpSpPr>
          <a:xfrm>
            <a:off x="5131144" y="3238403"/>
            <a:ext cx="1313180" cy="1649356"/>
            <a:chOff x="5131144" y="3238403"/>
            <a:chExt cx="1313180" cy="1649356"/>
          </a:xfrm>
        </p:grpSpPr>
        <p:sp>
          <p:nvSpPr>
            <p:cNvPr id="20" name="TextBox 19"/>
            <p:cNvSpPr txBox="1"/>
            <p:nvPr/>
          </p:nvSpPr>
          <p:spPr>
            <a:xfrm>
              <a:off x="5131144" y="4118318"/>
              <a:ext cx="131318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CG Darwin</a:t>
              </a:r>
              <a:endParaRPr lang="en-US" sz="2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27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0995" name="Picture 35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5295" y="3238403"/>
              <a:ext cx="730304" cy="978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0993" name="AutoShape 37" descr="data:image/jpeg;base64,/9j/4AAQSkZJRgABAQAAAQABAAD/2wCEAAkGBxQTEhQUEhQTFhUVGBYXGBgYFBoVFhcYFxUcGBgXHBgYHCggGholHRQUITEhJSkrLi4uFx8zODMsNygtLisBCgoKBQUFDgUFDisZExkrKysrKysrKysrKysrKysrKysrKysrKysrKysrKysrKysrKysrKysrKysrKysrKysrK//AABEIALUAgQMBIgACEQEDEQH/xAAcAAAABwEBAAAAAAAAAAAAAAAAAQIDBAUGBwj/xAA/EAABAwIEBAMFBQYEBwAAAAABAAIDBBEFEiExBkFRYRNxgQcikaGxFDLB0fAjM0JSYnIVFlPhJENEgpKywv/EABQBAQAAAAAAAAAAAAAAAAAAAAD/xAAUEQEAAAAAAAAAAAAAAAAAAAAA/9oADAMBAAIRAxEAPwDmJKLMislBqA7IZUsNRiNAhqCUWqVSUZfzAHV2gQRWtSrKf4MTQQXlzuoFmD0Op+SssPw6F25ce40QZ8BLDVtoeGYHWyuf5EXRYjwaMt4XG4/hIvf8R80GMRFSqyhfGbPaQfkUxZAlqUAjsjCBJTl0iyUCgc9PmgiuiQVgTjGpTY0/DFcoEtjR5VYfZrhQKx/h+fL80D14oxeT33cmA29XH8FXz1pde1gOgFgoTnkkk6k7omNJOiCZC8k2Aur/AAaAk+9K5nYWuPS6g4Pw7NMQGg2PZbzB/ZhI6xcLdygew7Iwe7UPP92XfyP5qwjxRx91+vRzQQfVp0PoVqMJ4ChYB4l3EfrmtDT4HAz7sbUHNMToBKy08ZLf4Xi4IK51iFIGOcBqAV6dfTtLcpaC3pbRc64t4HhzF4u0O2I2B6Eem6DjdkVtVZ4vhboJCx4sR8x1CgHRA3ZEEZRIB6I0dyjQSG0qehplKhF1IYxAlkeixuIz+JKbbDQeS2tVpG8/0n6LCQDVBNhom2HNx2G/qVruHOFho6Tnr+hyVHSODegK1mDV1xYoNzhM0UIsxoHdajDcUDlhKRl1pMKpj+tUGrZODsnQ9QIoyLKTEUEhNVUAkaWO2IsnAjQcl9oWFWZqPu8+/XyIXL5RY26L0Fx1h4kgcTyF/LuuB10dnEcwbIIhKIlByIIBdBKuggtqNWDQodOpTXoBXt/Yyf2n6LE0jLlbTEJh4Mg/pP0WLidYoJzX6q9wWexA7rOQG5U9lVkFwdUHVMPka0AucBpzIH1U2HiCJn/Mb8VxmoxZ5+85x7BQy8kZwCR1zX+iD0XhvEbXkAPafI3UutxMR++7QX3XBOGsRLJWOBOhGl13fEIW1OHSnLmd4bnADcua24HqQgrh7RKaN2V7r9wQQreh4yp5SA1w17hebyJCCR8Nu60+AUssYjnLXOicXBxyG7A02zHoO/ZB27iSta2IkkZXMf8AG3+689VzrvPW67lj8DvsLTu5oIGm4I6c9lwqrJuboGHJASnJJQKyoJCCC7j0RukUQTIjIgOsn9x1+eizbjZW2Ju9xVcrOaB+j/FTH0xOygwK/wAMnFwCgrKfDnE7E3/XJXseCkR5bZQdbEWJO3PUrWYTSROANgD2Uqro2gH6lBgW0TYv7r/rRdq9nFaXwZHa2Hy6Li2KVIbL2G66DwHxbA0anLyIQarFOCYXEvjGV19ht6BW+BYU2JpB1vpr+R80qbGow5ljcPF78v1qnxUg6hAnHYv+He0NBFgLW0tcD6FeaatmVzh0JHwK9M1dSPCkJ5McfgCvNFQ+5J6kn4oI7ikhG4pKBeVBI+KCBQkSvFTASkC5veBCrphdTQkSR63CBkFTKOSxUJxuUuJyDbYRiWUam6sanEi4aLJUD9lOnxIMbyzckFHj4cHnqUxg0Ds7b3y5hfWxtf5JqfEMzrnfVPU1cGjQ22v3QdYwalY1mTxpHvLi8ZzexOmUAbAAAei0lFVPb7r9CFyKh4iAdmvqd/zC6RwvxGyoYGSWzDQHsdr/AK5oL7iKv8PD6mTn4ZaPN5DB/wCy4G8rsvtN9zDS0H78sTfMC7v/AJC4zKgZJ1ROciciIQC/dBJy+SCBV0YRAI0CwEaDEaCNUstZNNU77KZPdbvqfgoL2Fps4WI3B0QTaeryC+/bmq2rle9xJv8Agngnmt0QVwgJO6nQ4c0gEyG3PbRK+zE7BSsP4fnmNmMPmdAgl0nDjXC7ZC71sbei03DmC+G7L4h1Bsdx2/BSMB4OqYbZ2i3UG62dDgobZzgLjZBm/aFiT3UFLHKC15kc4gi1wxuW/ldy5u5aX2iY19oq3ZfuRARN9Pvn1df4BZdAhwREJ4hJyoG8qJO2QQOmFBtOrgUichoSdALnogoXMso1ZVBncnl+uS3kXCReLvOXT+W6q6j2XzyOJZPGb7ZmOb6EglBiaXEHMkbJfY7dua3UtBFVRh43I0cN/VUtf7PayL/Rd5PIPzARYG+opHZZY3CNx7Gx66EoIOI4c+A2eNOThsfyPZMRTW3XQ4nRzNIOVwO4Kz2J8Ki5MLrf0u1Ho7dBVQ1QutVgnEDWALHz4VMz7zD5j3h8khpLTqLfEIO7YNxcxzACRfRLxaudKyTwnZP2UrmOtfM6NoJt2sd1z3gDh91TI0kkMGp13XQuJTHAM2n7k00DOviOBmkt090AHseqDiUzCCQd76pppWn4lw3XxGDQ/eHQ9VmCbIFIEpBckl10B2QSLoINT9riaQHyMZ3cdvQarRYXxjhFONXyyP5kQvI9LgCy45Zx1PxShF1Qdkqva5Rj93TzPHfKz6m4Wfm9rcue8dLEGdDI4k/ALnxCDAg21X7UZpP+nhH/AHOVXPxtI7eKP4lZ0xpotQW7+IHbhjWnsSiPE0+1x9VUFvVKDOqC1/zNPzLSP7U/FxW/+OGGQdHAgKj8K+xv2TjaUlBtcP8AaFUMbkpoKWHqWscT5WJy/JTqOoqJpvGqXOcep08rAaAdgsJhoLHhbmmxQeH75A01QWGJxOkika02cWmx6OBuPmsnQTNc/wAGqZlm5O2Du+i0WE4q2ckN+63Qdz1TWP4M2dmmjx9xw3B/JBU1eDFurRcdt/gq1tOCbNcPI6aq0wLFXXME2krNNf4gOaRjmGEnxIrB/Tk5BB/wyTt8QgoP2ub/AEj8UEDNgQmB35I6Z3JKmbbUIDLdEzHoVKgFx3UeZligcDUpkF9E2X6A+mifopQXWF7kenxQG+i0UdkZBIOxV1A+4F/ghUU4INkFRNhbgdDcHUG+/wDupOHYVNIcrQ49gQXf+JNz6Kyw1wcPCfz2PQqQ3Dqi5DIzIWgu03LR/E3Y6dtUEzBvZxVS2cY5m66AtDT5nMdEjjbgGpoKbxppGva5zGjJezC4nR199gL2srXgrjCaORwfJIbbte4utYW5/rRdH4ijGL4ZNDFYSuDXNzcnRvDh8cpHqg4NwbW5JA3kdF0BxXLI43QTFr9HNcQR0INl0ummEkbXDogz3GNKTllhZ+0Yb3G5bbbun8Gr2zxA8wLOHMFW55g+8PmFQ4tSCnvUxac3jYFpNtuuqCw+yolA/wAzxfzIIMgBYZhy3T+a4sPMKNTv1LTsUhjyCL7g2QW9IMwB6/VM1rEvDZgS4HronMQaggRi1x1UmmGmbqbDTYc1HCTHI5jjbbodiguICVNYP1+CrKSpDtBoeh/DqrWkeDYIK6pBa6481t+C8Va57Mziwg+7INTG7YE9WnZw6ErK4lDoVW4ZWGKQa6IO58RcDx1gM0TWQVrbXI/dS6c7btcNnDUc72Wa4XxCWmqmRPBY7OGPB5W5Hr263upvD3GLoWNc+74RbXd0dzqe8Z5jkbEc1e8U4fHNPTVMbhZ7dHAXBy6jXrZ3yQcv9tuEtirXSxiwks5w6OtY+hFj8VD4Lrw5hYTqDcLae3WjBhiqBqRlY7uDpfzXHcLrDFJ5G3og6bUCzgVCxmnzwyMOuYAfj+AT9HP40YcDqLJisksR8fy+QQc6/wADk6ILfZgjQc9Zz7JVS2+vUa+iCCBylfZx7kK4n1CCCCuaEUun1QQQPtgDm32PUJ7Dalzi4O+8y5zcyByI5+aCCC3lkzMueioKuPcoIINHwjWuuWHUd+nSy13D+PPglFEBmiD2yxXNjFc++wdWEOdpyuUEEFz7cYstAbfzsG3f5Lz/AFZs8Ecw0/EIIINZwbXuzBh1B0WhxJup7aIIIIeTugggg//Z"/>
          <p:cNvSpPr>
            <a:spLocks noChangeAspect="1" noChangeArrowheads="1"/>
          </p:cNvSpPr>
          <p:nvPr/>
        </p:nvSpPr>
        <p:spPr bwMode="auto">
          <a:xfrm>
            <a:off x="3808689" y="102835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1013" name="Group 41012"/>
          <p:cNvGrpSpPr/>
          <p:nvPr/>
        </p:nvGrpSpPr>
        <p:grpSpPr>
          <a:xfrm>
            <a:off x="5010341" y="5139767"/>
            <a:ext cx="1274708" cy="1651973"/>
            <a:chOff x="5010341" y="5139767"/>
            <a:chExt cx="1274708" cy="1651973"/>
          </a:xfrm>
        </p:grpSpPr>
        <p:sp>
          <p:nvSpPr>
            <p:cNvPr id="13" name="TextBox 12"/>
            <p:cNvSpPr txBox="1"/>
            <p:nvPr/>
          </p:nvSpPr>
          <p:spPr>
            <a:xfrm>
              <a:off x="5010341" y="6022299"/>
              <a:ext cx="127470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Rutherford</a:t>
              </a:r>
              <a:endParaRPr lang="en-US" sz="2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43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0998" name="Picture 38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7269" y="5139767"/>
              <a:ext cx="638394" cy="978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1011" name="Group 41010"/>
          <p:cNvGrpSpPr/>
          <p:nvPr/>
        </p:nvGrpSpPr>
        <p:grpSpPr>
          <a:xfrm>
            <a:off x="3333893" y="5139767"/>
            <a:ext cx="1437252" cy="1651973"/>
            <a:chOff x="3333893" y="5139767"/>
            <a:chExt cx="1437252" cy="1651973"/>
          </a:xfrm>
        </p:grpSpPr>
        <p:sp>
          <p:nvSpPr>
            <p:cNvPr id="10" name="TextBox 9"/>
            <p:cNvSpPr txBox="1"/>
            <p:nvPr/>
          </p:nvSpPr>
          <p:spPr>
            <a:xfrm>
              <a:off x="3333893" y="6022299"/>
              <a:ext cx="143725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JJ Thomson</a:t>
              </a:r>
              <a:endParaRPr lang="en-US" sz="2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56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4" name="Picture 2" descr="J.J Thomson.jpg"/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50" t="-1" r="14963" b="44514"/>
            <a:stretch/>
          </p:blipFill>
          <p:spPr bwMode="auto">
            <a:xfrm>
              <a:off x="3684895" y="5139767"/>
              <a:ext cx="799865" cy="978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0996" name="Group 40995"/>
          <p:cNvGrpSpPr/>
          <p:nvPr/>
        </p:nvGrpSpPr>
        <p:grpSpPr>
          <a:xfrm>
            <a:off x="1325217" y="3238403"/>
            <a:ext cx="792186" cy="1649356"/>
            <a:chOff x="1325217" y="3238403"/>
            <a:chExt cx="792186" cy="1649356"/>
          </a:xfrm>
        </p:grpSpPr>
        <p:sp>
          <p:nvSpPr>
            <p:cNvPr id="17" name="TextBox 16"/>
            <p:cNvSpPr txBox="1"/>
            <p:nvPr/>
          </p:nvSpPr>
          <p:spPr>
            <a:xfrm>
              <a:off x="1325217" y="4118318"/>
              <a:ext cx="72333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Tesla</a:t>
              </a:r>
              <a:endParaRPr lang="en-US" sz="2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58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1000" name="Picture 40" descr="http://upload.wikimedia.org/wikipedia/commons/7/79/Tesla_circa_1890.jpeg"/>
            <p:cNvPicPr>
              <a:picLocks noChangeAspect="1" noChangeArrowheads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05" t="3215" r="21296" b="40793"/>
            <a:stretch/>
          </p:blipFill>
          <p:spPr bwMode="auto">
            <a:xfrm>
              <a:off x="1358395" y="3238403"/>
              <a:ext cx="759008" cy="978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997" name="Group 40996"/>
          <p:cNvGrpSpPr/>
          <p:nvPr/>
        </p:nvGrpSpPr>
        <p:grpSpPr>
          <a:xfrm>
            <a:off x="2346563" y="3238403"/>
            <a:ext cx="1120820" cy="1680134"/>
            <a:chOff x="2024591" y="3238403"/>
            <a:chExt cx="1120820" cy="1680134"/>
          </a:xfrm>
        </p:grpSpPr>
        <p:sp>
          <p:nvSpPr>
            <p:cNvPr id="14" name="TextBox 13"/>
            <p:cNvSpPr txBox="1"/>
            <p:nvPr/>
          </p:nvSpPr>
          <p:spPr>
            <a:xfrm>
              <a:off x="2024591" y="4087540"/>
              <a:ext cx="112082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Compton</a:t>
              </a:r>
              <a:endParaRPr lang="en-US" sz="24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22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1002" name="Picture 42" descr="http://www.hilliontchernobyl.com/Images/Arthur_Compton_m.jpg"/>
            <p:cNvPicPr>
              <a:picLocks noChangeAspect="1" noChangeArrowheads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19" b="15958"/>
            <a:stretch/>
          </p:blipFill>
          <p:spPr bwMode="auto">
            <a:xfrm>
              <a:off x="2213907" y="3238403"/>
              <a:ext cx="748926" cy="978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" name="Group 29"/>
          <p:cNvGrpSpPr/>
          <p:nvPr/>
        </p:nvGrpSpPr>
        <p:grpSpPr>
          <a:xfrm>
            <a:off x="185365" y="3238403"/>
            <a:ext cx="889987" cy="1649356"/>
            <a:chOff x="185365" y="3238403"/>
            <a:chExt cx="889987" cy="1649356"/>
          </a:xfrm>
        </p:grpSpPr>
        <p:sp>
          <p:nvSpPr>
            <p:cNvPr id="18" name="TextBox 17"/>
            <p:cNvSpPr txBox="1"/>
            <p:nvPr/>
          </p:nvSpPr>
          <p:spPr>
            <a:xfrm>
              <a:off x="185365" y="4118318"/>
              <a:ext cx="88998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Edison</a:t>
              </a:r>
              <a:endParaRPr lang="en-US" sz="2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1004" name="Picture 44" descr="File:Thomas Edison2.jpg"/>
            <p:cNvPicPr>
              <a:picLocks noChangeAspect="1" noChangeArrowheads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460" t="3578" r="30108" b="68318"/>
            <a:stretch/>
          </p:blipFill>
          <p:spPr bwMode="auto">
            <a:xfrm>
              <a:off x="273647" y="3238403"/>
              <a:ext cx="800515" cy="978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Group 27"/>
          <p:cNvGrpSpPr/>
          <p:nvPr/>
        </p:nvGrpSpPr>
        <p:grpSpPr>
          <a:xfrm>
            <a:off x="379094" y="1358348"/>
            <a:ext cx="769925" cy="1690561"/>
            <a:chOff x="379094" y="1358348"/>
            <a:chExt cx="769925" cy="1690561"/>
          </a:xfrm>
        </p:grpSpPr>
        <p:sp>
          <p:nvSpPr>
            <p:cNvPr id="16" name="TextBox 15"/>
            <p:cNvSpPr txBox="1"/>
            <p:nvPr/>
          </p:nvSpPr>
          <p:spPr>
            <a:xfrm>
              <a:off x="379094" y="2217912"/>
              <a:ext cx="73609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Curie</a:t>
              </a:r>
              <a:endParaRPr lang="en-US" sz="24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47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1006" name="Picture 46" descr="http://www.nobelprize.org/nobel_prizes/chemistry/laureates/1911/marie-curie_postcard.jpg"/>
            <p:cNvPicPr>
              <a:picLocks noChangeAspect="1" noChangeArrowheads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47" t="4991" r="11503" b="27488"/>
            <a:stretch/>
          </p:blipFill>
          <p:spPr bwMode="auto">
            <a:xfrm>
              <a:off x="410816" y="1358348"/>
              <a:ext cx="738203" cy="978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1009" name="Group 41008"/>
          <p:cNvGrpSpPr/>
          <p:nvPr/>
        </p:nvGrpSpPr>
        <p:grpSpPr>
          <a:xfrm>
            <a:off x="2012348" y="5139767"/>
            <a:ext cx="1082349" cy="1651973"/>
            <a:chOff x="2012348" y="5139767"/>
            <a:chExt cx="1082349" cy="1651973"/>
          </a:xfrm>
        </p:grpSpPr>
        <p:pic>
          <p:nvPicPr>
            <p:cNvPr id="41008" name="Picture 48" descr="John William Strutt.jpg"/>
            <p:cNvPicPr>
              <a:picLocks noChangeAspect="1" noChangeArrowheads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06" t="7851" r="42387" b="55956"/>
            <a:stretch/>
          </p:blipFill>
          <p:spPr bwMode="auto">
            <a:xfrm>
              <a:off x="2128978" y="5139767"/>
              <a:ext cx="825928" cy="978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0" name="TextBox 59"/>
            <p:cNvSpPr txBox="1"/>
            <p:nvPr/>
          </p:nvSpPr>
          <p:spPr>
            <a:xfrm>
              <a:off x="2012348" y="6022299"/>
              <a:ext cx="108234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Rayleigh</a:t>
              </a:r>
              <a:endParaRPr lang="en-US" sz="2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72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014" name="Group 41013"/>
          <p:cNvGrpSpPr/>
          <p:nvPr/>
        </p:nvGrpSpPr>
        <p:grpSpPr>
          <a:xfrm>
            <a:off x="6460125" y="5139767"/>
            <a:ext cx="1201996" cy="1651973"/>
            <a:chOff x="6460125" y="5139767"/>
            <a:chExt cx="1201996" cy="1651973"/>
          </a:xfrm>
        </p:grpSpPr>
        <p:sp>
          <p:nvSpPr>
            <p:cNvPr id="62" name="TextBox 61"/>
            <p:cNvSpPr txBox="1"/>
            <p:nvPr/>
          </p:nvSpPr>
          <p:spPr>
            <a:xfrm>
              <a:off x="6460125" y="6022299"/>
              <a:ext cx="120199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WL Bragg</a:t>
              </a:r>
              <a:endParaRPr lang="en-US" sz="2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24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1010" name="Picture 50" descr="Wl-bragg.jpg"/>
            <p:cNvPicPr>
              <a:picLocks noChangeAspect="1" noChangeArrowheads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7" t="4909" r="9503" b="18144"/>
            <a:stretch/>
          </p:blipFill>
          <p:spPr bwMode="auto">
            <a:xfrm>
              <a:off x="6702400" y="5139767"/>
              <a:ext cx="733805" cy="978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1015" name="Group 41014"/>
          <p:cNvGrpSpPr/>
          <p:nvPr/>
        </p:nvGrpSpPr>
        <p:grpSpPr>
          <a:xfrm>
            <a:off x="7837199" y="5139767"/>
            <a:ext cx="1249060" cy="1651973"/>
            <a:chOff x="7837199" y="5139767"/>
            <a:chExt cx="1249060" cy="1651973"/>
          </a:xfrm>
        </p:grpSpPr>
        <p:sp>
          <p:nvSpPr>
            <p:cNvPr id="61" name="TextBox 60"/>
            <p:cNvSpPr txBox="1"/>
            <p:nvPr/>
          </p:nvSpPr>
          <p:spPr>
            <a:xfrm>
              <a:off x="7837199" y="6022299"/>
              <a:ext cx="124906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WH Bragg</a:t>
              </a:r>
              <a:endParaRPr lang="en-US" sz="2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52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1012" name="Picture 52" descr="William Henry Bragg 2.jpg"/>
            <p:cNvPicPr>
              <a:picLocks noChangeAspect="1" noChangeArrowheads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60" r="15061" b="35294"/>
            <a:stretch/>
          </p:blipFill>
          <p:spPr bwMode="auto">
            <a:xfrm>
              <a:off x="8152942" y="5139767"/>
              <a:ext cx="723635" cy="978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8438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10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10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410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410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 smtClean="0"/>
              <a:t>Darwin’s Formula</a:t>
            </a:r>
          </a:p>
        </p:txBody>
      </p:sp>
      <p:sp>
        <p:nvSpPr>
          <p:cNvPr id="423939" name="Text Box 3"/>
          <p:cNvSpPr txBox="1">
            <a:spLocks noChangeArrowheads="1"/>
          </p:cNvSpPr>
          <p:nvPr/>
        </p:nvSpPr>
        <p:spPr bwMode="auto">
          <a:xfrm>
            <a:off x="257175" y="3308350"/>
            <a:ext cx="4237038" cy="297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>
                <a:solidFill>
                  <a:srgbClr val="000000"/>
                </a:solidFill>
              </a:rPr>
              <a:t>I(hkl)</a:t>
            </a:r>
            <a:r>
              <a:rPr lang="en-US" altLang="en-US">
                <a:solidFill>
                  <a:srgbClr val="000000"/>
                </a:solidFill>
              </a:rPr>
              <a:t>	- photons/spot (fully-recorded)</a:t>
            </a:r>
          </a:p>
          <a:p>
            <a:pPr>
              <a:spcBef>
                <a:spcPct val="50000"/>
              </a:spcBef>
            </a:pPr>
            <a:r>
              <a:rPr lang="en-US" altLang="en-US" b="1">
                <a:solidFill>
                  <a:srgbClr val="000000"/>
                </a:solidFill>
              </a:rPr>
              <a:t>I</a:t>
            </a:r>
            <a:r>
              <a:rPr lang="en-US" altLang="en-US" b="1" baseline="-25000">
                <a:solidFill>
                  <a:srgbClr val="000000"/>
                </a:solidFill>
              </a:rPr>
              <a:t>beam</a:t>
            </a:r>
            <a:r>
              <a:rPr lang="en-US" altLang="en-US">
                <a:solidFill>
                  <a:srgbClr val="000000"/>
                </a:solidFill>
              </a:rPr>
              <a:t>	- incident (photons/s/m</a:t>
            </a:r>
            <a:r>
              <a:rPr lang="en-US" altLang="en-US" baseline="30000">
                <a:solidFill>
                  <a:srgbClr val="000000"/>
                </a:solidFill>
              </a:rPr>
              <a:t>2</a:t>
            </a:r>
            <a:r>
              <a:rPr lang="en-US" altLang="en-US">
                <a:solidFill>
                  <a:srgbClr val="000000"/>
                </a:solidFill>
              </a:rPr>
              <a:t> )</a:t>
            </a:r>
          </a:p>
          <a:p>
            <a:pPr>
              <a:spcBef>
                <a:spcPct val="50000"/>
              </a:spcBef>
            </a:pPr>
            <a:r>
              <a:rPr lang="en-US" altLang="en-US" b="1">
                <a:solidFill>
                  <a:srgbClr val="000000"/>
                </a:solidFill>
              </a:rPr>
              <a:t>r</a:t>
            </a:r>
            <a:r>
              <a:rPr lang="en-US" altLang="en-US" b="1" baseline="-25000">
                <a:solidFill>
                  <a:srgbClr val="000000"/>
                </a:solidFill>
              </a:rPr>
              <a:t>e</a:t>
            </a:r>
            <a:r>
              <a:rPr lang="en-US" altLang="en-US">
                <a:solidFill>
                  <a:srgbClr val="000000"/>
                </a:solidFill>
              </a:rPr>
              <a:t>	- classical electron radius 		   (2.818x10</a:t>
            </a:r>
            <a:r>
              <a:rPr lang="en-US" altLang="en-US" baseline="30000">
                <a:solidFill>
                  <a:srgbClr val="000000"/>
                </a:solidFill>
              </a:rPr>
              <a:t>-15</a:t>
            </a:r>
            <a:r>
              <a:rPr lang="en-US" altLang="en-US">
                <a:solidFill>
                  <a:srgbClr val="000000"/>
                </a:solidFill>
              </a:rPr>
              <a:t> m)</a:t>
            </a:r>
          </a:p>
          <a:p>
            <a:pPr>
              <a:spcBef>
                <a:spcPct val="50000"/>
              </a:spcBef>
            </a:pPr>
            <a:r>
              <a:rPr lang="en-US" altLang="en-US" b="1">
                <a:solidFill>
                  <a:srgbClr val="CC3300"/>
                </a:solidFill>
              </a:rPr>
              <a:t>V</a:t>
            </a:r>
            <a:r>
              <a:rPr lang="en-US" altLang="en-US" b="1" baseline="-25000">
                <a:solidFill>
                  <a:srgbClr val="CC3300"/>
                </a:solidFill>
              </a:rPr>
              <a:t>xtal</a:t>
            </a:r>
            <a:r>
              <a:rPr lang="en-US" altLang="en-US">
                <a:solidFill>
                  <a:srgbClr val="CC3300"/>
                </a:solidFill>
              </a:rPr>
              <a:t>	- volume of crystal (in m</a:t>
            </a:r>
            <a:r>
              <a:rPr lang="en-US" altLang="en-US" baseline="30000">
                <a:solidFill>
                  <a:srgbClr val="CC3300"/>
                </a:solidFill>
              </a:rPr>
              <a:t>3</a:t>
            </a:r>
            <a:r>
              <a:rPr lang="en-US" altLang="en-US">
                <a:solidFill>
                  <a:srgbClr val="CC3300"/>
                </a:solidFill>
              </a:rPr>
              <a:t>)</a:t>
            </a:r>
            <a:endParaRPr lang="en-US" altLang="en-US" baseline="30000">
              <a:solidFill>
                <a:srgbClr val="CC3300"/>
              </a:solidFill>
            </a:endParaRPr>
          </a:p>
          <a:p>
            <a:pPr>
              <a:spcBef>
                <a:spcPct val="50000"/>
              </a:spcBef>
            </a:pPr>
            <a:r>
              <a:rPr lang="en-US" altLang="en-US" b="1">
                <a:solidFill>
                  <a:srgbClr val="000000"/>
                </a:solidFill>
              </a:rPr>
              <a:t>V</a:t>
            </a:r>
            <a:r>
              <a:rPr lang="en-US" altLang="en-US" b="1" baseline="-25000">
                <a:solidFill>
                  <a:srgbClr val="000000"/>
                </a:solidFill>
              </a:rPr>
              <a:t>cell</a:t>
            </a:r>
            <a:r>
              <a:rPr lang="en-US" altLang="en-US">
                <a:solidFill>
                  <a:srgbClr val="000000"/>
                </a:solidFill>
              </a:rPr>
              <a:t>	- volume of unit cell (in m</a:t>
            </a:r>
            <a:r>
              <a:rPr lang="en-US" altLang="en-US" baseline="30000">
                <a:solidFill>
                  <a:srgbClr val="000000"/>
                </a:solidFill>
              </a:rPr>
              <a:t>3</a:t>
            </a:r>
            <a:r>
              <a:rPr lang="en-US" altLang="en-US">
                <a:solidFill>
                  <a:srgbClr val="000000"/>
                </a:solidFill>
              </a:rPr>
              <a:t>)</a:t>
            </a:r>
            <a:endParaRPr lang="en-US" altLang="en-US" baseline="30000">
              <a:solidFill>
                <a:srgbClr val="000000"/>
              </a:solidFill>
            </a:endParaRPr>
          </a:p>
          <a:p>
            <a:pPr>
              <a:spcBef>
                <a:spcPct val="50000"/>
              </a:spcBef>
            </a:pPr>
            <a:r>
              <a:rPr lang="el-GR" altLang="en-US" b="1">
                <a:solidFill>
                  <a:srgbClr val="000000"/>
                </a:solidFill>
              </a:rPr>
              <a:t>λ</a:t>
            </a:r>
            <a:r>
              <a:rPr lang="en-US" altLang="en-US">
                <a:solidFill>
                  <a:srgbClr val="000000"/>
                </a:solidFill>
              </a:rPr>
              <a:t>	- x-ray wavelength (in meters!)</a:t>
            </a:r>
          </a:p>
          <a:p>
            <a:pPr>
              <a:spcBef>
                <a:spcPct val="50000"/>
              </a:spcBef>
            </a:pPr>
            <a:endParaRPr lang="en-US" altLang="en-US" baseline="30000">
              <a:solidFill>
                <a:srgbClr val="000000"/>
              </a:solidFill>
            </a:endParaRPr>
          </a:p>
        </p:txBody>
      </p:sp>
      <p:sp>
        <p:nvSpPr>
          <p:cNvPr id="423940" name="Text Box 4"/>
          <p:cNvSpPr txBox="1">
            <a:spLocks noChangeArrowheads="1"/>
          </p:cNvSpPr>
          <p:nvPr/>
        </p:nvSpPr>
        <p:spPr bwMode="auto">
          <a:xfrm>
            <a:off x="4576763" y="3308350"/>
            <a:ext cx="4357687" cy="325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l-GR" altLang="en-US" b="1" dirty="0">
                <a:solidFill>
                  <a:srgbClr val="000000"/>
                </a:solidFill>
              </a:rPr>
              <a:t>ω</a:t>
            </a:r>
            <a:r>
              <a:rPr lang="en-US" altLang="en-US" dirty="0">
                <a:solidFill>
                  <a:srgbClr val="000000"/>
                </a:solidFill>
              </a:rPr>
              <a:t>	- rotation speed (radians/s)</a:t>
            </a:r>
          </a:p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srgbClr val="000000"/>
                </a:solidFill>
              </a:rPr>
              <a:t>L</a:t>
            </a:r>
            <a:r>
              <a:rPr lang="en-US" altLang="en-US" dirty="0">
                <a:solidFill>
                  <a:srgbClr val="000000"/>
                </a:solidFill>
              </a:rPr>
              <a:t>	- Lorentz factor (speed/speed)</a:t>
            </a:r>
          </a:p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srgbClr val="000000"/>
                </a:solidFill>
              </a:rPr>
              <a:t>P</a:t>
            </a:r>
            <a:r>
              <a:rPr lang="en-US" altLang="en-US" dirty="0">
                <a:solidFill>
                  <a:srgbClr val="000000"/>
                </a:solidFill>
              </a:rPr>
              <a:t>	- polarization factor </a:t>
            </a:r>
          </a:p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rgbClr val="000000"/>
                </a:solidFill>
              </a:rPr>
              <a:t>      (1+cos</a:t>
            </a:r>
            <a:r>
              <a:rPr lang="en-US" altLang="en-US" baseline="30000" dirty="0">
                <a:solidFill>
                  <a:srgbClr val="000000"/>
                </a:solidFill>
              </a:rPr>
              <a:t>2</a:t>
            </a:r>
            <a:r>
              <a:rPr lang="en-US" altLang="en-US" dirty="0">
                <a:solidFill>
                  <a:srgbClr val="000000"/>
                </a:solidFill>
              </a:rPr>
              <a:t>(2</a:t>
            </a:r>
            <a:r>
              <a:rPr lang="el-GR" altLang="en-US" dirty="0">
                <a:solidFill>
                  <a:srgbClr val="000000"/>
                </a:solidFill>
              </a:rPr>
              <a:t>θ</a:t>
            </a:r>
            <a:r>
              <a:rPr lang="en-US" altLang="en-US" dirty="0">
                <a:solidFill>
                  <a:srgbClr val="000000"/>
                </a:solidFill>
              </a:rPr>
              <a:t>) -</a:t>
            </a:r>
            <a:r>
              <a:rPr lang="en-US" altLang="en-US" dirty="0" err="1">
                <a:solidFill>
                  <a:srgbClr val="000000"/>
                </a:solidFill>
              </a:rPr>
              <a:t>Pfac∙cos</a:t>
            </a:r>
            <a:r>
              <a:rPr lang="en-US" altLang="en-US" dirty="0">
                <a:solidFill>
                  <a:srgbClr val="000000"/>
                </a:solidFill>
              </a:rPr>
              <a:t>(2</a:t>
            </a:r>
            <a:r>
              <a:rPr lang="el-GR" altLang="en-US" dirty="0">
                <a:solidFill>
                  <a:srgbClr val="000000"/>
                </a:solidFill>
              </a:rPr>
              <a:t>Φ</a:t>
            </a:r>
            <a:r>
              <a:rPr lang="en-US" altLang="en-US" dirty="0">
                <a:solidFill>
                  <a:srgbClr val="000000"/>
                </a:solidFill>
              </a:rPr>
              <a:t>)sin</a:t>
            </a:r>
            <a:r>
              <a:rPr lang="en-US" altLang="en-US" baseline="30000" dirty="0">
                <a:solidFill>
                  <a:srgbClr val="000000"/>
                </a:solidFill>
              </a:rPr>
              <a:t>2</a:t>
            </a:r>
            <a:r>
              <a:rPr lang="en-US" altLang="en-US" dirty="0">
                <a:solidFill>
                  <a:srgbClr val="000000"/>
                </a:solidFill>
              </a:rPr>
              <a:t>(2</a:t>
            </a:r>
            <a:r>
              <a:rPr lang="el-GR" altLang="en-US" dirty="0">
                <a:solidFill>
                  <a:srgbClr val="000000"/>
                </a:solidFill>
              </a:rPr>
              <a:t>θ</a:t>
            </a:r>
            <a:r>
              <a:rPr lang="en-US" altLang="en-US" dirty="0">
                <a:solidFill>
                  <a:srgbClr val="000000"/>
                </a:solidFill>
              </a:rPr>
              <a:t>))/2</a:t>
            </a:r>
          </a:p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srgbClr val="000000"/>
                </a:solidFill>
              </a:rPr>
              <a:t>A</a:t>
            </a:r>
            <a:r>
              <a:rPr lang="en-US" altLang="en-US" dirty="0">
                <a:solidFill>
                  <a:srgbClr val="000000"/>
                </a:solidFill>
              </a:rPr>
              <a:t>	- attenuation factor </a:t>
            </a:r>
          </a:p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rgbClr val="000000"/>
                </a:solidFill>
              </a:rPr>
              <a:t>	  </a:t>
            </a:r>
            <a:r>
              <a:rPr lang="en-US" altLang="en-US" dirty="0" err="1">
                <a:solidFill>
                  <a:srgbClr val="000000"/>
                </a:solidFill>
              </a:rPr>
              <a:t>exp</a:t>
            </a:r>
            <a:r>
              <a:rPr lang="en-US" altLang="en-US" dirty="0">
                <a:solidFill>
                  <a:srgbClr val="000000"/>
                </a:solidFill>
              </a:rPr>
              <a:t>(-</a:t>
            </a:r>
            <a:r>
              <a:rPr lang="el-GR" altLang="en-US" dirty="0">
                <a:solidFill>
                  <a:srgbClr val="000000"/>
                </a:solidFill>
              </a:rPr>
              <a:t>μ</a:t>
            </a:r>
            <a:r>
              <a:rPr lang="en-US" altLang="en-US" baseline="-25000" dirty="0" err="1">
                <a:solidFill>
                  <a:srgbClr val="000000"/>
                </a:solidFill>
              </a:rPr>
              <a:t>xtal</a:t>
            </a:r>
            <a:r>
              <a:rPr lang="en-US" altLang="en-US" dirty="0" err="1">
                <a:solidFill>
                  <a:srgbClr val="000000"/>
                </a:solidFill>
              </a:rPr>
              <a:t>∙l</a:t>
            </a:r>
            <a:r>
              <a:rPr lang="en-US" altLang="en-US" baseline="-25000" dirty="0" err="1">
                <a:solidFill>
                  <a:srgbClr val="000000"/>
                </a:solidFill>
              </a:rPr>
              <a:t>path</a:t>
            </a:r>
            <a:r>
              <a:rPr lang="en-US" altLang="en-US" dirty="0">
                <a:solidFill>
                  <a:srgbClr val="000000"/>
                </a:solidFill>
              </a:rPr>
              <a:t>)</a:t>
            </a:r>
          </a:p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srgbClr val="000000"/>
                </a:solidFill>
              </a:rPr>
              <a:t>F(</a:t>
            </a:r>
            <a:r>
              <a:rPr lang="en-US" altLang="en-US" b="1" dirty="0" err="1">
                <a:solidFill>
                  <a:srgbClr val="000000"/>
                </a:solidFill>
              </a:rPr>
              <a:t>hkl</a:t>
            </a:r>
            <a:r>
              <a:rPr lang="en-US" altLang="en-US" b="1" dirty="0">
                <a:solidFill>
                  <a:srgbClr val="000000"/>
                </a:solidFill>
              </a:rPr>
              <a:t>)</a:t>
            </a:r>
            <a:r>
              <a:rPr lang="en-US" altLang="en-US" dirty="0">
                <a:solidFill>
                  <a:srgbClr val="000000"/>
                </a:solidFill>
              </a:rPr>
              <a:t>	- structure amplitude (electrons)</a:t>
            </a:r>
          </a:p>
          <a:p>
            <a:pPr algn="r">
              <a:spcBef>
                <a:spcPct val="50000"/>
              </a:spcBef>
            </a:pPr>
            <a:r>
              <a:rPr lang="en-US" altLang="en-US" dirty="0">
                <a:solidFill>
                  <a:srgbClr val="000000"/>
                </a:solidFill>
              </a:rPr>
              <a:t>C. G. Darwin (1914)</a:t>
            </a:r>
          </a:p>
        </p:txBody>
      </p:sp>
      <p:sp>
        <p:nvSpPr>
          <p:cNvPr id="423941" name="Rectangle 5"/>
          <p:cNvSpPr>
            <a:spLocks noChangeArrowheads="1"/>
          </p:cNvSpPr>
          <p:nvPr/>
        </p:nvSpPr>
        <p:spPr bwMode="auto">
          <a:xfrm>
            <a:off x="5819775" y="1816100"/>
            <a:ext cx="28781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>
                <a:solidFill>
                  <a:srgbClr val="000000"/>
                </a:solidFill>
              </a:rPr>
              <a:t>P A | F(hkl) |</a:t>
            </a:r>
            <a:r>
              <a:rPr lang="en-US" altLang="en-US" sz="3600" baseline="3000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423942" name="Text Box 6"/>
          <p:cNvSpPr txBox="1">
            <a:spLocks noChangeArrowheads="1"/>
          </p:cNvSpPr>
          <p:nvPr/>
        </p:nvSpPr>
        <p:spPr bwMode="auto">
          <a:xfrm>
            <a:off x="352425" y="1803400"/>
            <a:ext cx="32305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en-US" sz="3600">
                <a:solidFill>
                  <a:srgbClr val="000000"/>
                </a:solidFill>
              </a:rPr>
              <a:t>I(hkl) = I</a:t>
            </a:r>
            <a:r>
              <a:rPr lang="en-US" altLang="en-US" sz="3600" baseline="-25000">
                <a:solidFill>
                  <a:srgbClr val="000000"/>
                </a:solidFill>
              </a:rPr>
              <a:t>beam</a:t>
            </a:r>
            <a:r>
              <a:rPr lang="en-US" altLang="en-US" sz="3600">
                <a:solidFill>
                  <a:srgbClr val="000000"/>
                </a:solidFill>
              </a:rPr>
              <a:t> r</a:t>
            </a:r>
            <a:r>
              <a:rPr lang="en-US" altLang="en-US" sz="3600" baseline="-25000">
                <a:solidFill>
                  <a:srgbClr val="000000"/>
                </a:solidFill>
              </a:rPr>
              <a:t>e</a:t>
            </a:r>
            <a:r>
              <a:rPr lang="en-US" altLang="en-US" sz="3600" baseline="30000">
                <a:solidFill>
                  <a:srgbClr val="000000"/>
                </a:solidFill>
              </a:rPr>
              <a:t>2</a:t>
            </a:r>
            <a:endParaRPr lang="el-GR" altLang="en-US" sz="3600" baseline="-25000">
              <a:solidFill>
                <a:srgbClr val="000000"/>
              </a:solidFill>
            </a:endParaRPr>
          </a:p>
        </p:txBody>
      </p:sp>
      <p:grpSp>
        <p:nvGrpSpPr>
          <p:cNvPr id="423943" name="Group 7"/>
          <p:cNvGrpSpPr>
            <a:grpSpLocks/>
          </p:cNvGrpSpPr>
          <p:nvPr/>
        </p:nvGrpSpPr>
        <p:grpSpPr bwMode="auto">
          <a:xfrm>
            <a:off x="3589338" y="1484313"/>
            <a:ext cx="963612" cy="1304925"/>
            <a:chOff x="2149" y="908"/>
            <a:chExt cx="607" cy="822"/>
          </a:xfrm>
        </p:grpSpPr>
        <p:sp>
          <p:nvSpPr>
            <p:cNvPr id="423948" name="Text Box 8"/>
            <p:cNvSpPr txBox="1">
              <a:spLocks noChangeArrowheads="1"/>
            </p:cNvSpPr>
            <p:nvPr/>
          </p:nvSpPr>
          <p:spPr bwMode="auto">
            <a:xfrm>
              <a:off x="2149" y="908"/>
              <a:ext cx="607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US" altLang="en-US" sz="3600">
                  <a:solidFill>
                    <a:srgbClr val="CC3300"/>
                  </a:solidFill>
                </a:rPr>
                <a:t>V</a:t>
              </a:r>
              <a:r>
                <a:rPr lang="en-US" altLang="en-US" sz="3600" baseline="-25000">
                  <a:solidFill>
                    <a:srgbClr val="CC3300"/>
                  </a:solidFill>
                </a:rPr>
                <a:t>xtal</a:t>
              </a:r>
              <a:endParaRPr lang="el-GR" altLang="en-US" sz="3600" baseline="-25000">
                <a:solidFill>
                  <a:srgbClr val="CC3300"/>
                </a:solidFill>
              </a:endParaRPr>
            </a:p>
          </p:txBody>
        </p:sp>
        <p:sp>
          <p:nvSpPr>
            <p:cNvPr id="423949" name="Text Box 9"/>
            <p:cNvSpPr txBox="1">
              <a:spLocks noChangeArrowheads="1"/>
            </p:cNvSpPr>
            <p:nvPr/>
          </p:nvSpPr>
          <p:spPr bwMode="auto">
            <a:xfrm>
              <a:off x="2154" y="1326"/>
              <a:ext cx="597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US" altLang="en-US" sz="3600">
                  <a:solidFill>
                    <a:srgbClr val="000000"/>
                  </a:solidFill>
                </a:rPr>
                <a:t>V</a:t>
              </a:r>
              <a:r>
                <a:rPr lang="en-US" altLang="en-US" sz="3600" baseline="-25000">
                  <a:solidFill>
                    <a:srgbClr val="000000"/>
                  </a:solidFill>
                </a:rPr>
                <a:t>cell</a:t>
              </a:r>
              <a:endParaRPr lang="el-GR" altLang="en-US" sz="3600" baseline="-25000">
                <a:solidFill>
                  <a:srgbClr val="000000"/>
                </a:solidFill>
              </a:endParaRPr>
            </a:p>
          </p:txBody>
        </p:sp>
        <p:sp>
          <p:nvSpPr>
            <p:cNvPr id="423950" name="Line 10"/>
            <p:cNvSpPr>
              <a:spLocks noChangeShapeType="1"/>
            </p:cNvSpPr>
            <p:nvPr/>
          </p:nvSpPr>
          <p:spPr bwMode="auto">
            <a:xfrm flipV="1">
              <a:off x="2166" y="1333"/>
              <a:ext cx="57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23944" name="Group 11"/>
          <p:cNvGrpSpPr>
            <a:grpSpLocks/>
          </p:cNvGrpSpPr>
          <p:nvPr/>
        </p:nvGrpSpPr>
        <p:grpSpPr bwMode="auto">
          <a:xfrm>
            <a:off x="4562475" y="1484313"/>
            <a:ext cx="1304925" cy="1304925"/>
            <a:chOff x="2874" y="962"/>
            <a:chExt cx="822" cy="822"/>
          </a:xfrm>
        </p:grpSpPr>
        <p:sp>
          <p:nvSpPr>
            <p:cNvPr id="423945" name="Text Box 12"/>
            <p:cNvSpPr txBox="1">
              <a:spLocks noChangeArrowheads="1"/>
            </p:cNvSpPr>
            <p:nvPr/>
          </p:nvSpPr>
          <p:spPr bwMode="auto">
            <a:xfrm>
              <a:off x="2995" y="962"/>
              <a:ext cx="580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lang="el-GR" altLang="en-US" sz="3600">
                  <a:solidFill>
                    <a:srgbClr val="000000"/>
                  </a:solidFill>
                </a:rPr>
                <a:t>λ</a:t>
              </a:r>
              <a:r>
                <a:rPr lang="en-US" altLang="en-US" sz="3600" baseline="48000">
                  <a:solidFill>
                    <a:srgbClr val="000000"/>
                  </a:solidFill>
                </a:rPr>
                <a:t>3 </a:t>
              </a:r>
              <a:r>
                <a:rPr lang="en-US" altLang="en-US" sz="3600">
                  <a:solidFill>
                    <a:srgbClr val="000000"/>
                  </a:solidFill>
                </a:rPr>
                <a:t>L</a:t>
              </a:r>
              <a:endParaRPr lang="el-GR" altLang="en-US" sz="3600" baseline="-25000">
                <a:solidFill>
                  <a:srgbClr val="000000"/>
                </a:solidFill>
              </a:endParaRPr>
            </a:p>
          </p:txBody>
        </p:sp>
        <p:sp>
          <p:nvSpPr>
            <p:cNvPr id="423946" name="Text Box 13"/>
            <p:cNvSpPr txBox="1">
              <a:spLocks noChangeArrowheads="1"/>
            </p:cNvSpPr>
            <p:nvPr/>
          </p:nvSpPr>
          <p:spPr bwMode="auto">
            <a:xfrm>
              <a:off x="2874" y="1380"/>
              <a:ext cx="822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lang="el-GR" altLang="en-US" sz="3600">
                  <a:solidFill>
                    <a:srgbClr val="000000"/>
                  </a:solidFill>
                </a:rPr>
                <a:t>ω</a:t>
              </a:r>
              <a:r>
                <a:rPr lang="en-US" altLang="en-US" sz="3600">
                  <a:solidFill>
                    <a:srgbClr val="000000"/>
                  </a:solidFill>
                </a:rPr>
                <a:t>V</a:t>
              </a:r>
              <a:r>
                <a:rPr lang="en-US" altLang="en-US" sz="3600" baseline="-25000">
                  <a:solidFill>
                    <a:srgbClr val="000000"/>
                  </a:solidFill>
                </a:rPr>
                <a:t>cell</a:t>
              </a:r>
              <a:endParaRPr lang="el-GR" altLang="en-US" sz="3600" baseline="-25000">
                <a:solidFill>
                  <a:srgbClr val="000000"/>
                </a:solidFill>
              </a:endParaRPr>
            </a:p>
          </p:txBody>
        </p:sp>
        <p:sp>
          <p:nvSpPr>
            <p:cNvPr id="423947" name="Line 14"/>
            <p:cNvSpPr>
              <a:spLocks noChangeShapeType="1"/>
            </p:cNvSpPr>
            <p:nvPr/>
          </p:nvSpPr>
          <p:spPr bwMode="auto">
            <a:xfrm flipV="1">
              <a:off x="2922" y="1387"/>
              <a:ext cx="72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7" name="Picture 3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199" y="173230"/>
            <a:ext cx="1166920" cy="1563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4" descr="Henry Moseley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9" t="11011" r="27808" b="55867"/>
          <a:stretch/>
        </p:blipFill>
        <p:spPr bwMode="auto">
          <a:xfrm>
            <a:off x="309093" y="186110"/>
            <a:ext cx="1163132" cy="1543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30024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/>
          <a:lstStyle/>
          <a:p>
            <a:pPr eaLnBrk="1" hangingPunct="1"/>
            <a:r>
              <a:rPr lang="en-US" altLang="en-US" smtClean="0">
                <a:latin typeface="Arial" charset="0"/>
                <a:cs typeface="Arial" charset="0"/>
              </a:rPr>
              <a:t>Periodic Table ca 1914</a:t>
            </a:r>
          </a:p>
        </p:txBody>
      </p:sp>
      <p:pic>
        <p:nvPicPr>
          <p:cNvPr id="1024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"/>
          <a:stretch>
            <a:fillRect/>
          </a:stretch>
        </p:blipFill>
        <p:spPr bwMode="auto">
          <a:xfrm>
            <a:off x="152400" y="1481138"/>
            <a:ext cx="8882063" cy="519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448050" y="3595688"/>
            <a:ext cx="433388" cy="511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04788" y="4643438"/>
            <a:ext cx="433387" cy="511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077200" y="4122738"/>
            <a:ext cx="433388" cy="511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448050" y="6111875"/>
            <a:ext cx="4791075" cy="555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457575" y="5576888"/>
            <a:ext cx="433388" cy="511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448050" y="4119563"/>
            <a:ext cx="433388" cy="511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057400" y="4119563"/>
            <a:ext cx="433388" cy="511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590675" y="4645025"/>
            <a:ext cx="5715000" cy="555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1" t="31187" r="47505" b="59116"/>
          <a:stretch>
            <a:fillRect/>
          </a:stretch>
        </p:blipFill>
        <p:spPr bwMode="auto">
          <a:xfrm>
            <a:off x="4837113" y="3076575"/>
            <a:ext cx="444500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36" t="31232" r="42493" b="59209"/>
          <a:stretch>
            <a:fillRect/>
          </a:stretch>
        </p:blipFill>
        <p:spPr bwMode="auto">
          <a:xfrm>
            <a:off x="4373563" y="3076575"/>
            <a:ext cx="423862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" t="31140" r="94556" b="59254"/>
          <a:stretch>
            <a:fillRect/>
          </a:stretch>
        </p:blipFill>
        <p:spPr bwMode="auto">
          <a:xfrm>
            <a:off x="8543925" y="2552700"/>
            <a:ext cx="433388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51" t="21104" r="677" b="69406"/>
          <a:stretch>
            <a:fillRect/>
          </a:stretch>
        </p:blipFill>
        <p:spPr bwMode="auto">
          <a:xfrm>
            <a:off x="209550" y="3076575"/>
            <a:ext cx="423863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03" t="41235" r="11096" b="49203"/>
          <a:stretch>
            <a:fillRect/>
          </a:stretch>
        </p:blipFill>
        <p:spPr bwMode="auto">
          <a:xfrm>
            <a:off x="8086725" y="3605213"/>
            <a:ext cx="427038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01" t="41235" r="5827" b="49159"/>
          <a:stretch>
            <a:fillRect/>
          </a:stretch>
        </p:blipFill>
        <p:spPr bwMode="auto">
          <a:xfrm>
            <a:off x="7632700" y="3602038"/>
            <a:ext cx="423863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409700" y="1136650"/>
            <a:ext cx="3206750" cy="38322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argon</a:t>
            </a:r>
          </a:p>
          <a:p>
            <a:pPr algn="ctr">
              <a:defRPr/>
            </a:pPr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  <a:p>
            <a:pPr algn="ctr">
              <a:defRPr/>
            </a:pPr>
            <a:r>
              <a:rPr lang="en-US" sz="115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endParaRPr lang="en-US" sz="5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39.948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619625" y="1136650"/>
            <a:ext cx="3208338" cy="38322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potassium</a:t>
            </a:r>
          </a:p>
          <a:p>
            <a:pPr algn="ctr">
              <a:defRPr/>
            </a:pPr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  <a:p>
            <a:pPr algn="ctr">
              <a:defRPr/>
            </a:pPr>
            <a:r>
              <a:rPr lang="en-US" sz="1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lang="en-US" sz="5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39.098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271713" y="4937125"/>
            <a:ext cx="457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/>
              <a:t>Chadwick, J. (1932)."Possible existence of a neutron", </a:t>
            </a:r>
            <a:r>
              <a:rPr lang="en-US" altLang="en-US" i="1"/>
              <a:t>Nature</a:t>
            </a:r>
            <a:r>
              <a:rPr lang="en-US" altLang="en-US"/>
              <a:t> </a:t>
            </a:r>
            <a:r>
              <a:rPr lang="en-US" altLang="en-US" b="1"/>
              <a:t>129</a:t>
            </a:r>
            <a:r>
              <a:rPr lang="en-US" altLang="en-US"/>
              <a:t>, 312. </a:t>
            </a:r>
          </a:p>
        </p:txBody>
      </p:sp>
      <p:pic>
        <p:nvPicPr>
          <p:cNvPr id="25" name="Picture 34" descr="Henry Moseley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9" t="11011" r="27808" b="55867"/>
          <a:stretch/>
        </p:blipFill>
        <p:spPr bwMode="auto">
          <a:xfrm>
            <a:off x="227786" y="108837"/>
            <a:ext cx="985357" cy="1307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5085893" y="6219354"/>
            <a:ext cx="22679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l-G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λ = 2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 sin </a:t>
            </a:r>
            <a:r>
              <a:rPr lang="el-G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84971E-6 C 0.0776 0.00624 0.31354 0.04856 0.46562 0.037 C 0.61753 0.02544 0.81979 -0.04763 0.91302 -0.06982 " pathEditMode="relative" rAng="0" ptsTypes="as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642" y="-106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69942E-6 C -0.07726 -3.69942E-6 -0.31198 -0.01271 -0.46389 -3.69942E-6 C -0.6158 0.01272 -0.81823 0.06058 -0.91146 0.07654 " pathEditMode="relative" rAng="0" ptsTypes="asA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573" y="31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3.46821E-7 L -0.01319 0.03006 C -0.01597 0.03676 -0.01996 0.04093 -0.02413 0.04093 C -0.02899 0.04093 -0.03298 0.03676 -0.03576 0.03006 L -0.04843 -3.46821E-7 " pathEditMode="relative" rAng="0" ptsTypes="FffFF">
                                      <p:cBhvr>
                                        <p:cTn id="1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1" y="203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71676E-6 L 0.01372 -0.04231 C 0.01667 -0.05179 0.02101 -0.05711 0.02552 -0.05711 C 0.03056 -0.05711 0.03472 -0.05179 0.03768 -0.04231 L 0.05156 2.71676E-6 " pathEditMode="relative" rAng="0" ptsTypes="FffFF">
                                      <p:cBhvr>
                                        <p:cTn id="1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9" y="-286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8.09249E-7 L 0.01372 0.04 C 0.01667 0.04902 0.02101 0.0541 0.02552 0.0541 C 0.03056 0.0541 0.03472 0.04902 0.03767 0.04 L 0.05156 8.09249E-7 " pathEditMode="relative" rAng="0" ptsTypes="FffFF">
                                      <p:cBhvr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9" y="270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-0.00046 L -0.01389 -0.03838 C -0.01667 -0.0467 -0.02083 -0.05133 -0.02517 -0.05133 C -0.03021 -0.05133 -0.0342 -0.0467 -0.03698 -0.03838 L -0.05035 -0.00046 " pathEditMode="relative" rAng="0" ptsTypes="FffFF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0" y="-25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4" grpId="0" animBg="1"/>
      <p:bldP spid="9" grpId="0"/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40913" y="3103808"/>
            <a:ext cx="3361386" cy="252426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Cube 73"/>
          <p:cNvSpPr/>
          <p:nvPr/>
        </p:nvSpPr>
        <p:spPr>
          <a:xfrm>
            <a:off x="2900361" y="3819524"/>
            <a:ext cx="176213" cy="1234962"/>
          </a:xfrm>
          <a:prstGeom prst="cub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Cube 72"/>
          <p:cNvSpPr/>
          <p:nvPr/>
        </p:nvSpPr>
        <p:spPr>
          <a:xfrm>
            <a:off x="2847438" y="3668333"/>
            <a:ext cx="257577" cy="1390918"/>
          </a:xfrm>
          <a:prstGeom prst="cub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Cube 46"/>
          <p:cNvSpPr/>
          <p:nvPr/>
        </p:nvSpPr>
        <p:spPr>
          <a:xfrm>
            <a:off x="2847437" y="3668333"/>
            <a:ext cx="257577" cy="1390918"/>
          </a:xfrm>
          <a:prstGeom prst="cub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an 42"/>
          <p:cNvSpPr/>
          <p:nvPr/>
        </p:nvSpPr>
        <p:spPr>
          <a:xfrm>
            <a:off x="1051775" y="1502534"/>
            <a:ext cx="656822" cy="1893194"/>
          </a:xfrm>
          <a:prstGeom prst="ca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7212"/>
            <a:ext cx="8229600" cy="1143000"/>
          </a:xfrm>
        </p:spPr>
        <p:txBody>
          <a:bodyPr/>
          <a:lstStyle/>
          <a:p>
            <a:r>
              <a:rPr lang="en-US" dirty="0" smtClean="0"/>
              <a:t>How do you weigh an atom?</a:t>
            </a:r>
            <a:endParaRPr lang="en-US" dirty="0"/>
          </a:p>
        </p:txBody>
      </p:sp>
      <p:sp>
        <p:nvSpPr>
          <p:cNvPr id="5" name="Can 4"/>
          <p:cNvSpPr/>
          <p:nvPr/>
        </p:nvSpPr>
        <p:spPr>
          <a:xfrm>
            <a:off x="1056068" y="2021983"/>
            <a:ext cx="656822" cy="1378038"/>
          </a:xfrm>
          <a:prstGeom prst="can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Can 43"/>
          <p:cNvSpPr/>
          <p:nvPr/>
        </p:nvSpPr>
        <p:spPr>
          <a:xfrm>
            <a:off x="2646609" y="1500387"/>
            <a:ext cx="656822" cy="1893194"/>
          </a:xfrm>
          <a:prstGeom prst="ca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Can 44"/>
          <p:cNvSpPr/>
          <p:nvPr/>
        </p:nvSpPr>
        <p:spPr>
          <a:xfrm>
            <a:off x="2650902" y="2356833"/>
            <a:ext cx="656822" cy="1041041"/>
          </a:xfrm>
          <a:prstGeom prst="can">
            <a:avLst>
              <a:gd name="adj" fmla="val 38954"/>
            </a:avLst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be 5"/>
          <p:cNvSpPr/>
          <p:nvPr/>
        </p:nvSpPr>
        <p:spPr>
          <a:xfrm>
            <a:off x="1236371" y="3657601"/>
            <a:ext cx="257577" cy="1390918"/>
          </a:xfrm>
          <a:prstGeom prst="cub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1090331" y="5022761"/>
            <a:ext cx="571044" cy="1146219"/>
          </a:xfrm>
          <a:custGeom>
            <a:avLst/>
            <a:gdLst>
              <a:gd name="connsiteX0" fmla="*/ 249072 w 571044"/>
              <a:gd name="connsiteY0" fmla="*/ 0 h 1146219"/>
              <a:gd name="connsiteX1" fmla="*/ 146041 w 571044"/>
              <a:gd name="connsiteY1" fmla="*/ 360608 h 1146219"/>
              <a:gd name="connsiteX2" fmla="*/ 300587 w 571044"/>
              <a:gd name="connsiteY2" fmla="*/ 734095 h 1146219"/>
              <a:gd name="connsiteX3" fmla="*/ 4373 w 571044"/>
              <a:gd name="connsiteY3" fmla="*/ 1043188 h 1146219"/>
              <a:gd name="connsiteX4" fmla="*/ 571044 w 571044"/>
              <a:gd name="connsiteY4" fmla="*/ 1146219 h 1146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044" h="1146219">
                <a:moveTo>
                  <a:pt x="249072" y="0"/>
                </a:moveTo>
                <a:cubicBezTo>
                  <a:pt x="193263" y="119129"/>
                  <a:pt x="137455" y="238259"/>
                  <a:pt x="146041" y="360608"/>
                </a:cubicBezTo>
                <a:cubicBezTo>
                  <a:pt x="154627" y="482957"/>
                  <a:pt x="324198" y="620332"/>
                  <a:pt x="300587" y="734095"/>
                </a:cubicBezTo>
                <a:cubicBezTo>
                  <a:pt x="276976" y="847858"/>
                  <a:pt x="-40703" y="974501"/>
                  <a:pt x="4373" y="1043188"/>
                </a:cubicBezTo>
                <a:cubicBezTo>
                  <a:pt x="49449" y="1111875"/>
                  <a:pt x="310246" y="1129047"/>
                  <a:pt x="571044" y="114621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Freeform 65"/>
          <p:cNvSpPr/>
          <p:nvPr/>
        </p:nvSpPr>
        <p:spPr>
          <a:xfrm flipH="1">
            <a:off x="2646530" y="5046373"/>
            <a:ext cx="1343516" cy="1258807"/>
          </a:xfrm>
          <a:custGeom>
            <a:avLst/>
            <a:gdLst>
              <a:gd name="connsiteX0" fmla="*/ 249072 w 571044"/>
              <a:gd name="connsiteY0" fmla="*/ 0 h 1146219"/>
              <a:gd name="connsiteX1" fmla="*/ 146041 w 571044"/>
              <a:gd name="connsiteY1" fmla="*/ 360608 h 1146219"/>
              <a:gd name="connsiteX2" fmla="*/ 300587 w 571044"/>
              <a:gd name="connsiteY2" fmla="*/ 734095 h 1146219"/>
              <a:gd name="connsiteX3" fmla="*/ 4373 w 571044"/>
              <a:gd name="connsiteY3" fmla="*/ 1043188 h 1146219"/>
              <a:gd name="connsiteX4" fmla="*/ 571044 w 571044"/>
              <a:gd name="connsiteY4" fmla="*/ 1146219 h 1146219"/>
              <a:gd name="connsiteX0" fmla="*/ 254366 w 576338"/>
              <a:gd name="connsiteY0" fmla="*/ 0 h 1146219"/>
              <a:gd name="connsiteX1" fmla="*/ 151335 w 576338"/>
              <a:gd name="connsiteY1" fmla="*/ 360608 h 1146219"/>
              <a:gd name="connsiteX2" fmla="*/ 305881 w 576338"/>
              <a:gd name="connsiteY2" fmla="*/ 734095 h 1146219"/>
              <a:gd name="connsiteX3" fmla="*/ 9667 w 576338"/>
              <a:gd name="connsiteY3" fmla="*/ 1043188 h 1146219"/>
              <a:gd name="connsiteX4" fmla="*/ 119059 w 576338"/>
              <a:gd name="connsiteY4" fmla="*/ 1109729 h 1146219"/>
              <a:gd name="connsiteX5" fmla="*/ 576338 w 576338"/>
              <a:gd name="connsiteY5" fmla="*/ 1146219 h 1146219"/>
              <a:gd name="connsiteX0" fmla="*/ 478938 w 800910"/>
              <a:gd name="connsiteY0" fmla="*/ 0 h 1236006"/>
              <a:gd name="connsiteX1" fmla="*/ 375907 w 800910"/>
              <a:gd name="connsiteY1" fmla="*/ 360608 h 1236006"/>
              <a:gd name="connsiteX2" fmla="*/ 530453 w 800910"/>
              <a:gd name="connsiteY2" fmla="*/ 734095 h 1236006"/>
              <a:gd name="connsiteX3" fmla="*/ 2419 w 800910"/>
              <a:gd name="connsiteY3" fmla="*/ 1223492 h 1236006"/>
              <a:gd name="connsiteX4" fmla="*/ 343631 w 800910"/>
              <a:gd name="connsiteY4" fmla="*/ 1109729 h 1236006"/>
              <a:gd name="connsiteX5" fmla="*/ 800910 w 800910"/>
              <a:gd name="connsiteY5" fmla="*/ 1146219 h 1236006"/>
              <a:gd name="connsiteX0" fmla="*/ 476578 w 798550"/>
              <a:gd name="connsiteY0" fmla="*/ 0 h 1226359"/>
              <a:gd name="connsiteX1" fmla="*/ 373547 w 798550"/>
              <a:gd name="connsiteY1" fmla="*/ 360608 h 1226359"/>
              <a:gd name="connsiteX2" fmla="*/ 528093 w 798550"/>
              <a:gd name="connsiteY2" fmla="*/ 734095 h 1226359"/>
              <a:gd name="connsiteX3" fmla="*/ 315513 w 798550"/>
              <a:gd name="connsiteY3" fmla="*/ 955182 h 1226359"/>
              <a:gd name="connsiteX4" fmla="*/ 59 w 798550"/>
              <a:gd name="connsiteY4" fmla="*/ 1223492 h 1226359"/>
              <a:gd name="connsiteX5" fmla="*/ 341271 w 798550"/>
              <a:gd name="connsiteY5" fmla="*/ 1109729 h 1226359"/>
              <a:gd name="connsiteX6" fmla="*/ 798550 w 798550"/>
              <a:gd name="connsiteY6" fmla="*/ 1146219 h 1226359"/>
              <a:gd name="connsiteX0" fmla="*/ 585867 w 907839"/>
              <a:gd name="connsiteY0" fmla="*/ 0 h 1226359"/>
              <a:gd name="connsiteX1" fmla="*/ 482836 w 907839"/>
              <a:gd name="connsiteY1" fmla="*/ 360608 h 1226359"/>
              <a:gd name="connsiteX2" fmla="*/ 637382 w 907839"/>
              <a:gd name="connsiteY2" fmla="*/ 734095 h 1226359"/>
              <a:gd name="connsiteX3" fmla="*/ 424802 w 907839"/>
              <a:gd name="connsiteY3" fmla="*/ 955182 h 1226359"/>
              <a:gd name="connsiteX4" fmla="*/ 109348 w 907839"/>
              <a:gd name="connsiteY4" fmla="*/ 1223492 h 1226359"/>
              <a:gd name="connsiteX5" fmla="*/ 450560 w 907839"/>
              <a:gd name="connsiteY5" fmla="*/ 1109729 h 1226359"/>
              <a:gd name="connsiteX6" fmla="*/ 907839 w 907839"/>
              <a:gd name="connsiteY6" fmla="*/ 1146219 h 1226359"/>
              <a:gd name="connsiteX0" fmla="*/ 674996 w 996968"/>
              <a:gd name="connsiteY0" fmla="*/ 0 h 1226359"/>
              <a:gd name="connsiteX1" fmla="*/ 571965 w 996968"/>
              <a:gd name="connsiteY1" fmla="*/ 360608 h 1226359"/>
              <a:gd name="connsiteX2" fmla="*/ 726511 w 996968"/>
              <a:gd name="connsiteY2" fmla="*/ 734095 h 1226359"/>
              <a:gd name="connsiteX3" fmla="*/ 513931 w 996968"/>
              <a:gd name="connsiteY3" fmla="*/ 955182 h 1226359"/>
              <a:gd name="connsiteX4" fmla="*/ 198477 w 996968"/>
              <a:gd name="connsiteY4" fmla="*/ 1223492 h 1226359"/>
              <a:gd name="connsiteX5" fmla="*/ 539689 w 996968"/>
              <a:gd name="connsiteY5" fmla="*/ 1109729 h 1226359"/>
              <a:gd name="connsiteX6" fmla="*/ 996968 w 996968"/>
              <a:gd name="connsiteY6" fmla="*/ 1146219 h 1226359"/>
              <a:gd name="connsiteX0" fmla="*/ 1163994 w 1485966"/>
              <a:gd name="connsiteY0" fmla="*/ 0 h 1227712"/>
              <a:gd name="connsiteX1" fmla="*/ 1060963 w 1485966"/>
              <a:gd name="connsiteY1" fmla="*/ 360608 h 1227712"/>
              <a:gd name="connsiteX2" fmla="*/ 1215509 w 1485966"/>
              <a:gd name="connsiteY2" fmla="*/ 734095 h 1227712"/>
              <a:gd name="connsiteX3" fmla="*/ 358985 w 1485966"/>
              <a:gd name="connsiteY3" fmla="*/ 916545 h 1227712"/>
              <a:gd name="connsiteX4" fmla="*/ 687475 w 1485966"/>
              <a:gd name="connsiteY4" fmla="*/ 1223492 h 1227712"/>
              <a:gd name="connsiteX5" fmla="*/ 1028687 w 1485966"/>
              <a:gd name="connsiteY5" fmla="*/ 1109729 h 1227712"/>
              <a:gd name="connsiteX6" fmla="*/ 1485966 w 1485966"/>
              <a:gd name="connsiteY6" fmla="*/ 1146219 h 1227712"/>
              <a:gd name="connsiteX0" fmla="*/ 884799 w 1206771"/>
              <a:gd name="connsiteY0" fmla="*/ 0 h 1227712"/>
              <a:gd name="connsiteX1" fmla="*/ 781768 w 1206771"/>
              <a:gd name="connsiteY1" fmla="*/ 360608 h 1227712"/>
              <a:gd name="connsiteX2" fmla="*/ 936314 w 1206771"/>
              <a:gd name="connsiteY2" fmla="*/ 734095 h 1227712"/>
              <a:gd name="connsiteX3" fmla="*/ 79790 w 1206771"/>
              <a:gd name="connsiteY3" fmla="*/ 916545 h 1227712"/>
              <a:gd name="connsiteX4" fmla="*/ 408280 w 1206771"/>
              <a:gd name="connsiteY4" fmla="*/ 1223492 h 1227712"/>
              <a:gd name="connsiteX5" fmla="*/ 749492 w 1206771"/>
              <a:gd name="connsiteY5" fmla="*/ 1109729 h 1227712"/>
              <a:gd name="connsiteX6" fmla="*/ 1206771 w 1206771"/>
              <a:gd name="connsiteY6" fmla="*/ 1146219 h 1227712"/>
              <a:gd name="connsiteX0" fmla="*/ 884799 w 1206771"/>
              <a:gd name="connsiteY0" fmla="*/ 0 h 1227712"/>
              <a:gd name="connsiteX1" fmla="*/ 781768 w 1206771"/>
              <a:gd name="connsiteY1" fmla="*/ 360608 h 1227712"/>
              <a:gd name="connsiteX2" fmla="*/ 936314 w 1206771"/>
              <a:gd name="connsiteY2" fmla="*/ 734095 h 1227712"/>
              <a:gd name="connsiteX3" fmla="*/ 79790 w 1206771"/>
              <a:gd name="connsiteY3" fmla="*/ 916545 h 1227712"/>
              <a:gd name="connsiteX4" fmla="*/ 408280 w 1206771"/>
              <a:gd name="connsiteY4" fmla="*/ 1223492 h 1227712"/>
              <a:gd name="connsiteX5" fmla="*/ 749492 w 1206771"/>
              <a:gd name="connsiteY5" fmla="*/ 1109729 h 1227712"/>
              <a:gd name="connsiteX6" fmla="*/ 1206771 w 1206771"/>
              <a:gd name="connsiteY6" fmla="*/ 1146219 h 1227712"/>
              <a:gd name="connsiteX0" fmla="*/ 1051336 w 1373308"/>
              <a:gd name="connsiteY0" fmla="*/ 0 h 1231144"/>
              <a:gd name="connsiteX1" fmla="*/ 948305 w 1373308"/>
              <a:gd name="connsiteY1" fmla="*/ 360608 h 1231144"/>
              <a:gd name="connsiteX2" fmla="*/ 1102851 w 1373308"/>
              <a:gd name="connsiteY2" fmla="*/ 734095 h 1231144"/>
              <a:gd name="connsiteX3" fmla="*/ 246327 w 1373308"/>
              <a:gd name="connsiteY3" fmla="*/ 916545 h 1231144"/>
              <a:gd name="connsiteX4" fmla="*/ 14507 w 1373308"/>
              <a:gd name="connsiteY4" fmla="*/ 1187002 h 1231144"/>
              <a:gd name="connsiteX5" fmla="*/ 574817 w 1373308"/>
              <a:gd name="connsiteY5" fmla="*/ 1223492 h 1231144"/>
              <a:gd name="connsiteX6" fmla="*/ 916029 w 1373308"/>
              <a:gd name="connsiteY6" fmla="*/ 1109729 h 1231144"/>
              <a:gd name="connsiteX7" fmla="*/ 1373308 w 1373308"/>
              <a:gd name="connsiteY7" fmla="*/ 1146219 h 1231144"/>
              <a:gd name="connsiteX0" fmla="*/ 1068160 w 1390132"/>
              <a:gd name="connsiteY0" fmla="*/ 0 h 1231144"/>
              <a:gd name="connsiteX1" fmla="*/ 965129 w 1390132"/>
              <a:gd name="connsiteY1" fmla="*/ 360608 h 1231144"/>
              <a:gd name="connsiteX2" fmla="*/ 1119675 w 1390132"/>
              <a:gd name="connsiteY2" fmla="*/ 734095 h 1231144"/>
              <a:gd name="connsiteX3" fmla="*/ 160120 w 1390132"/>
              <a:gd name="connsiteY3" fmla="*/ 800635 h 1231144"/>
              <a:gd name="connsiteX4" fmla="*/ 31331 w 1390132"/>
              <a:gd name="connsiteY4" fmla="*/ 1187002 h 1231144"/>
              <a:gd name="connsiteX5" fmla="*/ 591641 w 1390132"/>
              <a:gd name="connsiteY5" fmla="*/ 1223492 h 1231144"/>
              <a:gd name="connsiteX6" fmla="*/ 932853 w 1390132"/>
              <a:gd name="connsiteY6" fmla="*/ 1109729 h 1231144"/>
              <a:gd name="connsiteX7" fmla="*/ 1390132 w 1390132"/>
              <a:gd name="connsiteY7" fmla="*/ 1146219 h 1231144"/>
              <a:gd name="connsiteX0" fmla="*/ 1054780 w 1376752"/>
              <a:gd name="connsiteY0" fmla="*/ 0 h 1231144"/>
              <a:gd name="connsiteX1" fmla="*/ 951749 w 1376752"/>
              <a:gd name="connsiteY1" fmla="*/ 360608 h 1231144"/>
              <a:gd name="connsiteX2" fmla="*/ 1106295 w 1376752"/>
              <a:gd name="connsiteY2" fmla="*/ 734095 h 1231144"/>
              <a:gd name="connsiteX3" fmla="*/ 649017 w 1376752"/>
              <a:gd name="connsiteY3" fmla="*/ 826393 h 1231144"/>
              <a:gd name="connsiteX4" fmla="*/ 146740 w 1376752"/>
              <a:gd name="connsiteY4" fmla="*/ 800635 h 1231144"/>
              <a:gd name="connsiteX5" fmla="*/ 17951 w 1376752"/>
              <a:gd name="connsiteY5" fmla="*/ 1187002 h 1231144"/>
              <a:gd name="connsiteX6" fmla="*/ 578261 w 1376752"/>
              <a:gd name="connsiteY6" fmla="*/ 1223492 h 1231144"/>
              <a:gd name="connsiteX7" fmla="*/ 919473 w 1376752"/>
              <a:gd name="connsiteY7" fmla="*/ 1109729 h 1231144"/>
              <a:gd name="connsiteX8" fmla="*/ 1376752 w 1376752"/>
              <a:gd name="connsiteY8" fmla="*/ 1146219 h 1231144"/>
              <a:gd name="connsiteX0" fmla="*/ 1054780 w 1376752"/>
              <a:gd name="connsiteY0" fmla="*/ 0 h 1252678"/>
              <a:gd name="connsiteX1" fmla="*/ 951749 w 1376752"/>
              <a:gd name="connsiteY1" fmla="*/ 360608 h 1252678"/>
              <a:gd name="connsiteX2" fmla="*/ 1106295 w 1376752"/>
              <a:gd name="connsiteY2" fmla="*/ 734095 h 1252678"/>
              <a:gd name="connsiteX3" fmla="*/ 649017 w 1376752"/>
              <a:gd name="connsiteY3" fmla="*/ 826393 h 1252678"/>
              <a:gd name="connsiteX4" fmla="*/ 146740 w 1376752"/>
              <a:gd name="connsiteY4" fmla="*/ 800635 h 1252678"/>
              <a:gd name="connsiteX5" fmla="*/ 17951 w 1376752"/>
              <a:gd name="connsiteY5" fmla="*/ 1187002 h 1252678"/>
              <a:gd name="connsiteX6" fmla="*/ 385078 w 1376752"/>
              <a:gd name="connsiteY6" fmla="*/ 1249249 h 1252678"/>
              <a:gd name="connsiteX7" fmla="*/ 919473 w 1376752"/>
              <a:gd name="connsiteY7" fmla="*/ 1109729 h 1252678"/>
              <a:gd name="connsiteX8" fmla="*/ 1376752 w 1376752"/>
              <a:gd name="connsiteY8" fmla="*/ 1146219 h 1252678"/>
              <a:gd name="connsiteX0" fmla="*/ 1021544 w 1343516"/>
              <a:gd name="connsiteY0" fmla="*/ 0 h 1258807"/>
              <a:gd name="connsiteX1" fmla="*/ 918513 w 1343516"/>
              <a:gd name="connsiteY1" fmla="*/ 360608 h 1258807"/>
              <a:gd name="connsiteX2" fmla="*/ 1073059 w 1343516"/>
              <a:gd name="connsiteY2" fmla="*/ 734095 h 1258807"/>
              <a:gd name="connsiteX3" fmla="*/ 615781 w 1343516"/>
              <a:gd name="connsiteY3" fmla="*/ 826393 h 1258807"/>
              <a:gd name="connsiteX4" fmla="*/ 113504 w 1343516"/>
              <a:gd name="connsiteY4" fmla="*/ 800635 h 1258807"/>
              <a:gd name="connsiteX5" fmla="*/ 23351 w 1343516"/>
              <a:gd name="connsiteY5" fmla="*/ 1212760 h 1258807"/>
              <a:gd name="connsiteX6" fmla="*/ 351842 w 1343516"/>
              <a:gd name="connsiteY6" fmla="*/ 1249249 h 1258807"/>
              <a:gd name="connsiteX7" fmla="*/ 886237 w 1343516"/>
              <a:gd name="connsiteY7" fmla="*/ 1109729 h 1258807"/>
              <a:gd name="connsiteX8" fmla="*/ 1343516 w 1343516"/>
              <a:gd name="connsiteY8" fmla="*/ 1146219 h 1258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43516" h="1258807">
                <a:moveTo>
                  <a:pt x="1021544" y="0"/>
                </a:moveTo>
                <a:cubicBezTo>
                  <a:pt x="965735" y="119129"/>
                  <a:pt x="909927" y="238259"/>
                  <a:pt x="918513" y="360608"/>
                </a:cubicBezTo>
                <a:cubicBezTo>
                  <a:pt x="927099" y="482957"/>
                  <a:pt x="1123514" y="656464"/>
                  <a:pt x="1073059" y="734095"/>
                </a:cubicBezTo>
                <a:cubicBezTo>
                  <a:pt x="1022604" y="811726"/>
                  <a:pt x="775707" y="815303"/>
                  <a:pt x="615781" y="826393"/>
                </a:cubicBezTo>
                <a:cubicBezTo>
                  <a:pt x="455855" y="837483"/>
                  <a:pt x="212242" y="736241"/>
                  <a:pt x="113504" y="800635"/>
                </a:cubicBezTo>
                <a:cubicBezTo>
                  <a:pt x="14766" y="865029"/>
                  <a:pt x="-31397" y="1161602"/>
                  <a:pt x="23351" y="1212760"/>
                </a:cubicBezTo>
                <a:cubicBezTo>
                  <a:pt x="78099" y="1263918"/>
                  <a:pt x="208028" y="1266421"/>
                  <a:pt x="351842" y="1249249"/>
                </a:cubicBezTo>
                <a:cubicBezTo>
                  <a:pt x="495656" y="1232077"/>
                  <a:pt x="791792" y="1092557"/>
                  <a:pt x="886237" y="1109729"/>
                </a:cubicBezTo>
                <a:cubicBezTo>
                  <a:pt x="980682" y="1126901"/>
                  <a:pt x="1267303" y="1140137"/>
                  <a:pt x="1343516" y="114621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704563" y="1751527"/>
            <a:ext cx="5212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4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1118315" y="1581954"/>
            <a:ext cx="5373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4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AutoShape 2" descr="data:image/jpeg;base64,/9j/4AAQSkZJRgABAQAAAQABAAD/2wCEAAkGBxAQEhUQDxAQDxUQGBQXDxAVEBcPDw8PFBQWFhQRFRMfHSogGBolHBcVITEhJSkrLi4uFx8zODMsNygtLisBCgoKDg0OGRAQGysiICQtLjIsLDIsNywtLCssLzc1LCwsMDcsLTIsLCw3LCwsLCssLSsrLCssLDcsLCwrLCwrLP/AABEIAOEA4QMBIgACEQEDEQH/xAAcAAEAAgIDAQAAAAAAAAAAAAAABgcEBQIDCAH/xABMEAABAwIEAgQHCgsGBwAAAAABAAIDBBEFEiExBhMHQWFxCCIyNVGBkRQzQmJyhKGxtMEjQ0RSU4OSorPDxBWClLLC0SQlNGN0k6P/xAAZAQEAAwEBAAAAAAAAAAAAAAAAAQMEAgX/xAAmEQEBAAEDAwQCAwEAAAAAAAAAAQIDBDERMkEUITOhUXESE5Fh/9oADAMBAAIRAxEAPwC8UREBERAREQERYeJ17IGF79eprRu93U0ew+wqLZJ1pJ19mYtdXY5TQaSzRsP5ubM/9kaqBYzjFTPcF5jb1RsJaLfGI1d9XYo7NTZQXG9gL6AOeT2aW9oPcNzl9Tc70wjT/RMZ1zqxajj2jbcMbNNb82Ow/eIWrk6SWk2jps3Yahod+yGlROjhjs0zMy5ieW113Ovr8J17degst7DMB5DWt7bAlWSal5v04t05xOrZUfGNTUu5TYW01wSJDmkOhAs0FoBOu+oX2WnrXflL3frHR/ujRYVIHyPDvGOTYkWAudQu7iiRzWbkX2t1n0KzGWT391d6W+3sPjq4xmdUuYB1md66YeMZ4nMY17K0PJFyMrmENzeU0aiwI1G5GvUq4rsTHMyyufvs4dfcpBDVNaWvZ4+UM97bmIDhbUDrt965uV4jqYycp3Fxs/4VL+zKfou0LLi41gPvkUzO2zXD23UYFWXDxgHj0ObqsOqaDrE5zHDUMvmYbdhvl9S5/jnOMky4eYsWk4lpJNBM1p9DwY/pIstq1wIuCCDsQbgql8OrOcDmYWFps67ba6dR/wByPRfdbWkrpqd34KQtG9r3Y4H0tOnrXF1s8O+f47mljn21aqLQcO8QtqfEeMkoF7DyXgblp6t9lv1oxymU6xRljcb0oiIukCIiAiIgIiICIiAiIgIiICgXSbVOiko3C5GabM29g4WjHtsTY9qnqrrpb3pO+b+Wqtb46t0PkjHjDZG54zzG9elnN7HN6ivjIGHyrt7QL+0LTYQ4gggkEbEGxUriOYeO1ru0jU+teZhbL1l6N2eM4rhFRRvbkkayUem+o7bG1j3LHfw63eKaWL4rm8xg7tj9KzXUse9nDuN/rXXJIGfjXjvbmWqbnKc9Kzf0y8dXZRUkzG5TIx/ba1/7vV7VmBrtnBrh3A/Wtb/aA/Tt9bHD7kFcP00Xst9YXU3f/PtHp7+fpkz0EZ2p4T3xRnX2LD9wTAERsgiv6Gge2wXYa5v6eNdL65n6dnqjv9yern4+ybeun+yHfjZwL7hosT6yT9S7hQRsFmMc4n4R0/eP3LpdiEY/HSH5LC1dElfF1NmefjODR96ru6t4jubb8uZpmjVzh2Nbr7XLp5Zd5IJ9V13QVYJ0iYPlEvP3Luq6h2UgHKPQ0ZVRnnc+auxw/h7SOvh6fJXQRixJMmfXRoET9O/RWaqj4UH/ADGDvk/gyK3Ft2nYzbrvn6ERFqZhERAREQEREBERAREQEREBV10t70vfN/LViqu+lrel75v5aq1uyrtD5IjmF9SlVLsorhW6lVLsvLx5b9Rkla+uatgVgVi6zV4ctTIxdZYu964FUNEdJYuBYu9y4FdJdWRcg1fV9QZFKFlVfkrGpt1k1fkruKryweFfOEHfJ/BkVtqpOFfOEHfJ/BkVtrftexj3XfP0IiLUzCIiAiIgIiICIiAiIgIiICrvpa3pe+b+UrEVd9LO9J3z/VEqtbsq7b/JEcwrcKVU2yi2FbhSqm2Xl48t+oyHLArFnlYFYus1WHLWPXArm9cCqGmPhXWV2FcHKUuKL4V9UjIpt1lVfkrGpd1k1Z8VdxVeWFwr5wg75P4UitpVLwr5wg75P4Mitpb9p21j3XfP0IiLUzCIiAiIgIiICIiAiIgIiICrrpZ8qk+cfylYqrXpcnaJKJhNi8VOXtLeTcd9jf1FVa3ZV2h8kaPCupSqm2UVwo7KVU2y8vHlv1GQSsCtWe5YFaus1WHLWPXArm9cVQ0xxK4OXIrgVKXEr6iKRk0yyKvyVj0u6yavyV3FV5YXCvnCD5Un8KRW0ql4W0xCC+l3SAdp5Mht9atpb9p2Vj3XfP0IiLUzCIiAiIgIiICIiAiIgIiICpLwlHkCgIJBDqkgg2II5Gt1dqpDwl9qDvqvqgQQfhrjp0dmVTDKB+NZbmD5TTo76PWrVwLiSiqQBDURlx/FuPKl/YdYn1XXnyjGq39PTNcNQFnz2+FvWey+a2XTpXoNzSFgVjVTlNVVEA/AVE8QGzWyvaz9i9voXyfjTEo/yovHofFE4e3Lf6VTltreK7x1pOVoPXAqsaHjjE5nFscUU7mguLRCS7KLXNmuBO/UsnD+Pa6Z4ijo2TyG9o4xIXnKCXeLcnQAn1Km7TUXzc4LDcuBUVbjmMHbBqj/ANco/wBKxcW4lxSmj5s+GGnYXBofIHhucgkN6tdD7E9LqfhPqdNM0VWSdIVafJbTs7mOJHtcVrqri6vk3qXs7GBsVvW0A/Su5s8/Nji7rDx1XTHK1gzPc1gG7nENb7TotRjvG1JC0iMmpf1Bmkd+2Q6W+TmVTUc75HZpHukP5znF7vaVl12yux2snNU5bi3iJX0cY7NWY5SOlIa0GfJG3yG/8NN7T2n6F6UXlfob89UnfP8AZpV6oWqSSdIz223rRERSgREQEREBERAREQEREBERAVH+Ev8AkHzr+nV4KjvCY/IPnf8AToKcot1JaHZRmh3UloVFdRkzbLQ4kVvpdlH8SQZPBjWiodK4sAp4pJQ55eGNLcozEMBcbZthY9oUp4Nr+fjlM/nxT/g5Wh8bJGABtPNZh5gzud8ZxJNxroopwh7+4uDXMbG8ztML5y6EFt2tjYQS4m25AGpJ0XfPjkdNXQ1tA2JjY8r2xNaY7C7hJDLckFxaS0uboWkEAFS5WTxR0quoqqal9wh/JdYPNQWZ2locHZeWdwQdzusPpHxd1bgdPVPi5BnnY4R5s1mgTtac1he4aDt1resx7AsRa2pnijc8AA86le+RtvgZ2tIeBc7EjsCg3StxT7sbHBTwSx00Dr818LomyS5S1oa0gZWtbmAvYm50FtQrhERBscL3WdiBs1YOF7rNxLyVCW36G/PVJ3zfZ5V6qXlXob89UnfN9nlXqpSgREQEREBERAREQEREBERAREQFR3hL70Hzv+nV4qjfCX3oPnf9Ogpyi3UlotlGaLdSWh2UV1GTNso/iRW/qNlH8RKFZfBQAqTKS1vueN8mZ0r4WN2ZcuYx7reOdgDtqFJOHKJmJYvEKg0k7GxmSQQCQxSCMOytkLwHPdmLcxde40KivCrA+cxlrniRjmlgZLIHAkGzmxyxnLpckusLaj0bijxmDC8Sinp+VNHG3LUNgzhjg/MHhrnyPzOALTcOyktHapcrIxnpXo6SaSmbBUSe53OjcWZGR52HK5rQTewII26lCOkHpHjxOmFNHTyxWkZJnfIHDxWvGXKB8be/UpvPi3DFSfdErqNz5NXF8Lmyk/HGXV3b9KiPSPV4I6kDcMFNzRKwuMUDmP5WV+bxy0aXy6XQVkiIg2OF7rNxLyVhYXus3EvJUeU+G36G/PVJ3zfZ5V6qXlXob89UnfN9nlXqpSgREQEREBERAREQEREBERAREQFRvhL70Hzv+nV5KjfCX3oPnX9OgpqkOqktEdFGaTdSWhOiiuoyak6KPYgVvqk6KP151KFZ3B1XHDO+SSR0YbG7KRM+nLnF7BlzNIJ0LjbsUig4lpYMUgrXvlmjZDK2Sz/dL2uJnjaLuI6ix1vjKM8J00UkzxMyJ4EbnDmmRsLS1zCXPcwgtAbnsb2uR6VLuEKKhfjFOyCOCWLlSuc1ueaHmhsrmH8Lc5g3lHsKlysBvHMBp3VbMPxF0DACZvc8TWlp+EAZAXNHW4AgdajvSfjMddgsNVC17GS1DMrXgB4DOezUAkbtPX1hZmOdJ0tJVNZPh1RDT6h75G2nkOlnR2PLIHozG/pCinShxtSVkENHQh3LY4SPdy+SwZWuayNrLfHcToBta/UFbIiINjhe6zcS8lYWF7rNxLyVHlPht+hof86pO+b7NKvVS8rdDPnqk75/s0q9UqUCIiAiIgIiICIiAiIgIiICIiAqL8JfyqDuqv5CvRUX4S/lUPdU/XAgpql3UkoToo1T7qQ0B0UV1GVUnRR+uOq31UdFH606pCs/gxz21OeKKWd8bHlsccghcTbLcuIPi69Wuy2uJ4zV4fXRVnIp4JjFfk5HEZHmSM87UF0hAN3A+hR7BKNk0hZIyqkGUkNp4xNKCCNS0/B1N/Uplhk9FTYhRmrFoIKV2YVMBL2vvOWB8Nj413C1r9SlytfGsdfHUij/ALOqKxkkbXukja18bS58jcjw+zB5N9XfC7NYF0w8MUVNSx1VPTNp5HzRsdk8RmR0criDGDkBu0aj6VM67HsRmZmw3DXEEEsmqpWU4PUC2nzZyCNRmy9WipbjnEsVfLysUMrHNOZkBAZC0G9nRhviuFrjNqd9UEYREQbHC91m4l5KwsL3WbiXkqPKfDcdDPnqk75/s0q9Uryt0MeeqT9f9mlXqlSgREQEREBERAREQEREBERAREQFRXhL+XQ91T9cKvVUT4S3vlD8mo+uFBTUG6kFAdAo9CdVvKAqKmMupOi0NWdVu6p2i0dVukTW04LqQyoy8wRGZojjcWOeOY6WMtbZpvqW2upjgtK2oxmiEzmTtEL5GuDXASGN1Q9t2v1FnjY30aPSoDgNUIpS41M9IC0tMsLOZJYkeLbO2w67g30U2wUS1OLwilrHREwv5VZdtc98Yjf4zmPDQxx1BYQMtjvfMZct3xx0o1NJVvpqWGAtgIa98rXvdI+wLgLOblaCbdZ0vfqXT0qVjK3CqKv5YY+SRoAvcsbJHIZGB3WM0QPsWwxDoh90SvnqMSkkklOZ7hSMZmceuwfb2LTdJfDUlBh0EZrZqiOOZjI4XRsjjZeOZ2cW8a+41PwigqtERBscKOqzcQ8lYGGnVZtedFHlM4broY89UnfP9mlXqleVuhfz1Sfr/s0q9UqUCIiAiIgIiICIiAiIgIiICIiAqJ8JX3yi+TUf5oleyojwlffKI/Fn/wA0SCmIzqt3QuWkjW2onJUxmVB0WmqN1tZ3aLUToMcqZdEU8ceJxOkeyMZJgHPcGNzGNwAuTuepQ0qYdE9DDPiMcc8TJmFkxLHtD2EiMkEtOmiITObjSOjr8TZUzTubIGtpGtvKxjuWdWi9mC7m6hR/iXG4ZsCo4PdLZahk2aaMvL5mj/iRmd+0zf0hTrE63hqlkdDPFRMkjNns9wueWu3tpGQfUoV0kYzg09MyPDGQNkErXPMdIae8QjkBu4sbfxi3T/ZBW6IiDOw46rKrjosOgOqya06KEpD0L+eqT9f9mlXqleVuhbz1Sfr/ALLMvVKlAiIgIiICIiAiIgIiICIiAiIgKjvCWj/6B3/kg/8AwI+9Xiqu8IHBnz4eyeNuY0kgdJ6RC9pY51ux3Lv2XPUg85RrZUhWtaFnUxQZkx0WrnWfK5a+VEukqV9F8tQzEI3UsTJ5A2X8G+QQtcwsObx7GxtfqUUKnPQv50j7Y5v8hRDbcTdHmK11XLVciCHnuDshqmvLfFAIzAa7ehRfifgSsw6Js9Tycr3iMBkhe7MWudtYC1mnrU14s6Q8SgxCWjpuRZsjWRZoruJcG2DnE23K1XSDiNZU0sfPqGzMDhIAKZsAJ1ZnBvf4drHe9+pBXCIiDKojYrIqzosalK76k6IlKOhNl8apT+aJyf8ADSj716nXnbwesGfJXSVZHiU0Zbm/70pADR/dDye8eleiUQIiICIiAiIgIiICIiAiIgIiIC4TRNeC1wDmuBDmkZmuadCCOsWXNEFG8ddDDw51RhJBadXUb3ZSPTyZDoR8V1rek6BVVVUUlPIYamKSnkG7HsLHW11AO40Oo0XsdYWJ4VT1TOXUwxTs/MkYJG39Ivse1B5Dlj00IP1+xa+UL0XjvQrh813U0k1G47AHnw39JY7xvUHAKDYp0G4iwnkVFLUN6rl8Eh/ukEfvIlU5X1riDcaEag7EH0hTCs6Lsaj3oHut1skjlv3BriVqZeD8UZ5WHVw+ayke0NsiGonqHvcXve57ibl7nFzyfSXHUrJrMUlmFpC03OZ2WNkZe+xGd5a0F7tTq658Y+k37ncO1w3oqv8Aw0g/0rk3hmvO1DWHupZT/pQapAFI6PgPFpdGYdVj5cJhHtfZSjB+hPFZrGcwUjevNJzZAOxrLg+twQV9TgDVxt9JUp4R4LrcWeBTx8uEG0lVIDymjrDT+Md8Udly1XDwx0L4bSkPqS+vkFvfBkpw70iEb9zi4Kx4YWsAawBrWgBrQA1rQNgANgg1XCXDdPhlO2lph4o1e8+XNKfKkeesmw7gAOpblEQEREBERAREQEREBERAREQEREBERAREQEREHwIvqICIiD4UC+ogIiICIiAiIgIiICIiAiIg/9k=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AutoShape 4" descr="data:image/jpeg;base64,/9j/4AAQSkZJRgABAQAAAQABAAD/2wCEAAkGBxAQEhUQDxAQDxUQGBQXDxAVEBcPDw8PFBQWFhQRFRMfHSogGBolHBcVITEhJSkrLi4uFx8zODMsNygtLisBCgoKDg0OGRAQGysiICQtLjIsLDIsNywtLCssLzc1LCwsMDcsLTIsLCw3LCwsLCssLSsrLCssLDcsLCwrLCwrLP/AABEIAOEA4QMBIgACEQEDEQH/xAAcAAEAAgIDAQAAAAAAAAAAAAAABgcEBQIDCAH/xABMEAABAwIEAgQHCgsGBwAAAAABAAIDBBEFEiExBhMHQWFxCCIyNVGBkRQzQmJyhKGxtMEjQ0RSU4OSorPDxBWClLLC0SQlNGN0k6P/xAAZAQEAAwEBAAAAAAAAAAAAAAAAAQMEAgX/xAAmEQEBAAEDAwQCAwEAAAAAAAAAAQIDBDERMkEUITOhUXESE5Fh/9oADAMBAAIRAxEAPwC8UREBERAREQERYeJ17IGF79eprRu93U0ew+wqLZJ1pJ19mYtdXY5TQaSzRsP5ubM/9kaqBYzjFTPcF5jb1RsJaLfGI1d9XYo7NTZQXG9gL6AOeT2aW9oPcNzl9Tc70wjT/RMZ1zqxajj2jbcMbNNb82Ow/eIWrk6SWk2jps3Yahod+yGlROjhjs0zMy5ieW113Ovr8J17degst7DMB5DWt7bAlWSal5v04t05xOrZUfGNTUu5TYW01wSJDmkOhAs0FoBOu+oX2WnrXflL3frHR/ujRYVIHyPDvGOTYkWAudQu7iiRzWbkX2t1n0KzGWT391d6W+3sPjq4xmdUuYB1md66YeMZ4nMY17K0PJFyMrmENzeU0aiwI1G5GvUq4rsTHMyyufvs4dfcpBDVNaWvZ4+UM97bmIDhbUDrt965uV4jqYycp3Fxs/4VL+zKfou0LLi41gPvkUzO2zXD23UYFWXDxgHj0ObqsOqaDrE5zHDUMvmYbdhvl9S5/jnOMky4eYsWk4lpJNBM1p9DwY/pIstq1wIuCCDsQbgql8OrOcDmYWFps67ba6dR/wByPRfdbWkrpqd34KQtG9r3Y4H0tOnrXF1s8O+f47mljn21aqLQcO8QtqfEeMkoF7DyXgblp6t9lv1oxymU6xRljcb0oiIukCIiAiIgIiICIiAiIgIiICgXSbVOiko3C5GabM29g4WjHtsTY9qnqrrpb3pO+b+Wqtb46t0PkjHjDZG54zzG9elnN7HN6ivjIGHyrt7QL+0LTYQ4gggkEbEGxUriOYeO1ru0jU+teZhbL1l6N2eM4rhFRRvbkkayUem+o7bG1j3LHfw63eKaWL4rm8xg7tj9KzXUse9nDuN/rXXJIGfjXjvbmWqbnKc9Kzf0y8dXZRUkzG5TIx/ba1/7vV7VmBrtnBrh3A/Wtb/aA/Tt9bHD7kFcP00Xst9YXU3f/PtHp7+fpkz0EZ2p4T3xRnX2LD9wTAERsgiv6Gge2wXYa5v6eNdL65n6dnqjv9yern4+ybeun+yHfjZwL7hosT6yT9S7hQRsFmMc4n4R0/eP3LpdiEY/HSH5LC1dElfF1NmefjODR96ru6t4jubb8uZpmjVzh2Nbr7XLp5Zd5IJ9V13QVYJ0iYPlEvP3Luq6h2UgHKPQ0ZVRnnc+auxw/h7SOvh6fJXQRixJMmfXRoET9O/RWaqj4UH/ADGDvk/gyK3Ft2nYzbrvn6ERFqZhERAREQEREBERAREQEREBV10t70vfN/LViqu+lrel75v5aq1uyrtD5IjmF9SlVLsorhW6lVLsvLx5b9Rkla+uatgVgVi6zV4ctTIxdZYu964FUNEdJYuBYu9y4FdJdWRcg1fV9QZFKFlVfkrGpt1k1fkruKryweFfOEHfJ/BkVtqpOFfOEHfJ/BkVtrftexj3XfP0IiLUzCIiAiIgIiICIiAiIgIiICrvpa3pe+b+UrEVd9LO9J3z/VEqtbsq7b/JEcwrcKVU2yi2FbhSqm2Xl48t+oyHLArFnlYFYus1WHLWPXArm9cCqGmPhXWV2FcHKUuKL4V9UjIpt1lVfkrGpd1k1Z8VdxVeWFwr5wg75P4UitpVLwr5wg75P4Mitpb9p21j3XfP0IiLUzCIiAiIgIiICIiAiIgIiICrrpZ8qk+cfylYqrXpcnaJKJhNi8VOXtLeTcd9jf1FVa3ZV2h8kaPCupSqm2UVwo7KVU2y8vHlv1GQSsCtWe5YFaus1WHLWPXArm9cVQ0xxK4OXIrgVKXEr6iKRk0yyKvyVj0u6yavyV3FV5YXCvnCD5Un8KRW0ql4W0xCC+l3SAdp5Mht9atpb9p2Vj3XfP0IiLUzCIiAiIgIiICIiAiIgIiICpLwlHkCgIJBDqkgg2II5Gt1dqpDwl9qDvqvqgQQfhrjp0dmVTDKB+NZbmD5TTo76PWrVwLiSiqQBDURlx/FuPKl/YdYn1XXnyjGq39PTNcNQFnz2+FvWey+a2XTpXoNzSFgVjVTlNVVEA/AVE8QGzWyvaz9i9voXyfjTEo/yovHofFE4e3Lf6VTltreK7x1pOVoPXAqsaHjjE5nFscUU7mguLRCS7KLXNmuBO/UsnD+Pa6Z4ijo2TyG9o4xIXnKCXeLcnQAn1Km7TUXzc4LDcuBUVbjmMHbBqj/ANco/wBKxcW4lxSmj5s+GGnYXBofIHhucgkN6tdD7E9LqfhPqdNM0VWSdIVafJbTs7mOJHtcVrqri6vk3qXs7GBsVvW0A/Su5s8/Nji7rDx1XTHK1gzPc1gG7nENb7TotRjvG1JC0iMmpf1Bmkd+2Q6W+TmVTUc75HZpHukP5znF7vaVl12yux2snNU5bi3iJX0cY7NWY5SOlIa0GfJG3yG/8NN7T2n6F6UXlfob89UnfP8AZpV6oWqSSdIz223rRERSgREQEREBERAREQEREBERAVH+Ev8AkHzr+nV4KjvCY/IPnf8AToKcot1JaHZRmh3UloVFdRkzbLQ4kVvpdlH8SQZPBjWiodK4sAp4pJQ55eGNLcozEMBcbZthY9oUp4Nr+fjlM/nxT/g5Wh8bJGABtPNZh5gzud8ZxJNxroopwh7+4uDXMbG8ztML5y6EFt2tjYQS4m25AGpJ0XfPjkdNXQ1tA2JjY8r2xNaY7C7hJDLckFxaS0uboWkEAFS5WTxR0quoqqal9wh/JdYPNQWZ2locHZeWdwQdzusPpHxd1bgdPVPi5BnnY4R5s1mgTtac1he4aDt1resx7AsRa2pnijc8AA86le+RtvgZ2tIeBc7EjsCg3StxT7sbHBTwSx00Dr818LomyS5S1oa0gZWtbmAvYm50FtQrhERBscL3WdiBs1YOF7rNxLyVCW36G/PVJ3zfZ5V6qXlXob89UnfN9nlXqpSgREQEREBERAREQEREBERAREQFR3hL70Hzv+nV4qjfCX3oPnf9Ogpyi3UlotlGaLdSWh2UV1GTNso/iRW/qNlH8RKFZfBQAqTKS1vueN8mZ0r4WN2ZcuYx7reOdgDtqFJOHKJmJYvEKg0k7GxmSQQCQxSCMOytkLwHPdmLcxde40KivCrA+cxlrniRjmlgZLIHAkGzmxyxnLpckusLaj0bijxmDC8Sinp+VNHG3LUNgzhjg/MHhrnyPzOALTcOyktHapcrIxnpXo6SaSmbBUSe53OjcWZGR52HK5rQTewII26lCOkHpHjxOmFNHTyxWkZJnfIHDxWvGXKB8be/UpvPi3DFSfdErqNz5NXF8Lmyk/HGXV3b9KiPSPV4I6kDcMFNzRKwuMUDmP5WV+bxy0aXy6XQVkiIg2OF7rNxLyVhYXus3EvJUeU+G36G/PVJ3zfZ5V6qXlXob89UnfN9nlXqpSgREQEREBERAREQEREBERAREQFRvhL70Hzv+nV5KjfCX3oPnX9OgpqkOqktEdFGaTdSWhOiiuoyak6KPYgVvqk6KP151KFZ3B1XHDO+SSR0YbG7KRM+nLnF7BlzNIJ0LjbsUig4lpYMUgrXvlmjZDK2Sz/dL2uJnjaLuI6ix1vjKM8J00UkzxMyJ4EbnDmmRsLS1zCXPcwgtAbnsb2uR6VLuEKKhfjFOyCOCWLlSuc1ueaHmhsrmH8Lc5g3lHsKlysBvHMBp3VbMPxF0DACZvc8TWlp+EAZAXNHW4AgdajvSfjMddgsNVC17GS1DMrXgB4DOezUAkbtPX1hZmOdJ0tJVNZPh1RDT6h75G2nkOlnR2PLIHozG/pCinShxtSVkENHQh3LY4SPdy+SwZWuayNrLfHcToBta/UFbIiINjhe6zcS8lYWF7rNxLyVHlPht+hof86pO+b7NKvVS8rdDPnqk75/s0q9UqUCIiAiIgIiICIiAiIgIiICIiAqL8JfyqDuqv5CvRUX4S/lUPdU/XAgpql3UkoToo1T7qQ0B0UV1GVUnRR+uOq31UdFH606pCs/gxz21OeKKWd8bHlsccghcTbLcuIPi69Wuy2uJ4zV4fXRVnIp4JjFfk5HEZHmSM87UF0hAN3A+hR7BKNk0hZIyqkGUkNp4xNKCCNS0/B1N/Uplhk9FTYhRmrFoIKV2YVMBL2vvOWB8Nj413C1r9SlytfGsdfHUij/ALOqKxkkbXukja18bS58jcjw+zB5N9XfC7NYF0w8MUVNSx1VPTNp5HzRsdk8RmR0criDGDkBu0aj6VM67HsRmZmw3DXEEEsmqpWU4PUC2nzZyCNRmy9WipbjnEsVfLysUMrHNOZkBAZC0G9nRhviuFrjNqd9UEYREQbHC91m4l5KwsL3WbiXkqPKfDcdDPnqk75/s0q9Uryt0MeeqT9f9mlXqlSgREQEREBERAREQEREBERAREQFRXhL+XQ91T9cKvVUT4S3vlD8mo+uFBTUG6kFAdAo9CdVvKAqKmMupOi0NWdVu6p2i0dVukTW04LqQyoy8wRGZojjcWOeOY6WMtbZpvqW2upjgtK2oxmiEzmTtEL5GuDXASGN1Q9t2v1FnjY30aPSoDgNUIpS41M9IC0tMsLOZJYkeLbO2w67g30U2wUS1OLwilrHREwv5VZdtc98Yjf4zmPDQxx1BYQMtjvfMZct3xx0o1NJVvpqWGAtgIa98rXvdI+wLgLOblaCbdZ0vfqXT0qVjK3CqKv5YY+SRoAvcsbJHIZGB3WM0QPsWwxDoh90SvnqMSkkklOZ7hSMZmceuwfb2LTdJfDUlBh0EZrZqiOOZjI4XRsjjZeOZ2cW8a+41PwigqtERBscKOqzcQ8lYGGnVZtedFHlM4broY89UnfP9mlXqleVuhfz1Sfr/s0q9UqUCIiAiIgIiICIiAiIgIiICIiAqJ8JX3yi+TUf5oleyojwlffKI/Fn/wA0SCmIzqt3QuWkjW2onJUxmVB0WmqN1tZ3aLUToMcqZdEU8ceJxOkeyMZJgHPcGNzGNwAuTuepQ0qYdE9DDPiMcc8TJmFkxLHtD2EiMkEtOmiITObjSOjr8TZUzTubIGtpGtvKxjuWdWi9mC7m6hR/iXG4ZsCo4PdLZahk2aaMvL5mj/iRmd+0zf0hTrE63hqlkdDPFRMkjNns9wueWu3tpGQfUoV0kYzg09MyPDGQNkErXPMdIae8QjkBu4sbfxi3T/ZBW6IiDOw46rKrjosOgOqya06KEpD0L+eqT9f9mlXqleVuhbz1Sfr/ALLMvVKlAiIgIiICIiAiIgIiICIiAiIgKjvCWj/6B3/kg/8AwI+9Xiqu8IHBnz4eyeNuY0kgdJ6RC9pY51ux3Lv2XPUg85RrZUhWtaFnUxQZkx0WrnWfK5a+VEukqV9F8tQzEI3UsTJ5A2X8G+QQtcwsObx7GxtfqUUKnPQv50j7Y5v8hRDbcTdHmK11XLVciCHnuDshqmvLfFAIzAa7ehRfifgSsw6Js9Tycr3iMBkhe7MWudtYC1mnrU14s6Q8SgxCWjpuRZsjWRZoruJcG2DnE23K1XSDiNZU0sfPqGzMDhIAKZsAJ1ZnBvf4drHe9+pBXCIiDKojYrIqzosalK76k6IlKOhNl8apT+aJyf8ADSj716nXnbwesGfJXSVZHiU0Zbm/70pADR/dDye8eleiUQIiICIiAiIgIiICIiAiIgIiIC4TRNeC1wDmuBDmkZmuadCCOsWXNEFG8ddDDw51RhJBadXUb3ZSPTyZDoR8V1rek6BVVVUUlPIYamKSnkG7HsLHW11AO40Oo0XsdYWJ4VT1TOXUwxTs/MkYJG39Ivse1B5Dlj00IP1+xa+UL0XjvQrh813U0k1G47AHnw39JY7xvUHAKDYp0G4iwnkVFLUN6rl8Eh/ukEfvIlU5X1riDcaEag7EH0hTCs6Lsaj3oHut1skjlv3BriVqZeD8UZ5WHVw+ayke0NsiGonqHvcXve57ibl7nFzyfSXHUrJrMUlmFpC03OZ2WNkZe+xGd5a0F7tTq658Y+k37ncO1w3oqv8Aw0g/0rk3hmvO1DWHupZT/pQapAFI6PgPFpdGYdVj5cJhHtfZSjB+hPFZrGcwUjevNJzZAOxrLg+twQV9TgDVxt9JUp4R4LrcWeBTx8uEG0lVIDymjrDT+Md8Udly1XDwx0L4bSkPqS+vkFvfBkpw70iEb9zi4Kx4YWsAawBrWgBrQA1rQNgANgg1XCXDdPhlO2lph4o1e8+XNKfKkeesmw7gAOpblEQEREBERAREQEREBERAREQEREBERAREQEREHwIvqICIiD4UC+ogIiICIiAiIgIiICIiAiIg/9k="/>
          <p:cNvSpPr>
            <a:spLocks noChangeAspect="1" noChangeArrowheads="1"/>
          </p:cNvSpPr>
          <p:nvPr/>
        </p:nvSpPr>
        <p:spPr bwMode="auto">
          <a:xfrm>
            <a:off x="296863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AutoShape 6" descr="data:image/jpeg;base64,/9j/4AAQSkZJRgABAQAAAQABAAD/2wCEAAkGBxAQEhUQDxAQDxUQGBQXDxAVEBcPDw8PFBQWFhQRFRMfHSogGBolHBcVITEhJSkrLi4uFx8zODMsNygtLisBCgoKDg0OGRAQGysiICQtLjIsLDIsNywtLCssLzc1LCwsMDcsLTIsLCw3LCwsLCssLSsrLCssLDcsLCwrLCwrLP/AABEIAOEA4QMBIgACEQEDEQH/xAAcAAEAAgIDAQAAAAAAAAAAAAAABgcEBQIDCAH/xABMEAABAwIEAgQHCgsGBwAAAAABAAIDBBEFEiExBhMHQWFxCCIyNVGBkRQzQmJyhKGxtMEjQ0RSU4OSorPDxBWClLLC0SQlNGN0k6P/xAAZAQEAAwEBAAAAAAAAAAAAAAAAAQMEAgX/xAAmEQEBAAEDAwQCAwEAAAAAAAAAAQIDBDERMkEUITOhUXESE5Fh/9oADAMBAAIRAxEAPwC8UREBERAREQERYeJ17IGF79eprRu93U0ew+wqLZJ1pJ19mYtdXY5TQaSzRsP5ubM/9kaqBYzjFTPcF5jb1RsJaLfGI1d9XYo7NTZQXG9gL6AOeT2aW9oPcNzl9Tc70wjT/RMZ1zqxajj2jbcMbNNb82Ow/eIWrk6SWk2jps3Yahod+yGlROjhjs0zMy5ieW113Ovr8J17degst7DMB5DWt7bAlWSal5v04t05xOrZUfGNTUu5TYW01wSJDmkOhAs0FoBOu+oX2WnrXflL3frHR/ujRYVIHyPDvGOTYkWAudQu7iiRzWbkX2t1n0KzGWT391d6W+3sPjq4xmdUuYB1md66YeMZ4nMY17K0PJFyMrmENzeU0aiwI1G5GvUq4rsTHMyyufvs4dfcpBDVNaWvZ4+UM97bmIDhbUDrt965uV4jqYycp3Fxs/4VL+zKfou0LLi41gPvkUzO2zXD23UYFWXDxgHj0ObqsOqaDrE5zHDUMvmYbdhvl9S5/jnOMky4eYsWk4lpJNBM1p9DwY/pIstq1wIuCCDsQbgql8OrOcDmYWFps67ba6dR/wByPRfdbWkrpqd34KQtG9r3Y4H0tOnrXF1s8O+f47mljn21aqLQcO8QtqfEeMkoF7DyXgblp6t9lv1oxymU6xRljcb0oiIukCIiAiIgIiICIiAiIgIiICgXSbVOiko3C5GabM29g4WjHtsTY9qnqrrpb3pO+b+Wqtb46t0PkjHjDZG54zzG9elnN7HN6ivjIGHyrt7QL+0LTYQ4gggkEbEGxUriOYeO1ru0jU+teZhbL1l6N2eM4rhFRRvbkkayUem+o7bG1j3LHfw63eKaWL4rm8xg7tj9KzXUse9nDuN/rXXJIGfjXjvbmWqbnKc9Kzf0y8dXZRUkzG5TIx/ba1/7vV7VmBrtnBrh3A/Wtb/aA/Tt9bHD7kFcP00Xst9YXU3f/PtHp7+fpkz0EZ2p4T3xRnX2LD9wTAERsgiv6Gge2wXYa5v6eNdL65n6dnqjv9yern4+ybeun+yHfjZwL7hosT6yT9S7hQRsFmMc4n4R0/eP3LpdiEY/HSH5LC1dElfF1NmefjODR96ru6t4jubb8uZpmjVzh2Nbr7XLp5Zd5IJ9V13QVYJ0iYPlEvP3Luq6h2UgHKPQ0ZVRnnc+auxw/h7SOvh6fJXQRixJMmfXRoET9O/RWaqj4UH/ADGDvk/gyK3Ft2nYzbrvn6ERFqZhERAREQEREBERAREQEREBV10t70vfN/LViqu+lrel75v5aq1uyrtD5IjmF9SlVLsorhW6lVLsvLx5b9Rkla+uatgVgVi6zV4ctTIxdZYu964FUNEdJYuBYu9y4FdJdWRcg1fV9QZFKFlVfkrGpt1k1fkruKryweFfOEHfJ/BkVtqpOFfOEHfJ/BkVtrftexj3XfP0IiLUzCIiAiIgIiICIiAiIgIiICrvpa3pe+b+UrEVd9LO9J3z/VEqtbsq7b/JEcwrcKVU2yi2FbhSqm2Xl48t+oyHLArFnlYFYus1WHLWPXArm9cCqGmPhXWV2FcHKUuKL4V9UjIpt1lVfkrGpd1k1Z8VdxVeWFwr5wg75P4UitpVLwr5wg75P4Mitpb9p21j3XfP0IiLUzCIiAiIgIiICIiAiIgIiICrrpZ8qk+cfylYqrXpcnaJKJhNi8VOXtLeTcd9jf1FVa3ZV2h8kaPCupSqm2UVwo7KVU2y8vHlv1GQSsCtWe5YFaus1WHLWPXArm9cVQ0xxK4OXIrgVKXEr6iKRk0yyKvyVj0u6yavyV3FV5YXCvnCD5Un8KRW0ql4W0xCC+l3SAdp5Mht9atpb9p2Vj3XfP0IiLUzCIiAiIgIiICIiAiIgIiICpLwlHkCgIJBDqkgg2II5Gt1dqpDwl9qDvqvqgQQfhrjp0dmVTDKB+NZbmD5TTo76PWrVwLiSiqQBDURlx/FuPKl/YdYn1XXnyjGq39PTNcNQFnz2+FvWey+a2XTpXoNzSFgVjVTlNVVEA/AVE8QGzWyvaz9i9voXyfjTEo/yovHofFE4e3Lf6VTltreK7x1pOVoPXAqsaHjjE5nFscUU7mguLRCS7KLXNmuBO/UsnD+Pa6Z4ijo2TyG9o4xIXnKCXeLcnQAn1Km7TUXzc4LDcuBUVbjmMHbBqj/ANco/wBKxcW4lxSmj5s+GGnYXBofIHhucgkN6tdD7E9LqfhPqdNM0VWSdIVafJbTs7mOJHtcVrqri6vk3qXs7GBsVvW0A/Su5s8/Nji7rDx1XTHK1gzPc1gG7nENb7TotRjvG1JC0iMmpf1Bmkd+2Q6W+TmVTUc75HZpHukP5znF7vaVl12yux2snNU5bi3iJX0cY7NWY5SOlIa0GfJG3yG/8NN7T2n6F6UXlfob89UnfP8AZpV6oWqSSdIz223rRERSgREQEREBERAREQEREBERAVH+Ev8AkHzr+nV4KjvCY/IPnf8AToKcot1JaHZRmh3UloVFdRkzbLQ4kVvpdlH8SQZPBjWiodK4sAp4pJQ55eGNLcozEMBcbZthY9oUp4Nr+fjlM/nxT/g5Wh8bJGABtPNZh5gzud8ZxJNxroopwh7+4uDXMbG8ztML5y6EFt2tjYQS4m25AGpJ0XfPjkdNXQ1tA2JjY8r2xNaY7C7hJDLckFxaS0uboWkEAFS5WTxR0quoqqal9wh/JdYPNQWZ2locHZeWdwQdzusPpHxd1bgdPVPi5BnnY4R5s1mgTtac1he4aDt1resx7AsRa2pnijc8AA86le+RtvgZ2tIeBc7EjsCg3StxT7sbHBTwSx00Dr818LomyS5S1oa0gZWtbmAvYm50FtQrhERBscL3WdiBs1YOF7rNxLyVCW36G/PVJ3zfZ5V6qXlXob89UnfN9nlXqpSgREQEREBERAREQEREBERAREQFR3hL70Hzv+nV4qjfCX3oPnf9Ogpyi3UlotlGaLdSWh2UV1GTNso/iRW/qNlH8RKFZfBQAqTKS1vueN8mZ0r4WN2ZcuYx7reOdgDtqFJOHKJmJYvEKg0k7GxmSQQCQxSCMOytkLwHPdmLcxde40KivCrA+cxlrniRjmlgZLIHAkGzmxyxnLpckusLaj0bijxmDC8Sinp+VNHG3LUNgzhjg/MHhrnyPzOALTcOyktHapcrIxnpXo6SaSmbBUSe53OjcWZGR52HK5rQTewII26lCOkHpHjxOmFNHTyxWkZJnfIHDxWvGXKB8be/UpvPi3DFSfdErqNz5NXF8Lmyk/HGXV3b9KiPSPV4I6kDcMFNzRKwuMUDmP5WV+bxy0aXy6XQVkiIg2OF7rNxLyVhYXus3EvJUeU+G36G/PVJ3zfZ5V6qXlXob89UnfN9nlXqpSgREQEREBERAREQEREBERAREQFRvhL70Hzv+nV5KjfCX3oPnX9OgpqkOqktEdFGaTdSWhOiiuoyak6KPYgVvqk6KP151KFZ3B1XHDO+SSR0YbG7KRM+nLnF7BlzNIJ0LjbsUig4lpYMUgrXvlmjZDK2Sz/dL2uJnjaLuI6ix1vjKM8J00UkzxMyJ4EbnDmmRsLS1zCXPcwgtAbnsb2uR6VLuEKKhfjFOyCOCWLlSuc1ueaHmhsrmH8Lc5g3lHsKlysBvHMBp3VbMPxF0DACZvc8TWlp+EAZAXNHW4AgdajvSfjMddgsNVC17GS1DMrXgB4DOezUAkbtPX1hZmOdJ0tJVNZPh1RDT6h75G2nkOlnR2PLIHozG/pCinShxtSVkENHQh3LY4SPdy+SwZWuayNrLfHcToBta/UFbIiINjhe6zcS8lYWF7rNxLyVHlPht+hof86pO+b7NKvVS8rdDPnqk75/s0q9UqUCIiAiIgIiICIiAiIgIiICIiAqL8JfyqDuqv5CvRUX4S/lUPdU/XAgpql3UkoToo1T7qQ0B0UV1GVUnRR+uOq31UdFH606pCs/gxz21OeKKWd8bHlsccghcTbLcuIPi69Wuy2uJ4zV4fXRVnIp4JjFfk5HEZHmSM87UF0hAN3A+hR7BKNk0hZIyqkGUkNp4xNKCCNS0/B1N/Uplhk9FTYhRmrFoIKV2YVMBL2vvOWB8Nj413C1r9SlytfGsdfHUij/ALOqKxkkbXukja18bS58jcjw+zB5N9XfC7NYF0w8MUVNSx1VPTNp5HzRsdk8RmR0criDGDkBu0aj6VM67HsRmZmw3DXEEEsmqpWU4PUC2nzZyCNRmy9WipbjnEsVfLysUMrHNOZkBAZC0G9nRhviuFrjNqd9UEYREQbHC91m4l5KwsL3WbiXkqPKfDcdDPnqk75/s0q9Uryt0MeeqT9f9mlXqlSgREQEREBERAREQEREBERAREQFRXhL+XQ91T9cKvVUT4S3vlD8mo+uFBTUG6kFAdAo9CdVvKAqKmMupOi0NWdVu6p2i0dVukTW04LqQyoy8wRGZojjcWOeOY6WMtbZpvqW2upjgtK2oxmiEzmTtEL5GuDXASGN1Q9t2v1FnjY30aPSoDgNUIpS41M9IC0tMsLOZJYkeLbO2w67g30U2wUS1OLwilrHREwv5VZdtc98Yjf4zmPDQxx1BYQMtjvfMZct3xx0o1NJVvpqWGAtgIa98rXvdI+wLgLOblaCbdZ0vfqXT0qVjK3CqKv5YY+SRoAvcsbJHIZGB3WM0QPsWwxDoh90SvnqMSkkklOZ7hSMZmceuwfb2LTdJfDUlBh0EZrZqiOOZjI4XRsjjZeOZ2cW8a+41PwigqtERBscKOqzcQ8lYGGnVZtedFHlM4broY89UnfP9mlXqleVuhfz1Sfr/s0q9UqUCIiAiIgIiICIiAiIgIiICIiAqJ8JX3yi+TUf5oleyojwlffKI/Fn/wA0SCmIzqt3QuWkjW2onJUxmVB0WmqN1tZ3aLUToMcqZdEU8ceJxOkeyMZJgHPcGNzGNwAuTuepQ0qYdE9DDPiMcc8TJmFkxLHtD2EiMkEtOmiITObjSOjr8TZUzTubIGtpGtvKxjuWdWi9mC7m6hR/iXG4ZsCo4PdLZahk2aaMvL5mj/iRmd+0zf0hTrE63hqlkdDPFRMkjNns9wueWu3tpGQfUoV0kYzg09MyPDGQNkErXPMdIae8QjkBu4sbfxi3T/ZBW6IiDOw46rKrjosOgOqya06KEpD0L+eqT9f9mlXqleVuhbz1Sfr/ALLMvVKlAiIgIiICIiAiIgIiICIiAiIgKjvCWj/6B3/kg/8AwI+9Xiqu8IHBnz4eyeNuY0kgdJ6RC9pY51ux3Lv2XPUg85RrZUhWtaFnUxQZkx0WrnWfK5a+VEukqV9F8tQzEI3UsTJ5A2X8G+QQtcwsObx7GxtfqUUKnPQv50j7Y5v8hRDbcTdHmK11XLVciCHnuDshqmvLfFAIzAa7ehRfifgSsw6Js9Tycr3iMBkhe7MWudtYC1mnrU14s6Q8SgxCWjpuRZsjWRZoruJcG2DnE23K1XSDiNZU0sfPqGzMDhIAKZsAJ1ZnBvf4drHe9+pBXCIiDKojYrIqzosalK76k6IlKOhNl8apT+aJyf8ADSj716nXnbwesGfJXSVZHiU0Zbm/70pADR/dDye8eleiUQIiICIiAiIgIiICIiAiIgIiIC4TRNeC1wDmuBDmkZmuadCCOsWXNEFG8ddDDw51RhJBadXUb3ZSPTyZDoR8V1rek6BVVVUUlPIYamKSnkG7HsLHW11AO40Oo0XsdYWJ4VT1TOXUwxTs/MkYJG39Ivse1B5Dlj00IP1+xa+UL0XjvQrh813U0k1G47AHnw39JY7xvUHAKDYp0G4iwnkVFLUN6rl8Eh/ukEfvIlU5X1riDcaEag7EH0hTCs6Lsaj3oHut1skjlv3BriVqZeD8UZ5WHVw+ayke0NsiGonqHvcXve57ibl7nFzyfSXHUrJrMUlmFpC03OZ2WNkZe+xGd5a0F7tTq658Y+k37ncO1w3oqv8Aw0g/0rk3hmvO1DWHupZT/pQapAFI6PgPFpdGYdVj5cJhHtfZSjB+hPFZrGcwUjevNJzZAOxrLg+twQV9TgDVxt9JUp4R4LrcWeBTx8uEG0lVIDymjrDT+Md8Udly1XDwx0L4bSkPqS+vkFvfBkpw70iEb9zi4Kx4YWsAawBrWgBrQA1rQNgANgg1XCXDdPhlO2lph4o1e8+XNKfKkeesmw7gAOpblEQEREBERAREQEREBERAREQEREBERAREQEREHwIvqICIiD4UC+ogIiICIiAiIgIiICIiAiIg/9k="/>
          <p:cNvSpPr>
            <a:spLocks noChangeAspect="1" noChangeArrowheads="1"/>
          </p:cNvSpPr>
          <p:nvPr/>
        </p:nvSpPr>
        <p:spPr bwMode="auto">
          <a:xfrm>
            <a:off x="449263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6087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49" r="21739"/>
          <a:stretch/>
        </p:blipFill>
        <p:spPr bwMode="auto">
          <a:xfrm rot="16200000">
            <a:off x="1862607" y="5620016"/>
            <a:ext cx="631066" cy="111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Cube 19"/>
          <p:cNvSpPr/>
          <p:nvPr/>
        </p:nvSpPr>
        <p:spPr>
          <a:xfrm>
            <a:off x="3387144" y="5924283"/>
            <a:ext cx="1056067" cy="772732"/>
          </a:xfrm>
          <a:prstGeom prst="cube">
            <a:avLst>
              <a:gd name="adj" fmla="val 13333"/>
            </a:avLst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3464417" y="6143223"/>
            <a:ext cx="785611" cy="46363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3853903" y="6226977"/>
            <a:ext cx="156121" cy="30110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Oval 67"/>
          <p:cNvSpPr/>
          <p:nvPr/>
        </p:nvSpPr>
        <p:spPr>
          <a:xfrm>
            <a:off x="3766837" y="6474618"/>
            <a:ext cx="159846" cy="11061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090" name="Picture 10" descr="John Dalton by Charles Turner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91" t="10804" r="27446" b="49912"/>
          <a:stretch/>
        </p:blipFill>
        <p:spPr bwMode="auto">
          <a:xfrm>
            <a:off x="4790941" y="1455313"/>
            <a:ext cx="927279" cy="1107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6027312" y="1661375"/>
            <a:ext cx="25442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John Dalton	1808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     Hydrogen = 1</a:t>
            </a:r>
          </a:p>
        </p:txBody>
      </p:sp>
      <p:pic>
        <p:nvPicPr>
          <p:cNvPr id="46092" name="Picture 12" descr="http://upload.wikimedia.org/wikipedia/commons/thumb/5/5c/Faraday_Cochran_Pickersgill.jpg/220px-Faraday_Cochran_Pickersgill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96" t="6698" r="24538" b="52001"/>
          <a:stretch/>
        </p:blipFill>
        <p:spPr bwMode="auto">
          <a:xfrm>
            <a:off x="4790941" y="2743200"/>
            <a:ext cx="940158" cy="108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TextBox 71"/>
          <p:cNvSpPr txBox="1"/>
          <p:nvPr/>
        </p:nvSpPr>
        <p:spPr>
          <a:xfrm>
            <a:off x="6025608" y="2921358"/>
            <a:ext cx="27494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Michael Faraday  	1820s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 smtClean="0"/>
              <a:t>1 </a:t>
            </a:r>
            <a:r>
              <a:rPr lang="en-US" dirty="0" err="1" smtClean="0"/>
              <a:t>mol</a:t>
            </a:r>
            <a:r>
              <a:rPr lang="en-US" dirty="0" smtClean="0"/>
              <a:t> e</a:t>
            </a:r>
            <a:r>
              <a:rPr lang="en-US" baseline="30000" dirty="0" smtClean="0"/>
              <a:t>-</a:t>
            </a:r>
            <a:r>
              <a:rPr lang="en-US" dirty="0" smtClean="0"/>
              <a:t> = 96485 Coulomb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AutoShape 14" descr="data:image/jpeg;base64,/9j/4AAQSkZJRgABAQAAAQABAAD/2wCEAAkGBwgHBgkIBwgKCgkLDRYPDQwMDRsUFRAWIB0iIiAdHx8kKDQsJCYxJx8fLT0tMTU3Ojo6Iys/RD84QzQ5OjcBCgoKDQwNGg8PGjclHyU3Nzc3Nzc3Nzc3Nzc3Nzc3Nzc3Nzc3Nzc3Nzc3Nzc3Nzc3Nzc3Nzc3Nzc3Nzc3Nzc3N//AABEIALoAgwMBIgACEQEDEQH/xAAcAAABBQEBAQAAAAAAAAAAAAAEAgMFBgcAAQj/xABBEAACAQMDAgMGBAMGAgsAAAABAgMABBEFEiEGMRNBUQcUIjJhgUJxkaEVI9EzUnKxwfA0QxYlNWJjdIKisuHx/8QAFAEBAAAAAAAAAAAAAAAAAAAAAP/EABQRAQAAAAAAAAAAAAAAAAAAAAD/2gAMAwEAAhEDEQA/ALi0eeNtCTxFfLipcp6UPNHuHNBEAY7ikOo7YxRzwYPFNPCTzigi5VIY03xnuKJ1e6tNLtzcXkoSMd81m+sdZ3NxIU08eBDnhyPiP28qC/cc80l5I4hmR1UepNZlY3txcTBjdTO+4fMxK/erh1DaibQ7eRMmYZHB4FBPRXVtIPguIj/6xUhBbSTRsYcuB3281i0++2aIy5G0dgcFj9avnRmsXiGON/AjUnaI0DMT+ff/AEoLLJC6jkkY70ORxVhfpu8vd00crROwBA3oB+nNRM+h6vZsRNCZkXksu3dj8geaADbk0pUxilxYfyK/Rxgj7GnXXbQNGmJ+1OvwaakG4cEUAZkwccfpXUl4m3GuoNLyBxj70l46LMYz2pLJgdqABkHao/WLuHTNPlu5yAqDOD51N+GGPasx9ql8zvFYxn+Wh3P9cUFC6g1m61y9M0+Quf5cY/CKCtLFrmULnA9f/qnYY3EnCBpD2z2WpvQrB5ZdzuRGDzj8VBK9N6FbmWMu6FQRkydv2I9fWr7c6ZBJpoghXbk5wTuAOMcH/flUHYhI41WMfCO30qXsHZ/hLEAHIFBStQ6fmhkL+GGkPdiOBjiotNNltpCYvE3Kc4VcHP37CtlXTVu0Uy855JzXq9JwThiOCaCodKa9dWW2O7z4f/iXgUD7Ba0i1trDWbfxFk3g8MEnJAP6Cqzc+z9mDNDIwOOFHH7igtP6b1nSLkSRNKVB+VFDf/I0Erq/Q0RzPZvMHXn+0JP+dV51lizHOCGXzYbSftWh2uqTTQrFNaXUbYxuZVIz9cHiqXrw3i5mgPxRYDRFCDQRMnGaE8Ta9PRzpcQLInYihLjjtQP5B54rqDEjY711Br5jx5U2yZol+9JABFAG6YUnFZb1Ja+/X07kDG7G4+QrVr0iK1lf0U1lmpSNJDKEPLk7hQQc2mxuE8IgoBwB3Y/0omzh8FOO/wBBxXkBKQgg8gYzRdqhHfjPNA/bnAG7vnmp7SzmRcVCr2IFHafI63CeQoL9pcoCYJGPrU1AAO2MVVNNl7ZwDnn6VZLVyQARQSa4Ir3ApiKTyINPg5oPNi+lR8+m23vEs7RjEqbZMedSVD3jFYHP0oMcvbE6ZqF3bDmMSsUb1B7UFMVNTvUynxjceTk/eq4zZoO2V1J311BschOa4cDPlSjSe9ALqDbrKbn8BrG5LxXeeAE43HJqw9b9Sapa6zNaWMzReEoIj2gq4PrWeWss0txLLMhGX3MB2+1BbbWELbruGeKcc7eR2ApEcimzjMfy0NNMFG4nAz50D4nbcOamNGusSqZRkD17VVZNaW3ICwgkH5j/AEoy16msWBNwoi2+Y5oNk02GC6gQkbSRkH1o027wk7Mbc+uKo/SvV2nsiQpchvLByKvi3ccyBl7HGKBcO7zP70VGTxmooXqLcMpGMHmpOFw65Wgepi8G+FlHnxTjFsULeS+HbOxOMDvQZ517AdPhtYs/DKWcD09apTSDfVi9oGqrfauqI+5YIwhIPBbucVUt3xCgM3V1M7q6g3HHGaSRSic8CvQtBiPWV6R1Fqc8sojIKwx5+g5oPTVtb6HchBHAYjzIpn2n2sv8fuNgJ2yEkD64pHSxB09grDcGwR6UEzN/Lj2oOw4qAublvFKuQADnJ4qwTbiF3Dv3qNlsxNMcDPPAoK+Znll8C0QszNjdxjPpntQy2dxcXjWvhEzhCwA8/PA+uP8AKrVFYXVtkCDKv8ysowfyNPWdxc6Y1xJHZxxSSIUeaNFDkHyyMeeKClWN09rdANkENjPYrWz9B6lf3clvZsHkRfjBA7H1NY/PbzXN88iWwQs3Zc4z96332UW4h0mTPMmR9qCtdZ9Vz6Hq1xGNqOD2PJPFVyx9qGuR3SyRNuTgeGyjaaX7WNKZuu53lm2JOFOXXIUbQOP0p3ovo7U/4hNPDqsEFp4e5Gt5lkLHHbYeME99wFBpHTHV1zrAjNzZyQlxyQvw0b1dqXuWmOyK5eTiPaPOqV0ppeqaP1Zc20saJC8Yk2wHEZOcEop7D6DsfpV71fVrDSfA98jMjknw1C55oMUuy3iOWzuJJOR50MrVOdUXcWoarNcQQiJG/CPWoZYsUCtxrq92V1Bum6lAmmU5opVGPKgyv2oWL2+t2WpQodsnwy4HBxVe05rVr6ZrdMOQC/pW06xaW13YSJdxq8YUnBHI+tY7bWiWtxdSxMxDuR8XoO1A7LweM/TmlW6ZcE0lyC30pQnSIYByaC79OW9rcoI5wr80dreh6Ytq8uyNGPOSKoFtr/uhLeLtI9Kg9c6svtYPgxO6W2cMc8sKCUkNrLMfdypVT+taZ7NkYWk7E5U4ArJrLVLS+jSzjgaGS3IMcm3g+vP9a1b2fX9rHbSWxdVcHPJxmgn+oOnNO12NRfQI7r8rkc/lQ2jdLWWlAC3Mox3QvuU/rzRuralHpstvJLMoikcRshPIznB/apGN1dQyEFT2IoENFGFBZB8I4OO1Unqi5SW3eeSPHhuVhJ8+O9XO5YswiU8saz3ru4V9QW0TASFRkfU80FEnjZmYnzNICcdqOnUeVMleKBjBrqdxXUGvoafMqopZ2AUDkmhlzjJGB61QfaZ1j/D7ZtM0+T+fJ8zD8I9aAzWutPfLu507SlLrCn86XPC58s1UoG/lEE92JNS3sUsbfVtN6gtZjmaUKNx5IDA81HXFpNp93PZXSFZoWIbPmPWgVgbCajLlmDHH2FSAkHhYHahMKcs3lQRDxCR90xYL9POmpraSQqVjwMYHFdqKzXEpET4Q+YpMFpcsVFvdsQPJvI/60EtpPTmp6gTHbqQSucgdhV99nfTUU+6e+MzSQsB/aFeR+Xf71CdJW/W+mTw3un2cd/btlWCSqQR6HOCP3rRdN1DXIEIfpl0jzyqSoG57nvzQNdd9PQ3GjPc2UQF1A4mLL80nkQT3PFG9NXj/AMNQTFs4Hek2nUUd/qs+kS2lzbTLAJGFymNwPHHrT/u621phAAq9sUCNR6js9Ln/AJ5ZpHTKBR5ZrNtZvmv76a6b4TI2celPdR3ovNUlZfkT4B9qg53oPXlpAcEd8UK0h3c140nFATvFdQ26uoLv151hHolg8NtIr3UgKqARxWH3NzNeXElxcSM8rnLMaaurua7maa5kaSRu7MaQDmgv/sb11dH6viilbbBfL7uxJ4Dfhz9+PvWydb9KLrkHvVmAmoRD4T2Eg/umvmGKRkcPGxVwQVI8iOxr6f8AZ11PH1P0zBcFx73AoiuV89wA5+/egx+XxbaSS2uY2jlQkNGwwQaFyzh0zwfMVtHV/TFjrqbnHg3Sj4LhRz+R9RWPa5pN/oNyUvE/lE4WVflb+lALHEoBB7jim5LC5tW3lSEcZUnzpcMis2d1aLpI0/VtItoZ3RJ4TjB8xQV3orXNas74CE7ogPiST0/Ktg0u+vLy3WSeJYiRQ+g6baQRqERGIHBwM/rU3sjReAAAP0oIzU0jZlm2L4q8BvPH51XuptZ93gMSHMki8DPyj1orqvXYbIeEh3Tf3F/1rP7i5e6kaSVtzNzQDTYPOcnzoGYHNHSL6U1KnFBGuppo4AyaOdaGlXigH8T866vK6goC0sHmnWhIlAYbdwxSHjZe/eg7PpVu9nHVUvS+upKzH3SceHOnljyb7VUBS6D6ya8iuoFngcPG43KQe4qF1VYbqF4bhEkjYYKsMg1m3s06ouFh/hty5Ma/2ZY9hWhtbyXIysiKD6tQZ5rPSrWjtNpMm5D/AMmQ8j8j/WoH+IXumzDxI5IiO4bsat03UWkDWrvTLu6kiFu+z3hU3ox88Y54q6WXROl6papOupe9wPyGjUYNBRunev5recCZSwxjCk1psetyzdO3GpyxtawJESm8fE5xxjPqajpeiel+n4ZNSnhkcRY4d85JOAAPUkgfeg/abqkcfuWklhGNvjSIv6KP8/0FBTprtppWkmYvIxySa9RhjPlTD2bpF4xOAecHvTHiMi8Ggk1Iah5SAKES5LHGa9mk4zmgbZ8HmhpZMCvJJRk80JNID50HGQZrqGLHPFdQM6tYRwX9nzzLIfgbsFI459aTfaKY58NkqfMf74qd6yBtItOnWRQsV6u8AA+ZGc/lxU/PaQShGX5SMkEksfr9Rigyy5sJISA6kE+QH0puO3JYcHHnV4utOjWBWiVTtOAM5BA8/wA+37UNFpZtxvC7nfIZQucDHf8AegrEzSWixyQEqUPzA96sFv1dMNKl3OfGCELk+dJayjbajqpjfcGJ/FjjiqrfWUlpdzW7ZOxjj/vDyNAXpU5j8R2Ict/e5+9X3ozqC+0m6Sa1O1GwJY+Sj/mP9e9Zfll7EipvR9Uu7CJriN0ZVIVUb8RNBsnWHWMF6dHg93kCw3K3t0vdSkfIAP8AiwftVZvbl9e1GfUb1GSd5ztib8Kj5R+mKq+u63cwyJ7wEkMto0csargLu/zpH/SzNrE5ULdRJtBbnd9aCz3hvHmUkDwxxiuW2AHxN+tRml9UPND/ANYwAsP+YvYip5lDRCUHg4xQRc1uUkJUkUPLu7mpWQcjPIoa8jXHAoId35Jph2D5pVz/ACy1Bs5BPNA5urqY3GuoNK1XQ4tRsJ7S6UNAF4ITcw4z8OPPtj8j3qDi0zXtJtlt9O1GK6gQ7Bb30ZG0DsAw75Geab6ivLu21vRZDKWsJZkil3txnPG76duPQVdA0Tnw4iq/BwjYzg8YwOewH9KCn2815LJHDqGjlG+YmGZWQAeZ579qOMM8kQy6qm4tj5SB5/nz9aPO4OzXHxRTN8wxlTkndjy8uOMbTTbMzOMlWGD3Yk/0yPQUELJb+HMskkZ2ZAwQcgZ71E9a6arW8GrWo3CPEcox3XyP68VbDEMFUwWAJ5BJOTwP1+1NRRRy28lvc48CZWRtx5GQe2PyoIPpXoSDrCMe430VsI1DTGRSzcnkKv8AvyrQbD2MdP2qqZr3UZpQ4bduRR+WNp4rM+iNVuelupzZMdrRybee3/4RX0hYXcV7bJPAcqw/T6UGZdY+yWz1C6a90yWaEsvxx7t2SBxjNYPd27W5miYfFDIUJPqDX2ZXyh1Wqy6jrk0YGz398YHAG6ge6d03VXtIp7RoJLWVviR+4wavhCpAFbAwMEVX/Z5KJNDK/wByVqspjDMS3agjwC65xgUzdriHcfIUbNnZtXtUdduzQSA+lBAXDiXJHl3oEHcfpXJKwmkQ+WaQMg0DnFe0zvrqDS9R0uG/sriyvFLpKCQD+HPmDg+nf6D1pjp+8uVQ2uoMPfLIFGkwG8QbchyT5kbSPLOalW/tD/hz+1QevgQdSWzQ/wAst4gJTjIEnA/egsCtAR8fxSORjcu7JOAcj0GMfahLhNkoR2Z5GdiC/cA+uex78Um3O2cIvCkLlR24WPH+ZpMbGRCXJY+I3Lc0HsmceEmDGGJ2yHHp2/f9qGJEMkbMqbWwcjsvI757nn9qJyVht3UkMUGSO5+Kh2RWuQrKCotgQCOOy0FQ68tBE1tq9qQW3GNyF59VY/vWn+zrqjfaWyTnMci7SwHynPc1ROqPi6f1DPOI/P8ANaT0Gx/hKjJwFOKD6FnkEUDyHsilv0r5Qlk97stdfzEnif8AuNfSxdm6LLMxLGyOSTyfhr5k0H/szXf/AChoJr2YXP8ALu7YjjIfNXk88Gs79mH/AB11/grQR3agZHBYVG3QGHHqDUgnzGgb35j+VBTjHi7c5wOaTM4HAp+7/wCKeo+T8VAreK6ma6g//9k="/>
          <p:cNvSpPr>
            <a:spLocks noChangeAspect="1" noChangeArrowheads="1"/>
          </p:cNvSpPr>
          <p:nvPr/>
        </p:nvSpPr>
        <p:spPr bwMode="auto">
          <a:xfrm>
            <a:off x="144463" y="-846138"/>
            <a:ext cx="1247775" cy="177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6095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052" y="3991044"/>
            <a:ext cx="917446" cy="107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" name="TextBox 76"/>
          <p:cNvSpPr txBox="1"/>
          <p:nvPr/>
        </p:nvSpPr>
        <p:spPr>
          <a:xfrm>
            <a:off x="6229616" y="4194220"/>
            <a:ext cx="24917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Robert Millikan	1910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 smtClean="0"/>
              <a:t>1 e</a:t>
            </a:r>
            <a:r>
              <a:rPr lang="en-US" baseline="30000" dirty="0" smtClean="0"/>
              <a:t>-</a:t>
            </a:r>
            <a:r>
              <a:rPr lang="en-US" dirty="0" smtClean="0"/>
              <a:t> = 1.9x10</a:t>
            </a:r>
            <a:r>
              <a:rPr lang="en-US" baseline="30000" dirty="0" smtClean="0"/>
              <a:t>-19</a:t>
            </a:r>
            <a:r>
              <a:rPr lang="en-US" dirty="0" smtClean="0"/>
              <a:t> Coulomb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1" name="Group 70"/>
          <p:cNvGrpSpPr/>
          <p:nvPr/>
        </p:nvGrpSpPr>
        <p:grpSpPr>
          <a:xfrm>
            <a:off x="6233375" y="4950785"/>
            <a:ext cx="2238778" cy="651526"/>
            <a:chOff x="6130344" y="5659122"/>
            <a:chExt cx="2238778" cy="651526"/>
          </a:xfrm>
        </p:grpSpPr>
        <p:sp>
          <p:nvSpPr>
            <p:cNvPr id="69" name="Oval 68"/>
            <p:cNvSpPr/>
            <p:nvPr/>
          </p:nvSpPr>
          <p:spPr>
            <a:xfrm>
              <a:off x="6130344" y="5692462"/>
              <a:ext cx="824248" cy="618186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6253273" y="5742835"/>
              <a:ext cx="34657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0070C0"/>
                  </a:solidFill>
                </a:rPr>
                <a:t>e</a:t>
              </a:r>
              <a:r>
                <a:rPr lang="en-US" b="1" baseline="30000" dirty="0" smtClean="0">
                  <a:solidFill>
                    <a:srgbClr val="0070C0"/>
                  </a:solidFill>
                </a:rPr>
                <a:t>-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6405673" y="5895235"/>
              <a:ext cx="34657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0070C0"/>
                  </a:solidFill>
                </a:rPr>
                <a:t>e</a:t>
              </a:r>
              <a:r>
                <a:rPr lang="en-US" b="1" baseline="30000" dirty="0" smtClean="0">
                  <a:solidFill>
                    <a:srgbClr val="0070C0"/>
                  </a:solidFill>
                </a:rPr>
                <a:t>-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6532315" y="5674147"/>
              <a:ext cx="34657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0070C0"/>
                  </a:solidFill>
                </a:rPr>
                <a:t>e</a:t>
              </a:r>
              <a:r>
                <a:rPr lang="en-US" b="1" baseline="30000" dirty="0" smtClean="0">
                  <a:solidFill>
                    <a:srgbClr val="0070C0"/>
                  </a:solidFill>
                </a:rPr>
                <a:t>-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84" name="Oval 83"/>
            <p:cNvSpPr/>
            <p:nvPr/>
          </p:nvSpPr>
          <p:spPr>
            <a:xfrm>
              <a:off x="7544874" y="5677437"/>
              <a:ext cx="824248" cy="618186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7667803" y="5727810"/>
              <a:ext cx="34657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0070C0"/>
                  </a:solidFill>
                </a:rPr>
                <a:t>e</a:t>
              </a:r>
              <a:r>
                <a:rPr lang="en-US" b="1" baseline="30000" dirty="0" smtClean="0">
                  <a:solidFill>
                    <a:srgbClr val="0070C0"/>
                  </a:solidFill>
                </a:rPr>
                <a:t>-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7730051" y="5918846"/>
              <a:ext cx="34657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0070C0"/>
                  </a:solidFill>
                </a:rPr>
                <a:t>e</a:t>
              </a:r>
              <a:r>
                <a:rPr lang="en-US" b="1" baseline="30000" dirty="0" smtClean="0">
                  <a:solidFill>
                    <a:srgbClr val="0070C0"/>
                  </a:solidFill>
                </a:rPr>
                <a:t>-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87" name="Rectangle 86"/>
            <p:cNvSpPr/>
            <p:nvPr/>
          </p:nvSpPr>
          <p:spPr>
            <a:xfrm>
              <a:off x="7946845" y="5659122"/>
              <a:ext cx="34657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0070C0"/>
                  </a:solidFill>
                </a:rPr>
                <a:t>e</a:t>
              </a:r>
              <a:r>
                <a:rPr lang="en-US" b="1" baseline="30000" dirty="0" smtClean="0">
                  <a:solidFill>
                    <a:srgbClr val="0070C0"/>
                  </a:solidFill>
                </a:rPr>
                <a:t>-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88" name="Rectangle 87"/>
            <p:cNvSpPr/>
            <p:nvPr/>
          </p:nvSpPr>
          <p:spPr>
            <a:xfrm>
              <a:off x="7998361" y="5916700"/>
              <a:ext cx="34657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0070C0"/>
                  </a:solidFill>
                </a:rPr>
                <a:t>e</a:t>
              </a:r>
              <a:r>
                <a:rPr lang="en-US" b="1" baseline="30000" dirty="0" smtClean="0">
                  <a:solidFill>
                    <a:srgbClr val="0070C0"/>
                  </a:solidFill>
                </a:rPr>
                <a:t>-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</p:grpSp>
      <p:sp>
        <p:nvSpPr>
          <p:cNvPr id="75" name="Rectangle 74"/>
          <p:cNvSpPr/>
          <p:nvPr/>
        </p:nvSpPr>
        <p:spPr>
          <a:xfrm>
            <a:off x="5190186" y="5884503"/>
            <a:ext cx="36962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N</a:t>
            </a:r>
            <a:r>
              <a:rPr lang="en-US" sz="2400" baseline="-25000" dirty="0" smtClean="0"/>
              <a:t>A</a:t>
            </a:r>
            <a:r>
              <a:rPr lang="en-US" sz="2400" dirty="0" smtClean="0"/>
              <a:t> = 1 </a:t>
            </a:r>
            <a:r>
              <a:rPr lang="en-US" sz="2400" dirty="0" err="1" smtClean="0"/>
              <a:t>mol</a:t>
            </a:r>
            <a:r>
              <a:rPr lang="en-US" sz="2400" dirty="0"/>
              <a:t> </a:t>
            </a:r>
            <a:r>
              <a:rPr lang="en-US" sz="2400" dirty="0" smtClean="0"/>
              <a:t>= 6.022x10</a:t>
            </a:r>
            <a:r>
              <a:rPr lang="en-US" sz="2400" baseline="30000" dirty="0" smtClean="0"/>
              <a:t>23</a:t>
            </a:r>
            <a:r>
              <a:rPr lang="en-US" sz="2400" dirty="0" smtClean="0"/>
              <a:t> e</a:t>
            </a:r>
            <a:r>
              <a:rPr lang="en-US" sz="2400" baseline="30000" dirty="0" smtClean="0"/>
              <a:t>-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76" name="TextBox 75"/>
          <p:cNvSpPr txBox="1"/>
          <p:nvPr/>
        </p:nvSpPr>
        <p:spPr>
          <a:xfrm>
            <a:off x="4878108" y="6488668"/>
            <a:ext cx="4412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1914 Nobel in Chemistry: T.W. Richards</a:t>
            </a:r>
          </a:p>
        </p:txBody>
      </p:sp>
    </p:spTree>
    <p:extLst>
      <p:ext uri="{BB962C8B-B14F-4D97-AF65-F5344CB8AC3E}">
        <p14:creationId xmlns:p14="http://schemas.microsoft.com/office/powerpoint/2010/main" val="2989152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47" grpId="0" animBg="1"/>
      <p:bldP spid="46" grpId="0"/>
      <p:bldP spid="72" grpId="0"/>
      <p:bldP spid="77" grpId="0"/>
      <p:bldP spid="7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-115912" y="5585512"/>
            <a:ext cx="4443401" cy="940906"/>
            <a:chOff x="-2" y="5327935"/>
            <a:chExt cx="4443401" cy="940906"/>
          </a:xfrm>
        </p:grpSpPr>
        <p:pic>
          <p:nvPicPr>
            <p:cNvPr id="13317" name="Picture 5" descr="Fibre glass rod for Tyre Flyer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433"/>
            <a:stretch/>
          </p:blipFill>
          <p:spPr bwMode="auto">
            <a:xfrm rot="5400000">
              <a:off x="1751246" y="3576687"/>
              <a:ext cx="940906" cy="4443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2781836" y="5550794"/>
              <a:ext cx="6367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glass</a:t>
              </a:r>
              <a:endParaRPr lang="en-US" dirty="0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7091"/>
            <a:ext cx="2319342" cy="2957719"/>
          </a:xfrm>
          <a:prstGeom prst="rect">
            <a:avLst/>
          </a:prstGeom>
        </p:spPr>
      </p:pic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 Brief History of Electricity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6986" y="1600200"/>
            <a:ext cx="6239814" cy="1271789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amber =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ήλεκτρο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Font typeface="Arial" charset="0"/>
              <a:buNone/>
              <a:defRPr/>
            </a:pPr>
            <a:r>
              <a:rPr lang="en-US" spc="3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lang="en-US" spc="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elektro</a:t>
            </a:r>
            <a:endParaRPr lang="en-US" spc="3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2468" y="2511381"/>
            <a:ext cx="2240924" cy="2794715"/>
          </a:xfrm>
          <a:prstGeom prst="rect">
            <a:avLst/>
          </a:prstGeom>
        </p:spPr>
      </p:pic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2801155" y="3246550"/>
            <a:ext cx="3251915" cy="1801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Font typeface="Arial" charset="0"/>
              <a:buNone/>
              <a:defRPr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“electrical fluids”</a:t>
            </a:r>
          </a:p>
          <a:p>
            <a:pPr marL="0" indent="0" eaLnBrk="1" hangingPunct="1">
              <a:buFont typeface="Arial" charset="0"/>
              <a:buNone/>
              <a:defRPr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resinous</a:t>
            </a:r>
          </a:p>
          <a:p>
            <a:pPr marL="0" indent="0" eaLnBrk="1" hangingPunct="1">
              <a:buFont typeface="Arial" charset="0"/>
              <a:buNone/>
              <a:defRPr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vitreous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 bwMode="auto">
          <a:xfrm>
            <a:off x="4638261" y="3825072"/>
            <a:ext cx="1916525" cy="153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None/>
              <a:defRPr/>
            </a:pPr>
            <a:r>
              <a:rPr lang="en-US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negative</a:t>
            </a:r>
            <a:endParaRPr lang="en-US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eaLnBrk="1" hangingPunct="1">
              <a:buFont typeface="Arial" charset="0"/>
              <a:buNone/>
              <a:defRPr/>
            </a:pP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positive</a:t>
            </a:r>
          </a:p>
        </p:txBody>
      </p:sp>
      <p:cxnSp>
        <p:nvCxnSpPr>
          <p:cNvPr id="18" name="Straight Arrow Connector 17"/>
          <p:cNvCxnSpPr>
            <a:stCxn id="19" idx="1"/>
          </p:cNvCxnSpPr>
          <p:nvPr/>
        </p:nvCxnSpPr>
        <p:spPr>
          <a:xfrm flipH="1" flipV="1">
            <a:off x="1880315" y="3438659"/>
            <a:ext cx="920840" cy="708875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1970468" y="4777013"/>
            <a:ext cx="877071" cy="851055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087155" y="5048518"/>
            <a:ext cx="10951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~1750</a:t>
            </a:r>
            <a:endParaRPr lang="en-US" sz="2800" dirty="0"/>
          </a:p>
        </p:txBody>
      </p:sp>
      <p:pic>
        <p:nvPicPr>
          <p:cNvPr id="13321" name="Picture 9" descr="http://www.eusa.ed.ac.uk/pageassets/societies/society/knitsoc/info/orange-wool-ball-image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47" y="4108361"/>
            <a:ext cx="1866936" cy="1399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Oval 28"/>
          <p:cNvSpPr/>
          <p:nvPr/>
        </p:nvSpPr>
        <p:spPr>
          <a:xfrm>
            <a:off x="1455313" y="3206836"/>
            <a:ext cx="309093" cy="2962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baseline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en-US" sz="4000" b="1" baseline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1038895" y="3408606"/>
            <a:ext cx="309093" cy="2962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baseline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en-US" sz="4000" b="1" baseline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843566" y="2994335"/>
            <a:ext cx="309093" cy="2962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baseline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en-US" sz="4000" b="1" baseline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607453" y="3672622"/>
            <a:ext cx="309093" cy="29621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baseline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US" sz="4000" b="1" baseline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980941" y="3801411"/>
            <a:ext cx="309093" cy="29621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baseline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US" sz="4000" b="1" baseline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1375892" y="3732723"/>
            <a:ext cx="309093" cy="29621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baseline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US" sz="4000" b="1" baseline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1427409" y="5188036"/>
            <a:ext cx="309093" cy="2962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baseline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en-US" sz="4000" b="1" baseline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1010991" y="5389806"/>
            <a:ext cx="309093" cy="2962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baseline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en-US" sz="4000" b="1" baseline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815662" y="4975535"/>
            <a:ext cx="309093" cy="2962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baseline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en-US" sz="4000" b="1" baseline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579549" y="5653822"/>
            <a:ext cx="309093" cy="29621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baseline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US" sz="4000" b="1" baseline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953037" y="5782611"/>
            <a:ext cx="309093" cy="29621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baseline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US" sz="4000" b="1" baseline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1347988" y="5713923"/>
            <a:ext cx="309093" cy="29621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baseline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US" sz="4000" b="1" baseline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959994" y="2844084"/>
            <a:ext cx="915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1737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07308E-6 L -0.00138 -0.09713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-48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47919E-6 L 0.00139 0.08672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4325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0" presetClass="pat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1.66667E-6 -1.2951E-6 C -0.01424 -1.2951E-6 -0.02778 -1.2951E-6 -0.02778 -0.00023 C -0.02778 -0.00046 -0.01424 -0.00046 1.66667E-6 -0.00069 C 0.0158 -0.00069 0.0316 -0.00069 0.0316 -0.00116 C 0.0316 -0.00139 0.0158 -0.00139 1.66667E-6 -0.00139 C -0.01424 -0.00139 -0.02778 -0.00162 -0.02778 -0.00185 C -0.02778 -0.00208 -0.01424 -0.00208 1.66667E-6 -0.00231 C 0.0158 -0.00231 0.0316 -0.00231 0.0316 -0.00254 C 0.0316 -0.00277 1.66667E-6 -0.00301 0.00017 -0.00301 C -0.01424 -0.00301 -0.02778 -0.00324 -0.02778 -0.00347 C -0.02778 -0.0037 -0.01424 -0.0037 1.66667E-6 -0.0037 C 0.0158 -0.00393 0.0316 -0.00393 0.0316 -0.00416 C 0.0316 -0.00439 0.0158 -0.00439 1.66667E-6 -0.00462 C -0.01424 -0.00462 -0.02778 -0.00462 -0.02778 -0.00486 C -0.02778 -0.00509 -0.01424 -0.00532 1.66667E-6 -0.00532 C 0.0158 -0.00532 0.0316 -0.00555 0.0316 -0.00578 C 0.0316 -0.00601 0.0158 -0.00601 1.66667E-6 -0.00624 " pathEditMode="relative" rAng="16200000" ptsTypes="fffffffffffffffff">
                                      <p:cBhvr>
                                        <p:cTn id="49" dur="14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-301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 animBg="1"/>
      <p:bldP spid="35" grpId="0" animBg="1"/>
      <p:bldP spid="36" grpId="0" animBg="1"/>
      <p:bldP spid="41" grpId="0" animBg="1"/>
      <p:bldP spid="41" grpId="1" animBg="1"/>
      <p:bldP spid="43" grpId="0" animBg="1"/>
      <p:bldP spid="43" grpId="1" animBg="1"/>
      <p:bldP spid="45" grpId="0" animBg="1"/>
      <p:bldP spid="45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1" grpId="0" animBg="1"/>
      <p:bldP spid="52" grpId="0" animBg="1"/>
      <p:bldP spid="5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Dawn of the Age of Uncertainty</a:t>
            </a:r>
            <a:b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6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524" y="1023654"/>
            <a:ext cx="7025314" cy="5358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 descr="Debije-boerhaav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52" y="1062194"/>
            <a:ext cx="1465262" cy="200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5769735" y="3489907"/>
            <a:ext cx="2563209" cy="4254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631842" y="6076950"/>
            <a:ext cx="4337408" cy="4254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017486" y="5674307"/>
            <a:ext cx="1097572" cy="4254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1272" name="Picture 8" descr="http://spie.org/Images/Graphics/Newsroom/Imported/0812/0812_fig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10" y="3801728"/>
            <a:ext cx="3551773" cy="2250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val 23"/>
          <p:cNvSpPr/>
          <p:nvPr/>
        </p:nvSpPr>
        <p:spPr>
          <a:xfrm>
            <a:off x="579548" y="875763"/>
            <a:ext cx="2356835" cy="3309870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37000">
                <a:srgbClr val="FF9797"/>
              </a:gs>
              <a:gs pos="66000">
                <a:schemeClr val="bg1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Thomson’s Atom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J.J Thoms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0" r="14963" b="33662"/>
          <a:stretch>
            <a:fillRect/>
          </a:stretch>
        </p:blipFill>
        <p:spPr bwMode="auto">
          <a:xfrm>
            <a:off x="1610129" y="4590111"/>
            <a:ext cx="1044387" cy="1527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0" name="Picture 2" descr="Lord Kelvin photograph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51" t="11574" r="22080" b="29639"/>
          <a:stretch/>
        </p:blipFill>
        <p:spPr bwMode="auto">
          <a:xfrm>
            <a:off x="206061" y="4572000"/>
            <a:ext cx="1120463" cy="154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3031" y="6104586"/>
            <a:ext cx="13468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W. Thomson</a:t>
            </a: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(Lord Kelvin)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27409" y="6128198"/>
            <a:ext cx="14136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J.J. Thomson</a:t>
            </a: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(Cavendish)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3515457" y="1787199"/>
            <a:ext cx="4769426" cy="4451777"/>
          </a:xfrm>
          <a:custGeom>
            <a:avLst/>
            <a:gdLst>
              <a:gd name="connsiteX0" fmla="*/ 528509 w 4769426"/>
              <a:gd name="connsiteY0" fmla="*/ 324936 h 4451777"/>
              <a:gd name="connsiteX1" fmla="*/ 1455788 w 4769426"/>
              <a:gd name="connsiteY1" fmla="*/ 2964 h 4451777"/>
              <a:gd name="connsiteX2" fmla="*/ 2215642 w 4769426"/>
              <a:gd name="connsiteY2" fmla="*/ 157511 h 4451777"/>
              <a:gd name="connsiteX3" fmla="*/ 3155799 w 4769426"/>
              <a:gd name="connsiteY3" fmla="*/ 28722 h 4451777"/>
              <a:gd name="connsiteX4" fmla="*/ 3864137 w 4769426"/>
              <a:gd name="connsiteY4" fmla="*/ 530998 h 4451777"/>
              <a:gd name="connsiteX5" fmla="*/ 4585354 w 4769426"/>
              <a:gd name="connsiteY5" fmla="*/ 1187821 h 4451777"/>
              <a:gd name="connsiteX6" fmla="*/ 4482323 w 4769426"/>
              <a:gd name="connsiteY6" fmla="*/ 2153736 h 4451777"/>
              <a:gd name="connsiteX7" fmla="*/ 4752780 w 4769426"/>
              <a:gd name="connsiteY7" fmla="*/ 3145409 h 4451777"/>
              <a:gd name="connsiteX8" fmla="*/ 3915653 w 4769426"/>
              <a:gd name="connsiteY8" fmla="*/ 3982536 h 4451777"/>
              <a:gd name="connsiteX9" fmla="*/ 2653523 w 4769426"/>
              <a:gd name="connsiteY9" fmla="*/ 4046931 h 4451777"/>
              <a:gd name="connsiteX10" fmla="*/ 1803518 w 4769426"/>
              <a:gd name="connsiteY10" fmla="*/ 4446176 h 4451777"/>
              <a:gd name="connsiteX11" fmla="*/ 1133816 w 4769426"/>
              <a:gd name="connsiteY11" fmla="*/ 3712080 h 4451777"/>
              <a:gd name="connsiteX12" fmla="*/ 399720 w 4769426"/>
              <a:gd name="connsiteY12" fmla="*/ 3287077 h 4451777"/>
              <a:gd name="connsiteX13" fmla="*/ 475 w 4769426"/>
              <a:gd name="connsiteY13" fmla="*/ 2205252 h 4451777"/>
              <a:gd name="connsiteX14" fmla="*/ 335326 w 4769426"/>
              <a:gd name="connsiteY14" fmla="*/ 1020395 h 4451777"/>
              <a:gd name="connsiteX0" fmla="*/ 528509 w 4769426"/>
              <a:gd name="connsiteY0" fmla="*/ 324936 h 4451777"/>
              <a:gd name="connsiteX1" fmla="*/ 1455788 w 4769426"/>
              <a:gd name="connsiteY1" fmla="*/ 2964 h 4451777"/>
              <a:gd name="connsiteX2" fmla="*/ 2215642 w 4769426"/>
              <a:gd name="connsiteY2" fmla="*/ 157511 h 4451777"/>
              <a:gd name="connsiteX3" fmla="*/ 3155799 w 4769426"/>
              <a:gd name="connsiteY3" fmla="*/ 28722 h 4451777"/>
              <a:gd name="connsiteX4" fmla="*/ 3864137 w 4769426"/>
              <a:gd name="connsiteY4" fmla="*/ 530998 h 4451777"/>
              <a:gd name="connsiteX5" fmla="*/ 4585354 w 4769426"/>
              <a:gd name="connsiteY5" fmla="*/ 1187821 h 4451777"/>
              <a:gd name="connsiteX6" fmla="*/ 4482323 w 4769426"/>
              <a:gd name="connsiteY6" fmla="*/ 2153736 h 4451777"/>
              <a:gd name="connsiteX7" fmla="*/ 4752780 w 4769426"/>
              <a:gd name="connsiteY7" fmla="*/ 3145409 h 4451777"/>
              <a:gd name="connsiteX8" fmla="*/ 3915653 w 4769426"/>
              <a:gd name="connsiteY8" fmla="*/ 3982536 h 4451777"/>
              <a:gd name="connsiteX9" fmla="*/ 2653523 w 4769426"/>
              <a:gd name="connsiteY9" fmla="*/ 4046931 h 4451777"/>
              <a:gd name="connsiteX10" fmla="*/ 1803518 w 4769426"/>
              <a:gd name="connsiteY10" fmla="*/ 4446176 h 4451777"/>
              <a:gd name="connsiteX11" fmla="*/ 1133816 w 4769426"/>
              <a:gd name="connsiteY11" fmla="*/ 3712080 h 4451777"/>
              <a:gd name="connsiteX12" fmla="*/ 399720 w 4769426"/>
              <a:gd name="connsiteY12" fmla="*/ 3287077 h 4451777"/>
              <a:gd name="connsiteX13" fmla="*/ 475 w 4769426"/>
              <a:gd name="connsiteY13" fmla="*/ 2205252 h 4451777"/>
              <a:gd name="connsiteX14" fmla="*/ 335326 w 4769426"/>
              <a:gd name="connsiteY14" fmla="*/ 1020395 h 4451777"/>
              <a:gd name="connsiteX15" fmla="*/ 528509 w 4769426"/>
              <a:gd name="connsiteY15" fmla="*/ 324936 h 4451777"/>
              <a:gd name="connsiteX0" fmla="*/ 528509 w 4769426"/>
              <a:gd name="connsiteY0" fmla="*/ 324936 h 4451777"/>
              <a:gd name="connsiteX1" fmla="*/ 1455788 w 4769426"/>
              <a:gd name="connsiteY1" fmla="*/ 2964 h 4451777"/>
              <a:gd name="connsiteX2" fmla="*/ 2215642 w 4769426"/>
              <a:gd name="connsiteY2" fmla="*/ 157511 h 4451777"/>
              <a:gd name="connsiteX3" fmla="*/ 3155799 w 4769426"/>
              <a:gd name="connsiteY3" fmla="*/ 28722 h 4451777"/>
              <a:gd name="connsiteX4" fmla="*/ 3864137 w 4769426"/>
              <a:gd name="connsiteY4" fmla="*/ 530998 h 4451777"/>
              <a:gd name="connsiteX5" fmla="*/ 4585354 w 4769426"/>
              <a:gd name="connsiteY5" fmla="*/ 1187821 h 4451777"/>
              <a:gd name="connsiteX6" fmla="*/ 4482323 w 4769426"/>
              <a:gd name="connsiteY6" fmla="*/ 2153736 h 4451777"/>
              <a:gd name="connsiteX7" fmla="*/ 4752780 w 4769426"/>
              <a:gd name="connsiteY7" fmla="*/ 3145409 h 4451777"/>
              <a:gd name="connsiteX8" fmla="*/ 3915653 w 4769426"/>
              <a:gd name="connsiteY8" fmla="*/ 3982536 h 4451777"/>
              <a:gd name="connsiteX9" fmla="*/ 2653523 w 4769426"/>
              <a:gd name="connsiteY9" fmla="*/ 4046931 h 4451777"/>
              <a:gd name="connsiteX10" fmla="*/ 1803518 w 4769426"/>
              <a:gd name="connsiteY10" fmla="*/ 4446176 h 4451777"/>
              <a:gd name="connsiteX11" fmla="*/ 1133816 w 4769426"/>
              <a:gd name="connsiteY11" fmla="*/ 3712080 h 4451777"/>
              <a:gd name="connsiteX12" fmla="*/ 399720 w 4769426"/>
              <a:gd name="connsiteY12" fmla="*/ 3287077 h 4451777"/>
              <a:gd name="connsiteX13" fmla="*/ 475 w 4769426"/>
              <a:gd name="connsiteY13" fmla="*/ 2205252 h 4451777"/>
              <a:gd name="connsiteX14" fmla="*/ 335326 w 4769426"/>
              <a:gd name="connsiteY14" fmla="*/ 1020395 h 4451777"/>
              <a:gd name="connsiteX15" fmla="*/ 528509 w 4769426"/>
              <a:gd name="connsiteY15" fmla="*/ 324936 h 4451777"/>
              <a:gd name="connsiteX0" fmla="*/ 528509 w 4769426"/>
              <a:gd name="connsiteY0" fmla="*/ 324936 h 4451777"/>
              <a:gd name="connsiteX1" fmla="*/ 1455788 w 4769426"/>
              <a:gd name="connsiteY1" fmla="*/ 2964 h 4451777"/>
              <a:gd name="connsiteX2" fmla="*/ 2215642 w 4769426"/>
              <a:gd name="connsiteY2" fmla="*/ 157511 h 4451777"/>
              <a:gd name="connsiteX3" fmla="*/ 3155799 w 4769426"/>
              <a:gd name="connsiteY3" fmla="*/ 28722 h 4451777"/>
              <a:gd name="connsiteX4" fmla="*/ 3864137 w 4769426"/>
              <a:gd name="connsiteY4" fmla="*/ 530998 h 4451777"/>
              <a:gd name="connsiteX5" fmla="*/ 4585354 w 4769426"/>
              <a:gd name="connsiteY5" fmla="*/ 1187821 h 4451777"/>
              <a:gd name="connsiteX6" fmla="*/ 4482323 w 4769426"/>
              <a:gd name="connsiteY6" fmla="*/ 2153736 h 4451777"/>
              <a:gd name="connsiteX7" fmla="*/ 4752780 w 4769426"/>
              <a:gd name="connsiteY7" fmla="*/ 3145409 h 4451777"/>
              <a:gd name="connsiteX8" fmla="*/ 3915653 w 4769426"/>
              <a:gd name="connsiteY8" fmla="*/ 3982536 h 4451777"/>
              <a:gd name="connsiteX9" fmla="*/ 2653523 w 4769426"/>
              <a:gd name="connsiteY9" fmla="*/ 4046931 h 4451777"/>
              <a:gd name="connsiteX10" fmla="*/ 1803518 w 4769426"/>
              <a:gd name="connsiteY10" fmla="*/ 4446176 h 4451777"/>
              <a:gd name="connsiteX11" fmla="*/ 1133816 w 4769426"/>
              <a:gd name="connsiteY11" fmla="*/ 3712080 h 4451777"/>
              <a:gd name="connsiteX12" fmla="*/ 399720 w 4769426"/>
              <a:gd name="connsiteY12" fmla="*/ 3287077 h 4451777"/>
              <a:gd name="connsiteX13" fmla="*/ 475 w 4769426"/>
              <a:gd name="connsiteY13" fmla="*/ 2205252 h 4451777"/>
              <a:gd name="connsiteX14" fmla="*/ 335326 w 4769426"/>
              <a:gd name="connsiteY14" fmla="*/ 1020395 h 4451777"/>
              <a:gd name="connsiteX15" fmla="*/ 528509 w 4769426"/>
              <a:gd name="connsiteY15" fmla="*/ 324936 h 4451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769426" h="4451777">
                <a:moveTo>
                  <a:pt x="528509" y="324936"/>
                </a:moveTo>
                <a:cubicBezTo>
                  <a:pt x="644419" y="118874"/>
                  <a:pt x="1174599" y="30868"/>
                  <a:pt x="1455788" y="2964"/>
                </a:cubicBezTo>
                <a:cubicBezTo>
                  <a:pt x="1736977" y="-24940"/>
                  <a:pt x="1932307" y="153218"/>
                  <a:pt x="2215642" y="157511"/>
                </a:cubicBezTo>
                <a:cubicBezTo>
                  <a:pt x="2498977" y="161804"/>
                  <a:pt x="2881050" y="-33526"/>
                  <a:pt x="3155799" y="28722"/>
                </a:cubicBezTo>
                <a:cubicBezTo>
                  <a:pt x="3430548" y="90970"/>
                  <a:pt x="3625878" y="337815"/>
                  <a:pt x="3864137" y="530998"/>
                </a:cubicBezTo>
                <a:cubicBezTo>
                  <a:pt x="4102396" y="724181"/>
                  <a:pt x="4482323" y="917365"/>
                  <a:pt x="4585354" y="1187821"/>
                </a:cubicBezTo>
                <a:cubicBezTo>
                  <a:pt x="4688385" y="1458277"/>
                  <a:pt x="4454419" y="1827471"/>
                  <a:pt x="4482323" y="2153736"/>
                </a:cubicBezTo>
                <a:cubicBezTo>
                  <a:pt x="4510227" y="2480001"/>
                  <a:pt x="4847225" y="2840609"/>
                  <a:pt x="4752780" y="3145409"/>
                </a:cubicBezTo>
                <a:cubicBezTo>
                  <a:pt x="4658335" y="3450209"/>
                  <a:pt x="4265529" y="3832282"/>
                  <a:pt x="3915653" y="3982536"/>
                </a:cubicBezTo>
                <a:cubicBezTo>
                  <a:pt x="3565777" y="4132790"/>
                  <a:pt x="3005546" y="3969658"/>
                  <a:pt x="2653523" y="4046931"/>
                </a:cubicBezTo>
                <a:cubicBezTo>
                  <a:pt x="2301501" y="4124204"/>
                  <a:pt x="2056803" y="4501985"/>
                  <a:pt x="1803518" y="4446176"/>
                </a:cubicBezTo>
                <a:cubicBezTo>
                  <a:pt x="1550234" y="4390368"/>
                  <a:pt x="1367782" y="3905263"/>
                  <a:pt x="1133816" y="3712080"/>
                </a:cubicBezTo>
                <a:cubicBezTo>
                  <a:pt x="899850" y="3518897"/>
                  <a:pt x="588610" y="3538215"/>
                  <a:pt x="399720" y="3287077"/>
                </a:cubicBezTo>
                <a:cubicBezTo>
                  <a:pt x="210830" y="3035939"/>
                  <a:pt x="11207" y="2583032"/>
                  <a:pt x="475" y="2205252"/>
                </a:cubicBezTo>
                <a:cubicBezTo>
                  <a:pt x="-10257" y="1827472"/>
                  <a:pt x="162534" y="1423933"/>
                  <a:pt x="335326" y="1020395"/>
                </a:cubicBezTo>
                <a:cubicBezTo>
                  <a:pt x="399720" y="788575"/>
                  <a:pt x="412599" y="530998"/>
                  <a:pt x="528509" y="324936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6033751" y="3857220"/>
            <a:ext cx="309093" cy="2962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baseline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en-US" sz="4000" b="1" baseline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6881612" y="3043704"/>
            <a:ext cx="309093" cy="2962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baseline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en-US" sz="4000" b="1" baseline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7021132" y="4728690"/>
            <a:ext cx="309093" cy="2962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baseline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en-US" sz="4000" b="1" baseline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816698" y="2588650"/>
            <a:ext cx="309093" cy="2962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baseline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en-US" sz="4000" b="1" baseline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5271751" y="5400539"/>
            <a:ext cx="309093" cy="2962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baseline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en-US" sz="4000" b="1" baseline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460382" y="4099772"/>
            <a:ext cx="309093" cy="2962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baseline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en-US" sz="4000" b="1" baseline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256411" y="2936229"/>
            <a:ext cx="42511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baseline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945949" y="3642421"/>
            <a:ext cx="42511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baseline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029402" y="4503158"/>
            <a:ext cx="42511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baseline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834073" y="2504786"/>
            <a:ext cx="42511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baseline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808056" y="4350758"/>
            <a:ext cx="42511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baseline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067780" y="3283958"/>
            <a:ext cx="42511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baseline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3793" y="3490175"/>
            <a:ext cx="23903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1870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The atom as a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“vortex” in the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æther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870621" y="5806226"/>
            <a:ext cx="28648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1906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J.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 Thomson’s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the “plum pudding” model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772732" y="2137894"/>
            <a:ext cx="1957589" cy="1262129"/>
          </a:xfrm>
          <a:custGeom>
            <a:avLst/>
            <a:gdLst>
              <a:gd name="connsiteX0" fmla="*/ 0 w 1211079"/>
              <a:gd name="connsiteY0" fmla="*/ 0 h 875763"/>
              <a:gd name="connsiteX1" fmla="*/ 1210614 w 1211079"/>
              <a:gd name="connsiteY1" fmla="*/ 25758 h 875763"/>
              <a:gd name="connsiteX2" fmla="*/ 154547 w 1211079"/>
              <a:gd name="connsiteY2" fmla="*/ 115910 h 875763"/>
              <a:gd name="connsiteX3" fmla="*/ 1030310 w 1211079"/>
              <a:gd name="connsiteY3" fmla="*/ 154546 h 875763"/>
              <a:gd name="connsiteX4" fmla="*/ 206062 w 1211079"/>
              <a:gd name="connsiteY4" fmla="*/ 283335 h 875763"/>
              <a:gd name="connsiteX5" fmla="*/ 837127 w 1211079"/>
              <a:gd name="connsiteY5" fmla="*/ 347729 h 875763"/>
              <a:gd name="connsiteX6" fmla="*/ 283335 w 1211079"/>
              <a:gd name="connsiteY6" fmla="*/ 437881 h 875763"/>
              <a:gd name="connsiteX7" fmla="*/ 721217 w 1211079"/>
              <a:gd name="connsiteY7" fmla="*/ 528034 h 875763"/>
              <a:gd name="connsiteX8" fmla="*/ 309093 w 1211079"/>
              <a:gd name="connsiteY8" fmla="*/ 643943 h 875763"/>
              <a:gd name="connsiteX9" fmla="*/ 566671 w 1211079"/>
              <a:gd name="connsiteY9" fmla="*/ 734096 h 875763"/>
              <a:gd name="connsiteX10" fmla="*/ 450761 w 1211079"/>
              <a:gd name="connsiteY10" fmla="*/ 875763 h 875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1079" h="875763">
                <a:moveTo>
                  <a:pt x="0" y="0"/>
                </a:moveTo>
                <a:cubicBezTo>
                  <a:pt x="592428" y="3220"/>
                  <a:pt x="1184856" y="6440"/>
                  <a:pt x="1210614" y="25758"/>
                </a:cubicBezTo>
                <a:cubicBezTo>
                  <a:pt x="1236372" y="45076"/>
                  <a:pt x="184598" y="94445"/>
                  <a:pt x="154547" y="115910"/>
                </a:cubicBezTo>
                <a:cubicBezTo>
                  <a:pt x="124496" y="137375"/>
                  <a:pt x="1021724" y="126642"/>
                  <a:pt x="1030310" y="154546"/>
                </a:cubicBezTo>
                <a:cubicBezTo>
                  <a:pt x="1038896" y="182450"/>
                  <a:pt x="238259" y="251138"/>
                  <a:pt x="206062" y="283335"/>
                </a:cubicBezTo>
                <a:cubicBezTo>
                  <a:pt x="173865" y="315532"/>
                  <a:pt x="824248" y="321971"/>
                  <a:pt x="837127" y="347729"/>
                </a:cubicBezTo>
                <a:cubicBezTo>
                  <a:pt x="850006" y="373487"/>
                  <a:pt x="302653" y="407830"/>
                  <a:pt x="283335" y="437881"/>
                </a:cubicBezTo>
                <a:cubicBezTo>
                  <a:pt x="264017" y="467932"/>
                  <a:pt x="716924" y="493690"/>
                  <a:pt x="721217" y="528034"/>
                </a:cubicBezTo>
                <a:cubicBezTo>
                  <a:pt x="725510" y="562378"/>
                  <a:pt x="334851" y="609599"/>
                  <a:pt x="309093" y="643943"/>
                </a:cubicBezTo>
                <a:cubicBezTo>
                  <a:pt x="283335" y="678287"/>
                  <a:pt x="543060" y="695459"/>
                  <a:pt x="566671" y="734096"/>
                </a:cubicBezTo>
                <a:cubicBezTo>
                  <a:pt x="590282" y="772733"/>
                  <a:pt x="520521" y="824248"/>
                  <a:pt x="450761" y="875763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581898" y="1227631"/>
            <a:ext cx="42511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baseline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29746" y="2526251"/>
            <a:ext cx="42511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baseline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234428" y="2665772"/>
            <a:ext cx="42511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baseline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487453" y="1918797"/>
            <a:ext cx="32092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baseline="4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794399" y="2045440"/>
            <a:ext cx="32092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baseline="4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523943" y="2290139"/>
            <a:ext cx="32092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baseline="4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947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Rutherford’s Atom</a:t>
            </a:r>
            <a:endParaRPr lang="en-US" dirty="0"/>
          </a:p>
        </p:txBody>
      </p:sp>
      <p:pic>
        <p:nvPicPr>
          <p:cNvPr id="4" name="Picture 2" descr="J.J Thoms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0" r="14963" b="33662"/>
          <a:stretch>
            <a:fillRect/>
          </a:stretch>
        </p:blipFill>
        <p:spPr bwMode="auto">
          <a:xfrm>
            <a:off x="1610129" y="4590111"/>
            <a:ext cx="1044387" cy="1527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0" name="Picture 2" descr="Lord Kelvin photograph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51" t="11574" r="22080" b="29639"/>
          <a:stretch/>
        </p:blipFill>
        <p:spPr bwMode="auto">
          <a:xfrm>
            <a:off x="206061" y="4572000"/>
            <a:ext cx="1120463" cy="154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3031" y="6104586"/>
            <a:ext cx="13468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W. Thomson</a:t>
            </a: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(Lord Kelvin)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27409" y="6128198"/>
            <a:ext cx="14136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J.J. Thomson</a:t>
            </a: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(Cavendish)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3515457" y="1787199"/>
            <a:ext cx="4769426" cy="4451777"/>
          </a:xfrm>
          <a:custGeom>
            <a:avLst/>
            <a:gdLst>
              <a:gd name="connsiteX0" fmla="*/ 528509 w 4769426"/>
              <a:gd name="connsiteY0" fmla="*/ 324936 h 4451777"/>
              <a:gd name="connsiteX1" fmla="*/ 1455788 w 4769426"/>
              <a:gd name="connsiteY1" fmla="*/ 2964 h 4451777"/>
              <a:gd name="connsiteX2" fmla="*/ 2215642 w 4769426"/>
              <a:gd name="connsiteY2" fmla="*/ 157511 h 4451777"/>
              <a:gd name="connsiteX3" fmla="*/ 3155799 w 4769426"/>
              <a:gd name="connsiteY3" fmla="*/ 28722 h 4451777"/>
              <a:gd name="connsiteX4" fmla="*/ 3864137 w 4769426"/>
              <a:gd name="connsiteY4" fmla="*/ 530998 h 4451777"/>
              <a:gd name="connsiteX5" fmla="*/ 4585354 w 4769426"/>
              <a:gd name="connsiteY5" fmla="*/ 1187821 h 4451777"/>
              <a:gd name="connsiteX6" fmla="*/ 4482323 w 4769426"/>
              <a:gd name="connsiteY6" fmla="*/ 2153736 h 4451777"/>
              <a:gd name="connsiteX7" fmla="*/ 4752780 w 4769426"/>
              <a:gd name="connsiteY7" fmla="*/ 3145409 h 4451777"/>
              <a:gd name="connsiteX8" fmla="*/ 3915653 w 4769426"/>
              <a:gd name="connsiteY8" fmla="*/ 3982536 h 4451777"/>
              <a:gd name="connsiteX9" fmla="*/ 2653523 w 4769426"/>
              <a:gd name="connsiteY9" fmla="*/ 4046931 h 4451777"/>
              <a:gd name="connsiteX10" fmla="*/ 1803518 w 4769426"/>
              <a:gd name="connsiteY10" fmla="*/ 4446176 h 4451777"/>
              <a:gd name="connsiteX11" fmla="*/ 1133816 w 4769426"/>
              <a:gd name="connsiteY11" fmla="*/ 3712080 h 4451777"/>
              <a:gd name="connsiteX12" fmla="*/ 399720 w 4769426"/>
              <a:gd name="connsiteY12" fmla="*/ 3287077 h 4451777"/>
              <a:gd name="connsiteX13" fmla="*/ 475 w 4769426"/>
              <a:gd name="connsiteY13" fmla="*/ 2205252 h 4451777"/>
              <a:gd name="connsiteX14" fmla="*/ 335326 w 4769426"/>
              <a:gd name="connsiteY14" fmla="*/ 1020395 h 4451777"/>
              <a:gd name="connsiteX0" fmla="*/ 528509 w 4769426"/>
              <a:gd name="connsiteY0" fmla="*/ 324936 h 4451777"/>
              <a:gd name="connsiteX1" fmla="*/ 1455788 w 4769426"/>
              <a:gd name="connsiteY1" fmla="*/ 2964 h 4451777"/>
              <a:gd name="connsiteX2" fmla="*/ 2215642 w 4769426"/>
              <a:gd name="connsiteY2" fmla="*/ 157511 h 4451777"/>
              <a:gd name="connsiteX3" fmla="*/ 3155799 w 4769426"/>
              <a:gd name="connsiteY3" fmla="*/ 28722 h 4451777"/>
              <a:gd name="connsiteX4" fmla="*/ 3864137 w 4769426"/>
              <a:gd name="connsiteY4" fmla="*/ 530998 h 4451777"/>
              <a:gd name="connsiteX5" fmla="*/ 4585354 w 4769426"/>
              <a:gd name="connsiteY5" fmla="*/ 1187821 h 4451777"/>
              <a:gd name="connsiteX6" fmla="*/ 4482323 w 4769426"/>
              <a:gd name="connsiteY6" fmla="*/ 2153736 h 4451777"/>
              <a:gd name="connsiteX7" fmla="*/ 4752780 w 4769426"/>
              <a:gd name="connsiteY7" fmla="*/ 3145409 h 4451777"/>
              <a:gd name="connsiteX8" fmla="*/ 3915653 w 4769426"/>
              <a:gd name="connsiteY8" fmla="*/ 3982536 h 4451777"/>
              <a:gd name="connsiteX9" fmla="*/ 2653523 w 4769426"/>
              <a:gd name="connsiteY9" fmla="*/ 4046931 h 4451777"/>
              <a:gd name="connsiteX10" fmla="*/ 1803518 w 4769426"/>
              <a:gd name="connsiteY10" fmla="*/ 4446176 h 4451777"/>
              <a:gd name="connsiteX11" fmla="*/ 1133816 w 4769426"/>
              <a:gd name="connsiteY11" fmla="*/ 3712080 h 4451777"/>
              <a:gd name="connsiteX12" fmla="*/ 399720 w 4769426"/>
              <a:gd name="connsiteY12" fmla="*/ 3287077 h 4451777"/>
              <a:gd name="connsiteX13" fmla="*/ 475 w 4769426"/>
              <a:gd name="connsiteY13" fmla="*/ 2205252 h 4451777"/>
              <a:gd name="connsiteX14" fmla="*/ 335326 w 4769426"/>
              <a:gd name="connsiteY14" fmla="*/ 1020395 h 4451777"/>
              <a:gd name="connsiteX15" fmla="*/ 528509 w 4769426"/>
              <a:gd name="connsiteY15" fmla="*/ 324936 h 4451777"/>
              <a:gd name="connsiteX0" fmla="*/ 528509 w 4769426"/>
              <a:gd name="connsiteY0" fmla="*/ 324936 h 4451777"/>
              <a:gd name="connsiteX1" fmla="*/ 1455788 w 4769426"/>
              <a:gd name="connsiteY1" fmla="*/ 2964 h 4451777"/>
              <a:gd name="connsiteX2" fmla="*/ 2215642 w 4769426"/>
              <a:gd name="connsiteY2" fmla="*/ 157511 h 4451777"/>
              <a:gd name="connsiteX3" fmla="*/ 3155799 w 4769426"/>
              <a:gd name="connsiteY3" fmla="*/ 28722 h 4451777"/>
              <a:gd name="connsiteX4" fmla="*/ 3864137 w 4769426"/>
              <a:gd name="connsiteY4" fmla="*/ 530998 h 4451777"/>
              <a:gd name="connsiteX5" fmla="*/ 4585354 w 4769426"/>
              <a:gd name="connsiteY5" fmla="*/ 1187821 h 4451777"/>
              <a:gd name="connsiteX6" fmla="*/ 4482323 w 4769426"/>
              <a:gd name="connsiteY6" fmla="*/ 2153736 h 4451777"/>
              <a:gd name="connsiteX7" fmla="*/ 4752780 w 4769426"/>
              <a:gd name="connsiteY7" fmla="*/ 3145409 h 4451777"/>
              <a:gd name="connsiteX8" fmla="*/ 3915653 w 4769426"/>
              <a:gd name="connsiteY8" fmla="*/ 3982536 h 4451777"/>
              <a:gd name="connsiteX9" fmla="*/ 2653523 w 4769426"/>
              <a:gd name="connsiteY9" fmla="*/ 4046931 h 4451777"/>
              <a:gd name="connsiteX10" fmla="*/ 1803518 w 4769426"/>
              <a:gd name="connsiteY10" fmla="*/ 4446176 h 4451777"/>
              <a:gd name="connsiteX11" fmla="*/ 1133816 w 4769426"/>
              <a:gd name="connsiteY11" fmla="*/ 3712080 h 4451777"/>
              <a:gd name="connsiteX12" fmla="*/ 399720 w 4769426"/>
              <a:gd name="connsiteY12" fmla="*/ 3287077 h 4451777"/>
              <a:gd name="connsiteX13" fmla="*/ 475 w 4769426"/>
              <a:gd name="connsiteY13" fmla="*/ 2205252 h 4451777"/>
              <a:gd name="connsiteX14" fmla="*/ 335326 w 4769426"/>
              <a:gd name="connsiteY14" fmla="*/ 1020395 h 4451777"/>
              <a:gd name="connsiteX15" fmla="*/ 528509 w 4769426"/>
              <a:gd name="connsiteY15" fmla="*/ 324936 h 4451777"/>
              <a:gd name="connsiteX0" fmla="*/ 528509 w 4769426"/>
              <a:gd name="connsiteY0" fmla="*/ 324936 h 4451777"/>
              <a:gd name="connsiteX1" fmla="*/ 1455788 w 4769426"/>
              <a:gd name="connsiteY1" fmla="*/ 2964 h 4451777"/>
              <a:gd name="connsiteX2" fmla="*/ 2215642 w 4769426"/>
              <a:gd name="connsiteY2" fmla="*/ 157511 h 4451777"/>
              <a:gd name="connsiteX3" fmla="*/ 3155799 w 4769426"/>
              <a:gd name="connsiteY3" fmla="*/ 28722 h 4451777"/>
              <a:gd name="connsiteX4" fmla="*/ 3864137 w 4769426"/>
              <a:gd name="connsiteY4" fmla="*/ 530998 h 4451777"/>
              <a:gd name="connsiteX5" fmla="*/ 4585354 w 4769426"/>
              <a:gd name="connsiteY5" fmla="*/ 1187821 h 4451777"/>
              <a:gd name="connsiteX6" fmla="*/ 4482323 w 4769426"/>
              <a:gd name="connsiteY6" fmla="*/ 2153736 h 4451777"/>
              <a:gd name="connsiteX7" fmla="*/ 4752780 w 4769426"/>
              <a:gd name="connsiteY7" fmla="*/ 3145409 h 4451777"/>
              <a:gd name="connsiteX8" fmla="*/ 3915653 w 4769426"/>
              <a:gd name="connsiteY8" fmla="*/ 3982536 h 4451777"/>
              <a:gd name="connsiteX9" fmla="*/ 2653523 w 4769426"/>
              <a:gd name="connsiteY9" fmla="*/ 4046931 h 4451777"/>
              <a:gd name="connsiteX10" fmla="*/ 1803518 w 4769426"/>
              <a:gd name="connsiteY10" fmla="*/ 4446176 h 4451777"/>
              <a:gd name="connsiteX11" fmla="*/ 1133816 w 4769426"/>
              <a:gd name="connsiteY11" fmla="*/ 3712080 h 4451777"/>
              <a:gd name="connsiteX12" fmla="*/ 399720 w 4769426"/>
              <a:gd name="connsiteY12" fmla="*/ 3287077 h 4451777"/>
              <a:gd name="connsiteX13" fmla="*/ 475 w 4769426"/>
              <a:gd name="connsiteY13" fmla="*/ 2205252 h 4451777"/>
              <a:gd name="connsiteX14" fmla="*/ 335326 w 4769426"/>
              <a:gd name="connsiteY14" fmla="*/ 1020395 h 4451777"/>
              <a:gd name="connsiteX15" fmla="*/ 528509 w 4769426"/>
              <a:gd name="connsiteY15" fmla="*/ 324936 h 4451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769426" h="4451777">
                <a:moveTo>
                  <a:pt x="528509" y="324936"/>
                </a:moveTo>
                <a:cubicBezTo>
                  <a:pt x="644419" y="118874"/>
                  <a:pt x="1174599" y="30868"/>
                  <a:pt x="1455788" y="2964"/>
                </a:cubicBezTo>
                <a:cubicBezTo>
                  <a:pt x="1736977" y="-24940"/>
                  <a:pt x="1932307" y="153218"/>
                  <a:pt x="2215642" y="157511"/>
                </a:cubicBezTo>
                <a:cubicBezTo>
                  <a:pt x="2498977" y="161804"/>
                  <a:pt x="2881050" y="-33526"/>
                  <a:pt x="3155799" y="28722"/>
                </a:cubicBezTo>
                <a:cubicBezTo>
                  <a:pt x="3430548" y="90970"/>
                  <a:pt x="3625878" y="337815"/>
                  <a:pt x="3864137" y="530998"/>
                </a:cubicBezTo>
                <a:cubicBezTo>
                  <a:pt x="4102396" y="724181"/>
                  <a:pt x="4482323" y="917365"/>
                  <a:pt x="4585354" y="1187821"/>
                </a:cubicBezTo>
                <a:cubicBezTo>
                  <a:pt x="4688385" y="1458277"/>
                  <a:pt x="4454419" y="1827471"/>
                  <a:pt x="4482323" y="2153736"/>
                </a:cubicBezTo>
                <a:cubicBezTo>
                  <a:pt x="4510227" y="2480001"/>
                  <a:pt x="4847225" y="2840609"/>
                  <a:pt x="4752780" y="3145409"/>
                </a:cubicBezTo>
                <a:cubicBezTo>
                  <a:pt x="4658335" y="3450209"/>
                  <a:pt x="4265529" y="3832282"/>
                  <a:pt x="3915653" y="3982536"/>
                </a:cubicBezTo>
                <a:cubicBezTo>
                  <a:pt x="3565777" y="4132790"/>
                  <a:pt x="3005546" y="3969658"/>
                  <a:pt x="2653523" y="4046931"/>
                </a:cubicBezTo>
                <a:cubicBezTo>
                  <a:pt x="2301501" y="4124204"/>
                  <a:pt x="2056803" y="4501985"/>
                  <a:pt x="1803518" y="4446176"/>
                </a:cubicBezTo>
                <a:cubicBezTo>
                  <a:pt x="1550234" y="4390368"/>
                  <a:pt x="1367782" y="3905263"/>
                  <a:pt x="1133816" y="3712080"/>
                </a:cubicBezTo>
                <a:cubicBezTo>
                  <a:pt x="899850" y="3518897"/>
                  <a:pt x="588610" y="3538215"/>
                  <a:pt x="399720" y="3287077"/>
                </a:cubicBezTo>
                <a:cubicBezTo>
                  <a:pt x="210830" y="3035939"/>
                  <a:pt x="11207" y="2583032"/>
                  <a:pt x="475" y="2205252"/>
                </a:cubicBezTo>
                <a:cubicBezTo>
                  <a:pt x="-10257" y="1827472"/>
                  <a:pt x="162534" y="1423933"/>
                  <a:pt x="335326" y="1020395"/>
                </a:cubicBezTo>
                <a:cubicBezTo>
                  <a:pt x="399720" y="788575"/>
                  <a:pt x="412599" y="530998"/>
                  <a:pt x="528509" y="324936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033751" y="3857220"/>
            <a:ext cx="309093" cy="2962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baseline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en-US" sz="3600" b="1" baseline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6881612" y="3043704"/>
            <a:ext cx="309093" cy="2962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baseline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en-US" sz="4000" b="1" baseline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7021132" y="4728690"/>
            <a:ext cx="309093" cy="2962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baseline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en-US" sz="3600" b="1" baseline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816698" y="2588650"/>
            <a:ext cx="309093" cy="2962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baseline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en-US" sz="4000" b="1" baseline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5271751" y="5400539"/>
            <a:ext cx="309093" cy="2962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baseline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en-US" sz="3600" b="1" baseline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460382" y="4099772"/>
            <a:ext cx="309093" cy="2962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baseline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en-US" sz="3600" b="1" baseline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256411" y="2936229"/>
            <a:ext cx="42511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baseline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6945949" y="3642421"/>
            <a:ext cx="42511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baseline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6029402" y="4503158"/>
            <a:ext cx="40427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baseline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834073" y="2504786"/>
            <a:ext cx="42511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baseline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4808056" y="4350758"/>
            <a:ext cx="40427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baseline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067780" y="3283958"/>
            <a:ext cx="42511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baseline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US" dirty="0"/>
          </a:p>
        </p:txBody>
      </p:sp>
      <p:pic>
        <p:nvPicPr>
          <p:cNvPr id="45058" name="Picture 2" descr="Ernest Rutherford croppe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2" t="3494" r="14839" b="24094"/>
          <a:stretch/>
        </p:blipFill>
        <p:spPr bwMode="auto">
          <a:xfrm>
            <a:off x="2846232" y="4572001"/>
            <a:ext cx="1262129" cy="1571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2738907" y="6121516"/>
            <a:ext cx="14061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E. Rutherford</a:t>
            </a: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(Cavendish)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451999" y="3359084"/>
            <a:ext cx="65274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baseline="4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+6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404349" y="1996225"/>
            <a:ext cx="4058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-404349" y="2522113"/>
            <a:ext cx="4058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-404349" y="3048001"/>
            <a:ext cx="4058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-404349" y="3573889"/>
            <a:ext cx="4058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-404349" y="4099775"/>
            <a:ext cx="4058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59122" y="5934670"/>
            <a:ext cx="458487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/>
              <a:t>Geiger, H. &amp; Marsden, E. </a:t>
            </a:r>
            <a:r>
              <a:rPr lang="en-US" dirty="0" smtClean="0"/>
              <a:t>(</a:t>
            </a:r>
            <a:r>
              <a:rPr lang="en-US" dirty="0"/>
              <a:t>1909</a:t>
            </a:r>
            <a:r>
              <a:rPr lang="en-US" dirty="0" smtClean="0"/>
              <a:t>).</a:t>
            </a:r>
          </a:p>
          <a:p>
            <a:pPr algn="r"/>
            <a:r>
              <a:rPr lang="en-US" dirty="0" smtClean="0"/>
              <a:t> "</a:t>
            </a:r>
            <a:r>
              <a:rPr lang="en-US" dirty="0"/>
              <a:t>On a diffuse reflection of the α-particles", </a:t>
            </a:r>
            <a:r>
              <a:rPr lang="en-US" i="1" dirty="0" smtClean="0"/>
              <a:t>Proc. Roy. Soc. London</a:t>
            </a:r>
            <a:r>
              <a:rPr lang="en-US" i="1" dirty="0"/>
              <a:t>. </a:t>
            </a:r>
            <a:r>
              <a:rPr lang="en-US" i="1" dirty="0" smtClean="0"/>
              <a:t>A,</a:t>
            </a:r>
            <a:r>
              <a:rPr lang="en-US" dirty="0" smtClean="0"/>
              <a:t> </a:t>
            </a:r>
            <a:r>
              <a:rPr lang="en-US" b="1" dirty="0"/>
              <a:t>82</a:t>
            </a:r>
            <a:r>
              <a:rPr lang="en-US" dirty="0"/>
              <a:t>, 495-500. 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47275" y="3846961"/>
            <a:ext cx="1065875" cy="6864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Curie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46" descr="http://www.nobelprize.org/nobel_prizes/chemistry/laureates/1911/marie-curie_postcard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7" t="4991" r="11503" b="27488"/>
          <a:stretch/>
        </p:blipFill>
        <p:spPr bwMode="auto">
          <a:xfrm>
            <a:off x="154572" y="2491690"/>
            <a:ext cx="1068921" cy="1454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977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2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16466E-6 L 1.39844 -0.0050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913" y="-254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65587E-6 L 1.05208 0.0004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604" y="23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41443E-6 L 1.21875 0.0025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938" y="116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39685E-6 L 1.30886 0.00231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434" y="116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90564E-6 L 0.64219 -1.90564E-6 L -0.02535 -0.49537 " pathEditMode="relative" rAng="0" ptsTypes="AAA">
                                      <p:cBhvr>
                                        <p:cTn id="34" dur="28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33" y="-24769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" grpId="0"/>
      <p:bldP spid="17" grpId="0"/>
      <p:bldP spid="18" grpId="0"/>
      <p:bldP spid="19" grpId="0"/>
      <p:bldP spid="20" grpId="0"/>
      <p:bldP spid="21" grpId="0"/>
      <p:bldP spid="34" grpId="0"/>
      <p:bldP spid="3" grpId="0"/>
      <p:bldP spid="35" grpId="0"/>
      <p:bldP spid="36" grpId="0"/>
      <p:bldP spid="37" grpId="0"/>
      <p:bldP spid="38" grpId="0"/>
      <p:bldP spid="4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Fourier view of scattering</a:t>
            </a:r>
            <a:endParaRPr lang="en-US" dirty="0"/>
          </a:p>
        </p:txBody>
      </p:sp>
      <p:sp>
        <p:nvSpPr>
          <p:cNvPr id="4" name="Freeform 91"/>
          <p:cNvSpPr>
            <a:spLocks/>
          </p:cNvSpPr>
          <p:nvPr/>
        </p:nvSpPr>
        <p:spPr bwMode="auto">
          <a:xfrm>
            <a:off x="734251" y="2094382"/>
            <a:ext cx="3773353" cy="2760953"/>
          </a:xfrm>
          <a:custGeom>
            <a:avLst/>
            <a:gdLst>
              <a:gd name="T0" fmla="*/ 0 w 1176"/>
              <a:gd name="T1" fmla="*/ 608 h 608"/>
              <a:gd name="T2" fmla="*/ 94 w 1176"/>
              <a:gd name="T3" fmla="*/ 606 h 608"/>
              <a:gd name="T4" fmla="*/ 147 w 1176"/>
              <a:gd name="T5" fmla="*/ 599 h 608"/>
              <a:gd name="T6" fmla="*/ 210 w 1176"/>
              <a:gd name="T7" fmla="*/ 578 h 608"/>
              <a:gd name="T8" fmla="*/ 250 w 1176"/>
              <a:gd name="T9" fmla="*/ 554 h 608"/>
              <a:gd name="T10" fmla="*/ 280 w 1176"/>
              <a:gd name="T11" fmla="*/ 522 h 608"/>
              <a:gd name="T12" fmla="*/ 310 w 1176"/>
              <a:gd name="T13" fmla="*/ 488 h 608"/>
              <a:gd name="T14" fmla="*/ 337 w 1176"/>
              <a:gd name="T15" fmla="*/ 446 h 608"/>
              <a:gd name="T16" fmla="*/ 367 w 1176"/>
              <a:gd name="T17" fmla="*/ 386 h 608"/>
              <a:gd name="T18" fmla="*/ 399 w 1176"/>
              <a:gd name="T19" fmla="*/ 321 h 608"/>
              <a:gd name="T20" fmla="*/ 427 w 1176"/>
              <a:gd name="T21" fmla="*/ 255 h 608"/>
              <a:gd name="T22" fmla="*/ 460 w 1176"/>
              <a:gd name="T23" fmla="*/ 182 h 608"/>
              <a:gd name="T24" fmla="*/ 483 w 1176"/>
              <a:gd name="T25" fmla="*/ 126 h 608"/>
              <a:gd name="T26" fmla="*/ 505 w 1176"/>
              <a:gd name="T27" fmla="*/ 80 h 608"/>
              <a:gd name="T28" fmla="*/ 540 w 1176"/>
              <a:gd name="T29" fmla="*/ 33 h 608"/>
              <a:gd name="T30" fmla="*/ 565 w 1176"/>
              <a:gd name="T31" fmla="*/ 9 h 608"/>
              <a:gd name="T32" fmla="*/ 592 w 1176"/>
              <a:gd name="T33" fmla="*/ 0 h 608"/>
              <a:gd name="T34" fmla="*/ 618 w 1176"/>
              <a:gd name="T35" fmla="*/ 12 h 608"/>
              <a:gd name="T36" fmla="*/ 645 w 1176"/>
              <a:gd name="T37" fmla="*/ 38 h 608"/>
              <a:gd name="T38" fmla="*/ 670 w 1176"/>
              <a:gd name="T39" fmla="*/ 78 h 608"/>
              <a:gd name="T40" fmla="*/ 690 w 1176"/>
              <a:gd name="T41" fmla="*/ 117 h 608"/>
              <a:gd name="T42" fmla="*/ 706 w 1176"/>
              <a:gd name="T43" fmla="*/ 155 h 608"/>
              <a:gd name="T44" fmla="*/ 721 w 1176"/>
              <a:gd name="T45" fmla="*/ 191 h 608"/>
              <a:gd name="T46" fmla="*/ 747 w 1176"/>
              <a:gd name="T47" fmla="*/ 248 h 608"/>
              <a:gd name="T48" fmla="*/ 771 w 1176"/>
              <a:gd name="T49" fmla="*/ 302 h 608"/>
              <a:gd name="T50" fmla="*/ 796 w 1176"/>
              <a:gd name="T51" fmla="*/ 365 h 608"/>
              <a:gd name="T52" fmla="*/ 825 w 1176"/>
              <a:gd name="T53" fmla="*/ 420 h 608"/>
              <a:gd name="T54" fmla="*/ 849 w 1176"/>
              <a:gd name="T55" fmla="*/ 461 h 608"/>
              <a:gd name="T56" fmla="*/ 879 w 1176"/>
              <a:gd name="T57" fmla="*/ 503 h 608"/>
              <a:gd name="T58" fmla="*/ 901 w 1176"/>
              <a:gd name="T59" fmla="*/ 528 h 608"/>
              <a:gd name="T60" fmla="*/ 933 w 1176"/>
              <a:gd name="T61" fmla="*/ 557 h 608"/>
              <a:gd name="T62" fmla="*/ 963 w 1176"/>
              <a:gd name="T63" fmla="*/ 576 h 608"/>
              <a:gd name="T64" fmla="*/ 996 w 1176"/>
              <a:gd name="T65" fmla="*/ 590 h 608"/>
              <a:gd name="T66" fmla="*/ 1048 w 1176"/>
              <a:gd name="T67" fmla="*/ 600 h 608"/>
              <a:gd name="T68" fmla="*/ 1105 w 1176"/>
              <a:gd name="T69" fmla="*/ 606 h 608"/>
              <a:gd name="T70" fmla="*/ 1176 w 1176"/>
              <a:gd name="T71" fmla="*/ 606 h 6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176" h="608">
                <a:moveTo>
                  <a:pt x="0" y="608"/>
                </a:moveTo>
                <a:cubicBezTo>
                  <a:pt x="35" y="607"/>
                  <a:pt x="70" y="607"/>
                  <a:pt x="94" y="606"/>
                </a:cubicBezTo>
                <a:cubicBezTo>
                  <a:pt x="118" y="605"/>
                  <a:pt x="128" y="604"/>
                  <a:pt x="147" y="599"/>
                </a:cubicBezTo>
                <a:cubicBezTo>
                  <a:pt x="166" y="594"/>
                  <a:pt x="193" y="586"/>
                  <a:pt x="210" y="578"/>
                </a:cubicBezTo>
                <a:cubicBezTo>
                  <a:pt x="227" y="570"/>
                  <a:pt x="238" y="563"/>
                  <a:pt x="250" y="554"/>
                </a:cubicBezTo>
                <a:cubicBezTo>
                  <a:pt x="262" y="545"/>
                  <a:pt x="270" y="533"/>
                  <a:pt x="280" y="522"/>
                </a:cubicBezTo>
                <a:cubicBezTo>
                  <a:pt x="290" y="511"/>
                  <a:pt x="301" y="501"/>
                  <a:pt x="310" y="488"/>
                </a:cubicBezTo>
                <a:cubicBezTo>
                  <a:pt x="319" y="475"/>
                  <a:pt x="327" y="463"/>
                  <a:pt x="337" y="446"/>
                </a:cubicBezTo>
                <a:cubicBezTo>
                  <a:pt x="347" y="429"/>
                  <a:pt x="357" y="407"/>
                  <a:pt x="367" y="386"/>
                </a:cubicBezTo>
                <a:cubicBezTo>
                  <a:pt x="377" y="365"/>
                  <a:pt x="389" y="343"/>
                  <a:pt x="399" y="321"/>
                </a:cubicBezTo>
                <a:cubicBezTo>
                  <a:pt x="409" y="299"/>
                  <a:pt x="417" y="278"/>
                  <a:pt x="427" y="255"/>
                </a:cubicBezTo>
                <a:cubicBezTo>
                  <a:pt x="437" y="232"/>
                  <a:pt x="451" y="203"/>
                  <a:pt x="460" y="182"/>
                </a:cubicBezTo>
                <a:cubicBezTo>
                  <a:pt x="469" y="161"/>
                  <a:pt x="476" y="143"/>
                  <a:pt x="483" y="126"/>
                </a:cubicBezTo>
                <a:cubicBezTo>
                  <a:pt x="490" y="109"/>
                  <a:pt x="496" y="95"/>
                  <a:pt x="505" y="80"/>
                </a:cubicBezTo>
                <a:cubicBezTo>
                  <a:pt x="514" y="65"/>
                  <a:pt x="530" y="45"/>
                  <a:pt x="540" y="33"/>
                </a:cubicBezTo>
                <a:cubicBezTo>
                  <a:pt x="550" y="21"/>
                  <a:pt x="556" y="15"/>
                  <a:pt x="565" y="9"/>
                </a:cubicBezTo>
                <a:cubicBezTo>
                  <a:pt x="574" y="3"/>
                  <a:pt x="583" y="0"/>
                  <a:pt x="592" y="0"/>
                </a:cubicBezTo>
                <a:cubicBezTo>
                  <a:pt x="601" y="0"/>
                  <a:pt x="609" y="6"/>
                  <a:pt x="618" y="12"/>
                </a:cubicBezTo>
                <a:cubicBezTo>
                  <a:pt x="627" y="18"/>
                  <a:pt x="636" y="27"/>
                  <a:pt x="645" y="38"/>
                </a:cubicBezTo>
                <a:cubicBezTo>
                  <a:pt x="654" y="49"/>
                  <a:pt x="663" y="65"/>
                  <a:pt x="670" y="78"/>
                </a:cubicBezTo>
                <a:cubicBezTo>
                  <a:pt x="677" y="91"/>
                  <a:pt x="684" y="104"/>
                  <a:pt x="690" y="117"/>
                </a:cubicBezTo>
                <a:cubicBezTo>
                  <a:pt x="696" y="130"/>
                  <a:pt x="701" y="143"/>
                  <a:pt x="706" y="155"/>
                </a:cubicBezTo>
                <a:cubicBezTo>
                  <a:pt x="711" y="167"/>
                  <a:pt x="714" y="176"/>
                  <a:pt x="721" y="191"/>
                </a:cubicBezTo>
                <a:cubicBezTo>
                  <a:pt x="728" y="206"/>
                  <a:pt x="739" y="230"/>
                  <a:pt x="747" y="248"/>
                </a:cubicBezTo>
                <a:cubicBezTo>
                  <a:pt x="755" y="266"/>
                  <a:pt x="763" y="283"/>
                  <a:pt x="771" y="302"/>
                </a:cubicBezTo>
                <a:cubicBezTo>
                  <a:pt x="779" y="321"/>
                  <a:pt x="787" y="345"/>
                  <a:pt x="796" y="365"/>
                </a:cubicBezTo>
                <a:cubicBezTo>
                  <a:pt x="805" y="385"/>
                  <a:pt x="816" y="404"/>
                  <a:pt x="825" y="420"/>
                </a:cubicBezTo>
                <a:cubicBezTo>
                  <a:pt x="834" y="436"/>
                  <a:pt x="840" y="447"/>
                  <a:pt x="849" y="461"/>
                </a:cubicBezTo>
                <a:cubicBezTo>
                  <a:pt x="858" y="475"/>
                  <a:pt x="870" y="492"/>
                  <a:pt x="879" y="503"/>
                </a:cubicBezTo>
                <a:cubicBezTo>
                  <a:pt x="888" y="514"/>
                  <a:pt x="892" y="519"/>
                  <a:pt x="901" y="528"/>
                </a:cubicBezTo>
                <a:cubicBezTo>
                  <a:pt x="910" y="537"/>
                  <a:pt x="923" y="549"/>
                  <a:pt x="933" y="557"/>
                </a:cubicBezTo>
                <a:cubicBezTo>
                  <a:pt x="943" y="565"/>
                  <a:pt x="953" y="571"/>
                  <a:pt x="963" y="576"/>
                </a:cubicBezTo>
                <a:cubicBezTo>
                  <a:pt x="973" y="581"/>
                  <a:pt x="982" y="586"/>
                  <a:pt x="996" y="590"/>
                </a:cubicBezTo>
                <a:cubicBezTo>
                  <a:pt x="1010" y="594"/>
                  <a:pt x="1030" y="597"/>
                  <a:pt x="1048" y="600"/>
                </a:cubicBezTo>
                <a:cubicBezTo>
                  <a:pt x="1066" y="603"/>
                  <a:pt x="1084" y="605"/>
                  <a:pt x="1105" y="606"/>
                </a:cubicBezTo>
                <a:cubicBezTo>
                  <a:pt x="1126" y="607"/>
                  <a:pt x="1151" y="606"/>
                  <a:pt x="1176" y="606"/>
                </a:cubicBezTo>
              </a:path>
            </a:pathLst>
          </a:custGeom>
          <a:noFill/>
          <a:ln w="38100">
            <a:solidFill>
              <a:srgbClr val="007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669701" y="1918952"/>
            <a:ext cx="0" cy="294926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654675" y="4866068"/>
            <a:ext cx="4174902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970467" y="4945487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istance (Å)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 rot="16200000">
            <a:off x="-199974" y="3178935"/>
            <a:ext cx="1265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ensity (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ρ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669703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979869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290035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600201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910367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220533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530699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840865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3151031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3461197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771363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4081529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391697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Freeform 91"/>
          <p:cNvSpPr>
            <a:spLocks/>
          </p:cNvSpPr>
          <p:nvPr/>
        </p:nvSpPr>
        <p:spPr bwMode="auto">
          <a:xfrm>
            <a:off x="4956375" y="2092235"/>
            <a:ext cx="3773353" cy="2760953"/>
          </a:xfrm>
          <a:custGeom>
            <a:avLst/>
            <a:gdLst>
              <a:gd name="T0" fmla="*/ 0 w 1176"/>
              <a:gd name="T1" fmla="*/ 608 h 608"/>
              <a:gd name="T2" fmla="*/ 94 w 1176"/>
              <a:gd name="T3" fmla="*/ 606 h 608"/>
              <a:gd name="T4" fmla="*/ 147 w 1176"/>
              <a:gd name="T5" fmla="*/ 599 h 608"/>
              <a:gd name="T6" fmla="*/ 210 w 1176"/>
              <a:gd name="T7" fmla="*/ 578 h 608"/>
              <a:gd name="T8" fmla="*/ 250 w 1176"/>
              <a:gd name="T9" fmla="*/ 554 h 608"/>
              <a:gd name="T10" fmla="*/ 280 w 1176"/>
              <a:gd name="T11" fmla="*/ 522 h 608"/>
              <a:gd name="T12" fmla="*/ 310 w 1176"/>
              <a:gd name="T13" fmla="*/ 488 h 608"/>
              <a:gd name="T14" fmla="*/ 337 w 1176"/>
              <a:gd name="T15" fmla="*/ 446 h 608"/>
              <a:gd name="T16" fmla="*/ 367 w 1176"/>
              <a:gd name="T17" fmla="*/ 386 h 608"/>
              <a:gd name="T18" fmla="*/ 399 w 1176"/>
              <a:gd name="T19" fmla="*/ 321 h 608"/>
              <a:gd name="T20" fmla="*/ 427 w 1176"/>
              <a:gd name="T21" fmla="*/ 255 h 608"/>
              <a:gd name="T22" fmla="*/ 460 w 1176"/>
              <a:gd name="T23" fmla="*/ 182 h 608"/>
              <a:gd name="T24" fmla="*/ 483 w 1176"/>
              <a:gd name="T25" fmla="*/ 126 h 608"/>
              <a:gd name="T26" fmla="*/ 505 w 1176"/>
              <a:gd name="T27" fmla="*/ 80 h 608"/>
              <a:gd name="T28" fmla="*/ 540 w 1176"/>
              <a:gd name="T29" fmla="*/ 33 h 608"/>
              <a:gd name="T30" fmla="*/ 565 w 1176"/>
              <a:gd name="T31" fmla="*/ 9 h 608"/>
              <a:gd name="T32" fmla="*/ 592 w 1176"/>
              <a:gd name="T33" fmla="*/ 0 h 608"/>
              <a:gd name="T34" fmla="*/ 618 w 1176"/>
              <a:gd name="T35" fmla="*/ 12 h 608"/>
              <a:gd name="T36" fmla="*/ 645 w 1176"/>
              <a:gd name="T37" fmla="*/ 38 h 608"/>
              <a:gd name="T38" fmla="*/ 670 w 1176"/>
              <a:gd name="T39" fmla="*/ 78 h 608"/>
              <a:gd name="T40" fmla="*/ 690 w 1176"/>
              <a:gd name="T41" fmla="*/ 117 h 608"/>
              <a:gd name="T42" fmla="*/ 706 w 1176"/>
              <a:gd name="T43" fmla="*/ 155 h 608"/>
              <a:gd name="T44" fmla="*/ 721 w 1176"/>
              <a:gd name="T45" fmla="*/ 191 h 608"/>
              <a:gd name="T46" fmla="*/ 747 w 1176"/>
              <a:gd name="T47" fmla="*/ 248 h 608"/>
              <a:gd name="T48" fmla="*/ 771 w 1176"/>
              <a:gd name="T49" fmla="*/ 302 h 608"/>
              <a:gd name="T50" fmla="*/ 796 w 1176"/>
              <a:gd name="T51" fmla="*/ 365 h 608"/>
              <a:gd name="T52" fmla="*/ 825 w 1176"/>
              <a:gd name="T53" fmla="*/ 420 h 608"/>
              <a:gd name="T54" fmla="*/ 849 w 1176"/>
              <a:gd name="T55" fmla="*/ 461 h 608"/>
              <a:gd name="T56" fmla="*/ 879 w 1176"/>
              <a:gd name="T57" fmla="*/ 503 h 608"/>
              <a:gd name="T58" fmla="*/ 901 w 1176"/>
              <a:gd name="T59" fmla="*/ 528 h 608"/>
              <a:gd name="T60" fmla="*/ 933 w 1176"/>
              <a:gd name="T61" fmla="*/ 557 h 608"/>
              <a:gd name="T62" fmla="*/ 963 w 1176"/>
              <a:gd name="T63" fmla="*/ 576 h 608"/>
              <a:gd name="T64" fmla="*/ 996 w 1176"/>
              <a:gd name="T65" fmla="*/ 590 h 608"/>
              <a:gd name="T66" fmla="*/ 1048 w 1176"/>
              <a:gd name="T67" fmla="*/ 600 h 608"/>
              <a:gd name="T68" fmla="*/ 1105 w 1176"/>
              <a:gd name="T69" fmla="*/ 606 h 608"/>
              <a:gd name="T70" fmla="*/ 1176 w 1176"/>
              <a:gd name="T71" fmla="*/ 606 h 6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176" h="608">
                <a:moveTo>
                  <a:pt x="0" y="608"/>
                </a:moveTo>
                <a:cubicBezTo>
                  <a:pt x="35" y="607"/>
                  <a:pt x="70" y="607"/>
                  <a:pt x="94" y="606"/>
                </a:cubicBezTo>
                <a:cubicBezTo>
                  <a:pt x="118" y="605"/>
                  <a:pt x="128" y="604"/>
                  <a:pt x="147" y="599"/>
                </a:cubicBezTo>
                <a:cubicBezTo>
                  <a:pt x="166" y="594"/>
                  <a:pt x="193" y="586"/>
                  <a:pt x="210" y="578"/>
                </a:cubicBezTo>
                <a:cubicBezTo>
                  <a:pt x="227" y="570"/>
                  <a:pt x="238" y="563"/>
                  <a:pt x="250" y="554"/>
                </a:cubicBezTo>
                <a:cubicBezTo>
                  <a:pt x="262" y="545"/>
                  <a:pt x="270" y="533"/>
                  <a:pt x="280" y="522"/>
                </a:cubicBezTo>
                <a:cubicBezTo>
                  <a:pt x="290" y="511"/>
                  <a:pt x="301" y="501"/>
                  <a:pt x="310" y="488"/>
                </a:cubicBezTo>
                <a:cubicBezTo>
                  <a:pt x="319" y="475"/>
                  <a:pt x="327" y="463"/>
                  <a:pt x="337" y="446"/>
                </a:cubicBezTo>
                <a:cubicBezTo>
                  <a:pt x="347" y="429"/>
                  <a:pt x="357" y="407"/>
                  <a:pt x="367" y="386"/>
                </a:cubicBezTo>
                <a:cubicBezTo>
                  <a:pt x="377" y="365"/>
                  <a:pt x="389" y="343"/>
                  <a:pt x="399" y="321"/>
                </a:cubicBezTo>
                <a:cubicBezTo>
                  <a:pt x="409" y="299"/>
                  <a:pt x="417" y="278"/>
                  <a:pt x="427" y="255"/>
                </a:cubicBezTo>
                <a:cubicBezTo>
                  <a:pt x="437" y="232"/>
                  <a:pt x="451" y="203"/>
                  <a:pt x="460" y="182"/>
                </a:cubicBezTo>
                <a:cubicBezTo>
                  <a:pt x="469" y="161"/>
                  <a:pt x="476" y="143"/>
                  <a:pt x="483" y="126"/>
                </a:cubicBezTo>
                <a:cubicBezTo>
                  <a:pt x="490" y="109"/>
                  <a:pt x="496" y="95"/>
                  <a:pt x="505" y="80"/>
                </a:cubicBezTo>
                <a:cubicBezTo>
                  <a:pt x="514" y="65"/>
                  <a:pt x="530" y="45"/>
                  <a:pt x="540" y="33"/>
                </a:cubicBezTo>
                <a:cubicBezTo>
                  <a:pt x="550" y="21"/>
                  <a:pt x="556" y="15"/>
                  <a:pt x="565" y="9"/>
                </a:cubicBezTo>
                <a:cubicBezTo>
                  <a:pt x="574" y="3"/>
                  <a:pt x="583" y="0"/>
                  <a:pt x="592" y="0"/>
                </a:cubicBezTo>
                <a:cubicBezTo>
                  <a:pt x="601" y="0"/>
                  <a:pt x="609" y="6"/>
                  <a:pt x="618" y="12"/>
                </a:cubicBezTo>
                <a:cubicBezTo>
                  <a:pt x="627" y="18"/>
                  <a:pt x="636" y="27"/>
                  <a:pt x="645" y="38"/>
                </a:cubicBezTo>
                <a:cubicBezTo>
                  <a:pt x="654" y="49"/>
                  <a:pt x="663" y="65"/>
                  <a:pt x="670" y="78"/>
                </a:cubicBezTo>
                <a:cubicBezTo>
                  <a:pt x="677" y="91"/>
                  <a:pt x="684" y="104"/>
                  <a:pt x="690" y="117"/>
                </a:cubicBezTo>
                <a:cubicBezTo>
                  <a:pt x="696" y="130"/>
                  <a:pt x="701" y="143"/>
                  <a:pt x="706" y="155"/>
                </a:cubicBezTo>
                <a:cubicBezTo>
                  <a:pt x="711" y="167"/>
                  <a:pt x="714" y="176"/>
                  <a:pt x="721" y="191"/>
                </a:cubicBezTo>
                <a:cubicBezTo>
                  <a:pt x="728" y="206"/>
                  <a:pt x="739" y="230"/>
                  <a:pt x="747" y="248"/>
                </a:cubicBezTo>
                <a:cubicBezTo>
                  <a:pt x="755" y="266"/>
                  <a:pt x="763" y="283"/>
                  <a:pt x="771" y="302"/>
                </a:cubicBezTo>
                <a:cubicBezTo>
                  <a:pt x="779" y="321"/>
                  <a:pt x="787" y="345"/>
                  <a:pt x="796" y="365"/>
                </a:cubicBezTo>
                <a:cubicBezTo>
                  <a:pt x="805" y="385"/>
                  <a:pt x="816" y="404"/>
                  <a:pt x="825" y="420"/>
                </a:cubicBezTo>
                <a:cubicBezTo>
                  <a:pt x="834" y="436"/>
                  <a:pt x="840" y="447"/>
                  <a:pt x="849" y="461"/>
                </a:cubicBezTo>
                <a:cubicBezTo>
                  <a:pt x="858" y="475"/>
                  <a:pt x="870" y="492"/>
                  <a:pt x="879" y="503"/>
                </a:cubicBezTo>
                <a:cubicBezTo>
                  <a:pt x="888" y="514"/>
                  <a:pt x="892" y="519"/>
                  <a:pt x="901" y="528"/>
                </a:cubicBezTo>
                <a:cubicBezTo>
                  <a:pt x="910" y="537"/>
                  <a:pt x="923" y="549"/>
                  <a:pt x="933" y="557"/>
                </a:cubicBezTo>
                <a:cubicBezTo>
                  <a:pt x="943" y="565"/>
                  <a:pt x="953" y="571"/>
                  <a:pt x="963" y="576"/>
                </a:cubicBezTo>
                <a:cubicBezTo>
                  <a:pt x="973" y="581"/>
                  <a:pt x="982" y="586"/>
                  <a:pt x="996" y="590"/>
                </a:cubicBezTo>
                <a:cubicBezTo>
                  <a:pt x="1010" y="594"/>
                  <a:pt x="1030" y="597"/>
                  <a:pt x="1048" y="600"/>
                </a:cubicBezTo>
                <a:cubicBezTo>
                  <a:pt x="1066" y="603"/>
                  <a:pt x="1084" y="605"/>
                  <a:pt x="1105" y="606"/>
                </a:cubicBezTo>
                <a:cubicBezTo>
                  <a:pt x="1126" y="607"/>
                  <a:pt x="1151" y="606"/>
                  <a:pt x="1176" y="606"/>
                </a:cubicBezTo>
              </a:path>
            </a:pathLst>
          </a:custGeom>
          <a:noFill/>
          <a:ln w="38100">
            <a:solidFill>
              <a:schemeClr val="accent3">
                <a:lumMod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9" name="Straight Arrow Connector 48"/>
          <p:cNvCxnSpPr/>
          <p:nvPr/>
        </p:nvCxnSpPr>
        <p:spPr>
          <a:xfrm flipV="1">
            <a:off x="4891825" y="1916805"/>
            <a:ext cx="0" cy="294926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4876799" y="4863921"/>
            <a:ext cx="4174902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6372895" y="4943340"/>
            <a:ext cx="1059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angle (°)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 rot="16200000">
            <a:off x="4139169" y="3176788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intensity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3" name="Straight Connector 52"/>
          <p:cNvCxnSpPr/>
          <p:nvPr/>
        </p:nvCxnSpPr>
        <p:spPr>
          <a:xfrm>
            <a:off x="4891827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5201993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5512159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5822325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6132491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6442657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6752823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7062989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7373155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7683321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7993487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8303653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8613821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8128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Fourier view of scattering</a:t>
            </a:r>
            <a:endParaRPr lang="en-US" dirty="0"/>
          </a:p>
        </p:txBody>
      </p:sp>
      <p:sp>
        <p:nvSpPr>
          <p:cNvPr id="4" name="Freeform 91"/>
          <p:cNvSpPr>
            <a:spLocks/>
          </p:cNvSpPr>
          <p:nvPr/>
        </p:nvSpPr>
        <p:spPr bwMode="auto">
          <a:xfrm>
            <a:off x="661521" y="2171653"/>
            <a:ext cx="4018820" cy="2093433"/>
          </a:xfrm>
          <a:custGeom>
            <a:avLst/>
            <a:gdLst>
              <a:gd name="T0" fmla="*/ 0 w 1176"/>
              <a:gd name="T1" fmla="*/ 608 h 608"/>
              <a:gd name="T2" fmla="*/ 94 w 1176"/>
              <a:gd name="T3" fmla="*/ 606 h 608"/>
              <a:gd name="T4" fmla="*/ 147 w 1176"/>
              <a:gd name="T5" fmla="*/ 599 h 608"/>
              <a:gd name="T6" fmla="*/ 210 w 1176"/>
              <a:gd name="T7" fmla="*/ 578 h 608"/>
              <a:gd name="T8" fmla="*/ 250 w 1176"/>
              <a:gd name="T9" fmla="*/ 554 h 608"/>
              <a:gd name="T10" fmla="*/ 280 w 1176"/>
              <a:gd name="T11" fmla="*/ 522 h 608"/>
              <a:gd name="T12" fmla="*/ 310 w 1176"/>
              <a:gd name="T13" fmla="*/ 488 h 608"/>
              <a:gd name="T14" fmla="*/ 337 w 1176"/>
              <a:gd name="T15" fmla="*/ 446 h 608"/>
              <a:gd name="T16" fmla="*/ 367 w 1176"/>
              <a:gd name="T17" fmla="*/ 386 h 608"/>
              <a:gd name="T18" fmla="*/ 399 w 1176"/>
              <a:gd name="T19" fmla="*/ 321 h 608"/>
              <a:gd name="T20" fmla="*/ 427 w 1176"/>
              <a:gd name="T21" fmla="*/ 255 h 608"/>
              <a:gd name="T22" fmla="*/ 460 w 1176"/>
              <a:gd name="T23" fmla="*/ 182 h 608"/>
              <a:gd name="T24" fmla="*/ 483 w 1176"/>
              <a:gd name="T25" fmla="*/ 126 h 608"/>
              <a:gd name="T26" fmla="*/ 505 w 1176"/>
              <a:gd name="T27" fmla="*/ 80 h 608"/>
              <a:gd name="T28" fmla="*/ 540 w 1176"/>
              <a:gd name="T29" fmla="*/ 33 h 608"/>
              <a:gd name="T30" fmla="*/ 565 w 1176"/>
              <a:gd name="T31" fmla="*/ 9 h 608"/>
              <a:gd name="T32" fmla="*/ 592 w 1176"/>
              <a:gd name="T33" fmla="*/ 0 h 608"/>
              <a:gd name="T34" fmla="*/ 618 w 1176"/>
              <a:gd name="T35" fmla="*/ 12 h 608"/>
              <a:gd name="T36" fmla="*/ 645 w 1176"/>
              <a:gd name="T37" fmla="*/ 38 h 608"/>
              <a:gd name="T38" fmla="*/ 670 w 1176"/>
              <a:gd name="T39" fmla="*/ 78 h 608"/>
              <a:gd name="T40" fmla="*/ 690 w 1176"/>
              <a:gd name="T41" fmla="*/ 117 h 608"/>
              <a:gd name="T42" fmla="*/ 706 w 1176"/>
              <a:gd name="T43" fmla="*/ 155 h 608"/>
              <a:gd name="T44" fmla="*/ 721 w 1176"/>
              <a:gd name="T45" fmla="*/ 191 h 608"/>
              <a:gd name="T46" fmla="*/ 747 w 1176"/>
              <a:gd name="T47" fmla="*/ 248 h 608"/>
              <a:gd name="T48" fmla="*/ 771 w 1176"/>
              <a:gd name="T49" fmla="*/ 302 h 608"/>
              <a:gd name="T50" fmla="*/ 796 w 1176"/>
              <a:gd name="T51" fmla="*/ 365 h 608"/>
              <a:gd name="T52" fmla="*/ 825 w 1176"/>
              <a:gd name="T53" fmla="*/ 420 h 608"/>
              <a:gd name="T54" fmla="*/ 849 w 1176"/>
              <a:gd name="T55" fmla="*/ 461 h 608"/>
              <a:gd name="T56" fmla="*/ 879 w 1176"/>
              <a:gd name="T57" fmla="*/ 503 h 608"/>
              <a:gd name="T58" fmla="*/ 901 w 1176"/>
              <a:gd name="T59" fmla="*/ 528 h 608"/>
              <a:gd name="T60" fmla="*/ 933 w 1176"/>
              <a:gd name="T61" fmla="*/ 557 h 608"/>
              <a:gd name="T62" fmla="*/ 963 w 1176"/>
              <a:gd name="T63" fmla="*/ 576 h 608"/>
              <a:gd name="T64" fmla="*/ 996 w 1176"/>
              <a:gd name="T65" fmla="*/ 590 h 608"/>
              <a:gd name="T66" fmla="*/ 1048 w 1176"/>
              <a:gd name="T67" fmla="*/ 600 h 608"/>
              <a:gd name="T68" fmla="*/ 1105 w 1176"/>
              <a:gd name="T69" fmla="*/ 606 h 608"/>
              <a:gd name="T70" fmla="*/ 1176 w 1176"/>
              <a:gd name="T71" fmla="*/ 606 h 608"/>
              <a:gd name="connsiteX0" fmla="*/ 0 w 10000"/>
              <a:gd name="connsiteY0" fmla="*/ 10000 h 10000"/>
              <a:gd name="connsiteX1" fmla="*/ 799 w 10000"/>
              <a:gd name="connsiteY1" fmla="*/ 9967 h 10000"/>
              <a:gd name="connsiteX2" fmla="*/ 1250 w 10000"/>
              <a:gd name="connsiteY2" fmla="*/ 9852 h 10000"/>
              <a:gd name="connsiteX3" fmla="*/ 1786 w 10000"/>
              <a:gd name="connsiteY3" fmla="*/ 9507 h 10000"/>
              <a:gd name="connsiteX4" fmla="*/ 2126 w 10000"/>
              <a:gd name="connsiteY4" fmla="*/ 9112 h 10000"/>
              <a:gd name="connsiteX5" fmla="*/ 2381 w 10000"/>
              <a:gd name="connsiteY5" fmla="*/ 8586 h 10000"/>
              <a:gd name="connsiteX6" fmla="*/ 2636 w 10000"/>
              <a:gd name="connsiteY6" fmla="*/ 8026 h 10000"/>
              <a:gd name="connsiteX7" fmla="*/ 2866 w 10000"/>
              <a:gd name="connsiteY7" fmla="*/ 7336 h 10000"/>
              <a:gd name="connsiteX8" fmla="*/ 3121 w 10000"/>
              <a:gd name="connsiteY8" fmla="*/ 6349 h 10000"/>
              <a:gd name="connsiteX9" fmla="*/ 3393 w 10000"/>
              <a:gd name="connsiteY9" fmla="*/ 5280 h 10000"/>
              <a:gd name="connsiteX10" fmla="*/ 3631 w 10000"/>
              <a:gd name="connsiteY10" fmla="*/ 4194 h 10000"/>
              <a:gd name="connsiteX11" fmla="*/ 3912 w 10000"/>
              <a:gd name="connsiteY11" fmla="*/ 2993 h 10000"/>
              <a:gd name="connsiteX12" fmla="*/ 4107 w 10000"/>
              <a:gd name="connsiteY12" fmla="*/ 2072 h 10000"/>
              <a:gd name="connsiteX13" fmla="*/ 4294 w 10000"/>
              <a:gd name="connsiteY13" fmla="*/ 1316 h 10000"/>
              <a:gd name="connsiteX14" fmla="*/ 4592 w 10000"/>
              <a:gd name="connsiteY14" fmla="*/ 543 h 10000"/>
              <a:gd name="connsiteX15" fmla="*/ 4804 w 10000"/>
              <a:gd name="connsiteY15" fmla="*/ 148 h 10000"/>
              <a:gd name="connsiteX16" fmla="*/ 5034 w 10000"/>
              <a:gd name="connsiteY16" fmla="*/ 0 h 10000"/>
              <a:gd name="connsiteX17" fmla="*/ 5255 w 10000"/>
              <a:gd name="connsiteY17" fmla="*/ 197 h 10000"/>
              <a:gd name="connsiteX18" fmla="*/ 5485 w 10000"/>
              <a:gd name="connsiteY18" fmla="*/ 625 h 10000"/>
              <a:gd name="connsiteX19" fmla="*/ 5697 w 10000"/>
              <a:gd name="connsiteY19" fmla="*/ 1283 h 10000"/>
              <a:gd name="connsiteX20" fmla="*/ 5867 w 10000"/>
              <a:gd name="connsiteY20" fmla="*/ 1924 h 10000"/>
              <a:gd name="connsiteX21" fmla="*/ 6003 w 10000"/>
              <a:gd name="connsiteY21" fmla="*/ 2549 h 10000"/>
              <a:gd name="connsiteX22" fmla="*/ 6131 w 10000"/>
              <a:gd name="connsiteY22" fmla="*/ 3141 h 10000"/>
              <a:gd name="connsiteX23" fmla="*/ 6352 w 10000"/>
              <a:gd name="connsiteY23" fmla="*/ 4079 h 10000"/>
              <a:gd name="connsiteX24" fmla="*/ 6556 w 10000"/>
              <a:gd name="connsiteY24" fmla="*/ 4967 h 10000"/>
              <a:gd name="connsiteX25" fmla="*/ 6769 w 10000"/>
              <a:gd name="connsiteY25" fmla="*/ 6003 h 10000"/>
              <a:gd name="connsiteX26" fmla="*/ 7015 w 10000"/>
              <a:gd name="connsiteY26" fmla="*/ 6908 h 10000"/>
              <a:gd name="connsiteX27" fmla="*/ 7219 w 10000"/>
              <a:gd name="connsiteY27" fmla="*/ 7582 h 10000"/>
              <a:gd name="connsiteX28" fmla="*/ 7662 w 10000"/>
              <a:gd name="connsiteY28" fmla="*/ 8684 h 10000"/>
              <a:gd name="connsiteX29" fmla="*/ 7934 w 10000"/>
              <a:gd name="connsiteY29" fmla="*/ 9161 h 10000"/>
              <a:gd name="connsiteX30" fmla="*/ 8189 w 10000"/>
              <a:gd name="connsiteY30" fmla="*/ 9474 h 10000"/>
              <a:gd name="connsiteX31" fmla="*/ 8469 w 10000"/>
              <a:gd name="connsiteY31" fmla="*/ 9704 h 10000"/>
              <a:gd name="connsiteX32" fmla="*/ 8912 w 10000"/>
              <a:gd name="connsiteY32" fmla="*/ 9868 h 10000"/>
              <a:gd name="connsiteX33" fmla="*/ 9396 w 10000"/>
              <a:gd name="connsiteY33" fmla="*/ 9967 h 10000"/>
              <a:gd name="connsiteX34" fmla="*/ 10000 w 10000"/>
              <a:gd name="connsiteY34" fmla="*/ 9967 h 10000"/>
              <a:gd name="connsiteX0" fmla="*/ 0 w 9396"/>
              <a:gd name="connsiteY0" fmla="*/ 10000 h 10000"/>
              <a:gd name="connsiteX1" fmla="*/ 799 w 9396"/>
              <a:gd name="connsiteY1" fmla="*/ 9967 h 10000"/>
              <a:gd name="connsiteX2" fmla="*/ 1250 w 9396"/>
              <a:gd name="connsiteY2" fmla="*/ 9852 h 10000"/>
              <a:gd name="connsiteX3" fmla="*/ 1786 w 9396"/>
              <a:gd name="connsiteY3" fmla="*/ 9507 h 10000"/>
              <a:gd name="connsiteX4" fmla="*/ 2126 w 9396"/>
              <a:gd name="connsiteY4" fmla="*/ 9112 h 10000"/>
              <a:gd name="connsiteX5" fmla="*/ 2381 w 9396"/>
              <a:gd name="connsiteY5" fmla="*/ 8586 h 10000"/>
              <a:gd name="connsiteX6" fmla="*/ 2636 w 9396"/>
              <a:gd name="connsiteY6" fmla="*/ 8026 h 10000"/>
              <a:gd name="connsiteX7" fmla="*/ 2866 w 9396"/>
              <a:gd name="connsiteY7" fmla="*/ 7336 h 10000"/>
              <a:gd name="connsiteX8" fmla="*/ 3121 w 9396"/>
              <a:gd name="connsiteY8" fmla="*/ 6349 h 10000"/>
              <a:gd name="connsiteX9" fmla="*/ 3393 w 9396"/>
              <a:gd name="connsiteY9" fmla="*/ 5280 h 10000"/>
              <a:gd name="connsiteX10" fmla="*/ 3631 w 9396"/>
              <a:gd name="connsiteY10" fmla="*/ 4194 h 10000"/>
              <a:gd name="connsiteX11" fmla="*/ 3912 w 9396"/>
              <a:gd name="connsiteY11" fmla="*/ 2993 h 10000"/>
              <a:gd name="connsiteX12" fmla="*/ 4107 w 9396"/>
              <a:gd name="connsiteY12" fmla="*/ 2072 h 10000"/>
              <a:gd name="connsiteX13" fmla="*/ 4294 w 9396"/>
              <a:gd name="connsiteY13" fmla="*/ 1316 h 10000"/>
              <a:gd name="connsiteX14" fmla="*/ 4592 w 9396"/>
              <a:gd name="connsiteY14" fmla="*/ 543 h 10000"/>
              <a:gd name="connsiteX15" fmla="*/ 4804 w 9396"/>
              <a:gd name="connsiteY15" fmla="*/ 148 h 10000"/>
              <a:gd name="connsiteX16" fmla="*/ 5034 w 9396"/>
              <a:gd name="connsiteY16" fmla="*/ 0 h 10000"/>
              <a:gd name="connsiteX17" fmla="*/ 5255 w 9396"/>
              <a:gd name="connsiteY17" fmla="*/ 197 h 10000"/>
              <a:gd name="connsiteX18" fmla="*/ 5485 w 9396"/>
              <a:gd name="connsiteY18" fmla="*/ 625 h 10000"/>
              <a:gd name="connsiteX19" fmla="*/ 5697 w 9396"/>
              <a:gd name="connsiteY19" fmla="*/ 1283 h 10000"/>
              <a:gd name="connsiteX20" fmla="*/ 5867 w 9396"/>
              <a:gd name="connsiteY20" fmla="*/ 1924 h 10000"/>
              <a:gd name="connsiteX21" fmla="*/ 6003 w 9396"/>
              <a:gd name="connsiteY21" fmla="*/ 2549 h 10000"/>
              <a:gd name="connsiteX22" fmla="*/ 6131 w 9396"/>
              <a:gd name="connsiteY22" fmla="*/ 3141 h 10000"/>
              <a:gd name="connsiteX23" fmla="*/ 6352 w 9396"/>
              <a:gd name="connsiteY23" fmla="*/ 4079 h 10000"/>
              <a:gd name="connsiteX24" fmla="*/ 6556 w 9396"/>
              <a:gd name="connsiteY24" fmla="*/ 4967 h 10000"/>
              <a:gd name="connsiteX25" fmla="*/ 6769 w 9396"/>
              <a:gd name="connsiteY25" fmla="*/ 6003 h 10000"/>
              <a:gd name="connsiteX26" fmla="*/ 7015 w 9396"/>
              <a:gd name="connsiteY26" fmla="*/ 6908 h 10000"/>
              <a:gd name="connsiteX27" fmla="*/ 7219 w 9396"/>
              <a:gd name="connsiteY27" fmla="*/ 7582 h 10000"/>
              <a:gd name="connsiteX28" fmla="*/ 7662 w 9396"/>
              <a:gd name="connsiteY28" fmla="*/ 8684 h 10000"/>
              <a:gd name="connsiteX29" fmla="*/ 7934 w 9396"/>
              <a:gd name="connsiteY29" fmla="*/ 9161 h 10000"/>
              <a:gd name="connsiteX30" fmla="*/ 8189 w 9396"/>
              <a:gd name="connsiteY30" fmla="*/ 9474 h 10000"/>
              <a:gd name="connsiteX31" fmla="*/ 8469 w 9396"/>
              <a:gd name="connsiteY31" fmla="*/ 9704 h 10000"/>
              <a:gd name="connsiteX32" fmla="*/ 8912 w 9396"/>
              <a:gd name="connsiteY32" fmla="*/ 9868 h 10000"/>
              <a:gd name="connsiteX33" fmla="*/ 9396 w 9396"/>
              <a:gd name="connsiteY33" fmla="*/ 9967 h 10000"/>
              <a:gd name="connsiteX0" fmla="*/ 0 w 9485"/>
              <a:gd name="connsiteY0" fmla="*/ 10000 h 10000"/>
              <a:gd name="connsiteX1" fmla="*/ 850 w 9485"/>
              <a:gd name="connsiteY1" fmla="*/ 9967 h 10000"/>
              <a:gd name="connsiteX2" fmla="*/ 1330 w 9485"/>
              <a:gd name="connsiteY2" fmla="*/ 9852 h 10000"/>
              <a:gd name="connsiteX3" fmla="*/ 1901 w 9485"/>
              <a:gd name="connsiteY3" fmla="*/ 9507 h 10000"/>
              <a:gd name="connsiteX4" fmla="*/ 2263 w 9485"/>
              <a:gd name="connsiteY4" fmla="*/ 9112 h 10000"/>
              <a:gd name="connsiteX5" fmla="*/ 2534 w 9485"/>
              <a:gd name="connsiteY5" fmla="*/ 8586 h 10000"/>
              <a:gd name="connsiteX6" fmla="*/ 2805 w 9485"/>
              <a:gd name="connsiteY6" fmla="*/ 8026 h 10000"/>
              <a:gd name="connsiteX7" fmla="*/ 3050 w 9485"/>
              <a:gd name="connsiteY7" fmla="*/ 7336 h 10000"/>
              <a:gd name="connsiteX8" fmla="*/ 3322 w 9485"/>
              <a:gd name="connsiteY8" fmla="*/ 6349 h 10000"/>
              <a:gd name="connsiteX9" fmla="*/ 3611 w 9485"/>
              <a:gd name="connsiteY9" fmla="*/ 5280 h 10000"/>
              <a:gd name="connsiteX10" fmla="*/ 3864 w 9485"/>
              <a:gd name="connsiteY10" fmla="*/ 4194 h 10000"/>
              <a:gd name="connsiteX11" fmla="*/ 4163 w 9485"/>
              <a:gd name="connsiteY11" fmla="*/ 2993 h 10000"/>
              <a:gd name="connsiteX12" fmla="*/ 4371 w 9485"/>
              <a:gd name="connsiteY12" fmla="*/ 2072 h 10000"/>
              <a:gd name="connsiteX13" fmla="*/ 4570 w 9485"/>
              <a:gd name="connsiteY13" fmla="*/ 1316 h 10000"/>
              <a:gd name="connsiteX14" fmla="*/ 4887 w 9485"/>
              <a:gd name="connsiteY14" fmla="*/ 543 h 10000"/>
              <a:gd name="connsiteX15" fmla="*/ 5113 w 9485"/>
              <a:gd name="connsiteY15" fmla="*/ 148 h 10000"/>
              <a:gd name="connsiteX16" fmla="*/ 5358 w 9485"/>
              <a:gd name="connsiteY16" fmla="*/ 0 h 10000"/>
              <a:gd name="connsiteX17" fmla="*/ 5593 w 9485"/>
              <a:gd name="connsiteY17" fmla="*/ 197 h 10000"/>
              <a:gd name="connsiteX18" fmla="*/ 5838 w 9485"/>
              <a:gd name="connsiteY18" fmla="*/ 625 h 10000"/>
              <a:gd name="connsiteX19" fmla="*/ 6063 w 9485"/>
              <a:gd name="connsiteY19" fmla="*/ 1283 h 10000"/>
              <a:gd name="connsiteX20" fmla="*/ 6244 w 9485"/>
              <a:gd name="connsiteY20" fmla="*/ 1924 h 10000"/>
              <a:gd name="connsiteX21" fmla="*/ 6389 w 9485"/>
              <a:gd name="connsiteY21" fmla="*/ 2549 h 10000"/>
              <a:gd name="connsiteX22" fmla="*/ 6525 w 9485"/>
              <a:gd name="connsiteY22" fmla="*/ 3141 h 10000"/>
              <a:gd name="connsiteX23" fmla="*/ 6760 w 9485"/>
              <a:gd name="connsiteY23" fmla="*/ 4079 h 10000"/>
              <a:gd name="connsiteX24" fmla="*/ 6977 w 9485"/>
              <a:gd name="connsiteY24" fmla="*/ 4967 h 10000"/>
              <a:gd name="connsiteX25" fmla="*/ 7204 w 9485"/>
              <a:gd name="connsiteY25" fmla="*/ 6003 h 10000"/>
              <a:gd name="connsiteX26" fmla="*/ 7466 w 9485"/>
              <a:gd name="connsiteY26" fmla="*/ 6908 h 10000"/>
              <a:gd name="connsiteX27" fmla="*/ 7683 w 9485"/>
              <a:gd name="connsiteY27" fmla="*/ 7582 h 10000"/>
              <a:gd name="connsiteX28" fmla="*/ 8155 w 9485"/>
              <a:gd name="connsiteY28" fmla="*/ 8684 h 10000"/>
              <a:gd name="connsiteX29" fmla="*/ 8444 w 9485"/>
              <a:gd name="connsiteY29" fmla="*/ 9161 h 10000"/>
              <a:gd name="connsiteX30" fmla="*/ 8715 w 9485"/>
              <a:gd name="connsiteY30" fmla="*/ 9474 h 10000"/>
              <a:gd name="connsiteX31" fmla="*/ 9013 w 9485"/>
              <a:gd name="connsiteY31" fmla="*/ 9704 h 10000"/>
              <a:gd name="connsiteX32" fmla="*/ 9485 w 9485"/>
              <a:gd name="connsiteY32" fmla="*/ 9868 h 10000"/>
              <a:gd name="connsiteX0" fmla="*/ 0 w 9502"/>
              <a:gd name="connsiteY0" fmla="*/ 10000 h 10000"/>
              <a:gd name="connsiteX1" fmla="*/ 896 w 9502"/>
              <a:gd name="connsiteY1" fmla="*/ 9967 h 10000"/>
              <a:gd name="connsiteX2" fmla="*/ 1402 w 9502"/>
              <a:gd name="connsiteY2" fmla="*/ 9852 h 10000"/>
              <a:gd name="connsiteX3" fmla="*/ 2004 w 9502"/>
              <a:gd name="connsiteY3" fmla="*/ 9507 h 10000"/>
              <a:gd name="connsiteX4" fmla="*/ 2386 w 9502"/>
              <a:gd name="connsiteY4" fmla="*/ 9112 h 10000"/>
              <a:gd name="connsiteX5" fmla="*/ 2672 w 9502"/>
              <a:gd name="connsiteY5" fmla="*/ 8586 h 10000"/>
              <a:gd name="connsiteX6" fmla="*/ 2957 w 9502"/>
              <a:gd name="connsiteY6" fmla="*/ 8026 h 10000"/>
              <a:gd name="connsiteX7" fmla="*/ 3216 w 9502"/>
              <a:gd name="connsiteY7" fmla="*/ 7336 h 10000"/>
              <a:gd name="connsiteX8" fmla="*/ 3502 w 9502"/>
              <a:gd name="connsiteY8" fmla="*/ 6349 h 10000"/>
              <a:gd name="connsiteX9" fmla="*/ 3807 w 9502"/>
              <a:gd name="connsiteY9" fmla="*/ 5280 h 10000"/>
              <a:gd name="connsiteX10" fmla="*/ 4074 w 9502"/>
              <a:gd name="connsiteY10" fmla="*/ 4194 h 10000"/>
              <a:gd name="connsiteX11" fmla="*/ 4389 w 9502"/>
              <a:gd name="connsiteY11" fmla="*/ 2993 h 10000"/>
              <a:gd name="connsiteX12" fmla="*/ 4608 w 9502"/>
              <a:gd name="connsiteY12" fmla="*/ 2072 h 10000"/>
              <a:gd name="connsiteX13" fmla="*/ 4818 w 9502"/>
              <a:gd name="connsiteY13" fmla="*/ 1316 h 10000"/>
              <a:gd name="connsiteX14" fmla="*/ 5152 w 9502"/>
              <a:gd name="connsiteY14" fmla="*/ 543 h 10000"/>
              <a:gd name="connsiteX15" fmla="*/ 5391 w 9502"/>
              <a:gd name="connsiteY15" fmla="*/ 148 h 10000"/>
              <a:gd name="connsiteX16" fmla="*/ 5649 w 9502"/>
              <a:gd name="connsiteY16" fmla="*/ 0 h 10000"/>
              <a:gd name="connsiteX17" fmla="*/ 5897 w 9502"/>
              <a:gd name="connsiteY17" fmla="*/ 197 h 10000"/>
              <a:gd name="connsiteX18" fmla="*/ 6155 w 9502"/>
              <a:gd name="connsiteY18" fmla="*/ 625 h 10000"/>
              <a:gd name="connsiteX19" fmla="*/ 6392 w 9502"/>
              <a:gd name="connsiteY19" fmla="*/ 1283 h 10000"/>
              <a:gd name="connsiteX20" fmla="*/ 6583 w 9502"/>
              <a:gd name="connsiteY20" fmla="*/ 1924 h 10000"/>
              <a:gd name="connsiteX21" fmla="*/ 6736 w 9502"/>
              <a:gd name="connsiteY21" fmla="*/ 2549 h 10000"/>
              <a:gd name="connsiteX22" fmla="*/ 6879 w 9502"/>
              <a:gd name="connsiteY22" fmla="*/ 3141 h 10000"/>
              <a:gd name="connsiteX23" fmla="*/ 7127 w 9502"/>
              <a:gd name="connsiteY23" fmla="*/ 4079 h 10000"/>
              <a:gd name="connsiteX24" fmla="*/ 7356 w 9502"/>
              <a:gd name="connsiteY24" fmla="*/ 4967 h 10000"/>
              <a:gd name="connsiteX25" fmla="*/ 7595 w 9502"/>
              <a:gd name="connsiteY25" fmla="*/ 6003 h 10000"/>
              <a:gd name="connsiteX26" fmla="*/ 7871 w 9502"/>
              <a:gd name="connsiteY26" fmla="*/ 6908 h 10000"/>
              <a:gd name="connsiteX27" fmla="*/ 8100 w 9502"/>
              <a:gd name="connsiteY27" fmla="*/ 7582 h 10000"/>
              <a:gd name="connsiteX28" fmla="*/ 8598 w 9502"/>
              <a:gd name="connsiteY28" fmla="*/ 8684 h 10000"/>
              <a:gd name="connsiteX29" fmla="*/ 8902 w 9502"/>
              <a:gd name="connsiteY29" fmla="*/ 9161 h 10000"/>
              <a:gd name="connsiteX30" fmla="*/ 9188 w 9502"/>
              <a:gd name="connsiteY30" fmla="*/ 9474 h 10000"/>
              <a:gd name="connsiteX31" fmla="*/ 9502 w 9502"/>
              <a:gd name="connsiteY31" fmla="*/ 9704 h 10000"/>
              <a:gd name="connsiteX0" fmla="*/ 0 w 9670"/>
              <a:gd name="connsiteY0" fmla="*/ 10000 h 10000"/>
              <a:gd name="connsiteX1" fmla="*/ 943 w 9670"/>
              <a:gd name="connsiteY1" fmla="*/ 9967 h 10000"/>
              <a:gd name="connsiteX2" fmla="*/ 1475 w 9670"/>
              <a:gd name="connsiteY2" fmla="*/ 9852 h 10000"/>
              <a:gd name="connsiteX3" fmla="*/ 2109 w 9670"/>
              <a:gd name="connsiteY3" fmla="*/ 9507 h 10000"/>
              <a:gd name="connsiteX4" fmla="*/ 2511 w 9670"/>
              <a:gd name="connsiteY4" fmla="*/ 9112 h 10000"/>
              <a:gd name="connsiteX5" fmla="*/ 2812 w 9670"/>
              <a:gd name="connsiteY5" fmla="*/ 8586 h 10000"/>
              <a:gd name="connsiteX6" fmla="*/ 3112 w 9670"/>
              <a:gd name="connsiteY6" fmla="*/ 8026 h 10000"/>
              <a:gd name="connsiteX7" fmla="*/ 3385 w 9670"/>
              <a:gd name="connsiteY7" fmla="*/ 7336 h 10000"/>
              <a:gd name="connsiteX8" fmla="*/ 3686 w 9670"/>
              <a:gd name="connsiteY8" fmla="*/ 6349 h 10000"/>
              <a:gd name="connsiteX9" fmla="*/ 4007 w 9670"/>
              <a:gd name="connsiteY9" fmla="*/ 5280 h 10000"/>
              <a:gd name="connsiteX10" fmla="*/ 4288 w 9670"/>
              <a:gd name="connsiteY10" fmla="*/ 4194 h 10000"/>
              <a:gd name="connsiteX11" fmla="*/ 4619 w 9670"/>
              <a:gd name="connsiteY11" fmla="*/ 2993 h 10000"/>
              <a:gd name="connsiteX12" fmla="*/ 4850 w 9670"/>
              <a:gd name="connsiteY12" fmla="*/ 2072 h 10000"/>
              <a:gd name="connsiteX13" fmla="*/ 5071 w 9670"/>
              <a:gd name="connsiteY13" fmla="*/ 1316 h 10000"/>
              <a:gd name="connsiteX14" fmla="*/ 5422 w 9670"/>
              <a:gd name="connsiteY14" fmla="*/ 543 h 10000"/>
              <a:gd name="connsiteX15" fmla="*/ 5674 w 9670"/>
              <a:gd name="connsiteY15" fmla="*/ 148 h 10000"/>
              <a:gd name="connsiteX16" fmla="*/ 5945 w 9670"/>
              <a:gd name="connsiteY16" fmla="*/ 0 h 10000"/>
              <a:gd name="connsiteX17" fmla="*/ 6206 w 9670"/>
              <a:gd name="connsiteY17" fmla="*/ 197 h 10000"/>
              <a:gd name="connsiteX18" fmla="*/ 6478 w 9670"/>
              <a:gd name="connsiteY18" fmla="*/ 625 h 10000"/>
              <a:gd name="connsiteX19" fmla="*/ 6727 w 9670"/>
              <a:gd name="connsiteY19" fmla="*/ 1283 h 10000"/>
              <a:gd name="connsiteX20" fmla="*/ 6928 w 9670"/>
              <a:gd name="connsiteY20" fmla="*/ 1924 h 10000"/>
              <a:gd name="connsiteX21" fmla="*/ 7089 w 9670"/>
              <a:gd name="connsiteY21" fmla="*/ 2549 h 10000"/>
              <a:gd name="connsiteX22" fmla="*/ 7240 w 9670"/>
              <a:gd name="connsiteY22" fmla="*/ 3141 h 10000"/>
              <a:gd name="connsiteX23" fmla="*/ 7501 w 9670"/>
              <a:gd name="connsiteY23" fmla="*/ 4079 h 10000"/>
              <a:gd name="connsiteX24" fmla="*/ 7742 w 9670"/>
              <a:gd name="connsiteY24" fmla="*/ 4967 h 10000"/>
              <a:gd name="connsiteX25" fmla="*/ 7993 w 9670"/>
              <a:gd name="connsiteY25" fmla="*/ 6003 h 10000"/>
              <a:gd name="connsiteX26" fmla="*/ 8284 w 9670"/>
              <a:gd name="connsiteY26" fmla="*/ 6908 h 10000"/>
              <a:gd name="connsiteX27" fmla="*/ 8525 w 9670"/>
              <a:gd name="connsiteY27" fmla="*/ 7582 h 10000"/>
              <a:gd name="connsiteX28" fmla="*/ 9049 w 9670"/>
              <a:gd name="connsiteY28" fmla="*/ 8684 h 10000"/>
              <a:gd name="connsiteX29" fmla="*/ 9369 w 9670"/>
              <a:gd name="connsiteY29" fmla="*/ 9161 h 10000"/>
              <a:gd name="connsiteX30" fmla="*/ 9670 w 9670"/>
              <a:gd name="connsiteY30" fmla="*/ 9474 h 10000"/>
              <a:gd name="connsiteX0" fmla="*/ 0 w 9689"/>
              <a:gd name="connsiteY0" fmla="*/ 10000 h 10000"/>
              <a:gd name="connsiteX1" fmla="*/ 975 w 9689"/>
              <a:gd name="connsiteY1" fmla="*/ 9967 h 10000"/>
              <a:gd name="connsiteX2" fmla="*/ 1525 w 9689"/>
              <a:gd name="connsiteY2" fmla="*/ 9852 h 10000"/>
              <a:gd name="connsiteX3" fmla="*/ 2181 w 9689"/>
              <a:gd name="connsiteY3" fmla="*/ 9507 h 10000"/>
              <a:gd name="connsiteX4" fmla="*/ 2597 w 9689"/>
              <a:gd name="connsiteY4" fmla="*/ 9112 h 10000"/>
              <a:gd name="connsiteX5" fmla="*/ 2908 w 9689"/>
              <a:gd name="connsiteY5" fmla="*/ 8586 h 10000"/>
              <a:gd name="connsiteX6" fmla="*/ 3218 w 9689"/>
              <a:gd name="connsiteY6" fmla="*/ 8026 h 10000"/>
              <a:gd name="connsiteX7" fmla="*/ 3501 w 9689"/>
              <a:gd name="connsiteY7" fmla="*/ 7336 h 10000"/>
              <a:gd name="connsiteX8" fmla="*/ 3812 w 9689"/>
              <a:gd name="connsiteY8" fmla="*/ 6349 h 10000"/>
              <a:gd name="connsiteX9" fmla="*/ 4144 w 9689"/>
              <a:gd name="connsiteY9" fmla="*/ 5280 h 10000"/>
              <a:gd name="connsiteX10" fmla="*/ 4434 w 9689"/>
              <a:gd name="connsiteY10" fmla="*/ 4194 h 10000"/>
              <a:gd name="connsiteX11" fmla="*/ 4777 w 9689"/>
              <a:gd name="connsiteY11" fmla="*/ 2993 h 10000"/>
              <a:gd name="connsiteX12" fmla="*/ 5016 w 9689"/>
              <a:gd name="connsiteY12" fmla="*/ 2072 h 10000"/>
              <a:gd name="connsiteX13" fmla="*/ 5244 w 9689"/>
              <a:gd name="connsiteY13" fmla="*/ 1316 h 10000"/>
              <a:gd name="connsiteX14" fmla="*/ 5607 w 9689"/>
              <a:gd name="connsiteY14" fmla="*/ 543 h 10000"/>
              <a:gd name="connsiteX15" fmla="*/ 5868 w 9689"/>
              <a:gd name="connsiteY15" fmla="*/ 148 h 10000"/>
              <a:gd name="connsiteX16" fmla="*/ 6148 w 9689"/>
              <a:gd name="connsiteY16" fmla="*/ 0 h 10000"/>
              <a:gd name="connsiteX17" fmla="*/ 6418 w 9689"/>
              <a:gd name="connsiteY17" fmla="*/ 197 h 10000"/>
              <a:gd name="connsiteX18" fmla="*/ 6699 w 9689"/>
              <a:gd name="connsiteY18" fmla="*/ 625 h 10000"/>
              <a:gd name="connsiteX19" fmla="*/ 6957 w 9689"/>
              <a:gd name="connsiteY19" fmla="*/ 1283 h 10000"/>
              <a:gd name="connsiteX20" fmla="*/ 7164 w 9689"/>
              <a:gd name="connsiteY20" fmla="*/ 1924 h 10000"/>
              <a:gd name="connsiteX21" fmla="*/ 7331 w 9689"/>
              <a:gd name="connsiteY21" fmla="*/ 2549 h 10000"/>
              <a:gd name="connsiteX22" fmla="*/ 7487 w 9689"/>
              <a:gd name="connsiteY22" fmla="*/ 3141 h 10000"/>
              <a:gd name="connsiteX23" fmla="*/ 7757 w 9689"/>
              <a:gd name="connsiteY23" fmla="*/ 4079 h 10000"/>
              <a:gd name="connsiteX24" fmla="*/ 8006 w 9689"/>
              <a:gd name="connsiteY24" fmla="*/ 4967 h 10000"/>
              <a:gd name="connsiteX25" fmla="*/ 8266 w 9689"/>
              <a:gd name="connsiteY25" fmla="*/ 6003 h 10000"/>
              <a:gd name="connsiteX26" fmla="*/ 8567 w 9689"/>
              <a:gd name="connsiteY26" fmla="*/ 6908 h 10000"/>
              <a:gd name="connsiteX27" fmla="*/ 8816 w 9689"/>
              <a:gd name="connsiteY27" fmla="*/ 7582 h 10000"/>
              <a:gd name="connsiteX28" fmla="*/ 9358 w 9689"/>
              <a:gd name="connsiteY28" fmla="*/ 8684 h 10000"/>
              <a:gd name="connsiteX29" fmla="*/ 9689 w 9689"/>
              <a:gd name="connsiteY29" fmla="*/ 9161 h 10000"/>
              <a:gd name="connsiteX0" fmla="*/ 0 w 9658"/>
              <a:gd name="connsiteY0" fmla="*/ 10000 h 10000"/>
              <a:gd name="connsiteX1" fmla="*/ 1006 w 9658"/>
              <a:gd name="connsiteY1" fmla="*/ 9967 h 10000"/>
              <a:gd name="connsiteX2" fmla="*/ 1574 w 9658"/>
              <a:gd name="connsiteY2" fmla="*/ 9852 h 10000"/>
              <a:gd name="connsiteX3" fmla="*/ 2251 w 9658"/>
              <a:gd name="connsiteY3" fmla="*/ 9507 h 10000"/>
              <a:gd name="connsiteX4" fmla="*/ 2680 w 9658"/>
              <a:gd name="connsiteY4" fmla="*/ 9112 h 10000"/>
              <a:gd name="connsiteX5" fmla="*/ 3001 w 9658"/>
              <a:gd name="connsiteY5" fmla="*/ 8586 h 10000"/>
              <a:gd name="connsiteX6" fmla="*/ 3321 w 9658"/>
              <a:gd name="connsiteY6" fmla="*/ 8026 h 10000"/>
              <a:gd name="connsiteX7" fmla="*/ 3613 w 9658"/>
              <a:gd name="connsiteY7" fmla="*/ 7336 h 10000"/>
              <a:gd name="connsiteX8" fmla="*/ 3934 w 9658"/>
              <a:gd name="connsiteY8" fmla="*/ 6349 h 10000"/>
              <a:gd name="connsiteX9" fmla="*/ 4277 w 9658"/>
              <a:gd name="connsiteY9" fmla="*/ 5280 h 10000"/>
              <a:gd name="connsiteX10" fmla="*/ 4576 w 9658"/>
              <a:gd name="connsiteY10" fmla="*/ 4194 h 10000"/>
              <a:gd name="connsiteX11" fmla="*/ 4930 w 9658"/>
              <a:gd name="connsiteY11" fmla="*/ 2993 h 10000"/>
              <a:gd name="connsiteX12" fmla="*/ 5177 w 9658"/>
              <a:gd name="connsiteY12" fmla="*/ 2072 h 10000"/>
              <a:gd name="connsiteX13" fmla="*/ 5412 w 9658"/>
              <a:gd name="connsiteY13" fmla="*/ 1316 h 10000"/>
              <a:gd name="connsiteX14" fmla="*/ 5787 w 9658"/>
              <a:gd name="connsiteY14" fmla="*/ 543 h 10000"/>
              <a:gd name="connsiteX15" fmla="*/ 6056 w 9658"/>
              <a:gd name="connsiteY15" fmla="*/ 148 h 10000"/>
              <a:gd name="connsiteX16" fmla="*/ 6345 w 9658"/>
              <a:gd name="connsiteY16" fmla="*/ 0 h 10000"/>
              <a:gd name="connsiteX17" fmla="*/ 6624 w 9658"/>
              <a:gd name="connsiteY17" fmla="*/ 197 h 10000"/>
              <a:gd name="connsiteX18" fmla="*/ 6914 w 9658"/>
              <a:gd name="connsiteY18" fmla="*/ 625 h 10000"/>
              <a:gd name="connsiteX19" fmla="*/ 7180 w 9658"/>
              <a:gd name="connsiteY19" fmla="*/ 1283 h 10000"/>
              <a:gd name="connsiteX20" fmla="*/ 7394 w 9658"/>
              <a:gd name="connsiteY20" fmla="*/ 1924 h 10000"/>
              <a:gd name="connsiteX21" fmla="*/ 7566 w 9658"/>
              <a:gd name="connsiteY21" fmla="*/ 2549 h 10000"/>
              <a:gd name="connsiteX22" fmla="*/ 7727 w 9658"/>
              <a:gd name="connsiteY22" fmla="*/ 3141 h 10000"/>
              <a:gd name="connsiteX23" fmla="*/ 8006 w 9658"/>
              <a:gd name="connsiteY23" fmla="*/ 4079 h 10000"/>
              <a:gd name="connsiteX24" fmla="*/ 8263 w 9658"/>
              <a:gd name="connsiteY24" fmla="*/ 4967 h 10000"/>
              <a:gd name="connsiteX25" fmla="*/ 8531 w 9658"/>
              <a:gd name="connsiteY25" fmla="*/ 6003 h 10000"/>
              <a:gd name="connsiteX26" fmla="*/ 8842 w 9658"/>
              <a:gd name="connsiteY26" fmla="*/ 6908 h 10000"/>
              <a:gd name="connsiteX27" fmla="*/ 9099 w 9658"/>
              <a:gd name="connsiteY27" fmla="*/ 7582 h 10000"/>
              <a:gd name="connsiteX28" fmla="*/ 9658 w 9658"/>
              <a:gd name="connsiteY28" fmla="*/ 8684 h 10000"/>
              <a:gd name="connsiteX0" fmla="*/ 0 w 9421"/>
              <a:gd name="connsiteY0" fmla="*/ 10000 h 10000"/>
              <a:gd name="connsiteX1" fmla="*/ 1042 w 9421"/>
              <a:gd name="connsiteY1" fmla="*/ 9967 h 10000"/>
              <a:gd name="connsiteX2" fmla="*/ 1630 w 9421"/>
              <a:gd name="connsiteY2" fmla="*/ 9852 h 10000"/>
              <a:gd name="connsiteX3" fmla="*/ 2331 w 9421"/>
              <a:gd name="connsiteY3" fmla="*/ 9507 h 10000"/>
              <a:gd name="connsiteX4" fmla="*/ 2775 w 9421"/>
              <a:gd name="connsiteY4" fmla="*/ 9112 h 10000"/>
              <a:gd name="connsiteX5" fmla="*/ 3107 w 9421"/>
              <a:gd name="connsiteY5" fmla="*/ 8586 h 10000"/>
              <a:gd name="connsiteX6" fmla="*/ 3439 w 9421"/>
              <a:gd name="connsiteY6" fmla="*/ 8026 h 10000"/>
              <a:gd name="connsiteX7" fmla="*/ 3741 w 9421"/>
              <a:gd name="connsiteY7" fmla="*/ 7336 h 10000"/>
              <a:gd name="connsiteX8" fmla="*/ 4073 w 9421"/>
              <a:gd name="connsiteY8" fmla="*/ 6349 h 10000"/>
              <a:gd name="connsiteX9" fmla="*/ 4428 w 9421"/>
              <a:gd name="connsiteY9" fmla="*/ 5280 h 10000"/>
              <a:gd name="connsiteX10" fmla="*/ 4738 w 9421"/>
              <a:gd name="connsiteY10" fmla="*/ 4194 h 10000"/>
              <a:gd name="connsiteX11" fmla="*/ 5105 w 9421"/>
              <a:gd name="connsiteY11" fmla="*/ 2993 h 10000"/>
              <a:gd name="connsiteX12" fmla="*/ 5360 w 9421"/>
              <a:gd name="connsiteY12" fmla="*/ 2072 h 10000"/>
              <a:gd name="connsiteX13" fmla="*/ 5604 w 9421"/>
              <a:gd name="connsiteY13" fmla="*/ 1316 h 10000"/>
              <a:gd name="connsiteX14" fmla="*/ 5992 w 9421"/>
              <a:gd name="connsiteY14" fmla="*/ 543 h 10000"/>
              <a:gd name="connsiteX15" fmla="*/ 6270 w 9421"/>
              <a:gd name="connsiteY15" fmla="*/ 148 h 10000"/>
              <a:gd name="connsiteX16" fmla="*/ 6570 w 9421"/>
              <a:gd name="connsiteY16" fmla="*/ 0 h 10000"/>
              <a:gd name="connsiteX17" fmla="*/ 6859 w 9421"/>
              <a:gd name="connsiteY17" fmla="*/ 197 h 10000"/>
              <a:gd name="connsiteX18" fmla="*/ 7159 w 9421"/>
              <a:gd name="connsiteY18" fmla="*/ 625 h 10000"/>
              <a:gd name="connsiteX19" fmla="*/ 7434 w 9421"/>
              <a:gd name="connsiteY19" fmla="*/ 1283 h 10000"/>
              <a:gd name="connsiteX20" fmla="*/ 7656 w 9421"/>
              <a:gd name="connsiteY20" fmla="*/ 1924 h 10000"/>
              <a:gd name="connsiteX21" fmla="*/ 7834 w 9421"/>
              <a:gd name="connsiteY21" fmla="*/ 2549 h 10000"/>
              <a:gd name="connsiteX22" fmla="*/ 8001 w 9421"/>
              <a:gd name="connsiteY22" fmla="*/ 3141 h 10000"/>
              <a:gd name="connsiteX23" fmla="*/ 8290 w 9421"/>
              <a:gd name="connsiteY23" fmla="*/ 4079 h 10000"/>
              <a:gd name="connsiteX24" fmla="*/ 8556 w 9421"/>
              <a:gd name="connsiteY24" fmla="*/ 4967 h 10000"/>
              <a:gd name="connsiteX25" fmla="*/ 8833 w 9421"/>
              <a:gd name="connsiteY25" fmla="*/ 6003 h 10000"/>
              <a:gd name="connsiteX26" fmla="*/ 9155 w 9421"/>
              <a:gd name="connsiteY26" fmla="*/ 6908 h 10000"/>
              <a:gd name="connsiteX27" fmla="*/ 9421 w 9421"/>
              <a:gd name="connsiteY27" fmla="*/ 7582 h 10000"/>
              <a:gd name="connsiteX0" fmla="*/ 0 w 10000"/>
              <a:gd name="connsiteY0" fmla="*/ 10000 h 10000"/>
              <a:gd name="connsiteX1" fmla="*/ 1730 w 10000"/>
              <a:gd name="connsiteY1" fmla="*/ 9852 h 10000"/>
              <a:gd name="connsiteX2" fmla="*/ 2474 w 10000"/>
              <a:gd name="connsiteY2" fmla="*/ 9507 h 10000"/>
              <a:gd name="connsiteX3" fmla="*/ 2946 w 10000"/>
              <a:gd name="connsiteY3" fmla="*/ 9112 h 10000"/>
              <a:gd name="connsiteX4" fmla="*/ 3298 w 10000"/>
              <a:gd name="connsiteY4" fmla="*/ 8586 h 10000"/>
              <a:gd name="connsiteX5" fmla="*/ 3650 w 10000"/>
              <a:gd name="connsiteY5" fmla="*/ 8026 h 10000"/>
              <a:gd name="connsiteX6" fmla="*/ 3971 w 10000"/>
              <a:gd name="connsiteY6" fmla="*/ 7336 h 10000"/>
              <a:gd name="connsiteX7" fmla="*/ 4323 w 10000"/>
              <a:gd name="connsiteY7" fmla="*/ 6349 h 10000"/>
              <a:gd name="connsiteX8" fmla="*/ 4700 w 10000"/>
              <a:gd name="connsiteY8" fmla="*/ 5280 h 10000"/>
              <a:gd name="connsiteX9" fmla="*/ 5029 w 10000"/>
              <a:gd name="connsiteY9" fmla="*/ 4194 h 10000"/>
              <a:gd name="connsiteX10" fmla="*/ 5419 w 10000"/>
              <a:gd name="connsiteY10" fmla="*/ 2993 h 10000"/>
              <a:gd name="connsiteX11" fmla="*/ 5689 w 10000"/>
              <a:gd name="connsiteY11" fmla="*/ 2072 h 10000"/>
              <a:gd name="connsiteX12" fmla="*/ 5948 w 10000"/>
              <a:gd name="connsiteY12" fmla="*/ 1316 h 10000"/>
              <a:gd name="connsiteX13" fmla="*/ 6360 w 10000"/>
              <a:gd name="connsiteY13" fmla="*/ 543 h 10000"/>
              <a:gd name="connsiteX14" fmla="*/ 6655 w 10000"/>
              <a:gd name="connsiteY14" fmla="*/ 148 h 10000"/>
              <a:gd name="connsiteX15" fmla="*/ 6974 w 10000"/>
              <a:gd name="connsiteY15" fmla="*/ 0 h 10000"/>
              <a:gd name="connsiteX16" fmla="*/ 7281 w 10000"/>
              <a:gd name="connsiteY16" fmla="*/ 197 h 10000"/>
              <a:gd name="connsiteX17" fmla="*/ 7599 w 10000"/>
              <a:gd name="connsiteY17" fmla="*/ 625 h 10000"/>
              <a:gd name="connsiteX18" fmla="*/ 7891 w 10000"/>
              <a:gd name="connsiteY18" fmla="*/ 1283 h 10000"/>
              <a:gd name="connsiteX19" fmla="*/ 8127 w 10000"/>
              <a:gd name="connsiteY19" fmla="*/ 1924 h 10000"/>
              <a:gd name="connsiteX20" fmla="*/ 8315 w 10000"/>
              <a:gd name="connsiteY20" fmla="*/ 2549 h 10000"/>
              <a:gd name="connsiteX21" fmla="*/ 8493 w 10000"/>
              <a:gd name="connsiteY21" fmla="*/ 3141 h 10000"/>
              <a:gd name="connsiteX22" fmla="*/ 8799 w 10000"/>
              <a:gd name="connsiteY22" fmla="*/ 4079 h 10000"/>
              <a:gd name="connsiteX23" fmla="*/ 9082 w 10000"/>
              <a:gd name="connsiteY23" fmla="*/ 4967 h 10000"/>
              <a:gd name="connsiteX24" fmla="*/ 9376 w 10000"/>
              <a:gd name="connsiteY24" fmla="*/ 6003 h 10000"/>
              <a:gd name="connsiteX25" fmla="*/ 9718 w 10000"/>
              <a:gd name="connsiteY25" fmla="*/ 6908 h 10000"/>
              <a:gd name="connsiteX26" fmla="*/ 10000 w 10000"/>
              <a:gd name="connsiteY26" fmla="*/ 7582 h 10000"/>
              <a:gd name="connsiteX0" fmla="*/ 0 w 8270"/>
              <a:gd name="connsiteY0" fmla="*/ 9852 h 9852"/>
              <a:gd name="connsiteX1" fmla="*/ 744 w 8270"/>
              <a:gd name="connsiteY1" fmla="*/ 9507 h 9852"/>
              <a:gd name="connsiteX2" fmla="*/ 1216 w 8270"/>
              <a:gd name="connsiteY2" fmla="*/ 9112 h 9852"/>
              <a:gd name="connsiteX3" fmla="*/ 1568 w 8270"/>
              <a:gd name="connsiteY3" fmla="*/ 8586 h 9852"/>
              <a:gd name="connsiteX4" fmla="*/ 1920 w 8270"/>
              <a:gd name="connsiteY4" fmla="*/ 8026 h 9852"/>
              <a:gd name="connsiteX5" fmla="*/ 2241 w 8270"/>
              <a:gd name="connsiteY5" fmla="*/ 7336 h 9852"/>
              <a:gd name="connsiteX6" fmla="*/ 2593 w 8270"/>
              <a:gd name="connsiteY6" fmla="*/ 6349 h 9852"/>
              <a:gd name="connsiteX7" fmla="*/ 2970 w 8270"/>
              <a:gd name="connsiteY7" fmla="*/ 5280 h 9852"/>
              <a:gd name="connsiteX8" fmla="*/ 3299 w 8270"/>
              <a:gd name="connsiteY8" fmla="*/ 4194 h 9852"/>
              <a:gd name="connsiteX9" fmla="*/ 3689 w 8270"/>
              <a:gd name="connsiteY9" fmla="*/ 2993 h 9852"/>
              <a:gd name="connsiteX10" fmla="*/ 3959 w 8270"/>
              <a:gd name="connsiteY10" fmla="*/ 2072 h 9852"/>
              <a:gd name="connsiteX11" fmla="*/ 4218 w 8270"/>
              <a:gd name="connsiteY11" fmla="*/ 1316 h 9852"/>
              <a:gd name="connsiteX12" fmla="*/ 4630 w 8270"/>
              <a:gd name="connsiteY12" fmla="*/ 543 h 9852"/>
              <a:gd name="connsiteX13" fmla="*/ 4925 w 8270"/>
              <a:gd name="connsiteY13" fmla="*/ 148 h 9852"/>
              <a:gd name="connsiteX14" fmla="*/ 5244 w 8270"/>
              <a:gd name="connsiteY14" fmla="*/ 0 h 9852"/>
              <a:gd name="connsiteX15" fmla="*/ 5551 w 8270"/>
              <a:gd name="connsiteY15" fmla="*/ 197 h 9852"/>
              <a:gd name="connsiteX16" fmla="*/ 5869 w 8270"/>
              <a:gd name="connsiteY16" fmla="*/ 625 h 9852"/>
              <a:gd name="connsiteX17" fmla="*/ 6161 w 8270"/>
              <a:gd name="connsiteY17" fmla="*/ 1283 h 9852"/>
              <a:gd name="connsiteX18" fmla="*/ 6397 w 8270"/>
              <a:gd name="connsiteY18" fmla="*/ 1924 h 9852"/>
              <a:gd name="connsiteX19" fmla="*/ 6585 w 8270"/>
              <a:gd name="connsiteY19" fmla="*/ 2549 h 9852"/>
              <a:gd name="connsiteX20" fmla="*/ 6763 w 8270"/>
              <a:gd name="connsiteY20" fmla="*/ 3141 h 9852"/>
              <a:gd name="connsiteX21" fmla="*/ 7069 w 8270"/>
              <a:gd name="connsiteY21" fmla="*/ 4079 h 9852"/>
              <a:gd name="connsiteX22" fmla="*/ 7352 w 8270"/>
              <a:gd name="connsiteY22" fmla="*/ 4967 h 9852"/>
              <a:gd name="connsiteX23" fmla="*/ 7646 w 8270"/>
              <a:gd name="connsiteY23" fmla="*/ 6003 h 9852"/>
              <a:gd name="connsiteX24" fmla="*/ 7988 w 8270"/>
              <a:gd name="connsiteY24" fmla="*/ 6908 h 9852"/>
              <a:gd name="connsiteX25" fmla="*/ 8270 w 8270"/>
              <a:gd name="connsiteY25" fmla="*/ 7582 h 9852"/>
              <a:gd name="connsiteX0" fmla="*/ 0 w 9100"/>
              <a:gd name="connsiteY0" fmla="*/ 9650 h 9650"/>
              <a:gd name="connsiteX1" fmla="*/ 570 w 9100"/>
              <a:gd name="connsiteY1" fmla="*/ 9249 h 9650"/>
              <a:gd name="connsiteX2" fmla="*/ 996 w 9100"/>
              <a:gd name="connsiteY2" fmla="*/ 8715 h 9650"/>
              <a:gd name="connsiteX3" fmla="*/ 1422 w 9100"/>
              <a:gd name="connsiteY3" fmla="*/ 8147 h 9650"/>
              <a:gd name="connsiteX4" fmla="*/ 1810 w 9100"/>
              <a:gd name="connsiteY4" fmla="*/ 7446 h 9650"/>
              <a:gd name="connsiteX5" fmla="*/ 2235 w 9100"/>
              <a:gd name="connsiteY5" fmla="*/ 6444 h 9650"/>
              <a:gd name="connsiteX6" fmla="*/ 2691 w 9100"/>
              <a:gd name="connsiteY6" fmla="*/ 5359 h 9650"/>
              <a:gd name="connsiteX7" fmla="*/ 3089 w 9100"/>
              <a:gd name="connsiteY7" fmla="*/ 4257 h 9650"/>
              <a:gd name="connsiteX8" fmla="*/ 3561 w 9100"/>
              <a:gd name="connsiteY8" fmla="*/ 3038 h 9650"/>
              <a:gd name="connsiteX9" fmla="*/ 3887 w 9100"/>
              <a:gd name="connsiteY9" fmla="*/ 2103 h 9650"/>
              <a:gd name="connsiteX10" fmla="*/ 4200 w 9100"/>
              <a:gd name="connsiteY10" fmla="*/ 1336 h 9650"/>
              <a:gd name="connsiteX11" fmla="*/ 4699 w 9100"/>
              <a:gd name="connsiteY11" fmla="*/ 551 h 9650"/>
              <a:gd name="connsiteX12" fmla="*/ 5055 w 9100"/>
              <a:gd name="connsiteY12" fmla="*/ 150 h 9650"/>
              <a:gd name="connsiteX13" fmla="*/ 5441 w 9100"/>
              <a:gd name="connsiteY13" fmla="*/ 0 h 9650"/>
              <a:gd name="connsiteX14" fmla="*/ 5812 w 9100"/>
              <a:gd name="connsiteY14" fmla="*/ 200 h 9650"/>
              <a:gd name="connsiteX15" fmla="*/ 6197 w 9100"/>
              <a:gd name="connsiteY15" fmla="*/ 634 h 9650"/>
              <a:gd name="connsiteX16" fmla="*/ 6550 w 9100"/>
              <a:gd name="connsiteY16" fmla="*/ 1302 h 9650"/>
              <a:gd name="connsiteX17" fmla="*/ 6835 w 9100"/>
              <a:gd name="connsiteY17" fmla="*/ 1953 h 9650"/>
              <a:gd name="connsiteX18" fmla="*/ 7063 w 9100"/>
              <a:gd name="connsiteY18" fmla="*/ 2587 h 9650"/>
              <a:gd name="connsiteX19" fmla="*/ 7278 w 9100"/>
              <a:gd name="connsiteY19" fmla="*/ 3188 h 9650"/>
              <a:gd name="connsiteX20" fmla="*/ 7648 w 9100"/>
              <a:gd name="connsiteY20" fmla="*/ 4140 h 9650"/>
              <a:gd name="connsiteX21" fmla="*/ 7990 w 9100"/>
              <a:gd name="connsiteY21" fmla="*/ 5042 h 9650"/>
              <a:gd name="connsiteX22" fmla="*/ 8345 w 9100"/>
              <a:gd name="connsiteY22" fmla="*/ 6093 h 9650"/>
              <a:gd name="connsiteX23" fmla="*/ 8759 w 9100"/>
              <a:gd name="connsiteY23" fmla="*/ 7012 h 9650"/>
              <a:gd name="connsiteX24" fmla="*/ 9100 w 9100"/>
              <a:gd name="connsiteY24" fmla="*/ 7696 h 9650"/>
              <a:gd name="connsiteX0" fmla="*/ 0 w 9374"/>
              <a:gd name="connsiteY0" fmla="*/ 9584 h 9584"/>
              <a:gd name="connsiteX1" fmla="*/ 469 w 9374"/>
              <a:gd name="connsiteY1" fmla="*/ 9031 h 9584"/>
              <a:gd name="connsiteX2" fmla="*/ 937 w 9374"/>
              <a:gd name="connsiteY2" fmla="*/ 8442 h 9584"/>
              <a:gd name="connsiteX3" fmla="*/ 1363 w 9374"/>
              <a:gd name="connsiteY3" fmla="*/ 7716 h 9584"/>
              <a:gd name="connsiteX4" fmla="*/ 1830 w 9374"/>
              <a:gd name="connsiteY4" fmla="*/ 6678 h 9584"/>
              <a:gd name="connsiteX5" fmla="*/ 2331 w 9374"/>
              <a:gd name="connsiteY5" fmla="*/ 5553 h 9584"/>
              <a:gd name="connsiteX6" fmla="*/ 2769 w 9374"/>
              <a:gd name="connsiteY6" fmla="*/ 4411 h 9584"/>
              <a:gd name="connsiteX7" fmla="*/ 3287 w 9374"/>
              <a:gd name="connsiteY7" fmla="*/ 3148 h 9584"/>
              <a:gd name="connsiteX8" fmla="*/ 3645 w 9374"/>
              <a:gd name="connsiteY8" fmla="*/ 2179 h 9584"/>
              <a:gd name="connsiteX9" fmla="*/ 3989 w 9374"/>
              <a:gd name="connsiteY9" fmla="*/ 1384 h 9584"/>
              <a:gd name="connsiteX10" fmla="*/ 4538 w 9374"/>
              <a:gd name="connsiteY10" fmla="*/ 571 h 9584"/>
              <a:gd name="connsiteX11" fmla="*/ 4929 w 9374"/>
              <a:gd name="connsiteY11" fmla="*/ 155 h 9584"/>
              <a:gd name="connsiteX12" fmla="*/ 5353 w 9374"/>
              <a:gd name="connsiteY12" fmla="*/ 0 h 9584"/>
              <a:gd name="connsiteX13" fmla="*/ 5761 w 9374"/>
              <a:gd name="connsiteY13" fmla="*/ 207 h 9584"/>
              <a:gd name="connsiteX14" fmla="*/ 6184 w 9374"/>
              <a:gd name="connsiteY14" fmla="*/ 657 h 9584"/>
              <a:gd name="connsiteX15" fmla="*/ 6572 w 9374"/>
              <a:gd name="connsiteY15" fmla="*/ 1349 h 9584"/>
              <a:gd name="connsiteX16" fmla="*/ 6885 w 9374"/>
              <a:gd name="connsiteY16" fmla="*/ 2024 h 9584"/>
              <a:gd name="connsiteX17" fmla="*/ 7136 w 9374"/>
              <a:gd name="connsiteY17" fmla="*/ 2681 h 9584"/>
              <a:gd name="connsiteX18" fmla="*/ 7372 w 9374"/>
              <a:gd name="connsiteY18" fmla="*/ 3304 h 9584"/>
              <a:gd name="connsiteX19" fmla="*/ 7778 w 9374"/>
              <a:gd name="connsiteY19" fmla="*/ 4290 h 9584"/>
              <a:gd name="connsiteX20" fmla="*/ 8154 w 9374"/>
              <a:gd name="connsiteY20" fmla="*/ 5225 h 9584"/>
              <a:gd name="connsiteX21" fmla="*/ 8544 w 9374"/>
              <a:gd name="connsiteY21" fmla="*/ 6314 h 9584"/>
              <a:gd name="connsiteX22" fmla="*/ 8999 w 9374"/>
              <a:gd name="connsiteY22" fmla="*/ 7266 h 9584"/>
              <a:gd name="connsiteX23" fmla="*/ 9374 w 9374"/>
              <a:gd name="connsiteY23" fmla="*/ 7975 h 9584"/>
              <a:gd name="connsiteX0" fmla="*/ 0 w 9500"/>
              <a:gd name="connsiteY0" fmla="*/ 9423 h 9423"/>
              <a:gd name="connsiteX1" fmla="*/ 500 w 9500"/>
              <a:gd name="connsiteY1" fmla="*/ 8808 h 9423"/>
              <a:gd name="connsiteX2" fmla="*/ 954 w 9500"/>
              <a:gd name="connsiteY2" fmla="*/ 8051 h 9423"/>
              <a:gd name="connsiteX3" fmla="*/ 1452 w 9500"/>
              <a:gd name="connsiteY3" fmla="*/ 6968 h 9423"/>
              <a:gd name="connsiteX4" fmla="*/ 1987 w 9500"/>
              <a:gd name="connsiteY4" fmla="*/ 5794 h 9423"/>
              <a:gd name="connsiteX5" fmla="*/ 2454 w 9500"/>
              <a:gd name="connsiteY5" fmla="*/ 4602 h 9423"/>
              <a:gd name="connsiteX6" fmla="*/ 3007 w 9500"/>
              <a:gd name="connsiteY6" fmla="*/ 3285 h 9423"/>
              <a:gd name="connsiteX7" fmla="*/ 3388 w 9500"/>
              <a:gd name="connsiteY7" fmla="*/ 2274 h 9423"/>
              <a:gd name="connsiteX8" fmla="*/ 3755 w 9500"/>
              <a:gd name="connsiteY8" fmla="*/ 1444 h 9423"/>
              <a:gd name="connsiteX9" fmla="*/ 4341 w 9500"/>
              <a:gd name="connsiteY9" fmla="*/ 596 h 9423"/>
              <a:gd name="connsiteX10" fmla="*/ 4758 w 9500"/>
              <a:gd name="connsiteY10" fmla="*/ 162 h 9423"/>
              <a:gd name="connsiteX11" fmla="*/ 5210 w 9500"/>
              <a:gd name="connsiteY11" fmla="*/ 0 h 9423"/>
              <a:gd name="connsiteX12" fmla="*/ 5646 w 9500"/>
              <a:gd name="connsiteY12" fmla="*/ 216 h 9423"/>
              <a:gd name="connsiteX13" fmla="*/ 6097 w 9500"/>
              <a:gd name="connsiteY13" fmla="*/ 686 h 9423"/>
              <a:gd name="connsiteX14" fmla="*/ 6511 w 9500"/>
              <a:gd name="connsiteY14" fmla="*/ 1408 h 9423"/>
              <a:gd name="connsiteX15" fmla="*/ 6845 w 9500"/>
              <a:gd name="connsiteY15" fmla="*/ 2112 h 9423"/>
              <a:gd name="connsiteX16" fmla="*/ 7113 w 9500"/>
              <a:gd name="connsiteY16" fmla="*/ 2797 h 9423"/>
              <a:gd name="connsiteX17" fmla="*/ 7364 w 9500"/>
              <a:gd name="connsiteY17" fmla="*/ 3447 h 9423"/>
              <a:gd name="connsiteX18" fmla="*/ 7797 w 9500"/>
              <a:gd name="connsiteY18" fmla="*/ 4476 h 9423"/>
              <a:gd name="connsiteX19" fmla="*/ 8199 w 9500"/>
              <a:gd name="connsiteY19" fmla="*/ 5452 h 9423"/>
              <a:gd name="connsiteX20" fmla="*/ 8615 w 9500"/>
              <a:gd name="connsiteY20" fmla="*/ 6588 h 9423"/>
              <a:gd name="connsiteX21" fmla="*/ 9100 w 9500"/>
              <a:gd name="connsiteY21" fmla="*/ 7581 h 9423"/>
              <a:gd name="connsiteX22" fmla="*/ 9500 w 9500"/>
              <a:gd name="connsiteY22" fmla="*/ 8321 h 9423"/>
              <a:gd name="connsiteX0" fmla="*/ 0 w 9474"/>
              <a:gd name="connsiteY0" fmla="*/ 9347 h 9347"/>
              <a:gd name="connsiteX1" fmla="*/ 478 w 9474"/>
              <a:gd name="connsiteY1" fmla="*/ 8544 h 9347"/>
              <a:gd name="connsiteX2" fmla="*/ 1002 w 9474"/>
              <a:gd name="connsiteY2" fmla="*/ 7395 h 9347"/>
              <a:gd name="connsiteX3" fmla="*/ 1566 w 9474"/>
              <a:gd name="connsiteY3" fmla="*/ 6149 h 9347"/>
              <a:gd name="connsiteX4" fmla="*/ 2057 w 9474"/>
              <a:gd name="connsiteY4" fmla="*/ 4884 h 9347"/>
              <a:gd name="connsiteX5" fmla="*/ 2639 w 9474"/>
              <a:gd name="connsiteY5" fmla="*/ 3486 h 9347"/>
              <a:gd name="connsiteX6" fmla="*/ 3040 w 9474"/>
              <a:gd name="connsiteY6" fmla="*/ 2413 h 9347"/>
              <a:gd name="connsiteX7" fmla="*/ 3427 w 9474"/>
              <a:gd name="connsiteY7" fmla="*/ 1532 h 9347"/>
              <a:gd name="connsiteX8" fmla="*/ 4043 w 9474"/>
              <a:gd name="connsiteY8" fmla="*/ 632 h 9347"/>
              <a:gd name="connsiteX9" fmla="*/ 4482 w 9474"/>
              <a:gd name="connsiteY9" fmla="*/ 172 h 9347"/>
              <a:gd name="connsiteX10" fmla="*/ 4958 w 9474"/>
              <a:gd name="connsiteY10" fmla="*/ 0 h 9347"/>
              <a:gd name="connsiteX11" fmla="*/ 5417 w 9474"/>
              <a:gd name="connsiteY11" fmla="*/ 229 h 9347"/>
              <a:gd name="connsiteX12" fmla="*/ 5892 w 9474"/>
              <a:gd name="connsiteY12" fmla="*/ 728 h 9347"/>
              <a:gd name="connsiteX13" fmla="*/ 6328 w 9474"/>
              <a:gd name="connsiteY13" fmla="*/ 1494 h 9347"/>
              <a:gd name="connsiteX14" fmla="*/ 6679 w 9474"/>
              <a:gd name="connsiteY14" fmla="*/ 2241 h 9347"/>
              <a:gd name="connsiteX15" fmla="*/ 6961 w 9474"/>
              <a:gd name="connsiteY15" fmla="*/ 2968 h 9347"/>
              <a:gd name="connsiteX16" fmla="*/ 7226 w 9474"/>
              <a:gd name="connsiteY16" fmla="*/ 3658 h 9347"/>
              <a:gd name="connsiteX17" fmla="*/ 7681 w 9474"/>
              <a:gd name="connsiteY17" fmla="*/ 4750 h 9347"/>
              <a:gd name="connsiteX18" fmla="*/ 8105 w 9474"/>
              <a:gd name="connsiteY18" fmla="*/ 5786 h 9347"/>
              <a:gd name="connsiteX19" fmla="*/ 8542 w 9474"/>
              <a:gd name="connsiteY19" fmla="*/ 6991 h 9347"/>
              <a:gd name="connsiteX20" fmla="*/ 9053 w 9474"/>
              <a:gd name="connsiteY20" fmla="*/ 8045 h 9347"/>
              <a:gd name="connsiteX21" fmla="*/ 9474 w 9474"/>
              <a:gd name="connsiteY21" fmla="*/ 8831 h 9347"/>
              <a:gd name="connsiteX0" fmla="*/ 0 w 9495"/>
              <a:gd name="connsiteY0" fmla="*/ 9141 h 9448"/>
              <a:gd name="connsiteX1" fmla="*/ 553 w 9495"/>
              <a:gd name="connsiteY1" fmla="*/ 7912 h 9448"/>
              <a:gd name="connsiteX2" fmla="*/ 1148 w 9495"/>
              <a:gd name="connsiteY2" fmla="*/ 6579 h 9448"/>
              <a:gd name="connsiteX3" fmla="*/ 1666 w 9495"/>
              <a:gd name="connsiteY3" fmla="*/ 5225 h 9448"/>
              <a:gd name="connsiteX4" fmla="*/ 2281 w 9495"/>
              <a:gd name="connsiteY4" fmla="*/ 3730 h 9448"/>
              <a:gd name="connsiteX5" fmla="*/ 2704 w 9495"/>
              <a:gd name="connsiteY5" fmla="*/ 2582 h 9448"/>
              <a:gd name="connsiteX6" fmla="*/ 3112 w 9495"/>
              <a:gd name="connsiteY6" fmla="*/ 1639 h 9448"/>
              <a:gd name="connsiteX7" fmla="*/ 3762 w 9495"/>
              <a:gd name="connsiteY7" fmla="*/ 676 h 9448"/>
              <a:gd name="connsiteX8" fmla="*/ 4226 w 9495"/>
              <a:gd name="connsiteY8" fmla="*/ 184 h 9448"/>
              <a:gd name="connsiteX9" fmla="*/ 4728 w 9495"/>
              <a:gd name="connsiteY9" fmla="*/ 0 h 9448"/>
              <a:gd name="connsiteX10" fmla="*/ 5213 w 9495"/>
              <a:gd name="connsiteY10" fmla="*/ 245 h 9448"/>
              <a:gd name="connsiteX11" fmla="*/ 5714 w 9495"/>
              <a:gd name="connsiteY11" fmla="*/ 779 h 9448"/>
              <a:gd name="connsiteX12" fmla="*/ 6174 w 9495"/>
              <a:gd name="connsiteY12" fmla="*/ 1598 h 9448"/>
              <a:gd name="connsiteX13" fmla="*/ 6545 w 9495"/>
              <a:gd name="connsiteY13" fmla="*/ 2398 h 9448"/>
              <a:gd name="connsiteX14" fmla="*/ 6842 w 9495"/>
              <a:gd name="connsiteY14" fmla="*/ 3175 h 9448"/>
              <a:gd name="connsiteX15" fmla="*/ 7122 w 9495"/>
              <a:gd name="connsiteY15" fmla="*/ 3914 h 9448"/>
              <a:gd name="connsiteX16" fmla="*/ 7602 w 9495"/>
              <a:gd name="connsiteY16" fmla="*/ 5082 h 9448"/>
              <a:gd name="connsiteX17" fmla="*/ 8050 w 9495"/>
              <a:gd name="connsiteY17" fmla="*/ 6190 h 9448"/>
              <a:gd name="connsiteX18" fmla="*/ 8511 w 9495"/>
              <a:gd name="connsiteY18" fmla="*/ 7479 h 9448"/>
              <a:gd name="connsiteX19" fmla="*/ 9051 w 9495"/>
              <a:gd name="connsiteY19" fmla="*/ 8607 h 9448"/>
              <a:gd name="connsiteX20" fmla="*/ 9495 w 9495"/>
              <a:gd name="connsiteY20" fmla="*/ 9448 h 9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495" h="9448">
                <a:moveTo>
                  <a:pt x="0" y="9141"/>
                </a:moveTo>
                <a:cubicBezTo>
                  <a:pt x="187" y="8792"/>
                  <a:pt x="368" y="8342"/>
                  <a:pt x="553" y="7912"/>
                </a:cubicBezTo>
                <a:cubicBezTo>
                  <a:pt x="739" y="7479"/>
                  <a:pt x="963" y="7030"/>
                  <a:pt x="1148" y="6579"/>
                </a:cubicBezTo>
                <a:cubicBezTo>
                  <a:pt x="1333" y="6129"/>
                  <a:pt x="1483" y="5697"/>
                  <a:pt x="1666" y="5225"/>
                </a:cubicBezTo>
                <a:cubicBezTo>
                  <a:pt x="1855" y="4753"/>
                  <a:pt x="2115" y="4160"/>
                  <a:pt x="2281" y="3730"/>
                </a:cubicBezTo>
                <a:cubicBezTo>
                  <a:pt x="2444" y="3299"/>
                  <a:pt x="2577" y="2930"/>
                  <a:pt x="2704" y="2582"/>
                </a:cubicBezTo>
                <a:cubicBezTo>
                  <a:pt x="2837" y="2235"/>
                  <a:pt x="2947" y="1947"/>
                  <a:pt x="3112" y="1639"/>
                </a:cubicBezTo>
                <a:cubicBezTo>
                  <a:pt x="3282" y="1332"/>
                  <a:pt x="3579" y="922"/>
                  <a:pt x="3762" y="676"/>
                </a:cubicBezTo>
                <a:cubicBezTo>
                  <a:pt x="3947" y="430"/>
                  <a:pt x="4060" y="308"/>
                  <a:pt x="4226" y="184"/>
                </a:cubicBezTo>
                <a:cubicBezTo>
                  <a:pt x="4394" y="61"/>
                  <a:pt x="4560" y="0"/>
                  <a:pt x="4728" y="0"/>
                </a:cubicBezTo>
                <a:cubicBezTo>
                  <a:pt x="4896" y="0"/>
                  <a:pt x="5044" y="124"/>
                  <a:pt x="5213" y="245"/>
                </a:cubicBezTo>
                <a:cubicBezTo>
                  <a:pt x="5378" y="368"/>
                  <a:pt x="5544" y="553"/>
                  <a:pt x="5714" y="779"/>
                </a:cubicBezTo>
                <a:cubicBezTo>
                  <a:pt x="5876" y="1005"/>
                  <a:pt x="6047" y="1332"/>
                  <a:pt x="6174" y="1598"/>
                </a:cubicBezTo>
                <a:cubicBezTo>
                  <a:pt x="6307" y="1865"/>
                  <a:pt x="6432" y="2132"/>
                  <a:pt x="6545" y="2398"/>
                </a:cubicBezTo>
                <a:cubicBezTo>
                  <a:pt x="6655" y="2665"/>
                  <a:pt x="6750" y="2930"/>
                  <a:pt x="6842" y="3175"/>
                </a:cubicBezTo>
                <a:cubicBezTo>
                  <a:pt x="6937" y="3422"/>
                  <a:pt x="6990" y="3608"/>
                  <a:pt x="7122" y="3914"/>
                </a:cubicBezTo>
                <a:cubicBezTo>
                  <a:pt x="7249" y="4223"/>
                  <a:pt x="7454" y="4714"/>
                  <a:pt x="7602" y="5082"/>
                </a:cubicBezTo>
                <a:cubicBezTo>
                  <a:pt x="7756" y="5452"/>
                  <a:pt x="7899" y="5801"/>
                  <a:pt x="8050" y="6190"/>
                </a:cubicBezTo>
                <a:cubicBezTo>
                  <a:pt x="8200" y="6579"/>
                  <a:pt x="8348" y="7070"/>
                  <a:pt x="8511" y="7479"/>
                </a:cubicBezTo>
                <a:cubicBezTo>
                  <a:pt x="8680" y="7890"/>
                  <a:pt x="8886" y="8281"/>
                  <a:pt x="9051" y="8607"/>
                </a:cubicBezTo>
                <a:cubicBezTo>
                  <a:pt x="9218" y="8935"/>
                  <a:pt x="9329" y="9161"/>
                  <a:pt x="9495" y="9448"/>
                </a:cubicBezTo>
              </a:path>
            </a:pathLst>
          </a:custGeom>
          <a:noFill/>
          <a:ln w="38100">
            <a:solidFill>
              <a:srgbClr val="007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669701" y="1918952"/>
            <a:ext cx="0" cy="294926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654675" y="4866068"/>
            <a:ext cx="4174902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970467" y="4945487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istance (Å)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 rot="16200000">
            <a:off x="-199974" y="3178935"/>
            <a:ext cx="1265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ensity (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ρ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669703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979869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290035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600201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910367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220533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530699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840865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3151031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3461197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771363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4081529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391697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Freeform 91"/>
          <p:cNvSpPr>
            <a:spLocks/>
          </p:cNvSpPr>
          <p:nvPr/>
        </p:nvSpPr>
        <p:spPr bwMode="auto">
          <a:xfrm>
            <a:off x="6228523" y="2078983"/>
            <a:ext cx="1282006" cy="2760953"/>
          </a:xfrm>
          <a:custGeom>
            <a:avLst/>
            <a:gdLst>
              <a:gd name="T0" fmla="*/ 0 w 1176"/>
              <a:gd name="T1" fmla="*/ 608 h 608"/>
              <a:gd name="T2" fmla="*/ 94 w 1176"/>
              <a:gd name="T3" fmla="*/ 606 h 608"/>
              <a:gd name="T4" fmla="*/ 147 w 1176"/>
              <a:gd name="T5" fmla="*/ 599 h 608"/>
              <a:gd name="T6" fmla="*/ 210 w 1176"/>
              <a:gd name="T7" fmla="*/ 578 h 608"/>
              <a:gd name="T8" fmla="*/ 250 w 1176"/>
              <a:gd name="T9" fmla="*/ 554 h 608"/>
              <a:gd name="T10" fmla="*/ 280 w 1176"/>
              <a:gd name="T11" fmla="*/ 522 h 608"/>
              <a:gd name="T12" fmla="*/ 310 w 1176"/>
              <a:gd name="T13" fmla="*/ 488 h 608"/>
              <a:gd name="T14" fmla="*/ 337 w 1176"/>
              <a:gd name="T15" fmla="*/ 446 h 608"/>
              <a:gd name="T16" fmla="*/ 367 w 1176"/>
              <a:gd name="T17" fmla="*/ 386 h 608"/>
              <a:gd name="T18" fmla="*/ 399 w 1176"/>
              <a:gd name="T19" fmla="*/ 321 h 608"/>
              <a:gd name="T20" fmla="*/ 427 w 1176"/>
              <a:gd name="T21" fmla="*/ 255 h 608"/>
              <a:gd name="T22" fmla="*/ 460 w 1176"/>
              <a:gd name="T23" fmla="*/ 182 h 608"/>
              <a:gd name="T24" fmla="*/ 483 w 1176"/>
              <a:gd name="T25" fmla="*/ 126 h 608"/>
              <a:gd name="T26" fmla="*/ 505 w 1176"/>
              <a:gd name="T27" fmla="*/ 80 h 608"/>
              <a:gd name="T28" fmla="*/ 540 w 1176"/>
              <a:gd name="T29" fmla="*/ 33 h 608"/>
              <a:gd name="T30" fmla="*/ 565 w 1176"/>
              <a:gd name="T31" fmla="*/ 9 h 608"/>
              <a:gd name="T32" fmla="*/ 592 w 1176"/>
              <a:gd name="T33" fmla="*/ 0 h 608"/>
              <a:gd name="T34" fmla="*/ 618 w 1176"/>
              <a:gd name="T35" fmla="*/ 12 h 608"/>
              <a:gd name="T36" fmla="*/ 645 w 1176"/>
              <a:gd name="T37" fmla="*/ 38 h 608"/>
              <a:gd name="T38" fmla="*/ 670 w 1176"/>
              <a:gd name="T39" fmla="*/ 78 h 608"/>
              <a:gd name="T40" fmla="*/ 690 w 1176"/>
              <a:gd name="T41" fmla="*/ 117 h 608"/>
              <a:gd name="T42" fmla="*/ 706 w 1176"/>
              <a:gd name="T43" fmla="*/ 155 h 608"/>
              <a:gd name="T44" fmla="*/ 721 w 1176"/>
              <a:gd name="T45" fmla="*/ 191 h 608"/>
              <a:gd name="T46" fmla="*/ 747 w 1176"/>
              <a:gd name="T47" fmla="*/ 248 h 608"/>
              <a:gd name="T48" fmla="*/ 771 w 1176"/>
              <a:gd name="T49" fmla="*/ 302 h 608"/>
              <a:gd name="T50" fmla="*/ 796 w 1176"/>
              <a:gd name="T51" fmla="*/ 365 h 608"/>
              <a:gd name="T52" fmla="*/ 825 w 1176"/>
              <a:gd name="T53" fmla="*/ 420 h 608"/>
              <a:gd name="T54" fmla="*/ 849 w 1176"/>
              <a:gd name="T55" fmla="*/ 461 h 608"/>
              <a:gd name="T56" fmla="*/ 879 w 1176"/>
              <a:gd name="T57" fmla="*/ 503 h 608"/>
              <a:gd name="T58" fmla="*/ 901 w 1176"/>
              <a:gd name="T59" fmla="*/ 528 h 608"/>
              <a:gd name="T60" fmla="*/ 933 w 1176"/>
              <a:gd name="T61" fmla="*/ 557 h 608"/>
              <a:gd name="T62" fmla="*/ 963 w 1176"/>
              <a:gd name="T63" fmla="*/ 576 h 608"/>
              <a:gd name="T64" fmla="*/ 996 w 1176"/>
              <a:gd name="T65" fmla="*/ 590 h 608"/>
              <a:gd name="T66" fmla="*/ 1048 w 1176"/>
              <a:gd name="T67" fmla="*/ 600 h 608"/>
              <a:gd name="T68" fmla="*/ 1105 w 1176"/>
              <a:gd name="T69" fmla="*/ 606 h 608"/>
              <a:gd name="T70" fmla="*/ 1176 w 1176"/>
              <a:gd name="T71" fmla="*/ 606 h 6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176" h="608">
                <a:moveTo>
                  <a:pt x="0" y="608"/>
                </a:moveTo>
                <a:cubicBezTo>
                  <a:pt x="35" y="607"/>
                  <a:pt x="70" y="607"/>
                  <a:pt x="94" y="606"/>
                </a:cubicBezTo>
                <a:cubicBezTo>
                  <a:pt x="118" y="605"/>
                  <a:pt x="128" y="604"/>
                  <a:pt x="147" y="599"/>
                </a:cubicBezTo>
                <a:cubicBezTo>
                  <a:pt x="166" y="594"/>
                  <a:pt x="193" y="586"/>
                  <a:pt x="210" y="578"/>
                </a:cubicBezTo>
                <a:cubicBezTo>
                  <a:pt x="227" y="570"/>
                  <a:pt x="238" y="563"/>
                  <a:pt x="250" y="554"/>
                </a:cubicBezTo>
                <a:cubicBezTo>
                  <a:pt x="262" y="545"/>
                  <a:pt x="270" y="533"/>
                  <a:pt x="280" y="522"/>
                </a:cubicBezTo>
                <a:cubicBezTo>
                  <a:pt x="290" y="511"/>
                  <a:pt x="301" y="501"/>
                  <a:pt x="310" y="488"/>
                </a:cubicBezTo>
                <a:cubicBezTo>
                  <a:pt x="319" y="475"/>
                  <a:pt x="327" y="463"/>
                  <a:pt x="337" y="446"/>
                </a:cubicBezTo>
                <a:cubicBezTo>
                  <a:pt x="347" y="429"/>
                  <a:pt x="357" y="407"/>
                  <a:pt x="367" y="386"/>
                </a:cubicBezTo>
                <a:cubicBezTo>
                  <a:pt x="377" y="365"/>
                  <a:pt x="389" y="343"/>
                  <a:pt x="399" y="321"/>
                </a:cubicBezTo>
                <a:cubicBezTo>
                  <a:pt x="409" y="299"/>
                  <a:pt x="417" y="278"/>
                  <a:pt x="427" y="255"/>
                </a:cubicBezTo>
                <a:cubicBezTo>
                  <a:pt x="437" y="232"/>
                  <a:pt x="451" y="203"/>
                  <a:pt x="460" y="182"/>
                </a:cubicBezTo>
                <a:cubicBezTo>
                  <a:pt x="469" y="161"/>
                  <a:pt x="476" y="143"/>
                  <a:pt x="483" y="126"/>
                </a:cubicBezTo>
                <a:cubicBezTo>
                  <a:pt x="490" y="109"/>
                  <a:pt x="496" y="95"/>
                  <a:pt x="505" y="80"/>
                </a:cubicBezTo>
                <a:cubicBezTo>
                  <a:pt x="514" y="65"/>
                  <a:pt x="530" y="45"/>
                  <a:pt x="540" y="33"/>
                </a:cubicBezTo>
                <a:cubicBezTo>
                  <a:pt x="550" y="21"/>
                  <a:pt x="556" y="15"/>
                  <a:pt x="565" y="9"/>
                </a:cubicBezTo>
                <a:cubicBezTo>
                  <a:pt x="574" y="3"/>
                  <a:pt x="583" y="0"/>
                  <a:pt x="592" y="0"/>
                </a:cubicBezTo>
                <a:cubicBezTo>
                  <a:pt x="601" y="0"/>
                  <a:pt x="609" y="6"/>
                  <a:pt x="618" y="12"/>
                </a:cubicBezTo>
                <a:cubicBezTo>
                  <a:pt x="627" y="18"/>
                  <a:pt x="636" y="27"/>
                  <a:pt x="645" y="38"/>
                </a:cubicBezTo>
                <a:cubicBezTo>
                  <a:pt x="654" y="49"/>
                  <a:pt x="663" y="65"/>
                  <a:pt x="670" y="78"/>
                </a:cubicBezTo>
                <a:cubicBezTo>
                  <a:pt x="677" y="91"/>
                  <a:pt x="684" y="104"/>
                  <a:pt x="690" y="117"/>
                </a:cubicBezTo>
                <a:cubicBezTo>
                  <a:pt x="696" y="130"/>
                  <a:pt x="701" y="143"/>
                  <a:pt x="706" y="155"/>
                </a:cubicBezTo>
                <a:cubicBezTo>
                  <a:pt x="711" y="167"/>
                  <a:pt x="714" y="176"/>
                  <a:pt x="721" y="191"/>
                </a:cubicBezTo>
                <a:cubicBezTo>
                  <a:pt x="728" y="206"/>
                  <a:pt x="739" y="230"/>
                  <a:pt x="747" y="248"/>
                </a:cubicBezTo>
                <a:cubicBezTo>
                  <a:pt x="755" y="266"/>
                  <a:pt x="763" y="283"/>
                  <a:pt x="771" y="302"/>
                </a:cubicBezTo>
                <a:cubicBezTo>
                  <a:pt x="779" y="321"/>
                  <a:pt x="787" y="345"/>
                  <a:pt x="796" y="365"/>
                </a:cubicBezTo>
                <a:cubicBezTo>
                  <a:pt x="805" y="385"/>
                  <a:pt x="816" y="404"/>
                  <a:pt x="825" y="420"/>
                </a:cubicBezTo>
                <a:cubicBezTo>
                  <a:pt x="834" y="436"/>
                  <a:pt x="840" y="447"/>
                  <a:pt x="849" y="461"/>
                </a:cubicBezTo>
                <a:cubicBezTo>
                  <a:pt x="858" y="475"/>
                  <a:pt x="870" y="492"/>
                  <a:pt x="879" y="503"/>
                </a:cubicBezTo>
                <a:cubicBezTo>
                  <a:pt x="888" y="514"/>
                  <a:pt x="892" y="519"/>
                  <a:pt x="901" y="528"/>
                </a:cubicBezTo>
                <a:cubicBezTo>
                  <a:pt x="910" y="537"/>
                  <a:pt x="923" y="549"/>
                  <a:pt x="933" y="557"/>
                </a:cubicBezTo>
                <a:cubicBezTo>
                  <a:pt x="943" y="565"/>
                  <a:pt x="953" y="571"/>
                  <a:pt x="963" y="576"/>
                </a:cubicBezTo>
                <a:cubicBezTo>
                  <a:pt x="973" y="581"/>
                  <a:pt x="982" y="586"/>
                  <a:pt x="996" y="590"/>
                </a:cubicBezTo>
                <a:cubicBezTo>
                  <a:pt x="1010" y="594"/>
                  <a:pt x="1030" y="597"/>
                  <a:pt x="1048" y="600"/>
                </a:cubicBezTo>
                <a:cubicBezTo>
                  <a:pt x="1066" y="603"/>
                  <a:pt x="1084" y="605"/>
                  <a:pt x="1105" y="606"/>
                </a:cubicBezTo>
                <a:cubicBezTo>
                  <a:pt x="1126" y="607"/>
                  <a:pt x="1151" y="606"/>
                  <a:pt x="1176" y="606"/>
                </a:cubicBezTo>
              </a:path>
            </a:pathLst>
          </a:custGeom>
          <a:noFill/>
          <a:ln w="38100">
            <a:solidFill>
              <a:schemeClr val="accent3">
                <a:lumMod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9" name="Straight Arrow Connector 48"/>
          <p:cNvCxnSpPr/>
          <p:nvPr/>
        </p:nvCxnSpPr>
        <p:spPr>
          <a:xfrm flipV="1">
            <a:off x="4891825" y="1916805"/>
            <a:ext cx="0" cy="294926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4876799" y="4863921"/>
            <a:ext cx="4174902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6372895" y="4943340"/>
            <a:ext cx="1059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angle (°)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 rot="16200000">
            <a:off x="4139169" y="3176788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intensity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3" name="Straight Connector 52"/>
          <p:cNvCxnSpPr/>
          <p:nvPr/>
        </p:nvCxnSpPr>
        <p:spPr>
          <a:xfrm>
            <a:off x="4891827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5201993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5512159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5822325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6132491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6442657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6752823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7062989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7373155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7683321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7993487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8303653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8613821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0677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Fourier view of scattering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669701" y="1918952"/>
            <a:ext cx="0" cy="294926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654675" y="4866068"/>
            <a:ext cx="4174902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970467" y="4945487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istance (Å)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 rot="16200000">
            <a:off x="-199974" y="3178935"/>
            <a:ext cx="1265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ensity (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ρ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669703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979869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290035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600201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910367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220533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530699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840865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3151031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3461197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771363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4081529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391697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V="1">
            <a:off x="4891825" y="1916805"/>
            <a:ext cx="0" cy="294926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4876799" y="4863921"/>
            <a:ext cx="4174902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6372895" y="4943340"/>
            <a:ext cx="1059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angle (°)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 rot="16200000">
            <a:off x="4139169" y="3176788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intensity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3" name="Straight Connector 52"/>
          <p:cNvCxnSpPr/>
          <p:nvPr/>
        </p:nvCxnSpPr>
        <p:spPr>
          <a:xfrm>
            <a:off x="4891827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5201993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5512159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5822325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6132491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6442657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6752823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7062989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7373155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7683321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7993487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8303653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8613821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Freeform 91"/>
          <p:cNvSpPr>
            <a:spLocks/>
          </p:cNvSpPr>
          <p:nvPr/>
        </p:nvSpPr>
        <p:spPr bwMode="auto">
          <a:xfrm>
            <a:off x="2094412" y="2091862"/>
            <a:ext cx="1112428" cy="2760953"/>
          </a:xfrm>
          <a:custGeom>
            <a:avLst/>
            <a:gdLst>
              <a:gd name="T0" fmla="*/ 0 w 1176"/>
              <a:gd name="T1" fmla="*/ 608 h 608"/>
              <a:gd name="T2" fmla="*/ 94 w 1176"/>
              <a:gd name="T3" fmla="*/ 606 h 608"/>
              <a:gd name="T4" fmla="*/ 147 w 1176"/>
              <a:gd name="T5" fmla="*/ 599 h 608"/>
              <a:gd name="T6" fmla="*/ 210 w 1176"/>
              <a:gd name="T7" fmla="*/ 578 h 608"/>
              <a:gd name="T8" fmla="*/ 250 w 1176"/>
              <a:gd name="T9" fmla="*/ 554 h 608"/>
              <a:gd name="T10" fmla="*/ 280 w 1176"/>
              <a:gd name="T11" fmla="*/ 522 h 608"/>
              <a:gd name="T12" fmla="*/ 310 w 1176"/>
              <a:gd name="T13" fmla="*/ 488 h 608"/>
              <a:gd name="T14" fmla="*/ 337 w 1176"/>
              <a:gd name="T15" fmla="*/ 446 h 608"/>
              <a:gd name="T16" fmla="*/ 367 w 1176"/>
              <a:gd name="T17" fmla="*/ 386 h 608"/>
              <a:gd name="T18" fmla="*/ 399 w 1176"/>
              <a:gd name="T19" fmla="*/ 321 h 608"/>
              <a:gd name="T20" fmla="*/ 427 w 1176"/>
              <a:gd name="T21" fmla="*/ 255 h 608"/>
              <a:gd name="T22" fmla="*/ 460 w 1176"/>
              <a:gd name="T23" fmla="*/ 182 h 608"/>
              <a:gd name="T24" fmla="*/ 483 w 1176"/>
              <a:gd name="T25" fmla="*/ 126 h 608"/>
              <a:gd name="T26" fmla="*/ 505 w 1176"/>
              <a:gd name="T27" fmla="*/ 80 h 608"/>
              <a:gd name="T28" fmla="*/ 540 w 1176"/>
              <a:gd name="T29" fmla="*/ 33 h 608"/>
              <a:gd name="T30" fmla="*/ 565 w 1176"/>
              <a:gd name="T31" fmla="*/ 9 h 608"/>
              <a:gd name="T32" fmla="*/ 592 w 1176"/>
              <a:gd name="T33" fmla="*/ 0 h 608"/>
              <a:gd name="T34" fmla="*/ 618 w 1176"/>
              <a:gd name="T35" fmla="*/ 12 h 608"/>
              <a:gd name="T36" fmla="*/ 645 w 1176"/>
              <a:gd name="T37" fmla="*/ 38 h 608"/>
              <a:gd name="T38" fmla="*/ 670 w 1176"/>
              <a:gd name="T39" fmla="*/ 78 h 608"/>
              <a:gd name="T40" fmla="*/ 690 w 1176"/>
              <a:gd name="T41" fmla="*/ 117 h 608"/>
              <a:gd name="T42" fmla="*/ 706 w 1176"/>
              <a:gd name="T43" fmla="*/ 155 h 608"/>
              <a:gd name="T44" fmla="*/ 721 w 1176"/>
              <a:gd name="T45" fmla="*/ 191 h 608"/>
              <a:gd name="T46" fmla="*/ 747 w 1176"/>
              <a:gd name="T47" fmla="*/ 248 h 608"/>
              <a:gd name="T48" fmla="*/ 771 w 1176"/>
              <a:gd name="T49" fmla="*/ 302 h 608"/>
              <a:gd name="T50" fmla="*/ 796 w 1176"/>
              <a:gd name="T51" fmla="*/ 365 h 608"/>
              <a:gd name="T52" fmla="*/ 825 w 1176"/>
              <a:gd name="T53" fmla="*/ 420 h 608"/>
              <a:gd name="T54" fmla="*/ 849 w 1176"/>
              <a:gd name="T55" fmla="*/ 461 h 608"/>
              <a:gd name="T56" fmla="*/ 879 w 1176"/>
              <a:gd name="T57" fmla="*/ 503 h 608"/>
              <a:gd name="T58" fmla="*/ 901 w 1176"/>
              <a:gd name="T59" fmla="*/ 528 h 608"/>
              <a:gd name="T60" fmla="*/ 933 w 1176"/>
              <a:gd name="T61" fmla="*/ 557 h 608"/>
              <a:gd name="T62" fmla="*/ 963 w 1176"/>
              <a:gd name="T63" fmla="*/ 576 h 608"/>
              <a:gd name="T64" fmla="*/ 996 w 1176"/>
              <a:gd name="T65" fmla="*/ 590 h 608"/>
              <a:gd name="T66" fmla="*/ 1048 w 1176"/>
              <a:gd name="T67" fmla="*/ 600 h 608"/>
              <a:gd name="T68" fmla="*/ 1105 w 1176"/>
              <a:gd name="T69" fmla="*/ 606 h 608"/>
              <a:gd name="T70" fmla="*/ 1176 w 1176"/>
              <a:gd name="T71" fmla="*/ 606 h 6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176" h="608">
                <a:moveTo>
                  <a:pt x="0" y="608"/>
                </a:moveTo>
                <a:cubicBezTo>
                  <a:pt x="35" y="607"/>
                  <a:pt x="70" y="607"/>
                  <a:pt x="94" y="606"/>
                </a:cubicBezTo>
                <a:cubicBezTo>
                  <a:pt x="118" y="605"/>
                  <a:pt x="128" y="604"/>
                  <a:pt x="147" y="599"/>
                </a:cubicBezTo>
                <a:cubicBezTo>
                  <a:pt x="166" y="594"/>
                  <a:pt x="193" y="586"/>
                  <a:pt x="210" y="578"/>
                </a:cubicBezTo>
                <a:cubicBezTo>
                  <a:pt x="227" y="570"/>
                  <a:pt x="238" y="563"/>
                  <a:pt x="250" y="554"/>
                </a:cubicBezTo>
                <a:cubicBezTo>
                  <a:pt x="262" y="545"/>
                  <a:pt x="270" y="533"/>
                  <a:pt x="280" y="522"/>
                </a:cubicBezTo>
                <a:cubicBezTo>
                  <a:pt x="290" y="511"/>
                  <a:pt x="301" y="501"/>
                  <a:pt x="310" y="488"/>
                </a:cubicBezTo>
                <a:cubicBezTo>
                  <a:pt x="319" y="475"/>
                  <a:pt x="327" y="463"/>
                  <a:pt x="337" y="446"/>
                </a:cubicBezTo>
                <a:cubicBezTo>
                  <a:pt x="347" y="429"/>
                  <a:pt x="357" y="407"/>
                  <a:pt x="367" y="386"/>
                </a:cubicBezTo>
                <a:cubicBezTo>
                  <a:pt x="377" y="365"/>
                  <a:pt x="389" y="343"/>
                  <a:pt x="399" y="321"/>
                </a:cubicBezTo>
                <a:cubicBezTo>
                  <a:pt x="409" y="299"/>
                  <a:pt x="417" y="278"/>
                  <a:pt x="427" y="255"/>
                </a:cubicBezTo>
                <a:cubicBezTo>
                  <a:pt x="437" y="232"/>
                  <a:pt x="451" y="203"/>
                  <a:pt x="460" y="182"/>
                </a:cubicBezTo>
                <a:cubicBezTo>
                  <a:pt x="469" y="161"/>
                  <a:pt x="476" y="143"/>
                  <a:pt x="483" y="126"/>
                </a:cubicBezTo>
                <a:cubicBezTo>
                  <a:pt x="490" y="109"/>
                  <a:pt x="496" y="95"/>
                  <a:pt x="505" y="80"/>
                </a:cubicBezTo>
                <a:cubicBezTo>
                  <a:pt x="514" y="65"/>
                  <a:pt x="530" y="45"/>
                  <a:pt x="540" y="33"/>
                </a:cubicBezTo>
                <a:cubicBezTo>
                  <a:pt x="550" y="21"/>
                  <a:pt x="556" y="15"/>
                  <a:pt x="565" y="9"/>
                </a:cubicBezTo>
                <a:cubicBezTo>
                  <a:pt x="574" y="3"/>
                  <a:pt x="583" y="0"/>
                  <a:pt x="592" y="0"/>
                </a:cubicBezTo>
                <a:cubicBezTo>
                  <a:pt x="601" y="0"/>
                  <a:pt x="609" y="6"/>
                  <a:pt x="618" y="12"/>
                </a:cubicBezTo>
                <a:cubicBezTo>
                  <a:pt x="627" y="18"/>
                  <a:pt x="636" y="27"/>
                  <a:pt x="645" y="38"/>
                </a:cubicBezTo>
                <a:cubicBezTo>
                  <a:pt x="654" y="49"/>
                  <a:pt x="663" y="65"/>
                  <a:pt x="670" y="78"/>
                </a:cubicBezTo>
                <a:cubicBezTo>
                  <a:pt x="677" y="91"/>
                  <a:pt x="684" y="104"/>
                  <a:pt x="690" y="117"/>
                </a:cubicBezTo>
                <a:cubicBezTo>
                  <a:pt x="696" y="130"/>
                  <a:pt x="701" y="143"/>
                  <a:pt x="706" y="155"/>
                </a:cubicBezTo>
                <a:cubicBezTo>
                  <a:pt x="711" y="167"/>
                  <a:pt x="714" y="176"/>
                  <a:pt x="721" y="191"/>
                </a:cubicBezTo>
                <a:cubicBezTo>
                  <a:pt x="728" y="206"/>
                  <a:pt x="739" y="230"/>
                  <a:pt x="747" y="248"/>
                </a:cubicBezTo>
                <a:cubicBezTo>
                  <a:pt x="755" y="266"/>
                  <a:pt x="763" y="283"/>
                  <a:pt x="771" y="302"/>
                </a:cubicBezTo>
                <a:cubicBezTo>
                  <a:pt x="779" y="321"/>
                  <a:pt x="787" y="345"/>
                  <a:pt x="796" y="365"/>
                </a:cubicBezTo>
                <a:cubicBezTo>
                  <a:pt x="805" y="385"/>
                  <a:pt x="816" y="404"/>
                  <a:pt x="825" y="420"/>
                </a:cubicBezTo>
                <a:cubicBezTo>
                  <a:pt x="834" y="436"/>
                  <a:pt x="840" y="447"/>
                  <a:pt x="849" y="461"/>
                </a:cubicBezTo>
                <a:cubicBezTo>
                  <a:pt x="858" y="475"/>
                  <a:pt x="870" y="492"/>
                  <a:pt x="879" y="503"/>
                </a:cubicBezTo>
                <a:cubicBezTo>
                  <a:pt x="888" y="514"/>
                  <a:pt x="892" y="519"/>
                  <a:pt x="901" y="528"/>
                </a:cubicBezTo>
                <a:cubicBezTo>
                  <a:pt x="910" y="537"/>
                  <a:pt x="923" y="549"/>
                  <a:pt x="933" y="557"/>
                </a:cubicBezTo>
                <a:cubicBezTo>
                  <a:pt x="943" y="565"/>
                  <a:pt x="953" y="571"/>
                  <a:pt x="963" y="576"/>
                </a:cubicBezTo>
                <a:cubicBezTo>
                  <a:pt x="973" y="581"/>
                  <a:pt x="982" y="586"/>
                  <a:pt x="996" y="590"/>
                </a:cubicBezTo>
                <a:cubicBezTo>
                  <a:pt x="1010" y="594"/>
                  <a:pt x="1030" y="597"/>
                  <a:pt x="1048" y="600"/>
                </a:cubicBezTo>
                <a:cubicBezTo>
                  <a:pt x="1066" y="603"/>
                  <a:pt x="1084" y="605"/>
                  <a:pt x="1105" y="606"/>
                </a:cubicBezTo>
                <a:cubicBezTo>
                  <a:pt x="1126" y="607"/>
                  <a:pt x="1151" y="606"/>
                  <a:pt x="1176" y="606"/>
                </a:cubicBezTo>
              </a:path>
            </a:pathLst>
          </a:custGeom>
          <a:noFill/>
          <a:ln w="38100">
            <a:solidFill>
              <a:srgbClr val="007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Freeform 91"/>
          <p:cNvSpPr>
            <a:spLocks/>
          </p:cNvSpPr>
          <p:nvPr/>
        </p:nvSpPr>
        <p:spPr bwMode="auto">
          <a:xfrm>
            <a:off x="4898670" y="2081501"/>
            <a:ext cx="4018820" cy="1447309"/>
          </a:xfrm>
          <a:custGeom>
            <a:avLst/>
            <a:gdLst>
              <a:gd name="T0" fmla="*/ 0 w 1176"/>
              <a:gd name="T1" fmla="*/ 608 h 608"/>
              <a:gd name="T2" fmla="*/ 94 w 1176"/>
              <a:gd name="T3" fmla="*/ 606 h 608"/>
              <a:gd name="T4" fmla="*/ 147 w 1176"/>
              <a:gd name="T5" fmla="*/ 599 h 608"/>
              <a:gd name="T6" fmla="*/ 210 w 1176"/>
              <a:gd name="T7" fmla="*/ 578 h 608"/>
              <a:gd name="T8" fmla="*/ 250 w 1176"/>
              <a:gd name="T9" fmla="*/ 554 h 608"/>
              <a:gd name="T10" fmla="*/ 280 w 1176"/>
              <a:gd name="T11" fmla="*/ 522 h 608"/>
              <a:gd name="T12" fmla="*/ 310 w 1176"/>
              <a:gd name="T13" fmla="*/ 488 h 608"/>
              <a:gd name="T14" fmla="*/ 337 w 1176"/>
              <a:gd name="T15" fmla="*/ 446 h 608"/>
              <a:gd name="T16" fmla="*/ 367 w 1176"/>
              <a:gd name="T17" fmla="*/ 386 h 608"/>
              <a:gd name="T18" fmla="*/ 399 w 1176"/>
              <a:gd name="T19" fmla="*/ 321 h 608"/>
              <a:gd name="T20" fmla="*/ 427 w 1176"/>
              <a:gd name="T21" fmla="*/ 255 h 608"/>
              <a:gd name="T22" fmla="*/ 460 w 1176"/>
              <a:gd name="T23" fmla="*/ 182 h 608"/>
              <a:gd name="T24" fmla="*/ 483 w 1176"/>
              <a:gd name="T25" fmla="*/ 126 h 608"/>
              <a:gd name="T26" fmla="*/ 505 w 1176"/>
              <a:gd name="T27" fmla="*/ 80 h 608"/>
              <a:gd name="T28" fmla="*/ 540 w 1176"/>
              <a:gd name="T29" fmla="*/ 33 h 608"/>
              <a:gd name="T30" fmla="*/ 565 w 1176"/>
              <a:gd name="T31" fmla="*/ 9 h 608"/>
              <a:gd name="T32" fmla="*/ 592 w 1176"/>
              <a:gd name="T33" fmla="*/ 0 h 608"/>
              <a:gd name="T34" fmla="*/ 618 w 1176"/>
              <a:gd name="T35" fmla="*/ 12 h 608"/>
              <a:gd name="T36" fmla="*/ 645 w 1176"/>
              <a:gd name="T37" fmla="*/ 38 h 608"/>
              <a:gd name="T38" fmla="*/ 670 w 1176"/>
              <a:gd name="T39" fmla="*/ 78 h 608"/>
              <a:gd name="T40" fmla="*/ 690 w 1176"/>
              <a:gd name="T41" fmla="*/ 117 h 608"/>
              <a:gd name="T42" fmla="*/ 706 w 1176"/>
              <a:gd name="T43" fmla="*/ 155 h 608"/>
              <a:gd name="T44" fmla="*/ 721 w 1176"/>
              <a:gd name="T45" fmla="*/ 191 h 608"/>
              <a:gd name="T46" fmla="*/ 747 w 1176"/>
              <a:gd name="T47" fmla="*/ 248 h 608"/>
              <a:gd name="T48" fmla="*/ 771 w 1176"/>
              <a:gd name="T49" fmla="*/ 302 h 608"/>
              <a:gd name="T50" fmla="*/ 796 w 1176"/>
              <a:gd name="T51" fmla="*/ 365 h 608"/>
              <a:gd name="T52" fmla="*/ 825 w 1176"/>
              <a:gd name="T53" fmla="*/ 420 h 608"/>
              <a:gd name="T54" fmla="*/ 849 w 1176"/>
              <a:gd name="T55" fmla="*/ 461 h 608"/>
              <a:gd name="T56" fmla="*/ 879 w 1176"/>
              <a:gd name="T57" fmla="*/ 503 h 608"/>
              <a:gd name="T58" fmla="*/ 901 w 1176"/>
              <a:gd name="T59" fmla="*/ 528 h 608"/>
              <a:gd name="T60" fmla="*/ 933 w 1176"/>
              <a:gd name="T61" fmla="*/ 557 h 608"/>
              <a:gd name="T62" fmla="*/ 963 w 1176"/>
              <a:gd name="T63" fmla="*/ 576 h 608"/>
              <a:gd name="T64" fmla="*/ 996 w 1176"/>
              <a:gd name="T65" fmla="*/ 590 h 608"/>
              <a:gd name="T66" fmla="*/ 1048 w 1176"/>
              <a:gd name="T67" fmla="*/ 600 h 608"/>
              <a:gd name="T68" fmla="*/ 1105 w 1176"/>
              <a:gd name="T69" fmla="*/ 606 h 608"/>
              <a:gd name="T70" fmla="*/ 1176 w 1176"/>
              <a:gd name="T71" fmla="*/ 606 h 608"/>
              <a:gd name="connsiteX0" fmla="*/ 0 w 10000"/>
              <a:gd name="connsiteY0" fmla="*/ 10000 h 10000"/>
              <a:gd name="connsiteX1" fmla="*/ 799 w 10000"/>
              <a:gd name="connsiteY1" fmla="*/ 9967 h 10000"/>
              <a:gd name="connsiteX2" fmla="*/ 1250 w 10000"/>
              <a:gd name="connsiteY2" fmla="*/ 9852 h 10000"/>
              <a:gd name="connsiteX3" fmla="*/ 1786 w 10000"/>
              <a:gd name="connsiteY3" fmla="*/ 9507 h 10000"/>
              <a:gd name="connsiteX4" fmla="*/ 2126 w 10000"/>
              <a:gd name="connsiteY4" fmla="*/ 9112 h 10000"/>
              <a:gd name="connsiteX5" fmla="*/ 2381 w 10000"/>
              <a:gd name="connsiteY5" fmla="*/ 8586 h 10000"/>
              <a:gd name="connsiteX6" fmla="*/ 2636 w 10000"/>
              <a:gd name="connsiteY6" fmla="*/ 8026 h 10000"/>
              <a:gd name="connsiteX7" fmla="*/ 2866 w 10000"/>
              <a:gd name="connsiteY7" fmla="*/ 7336 h 10000"/>
              <a:gd name="connsiteX8" fmla="*/ 3121 w 10000"/>
              <a:gd name="connsiteY8" fmla="*/ 6349 h 10000"/>
              <a:gd name="connsiteX9" fmla="*/ 3393 w 10000"/>
              <a:gd name="connsiteY9" fmla="*/ 5280 h 10000"/>
              <a:gd name="connsiteX10" fmla="*/ 3631 w 10000"/>
              <a:gd name="connsiteY10" fmla="*/ 4194 h 10000"/>
              <a:gd name="connsiteX11" fmla="*/ 3912 w 10000"/>
              <a:gd name="connsiteY11" fmla="*/ 2993 h 10000"/>
              <a:gd name="connsiteX12" fmla="*/ 4107 w 10000"/>
              <a:gd name="connsiteY12" fmla="*/ 2072 h 10000"/>
              <a:gd name="connsiteX13" fmla="*/ 4294 w 10000"/>
              <a:gd name="connsiteY13" fmla="*/ 1316 h 10000"/>
              <a:gd name="connsiteX14" fmla="*/ 4592 w 10000"/>
              <a:gd name="connsiteY14" fmla="*/ 543 h 10000"/>
              <a:gd name="connsiteX15" fmla="*/ 4804 w 10000"/>
              <a:gd name="connsiteY15" fmla="*/ 148 h 10000"/>
              <a:gd name="connsiteX16" fmla="*/ 5034 w 10000"/>
              <a:gd name="connsiteY16" fmla="*/ 0 h 10000"/>
              <a:gd name="connsiteX17" fmla="*/ 5255 w 10000"/>
              <a:gd name="connsiteY17" fmla="*/ 197 h 10000"/>
              <a:gd name="connsiteX18" fmla="*/ 5485 w 10000"/>
              <a:gd name="connsiteY18" fmla="*/ 625 h 10000"/>
              <a:gd name="connsiteX19" fmla="*/ 5697 w 10000"/>
              <a:gd name="connsiteY19" fmla="*/ 1283 h 10000"/>
              <a:gd name="connsiteX20" fmla="*/ 5867 w 10000"/>
              <a:gd name="connsiteY20" fmla="*/ 1924 h 10000"/>
              <a:gd name="connsiteX21" fmla="*/ 6003 w 10000"/>
              <a:gd name="connsiteY21" fmla="*/ 2549 h 10000"/>
              <a:gd name="connsiteX22" fmla="*/ 6131 w 10000"/>
              <a:gd name="connsiteY22" fmla="*/ 3141 h 10000"/>
              <a:gd name="connsiteX23" fmla="*/ 6352 w 10000"/>
              <a:gd name="connsiteY23" fmla="*/ 4079 h 10000"/>
              <a:gd name="connsiteX24" fmla="*/ 6556 w 10000"/>
              <a:gd name="connsiteY24" fmla="*/ 4967 h 10000"/>
              <a:gd name="connsiteX25" fmla="*/ 6769 w 10000"/>
              <a:gd name="connsiteY25" fmla="*/ 6003 h 10000"/>
              <a:gd name="connsiteX26" fmla="*/ 7015 w 10000"/>
              <a:gd name="connsiteY26" fmla="*/ 6908 h 10000"/>
              <a:gd name="connsiteX27" fmla="*/ 7219 w 10000"/>
              <a:gd name="connsiteY27" fmla="*/ 7582 h 10000"/>
              <a:gd name="connsiteX28" fmla="*/ 7662 w 10000"/>
              <a:gd name="connsiteY28" fmla="*/ 8684 h 10000"/>
              <a:gd name="connsiteX29" fmla="*/ 7934 w 10000"/>
              <a:gd name="connsiteY29" fmla="*/ 9161 h 10000"/>
              <a:gd name="connsiteX30" fmla="*/ 8189 w 10000"/>
              <a:gd name="connsiteY30" fmla="*/ 9474 h 10000"/>
              <a:gd name="connsiteX31" fmla="*/ 8469 w 10000"/>
              <a:gd name="connsiteY31" fmla="*/ 9704 h 10000"/>
              <a:gd name="connsiteX32" fmla="*/ 8912 w 10000"/>
              <a:gd name="connsiteY32" fmla="*/ 9868 h 10000"/>
              <a:gd name="connsiteX33" fmla="*/ 9396 w 10000"/>
              <a:gd name="connsiteY33" fmla="*/ 9967 h 10000"/>
              <a:gd name="connsiteX34" fmla="*/ 10000 w 10000"/>
              <a:gd name="connsiteY34" fmla="*/ 9967 h 10000"/>
              <a:gd name="connsiteX0" fmla="*/ 0 w 9396"/>
              <a:gd name="connsiteY0" fmla="*/ 10000 h 10000"/>
              <a:gd name="connsiteX1" fmla="*/ 799 w 9396"/>
              <a:gd name="connsiteY1" fmla="*/ 9967 h 10000"/>
              <a:gd name="connsiteX2" fmla="*/ 1250 w 9396"/>
              <a:gd name="connsiteY2" fmla="*/ 9852 h 10000"/>
              <a:gd name="connsiteX3" fmla="*/ 1786 w 9396"/>
              <a:gd name="connsiteY3" fmla="*/ 9507 h 10000"/>
              <a:gd name="connsiteX4" fmla="*/ 2126 w 9396"/>
              <a:gd name="connsiteY4" fmla="*/ 9112 h 10000"/>
              <a:gd name="connsiteX5" fmla="*/ 2381 w 9396"/>
              <a:gd name="connsiteY5" fmla="*/ 8586 h 10000"/>
              <a:gd name="connsiteX6" fmla="*/ 2636 w 9396"/>
              <a:gd name="connsiteY6" fmla="*/ 8026 h 10000"/>
              <a:gd name="connsiteX7" fmla="*/ 2866 w 9396"/>
              <a:gd name="connsiteY7" fmla="*/ 7336 h 10000"/>
              <a:gd name="connsiteX8" fmla="*/ 3121 w 9396"/>
              <a:gd name="connsiteY8" fmla="*/ 6349 h 10000"/>
              <a:gd name="connsiteX9" fmla="*/ 3393 w 9396"/>
              <a:gd name="connsiteY9" fmla="*/ 5280 h 10000"/>
              <a:gd name="connsiteX10" fmla="*/ 3631 w 9396"/>
              <a:gd name="connsiteY10" fmla="*/ 4194 h 10000"/>
              <a:gd name="connsiteX11" fmla="*/ 3912 w 9396"/>
              <a:gd name="connsiteY11" fmla="*/ 2993 h 10000"/>
              <a:gd name="connsiteX12" fmla="*/ 4107 w 9396"/>
              <a:gd name="connsiteY12" fmla="*/ 2072 h 10000"/>
              <a:gd name="connsiteX13" fmla="*/ 4294 w 9396"/>
              <a:gd name="connsiteY13" fmla="*/ 1316 h 10000"/>
              <a:gd name="connsiteX14" fmla="*/ 4592 w 9396"/>
              <a:gd name="connsiteY14" fmla="*/ 543 h 10000"/>
              <a:gd name="connsiteX15" fmla="*/ 4804 w 9396"/>
              <a:gd name="connsiteY15" fmla="*/ 148 h 10000"/>
              <a:gd name="connsiteX16" fmla="*/ 5034 w 9396"/>
              <a:gd name="connsiteY16" fmla="*/ 0 h 10000"/>
              <a:gd name="connsiteX17" fmla="*/ 5255 w 9396"/>
              <a:gd name="connsiteY17" fmla="*/ 197 h 10000"/>
              <a:gd name="connsiteX18" fmla="*/ 5485 w 9396"/>
              <a:gd name="connsiteY18" fmla="*/ 625 h 10000"/>
              <a:gd name="connsiteX19" fmla="*/ 5697 w 9396"/>
              <a:gd name="connsiteY19" fmla="*/ 1283 h 10000"/>
              <a:gd name="connsiteX20" fmla="*/ 5867 w 9396"/>
              <a:gd name="connsiteY20" fmla="*/ 1924 h 10000"/>
              <a:gd name="connsiteX21" fmla="*/ 6003 w 9396"/>
              <a:gd name="connsiteY21" fmla="*/ 2549 h 10000"/>
              <a:gd name="connsiteX22" fmla="*/ 6131 w 9396"/>
              <a:gd name="connsiteY22" fmla="*/ 3141 h 10000"/>
              <a:gd name="connsiteX23" fmla="*/ 6352 w 9396"/>
              <a:gd name="connsiteY23" fmla="*/ 4079 h 10000"/>
              <a:gd name="connsiteX24" fmla="*/ 6556 w 9396"/>
              <a:gd name="connsiteY24" fmla="*/ 4967 h 10000"/>
              <a:gd name="connsiteX25" fmla="*/ 6769 w 9396"/>
              <a:gd name="connsiteY25" fmla="*/ 6003 h 10000"/>
              <a:gd name="connsiteX26" fmla="*/ 7015 w 9396"/>
              <a:gd name="connsiteY26" fmla="*/ 6908 h 10000"/>
              <a:gd name="connsiteX27" fmla="*/ 7219 w 9396"/>
              <a:gd name="connsiteY27" fmla="*/ 7582 h 10000"/>
              <a:gd name="connsiteX28" fmla="*/ 7662 w 9396"/>
              <a:gd name="connsiteY28" fmla="*/ 8684 h 10000"/>
              <a:gd name="connsiteX29" fmla="*/ 7934 w 9396"/>
              <a:gd name="connsiteY29" fmla="*/ 9161 h 10000"/>
              <a:gd name="connsiteX30" fmla="*/ 8189 w 9396"/>
              <a:gd name="connsiteY30" fmla="*/ 9474 h 10000"/>
              <a:gd name="connsiteX31" fmla="*/ 8469 w 9396"/>
              <a:gd name="connsiteY31" fmla="*/ 9704 h 10000"/>
              <a:gd name="connsiteX32" fmla="*/ 8912 w 9396"/>
              <a:gd name="connsiteY32" fmla="*/ 9868 h 10000"/>
              <a:gd name="connsiteX33" fmla="*/ 9396 w 9396"/>
              <a:gd name="connsiteY33" fmla="*/ 9967 h 10000"/>
              <a:gd name="connsiteX0" fmla="*/ 0 w 9485"/>
              <a:gd name="connsiteY0" fmla="*/ 10000 h 10000"/>
              <a:gd name="connsiteX1" fmla="*/ 850 w 9485"/>
              <a:gd name="connsiteY1" fmla="*/ 9967 h 10000"/>
              <a:gd name="connsiteX2" fmla="*/ 1330 w 9485"/>
              <a:gd name="connsiteY2" fmla="*/ 9852 h 10000"/>
              <a:gd name="connsiteX3" fmla="*/ 1901 w 9485"/>
              <a:gd name="connsiteY3" fmla="*/ 9507 h 10000"/>
              <a:gd name="connsiteX4" fmla="*/ 2263 w 9485"/>
              <a:gd name="connsiteY4" fmla="*/ 9112 h 10000"/>
              <a:gd name="connsiteX5" fmla="*/ 2534 w 9485"/>
              <a:gd name="connsiteY5" fmla="*/ 8586 h 10000"/>
              <a:gd name="connsiteX6" fmla="*/ 2805 w 9485"/>
              <a:gd name="connsiteY6" fmla="*/ 8026 h 10000"/>
              <a:gd name="connsiteX7" fmla="*/ 3050 w 9485"/>
              <a:gd name="connsiteY7" fmla="*/ 7336 h 10000"/>
              <a:gd name="connsiteX8" fmla="*/ 3322 w 9485"/>
              <a:gd name="connsiteY8" fmla="*/ 6349 h 10000"/>
              <a:gd name="connsiteX9" fmla="*/ 3611 w 9485"/>
              <a:gd name="connsiteY9" fmla="*/ 5280 h 10000"/>
              <a:gd name="connsiteX10" fmla="*/ 3864 w 9485"/>
              <a:gd name="connsiteY10" fmla="*/ 4194 h 10000"/>
              <a:gd name="connsiteX11" fmla="*/ 4163 w 9485"/>
              <a:gd name="connsiteY11" fmla="*/ 2993 h 10000"/>
              <a:gd name="connsiteX12" fmla="*/ 4371 w 9485"/>
              <a:gd name="connsiteY12" fmla="*/ 2072 h 10000"/>
              <a:gd name="connsiteX13" fmla="*/ 4570 w 9485"/>
              <a:gd name="connsiteY13" fmla="*/ 1316 h 10000"/>
              <a:gd name="connsiteX14" fmla="*/ 4887 w 9485"/>
              <a:gd name="connsiteY14" fmla="*/ 543 h 10000"/>
              <a:gd name="connsiteX15" fmla="*/ 5113 w 9485"/>
              <a:gd name="connsiteY15" fmla="*/ 148 h 10000"/>
              <a:gd name="connsiteX16" fmla="*/ 5358 w 9485"/>
              <a:gd name="connsiteY16" fmla="*/ 0 h 10000"/>
              <a:gd name="connsiteX17" fmla="*/ 5593 w 9485"/>
              <a:gd name="connsiteY17" fmla="*/ 197 h 10000"/>
              <a:gd name="connsiteX18" fmla="*/ 5838 w 9485"/>
              <a:gd name="connsiteY18" fmla="*/ 625 h 10000"/>
              <a:gd name="connsiteX19" fmla="*/ 6063 w 9485"/>
              <a:gd name="connsiteY19" fmla="*/ 1283 h 10000"/>
              <a:gd name="connsiteX20" fmla="*/ 6244 w 9485"/>
              <a:gd name="connsiteY20" fmla="*/ 1924 h 10000"/>
              <a:gd name="connsiteX21" fmla="*/ 6389 w 9485"/>
              <a:gd name="connsiteY21" fmla="*/ 2549 h 10000"/>
              <a:gd name="connsiteX22" fmla="*/ 6525 w 9485"/>
              <a:gd name="connsiteY22" fmla="*/ 3141 h 10000"/>
              <a:gd name="connsiteX23" fmla="*/ 6760 w 9485"/>
              <a:gd name="connsiteY23" fmla="*/ 4079 h 10000"/>
              <a:gd name="connsiteX24" fmla="*/ 6977 w 9485"/>
              <a:gd name="connsiteY24" fmla="*/ 4967 h 10000"/>
              <a:gd name="connsiteX25" fmla="*/ 7204 w 9485"/>
              <a:gd name="connsiteY25" fmla="*/ 6003 h 10000"/>
              <a:gd name="connsiteX26" fmla="*/ 7466 w 9485"/>
              <a:gd name="connsiteY26" fmla="*/ 6908 h 10000"/>
              <a:gd name="connsiteX27" fmla="*/ 7683 w 9485"/>
              <a:gd name="connsiteY27" fmla="*/ 7582 h 10000"/>
              <a:gd name="connsiteX28" fmla="*/ 8155 w 9485"/>
              <a:gd name="connsiteY28" fmla="*/ 8684 h 10000"/>
              <a:gd name="connsiteX29" fmla="*/ 8444 w 9485"/>
              <a:gd name="connsiteY29" fmla="*/ 9161 h 10000"/>
              <a:gd name="connsiteX30" fmla="*/ 8715 w 9485"/>
              <a:gd name="connsiteY30" fmla="*/ 9474 h 10000"/>
              <a:gd name="connsiteX31" fmla="*/ 9013 w 9485"/>
              <a:gd name="connsiteY31" fmla="*/ 9704 h 10000"/>
              <a:gd name="connsiteX32" fmla="*/ 9485 w 9485"/>
              <a:gd name="connsiteY32" fmla="*/ 9868 h 10000"/>
              <a:gd name="connsiteX0" fmla="*/ 0 w 9502"/>
              <a:gd name="connsiteY0" fmla="*/ 10000 h 10000"/>
              <a:gd name="connsiteX1" fmla="*/ 896 w 9502"/>
              <a:gd name="connsiteY1" fmla="*/ 9967 h 10000"/>
              <a:gd name="connsiteX2" fmla="*/ 1402 w 9502"/>
              <a:gd name="connsiteY2" fmla="*/ 9852 h 10000"/>
              <a:gd name="connsiteX3" fmla="*/ 2004 w 9502"/>
              <a:gd name="connsiteY3" fmla="*/ 9507 h 10000"/>
              <a:gd name="connsiteX4" fmla="*/ 2386 w 9502"/>
              <a:gd name="connsiteY4" fmla="*/ 9112 h 10000"/>
              <a:gd name="connsiteX5" fmla="*/ 2672 w 9502"/>
              <a:gd name="connsiteY5" fmla="*/ 8586 h 10000"/>
              <a:gd name="connsiteX6" fmla="*/ 2957 w 9502"/>
              <a:gd name="connsiteY6" fmla="*/ 8026 h 10000"/>
              <a:gd name="connsiteX7" fmla="*/ 3216 w 9502"/>
              <a:gd name="connsiteY7" fmla="*/ 7336 h 10000"/>
              <a:gd name="connsiteX8" fmla="*/ 3502 w 9502"/>
              <a:gd name="connsiteY8" fmla="*/ 6349 h 10000"/>
              <a:gd name="connsiteX9" fmla="*/ 3807 w 9502"/>
              <a:gd name="connsiteY9" fmla="*/ 5280 h 10000"/>
              <a:gd name="connsiteX10" fmla="*/ 4074 w 9502"/>
              <a:gd name="connsiteY10" fmla="*/ 4194 h 10000"/>
              <a:gd name="connsiteX11" fmla="*/ 4389 w 9502"/>
              <a:gd name="connsiteY11" fmla="*/ 2993 h 10000"/>
              <a:gd name="connsiteX12" fmla="*/ 4608 w 9502"/>
              <a:gd name="connsiteY12" fmla="*/ 2072 h 10000"/>
              <a:gd name="connsiteX13" fmla="*/ 4818 w 9502"/>
              <a:gd name="connsiteY13" fmla="*/ 1316 h 10000"/>
              <a:gd name="connsiteX14" fmla="*/ 5152 w 9502"/>
              <a:gd name="connsiteY14" fmla="*/ 543 h 10000"/>
              <a:gd name="connsiteX15" fmla="*/ 5391 w 9502"/>
              <a:gd name="connsiteY15" fmla="*/ 148 h 10000"/>
              <a:gd name="connsiteX16" fmla="*/ 5649 w 9502"/>
              <a:gd name="connsiteY16" fmla="*/ 0 h 10000"/>
              <a:gd name="connsiteX17" fmla="*/ 5897 w 9502"/>
              <a:gd name="connsiteY17" fmla="*/ 197 h 10000"/>
              <a:gd name="connsiteX18" fmla="*/ 6155 w 9502"/>
              <a:gd name="connsiteY18" fmla="*/ 625 h 10000"/>
              <a:gd name="connsiteX19" fmla="*/ 6392 w 9502"/>
              <a:gd name="connsiteY19" fmla="*/ 1283 h 10000"/>
              <a:gd name="connsiteX20" fmla="*/ 6583 w 9502"/>
              <a:gd name="connsiteY20" fmla="*/ 1924 h 10000"/>
              <a:gd name="connsiteX21" fmla="*/ 6736 w 9502"/>
              <a:gd name="connsiteY21" fmla="*/ 2549 h 10000"/>
              <a:gd name="connsiteX22" fmla="*/ 6879 w 9502"/>
              <a:gd name="connsiteY22" fmla="*/ 3141 h 10000"/>
              <a:gd name="connsiteX23" fmla="*/ 7127 w 9502"/>
              <a:gd name="connsiteY23" fmla="*/ 4079 h 10000"/>
              <a:gd name="connsiteX24" fmla="*/ 7356 w 9502"/>
              <a:gd name="connsiteY24" fmla="*/ 4967 h 10000"/>
              <a:gd name="connsiteX25" fmla="*/ 7595 w 9502"/>
              <a:gd name="connsiteY25" fmla="*/ 6003 h 10000"/>
              <a:gd name="connsiteX26" fmla="*/ 7871 w 9502"/>
              <a:gd name="connsiteY26" fmla="*/ 6908 h 10000"/>
              <a:gd name="connsiteX27" fmla="*/ 8100 w 9502"/>
              <a:gd name="connsiteY27" fmla="*/ 7582 h 10000"/>
              <a:gd name="connsiteX28" fmla="*/ 8598 w 9502"/>
              <a:gd name="connsiteY28" fmla="*/ 8684 h 10000"/>
              <a:gd name="connsiteX29" fmla="*/ 8902 w 9502"/>
              <a:gd name="connsiteY29" fmla="*/ 9161 h 10000"/>
              <a:gd name="connsiteX30" fmla="*/ 9188 w 9502"/>
              <a:gd name="connsiteY30" fmla="*/ 9474 h 10000"/>
              <a:gd name="connsiteX31" fmla="*/ 9502 w 9502"/>
              <a:gd name="connsiteY31" fmla="*/ 9704 h 10000"/>
              <a:gd name="connsiteX0" fmla="*/ 0 w 9670"/>
              <a:gd name="connsiteY0" fmla="*/ 10000 h 10000"/>
              <a:gd name="connsiteX1" fmla="*/ 943 w 9670"/>
              <a:gd name="connsiteY1" fmla="*/ 9967 h 10000"/>
              <a:gd name="connsiteX2" fmla="*/ 1475 w 9670"/>
              <a:gd name="connsiteY2" fmla="*/ 9852 h 10000"/>
              <a:gd name="connsiteX3" fmla="*/ 2109 w 9670"/>
              <a:gd name="connsiteY3" fmla="*/ 9507 h 10000"/>
              <a:gd name="connsiteX4" fmla="*/ 2511 w 9670"/>
              <a:gd name="connsiteY4" fmla="*/ 9112 h 10000"/>
              <a:gd name="connsiteX5" fmla="*/ 2812 w 9670"/>
              <a:gd name="connsiteY5" fmla="*/ 8586 h 10000"/>
              <a:gd name="connsiteX6" fmla="*/ 3112 w 9670"/>
              <a:gd name="connsiteY6" fmla="*/ 8026 h 10000"/>
              <a:gd name="connsiteX7" fmla="*/ 3385 w 9670"/>
              <a:gd name="connsiteY7" fmla="*/ 7336 h 10000"/>
              <a:gd name="connsiteX8" fmla="*/ 3686 w 9670"/>
              <a:gd name="connsiteY8" fmla="*/ 6349 h 10000"/>
              <a:gd name="connsiteX9" fmla="*/ 4007 w 9670"/>
              <a:gd name="connsiteY9" fmla="*/ 5280 h 10000"/>
              <a:gd name="connsiteX10" fmla="*/ 4288 w 9670"/>
              <a:gd name="connsiteY10" fmla="*/ 4194 h 10000"/>
              <a:gd name="connsiteX11" fmla="*/ 4619 w 9670"/>
              <a:gd name="connsiteY11" fmla="*/ 2993 h 10000"/>
              <a:gd name="connsiteX12" fmla="*/ 4850 w 9670"/>
              <a:gd name="connsiteY12" fmla="*/ 2072 h 10000"/>
              <a:gd name="connsiteX13" fmla="*/ 5071 w 9670"/>
              <a:gd name="connsiteY13" fmla="*/ 1316 h 10000"/>
              <a:gd name="connsiteX14" fmla="*/ 5422 w 9670"/>
              <a:gd name="connsiteY14" fmla="*/ 543 h 10000"/>
              <a:gd name="connsiteX15" fmla="*/ 5674 w 9670"/>
              <a:gd name="connsiteY15" fmla="*/ 148 h 10000"/>
              <a:gd name="connsiteX16" fmla="*/ 5945 w 9670"/>
              <a:gd name="connsiteY16" fmla="*/ 0 h 10000"/>
              <a:gd name="connsiteX17" fmla="*/ 6206 w 9670"/>
              <a:gd name="connsiteY17" fmla="*/ 197 h 10000"/>
              <a:gd name="connsiteX18" fmla="*/ 6478 w 9670"/>
              <a:gd name="connsiteY18" fmla="*/ 625 h 10000"/>
              <a:gd name="connsiteX19" fmla="*/ 6727 w 9670"/>
              <a:gd name="connsiteY19" fmla="*/ 1283 h 10000"/>
              <a:gd name="connsiteX20" fmla="*/ 6928 w 9670"/>
              <a:gd name="connsiteY20" fmla="*/ 1924 h 10000"/>
              <a:gd name="connsiteX21" fmla="*/ 7089 w 9670"/>
              <a:gd name="connsiteY21" fmla="*/ 2549 h 10000"/>
              <a:gd name="connsiteX22" fmla="*/ 7240 w 9670"/>
              <a:gd name="connsiteY22" fmla="*/ 3141 h 10000"/>
              <a:gd name="connsiteX23" fmla="*/ 7501 w 9670"/>
              <a:gd name="connsiteY23" fmla="*/ 4079 h 10000"/>
              <a:gd name="connsiteX24" fmla="*/ 7742 w 9670"/>
              <a:gd name="connsiteY24" fmla="*/ 4967 h 10000"/>
              <a:gd name="connsiteX25" fmla="*/ 7993 w 9670"/>
              <a:gd name="connsiteY25" fmla="*/ 6003 h 10000"/>
              <a:gd name="connsiteX26" fmla="*/ 8284 w 9670"/>
              <a:gd name="connsiteY26" fmla="*/ 6908 h 10000"/>
              <a:gd name="connsiteX27" fmla="*/ 8525 w 9670"/>
              <a:gd name="connsiteY27" fmla="*/ 7582 h 10000"/>
              <a:gd name="connsiteX28" fmla="*/ 9049 w 9670"/>
              <a:gd name="connsiteY28" fmla="*/ 8684 h 10000"/>
              <a:gd name="connsiteX29" fmla="*/ 9369 w 9670"/>
              <a:gd name="connsiteY29" fmla="*/ 9161 h 10000"/>
              <a:gd name="connsiteX30" fmla="*/ 9670 w 9670"/>
              <a:gd name="connsiteY30" fmla="*/ 9474 h 10000"/>
              <a:gd name="connsiteX0" fmla="*/ 0 w 9689"/>
              <a:gd name="connsiteY0" fmla="*/ 10000 h 10000"/>
              <a:gd name="connsiteX1" fmla="*/ 975 w 9689"/>
              <a:gd name="connsiteY1" fmla="*/ 9967 h 10000"/>
              <a:gd name="connsiteX2" fmla="*/ 1525 w 9689"/>
              <a:gd name="connsiteY2" fmla="*/ 9852 h 10000"/>
              <a:gd name="connsiteX3" fmla="*/ 2181 w 9689"/>
              <a:gd name="connsiteY3" fmla="*/ 9507 h 10000"/>
              <a:gd name="connsiteX4" fmla="*/ 2597 w 9689"/>
              <a:gd name="connsiteY4" fmla="*/ 9112 h 10000"/>
              <a:gd name="connsiteX5" fmla="*/ 2908 w 9689"/>
              <a:gd name="connsiteY5" fmla="*/ 8586 h 10000"/>
              <a:gd name="connsiteX6" fmla="*/ 3218 w 9689"/>
              <a:gd name="connsiteY6" fmla="*/ 8026 h 10000"/>
              <a:gd name="connsiteX7" fmla="*/ 3501 w 9689"/>
              <a:gd name="connsiteY7" fmla="*/ 7336 h 10000"/>
              <a:gd name="connsiteX8" fmla="*/ 3812 w 9689"/>
              <a:gd name="connsiteY8" fmla="*/ 6349 h 10000"/>
              <a:gd name="connsiteX9" fmla="*/ 4144 w 9689"/>
              <a:gd name="connsiteY9" fmla="*/ 5280 h 10000"/>
              <a:gd name="connsiteX10" fmla="*/ 4434 w 9689"/>
              <a:gd name="connsiteY10" fmla="*/ 4194 h 10000"/>
              <a:gd name="connsiteX11" fmla="*/ 4777 w 9689"/>
              <a:gd name="connsiteY11" fmla="*/ 2993 h 10000"/>
              <a:gd name="connsiteX12" fmla="*/ 5016 w 9689"/>
              <a:gd name="connsiteY12" fmla="*/ 2072 h 10000"/>
              <a:gd name="connsiteX13" fmla="*/ 5244 w 9689"/>
              <a:gd name="connsiteY13" fmla="*/ 1316 h 10000"/>
              <a:gd name="connsiteX14" fmla="*/ 5607 w 9689"/>
              <a:gd name="connsiteY14" fmla="*/ 543 h 10000"/>
              <a:gd name="connsiteX15" fmla="*/ 5868 w 9689"/>
              <a:gd name="connsiteY15" fmla="*/ 148 h 10000"/>
              <a:gd name="connsiteX16" fmla="*/ 6148 w 9689"/>
              <a:gd name="connsiteY16" fmla="*/ 0 h 10000"/>
              <a:gd name="connsiteX17" fmla="*/ 6418 w 9689"/>
              <a:gd name="connsiteY17" fmla="*/ 197 h 10000"/>
              <a:gd name="connsiteX18" fmla="*/ 6699 w 9689"/>
              <a:gd name="connsiteY18" fmla="*/ 625 h 10000"/>
              <a:gd name="connsiteX19" fmla="*/ 6957 w 9689"/>
              <a:gd name="connsiteY19" fmla="*/ 1283 h 10000"/>
              <a:gd name="connsiteX20" fmla="*/ 7164 w 9689"/>
              <a:gd name="connsiteY20" fmla="*/ 1924 h 10000"/>
              <a:gd name="connsiteX21" fmla="*/ 7331 w 9689"/>
              <a:gd name="connsiteY21" fmla="*/ 2549 h 10000"/>
              <a:gd name="connsiteX22" fmla="*/ 7487 w 9689"/>
              <a:gd name="connsiteY22" fmla="*/ 3141 h 10000"/>
              <a:gd name="connsiteX23" fmla="*/ 7757 w 9689"/>
              <a:gd name="connsiteY23" fmla="*/ 4079 h 10000"/>
              <a:gd name="connsiteX24" fmla="*/ 8006 w 9689"/>
              <a:gd name="connsiteY24" fmla="*/ 4967 h 10000"/>
              <a:gd name="connsiteX25" fmla="*/ 8266 w 9689"/>
              <a:gd name="connsiteY25" fmla="*/ 6003 h 10000"/>
              <a:gd name="connsiteX26" fmla="*/ 8567 w 9689"/>
              <a:gd name="connsiteY26" fmla="*/ 6908 h 10000"/>
              <a:gd name="connsiteX27" fmla="*/ 8816 w 9689"/>
              <a:gd name="connsiteY27" fmla="*/ 7582 h 10000"/>
              <a:gd name="connsiteX28" fmla="*/ 9358 w 9689"/>
              <a:gd name="connsiteY28" fmla="*/ 8684 h 10000"/>
              <a:gd name="connsiteX29" fmla="*/ 9689 w 9689"/>
              <a:gd name="connsiteY29" fmla="*/ 9161 h 10000"/>
              <a:gd name="connsiteX0" fmla="*/ 0 w 9658"/>
              <a:gd name="connsiteY0" fmla="*/ 10000 h 10000"/>
              <a:gd name="connsiteX1" fmla="*/ 1006 w 9658"/>
              <a:gd name="connsiteY1" fmla="*/ 9967 h 10000"/>
              <a:gd name="connsiteX2" fmla="*/ 1574 w 9658"/>
              <a:gd name="connsiteY2" fmla="*/ 9852 h 10000"/>
              <a:gd name="connsiteX3" fmla="*/ 2251 w 9658"/>
              <a:gd name="connsiteY3" fmla="*/ 9507 h 10000"/>
              <a:gd name="connsiteX4" fmla="*/ 2680 w 9658"/>
              <a:gd name="connsiteY4" fmla="*/ 9112 h 10000"/>
              <a:gd name="connsiteX5" fmla="*/ 3001 w 9658"/>
              <a:gd name="connsiteY5" fmla="*/ 8586 h 10000"/>
              <a:gd name="connsiteX6" fmla="*/ 3321 w 9658"/>
              <a:gd name="connsiteY6" fmla="*/ 8026 h 10000"/>
              <a:gd name="connsiteX7" fmla="*/ 3613 w 9658"/>
              <a:gd name="connsiteY7" fmla="*/ 7336 h 10000"/>
              <a:gd name="connsiteX8" fmla="*/ 3934 w 9658"/>
              <a:gd name="connsiteY8" fmla="*/ 6349 h 10000"/>
              <a:gd name="connsiteX9" fmla="*/ 4277 w 9658"/>
              <a:gd name="connsiteY9" fmla="*/ 5280 h 10000"/>
              <a:gd name="connsiteX10" fmla="*/ 4576 w 9658"/>
              <a:gd name="connsiteY10" fmla="*/ 4194 h 10000"/>
              <a:gd name="connsiteX11" fmla="*/ 4930 w 9658"/>
              <a:gd name="connsiteY11" fmla="*/ 2993 h 10000"/>
              <a:gd name="connsiteX12" fmla="*/ 5177 w 9658"/>
              <a:gd name="connsiteY12" fmla="*/ 2072 h 10000"/>
              <a:gd name="connsiteX13" fmla="*/ 5412 w 9658"/>
              <a:gd name="connsiteY13" fmla="*/ 1316 h 10000"/>
              <a:gd name="connsiteX14" fmla="*/ 5787 w 9658"/>
              <a:gd name="connsiteY14" fmla="*/ 543 h 10000"/>
              <a:gd name="connsiteX15" fmla="*/ 6056 w 9658"/>
              <a:gd name="connsiteY15" fmla="*/ 148 h 10000"/>
              <a:gd name="connsiteX16" fmla="*/ 6345 w 9658"/>
              <a:gd name="connsiteY16" fmla="*/ 0 h 10000"/>
              <a:gd name="connsiteX17" fmla="*/ 6624 w 9658"/>
              <a:gd name="connsiteY17" fmla="*/ 197 h 10000"/>
              <a:gd name="connsiteX18" fmla="*/ 6914 w 9658"/>
              <a:gd name="connsiteY18" fmla="*/ 625 h 10000"/>
              <a:gd name="connsiteX19" fmla="*/ 7180 w 9658"/>
              <a:gd name="connsiteY19" fmla="*/ 1283 h 10000"/>
              <a:gd name="connsiteX20" fmla="*/ 7394 w 9658"/>
              <a:gd name="connsiteY20" fmla="*/ 1924 h 10000"/>
              <a:gd name="connsiteX21" fmla="*/ 7566 w 9658"/>
              <a:gd name="connsiteY21" fmla="*/ 2549 h 10000"/>
              <a:gd name="connsiteX22" fmla="*/ 7727 w 9658"/>
              <a:gd name="connsiteY22" fmla="*/ 3141 h 10000"/>
              <a:gd name="connsiteX23" fmla="*/ 8006 w 9658"/>
              <a:gd name="connsiteY23" fmla="*/ 4079 h 10000"/>
              <a:gd name="connsiteX24" fmla="*/ 8263 w 9658"/>
              <a:gd name="connsiteY24" fmla="*/ 4967 h 10000"/>
              <a:gd name="connsiteX25" fmla="*/ 8531 w 9658"/>
              <a:gd name="connsiteY25" fmla="*/ 6003 h 10000"/>
              <a:gd name="connsiteX26" fmla="*/ 8842 w 9658"/>
              <a:gd name="connsiteY26" fmla="*/ 6908 h 10000"/>
              <a:gd name="connsiteX27" fmla="*/ 9099 w 9658"/>
              <a:gd name="connsiteY27" fmla="*/ 7582 h 10000"/>
              <a:gd name="connsiteX28" fmla="*/ 9658 w 9658"/>
              <a:gd name="connsiteY28" fmla="*/ 8684 h 10000"/>
              <a:gd name="connsiteX0" fmla="*/ 0 w 9421"/>
              <a:gd name="connsiteY0" fmla="*/ 10000 h 10000"/>
              <a:gd name="connsiteX1" fmla="*/ 1042 w 9421"/>
              <a:gd name="connsiteY1" fmla="*/ 9967 h 10000"/>
              <a:gd name="connsiteX2" fmla="*/ 1630 w 9421"/>
              <a:gd name="connsiteY2" fmla="*/ 9852 h 10000"/>
              <a:gd name="connsiteX3" fmla="*/ 2331 w 9421"/>
              <a:gd name="connsiteY3" fmla="*/ 9507 h 10000"/>
              <a:gd name="connsiteX4" fmla="*/ 2775 w 9421"/>
              <a:gd name="connsiteY4" fmla="*/ 9112 h 10000"/>
              <a:gd name="connsiteX5" fmla="*/ 3107 w 9421"/>
              <a:gd name="connsiteY5" fmla="*/ 8586 h 10000"/>
              <a:gd name="connsiteX6" fmla="*/ 3439 w 9421"/>
              <a:gd name="connsiteY6" fmla="*/ 8026 h 10000"/>
              <a:gd name="connsiteX7" fmla="*/ 3741 w 9421"/>
              <a:gd name="connsiteY7" fmla="*/ 7336 h 10000"/>
              <a:gd name="connsiteX8" fmla="*/ 4073 w 9421"/>
              <a:gd name="connsiteY8" fmla="*/ 6349 h 10000"/>
              <a:gd name="connsiteX9" fmla="*/ 4428 w 9421"/>
              <a:gd name="connsiteY9" fmla="*/ 5280 h 10000"/>
              <a:gd name="connsiteX10" fmla="*/ 4738 w 9421"/>
              <a:gd name="connsiteY10" fmla="*/ 4194 h 10000"/>
              <a:gd name="connsiteX11" fmla="*/ 5105 w 9421"/>
              <a:gd name="connsiteY11" fmla="*/ 2993 h 10000"/>
              <a:gd name="connsiteX12" fmla="*/ 5360 w 9421"/>
              <a:gd name="connsiteY12" fmla="*/ 2072 h 10000"/>
              <a:gd name="connsiteX13" fmla="*/ 5604 w 9421"/>
              <a:gd name="connsiteY13" fmla="*/ 1316 h 10000"/>
              <a:gd name="connsiteX14" fmla="*/ 5992 w 9421"/>
              <a:gd name="connsiteY14" fmla="*/ 543 h 10000"/>
              <a:gd name="connsiteX15" fmla="*/ 6270 w 9421"/>
              <a:gd name="connsiteY15" fmla="*/ 148 h 10000"/>
              <a:gd name="connsiteX16" fmla="*/ 6570 w 9421"/>
              <a:gd name="connsiteY16" fmla="*/ 0 h 10000"/>
              <a:gd name="connsiteX17" fmla="*/ 6859 w 9421"/>
              <a:gd name="connsiteY17" fmla="*/ 197 h 10000"/>
              <a:gd name="connsiteX18" fmla="*/ 7159 w 9421"/>
              <a:gd name="connsiteY18" fmla="*/ 625 h 10000"/>
              <a:gd name="connsiteX19" fmla="*/ 7434 w 9421"/>
              <a:gd name="connsiteY19" fmla="*/ 1283 h 10000"/>
              <a:gd name="connsiteX20" fmla="*/ 7656 w 9421"/>
              <a:gd name="connsiteY20" fmla="*/ 1924 h 10000"/>
              <a:gd name="connsiteX21" fmla="*/ 7834 w 9421"/>
              <a:gd name="connsiteY21" fmla="*/ 2549 h 10000"/>
              <a:gd name="connsiteX22" fmla="*/ 8001 w 9421"/>
              <a:gd name="connsiteY22" fmla="*/ 3141 h 10000"/>
              <a:gd name="connsiteX23" fmla="*/ 8290 w 9421"/>
              <a:gd name="connsiteY23" fmla="*/ 4079 h 10000"/>
              <a:gd name="connsiteX24" fmla="*/ 8556 w 9421"/>
              <a:gd name="connsiteY24" fmla="*/ 4967 h 10000"/>
              <a:gd name="connsiteX25" fmla="*/ 8833 w 9421"/>
              <a:gd name="connsiteY25" fmla="*/ 6003 h 10000"/>
              <a:gd name="connsiteX26" fmla="*/ 9155 w 9421"/>
              <a:gd name="connsiteY26" fmla="*/ 6908 h 10000"/>
              <a:gd name="connsiteX27" fmla="*/ 9421 w 9421"/>
              <a:gd name="connsiteY27" fmla="*/ 7582 h 10000"/>
              <a:gd name="connsiteX0" fmla="*/ 0 w 10000"/>
              <a:gd name="connsiteY0" fmla="*/ 10000 h 10000"/>
              <a:gd name="connsiteX1" fmla="*/ 1730 w 10000"/>
              <a:gd name="connsiteY1" fmla="*/ 9852 h 10000"/>
              <a:gd name="connsiteX2" fmla="*/ 2474 w 10000"/>
              <a:gd name="connsiteY2" fmla="*/ 9507 h 10000"/>
              <a:gd name="connsiteX3" fmla="*/ 2946 w 10000"/>
              <a:gd name="connsiteY3" fmla="*/ 9112 h 10000"/>
              <a:gd name="connsiteX4" fmla="*/ 3298 w 10000"/>
              <a:gd name="connsiteY4" fmla="*/ 8586 h 10000"/>
              <a:gd name="connsiteX5" fmla="*/ 3650 w 10000"/>
              <a:gd name="connsiteY5" fmla="*/ 8026 h 10000"/>
              <a:gd name="connsiteX6" fmla="*/ 3971 w 10000"/>
              <a:gd name="connsiteY6" fmla="*/ 7336 h 10000"/>
              <a:gd name="connsiteX7" fmla="*/ 4323 w 10000"/>
              <a:gd name="connsiteY7" fmla="*/ 6349 h 10000"/>
              <a:gd name="connsiteX8" fmla="*/ 4700 w 10000"/>
              <a:gd name="connsiteY8" fmla="*/ 5280 h 10000"/>
              <a:gd name="connsiteX9" fmla="*/ 5029 w 10000"/>
              <a:gd name="connsiteY9" fmla="*/ 4194 h 10000"/>
              <a:gd name="connsiteX10" fmla="*/ 5419 w 10000"/>
              <a:gd name="connsiteY10" fmla="*/ 2993 h 10000"/>
              <a:gd name="connsiteX11" fmla="*/ 5689 w 10000"/>
              <a:gd name="connsiteY11" fmla="*/ 2072 h 10000"/>
              <a:gd name="connsiteX12" fmla="*/ 5948 w 10000"/>
              <a:gd name="connsiteY12" fmla="*/ 1316 h 10000"/>
              <a:gd name="connsiteX13" fmla="*/ 6360 w 10000"/>
              <a:gd name="connsiteY13" fmla="*/ 543 h 10000"/>
              <a:gd name="connsiteX14" fmla="*/ 6655 w 10000"/>
              <a:gd name="connsiteY14" fmla="*/ 148 h 10000"/>
              <a:gd name="connsiteX15" fmla="*/ 6974 w 10000"/>
              <a:gd name="connsiteY15" fmla="*/ 0 h 10000"/>
              <a:gd name="connsiteX16" fmla="*/ 7281 w 10000"/>
              <a:gd name="connsiteY16" fmla="*/ 197 h 10000"/>
              <a:gd name="connsiteX17" fmla="*/ 7599 w 10000"/>
              <a:gd name="connsiteY17" fmla="*/ 625 h 10000"/>
              <a:gd name="connsiteX18" fmla="*/ 7891 w 10000"/>
              <a:gd name="connsiteY18" fmla="*/ 1283 h 10000"/>
              <a:gd name="connsiteX19" fmla="*/ 8127 w 10000"/>
              <a:gd name="connsiteY19" fmla="*/ 1924 h 10000"/>
              <a:gd name="connsiteX20" fmla="*/ 8315 w 10000"/>
              <a:gd name="connsiteY20" fmla="*/ 2549 h 10000"/>
              <a:gd name="connsiteX21" fmla="*/ 8493 w 10000"/>
              <a:gd name="connsiteY21" fmla="*/ 3141 h 10000"/>
              <a:gd name="connsiteX22" fmla="*/ 8799 w 10000"/>
              <a:gd name="connsiteY22" fmla="*/ 4079 h 10000"/>
              <a:gd name="connsiteX23" fmla="*/ 9082 w 10000"/>
              <a:gd name="connsiteY23" fmla="*/ 4967 h 10000"/>
              <a:gd name="connsiteX24" fmla="*/ 9376 w 10000"/>
              <a:gd name="connsiteY24" fmla="*/ 6003 h 10000"/>
              <a:gd name="connsiteX25" fmla="*/ 9718 w 10000"/>
              <a:gd name="connsiteY25" fmla="*/ 6908 h 10000"/>
              <a:gd name="connsiteX26" fmla="*/ 10000 w 10000"/>
              <a:gd name="connsiteY26" fmla="*/ 7582 h 10000"/>
              <a:gd name="connsiteX0" fmla="*/ 0 w 8270"/>
              <a:gd name="connsiteY0" fmla="*/ 9852 h 9852"/>
              <a:gd name="connsiteX1" fmla="*/ 744 w 8270"/>
              <a:gd name="connsiteY1" fmla="*/ 9507 h 9852"/>
              <a:gd name="connsiteX2" fmla="*/ 1216 w 8270"/>
              <a:gd name="connsiteY2" fmla="*/ 9112 h 9852"/>
              <a:gd name="connsiteX3" fmla="*/ 1568 w 8270"/>
              <a:gd name="connsiteY3" fmla="*/ 8586 h 9852"/>
              <a:gd name="connsiteX4" fmla="*/ 1920 w 8270"/>
              <a:gd name="connsiteY4" fmla="*/ 8026 h 9852"/>
              <a:gd name="connsiteX5" fmla="*/ 2241 w 8270"/>
              <a:gd name="connsiteY5" fmla="*/ 7336 h 9852"/>
              <a:gd name="connsiteX6" fmla="*/ 2593 w 8270"/>
              <a:gd name="connsiteY6" fmla="*/ 6349 h 9852"/>
              <a:gd name="connsiteX7" fmla="*/ 2970 w 8270"/>
              <a:gd name="connsiteY7" fmla="*/ 5280 h 9852"/>
              <a:gd name="connsiteX8" fmla="*/ 3299 w 8270"/>
              <a:gd name="connsiteY8" fmla="*/ 4194 h 9852"/>
              <a:gd name="connsiteX9" fmla="*/ 3689 w 8270"/>
              <a:gd name="connsiteY9" fmla="*/ 2993 h 9852"/>
              <a:gd name="connsiteX10" fmla="*/ 3959 w 8270"/>
              <a:gd name="connsiteY10" fmla="*/ 2072 h 9852"/>
              <a:gd name="connsiteX11" fmla="*/ 4218 w 8270"/>
              <a:gd name="connsiteY11" fmla="*/ 1316 h 9852"/>
              <a:gd name="connsiteX12" fmla="*/ 4630 w 8270"/>
              <a:gd name="connsiteY12" fmla="*/ 543 h 9852"/>
              <a:gd name="connsiteX13" fmla="*/ 4925 w 8270"/>
              <a:gd name="connsiteY13" fmla="*/ 148 h 9852"/>
              <a:gd name="connsiteX14" fmla="*/ 5244 w 8270"/>
              <a:gd name="connsiteY14" fmla="*/ 0 h 9852"/>
              <a:gd name="connsiteX15" fmla="*/ 5551 w 8270"/>
              <a:gd name="connsiteY15" fmla="*/ 197 h 9852"/>
              <a:gd name="connsiteX16" fmla="*/ 5869 w 8270"/>
              <a:gd name="connsiteY16" fmla="*/ 625 h 9852"/>
              <a:gd name="connsiteX17" fmla="*/ 6161 w 8270"/>
              <a:gd name="connsiteY17" fmla="*/ 1283 h 9852"/>
              <a:gd name="connsiteX18" fmla="*/ 6397 w 8270"/>
              <a:gd name="connsiteY18" fmla="*/ 1924 h 9852"/>
              <a:gd name="connsiteX19" fmla="*/ 6585 w 8270"/>
              <a:gd name="connsiteY19" fmla="*/ 2549 h 9852"/>
              <a:gd name="connsiteX20" fmla="*/ 6763 w 8270"/>
              <a:gd name="connsiteY20" fmla="*/ 3141 h 9852"/>
              <a:gd name="connsiteX21" fmla="*/ 7069 w 8270"/>
              <a:gd name="connsiteY21" fmla="*/ 4079 h 9852"/>
              <a:gd name="connsiteX22" fmla="*/ 7352 w 8270"/>
              <a:gd name="connsiteY22" fmla="*/ 4967 h 9852"/>
              <a:gd name="connsiteX23" fmla="*/ 7646 w 8270"/>
              <a:gd name="connsiteY23" fmla="*/ 6003 h 9852"/>
              <a:gd name="connsiteX24" fmla="*/ 7988 w 8270"/>
              <a:gd name="connsiteY24" fmla="*/ 6908 h 9852"/>
              <a:gd name="connsiteX25" fmla="*/ 8270 w 8270"/>
              <a:gd name="connsiteY25" fmla="*/ 7582 h 9852"/>
              <a:gd name="connsiteX0" fmla="*/ 0 w 9100"/>
              <a:gd name="connsiteY0" fmla="*/ 9650 h 9650"/>
              <a:gd name="connsiteX1" fmla="*/ 570 w 9100"/>
              <a:gd name="connsiteY1" fmla="*/ 9249 h 9650"/>
              <a:gd name="connsiteX2" fmla="*/ 996 w 9100"/>
              <a:gd name="connsiteY2" fmla="*/ 8715 h 9650"/>
              <a:gd name="connsiteX3" fmla="*/ 1422 w 9100"/>
              <a:gd name="connsiteY3" fmla="*/ 8147 h 9650"/>
              <a:gd name="connsiteX4" fmla="*/ 1810 w 9100"/>
              <a:gd name="connsiteY4" fmla="*/ 7446 h 9650"/>
              <a:gd name="connsiteX5" fmla="*/ 2235 w 9100"/>
              <a:gd name="connsiteY5" fmla="*/ 6444 h 9650"/>
              <a:gd name="connsiteX6" fmla="*/ 2691 w 9100"/>
              <a:gd name="connsiteY6" fmla="*/ 5359 h 9650"/>
              <a:gd name="connsiteX7" fmla="*/ 3089 w 9100"/>
              <a:gd name="connsiteY7" fmla="*/ 4257 h 9650"/>
              <a:gd name="connsiteX8" fmla="*/ 3561 w 9100"/>
              <a:gd name="connsiteY8" fmla="*/ 3038 h 9650"/>
              <a:gd name="connsiteX9" fmla="*/ 3887 w 9100"/>
              <a:gd name="connsiteY9" fmla="*/ 2103 h 9650"/>
              <a:gd name="connsiteX10" fmla="*/ 4200 w 9100"/>
              <a:gd name="connsiteY10" fmla="*/ 1336 h 9650"/>
              <a:gd name="connsiteX11" fmla="*/ 4699 w 9100"/>
              <a:gd name="connsiteY11" fmla="*/ 551 h 9650"/>
              <a:gd name="connsiteX12" fmla="*/ 5055 w 9100"/>
              <a:gd name="connsiteY12" fmla="*/ 150 h 9650"/>
              <a:gd name="connsiteX13" fmla="*/ 5441 w 9100"/>
              <a:gd name="connsiteY13" fmla="*/ 0 h 9650"/>
              <a:gd name="connsiteX14" fmla="*/ 5812 w 9100"/>
              <a:gd name="connsiteY14" fmla="*/ 200 h 9650"/>
              <a:gd name="connsiteX15" fmla="*/ 6197 w 9100"/>
              <a:gd name="connsiteY15" fmla="*/ 634 h 9650"/>
              <a:gd name="connsiteX16" fmla="*/ 6550 w 9100"/>
              <a:gd name="connsiteY16" fmla="*/ 1302 h 9650"/>
              <a:gd name="connsiteX17" fmla="*/ 6835 w 9100"/>
              <a:gd name="connsiteY17" fmla="*/ 1953 h 9650"/>
              <a:gd name="connsiteX18" fmla="*/ 7063 w 9100"/>
              <a:gd name="connsiteY18" fmla="*/ 2587 h 9650"/>
              <a:gd name="connsiteX19" fmla="*/ 7278 w 9100"/>
              <a:gd name="connsiteY19" fmla="*/ 3188 h 9650"/>
              <a:gd name="connsiteX20" fmla="*/ 7648 w 9100"/>
              <a:gd name="connsiteY20" fmla="*/ 4140 h 9650"/>
              <a:gd name="connsiteX21" fmla="*/ 7990 w 9100"/>
              <a:gd name="connsiteY21" fmla="*/ 5042 h 9650"/>
              <a:gd name="connsiteX22" fmla="*/ 8345 w 9100"/>
              <a:gd name="connsiteY22" fmla="*/ 6093 h 9650"/>
              <a:gd name="connsiteX23" fmla="*/ 8759 w 9100"/>
              <a:gd name="connsiteY23" fmla="*/ 7012 h 9650"/>
              <a:gd name="connsiteX24" fmla="*/ 9100 w 9100"/>
              <a:gd name="connsiteY24" fmla="*/ 7696 h 9650"/>
              <a:gd name="connsiteX0" fmla="*/ 0 w 9374"/>
              <a:gd name="connsiteY0" fmla="*/ 9584 h 9584"/>
              <a:gd name="connsiteX1" fmla="*/ 469 w 9374"/>
              <a:gd name="connsiteY1" fmla="*/ 9031 h 9584"/>
              <a:gd name="connsiteX2" fmla="*/ 937 w 9374"/>
              <a:gd name="connsiteY2" fmla="*/ 8442 h 9584"/>
              <a:gd name="connsiteX3" fmla="*/ 1363 w 9374"/>
              <a:gd name="connsiteY3" fmla="*/ 7716 h 9584"/>
              <a:gd name="connsiteX4" fmla="*/ 1830 w 9374"/>
              <a:gd name="connsiteY4" fmla="*/ 6678 h 9584"/>
              <a:gd name="connsiteX5" fmla="*/ 2331 w 9374"/>
              <a:gd name="connsiteY5" fmla="*/ 5553 h 9584"/>
              <a:gd name="connsiteX6" fmla="*/ 2769 w 9374"/>
              <a:gd name="connsiteY6" fmla="*/ 4411 h 9584"/>
              <a:gd name="connsiteX7" fmla="*/ 3287 w 9374"/>
              <a:gd name="connsiteY7" fmla="*/ 3148 h 9584"/>
              <a:gd name="connsiteX8" fmla="*/ 3645 w 9374"/>
              <a:gd name="connsiteY8" fmla="*/ 2179 h 9584"/>
              <a:gd name="connsiteX9" fmla="*/ 3989 w 9374"/>
              <a:gd name="connsiteY9" fmla="*/ 1384 h 9584"/>
              <a:gd name="connsiteX10" fmla="*/ 4538 w 9374"/>
              <a:gd name="connsiteY10" fmla="*/ 571 h 9584"/>
              <a:gd name="connsiteX11" fmla="*/ 4929 w 9374"/>
              <a:gd name="connsiteY11" fmla="*/ 155 h 9584"/>
              <a:gd name="connsiteX12" fmla="*/ 5353 w 9374"/>
              <a:gd name="connsiteY12" fmla="*/ 0 h 9584"/>
              <a:gd name="connsiteX13" fmla="*/ 5761 w 9374"/>
              <a:gd name="connsiteY13" fmla="*/ 207 h 9584"/>
              <a:gd name="connsiteX14" fmla="*/ 6184 w 9374"/>
              <a:gd name="connsiteY14" fmla="*/ 657 h 9584"/>
              <a:gd name="connsiteX15" fmla="*/ 6572 w 9374"/>
              <a:gd name="connsiteY15" fmla="*/ 1349 h 9584"/>
              <a:gd name="connsiteX16" fmla="*/ 6885 w 9374"/>
              <a:gd name="connsiteY16" fmla="*/ 2024 h 9584"/>
              <a:gd name="connsiteX17" fmla="*/ 7136 w 9374"/>
              <a:gd name="connsiteY17" fmla="*/ 2681 h 9584"/>
              <a:gd name="connsiteX18" fmla="*/ 7372 w 9374"/>
              <a:gd name="connsiteY18" fmla="*/ 3304 h 9584"/>
              <a:gd name="connsiteX19" fmla="*/ 7778 w 9374"/>
              <a:gd name="connsiteY19" fmla="*/ 4290 h 9584"/>
              <a:gd name="connsiteX20" fmla="*/ 8154 w 9374"/>
              <a:gd name="connsiteY20" fmla="*/ 5225 h 9584"/>
              <a:gd name="connsiteX21" fmla="*/ 8544 w 9374"/>
              <a:gd name="connsiteY21" fmla="*/ 6314 h 9584"/>
              <a:gd name="connsiteX22" fmla="*/ 8999 w 9374"/>
              <a:gd name="connsiteY22" fmla="*/ 7266 h 9584"/>
              <a:gd name="connsiteX23" fmla="*/ 9374 w 9374"/>
              <a:gd name="connsiteY23" fmla="*/ 7975 h 9584"/>
              <a:gd name="connsiteX0" fmla="*/ 0 w 9500"/>
              <a:gd name="connsiteY0" fmla="*/ 9423 h 9423"/>
              <a:gd name="connsiteX1" fmla="*/ 500 w 9500"/>
              <a:gd name="connsiteY1" fmla="*/ 8808 h 9423"/>
              <a:gd name="connsiteX2" fmla="*/ 954 w 9500"/>
              <a:gd name="connsiteY2" fmla="*/ 8051 h 9423"/>
              <a:gd name="connsiteX3" fmla="*/ 1452 w 9500"/>
              <a:gd name="connsiteY3" fmla="*/ 6968 h 9423"/>
              <a:gd name="connsiteX4" fmla="*/ 1987 w 9500"/>
              <a:gd name="connsiteY4" fmla="*/ 5794 h 9423"/>
              <a:gd name="connsiteX5" fmla="*/ 2454 w 9500"/>
              <a:gd name="connsiteY5" fmla="*/ 4602 h 9423"/>
              <a:gd name="connsiteX6" fmla="*/ 3007 w 9500"/>
              <a:gd name="connsiteY6" fmla="*/ 3285 h 9423"/>
              <a:gd name="connsiteX7" fmla="*/ 3388 w 9500"/>
              <a:gd name="connsiteY7" fmla="*/ 2274 h 9423"/>
              <a:gd name="connsiteX8" fmla="*/ 3755 w 9500"/>
              <a:gd name="connsiteY8" fmla="*/ 1444 h 9423"/>
              <a:gd name="connsiteX9" fmla="*/ 4341 w 9500"/>
              <a:gd name="connsiteY9" fmla="*/ 596 h 9423"/>
              <a:gd name="connsiteX10" fmla="*/ 4758 w 9500"/>
              <a:gd name="connsiteY10" fmla="*/ 162 h 9423"/>
              <a:gd name="connsiteX11" fmla="*/ 5210 w 9500"/>
              <a:gd name="connsiteY11" fmla="*/ 0 h 9423"/>
              <a:gd name="connsiteX12" fmla="*/ 5646 w 9500"/>
              <a:gd name="connsiteY12" fmla="*/ 216 h 9423"/>
              <a:gd name="connsiteX13" fmla="*/ 6097 w 9500"/>
              <a:gd name="connsiteY13" fmla="*/ 686 h 9423"/>
              <a:gd name="connsiteX14" fmla="*/ 6511 w 9500"/>
              <a:gd name="connsiteY14" fmla="*/ 1408 h 9423"/>
              <a:gd name="connsiteX15" fmla="*/ 6845 w 9500"/>
              <a:gd name="connsiteY15" fmla="*/ 2112 h 9423"/>
              <a:gd name="connsiteX16" fmla="*/ 7113 w 9500"/>
              <a:gd name="connsiteY16" fmla="*/ 2797 h 9423"/>
              <a:gd name="connsiteX17" fmla="*/ 7364 w 9500"/>
              <a:gd name="connsiteY17" fmla="*/ 3447 h 9423"/>
              <a:gd name="connsiteX18" fmla="*/ 7797 w 9500"/>
              <a:gd name="connsiteY18" fmla="*/ 4476 h 9423"/>
              <a:gd name="connsiteX19" fmla="*/ 8199 w 9500"/>
              <a:gd name="connsiteY19" fmla="*/ 5452 h 9423"/>
              <a:gd name="connsiteX20" fmla="*/ 8615 w 9500"/>
              <a:gd name="connsiteY20" fmla="*/ 6588 h 9423"/>
              <a:gd name="connsiteX21" fmla="*/ 9100 w 9500"/>
              <a:gd name="connsiteY21" fmla="*/ 7581 h 9423"/>
              <a:gd name="connsiteX22" fmla="*/ 9500 w 9500"/>
              <a:gd name="connsiteY22" fmla="*/ 8321 h 9423"/>
              <a:gd name="connsiteX0" fmla="*/ 0 w 9474"/>
              <a:gd name="connsiteY0" fmla="*/ 9347 h 9347"/>
              <a:gd name="connsiteX1" fmla="*/ 478 w 9474"/>
              <a:gd name="connsiteY1" fmla="*/ 8544 h 9347"/>
              <a:gd name="connsiteX2" fmla="*/ 1002 w 9474"/>
              <a:gd name="connsiteY2" fmla="*/ 7395 h 9347"/>
              <a:gd name="connsiteX3" fmla="*/ 1566 w 9474"/>
              <a:gd name="connsiteY3" fmla="*/ 6149 h 9347"/>
              <a:gd name="connsiteX4" fmla="*/ 2057 w 9474"/>
              <a:gd name="connsiteY4" fmla="*/ 4884 h 9347"/>
              <a:gd name="connsiteX5" fmla="*/ 2639 w 9474"/>
              <a:gd name="connsiteY5" fmla="*/ 3486 h 9347"/>
              <a:gd name="connsiteX6" fmla="*/ 3040 w 9474"/>
              <a:gd name="connsiteY6" fmla="*/ 2413 h 9347"/>
              <a:gd name="connsiteX7" fmla="*/ 3427 w 9474"/>
              <a:gd name="connsiteY7" fmla="*/ 1532 h 9347"/>
              <a:gd name="connsiteX8" fmla="*/ 4043 w 9474"/>
              <a:gd name="connsiteY8" fmla="*/ 632 h 9347"/>
              <a:gd name="connsiteX9" fmla="*/ 4482 w 9474"/>
              <a:gd name="connsiteY9" fmla="*/ 172 h 9347"/>
              <a:gd name="connsiteX10" fmla="*/ 4958 w 9474"/>
              <a:gd name="connsiteY10" fmla="*/ 0 h 9347"/>
              <a:gd name="connsiteX11" fmla="*/ 5417 w 9474"/>
              <a:gd name="connsiteY11" fmla="*/ 229 h 9347"/>
              <a:gd name="connsiteX12" fmla="*/ 5892 w 9474"/>
              <a:gd name="connsiteY12" fmla="*/ 728 h 9347"/>
              <a:gd name="connsiteX13" fmla="*/ 6328 w 9474"/>
              <a:gd name="connsiteY13" fmla="*/ 1494 h 9347"/>
              <a:gd name="connsiteX14" fmla="*/ 6679 w 9474"/>
              <a:gd name="connsiteY14" fmla="*/ 2241 h 9347"/>
              <a:gd name="connsiteX15" fmla="*/ 6961 w 9474"/>
              <a:gd name="connsiteY15" fmla="*/ 2968 h 9347"/>
              <a:gd name="connsiteX16" fmla="*/ 7226 w 9474"/>
              <a:gd name="connsiteY16" fmla="*/ 3658 h 9347"/>
              <a:gd name="connsiteX17" fmla="*/ 7681 w 9474"/>
              <a:gd name="connsiteY17" fmla="*/ 4750 h 9347"/>
              <a:gd name="connsiteX18" fmla="*/ 8105 w 9474"/>
              <a:gd name="connsiteY18" fmla="*/ 5786 h 9347"/>
              <a:gd name="connsiteX19" fmla="*/ 8542 w 9474"/>
              <a:gd name="connsiteY19" fmla="*/ 6991 h 9347"/>
              <a:gd name="connsiteX20" fmla="*/ 9053 w 9474"/>
              <a:gd name="connsiteY20" fmla="*/ 8045 h 9347"/>
              <a:gd name="connsiteX21" fmla="*/ 9474 w 9474"/>
              <a:gd name="connsiteY21" fmla="*/ 8831 h 9347"/>
              <a:gd name="connsiteX0" fmla="*/ 0 w 9495"/>
              <a:gd name="connsiteY0" fmla="*/ 9141 h 9448"/>
              <a:gd name="connsiteX1" fmla="*/ 553 w 9495"/>
              <a:gd name="connsiteY1" fmla="*/ 7912 h 9448"/>
              <a:gd name="connsiteX2" fmla="*/ 1148 w 9495"/>
              <a:gd name="connsiteY2" fmla="*/ 6579 h 9448"/>
              <a:gd name="connsiteX3" fmla="*/ 1666 w 9495"/>
              <a:gd name="connsiteY3" fmla="*/ 5225 h 9448"/>
              <a:gd name="connsiteX4" fmla="*/ 2281 w 9495"/>
              <a:gd name="connsiteY4" fmla="*/ 3730 h 9448"/>
              <a:gd name="connsiteX5" fmla="*/ 2704 w 9495"/>
              <a:gd name="connsiteY5" fmla="*/ 2582 h 9448"/>
              <a:gd name="connsiteX6" fmla="*/ 3112 w 9495"/>
              <a:gd name="connsiteY6" fmla="*/ 1639 h 9448"/>
              <a:gd name="connsiteX7" fmla="*/ 3762 w 9495"/>
              <a:gd name="connsiteY7" fmla="*/ 676 h 9448"/>
              <a:gd name="connsiteX8" fmla="*/ 4226 w 9495"/>
              <a:gd name="connsiteY8" fmla="*/ 184 h 9448"/>
              <a:gd name="connsiteX9" fmla="*/ 4728 w 9495"/>
              <a:gd name="connsiteY9" fmla="*/ 0 h 9448"/>
              <a:gd name="connsiteX10" fmla="*/ 5213 w 9495"/>
              <a:gd name="connsiteY10" fmla="*/ 245 h 9448"/>
              <a:gd name="connsiteX11" fmla="*/ 5714 w 9495"/>
              <a:gd name="connsiteY11" fmla="*/ 779 h 9448"/>
              <a:gd name="connsiteX12" fmla="*/ 6174 w 9495"/>
              <a:gd name="connsiteY12" fmla="*/ 1598 h 9448"/>
              <a:gd name="connsiteX13" fmla="*/ 6545 w 9495"/>
              <a:gd name="connsiteY13" fmla="*/ 2398 h 9448"/>
              <a:gd name="connsiteX14" fmla="*/ 6842 w 9495"/>
              <a:gd name="connsiteY14" fmla="*/ 3175 h 9448"/>
              <a:gd name="connsiteX15" fmla="*/ 7122 w 9495"/>
              <a:gd name="connsiteY15" fmla="*/ 3914 h 9448"/>
              <a:gd name="connsiteX16" fmla="*/ 7602 w 9495"/>
              <a:gd name="connsiteY16" fmla="*/ 5082 h 9448"/>
              <a:gd name="connsiteX17" fmla="*/ 8050 w 9495"/>
              <a:gd name="connsiteY17" fmla="*/ 6190 h 9448"/>
              <a:gd name="connsiteX18" fmla="*/ 8511 w 9495"/>
              <a:gd name="connsiteY18" fmla="*/ 7479 h 9448"/>
              <a:gd name="connsiteX19" fmla="*/ 9051 w 9495"/>
              <a:gd name="connsiteY19" fmla="*/ 8607 h 9448"/>
              <a:gd name="connsiteX20" fmla="*/ 9495 w 9495"/>
              <a:gd name="connsiteY20" fmla="*/ 9448 h 9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495" h="9448">
                <a:moveTo>
                  <a:pt x="0" y="9141"/>
                </a:moveTo>
                <a:cubicBezTo>
                  <a:pt x="187" y="8792"/>
                  <a:pt x="368" y="8342"/>
                  <a:pt x="553" y="7912"/>
                </a:cubicBezTo>
                <a:cubicBezTo>
                  <a:pt x="739" y="7479"/>
                  <a:pt x="963" y="7030"/>
                  <a:pt x="1148" y="6579"/>
                </a:cubicBezTo>
                <a:cubicBezTo>
                  <a:pt x="1333" y="6129"/>
                  <a:pt x="1483" y="5697"/>
                  <a:pt x="1666" y="5225"/>
                </a:cubicBezTo>
                <a:cubicBezTo>
                  <a:pt x="1855" y="4753"/>
                  <a:pt x="2115" y="4160"/>
                  <a:pt x="2281" y="3730"/>
                </a:cubicBezTo>
                <a:cubicBezTo>
                  <a:pt x="2444" y="3299"/>
                  <a:pt x="2577" y="2930"/>
                  <a:pt x="2704" y="2582"/>
                </a:cubicBezTo>
                <a:cubicBezTo>
                  <a:pt x="2837" y="2235"/>
                  <a:pt x="2947" y="1947"/>
                  <a:pt x="3112" y="1639"/>
                </a:cubicBezTo>
                <a:cubicBezTo>
                  <a:pt x="3282" y="1332"/>
                  <a:pt x="3579" y="922"/>
                  <a:pt x="3762" y="676"/>
                </a:cubicBezTo>
                <a:cubicBezTo>
                  <a:pt x="3947" y="430"/>
                  <a:pt x="4060" y="308"/>
                  <a:pt x="4226" y="184"/>
                </a:cubicBezTo>
                <a:cubicBezTo>
                  <a:pt x="4394" y="61"/>
                  <a:pt x="4560" y="0"/>
                  <a:pt x="4728" y="0"/>
                </a:cubicBezTo>
                <a:cubicBezTo>
                  <a:pt x="4896" y="0"/>
                  <a:pt x="5044" y="124"/>
                  <a:pt x="5213" y="245"/>
                </a:cubicBezTo>
                <a:cubicBezTo>
                  <a:pt x="5378" y="368"/>
                  <a:pt x="5544" y="553"/>
                  <a:pt x="5714" y="779"/>
                </a:cubicBezTo>
                <a:cubicBezTo>
                  <a:pt x="5876" y="1005"/>
                  <a:pt x="6047" y="1332"/>
                  <a:pt x="6174" y="1598"/>
                </a:cubicBezTo>
                <a:cubicBezTo>
                  <a:pt x="6307" y="1865"/>
                  <a:pt x="6432" y="2132"/>
                  <a:pt x="6545" y="2398"/>
                </a:cubicBezTo>
                <a:cubicBezTo>
                  <a:pt x="6655" y="2665"/>
                  <a:pt x="6750" y="2930"/>
                  <a:pt x="6842" y="3175"/>
                </a:cubicBezTo>
                <a:cubicBezTo>
                  <a:pt x="6937" y="3422"/>
                  <a:pt x="6990" y="3608"/>
                  <a:pt x="7122" y="3914"/>
                </a:cubicBezTo>
                <a:cubicBezTo>
                  <a:pt x="7249" y="4223"/>
                  <a:pt x="7454" y="4714"/>
                  <a:pt x="7602" y="5082"/>
                </a:cubicBezTo>
                <a:cubicBezTo>
                  <a:pt x="7756" y="5452"/>
                  <a:pt x="7899" y="5801"/>
                  <a:pt x="8050" y="6190"/>
                </a:cubicBezTo>
                <a:cubicBezTo>
                  <a:pt x="8200" y="6579"/>
                  <a:pt x="8348" y="7070"/>
                  <a:pt x="8511" y="7479"/>
                </a:cubicBezTo>
                <a:cubicBezTo>
                  <a:pt x="8680" y="7890"/>
                  <a:pt x="8886" y="8281"/>
                  <a:pt x="9051" y="8607"/>
                </a:cubicBezTo>
                <a:cubicBezTo>
                  <a:pt x="9218" y="8935"/>
                  <a:pt x="9329" y="9161"/>
                  <a:pt x="9495" y="9448"/>
                </a:cubicBezTo>
              </a:path>
            </a:pathLst>
          </a:custGeom>
          <a:noFill/>
          <a:ln w="38100">
            <a:solidFill>
              <a:schemeClr val="accent3">
                <a:lumMod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677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Fourier view of scattering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669701" y="1918952"/>
            <a:ext cx="0" cy="294926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654675" y="4866068"/>
            <a:ext cx="4174902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970467" y="4945487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istance (Å)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 rot="16200000">
            <a:off x="-199974" y="3178935"/>
            <a:ext cx="1265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ensity (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ρ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669703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979869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290035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600201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910367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220533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530699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840865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3151031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3461197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771363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4081529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391697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V="1">
            <a:off x="4891825" y="1916805"/>
            <a:ext cx="0" cy="294926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4876799" y="4863921"/>
            <a:ext cx="4174902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6372895" y="4943340"/>
            <a:ext cx="1059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angle (°)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 rot="16200000">
            <a:off x="4139169" y="3176788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intensity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3" name="Straight Connector 52"/>
          <p:cNvCxnSpPr/>
          <p:nvPr/>
        </p:nvCxnSpPr>
        <p:spPr>
          <a:xfrm>
            <a:off x="4891827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5201993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5512159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5822325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6132491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6442657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6752823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7062989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7373155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7683321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7993487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8303653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8613821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Freeform 91"/>
          <p:cNvSpPr>
            <a:spLocks/>
          </p:cNvSpPr>
          <p:nvPr/>
        </p:nvSpPr>
        <p:spPr bwMode="auto">
          <a:xfrm>
            <a:off x="2635324" y="2078983"/>
            <a:ext cx="107882" cy="2760953"/>
          </a:xfrm>
          <a:custGeom>
            <a:avLst/>
            <a:gdLst>
              <a:gd name="T0" fmla="*/ 0 w 1176"/>
              <a:gd name="T1" fmla="*/ 608 h 608"/>
              <a:gd name="T2" fmla="*/ 94 w 1176"/>
              <a:gd name="T3" fmla="*/ 606 h 608"/>
              <a:gd name="T4" fmla="*/ 147 w 1176"/>
              <a:gd name="T5" fmla="*/ 599 h 608"/>
              <a:gd name="T6" fmla="*/ 210 w 1176"/>
              <a:gd name="T7" fmla="*/ 578 h 608"/>
              <a:gd name="T8" fmla="*/ 250 w 1176"/>
              <a:gd name="T9" fmla="*/ 554 h 608"/>
              <a:gd name="T10" fmla="*/ 280 w 1176"/>
              <a:gd name="T11" fmla="*/ 522 h 608"/>
              <a:gd name="T12" fmla="*/ 310 w 1176"/>
              <a:gd name="T13" fmla="*/ 488 h 608"/>
              <a:gd name="T14" fmla="*/ 337 w 1176"/>
              <a:gd name="T15" fmla="*/ 446 h 608"/>
              <a:gd name="T16" fmla="*/ 367 w 1176"/>
              <a:gd name="T17" fmla="*/ 386 h 608"/>
              <a:gd name="T18" fmla="*/ 399 w 1176"/>
              <a:gd name="T19" fmla="*/ 321 h 608"/>
              <a:gd name="T20" fmla="*/ 427 w 1176"/>
              <a:gd name="T21" fmla="*/ 255 h 608"/>
              <a:gd name="T22" fmla="*/ 460 w 1176"/>
              <a:gd name="T23" fmla="*/ 182 h 608"/>
              <a:gd name="T24" fmla="*/ 483 w 1176"/>
              <a:gd name="T25" fmla="*/ 126 h 608"/>
              <a:gd name="T26" fmla="*/ 505 w 1176"/>
              <a:gd name="T27" fmla="*/ 80 h 608"/>
              <a:gd name="T28" fmla="*/ 540 w 1176"/>
              <a:gd name="T29" fmla="*/ 33 h 608"/>
              <a:gd name="T30" fmla="*/ 565 w 1176"/>
              <a:gd name="T31" fmla="*/ 9 h 608"/>
              <a:gd name="T32" fmla="*/ 592 w 1176"/>
              <a:gd name="T33" fmla="*/ 0 h 608"/>
              <a:gd name="T34" fmla="*/ 618 w 1176"/>
              <a:gd name="T35" fmla="*/ 12 h 608"/>
              <a:gd name="T36" fmla="*/ 645 w 1176"/>
              <a:gd name="T37" fmla="*/ 38 h 608"/>
              <a:gd name="T38" fmla="*/ 670 w 1176"/>
              <a:gd name="T39" fmla="*/ 78 h 608"/>
              <a:gd name="T40" fmla="*/ 690 w 1176"/>
              <a:gd name="T41" fmla="*/ 117 h 608"/>
              <a:gd name="T42" fmla="*/ 706 w 1176"/>
              <a:gd name="T43" fmla="*/ 155 h 608"/>
              <a:gd name="T44" fmla="*/ 721 w 1176"/>
              <a:gd name="T45" fmla="*/ 191 h 608"/>
              <a:gd name="T46" fmla="*/ 747 w 1176"/>
              <a:gd name="T47" fmla="*/ 248 h 608"/>
              <a:gd name="T48" fmla="*/ 771 w 1176"/>
              <a:gd name="T49" fmla="*/ 302 h 608"/>
              <a:gd name="T50" fmla="*/ 796 w 1176"/>
              <a:gd name="T51" fmla="*/ 365 h 608"/>
              <a:gd name="T52" fmla="*/ 825 w 1176"/>
              <a:gd name="T53" fmla="*/ 420 h 608"/>
              <a:gd name="T54" fmla="*/ 849 w 1176"/>
              <a:gd name="T55" fmla="*/ 461 h 608"/>
              <a:gd name="T56" fmla="*/ 879 w 1176"/>
              <a:gd name="T57" fmla="*/ 503 h 608"/>
              <a:gd name="T58" fmla="*/ 901 w 1176"/>
              <a:gd name="T59" fmla="*/ 528 h 608"/>
              <a:gd name="T60" fmla="*/ 933 w 1176"/>
              <a:gd name="T61" fmla="*/ 557 h 608"/>
              <a:gd name="T62" fmla="*/ 963 w 1176"/>
              <a:gd name="T63" fmla="*/ 576 h 608"/>
              <a:gd name="T64" fmla="*/ 996 w 1176"/>
              <a:gd name="T65" fmla="*/ 590 h 608"/>
              <a:gd name="T66" fmla="*/ 1048 w 1176"/>
              <a:gd name="T67" fmla="*/ 600 h 608"/>
              <a:gd name="T68" fmla="*/ 1105 w 1176"/>
              <a:gd name="T69" fmla="*/ 606 h 608"/>
              <a:gd name="T70" fmla="*/ 1176 w 1176"/>
              <a:gd name="T71" fmla="*/ 606 h 6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176" h="608">
                <a:moveTo>
                  <a:pt x="0" y="608"/>
                </a:moveTo>
                <a:cubicBezTo>
                  <a:pt x="35" y="607"/>
                  <a:pt x="70" y="607"/>
                  <a:pt x="94" y="606"/>
                </a:cubicBezTo>
                <a:cubicBezTo>
                  <a:pt x="118" y="605"/>
                  <a:pt x="128" y="604"/>
                  <a:pt x="147" y="599"/>
                </a:cubicBezTo>
                <a:cubicBezTo>
                  <a:pt x="166" y="594"/>
                  <a:pt x="193" y="586"/>
                  <a:pt x="210" y="578"/>
                </a:cubicBezTo>
                <a:cubicBezTo>
                  <a:pt x="227" y="570"/>
                  <a:pt x="238" y="563"/>
                  <a:pt x="250" y="554"/>
                </a:cubicBezTo>
                <a:cubicBezTo>
                  <a:pt x="262" y="545"/>
                  <a:pt x="270" y="533"/>
                  <a:pt x="280" y="522"/>
                </a:cubicBezTo>
                <a:cubicBezTo>
                  <a:pt x="290" y="511"/>
                  <a:pt x="301" y="501"/>
                  <a:pt x="310" y="488"/>
                </a:cubicBezTo>
                <a:cubicBezTo>
                  <a:pt x="319" y="475"/>
                  <a:pt x="327" y="463"/>
                  <a:pt x="337" y="446"/>
                </a:cubicBezTo>
                <a:cubicBezTo>
                  <a:pt x="347" y="429"/>
                  <a:pt x="357" y="407"/>
                  <a:pt x="367" y="386"/>
                </a:cubicBezTo>
                <a:cubicBezTo>
                  <a:pt x="377" y="365"/>
                  <a:pt x="389" y="343"/>
                  <a:pt x="399" y="321"/>
                </a:cubicBezTo>
                <a:cubicBezTo>
                  <a:pt x="409" y="299"/>
                  <a:pt x="417" y="278"/>
                  <a:pt x="427" y="255"/>
                </a:cubicBezTo>
                <a:cubicBezTo>
                  <a:pt x="437" y="232"/>
                  <a:pt x="451" y="203"/>
                  <a:pt x="460" y="182"/>
                </a:cubicBezTo>
                <a:cubicBezTo>
                  <a:pt x="469" y="161"/>
                  <a:pt x="476" y="143"/>
                  <a:pt x="483" y="126"/>
                </a:cubicBezTo>
                <a:cubicBezTo>
                  <a:pt x="490" y="109"/>
                  <a:pt x="496" y="95"/>
                  <a:pt x="505" y="80"/>
                </a:cubicBezTo>
                <a:cubicBezTo>
                  <a:pt x="514" y="65"/>
                  <a:pt x="530" y="45"/>
                  <a:pt x="540" y="33"/>
                </a:cubicBezTo>
                <a:cubicBezTo>
                  <a:pt x="550" y="21"/>
                  <a:pt x="556" y="15"/>
                  <a:pt x="565" y="9"/>
                </a:cubicBezTo>
                <a:cubicBezTo>
                  <a:pt x="574" y="3"/>
                  <a:pt x="583" y="0"/>
                  <a:pt x="592" y="0"/>
                </a:cubicBezTo>
                <a:cubicBezTo>
                  <a:pt x="601" y="0"/>
                  <a:pt x="609" y="6"/>
                  <a:pt x="618" y="12"/>
                </a:cubicBezTo>
                <a:cubicBezTo>
                  <a:pt x="627" y="18"/>
                  <a:pt x="636" y="27"/>
                  <a:pt x="645" y="38"/>
                </a:cubicBezTo>
                <a:cubicBezTo>
                  <a:pt x="654" y="49"/>
                  <a:pt x="663" y="65"/>
                  <a:pt x="670" y="78"/>
                </a:cubicBezTo>
                <a:cubicBezTo>
                  <a:pt x="677" y="91"/>
                  <a:pt x="684" y="104"/>
                  <a:pt x="690" y="117"/>
                </a:cubicBezTo>
                <a:cubicBezTo>
                  <a:pt x="696" y="130"/>
                  <a:pt x="701" y="143"/>
                  <a:pt x="706" y="155"/>
                </a:cubicBezTo>
                <a:cubicBezTo>
                  <a:pt x="711" y="167"/>
                  <a:pt x="714" y="176"/>
                  <a:pt x="721" y="191"/>
                </a:cubicBezTo>
                <a:cubicBezTo>
                  <a:pt x="728" y="206"/>
                  <a:pt x="739" y="230"/>
                  <a:pt x="747" y="248"/>
                </a:cubicBezTo>
                <a:cubicBezTo>
                  <a:pt x="755" y="266"/>
                  <a:pt x="763" y="283"/>
                  <a:pt x="771" y="302"/>
                </a:cubicBezTo>
                <a:cubicBezTo>
                  <a:pt x="779" y="321"/>
                  <a:pt x="787" y="345"/>
                  <a:pt x="796" y="365"/>
                </a:cubicBezTo>
                <a:cubicBezTo>
                  <a:pt x="805" y="385"/>
                  <a:pt x="816" y="404"/>
                  <a:pt x="825" y="420"/>
                </a:cubicBezTo>
                <a:cubicBezTo>
                  <a:pt x="834" y="436"/>
                  <a:pt x="840" y="447"/>
                  <a:pt x="849" y="461"/>
                </a:cubicBezTo>
                <a:cubicBezTo>
                  <a:pt x="858" y="475"/>
                  <a:pt x="870" y="492"/>
                  <a:pt x="879" y="503"/>
                </a:cubicBezTo>
                <a:cubicBezTo>
                  <a:pt x="888" y="514"/>
                  <a:pt x="892" y="519"/>
                  <a:pt x="901" y="528"/>
                </a:cubicBezTo>
                <a:cubicBezTo>
                  <a:pt x="910" y="537"/>
                  <a:pt x="923" y="549"/>
                  <a:pt x="933" y="557"/>
                </a:cubicBezTo>
                <a:cubicBezTo>
                  <a:pt x="943" y="565"/>
                  <a:pt x="953" y="571"/>
                  <a:pt x="963" y="576"/>
                </a:cubicBezTo>
                <a:cubicBezTo>
                  <a:pt x="973" y="581"/>
                  <a:pt x="982" y="586"/>
                  <a:pt x="996" y="590"/>
                </a:cubicBezTo>
                <a:cubicBezTo>
                  <a:pt x="1010" y="594"/>
                  <a:pt x="1030" y="597"/>
                  <a:pt x="1048" y="600"/>
                </a:cubicBezTo>
                <a:cubicBezTo>
                  <a:pt x="1066" y="603"/>
                  <a:pt x="1084" y="605"/>
                  <a:pt x="1105" y="606"/>
                </a:cubicBezTo>
                <a:cubicBezTo>
                  <a:pt x="1126" y="607"/>
                  <a:pt x="1151" y="606"/>
                  <a:pt x="1176" y="606"/>
                </a:cubicBezTo>
              </a:path>
            </a:pathLst>
          </a:custGeom>
          <a:noFill/>
          <a:ln w="38100">
            <a:solidFill>
              <a:srgbClr val="007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Freeform 91"/>
          <p:cNvSpPr>
            <a:spLocks/>
          </p:cNvSpPr>
          <p:nvPr/>
        </p:nvSpPr>
        <p:spPr bwMode="auto">
          <a:xfrm>
            <a:off x="4898670" y="2081502"/>
            <a:ext cx="4018820" cy="56392"/>
          </a:xfrm>
          <a:custGeom>
            <a:avLst/>
            <a:gdLst>
              <a:gd name="T0" fmla="*/ 0 w 1176"/>
              <a:gd name="T1" fmla="*/ 608 h 608"/>
              <a:gd name="T2" fmla="*/ 94 w 1176"/>
              <a:gd name="T3" fmla="*/ 606 h 608"/>
              <a:gd name="T4" fmla="*/ 147 w 1176"/>
              <a:gd name="T5" fmla="*/ 599 h 608"/>
              <a:gd name="T6" fmla="*/ 210 w 1176"/>
              <a:gd name="T7" fmla="*/ 578 h 608"/>
              <a:gd name="T8" fmla="*/ 250 w 1176"/>
              <a:gd name="T9" fmla="*/ 554 h 608"/>
              <a:gd name="T10" fmla="*/ 280 w 1176"/>
              <a:gd name="T11" fmla="*/ 522 h 608"/>
              <a:gd name="T12" fmla="*/ 310 w 1176"/>
              <a:gd name="T13" fmla="*/ 488 h 608"/>
              <a:gd name="T14" fmla="*/ 337 w 1176"/>
              <a:gd name="T15" fmla="*/ 446 h 608"/>
              <a:gd name="T16" fmla="*/ 367 w 1176"/>
              <a:gd name="T17" fmla="*/ 386 h 608"/>
              <a:gd name="T18" fmla="*/ 399 w 1176"/>
              <a:gd name="T19" fmla="*/ 321 h 608"/>
              <a:gd name="T20" fmla="*/ 427 w 1176"/>
              <a:gd name="T21" fmla="*/ 255 h 608"/>
              <a:gd name="T22" fmla="*/ 460 w 1176"/>
              <a:gd name="T23" fmla="*/ 182 h 608"/>
              <a:gd name="T24" fmla="*/ 483 w 1176"/>
              <a:gd name="T25" fmla="*/ 126 h 608"/>
              <a:gd name="T26" fmla="*/ 505 w 1176"/>
              <a:gd name="T27" fmla="*/ 80 h 608"/>
              <a:gd name="T28" fmla="*/ 540 w 1176"/>
              <a:gd name="T29" fmla="*/ 33 h 608"/>
              <a:gd name="T30" fmla="*/ 565 w 1176"/>
              <a:gd name="T31" fmla="*/ 9 h 608"/>
              <a:gd name="T32" fmla="*/ 592 w 1176"/>
              <a:gd name="T33" fmla="*/ 0 h 608"/>
              <a:gd name="T34" fmla="*/ 618 w 1176"/>
              <a:gd name="T35" fmla="*/ 12 h 608"/>
              <a:gd name="T36" fmla="*/ 645 w 1176"/>
              <a:gd name="T37" fmla="*/ 38 h 608"/>
              <a:gd name="T38" fmla="*/ 670 w 1176"/>
              <a:gd name="T39" fmla="*/ 78 h 608"/>
              <a:gd name="T40" fmla="*/ 690 w 1176"/>
              <a:gd name="T41" fmla="*/ 117 h 608"/>
              <a:gd name="T42" fmla="*/ 706 w 1176"/>
              <a:gd name="T43" fmla="*/ 155 h 608"/>
              <a:gd name="T44" fmla="*/ 721 w 1176"/>
              <a:gd name="T45" fmla="*/ 191 h 608"/>
              <a:gd name="T46" fmla="*/ 747 w 1176"/>
              <a:gd name="T47" fmla="*/ 248 h 608"/>
              <a:gd name="T48" fmla="*/ 771 w 1176"/>
              <a:gd name="T49" fmla="*/ 302 h 608"/>
              <a:gd name="T50" fmla="*/ 796 w 1176"/>
              <a:gd name="T51" fmla="*/ 365 h 608"/>
              <a:gd name="T52" fmla="*/ 825 w 1176"/>
              <a:gd name="T53" fmla="*/ 420 h 608"/>
              <a:gd name="T54" fmla="*/ 849 w 1176"/>
              <a:gd name="T55" fmla="*/ 461 h 608"/>
              <a:gd name="T56" fmla="*/ 879 w 1176"/>
              <a:gd name="T57" fmla="*/ 503 h 608"/>
              <a:gd name="T58" fmla="*/ 901 w 1176"/>
              <a:gd name="T59" fmla="*/ 528 h 608"/>
              <a:gd name="T60" fmla="*/ 933 w 1176"/>
              <a:gd name="T61" fmla="*/ 557 h 608"/>
              <a:gd name="T62" fmla="*/ 963 w 1176"/>
              <a:gd name="T63" fmla="*/ 576 h 608"/>
              <a:gd name="T64" fmla="*/ 996 w 1176"/>
              <a:gd name="T65" fmla="*/ 590 h 608"/>
              <a:gd name="T66" fmla="*/ 1048 w 1176"/>
              <a:gd name="T67" fmla="*/ 600 h 608"/>
              <a:gd name="T68" fmla="*/ 1105 w 1176"/>
              <a:gd name="T69" fmla="*/ 606 h 608"/>
              <a:gd name="T70" fmla="*/ 1176 w 1176"/>
              <a:gd name="T71" fmla="*/ 606 h 608"/>
              <a:gd name="connsiteX0" fmla="*/ 0 w 10000"/>
              <a:gd name="connsiteY0" fmla="*/ 10000 h 10000"/>
              <a:gd name="connsiteX1" fmla="*/ 799 w 10000"/>
              <a:gd name="connsiteY1" fmla="*/ 9967 h 10000"/>
              <a:gd name="connsiteX2" fmla="*/ 1250 w 10000"/>
              <a:gd name="connsiteY2" fmla="*/ 9852 h 10000"/>
              <a:gd name="connsiteX3" fmla="*/ 1786 w 10000"/>
              <a:gd name="connsiteY3" fmla="*/ 9507 h 10000"/>
              <a:gd name="connsiteX4" fmla="*/ 2126 w 10000"/>
              <a:gd name="connsiteY4" fmla="*/ 9112 h 10000"/>
              <a:gd name="connsiteX5" fmla="*/ 2381 w 10000"/>
              <a:gd name="connsiteY5" fmla="*/ 8586 h 10000"/>
              <a:gd name="connsiteX6" fmla="*/ 2636 w 10000"/>
              <a:gd name="connsiteY6" fmla="*/ 8026 h 10000"/>
              <a:gd name="connsiteX7" fmla="*/ 2866 w 10000"/>
              <a:gd name="connsiteY7" fmla="*/ 7336 h 10000"/>
              <a:gd name="connsiteX8" fmla="*/ 3121 w 10000"/>
              <a:gd name="connsiteY8" fmla="*/ 6349 h 10000"/>
              <a:gd name="connsiteX9" fmla="*/ 3393 w 10000"/>
              <a:gd name="connsiteY9" fmla="*/ 5280 h 10000"/>
              <a:gd name="connsiteX10" fmla="*/ 3631 w 10000"/>
              <a:gd name="connsiteY10" fmla="*/ 4194 h 10000"/>
              <a:gd name="connsiteX11" fmla="*/ 3912 w 10000"/>
              <a:gd name="connsiteY11" fmla="*/ 2993 h 10000"/>
              <a:gd name="connsiteX12" fmla="*/ 4107 w 10000"/>
              <a:gd name="connsiteY12" fmla="*/ 2072 h 10000"/>
              <a:gd name="connsiteX13" fmla="*/ 4294 w 10000"/>
              <a:gd name="connsiteY13" fmla="*/ 1316 h 10000"/>
              <a:gd name="connsiteX14" fmla="*/ 4592 w 10000"/>
              <a:gd name="connsiteY14" fmla="*/ 543 h 10000"/>
              <a:gd name="connsiteX15" fmla="*/ 4804 w 10000"/>
              <a:gd name="connsiteY15" fmla="*/ 148 h 10000"/>
              <a:gd name="connsiteX16" fmla="*/ 5034 w 10000"/>
              <a:gd name="connsiteY16" fmla="*/ 0 h 10000"/>
              <a:gd name="connsiteX17" fmla="*/ 5255 w 10000"/>
              <a:gd name="connsiteY17" fmla="*/ 197 h 10000"/>
              <a:gd name="connsiteX18" fmla="*/ 5485 w 10000"/>
              <a:gd name="connsiteY18" fmla="*/ 625 h 10000"/>
              <a:gd name="connsiteX19" fmla="*/ 5697 w 10000"/>
              <a:gd name="connsiteY19" fmla="*/ 1283 h 10000"/>
              <a:gd name="connsiteX20" fmla="*/ 5867 w 10000"/>
              <a:gd name="connsiteY20" fmla="*/ 1924 h 10000"/>
              <a:gd name="connsiteX21" fmla="*/ 6003 w 10000"/>
              <a:gd name="connsiteY21" fmla="*/ 2549 h 10000"/>
              <a:gd name="connsiteX22" fmla="*/ 6131 w 10000"/>
              <a:gd name="connsiteY22" fmla="*/ 3141 h 10000"/>
              <a:gd name="connsiteX23" fmla="*/ 6352 w 10000"/>
              <a:gd name="connsiteY23" fmla="*/ 4079 h 10000"/>
              <a:gd name="connsiteX24" fmla="*/ 6556 w 10000"/>
              <a:gd name="connsiteY24" fmla="*/ 4967 h 10000"/>
              <a:gd name="connsiteX25" fmla="*/ 6769 w 10000"/>
              <a:gd name="connsiteY25" fmla="*/ 6003 h 10000"/>
              <a:gd name="connsiteX26" fmla="*/ 7015 w 10000"/>
              <a:gd name="connsiteY26" fmla="*/ 6908 h 10000"/>
              <a:gd name="connsiteX27" fmla="*/ 7219 w 10000"/>
              <a:gd name="connsiteY27" fmla="*/ 7582 h 10000"/>
              <a:gd name="connsiteX28" fmla="*/ 7662 w 10000"/>
              <a:gd name="connsiteY28" fmla="*/ 8684 h 10000"/>
              <a:gd name="connsiteX29" fmla="*/ 7934 w 10000"/>
              <a:gd name="connsiteY29" fmla="*/ 9161 h 10000"/>
              <a:gd name="connsiteX30" fmla="*/ 8189 w 10000"/>
              <a:gd name="connsiteY30" fmla="*/ 9474 h 10000"/>
              <a:gd name="connsiteX31" fmla="*/ 8469 w 10000"/>
              <a:gd name="connsiteY31" fmla="*/ 9704 h 10000"/>
              <a:gd name="connsiteX32" fmla="*/ 8912 w 10000"/>
              <a:gd name="connsiteY32" fmla="*/ 9868 h 10000"/>
              <a:gd name="connsiteX33" fmla="*/ 9396 w 10000"/>
              <a:gd name="connsiteY33" fmla="*/ 9967 h 10000"/>
              <a:gd name="connsiteX34" fmla="*/ 10000 w 10000"/>
              <a:gd name="connsiteY34" fmla="*/ 9967 h 10000"/>
              <a:gd name="connsiteX0" fmla="*/ 0 w 9396"/>
              <a:gd name="connsiteY0" fmla="*/ 10000 h 10000"/>
              <a:gd name="connsiteX1" fmla="*/ 799 w 9396"/>
              <a:gd name="connsiteY1" fmla="*/ 9967 h 10000"/>
              <a:gd name="connsiteX2" fmla="*/ 1250 w 9396"/>
              <a:gd name="connsiteY2" fmla="*/ 9852 h 10000"/>
              <a:gd name="connsiteX3" fmla="*/ 1786 w 9396"/>
              <a:gd name="connsiteY3" fmla="*/ 9507 h 10000"/>
              <a:gd name="connsiteX4" fmla="*/ 2126 w 9396"/>
              <a:gd name="connsiteY4" fmla="*/ 9112 h 10000"/>
              <a:gd name="connsiteX5" fmla="*/ 2381 w 9396"/>
              <a:gd name="connsiteY5" fmla="*/ 8586 h 10000"/>
              <a:gd name="connsiteX6" fmla="*/ 2636 w 9396"/>
              <a:gd name="connsiteY6" fmla="*/ 8026 h 10000"/>
              <a:gd name="connsiteX7" fmla="*/ 2866 w 9396"/>
              <a:gd name="connsiteY7" fmla="*/ 7336 h 10000"/>
              <a:gd name="connsiteX8" fmla="*/ 3121 w 9396"/>
              <a:gd name="connsiteY8" fmla="*/ 6349 h 10000"/>
              <a:gd name="connsiteX9" fmla="*/ 3393 w 9396"/>
              <a:gd name="connsiteY9" fmla="*/ 5280 h 10000"/>
              <a:gd name="connsiteX10" fmla="*/ 3631 w 9396"/>
              <a:gd name="connsiteY10" fmla="*/ 4194 h 10000"/>
              <a:gd name="connsiteX11" fmla="*/ 3912 w 9396"/>
              <a:gd name="connsiteY11" fmla="*/ 2993 h 10000"/>
              <a:gd name="connsiteX12" fmla="*/ 4107 w 9396"/>
              <a:gd name="connsiteY12" fmla="*/ 2072 h 10000"/>
              <a:gd name="connsiteX13" fmla="*/ 4294 w 9396"/>
              <a:gd name="connsiteY13" fmla="*/ 1316 h 10000"/>
              <a:gd name="connsiteX14" fmla="*/ 4592 w 9396"/>
              <a:gd name="connsiteY14" fmla="*/ 543 h 10000"/>
              <a:gd name="connsiteX15" fmla="*/ 4804 w 9396"/>
              <a:gd name="connsiteY15" fmla="*/ 148 h 10000"/>
              <a:gd name="connsiteX16" fmla="*/ 5034 w 9396"/>
              <a:gd name="connsiteY16" fmla="*/ 0 h 10000"/>
              <a:gd name="connsiteX17" fmla="*/ 5255 w 9396"/>
              <a:gd name="connsiteY17" fmla="*/ 197 h 10000"/>
              <a:gd name="connsiteX18" fmla="*/ 5485 w 9396"/>
              <a:gd name="connsiteY18" fmla="*/ 625 h 10000"/>
              <a:gd name="connsiteX19" fmla="*/ 5697 w 9396"/>
              <a:gd name="connsiteY19" fmla="*/ 1283 h 10000"/>
              <a:gd name="connsiteX20" fmla="*/ 5867 w 9396"/>
              <a:gd name="connsiteY20" fmla="*/ 1924 h 10000"/>
              <a:gd name="connsiteX21" fmla="*/ 6003 w 9396"/>
              <a:gd name="connsiteY21" fmla="*/ 2549 h 10000"/>
              <a:gd name="connsiteX22" fmla="*/ 6131 w 9396"/>
              <a:gd name="connsiteY22" fmla="*/ 3141 h 10000"/>
              <a:gd name="connsiteX23" fmla="*/ 6352 w 9396"/>
              <a:gd name="connsiteY23" fmla="*/ 4079 h 10000"/>
              <a:gd name="connsiteX24" fmla="*/ 6556 w 9396"/>
              <a:gd name="connsiteY24" fmla="*/ 4967 h 10000"/>
              <a:gd name="connsiteX25" fmla="*/ 6769 w 9396"/>
              <a:gd name="connsiteY25" fmla="*/ 6003 h 10000"/>
              <a:gd name="connsiteX26" fmla="*/ 7015 w 9396"/>
              <a:gd name="connsiteY26" fmla="*/ 6908 h 10000"/>
              <a:gd name="connsiteX27" fmla="*/ 7219 w 9396"/>
              <a:gd name="connsiteY27" fmla="*/ 7582 h 10000"/>
              <a:gd name="connsiteX28" fmla="*/ 7662 w 9396"/>
              <a:gd name="connsiteY28" fmla="*/ 8684 h 10000"/>
              <a:gd name="connsiteX29" fmla="*/ 7934 w 9396"/>
              <a:gd name="connsiteY29" fmla="*/ 9161 h 10000"/>
              <a:gd name="connsiteX30" fmla="*/ 8189 w 9396"/>
              <a:gd name="connsiteY30" fmla="*/ 9474 h 10000"/>
              <a:gd name="connsiteX31" fmla="*/ 8469 w 9396"/>
              <a:gd name="connsiteY31" fmla="*/ 9704 h 10000"/>
              <a:gd name="connsiteX32" fmla="*/ 8912 w 9396"/>
              <a:gd name="connsiteY32" fmla="*/ 9868 h 10000"/>
              <a:gd name="connsiteX33" fmla="*/ 9396 w 9396"/>
              <a:gd name="connsiteY33" fmla="*/ 9967 h 10000"/>
              <a:gd name="connsiteX0" fmla="*/ 0 w 9485"/>
              <a:gd name="connsiteY0" fmla="*/ 10000 h 10000"/>
              <a:gd name="connsiteX1" fmla="*/ 850 w 9485"/>
              <a:gd name="connsiteY1" fmla="*/ 9967 h 10000"/>
              <a:gd name="connsiteX2" fmla="*/ 1330 w 9485"/>
              <a:gd name="connsiteY2" fmla="*/ 9852 h 10000"/>
              <a:gd name="connsiteX3" fmla="*/ 1901 w 9485"/>
              <a:gd name="connsiteY3" fmla="*/ 9507 h 10000"/>
              <a:gd name="connsiteX4" fmla="*/ 2263 w 9485"/>
              <a:gd name="connsiteY4" fmla="*/ 9112 h 10000"/>
              <a:gd name="connsiteX5" fmla="*/ 2534 w 9485"/>
              <a:gd name="connsiteY5" fmla="*/ 8586 h 10000"/>
              <a:gd name="connsiteX6" fmla="*/ 2805 w 9485"/>
              <a:gd name="connsiteY6" fmla="*/ 8026 h 10000"/>
              <a:gd name="connsiteX7" fmla="*/ 3050 w 9485"/>
              <a:gd name="connsiteY7" fmla="*/ 7336 h 10000"/>
              <a:gd name="connsiteX8" fmla="*/ 3322 w 9485"/>
              <a:gd name="connsiteY8" fmla="*/ 6349 h 10000"/>
              <a:gd name="connsiteX9" fmla="*/ 3611 w 9485"/>
              <a:gd name="connsiteY9" fmla="*/ 5280 h 10000"/>
              <a:gd name="connsiteX10" fmla="*/ 3864 w 9485"/>
              <a:gd name="connsiteY10" fmla="*/ 4194 h 10000"/>
              <a:gd name="connsiteX11" fmla="*/ 4163 w 9485"/>
              <a:gd name="connsiteY11" fmla="*/ 2993 h 10000"/>
              <a:gd name="connsiteX12" fmla="*/ 4371 w 9485"/>
              <a:gd name="connsiteY12" fmla="*/ 2072 h 10000"/>
              <a:gd name="connsiteX13" fmla="*/ 4570 w 9485"/>
              <a:gd name="connsiteY13" fmla="*/ 1316 h 10000"/>
              <a:gd name="connsiteX14" fmla="*/ 4887 w 9485"/>
              <a:gd name="connsiteY14" fmla="*/ 543 h 10000"/>
              <a:gd name="connsiteX15" fmla="*/ 5113 w 9485"/>
              <a:gd name="connsiteY15" fmla="*/ 148 h 10000"/>
              <a:gd name="connsiteX16" fmla="*/ 5358 w 9485"/>
              <a:gd name="connsiteY16" fmla="*/ 0 h 10000"/>
              <a:gd name="connsiteX17" fmla="*/ 5593 w 9485"/>
              <a:gd name="connsiteY17" fmla="*/ 197 h 10000"/>
              <a:gd name="connsiteX18" fmla="*/ 5838 w 9485"/>
              <a:gd name="connsiteY18" fmla="*/ 625 h 10000"/>
              <a:gd name="connsiteX19" fmla="*/ 6063 w 9485"/>
              <a:gd name="connsiteY19" fmla="*/ 1283 h 10000"/>
              <a:gd name="connsiteX20" fmla="*/ 6244 w 9485"/>
              <a:gd name="connsiteY20" fmla="*/ 1924 h 10000"/>
              <a:gd name="connsiteX21" fmla="*/ 6389 w 9485"/>
              <a:gd name="connsiteY21" fmla="*/ 2549 h 10000"/>
              <a:gd name="connsiteX22" fmla="*/ 6525 w 9485"/>
              <a:gd name="connsiteY22" fmla="*/ 3141 h 10000"/>
              <a:gd name="connsiteX23" fmla="*/ 6760 w 9485"/>
              <a:gd name="connsiteY23" fmla="*/ 4079 h 10000"/>
              <a:gd name="connsiteX24" fmla="*/ 6977 w 9485"/>
              <a:gd name="connsiteY24" fmla="*/ 4967 h 10000"/>
              <a:gd name="connsiteX25" fmla="*/ 7204 w 9485"/>
              <a:gd name="connsiteY25" fmla="*/ 6003 h 10000"/>
              <a:gd name="connsiteX26" fmla="*/ 7466 w 9485"/>
              <a:gd name="connsiteY26" fmla="*/ 6908 h 10000"/>
              <a:gd name="connsiteX27" fmla="*/ 7683 w 9485"/>
              <a:gd name="connsiteY27" fmla="*/ 7582 h 10000"/>
              <a:gd name="connsiteX28" fmla="*/ 8155 w 9485"/>
              <a:gd name="connsiteY28" fmla="*/ 8684 h 10000"/>
              <a:gd name="connsiteX29" fmla="*/ 8444 w 9485"/>
              <a:gd name="connsiteY29" fmla="*/ 9161 h 10000"/>
              <a:gd name="connsiteX30" fmla="*/ 8715 w 9485"/>
              <a:gd name="connsiteY30" fmla="*/ 9474 h 10000"/>
              <a:gd name="connsiteX31" fmla="*/ 9013 w 9485"/>
              <a:gd name="connsiteY31" fmla="*/ 9704 h 10000"/>
              <a:gd name="connsiteX32" fmla="*/ 9485 w 9485"/>
              <a:gd name="connsiteY32" fmla="*/ 9868 h 10000"/>
              <a:gd name="connsiteX0" fmla="*/ 0 w 9502"/>
              <a:gd name="connsiteY0" fmla="*/ 10000 h 10000"/>
              <a:gd name="connsiteX1" fmla="*/ 896 w 9502"/>
              <a:gd name="connsiteY1" fmla="*/ 9967 h 10000"/>
              <a:gd name="connsiteX2" fmla="*/ 1402 w 9502"/>
              <a:gd name="connsiteY2" fmla="*/ 9852 h 10000"/>
              <a:gd name="connsiteX3" fmla="*/ 2004 w 9502"/>
              <a:gd name="connsiteY3" fmla="*/ 9507 h 10000"/>
              <a:gd name="connsiteX4" fmla="*/ 2386 w 9502"/>
              <a:gd name="connsiteY4" fmla="*/ 9112 h 10000"/>
              <a:gd name="connsiteX5" fmla="*/ 2672 w 9502"/>
              <a:gd name="connsiteY5" fmla="*/ 8586 h 10000"/>
              <a:gd name="connsiteX6" fmla="*/ 2957 w 9502"/>
              <a:gd name="connsiteY6" fmla="*/ 8026 h 10000"/>
              <a:gd name="connsiteX7" fmla="*/ 3216 w 9502"/>
              <a:gd name="connsiteY7" fmla="*/ 7336 h 10000"/>
              <a:gd name="connsiteX8" fmla="*/ 3502 w 9502"/>
              <a:gd name="connsiteY8" fmla="*/ 6349 h 10000"/>
              <a:gd name="connsiteX9" fmla="*/ 3807 w 9502"/>
              <a:gd name="connsiteY9" fmla="*/ 5280 h 10000"/>
              <a:gd name="connsiteX10" fmla="*/ 4074 w 9502"/>
              <a:gd name="connsiteY10" fmla="*/ 4194 h 10000"/>
              <a:gd name="connsiteX11" fmla="*/ 4389 w 9502"/>
              <a:gd name="connsiteY11" fmla="*/ 2993 h 10000"/>
              <a:gd name="connsiteX12" fmla="*/ 4608 w 9502"/>
              <a:gd name="connsiteY12" fmla="*/ 2072 h 10000"/>
              <a:gd name="connsiteX13" fmla="*/ 4818 w 9502"/>
              <a:gd name="connsiteY13" fmla="*/ 1316 h 10000"/>
              <a:gd name="connsiteX14" fmla="*/ 5152 w 9502"/>
              <a:gd name="connsiteY14" fmla="*/ 543 h 10000"/>
              <a:gd name="connsiteX15" fmla="*/ 5391 w 9502"/>
              <a:gd name="connsiteY15" fmla="*/ 148 h 10000"/>
              <a:gd name="connsiteX16" fmla="*/ 5649 w 9502"/>
              <a:gd name="connsiteY16" fmla="*/ 0 h 10000"/>
              <a:gd name="connsiteX17" fmla="*/ 5897 w 9502"/>
              <a:gd name="connsiteY17" fmla="*/ 197 h 10000"/>
              <a:gd name="connsiteX18" fmla="*/ 6155 w 9502"/>
              <a:gd name="connsiteY18" fmla="*/ 625 h 10000"/>
              <a:gd name="connsiteX19" fmla="*/ 6392 w 9502"/>
              <a:gd name="connsiteY19" fmla="*/ 1283 h 10000"/>
              <a:gd name="connsiteX20" fmla="*/ 6583 w 9502"/>
              <a:gd name="connsiteY20" fmla="*/ 1924 h 10000"/>
              <a:gd name="connsiteX21" fmla="*/ 6736 w 9502"/>
              <a:gd name="connsiteY21" fmla="*/ 2549 h 10000"/>
              <a:gd name="connsiteX22" fmla="*/ 6879 w 9502"/>
              <a:gd name="connsiteY22" fmla="*/ 3141 h 10000"/>
              <a:gd name="connsiteX23" fmla="*/ 7127 w 9502"/>
              <a:gd name="connsiteY23" fmla="*/ 4079 h 10000"/>
              <a:gd name="connsiteX24" fmla="*/ 7356 w 9502"/>
              <a:gd name="connsiteY24" fmla="*/ 4967 h 10000"/>
              <a:gd name="connsiteX25" fmla="*/ 7595 w 9502"/>
              <a:gd name="connsiteY25" fmla="*/ 6003 h 10000"/>
              <a:gd name="connsiteX26" fmla="*/ 7871 w 9502"/>
              <a:gd name="connsiteY26" fmla="*/ 6908 h 10000"/>
              <a:gd name="connsiteX27" fmla="*/ 8100 w 9502"/>
              <a:gd name="connsiteY27" fmla="*/ 7582 h 10000"/>
              <a:gd name="connsiteX28" fmla="*/ 8598 w 9502"/>
              <a:gd name="connsiteY28" fmla="*/ 8684 h 10000"/>
              <a:gd name="connsiteX29" fmla="*/ 8902 w 9502"/>
              <a:gd name="connsiteY29" fmla="*/ 9161 h 10000"/>
              <a:gd name="connsiteX30" fmla="*/ 9188 w 9502"/>
              <a:gd name="connsiteY30" fmla="*/ 9474 h 10000"/>
              <a:gd name="connsiteX31" fmla="*/ 9502 w 9502"/>
              <a:gd name="connsiteY31" fmla="*/ 9704 h 10000"/>
              <a:gd name="connsiteX0" fmla="*/ 0 w 9670"/>
              <a:gd name="connsiteY0" fmla="*/ 10000 h 10000"/>
              <a:gd name="connsiteX1" fmla="*/ 943 w 9670"/>
              <a:gd name="connsiteY1" fmla="*/ 9967 h 10000"/>
              <a:gd name="connsiteX2" fmla="*/ 1475 w 9670"/>
              <a:gd name="connsiteY2" fmla="*/ 9852 h 10000"/>
              <a:gd name="connsiteX3" fmla="*/ 2109 w 9670"/>
              <a:gd name="connsiteY3" fmla="*/ 9507 h 10000"/>
              <a:gd name="connsiteX4" fmla="*/ 2511 w 9670"/>
              <a:gd name="connsiteY4" fmla="*/ 9112 h 10000"/>
              <a:gd name="connsiteX5" fmla="*/ 2812 w 9670"/>
              <a:gd name="connsiteY5" fmla="*/ 8586 h 10000"/>
              <a:gd name="connsiteX6" fmla="*/ 3112 w 9670"/>
              <a:gd name="connsiteY6" fmla="*/ 8026 h 10000"/>
              <a:gd name="connsiteX7" fmla="*/ 3385 w 9670"/>
              <a:gd name="connsiteY7" fmla="*/ 7336 h 10000"/>
              <a:gd name="connsiteX8" fmla="*/ 3686 w 9670"/>
              <a:gd name="connsiteY8" fmla="*/ 6349 h 10000"/>
              <a:gd name="connsiteX9" fmla="*/ 4007 w 9670"/>
              <a:gd name="connsiteY9" fmla="*/ 5280 h 10000"/>
              <a:gd name="connsiteX10" fmla="*/ 4288 w 9670"/>
              <a:gd name="connsiteY10" fmla="*/ 4194 h 10000"/>
              <a:gd name="connsiteX11" fmla="*/ 4619 w 9670"/>
              <a:gd name="connsiteY11" fmla="*/ 2993 h 10000"/>
              <a:gd name="connsiteX12" fmla="*/ 4850 w 9670"/>
              <a:gd name="connsiteY12" fmla="*/ 2072 h 10000"/>
              <a:gd name="connsiteX13" fmla="*/ 5071 w 9670"/>
              <a:gd name="connsiteY13" fmla="*/ 1316 h 10000"/>
              <a:gd name="connsiteX14" fmla="*/ 5422 w 9670"/>
              <a:gd name="connsiteY14" fmla="*/ 543 h 10000"/>
              <a:gd name="connsiteX15" fmla="*/ 5674 w 9670"/>
              <a:gd name="connsiteY15" fmla="*/ 148 h 10000"/>
              <a:gd name="connsiteX16" fmla="*/ 5945 w 9670"/>
              <a:gd name="connsiteY16" fmla="*/ 0 h 10000"/>
              <a:gd name="connsiteX17" fmla="*/ 6206 w 9670"/>
              <a:gd name="connsiteY17" fmla="*/ 197 h 10000"/>
              <a:gd name="connsiteX18" fmla="*/ 6478 w 9670"/>
              <a:gd name="connsiteY18" fmla="*/ 625 h 10000"/>
              <a:gd name="connsiteX19" fmla="*/ 6727 w 9670"/>
              <a:gd name="connsiteY19" fmla="*/ 1283 h 10000"/>
              <a:gd name="connsiteX20" fmla="*/ 6928 w 9670"/>
              <a:gd name="connsiteY20" fmla="*/ 1924 h 10000"/>
              <a:gd name="connsiteX21" fmla="*/ 7089 w 9670"/>
              <a:gd name="connsiteY21" fmla="*/ 2549 h 10000"/>
              <a:gd name="connsiteX22" fmla="*/ 7240 w 9670"/>
              <a:gd name="connsiteY22" fmla="*/ 3141 h 10000"/>
              <a:gd name="connsiteX23" fmla="*/ 7501 w 9670"/>
              <a:gd name="connsiteY23" fmla="*/ 4079 h 10000"/>
              <a:gd name="connsiteX24" fmla="*/ 7742 w 9670"/>
              <a:gd name="connsiteY24" fmla="*/ 4967 h 10000"/>
              <a:gd name="connsiteX25" fmla="*/ 7993 w 9670"/>
              <a:gd name="connsiteY25" fmla="*/ 6003 h 10000"/>
              <a:gd name="connsiteX26" fmla="*/ 8284 w 9670"/>
              <a:gd name="connsiteY26" fmla="*/ 6908 h 10000"/>
              <a:gd name="connsiteX27" fmla="*/ 8525 w 9670"/>
              <a:gd name="connsiteY27" fmla="*/ 7582 h 10000"/>
              <a:gd name="connsiteX28" fmla="*/ 9049 w 9670"/>
              <a:gd name="connsiteY28" fmla="*/ 8684 h 10000"/>
              <a:gd name="connsiteX29" fmla="*/ 9369 w 9670"/>
              <a:gd name="connsiteY29" fmla="*/ 9161 h 10000"/>
              <a:gd name="connsiteX30" fmla="*/ 9670 w 9670"/>
              <a:gd name="connsiteY30" fmla="*/ 9474 h 10000"/>
              <a:gd name="connsiteX0" fmla="*/ 0 w 9689"/>
              <a:gd name="connsiteY0" fmla="*/ 10000 h 10000"/>
              <a:gd name="connsiteX1" fmla="*/ 975 w 9689"/>
              <a:gd name="connsiteY1" fmla="*/ 9967 h 10000"/>
              <a:gd name="connsiteX2" fmla="*/ 1525 w 9689"/>
              <a:gd name="connsiteY2" fmla="*/ 9852 h 10000"/>
              <a:gd name="connsiteX3" fmla="*/ 2181 w 9689"/>
              <a:gd name="connsiteY3" fmla="*/ 9507 h 10000"/>
              <a:gd name="connsiteX4" fmla="*/ 2597 w 9689"/>
              <a:gd name="connsiteY4" fmla="*/ 9112 h 10000"/>
              <a:gd name="connsiteX5" fmla="*/ 2908 w 9689"/>
              <a:gd name="connsiteY5" fmla="*/ 8586 h 10000"/>
              <a:gd name="connsiteX6" fmla="*/ 3218 w 9689"/>
              <a:gd name="connsiteY6" fmla="*/ 8026 h 10000"/>
              <a:gd name="connsiteX7" fmla="*/ 3501 w 9689"/>
              <a:gd name="connsiteY7" fmla="*/ 7336 h 10000"/>
              <a:gd name="connsiteX8" fmla="*/ 3812 w 9689"/>
              <a:gd name="connsiteY8" fmla="*/ 6349 h 10000"/>
              <a:gd name="connsiteX9" fmla="*/ 4144 w 9689"/>
              <a:gd name="connsiteY9" fmla="*/ 5280 h 10000"/>
              <a:gd name="connsiteX10" fmla="*/ 4434 w 9689"/>
              <a:gd name="connsiteY10" fmla="*/ 4194 h 10000"/>
              <a:gd name="connsiteX11" fmla="*/ 4777 w 9689"/>
              <a:gd name="connsiteY11" fmla="*/ 2993 h 10000"/>
              <a:gd name="connsiteX12" fmla="*/ 5016 w 9689"/>
              <a:gd name="connsiteY12" fmla="*/ 2072 h 10000"/>
              <a:gd name="connsiteX13" fmla="*/ 5244 w 9689"/>
              <a:gd name="connsiteY13" fmla="*/ 1316 h 10000"/>
              <a:gd name="connsiteX14" fmla="*/ 5607 w 9689"/>
              <a:gd name="connsiteY14" fmla="*/ 543 h 10000"/>
              <a:gd name="connsiteX15" fmla="*/ 5868 w 9689"/>
              <a:gd name="connsiteY15" fmla="*/ 148 h 10000"/>
              <a:gd name="connsiteX16" fmla="*/ 6148 w 9689"/>
              <a:gd name="connsiteY16" fmla="*/ 0 h 10000"/>
              <a:gd name="connsiteX17" fmla="*/ 6418 w 9689"/>
              <a:gd name="connsiteY17" fmla="*/ 197 h 10000"/>
              <a:gd name="connsiteX18" fmla="*/ 6699 w 9689"/>
              <a:gd name="connsiteY18" fmla="*/ 625 h 10000"/>
              <a:gd name="connsiteX19" fmla="*/ 6957 w 9689"/>
              <a:gd name="connsiteY19" fmla="*/ 1283 h 10000"/>
              <a:gd name="connsiteX20" fmla="*/ 7164 w 9689"/>
              <a:gd name="connsiteY20" fmla="*/ 1924 h 10000"/>
              <a:gd name="connsiteX21" fmla="*/ 7331 w 9689"/>
              <a:gd name="connsiteY21" fmla="*/ 2549 h 10000"/>
              <a:gd name="connsiteX22" fmla="*/ 7487 w 9689"/>
              <a:gd name="connsiteY22" fmla="*/ 3141 h 10000"/>
              <a:gd name="connsiteX23" fmla="*/ 7757 w 9689"/>
              <a:gd name="connsiteY23" fmla="*/ 4079 h 10000"/>
              <a:gd name="connsiteX24" fmla="*/ 8006 w 9689"/>
              <a:gd name="connsiteY24" fmla="*/ 4967 h 10000"/>
              <a:gd name="connsiteX25" fmla="*/ 8266 w 9689"/>
              <a:gd name="connsiteY25" fmla="*/ 6003 h 10000"/>
              <a:gd name="connsiteX26" fmla="*/ 8567 w 9689"/>
              <a:gd name="connsiteY26" fmla="*/ 6908 h 10000"/>
              <a:gd name="connsiteX27" fmla="*/ 8816 w 9689"/>
              <a:gd name="connsiteY27" fmla="*/ 7582 h 10000"/>
              <a:gd name="connsiteX28" fmla="*/ 9358 w 9689"/>
              <a:gd name="connsiteY28" fmla="*/ 8684 h 10000"/>
              <a:gd name="connsiteX29" fmla="*/ 9689 w 9689"/>
              <a:gd name="connsiteY29" fmla="*/ 9161 h 10000"/>
              <a:gd name="connsiteX0" fmla="*/ 0 w 9658"/>
              <a:gd name="connsiteY0" fmla="*/ 10000 h 10000"/>
              <a:gd name="connsiteX1" fmla="*/ 1006 w 9658"/>
              <a:gd name="connsiteY1" fmla="*/ 9967 h 10000"/>
              <a:gd name="connsiteX2" fmla="*/ 1574 w 9658"/>
              <a:gd name="connsiteY2" fmla="*/ 9852 h 10000"/>
              <a:gd name="connsiteX3" fmla="*/ 2251 w 9658"/>
              <a:gd name="connsiteY3" fmla="*/ 9507 h 10000"/>
              <a:gd name="connsiteX4" fmla="*/ 2680 w 9658"/>
              <a:gd name="connsiteY4" fmla="*/ 9112 h 10000"/>
              <a:gd name="connsiteX5" fmla="*/ 3001 w 9658"/>
              <a:gd name="connsiteY5" fmla="*/ 8586 h 10000"/>
              <a:gd name="connsiteX6" fmla="*/ 3321 w 9658"/>
              <a:gd name="connsiteY6" fmla="*/ 8026 h 10000"/>
              <a:gd name="connsiteX7" fmla="*/ 3613 w 9658"/>
              <a:gd name="connsiteY7" fmla="*/ 7336 h 10000"/>
              <a:gd name="connsiteX8" fmla="*/ 3934 w 9658"/>
              <a:gd name="connsiteY8" fmla="*/ 6349 h 10000"/>
              <a:gd name="connsiteX9" fmla="*/ 4277 w 9658"/>
              <a:gd name="connsiteY9" fmla="*/ 5280 h 10000"/>
              <a:gd name="connsiteX10" fmla="*/ 4576 w 9658"/>
              <a:gd name="connsiteY10" fmla="*/ 4194 h 10000"/>
              <a:gd name="connsiteX11" fmla="*/ 4930 w 9658"/>
              <a:gd name="connsiteY11" fmla="*/ 2993 h 10000"/>
              <a:gd name="connsiteX12" fmla="*/ 5177 w 9658"/>
              <a:gd name="connsiteY12" fmla="*/ 2072 h 10000"/>
              <a:gd name="connsiteX13" fmla="*/ 5412 w 9658"/>
              <a:gd name="connsiteY13" fmla="*/ 1316 h 10000"/>
              <a:gd name="connsiteX14" fmla="*/ 5787 w 9658"/>
              <a:gd name="connsiteY14" fmla="*/ 543 h 10000"/>
              <a:gd name="connsiteX15" fmla="*/ 6056 w 9658"/>
              <a:gd name="connsiteY15" fmla="*/ 148 h 10000"/>
              <a:gd name="connsiteX16" fmla="*/ 6345 w 9658"/>
              <a:gd name="connsiteY16" fmla="*/ 0 h 10000"/>
              <a:gd name="connsiteX17" fmla="*/ 6624 w 9658"/>
              <a:gd name="connsiteY17" fmla="*/ 197 h 10000"/>
              <a:gd name="connsiteX18" fmla="*/ 6914 w 9658"/>
              <a:gd name="connsiteY18" fmla="*/ 625 h 10000"/>
              <a:gd name="connsiteX19" fmla="*/ 7180 w 9658"/>
              <a:gd name="connsiteY19" fmla="*/ 1283 h 10000"/>
              <a:gd name="connsiteX20" fmla="*/ 7394 w 9658"/>
              <a:gd name="connsiteY20" fmla="*/ 1924 h 10000"/>
              <a:gd name="connsiteX21" fmla="*/ 7566 w 9658"/>
              <a:gd name="connsiteY21" fmla="*/ 2549 h 10000"/>
              <a:gd name="connsiteX22" fmla="*/ 7727 w 9658"/>
              <a:gd name="connsiteY22" fmla="*/ 3141 h 10000"/>
              <a:gd name="connsiteX23" fmla="*/ 8006 w 9658"/>
              <a:gd name="connsiteY23" fmla="*/ 4079 h 10000"/>
              <a:gd name="connsiteX24" fmla="*/ 8263 w 9658"/>
              <a:gd name="connsiteY24" fmla="*/ 4967 h 10000"/>
              <a:gd name="connsiteX25" fmla="*/ 8531 w 9658"/>
              <a:gd name="connsiteY25" fmla="*/ 6003 h 10000"/>
              <a:gd name="connsiteX26" fmla="*/ 8842 w 9658"/>
              <a:gd name="connsiteY26" fmla="*/ 6908 h 10000"/>
              <a:gd name="connsiteX27" fmla="*/ 9099 w 9658"/>
              <a:gd name="connsiteY27" fmla="*/ 7582 h 10000"/>
              <a:gd name="connsiteX28" fmla="*/ 9658 w 9658"/>
              <a:gd name="connsiteY28" fmla="*/ 8684 h 10000"/>
              <a:gd name="connsiteX0" fmla="*/ 0 w 9421"/>
              <a:gd name="connsiteY0" fmla="*/ 10000 h 10000"/>
              <a:gd name="connsiteX1" fmla="*/ 1042 w 9421"/>
              <a:gd name="connsiteY1" fmla="*/ 9967 h 10000"/>
              <a:gd name="connsiteX2" fmla="*/ 1630 w 9421"/>
              <a:gd name="connsiteY2" fmla="*/ 9852 h 10000"/>
              <a:gd name="connsiteX3" fmla="*/ 2331 w 9421"/>
              <a:gd name="connsiteY3" fmla="*/ 9507 h 10000"/>
              <a:gd name="connsiteX4" fmla="*/ 2775 w 9421"/>
              <a:gd name="connsiteY4" fmla="*/ 9112 h 10000"/>
              <a:gd name="connsiteX5" fmla="*/ 3107 w 9421"/>
              <a:gd name="connsiteY5" fmla="*/ 8586 h 10000"/>
              <a:gd name="connsiteX6" fmla="*/ 3439 w 9421"/>
              <a:gd name="connsiteY6" fmla="*/ 8026 h 10000"/>
              <a:gd name="connsiteX7" fmla="*/ 3741 w 9421"/>
              <a:gd name="connsiteY7" fmla="*/ 7336 h 10000"/>
              <a:gd name="connsiteX8" fmla="*/ 4073 w 9421"/>
              <a:gd name="connsiteY8" fmla="*/ 6349 h 10000"/>
              <a:gd name="connsiteX9" fmla="*/ 4428 w 9421"/>
              <a:gd name="connsiteY9" fmla="*/ 5280 h 10000"/>
              <a:gd name="connsiteX10" fmla="*/ 4738 w 9421"/>
              <a:gd name="connsiteY10" fmla="*/ 4194 h 10000"/>
              <a:gd name="connsiteX11" fmla="*/ 5105 w 9421"/>
              <a:gd name="connsiteY11" fmla="*/ 2993 h 10000"/>
              <a:gd name="connsiteX12" fmla="*/ 5360 w 9421"/>
              <a:gd name="connsiteY12" fmla="*/ 2072 h 10000"/>
              <a:gd name="connsiteX13" fmla="*/ 5604 w 9421"/>
              <a:gd name="connsiteY13" fmla="*/ 1316 h 10000"/>
              <a:gd name="connsiteX14" fmla="*/ 5992 w 9421"/>
              <a:gd name="connsiteY14" fmla="*/ 543 h 10000"/>
              <a:gd name="connsiteX15" fmla="*/ 6270 w 9421"/>
              <a:gd name="connsiteY15" fmla="*/ 148 h 10000"/>
              <a:gd name="connsiteX16" fmla="*/ 6570 w 9421"/>
              <a:gd name="connsiteY16" fmla="*/ 0 h 10000"/>
              <a:gd name="connsiteX17" fmla="*/ 6859 w 9421"/>
              <a:gd name="connsiteY17" fmla="*/ 197 h 10000"/>
              <a:gd name="connsiteX18" fmla="*/ 7159 w 9421"/>
              <a:gd name="connsiteY18" fmla="*/ 625 h 10000"/>
              <a:gd name="connsiteX19" fmla="*/ 7434 w 9421"/>
              <a:gd name="connsiteY19" fmla="*/ 1283 h 10000"/>
              <a:gd name="connsiteX20" fmla="*/ 7656 w 9421"/>
              <a:gd name="connsiteY20" fmla="*/ 1924 h 10000"/>
              <a:gd name="connsiteX21" fmla="*/ 7834 w 9421"/>
              <a:gd name="connsiteY21" fmla="*/ 2549 h 10000"/>
              <a:gd name="connsiteX22" fmla="*/ 8001 w 9421"/>
              <a:gd name="connsiteY22" fmla="*/ 3141 h 10000"/>
              <a:gd name="connsiteX23" fmla="*/ 8290 w 9421"/>
              <a:gd name="connsiteY23" fmla="*/ 4079 h 10000"/>
              <a:gd name="connsiteX24" fmla="*/ 8556 w 9421"/>
              <a:gd name="connsiteY24" fmla="*/ 4967 h 10000"/>
              <a:gd name="connsiteX25" fmla="*/ 8833 w 9421"/>
              <a:gd name="connsiteY25" fmla="*/ 6003 h 10000"/>
              <a:gd name="connsiteX26" fmla="*/ 9155 w 9421"/>
              <a:gd name="connsiteY26" fmla="*/ 6908 h 10000"/>
              <a:gd name="connsiteX27" fmla="*/ 9421 w 9421"/>
              <a:gd name="connsiteY27" fmla="*/ 7582 h 10000"/>
              <a:gd name="connsiteX0" fmla="*/ 0 w 10000"/>
              <a:gd name="connsiteY0" fmla="*/ 10000 h 10000"/>
              <a:gd name="connsiteX1" fmla="*/ 1730 w 10000"/>
              <a:gd name="connsiteY1" fmla="*/ 9852 h 10000"/>
              <a:gd name="connsiteX2" fmla="*/ 2474 w 10000"/>
              <a:gd name="connsiteY2" fmla="*/ 9507 h 10000"/>
              <a:gd name="connsiteX3" fmla="*/ 2946 w 10000"/>
              <a:gd name="connsiteY3" fmla="*/ 9112 h 10000"/>
              <a:gd name="connsiteX4" fmla="*/ 3298 w 10000"/>
              <a:gd name="connsiteY4" fmla="*/ 8586 h 10000"/>
              <a:gd name="connsiteX5" fmla="*/ 3650 w 10000"/>
              <a:gd name="connsiteY5" fmla="*/ 8026 h 10000"/>
              <a:gd name="connsiteX6" fmla="*/ 3971 w 10000"/>
              <a:gd name="connsiteY6" fmla="*/ 7336 h 10000"/>
              <a:gd name="connsiteX7" fmla="*/ 4323 w 10000"/>
              <a:gd name="connsiteY7" fmla="*/ 6349 h 10000"/>
              <a:gd name="connsiteX8" fmla="*/ 4700 w 10000"/>
              <a:gd name="connsiteY8" fmla="*/ 5280 h 10000"/>
              <a:gd name="connsiteX9" fmla="*/ 5029 w 10000"/>
              <a:gd name="connsiteY9" fmla="*/ 4194 h 10000"/>
              <a:gd name="connsiteX10" fmla="*/ 5419 w 10000"/>
              <a:gd name="connsiteY10" fmla="*/ 2993 h 10000"/>
              <a:gd name="connsiteX11" fmla="*/ 5689 w 10000"/>
              <a:gd name="connsiteY11" fmla="*/ 2072 h 10000"/>
              <a:gd name="connsiteX12" fmla="*/ 5948 w 10000"/>
              <a:gd name="connsiteY12" fmla="*/ 1316 h 10000"/>
              <a:gd name="connsiteX13" fmla="*/ 6360 w 10000"/>
              <a:gd name="connsiteY13" fmla="*/ 543 h 10000"/>
              <a:gd name="connsiteX14" fmla="*/ 6655 w 10000"/>
              <a:gd name="connsiteY14" fmla="*/ 148 h 10000"/>
              <a:gd name="connsiteX15" fmla="*/ 6974 w 10000"/>
              <a:gd name="connsiteY15" fmla="*/ 0 h 10000"/>
              <a:gd name="connsiteX16" fmla="*/ 7281 w 10000"/>
              <a:gd name="connsiteY16" fmla="*/ 197 h 10000"/>
              <a:gd name="connsiteX17" fmla="*/ 7599 w 10000"/>
              <a:gd name="connsiteY17" fmla="*/ 625 h 10000"/>
              <a:gd name="connsiteX18" fmla="*/ 7891 w 10000"/>
              <a:gd name="connsiteY18" fmla="*/ 1283 h 10000"/>
              <a:gd name="connsiteX19" fmla="*/ 8127 w 10000"/>
              <a:gd name="connsiteY19" fmla="*/ 1924 h 10000"/>
              <a:gd name="connsiteX20" fmla="*/ 8315 w 10000"/>
              <a:gd name="connsiteY20" fmla="*/ 2549 h 10000"/>
              <a:gd name="connsiteX21" fmla="*/ 8493 w 10000"/>
              <a:gd name="connsiteY21" fmla="*/ 3141 h 10000"/>
              <a:gd name="connsiteX22" fmla="*/ 8799 w 10000"/>
              <a:gd name="connsiteY22" fmla="*/ 4079 h 10000"/>
              <a:gd name="connsiteX23" fmla="*/ 9082 w 10000"/>
              <a:gd name="connsiteY23" fmla="*/ 4967 h 10000"/>
              <a:gd name="connsiteX24" fmla="*/ 9376 w 10000"/>
              <a:gd name="connsiteY24" fmla="*/ 6003 h 10000"/>
              <a:gd name="connsiteX25" fmla="*/ 9718 w 10000"/>
              <a:gd name="connsiteY25" fmla="*/ 6908 h 10000"/>
              <a:gd name="connsiteX26" fmla="*/ 10000 w 10000"/>
              <a:gd name="connsiteY26" fmla="*/ 7582 h 10000"/>
              <a:gd name="connsiteX0" fmla="*/ 0 w 8270"/>
              <a:gd name="connsiteY0" fmla="*/ 9852 h 9852"/>
              <a:gd name="connsiteX1" fmla="*/ 744 w 8270"/>
              <a:gd name="connsiteY1" fmla="*/ 9507 h 9852"/>
              <a:gd name="connsiteX2" fmla="*/ 1216 w 8270"/>
              <a:gd name="connsiteY2" fmla="*/ 9112 h 9852"/>
              <a:gd name="connsiteX3" fmla="*/ 1568 w 8270"/>
              <a:gd name="connsiteY3" fmla="*/ 8586 h 9852"/>
              <a:gd name="connsiteX4" fmla="*/ 1920 w 8270"/>
              <a:gd name="connsiteY4" fmla="*/ 8026 h 9852"/>
              <a:gd name="connsiteX5" fmla="*/ 2241 w 8270"/>
              <a:gd name="connsiteY5" fmla="*/ 7336 h 9852"/>
              <a:gd name="connsiteX6" fmla="*/ 2593 w 8270"/>
              <a:gd name="connsiteY6" fmla="*/ 6349 h 9852"/>
              <a:gd name="connsiteX7" fmla="*/ 2970 w 8270"/>
              <a:gd name="connsiteY7" fmla="*/ 5280 h 9852"/>
              <a:gd name="connsiteX8" fmla="*/ 3299 w 8270"/>
              <a:gd name="connsiteY8" fmla="*/ 4194 h 9852"/>
              <a:gd name="connsiteX9" fmla="*/ 3689 w 8270"/>
              <a:gd name="connsiteY9" fmla="*/ 2993 h 9852"/>
              <a:gd name="connsiteX10" fmla="*/ 3959 w 8270"/>
              <a:gd name="connsiteY10" fmla="*/ 2072 h 9852"/>
              <a:gd name="connsiteX11" fmla="*/ 4218 w 8270"/>
              <a:gd name="connsiteY11" fmla="*/ 1316 h 9852"/>
              <a:gd name="connsiteX12" fmla="*/ 4630 w 8270"/>
              <a:gd name="connsiteY12" fmla="*/ 543 h 9852"/>
              <a:gd name="connsiteX13" fmla="*/ 4925 w 8270"/>
              <a:gd name="connsiteY13" fmla="*/ 148 h 9852"/>
              <a:gd name="connsiteX14" fmla="*/ 5244 w 8270"/>
              <a:gd name="connsiteY14" fmla="*/ 0 h 9852"/>
              <a:gd name="connsiteX15" fmla="*/ 5551 w 8270"/>
              <a:gd name="connsiteY15" fmla="*/ 197 h 9852"/>
              <a:gd name="connsiteX16" fmla="*/ 5869 w 8270"/>
              <a:gd name="connsiteY16" fmla="*/ 625 h 9852"/>
              <a:gd name="connsiteX17" fmla="*/ 6161 w 8270"/>
              <a:gd name="connsiteY17" fmla="*/ 1283 h 9852"/>
              <a:gd name="connsiteX18" fmla="*/ 6397 w 8270"/>
              <a:gd name="connsiteY18" fmla="*/ 1924 h 9852"/>
              <a:gd name="connsiteX19" fmla="*/ 6585 w 8270"/>
              <a:gd name="connsiteY19" fmla="*/ 2549 h 9852"/>
              <a:gd name="connsiteX20" fmla="*/ 6763 w 8270"/>
              <a:gd name="connsiteY20" fmla="*/ 3141 h 9852"/>
              <a:gd name="connsiteX21" fmla="*/ 7069 w 8270"/>
              <a:gd name="connsiteY21" fmla="*/ 4079 h 9852"/>
              <a:gd name="connsiteX22" fmla="*/ 7352 w 8270"/>
              <a:gd name="connsiteY22" fmla="*/ 4967 h 9852"/>
              <a:gd name="connsiteX23" fmla="*/ 7646 w 8270"/>
              <a:gd name="connsiteY23" fmla="*/ 6003 h 9852"/>
              <a:gd name="connsiteX24" fmla="*/ 7988 w 8270"/>
              <a:gd name="connsiteY24" fmla="*/ 6908 h 9852"/>
              <a:gd name="connsiteX25" fmla="*/ 8270 w 8270"/>
              <a:gd name="connsiteY25" fmla="*/ 7582 h 9852"/>
              <a:gd name="connsiteX0" fmla="*/ 0 w 9100"/>
              <a:gd name="connsiteY0" fmla="*/ 9650 h 9650"/>
              <a:gd name="connsiteX1" fmla="*/ 570 w 9100"/>
              <a:gd name="connsiteY1" fmla="*/ 9249 h 9650"/>
              <a:gd name="connsiteX2" fmla="*/ 996 w 9100"/>
              <a:gd name="connsiteY2" fmla="*/ 8715 h 9650"/>
              <a:gd name="connsiteX3" fmla="*/ 1422 w 9100"/>
              <a:gd name="connsiteY3" fmla="*/ 8147 h 9650"/>
              <a:gd name="connsiteX4" fmla="*/ 1810 w 9100"/>
              <a:gd name="connsiteY4" fmla="*/ 7446 h 9650"/>
              <a:gd name="connsiteX5" fmla="*/ 2235 w 9100"/>
              <a:gd name="connsiteY5" fmla="*/ 6444 h 9650"/>
              <a:gd name="connsiteX6" fmla="*/ 2691 w 9100"/>
              <a:gd name="connsiteY6" fmla="*/ 5359 h 9650"/>
              <a:gd name="connsiteX7" fmla="*/ 3089 w 9100"/>
              <a:gd name="connsiteY7" fmla="*/ 4257 h 9650"/>
              <a:gd name="connsiteX8" fmla="*/ 3561 w 9100"/>
              <a:gd name="connsiteY8" fmla="*/ 3038 h 9650"/>
              <a:gd name="connsiteX9" fmla="*/ 3887 w 9100"/>
              <a:gd name="connsiteY9" fmla="*/ 2103 h 9650"/>
              <a:gd name="connsiteX10" fmla="*/ 4200 w 9100"/>
              <a:gd name="connsiteY10" fmla="*/ 1336 h 9650"/>
              <a:gd name="connsiteX11" fmla="*/ 4699 w 9100"/>
              <a:gd name="connsiteY11" fmla="*/ 551 h 9650"/>
              <a:gd name="connsiteX12" fmla="*/ 5055 w 9100"/>
              <a:gd name="connsiteY12" fmla="*/ 150 h 9650"/>
              <a:gd name="connsiteX13" fmla="*/ 5441 w 9100"/>
              <a:gd name="connsiteY13" fmla="*/ 0 h 9650"/>
              <a:gd name="connsiteX14" fmla="*/ 5812 w 9100"/>
              <a:gd name="connsiteY14" fmla="*/ 200 h 9650"/>
              <a:gd name="connsiteX15" fmla="*/ 6197 w 9100"/>
              <a:gd name="connsiteY15" fmla="*/ 634 h 9650"/>
              <a:gd name="connsiteX16" fmla="*/ 6550 w 9100"/>
              <a:gd name="connsiteY16" fmla="*/ 1302 h 9650"/>
              <a:gd name="connsiteX17" fmla="*/ 6835 w 9100"/>
              <a:gd name="connsiteY17" fmla="*/ 1953 h 9650"/>
              <a:gd name="connsiteX18" fmla="*/ 7063 w 9100"/>
              <a:gd name="connsiteY18" fmla="*/ 2587 h 9650"/>
              <a:gd name="connsiteX19" fmla="*/ 7278 w 9100"/>
              <a:gd name="connsiteY19" fmla="*/ 3188 h 9650"/>
              <a:gd name="connsiteX20" fmla="*/ 7648 w 9100"/>
              <a:gd name="connsiteY20" fmla="*/ 4140 h 9650"/>
              <a:gd name="connsiteX21" fmla="*/ 7990 w 9100"/>
              <a:gd name="connsiteY21" fmla="*/ 5042 h 9650"/>
              <a:gd name="connsiteX22" fmla="*/ 8345 w 9100"/>
              <a:gd name="connsiteY22" fmla="*/ 6093 h 9650"/>
              <a:gd name="connsiteX23" fmla="*/ 8759 w 9100"/>
              <a:gd name="connsiteY23" fmla="*/ 7012 h 9650"/>
              <a:gd name="connsiteX24" fmla="*/ 9100 w 9100"/>
              <a:gd name="connsiteY24" fmla="*/ 7696 h 9650"/>
              <a:gd name="connsiteX0" fmla="*/ 0 w 9374"/>
              <a:gd name="connsiteY0" fmla="*/ 9584 h 9584"/>
              <a:gd name="connsiteX1" fmla="*/ 469 w 9374"/>
              <a:gd name="connsiteY1" fmla="*/ 9031 h 9584"/>
              <a:gd name="connsiteX2" fmla="*/ 937 w 9374"/>
              <a:gd name="connsiteY2" fmla="*/ 8442 h 9584"/>
              <a:gd name="connsiteX3" fmla="*/ 1363 w 9374"/>
              <a:gd name="connsiteY3" fmla="*/ 7716 h 9584"/>
              <a:gd name="connsiteX4" fmla="*/ 1830 w 9374"/>
              <a:gd name="connsiteY4" fmla="*/ 6678 h 9584"/>
              <a:gd name="connsiteX5" fmla="*/ 2331 w 9374"/>
              <a:gd name="connsiteY5" fmla="*/ 5553 h 9584"/>
              <a:gd name="connsiteX6" fmla="*/ 2769 w 9374"/>
              <a:gd name="connsiteY6" fmla="*/ 4411 h 9584"/>
              <a:gd name="connsiteX7" fmla="*/ 3287 w 9374"/>
              <a:gd name="connsiteY7" fmla="*/ 3148 h 9584"/>
              <a:gd name="connsiteX8" fmla="*/ 3645 w 9374"/>
              <a:gd name="connsiteY8" fmla="*/ 2179 h 9584"/>
              <a:gd name="connsiteX9" fmla="*/ 3989 w 9374"/>
              <a:gd name="connsiteY9" fmla="*/ 1384 h 9584"/>
              <a:gd name="connsiteX10" fmla="*/ 4538 w 9374"/>
              <a:gd name="connsiteY10" fmla="*/ 571 h 9584"/>
              <a:gd name="connsiteX11" fmla="*/ 4929 w 9374"/>
              <a:gd name="connsiteY11" fmla="*/ 155 h 9584"/>
              <a:gd name="connsiteX12" fmla="*/ 5353 w 9374"/>
              <a:gd name="connsiteY12" fmla="*/ 0 h 9584"/>
              <a:gd name="connsiteX13" fmla="*/ 5761 w 9374"/>
              <a:gd name="connsiteY13" fmla="*/ 207 h 9584"/>
              <a:gd name="connsiteX14" fmla="*/ 6184 w 9374"/>
              <a:gd name="connsiteY14" fmla="*/ 657 h 9584"/>
              <a:gd name="connsiteX15" fmla="*/ 6572 w 9374"/>
              <a:gd name="connsiteY15" fmla="*/ 1349 h 9584"/>
              <a:gd name="connsiteX16" fmla="*/ 6885 w 9374"/>
              <a:gd name="connsiteY16" fmla="*/ 2024 h 9584"/>
              <a:gd name="connsiteX17" fmla="*/ 7136 w 9374"/>
              <a:gd name="connsiteY17" fmla="*/ 2681 h 9584"/>
              <a:gd name="connsiteX18" fmla="*/ 7372 w 9374"/>
              <a:gd name="connsiteY18" fmla="*/ 3304 h 9584"/>
              <a:gd name="connsiteX19" fmla="*/ 7778 w 9374"/>
              <a:gd name="connsiteY19" fmla="*/ 4290 h 9584"/>
              <a:gd name="connsiteX20" fmla="*/ 8154 w 9374"/>
              <a:gd name="connsiteY20" fmla="*/ 5225 h 9584"/>
              <a:gd name="connsiteX21" fmla="*/ 8544 w 9374"/>
              <a:gd name="connsiteY21" fmla="*/ 6314 h 9584"/>
              <a:gd name="connsiteX22" fmla="*/ 8999 w 9374"/>
              <a:gd name="connsiteY22" fmla="*/ 7266 h 9584"/>
              <a:gd name="connsiteX23" fmla="*/ 9374 w 9374"/>
              <a:gd name="connsiteY23" fmla="*/ 7975 h 9584"/>
              <a:gd name="connsiteX0" fmla="*/ 0 w 9500"/>
              <a:gd name="connsiteY0" fmla="*/ 9423 h 9423"/>
              <a:gd name="connsiteX1" fmla="*/ 500 w 9500"/>
              <a:gd name="connsiteY1" fmla="*/ 8808 h 9423"/>
              <a:gd name="connsiteX2" fmla="*/ 954 w 9500"/>
              <a:gd name="connsiteY2" fmla="*/ 8051 h 9423"/>
              <a:gd name="connsiteX3" fmla="*/ 1452 w 9500"/>
              <a:gd name="connsiteY3" fmla="*/ 6968 h 9423"/>
              <a:gd name="connsiteX4" fmla="*/ 1987 w 9500"/>
              <a:gd name="connsiteY4" fmla="*/ 5794 h 9423"/>
              <a:gd name="connsiteX5" fmla="*/ 2454 w 9500"/>
              <a:gd name="connsiteY5" fmla="*/ 4602 h 9423"/>
              <a:gd name="connsiteX6" fmla="*/ 3007 w 9500"/>
              <a:gd name="connsiteY6" fmla="*/ 3285 h 9423"/>
              <a:gd name="connsiteX7" fmla="*/ 3388 w 9500"/>
              <a:gd name="connsiteY7" fmla="*/ 2274 h 9423"/>
              <a:gd name="connsiteX8" fmla="*/ 3755 w 9500"/>
              <a:gd name="connsiteY8" fmla="*/ 1444 h 9423"/>
              <a:gd name="connsiteX9" fmla="*/ 4341 w 9500"/>
              <a:gd name="connsiteY9" fmla="*/ 596 h 9423"/>
              <a:gd name="connsiteX10" fmla="*/ 4758 w 9500"/>
              <a:gd name="connsiteY10" fmla="*/ 162 h 9423"/>
              <a:gd name="connsiteX11" fmla="*/ 5210 w 9500"/>
              <a:gd name="connsiteY11" fmla="*/ 0 h 9423"/>
              <a:gd name="connsiteX12" fmla="*/ 5646 w 9500"/>
              <a:gd name="connsiteY12" fmla="*/ 216 h 9423"/>
              <a:gd name="connsiteX13" fmla="*/ 6097 w 9500"/>
              <a:gd name="connsiteY13" fmla="*/ 686 h 9423"/>
              <a:gd name="connsiteX14" fmla="*/ 6511 w 9500"/>
              <a:gd name="connsiteY14" fmla="*/ 1408 h 9423"/>
              <a:gd name="connsiteX15" fmla="*/ 6845 w 9500"/>
              <a:gd name="connsiteY15" fmla="*/ 2112 h 9423"/>
              <a:gd name="connsiteX16" fmla="*/ 7113 w 9500"/>
              <a:gd name="connsiteY16" fmla="*/ 2797 h 9423"/>
              <a:gd name="connsiteX17" fmla="*/ 7364 w 9500"/>
              <a:gd name="connsiteY17" fmla="*/ 3447 h 9423"/>
              <a:gd name="connsiteX18" fmla="*/ 7797 w 9500"/>
              <a:gd name="connsiteY18" fmla="*/ 4476 h 9423"/>
              <a:gd name="connsiteX19" fmla="*/ 8199 w 9500"/>
              <a:gd name="connsiteY19" fmla="*/ 5452 h 9423"/>
              <a:gd name="connsiteX20" fmla="*/ 8615 w 9500"/>
              <a:gd name="connsiteY20" fmla="*/ 6588 h 9423"/>
              <a:gd name="connsiteX21" fmla="*/ 9100 w 9500"/>
              <a:gd name="connsiteY21" fmla="*/ 7581 h 9423"/>
              <a:gd name="connsiteX22" fmla="*/ 9500 w 9500"/>
              <a:gd name="connsiteY22" fmla="*/ 8321 h 9423"/>
              <a:gd name="connsiteX0" fmla="*/ 0 w 9474"/>
              <a:gd name="connsiteY0" fmla="*/ 9347 h 9347"/>
              <a:gd name="connsiteX1" fmla="*/ 478 w 9474"/>
              <a:gd name="connsiteY1" fmla="*/ 8544 h 9347"/>
              <a:gd name="connsiteX2" fmla="*/ 1002 w 9474"/>
              <a:gd name="connsiteY2" fmla="*/ 7395 h 9347"/>
              <a:gd name="connsiteX3" fmla="*/ 1566 w 9474"/>
              <a:gd name="connsiteY3" fmla="*/ 6149 h 9347"/>
              <a:gd name="connsiteX4" fmla="*/ 2057 w 9474"/>
              <a:gd name="connsiteY4" fmla="*/ 4884 h 9347"/>
              <a:gd name="connsiteX5" fmla="*/ 2639 w 9474"/>
              <a:gd name="connsiteY5" fmla="*/ 3486 h 9347"/>
              <a:gd name="connsiteX6" fmla="*/ 3040 w 9474"/>
              <a:gd name="connsiteY6" fmla="*/ 2413 h 9347"/>
              <a:gd name="connsiteX7" fmla="*/ 3427 w 9474"/>
              <a:gd name="connsiteY7" fmla="*/ 1532 h 9347"/>
              <a:gd name="connsiteX8" fmla="*/ 4043 w 9474"/>
              <a:gd name="connsiteY8" fmla="*/ 632 h 9347"/>
              <a:gd name="connsiteX9" fmla="*/ 4482 w 9474"/>
              <a:gd name="connsiteY9" fmla="*/ 172 h 9347"/>
              <a:gd name="connsiteX10" fmla="*/ 4958 w 9474"/>
              <a:gd name="connsiteY10" fmla="*/ 0 h 9347"/>
              <a:gd name="connsiteX11" fmla="*/ 5417 w 9474"/>
              <a:gd name="connsiteY11" fmla="*/ 229 h 9347"/>
              <a:gd name="connsiteX12" fmla="*/ 5892 w 9474"/>
              <a:gd name="connsiteY12" fmla="*/ 728 h 9347"/>
              <a:gd name="connsiteX13" fmla="*/ 6328 w 9474"/>
              <a:gd name="connsiteY13" fmla="*/ 1494 h 9347"/>
              <a:gd name="connsiteX14" fmla="*/ 6679 w 9474"/>
              <a:gd name="connsiteY14" fmla="*/ 2241 h 9347"/>
              <a:gd name="connsiteX15" fmla="*/ 6961 w 9474"/>
              <a:gd name="connsiteY15" fmla="*/ 2968 h 9347"/>
              <a:gd name="connsiteX16" fmla="*/ 7226 w 9474"/>
              <a:gd name="connsiteY16" fmla="*/ 3658 h 9347"/>
              <a:gd name="connsiteX17" fmla="*/ 7681 w 9474"/>
              <a:gd name="connsiteY17" fmla="*/ 4750 h 9347"/>
              <a:gd name="connsiteX18" fmla="*/ 8105 w 9474"/>
              <a:gd name="connsiteY18" fmla="*/ 5786 h 9347"/>
              <a:gd name="connsiteX19" fmla="*/ 8542 w 9474"/>
              <a:gd name="connsiteY19" fmla="*/ 6991 h 9347"/>
              <a:gd name="connsiteX20" fmla="*/ 9053 w 9474"/>
              <a:gd name="connsiteY20" fmla="*/ 8045 h 9347"/>
              <a:gd name="connsiteX21" fmla="*/ 9474 w 9474"/>
              <a:gd name="connsiteY21" fmla="*/ 8831 h 9347"/>
              <a:gd name="connsiteX0" fmla="*/ 0 w 9495"/>
              <a:gd name="connsiteY0" fmla="*/ 9141 h 9448"/>
              <a:gd name="connsiteX1" fmla="*/ 553 w 9495"/>
              <a:gd name="connsiteY1" fmla="*/ 7912 h 9448"/>
              <a:gd name="connsiteX2" fmla="*/ 1148 w 9495"/>
              <a:gd name="connsiteY2" fmla="*/ 6579 h 9448"/>
              <a:gd name="connsiteX3" fmla="*/ 1666 w 9495"/>
              <a:gd name="connsiteY3" fmla="*/ 5225 h 9448"/>
              <a:gd name="connsiteX4" fmla="*/ 2281 w 9495"/>
              <a:gd name="connsiteY4" fmla="*/ 3730 h 9448"/>
              <a:gd name="connsiteX5" fmla="*/ 2704 w 9495"/>
              <a:gd name="connsiteY5" fmla="*/ 2582 h 9448"/>
              <a:gd name="connsiteX6" fmla="*/ 3112 w 9495"/>
              <a:gd name="connsiteY6" fmla="*/ 1639 h 9448"/>
              <a:gd name="connsiteX7" fmla="*/ 3762 w 9495"/>
              <a:gd name="connsiteY7" fmla="*/ 676 h 9448"/>
              <a:gd name="connsiteX8" fmla="*/ 4226 w 9495"/>
              <a:gd name="connsiteY8" fmla="*/ 184 h 9448"/>
              <a:gd name="connsiteX9" fmla="*/ 4728 w 9495"/>
              <a:gd name="connsiteY9" fmla="*/ 0 h 9448"/>
              <a:gd name="connsiteX10" fmla="*/ 5213 w 9495"/>
              <a:gd name="connsiteY10" fmla="*/ 245 h 9448"/>
              <a:gd name="connsiteX11" fmla="*/ 5714 w 9495"/>
              <a:gd name="connsiteY11" fmla="*/ 779 h 9448"/>
              <a:gd name="connsiteX12" fmla="*/ 6174 w 9495"/>
              <a:gd name="connsiteY12" fmla="*/ 1598 h 9448"/>
              <a:gd name="connsiteX13" fmla="*/ 6545 w 9495"/>
              <a:gd name="connsiteY13" fmla="*/ 2398 h 9448"/>
              <a:gd name="connsiteX14" fmla="*/ 6842 w 9495"/>
              <a:gd name="connsiteY14" fmla="*/ 3175 h 9448"/>
              <a:gd name="connsiteX15" fmla="*/ 7122 w 9495"/>
              <a:gd name="connsiteY15" fmla="*/ 3914 h 9448"/>
              <a:gd name="connsiteX16" fmla="*/ 7602 w 9495"/>
              <a:gd name="connsiteY16" fmla="*/ 5082 h 9448"/>
              <a:gd name="connsiteX17" fmla="*/ 8050 w 9495"/>
              <a:gd name="connsiteY17" fmla="*/ 6190 h 9448"/>
              <a:gd name="connsiteX18" fmla="*/ 8511 w 9495"/>
              <a:gd name="connsiteY18" fmla="*/ 7479 h 9448"/>
              <a:gd name="connsiteX19" fmla="*/ 9051 w 9495"/>
              <a:gd name="connsiteY19" fmla="*/ 8607 h 9448"/>
              <a:gd name="connsiteX20" fmla="*/ 9495 w 9495"/>
              <a:gd name="connsiteY20" fmla="*/ 9448 h 9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495" h="9448">
                <a:moveTo>
                  <a:pt x="0" y="9141"/>
                </a:moveTo>
                <a:cubicBezTo>
                  <a:pt x="187" y="8792"/>
                  <a:pt x="368" y="8342"/>
                  <a:pt x="553" y="7912"/>
                </a:cubicBezTo>
                <a:cubicBezTo>
                  <a:pt x="739" y="7479"/>
                  <a:pt x="963" y="7030"/>
                  <a:pt x="1148" y="6579"/>
                </a:cubicBezTo>
                <a:cubicBezTo>
                  <a:pt x="1333" y="6129"/>
                  <a:pt x="1483" y="5697"/>
                  <a:pt x="1666" y="5225"/>
                </a:cubicBezTo>
                <a:cubicBezTo>
                  <a:pt x="1855" y="4753"/>
                  <a:pt x="2115" y="4160"/>
                  <a:pt x="2281" y="3730"/>
                </a:cubicBezTo>
                <a:cubicBezTo>
                  <a:pt x="2444" y="3299"/>
                  <a:pt x="2577" y="2930"/>
                  <a:pt x="2704" y="2582"/>
                </a:cubicBezTo>
                <a:cubicBezTo>
                  <a:pt x="2837" y="2235"/>
                  <a:pt x="2947" y="1947"/>
                  <a:pt x="3112" y="1639"/>
                </a:cubicBezTo>
                <a:cubicBezTo>
                  <a:pt x="3282" y="1332"/>
                  <a:pt x="3579" y="922"/>
                  <a:pt x="3762" y="676"/>
                </a:cubicBezTo>
                <a:cubicBezTo>
                  <a:pt x="3947" y="430"/>
                  <a:pt x="4060" y="308"/>
                  <a:pt x="4226" y="184"/>
                </a:cubicBezTo>
                <a:cubicBezTo>
                  <a:pt x="4394" y="61"/>
                  <a:pt x="4560" y="0"/>
                  <a:pt x="4728" y="0"/>
                </a:cubicBezTo>
                <a:cubicBezTo>
                  <a:pt x="4896" y="0"/>
                  <a:pt x="5044" y="124"/>
                  <a:pt x="5213" y="245"/>
                </a:cubicBezTo>
                <a:cubicBezTo>
                  <a:pt x="5378" y="368"/>
                  <a:pt x="5544" y="553"/>
                  <a:pt x="5714" y="779"/>
                </a:cubicBezTo>
                <a:cubicBezTo>
                  <a:pt x="5876" y="1005"/>
                  <a:pt x="6047" y="1332"/>
                  <a:pt x="6174" y="1598"/>
                </a:cubicBezTo>
                <a:cubicBezTo>
                  <a:pt x="6307" y="1865"/>
                  <a:pt x="6432" y="2132"/>
                  <a:pt x="6545" y="2398"/>
                </a:cubicBezTo>
                <a:cubicBezTo>
                  <a:pt x="6655" y="2665"/>
                  <a:pt x="6750" y="2930"/>
                  <a:pt x="6842" y="3175"/>
                </a:cubicBezTo>
                <a:cubicBezTo>
                  <a:pt x="6937" y="3422"/>
                  <a:pt x="6990" y="3608"/>
                  <a:pt x="7122" y="3914"/>
                </a:cubicBezTo>
                <a:cubicBezTo>
                  <a:pt x="7249" y="4223"/>
                  <a:pt x="7454" y="4714"/>
                  <a:pt x="7602" y="5082"/>
                </a:cubicBezTo>
                <a:cubicBezTo>
                  <a:pt x="7756" y="5452"/>
                  <a:pt x="7899" y="5801"/>
                  <a:pt x="8050" y="6190"/>
                </a:cubicBezTo>
                <a:cubicBezTo>
                  <a:pt x="8200" y="6579"/>
                  <a:pt x="8348" y="7070"/>
                  <a:pt x="8511" y="7479"/>
                </a:cubicBezTo>
                <a:cubicBezTo>
                  <a:pt x="8680" y="7890"/>
                  <a:pt x="8886" y="8281"/>
                  <a:pt x="9051" y="8607"/>
                </a:cubicBezTo>
                <a:cubicBezTo>
                  <a:pt x="9218" y="8935"/>
                  <a:pt x="9329" y="9161"/>
                  <a:pt x="9495" y="9448"/>
                </a:cubicBezTo>
              </a:path>
            </a:pathLst>
          </a:custGeom>
          <a:noFill/>
          <a:ln w="38100">
            <a:solidFill>
              <a:schemeClr val="accent3">
                <a:lumMod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8193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0098" name="Object 2"/>
          <p:cNvGraphicFramePr>
            <a:graphicFrameLocks noGrp="1" noChangeAspect="1"/>
          </p:cNvGraphicFramePr>
          <p:nvPr>
            <p:ph type="chart" idx="1"/>
          </p:nvPr>
        </p:nvGraphicFramePr>
        <p:xfrm>
          <a:off x="868363" y="1360488"/>
          <a:ext cx="7418387" cy="5199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20" name="Chart" r:id="rId3" imgW="7448478" imgH="5219706" progId="MSGraph.Chart.8">
                  <p:embed followColorScheme="full"/>
                </p:oleObj>
              </mc:Choice>
              <mc:Fallback>
                <p:oleObj name="Chart" r:id="rId3" imgW="7448478" imgH="5219706" progId="MSGraph.Chart.8">
                  <p:embed followColorScheme="full"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8363" y="1360488"/>
                        <a:ext cx="7418387" cy="5199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0099" name="Text Box 3"/>
          <p:cNvSpPr txBox="1">
            <a:spLocks noChangeArrowheads="1"/>
          </p:cNvSpPr>
          <p:nvPr/>
        </p:nvSpPr>
        <p:spPr bwMode="auto">
          <a:xfrm rot="-5400000">
            <a:off x="-1181100" y="3695700"/>
            <a:ext cx="36433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1">
                <a:solidFill>
                  <a:srgbClr val="000000"/>
                </a:solidFill>
              </a:rPr>
              <a:t>electron density (e</a:t>
            </a:r>
            <a:r>
              <a:rPr lang="en-US" altLang="en-US" b="1" baseline="30000">
                <a:solidFill>
                  <a:srgbClr val="000000"/>
                </a:solidFill>
              </a:rPr>
              <a:t>-</a:t>
            </a:r>
            <a:r>
              <a:rPr lang="en-US" altLang="en-US" b="1">
                <a:solidFill>
                  <a:srgbClr val="000000"/>
                </a:solidFill>
              </a:rPr>
              <a:t>/Å</a:t>
            </a:r>
            <a:r>
              <a:rPr lang="en-US" altLang="en-US" b="1" baseline="30000">
                <a:solidFill>
                  <a:srgbClr val="000000"/>
                </a:solidFill>
              </a:rPr>
              <a:t>3</a:t>
            </a:r>
            <a:r>
              <a:rPr lang="en-US" altLang="en-US" b="1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260100" name="Text Box 4"/>
          <p:cNvSpPr txBox="1">
            <a:spLocks noChangeArrowheads="1"/>
          </p:cNvSpPr>
          <p:nvPr/>
        </p:nvSpPr>
        <p:spPr bwMode="auto">
          <a:xfrm>
            <a:off x="4146550" y="6424613"/>
            <a:ext cx="145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en-US" b="1">
                <a:solidFill>
                  <a:srgbClr val="000000"/>
                </a:solidFill>
              </a:rPr>
              <a:t>position (Å)</a:t>
            </a:r>
            <a:endParaRPr lang="el-GR" altLang="en-US" b="1" baseline="30000">
              <a:solidFill>
                <a:srgbClr val="000000"/>
              </a:solidFill>
            </a:endParaRPr>
          </a:p>
        </p:txBody>
      </p:sp>
      <p:sp>
        <p:nvSpPr>
          <p:cNvPr id="260101" name="Rectangle 5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en-US" sz="4400">
                <a:solidFill>
                  <a:srgbClr val="000000"/>
                </a:solidFill>
              </a:rPr>
              <a:t>“B” factors</a:t>
            </a:r>
          </a:p>
        </p:txBody>
      </p:sp>
    </p:spTree>
    <p:extLst>
      <p:ext uri="{BB962C8B-B14F-4D97-AF65-F5344CB8AC3E}">
        <p14:creationId xmlns:p14="http://schemas.microsoft.com/office/powerpoint/2010/main" val="3805664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1122" name="Object 2"/>
          <p:cNvGraphicFramePr>
            <a:graphicFrameLocks noGrp="1" noChangeAspect="1"/>
          </p:cNvGraphicFramePr>
          <p:nvPr>
            <p:ph type="chart" idx="1"/>
          </p:nvPr>
        </p:nvGraphicFramePr>
        <p:xfrm>
          <a:off x="868363" y="1360488"/>
          <a:ext cx="7418387" cy="5199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44" name="Chart" r:id="rId3" imgW="7448478" imgH="5219706" progId="MSGraph.Chart.8">
                  <p:embed followColorScheme="full"/>
                </p:oleObj>
              </mc:Choice>
              <mc:Fallback>
                <p:oleObj name="Chart" r:id="rId3" imgW="7448478" imgH="5219706" progId="MSGraph.Chart.8">
                  <p:embed followColorScheme="full"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8363" y="1360488"/>
                        <a:ext cx="7418387" cy="5199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1123" name="Text Box 3"/>
          <p:cNvSpPr txBox="1">
            <a:spLocks noChangeArrowheads="1"/>
          </p:cNvSpPr>
          <p:nvPr/>
        </p:nvSpPr>
        <p:spPr bwMode="auto">
          <a:xfrm rot="-5400000">
            <a:off x="-1181100" y="3695700"/>
            <a:ext cx="36433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1">
                <a:solidFill>
                  <a:srgbClr val="000000"/>
                </a:solidFill>
              </a:rPr>
              <a:t>electron density (e</a:t>
            </a:r>
            <a:r>
              <a:rPr lang="en-US" altLang="en-US" b="1" baseline="30000">
                <a:solidFill>
                  <a:srgbClr val="000000"/>
                </a:solidFill>
              </a:rPr>
              <a:t>-</a:t>
            </a:r>
            <a:r>
              <a:rPr lang="en-US" altLang="en-US" b="1">
                <a:solidFill>
                  <a:srgbClr val="000000"/>
                </a:solidFill>
              </a:rPr>
              <a:t>/Å</a:t>
            </a:r>
            <a:r>
              <a:rPr lang="en-US" altLang="en-US" b="1" baseline="30000">
                <a:solidFill>
                  <a:srgbClr val="000000"/>
                </a:solidFill>
              </a:rPr>
              <a:t>3</a:t>
            </a:r>
            <a:r>
              <a:rPr lang="en-US" altLang="en-US" b="1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261124" name="Text Box 4"/>
          <p:cNvSpPr txBox="1">
            <a:spLocks noChangeArrowheads="1"/>
          </p:cNvSpPr>
          <p:nvPr/>
        </p:nvSpPr>
        <p:spPr bwMode="auto">
          <a:xfrm>
            <a:off x="4146550" y="6424613"/>
            <a:ext cx="145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en-US" b="1">
                <a:solidFill>
                  <a:srgbClr val="000000"/>
                </a:solidFill>
              </a:rPr>
              <a:t>position (Å)</a:t>
            </a:r>
            <a:endParaRPr lang="el-GR" altLang="en-US" b="1" baseline="30000">
              <a:solidFill>
                <a:srgbClr val="000000"/>
              </a:solidFill>
            </a:endParaRPr>
          </a:p>
        </p:txBody>
      </p:sp>
      <p:sp>
        <p:nvSpPr>
          <p:cNvPr id="261125" name="Rectangle 5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en-US" sz="4400">
                <a:solidFill>
                  <a:srgbClr val="000000"/>
                </a:solidFill>
              </a:rPr>
              <a:t>“B” factors</a:t>
            </a:r>
          </a:p>
        </p:txBody>
      </p:sp>
    </p:spTree>
    <p:extLst>
      <p:ext uri="{BB962C8B-B14F-4D97-AF65-F5344CB8AC3E}">
        <p14:creationId xmlns:p14="http://schemas.microsoft.com/office/powerpoint/2010/main" val="29415991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2146" name="Object 2"/>
          <p:cNvGraphicFramePr>
            <a:graphicFrameLocks noGrp="1" noChangeAspect="1"/>
          </p:cNvGraphicFramePr>
          <p:nvPr>
            <p:ph type="chart" idx="1"/>
          </p:nvPr>
        </p:nvGraphicFramePr>
        <p:xfrm>
          <a:off x="868363" y="1365250"/>
          <a:ext cx="7418387" cy="5189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8" name="Chart" r:id="rId3" imgW="7448478" imgH="5210258" progId="MSGraph.Chart.8">
                  <p:embed followColorScheme="full"/>
                </p:oleObj>
              </mc:Choice>
              <mc:Fallback>
                <p:oleObj name="Chart" r:id="rId3" imgW="7448478" imgH="5210258" progId="MSGraph.Chart.8">
                  <p:embed followColorScheme="full"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8363" y="1365250"/>
                        <a:ext cx="7418387" cy="5189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2147" name="Text Box 3"/>
          <p:cNvSpPr txBox="1">
            <a:spLocks noChangeArrowheads="1"/>
          </p:cNvSpPr>
          <p:nvPr/>
        </p:nvSpPr>
        <p:spPr bwMode="auto">
          <a:xfrm rot="-5400000">
            <a:off x="-1181100" y="3695700"/>
            <a:ext cx="36433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1">
                <a:solidFill>
                  <a:srgbClr val="000000"/>
                </a:solidFill>
              </a:rPr>
              <a:t>electron density (e</a:t>
            </a:r>
            <a:r>
              <a:rPr lang="en-US" altLang="en-US" b="1" baseline="30000">
                <a:solidFill>
                  <a:srgbClr val="000000"/>
                </a:solidFill>
              </a:rPr>
              <a:t>-</a:t>
            </a:r>
            <a:r>
              <a:rPr lang="en-US" altLang="en-US" b="1">
                <a:solidFill>
                  <a:srgbClr val="000000"/>
                </a:solidFill>
              </a:rPr>
              <a:t>/Å</a:t>
            </a:r>
            <a:r>
              <a:rPr lang="en-US" altLang="en-US" b="1" baseline="30000">
                <a:solidFill>
                  <a:srgbClr val="000000"/>
                </a:solidFill>
              </a:rPr>
              <a:t>3</a:t>
            </a:r>
            <a:r>
              <a:rPr lang="en-US" altLang="en-US" b="1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262148" name="Text Box 4"/>
          <p:cNvSpPr txBox="1">
            <a:spLocks noChangeArrowheads="1"/>
          </p:cNvSpPr>
          <p:nvPr/>
        </p:nvSpPr>
        <p:spPr bwMode="auto">
          <a:xfrm>
            <a:off x="4146550" y="6424613"/>
            <a:ext cx="145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en-US" b="1">
                <a:solidFill>
                  <a:srgbClr val="000000"/>
                </a:solidFill>
              </a:rPr>
              <a:t>position (Å)</a:t>
            </a:r>
            <a:endParaRPr lang="el-GR" altLang="en-US" b="1" baseline="30000">
              <a:solidFill>
                <a:srgbClr val="000000"/>
              </a:solidFill>
            </a:endParaRPr>
          </a:p>
        </p:txBody>
      </p:sp>
      <p:sp>
        <p:nvSpPr>
          <p:cNvPr id="262149" name="Rectangle 5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en-US" sz="4400">
                <a:solidFill>
                  <a:srgbClr val="000000"/>
                </a:solidFill>
              </a:rPr>
              <a:t>“B” factors</a:t>
            </a:r>
          </a:p>
        </p:txBody>
      </p:sp>
    </p:spTree>
    <p:extLst>
      <p:ext uri="{BB962C8B-B14F-4D97-AF65-F5344CB8AC3E}">
        <p14:creationId xmlns:p14="http://schemas.microsoft.com/office/powerpoint/2010/main" val="2153951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3170" name="Object 2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3459423125"/>
              </p:ext>
            </p:extLst>
          </p:nvPr>
        </p:nvGraphicFramePr>
        <p:xfrm>
          <a:off x="868363" y="1360488"/>
          <a:ext cx="7418387" cy="5199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93" name="Chart" r:id="rId3" imgW="7448478" imgH="5219706" progId="MSGraph.Chart.8">
                  <p:embed followColorScheme="full"/>
                </p:oleObj>
              </mc:Choice>
              <mc:Fallback>
                <p:oleObj name="Chart" r:id="rId3" imgW="7448478" imgH="5219706" progId="MSGraph.Chart.8">
                  <p:embed followColorScheme="full"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8363" y="1360488"/>
                        <a:ext cx="7418387" cy="5199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3171" name="Text Box 3"/>
          <p:cNvSpPr txBox="1">
            <a:spLocks noChangeArrowheads="1"/>
          </p:cNvSpPr>
          <p:nvPr/>
        </p:nvSpPr>
        <p:spPr bwMode="auto">
          <a:xfrm rot="-5400000">
            <a:off x="-1181100" y="3695700"/>
            <a:ext cx="36433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1">
                <a:solidFill>
                  <a:srgbClr val="000000"/>
                </a:solidFill>
              </a:rPr>
              <a:t>electron density (e</a:t>
            </a:r>
            <a:r>
              <a:rPr lang="en-US" altLang="en-US" b="1" baseline="30000">
                <a:solidFill>
                  <a:srgbClr val="000000"/>
                </a:solidFill>
              </a:rPr>
              <a:t>-</a:t>
            </a:r>
            <a:r>
              <a:rPr lang="en-US" altLang="en-US" b="1">
                <a:solidFill>
                  <a:srgbClr val="000000"/>
                </a:solidFill>
              </a:rPr>
              <a:t>/Å</a:t>
            </a:r>
            <a:r>
              <a:rPr lang="en-US" altLang="en-US" b="1" baseline="30000">
                <a:solidFill>
                  <a:srgbClr val="000000"/>
                </a:solidFill>
              </a:rPr>
              <a:t>3</a:t>
            </a:r>
            <a:r>
              <a:rPr lang="en-US" altLang="en-US" b="1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263172" name="Text Box 4"/>
          <p:cNvSpPr txBox="1">
            <a:spLocks noChangeArrowheads="1"/>
          </p:cNvSpPr>
          <p:nvPr/>
        </p:nvSpPr>
        <p:spPr bwMode="auto">
          <a:xfrm>
            <a:off x="4146550" y="6424613"/>
            <a:ext cx="145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en-US" b="1">
                <a:solidFill>
                  <a:srgbClr val="000000"/>
                </a:solidFill>
              </a:rPr>
              <a:t>position (Å)</a:t>
            </a:r>
            <a:endParaRPr lang="el-GR" altLang="en-US" b="1" baseline="30000">
              <a:solidFill>
                <a:srgbClr val="000000"/>
              </a:solidFill>
            </a:endParaRPr>
          </a:p>
        </p:txBody>
      </p:sp>
      <p:sp>
        <p:nvSpPr>
          <p:cNvPr id="263173" name="Rectangle 5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en-US" sz="4400">
                <a:solidFill>
                  <a:srgbClr val="000000"/>
                </a:solidFill>
              </a:rPr>
              <a:t>“B” factors</a:t>
            </a:r>
          </a:p>
        </p:txBody>
      </p:sp>
    </p:spTree>
    <p:extLst>
      <p:ext uri="{BB962C8B-B14F-4D97-AF65-F5344CB8AC3E}">
        <p14:creationId xmlns:p14="http://schemas.microsoft.com/office/powerpoint/2010/main" val="42702315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33341"/>
          </a:xfrm>
        </p:spPr>
        <p:txBody>
          <a:bodyPr/>
          <a:lstStyle/>
          <a:p>
            <a:r>
              <a:rPr lang="en-US" dirty="0" smtClean="0"/>
              <a:t>June 28 1914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1244"/>
            <a:ext cx="9144000" cy="6652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854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3170" name="Object 2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4183009212"/>
              </p:ext>
            </p:extLst>
          </p:nvPr>
        </p:nvGraphicFramePr>
        <p:xfrm>
          <a:off x="874713" y="1360488"/>
          <a:ext cx="7405687" cy="5199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08" name="Chart" r:id="rId3" imgW="7448478" imgH="5229153" progId="MSGraph.Chart.8">
                  <p:embed followColorScheme="full"/>
                </p:oleObj>
              </mc:Choice>
              <mc:Fallback>
                <p:oleObj name="Chart" r:id="rId3" imgW="7448478" imgH="5229153" progId="MSGraph.Chart.8">
                  <p:embed followColorScheme="full"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4713" y="1360488"/>
                        <a:ext cx="7405687" cy="5199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3171" name="Text Box 3"/>
          <p:cNvSpPr txBox="1">
            <a:spLocks noChangeArrowheads="1"/>
          </p:cNvSpPr>
          <p:nvPr/>
        </p:nvSpPr>
        <p:spPr bwMode="auto">
          <a:xfrm rot="-5400000">
            <a:off x="-1181100" y="3695700"/>
            <a:ext cx="36433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1">
                <a:solidFill>
                  <a:srgbClr val="000000"/>
                </a:solidFill>
              </a:rPr>
              <a:t>electron density (e</a:t>
            </a:r>
            <a:r>
              <a:rPr lang="en-US" altLang="en-US" b="1" baseline="30000">
                <a:solidFill>
                  <a:srgbClr val="000000"/>
                </a:solidFill>
              </a:rPr>
              <a:t>-</a:t>
            </a:r>
            <a:r>
              <a:rPr lang="en-US" altLang="en-US" b="1">
                <a:solidFill>
                  <a:srgbClr val="000000"/>
                </a:solidFill>
              </a:rPr>
              <a:t>/Å</a:t>
            </a:r>
            <a:r>
              <a:rPr lang="en-US" altLang="en-US" b="1" baseline="30000">
                <a:solidFill>
                  <a:srgbClr val="000000"/>
                </a:solidFill>
              </a:rPr>
              <a:t>3</a:t>
            </a:r>
            <a:r>
              <a:rPr lang="en-US" altLang="en-US" b="1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263172" name="Text Box 4"/>
          <p:cNvSpPr txBox="1">
            <a:spLocks noChangeArrowheads="1"/>
          </p:cNvSpPr>
          <p:nvPr/>
        </p:nvSpPr>
        <p:spPr bwMode="auto">
          <a:xfrm>
            <a:off x="4146550" y="6424613"/>
            <a:ext cx="145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en-US" b="1">
                <a:solidFill>
                  <a:srgbClr val="000000"/>
                </a:solidFill>
              </a:rPr>
              <a:t>position (Å)</a:t>
            </a:r>
            <a:endParaRPr lang="el-GR" altLang="en-US" b="1" baseline="30000">
              <a:solidFill>
                <a:srgbClr val="000000"/>
              </a:solidFill>
            </a:endParaRPr>
          </a:p>
        </p:txBody>
      </p:sp>
      <p:sp>
        <p:nvSpPr>
          <p:cNvPr id="263173" name="Rectangle 5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en-US" sz="4400">
                <a:solidFill>
                  <a:srgbClr val="000000"/>
                </a:solidFill>
              </a:rPr>
              <a:t>“B” factors</a:t>
            </a:r>
          </a:p>
        </p:txBody>
      </p:sp>
    </p:spTree>
    <p:extLst>
      <p:ext uri="{BB962C8B-B14F-4D97-AF65-F5344CB8AC3E}">
        <p14:creationId xmlns:p14="http://schemas.microsoft.com/office/powerpoint/2010/main" val="3709775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3" t="13767" r="21574" b="9058"/>
          <a:stretch/>
        </p:blipFill>
        <p:spPr bwMode="auto">
          <a:xfrm>
            <a:off x="808383" y="861389"/>
            <a:ext cx="7500730" cy="5361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71977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Temperature is not enough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87910" y="5934670"/>
            <a:ext cx="44560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Debye, P. J. W. (1914)."Interferenz von Röntgenstrahlen und Wärmebewegung", </a:t>
            </a:r>
            <a:r>
              <a:rPr lang="de-DE" i="1" dirty="0">
                <a:latin typeface="Arial" panose="020B0604020202020204" pitchFamily="34" charset="0"/>
                <a:cs typeface="Arial" panose="020B0604020202020204" pitchFamily="34" charset="0"/>
              </a:rPr>
              <a:t>Annalen der Physik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348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, 49-92.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4545496" y="4916557"/>
            <a:ext cx="2146852" cy="53008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652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The B factor</a:t>
            </a:r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0" y="6211888"/>
            <a:ext cx="9144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Bragg, W. H. (1914)."XCVII. The intensity of reflexion of X rays by crystals", </a:t>
            </a:r>
            <a:r>
              <a:rPr lang="en-US" altLang="en-US" sz="1800" i="1"/>
              <a:t>Philosophical Magazine Series 6</a:t>
            </a:r>
            <a:r>
              <a:rPr lang="en-US" altLang="en-US" sz="1800"/>
              <a:t> </a:t>
            </a:r>
            <a:r>
              <a:rPr lang="en-US" altLang="en-US" sz="1800" b="1"/>
              <a:t>27</a:t>
            </a:r>
            <a:r>
              <a:rPr lang="en-US" altLang="en-US" sz="1800"/>
              <a:t>, 881-899.   Published May 1 1914</a:t>
            </a:r>
          </a:p>
        </p:txBody>
      </p:sp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447800"/>
            <a:ext cx="6769100" cy="449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>
            <a:off x="5602310" y="3618963"/>
            <a:ext cx="296214" cy="2833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52" descr="William Henry Bragg 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0" r="15061" b="35294"/>
          <a:stretch/>
        </p:blipFill>
        <p:spPr bwMode="auto">
          <a:xfrm>
            <a:off x="168040" y="4740522"/>
            <a:ext cx="1081210" cy="1461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71977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Lorentz factor: note added in proof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6" t="32609" r="20350" b="25725"/>
          <a:stretch/>
        </p:blipFill>
        <p:spPr bwMode="auto">
          <a:xfrm>
            <a:off x="1" y="1035159"/>
            <a:ext cx="9026362" cy="3044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72000" y="5934670"/>
            <a:ext cx="457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Debye, P. J. W. (1914)."Interferenz von Röntgenstrahlen und Wärmebewegung", </a:t>
            </a:r>
            <a:r>
              <a:rPr lang="de-DE" i="1" dirty="0">
                <a:latin typeface="Arial" panose="020B0604020202020204" pitchFamily="34" charset="0"/>
                <a:cs typeface="Arial" panose="020B0604020202020204" pitchFamily="34" charset="0"/>
              </a:rPr>
              <a:t>Annalen der Physik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348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, 49-92.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0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1" t="23188" r="14240" b="48551"/>
          <a:stretch/>
        </p:blipFill>
        <p:spPr bwMode="auto">
          <a:xfrm>
            <a:off x="51516" y="3965569"/>
            <a:ext cx="8989453" cy="1939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99795" y="6367738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Lorentz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30" descr="Hendrik Antoon Lorentz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12" t="15150" r="31912" b="51016"/>
          <a:stretch/>
        </p:blipFill>
        <p:spPr bwMode="auto">
          <a:xfrm>
            <a:off x="224302" y="5477396"/>
            <a:ext cx="747148" cy="978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ounded Rectangle 13"/>
          <p:cNvSpPr/>
          <p:nvPr/>
        </p:nvSpPr>
        <p:spPr>
          <a:xfrm>
            <a:off x="0" y="2923504"/>
            <a:ext cx="9028090" cy="54091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983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Dawn of the Age of Uncertainty</a:t>
            </a:r>
            <a:b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6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524" y="1023654"/>
            <a:ext cx="7025314" cy="5358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 descr="Debije-boerhaav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52" y="1062194"/>
            <a:ext cx="1465262" cy="200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5769735" y="3489907"/>
            <a:ext cx="2563209" cy="4254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631842" y="6076950"/>
            <a:ext cx="4337408" cy="4254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922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71977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Temperature is not enough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87910" y="5934670"/>
            <a:ext cx="44560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Debye, P. J. W. &amp; Scherrer, P. (1918)."Atomic structure", </a:t>
            </a:r>
            <a:r>
              <a:rPr lang="de-DE" i="1" dirty="0">
                <a:latin typeface="Arial" panose="020B0604020202020204" pitchFamily="34" charset="0"/>
                <a:cs typeface="Arial" panose="020B0604020202020204" pitchFamily="34" charset="0"/>
              </a:rPr>
              <a:t>Physikalische Zeitschrift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, 474-483.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 rotWithShape="1"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375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799"/>
          <a:stretch/>
        </p:blipFill>
        <p:spPr bwMode="auto">
          <a:xfrm>
            <a:off x="0" y="1906072"/>
            <a:ext cx="9144000" cy="3116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3228096" y="5054585"/>
            <a:ext cx="1069524" cy="1659783"/>
            <a:chOff x="3022034" y="1358348"/>
            <a:chExt cx="1069524" cy="1659783"/>
          </a:xfrm>
        </p:grpSpPr>
        <p:sp>
          <p:nvSpPr>
            <p:cNvPr id="8" name="TextBox 7"/>
            <p:cNvSpPr txBox="1"/>
            <p:nvPr/>
          </p:nvSpPr>
          <p:spPr>
            <a:xfrm>
              <a:off x="3022034" y="2248690"/>
              <a:ext cx="106952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Scherrer</a:t>
              </a:r>
              <a:endParaRPr lang="en-US" sz="2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30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" name="Picture 17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834"/>
            <a:stretch/>
          </p:blipFill>
          <p:spPr bwMode="auto">
            <a:xfrm>
              <a:off x="3217695" y="1358348"/>
              <a:ext cx="719915" cy="978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9"/>
          <p:cNvGrpSpPr/>
          <p:nvPr/>
        </p:nvGrpSpPr>
        <p:grpSpPr>
          <a:xfrm>
            <a:off x="2326741" y="5067464"/>
            <a:ext cx="851515" cy="1659783"/>
            <a:chOff x="4284330" y="1358348"/>
            <a:chExt cx="851515" cy="1659783"/>
          </a:xfrm>
        </p:grpSpPr>
        <p:sp>
          <p:nvSpPr>
            <p:cNvPr id="11" name="TextBox 10"/>
            <p:cNvSpPr txBox="1"/>
            <p:nvPr/>
          </p:nvSpPr>
          <p:spPr>
            <a:xfrm>
              <a:off x="4284330" y="2248690"/>
              <a:ext cx="85151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Debye</a:t>
              </a:r>
              <a:endParaRPr lang="en-US" sz="2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35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Picture 2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13" b="18248"/>
            <a:stretch/>
          </p:blipFill>
          <p:spPr bwMode="auto">
            <a:xfrm>
              <a:off x="4309667" y="1358348"/>
              <a:ext cx="797158" cy="978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Rounded Rectangle 4"/>
          <p:cNvSpPr/>
          <p:nvPr/>
        </p:nvSpPr>
        <p:spPr>
          <a:xfrm>
            <a:off x="0" y="2550017"/>
            <a:ext cx="9028090" cy="54091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262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1928: the last straw for determinism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0" y="593467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Davisson, C. J. (1928</a:t>
            </a:r>
            <a:r>
              <a:rPr lang="en-US" dirty="0" smtClean="0"/>
              <a:t>). "</a:t>
            </a:r>
            <a:r>
              <a:rPr lang="en-US" dirty="0"/>
              <a:t>The diffraction of electrons by a crystal of nickel", </a:t>
            </a:r>
            <a:r>
              <a:rPr lang="en-US" i="1" dirty="0"/>
              <a:t>Bell System Technical Journal, The</a:t>
            </a:r>
            <a:r>
              <a:rPr lang="en-US" dirty="0"/>
              <a:t> </a:t>
            </a:r>
            <a:r>
              <a:rPr lang="en-US" b="1" dirty="0"/>
              <a:t>7</a:t>
            </a:r>
            <a:r>
              <a:rPr lang="en-US" dirty="0"/>
              <a:t>, 90-105. </a:t>
            </a:r>
          </a:p>
        </p:txBody>
      </p:sp>
      <p:pic>
        <p:nvPicPr>
          <p:cNvPr id="68610" name="Picture 2" descr="File:Davisson-Germer experiment.s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17" y="2754428"/>
            <a:ext cx="5612393" cy="3946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37893" y="1210613"/>
            <a:ext cx="51515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Davisson-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Germer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Experiment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Single electron interferes with itself.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Otherwise, diffraction cannot work!</a:t>
            </a:r>
          </a:p>
        </p:txBody>
      </p:sp>
    </p:spTree>
    <p:extLst>
      <p:ext uri="{BB962C8B-B14F-4D97-AF65-F5344CB8AC3E}">
        <p14:creationId xmlns:p14="http://schemas.microsoft.com/office/powerpoint/2010/main" val="3945153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AutoShape 2"/>
          <p:cNvSpPr>
            <a:spLocks noChangeArrowheads="1"/>
          </p:cNvSpPr>
          <p:nvPr/>
        </p:nvSpPr>
        <p:spPr bwMode="auto">
          <a:xfrm>
            <a:off x="304800" y="6248400"/>
            <a:ext cx="1905000" cy="304800"/>
          </a:xfrm>
          <a:prstGeom prst="parallelogram">
            <a:avLst>
              <a:gd name="adj" fmla="val 156250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lang="en-US" altLang="en-US"/>
          </a:p>
        </p:txBody>
      </p:sp>
      <p:grpSp>
        <p:nvGrpSpPr>
          <p:cNvPr id="510979" name="Group 3"/>
          <p:cNvGrpSpPr>
            <a:grpSpLocks/>
          </p:cNvGrpSpPr>
          <p:nvPr/>
        </p:nvGrpSpPr>
        <p:grpSpPr bwMode="auto">
          <a:xfrm>
            <a:off x="1066800" y="228600"/>
            <a:ext cx="7847013" cy="6399213"/>
            <a:chOff x="672" y="144"/>
            <a:chExt cx="4943" cy="4031"/>
          </a:xfrm>
        </p:grpSpPr>
        <p:pic>
          <p:nvPicPr>
            <p:cNvPr id="188483" name="Picture 4" descr="wb_00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4" y="144"/>
              <a:ext cx="4031" cy="403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88484" name="Group 5"/>
            <p:cNvGrpSpPr>
              <a:grpSpLocks/>
            </p:cNvGrpSpPr>
            <p:nvPr/>
          </p:nvGrpSpPr>
          <p:grpSpPr bwMode="auto">
            <a:xfrm>
              <a:off x="672" y="3936"/>
              <a:ext cx="278" cy="86"/>
              <a:chOff x="672" y="3994"/>
              <a:chExt cx="278" cy="86"/>
            </a:xfrm>
          </p:grpSpPr>
          <p:sp>
            <p:nvSpPr>
              <p:cNvPr id="188485" name="AutoShape 6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88486" name="AutoShape 7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</p:grpSp>
      <p:sp>
        <p:nvSpPr>
          <p:cNvPr id="188420" name="Freeform 8"/>
          <p:cNvSpPr>
            <a:spLocks/>
          </p:cNvSpPr>
          <p:nvPr/>
        </p:nvSpPr>
        <p:spPr bwMode="auto">
          <a:xfrm>
            <a:off x="1828800" y="6477000"/>
            <a:ext cx="609600" cy="330200"/>
          </a:xfrm>
          <a:custGeom>
            <a:avLst/>
            <a:gdLst>
              <a:gd name="T0" fmla="*/ 0 w 384"/>
              <a:gd name="T1" fmla="*/ 152400 h 208"/>
              <a:gd name="T2" fmla="*/ 304800 w 384"/>
              <a:gd name="T3" fmla="*/ 304800 h 208"/>
              <a:gd name="T4" fmla="*/ 609600 w 384"/>
              <a:gd name="T5" fmla="*/ 0 h 20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84" h="208">
                <a:moveTo>
                  <a:pt x="0" y="96"/>
                </a:moveTo>
                <a:cubicBezTo>
                  <a:pt x="64" y="152"/>
                  <a:pt x="128" y="208"/>
                  <a:pt x="192" y="192"/>
                </a:cubicBezTo>
                <a:cubicBezTo>
                  <a:pt x="256" y="176"/>
                  <a:pt x="320" y="88"/>
                  <a:pt x="384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stealth" w="lg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10985" name="Group 9"/>
          <p:cNvGrpSpPr>
            <a:grpSpLocks/>
          </p:cNvGrpSpPr>
          <p:nvPr/>
        </p:nvGrpSpPr>
        <p:grpSpPr bwMode="auto">
          <a:xfrm>
            <a:off x="1066800" y="228600"/>
            <a:ext cx="7845425" cy="6399213"/>
            <a:chOff x="672" y="143"/>
            <a:chExt cx="4942" cy="4031"/>
          </a:xfrm>
        </p:grpSpPr>
        <p:grpSp>
          <p:nvGrpSpPr>
            <p:cNvPr id="188479" name="Group 10"/>
            <p:cNvGrpSpPr>
              <a:grpSpLocks/>
            </p:cNvGrpSpPr>
            <p:nvPr/>
          </p:nvGrpSpPr>
          <p:grpSpPr bwMode="auto">
            <a:xfrm>
              <a:off x="672" y="3888"/>
              <a:ext cx="278" cy="86"/>
              <a:chOff x="672" y="3994"/>
              <a:chExt cx="278" cy="86"/>
            </a:xfrm>
          </p:grpSpPr>
          <p:sp>
            <p:nvSpPr>
              <p:cNvPr id="188481" name="AutoShape 11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88482" name="AutoShape 12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pic>
          <p:nvPicPr>
            <p:cNvPr id="188480" name="Picture 13" descr="wb_00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10990" name="Group 14"/>
          <p:cNvGrpSpPr>
            <a:grpSpLocks/>
          </p:cNvGrpSpPr>
          <p:nvPr/>
        </p:nvGrpSpPr>
        <p:grpSpPr bwMode="auto">
          <a:xfrm>
            <a:off x="1066800" y="228600"/>
            <a:ext cx="7845425" cy="6399213"/>
            <a:chOff x="672" y="143"/>
            <a:chExt cx="4942" cy="4031"/>
          </a:xfrm>
        </p:grpSpPr>
        <p:pic>
          <p:nvPicPr>
            <p:cNvPr id="188475" name="Picture 15" descr="wb_00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88476" name="Group 16"/>
            <p:cNvGrpSpPr>
              <a:grpSpLocks/>
            </p:cNvGrpSpPr>
            <p:nvPr/>
          </p:nvGrpSpPr>
          <p:grpSpPr bwMode="auto">
            <a:xfrm>
              <a:off x="672" y="3840"/>
              <a:ext cx="278" cy="86"/>
              <a:chOff x="672" y="3994"/>
              <a:chExt cx="278" cy="86"/>
            </a:xfrm>
          </p:grpSpPr>
          <p:sp>
            <p:nvSpPr>
              <p:cNvPr id="188477" name="AutoShape 17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88478" name="AutoShape 18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</p:grpSp>
      <p:grpSp>
        <p:nvGrpSpPr>
          <p:cNvPr id="510995" name="Group 19"/>
          <p:cNvGrpSpPr>
            <a:grpSpLocks/>
          </p:cNvGrpSpPr>
          <p:nvPr/>
        </p:nvGrpSpPr>
        <p:grpSpPr bwMode="auto">
          <a:xfrm>
            <a:off x="1066800" y="227013"/>
            <a:ext cx="7845425" cy="6399212"/>
            <a:chOff x="672" y="143"/>
            <a:chExt cx="4942" cy="4031"/>
          </a:xfrm>
        </p:grpSpPr>
        <p:grpSp>
          <p:nvGrpSpPr>
            <p:cNvPr id="188471" name="Group 20"/>
            <p:cNvGrpSpPr>
              <a:grpSpLocks/>
            </p:cNvGrpSpPr>
            <p:nvPr/>
          </p:nvGrpSpPr>
          <p:grpSpPr bwMode="auto">
            <a:xfrm>
              <a:off x="672" y="3744"/>
              <a:ext cx="278" cy="86"/>
              <a:chOff x="672" y="3994"/>
              <a:chExt cx="278" cy="86"/>
            </a:xfrm>
          </p:grpSpPr>
          <p:sp>
            <p:nvSpPr>
              <p:cNvPr id="188473" name="AutoShape 21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88474" name="AutoShape 22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pic>
          <p:nvPicPr>
            <p:cNvPr id="188472" name="Picture 23" descr="wb_00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11000" name="Group 24"/>
          <p:cNvGrpSpPr>
            <a:grpSpLocks/>
          </p:cNvGrpSpPr>
          <p:nvPr/>
        </p:nvGrpSpPr>
        <p:grpSpPr bwMode="auto">
          <a:xfrm>
            <a:off x="1066800" y="227013"/>
            <a:ext cx="7845425" cy="6399212"/>
            <a:chOff x="672" y="143"/>
            <a:chExt cx="4942" cy="4031"/>
          </a:xfrm>
        </p:grpSpPr>
        <p:grpSp>
          <p:nvGrpSpPr>
            <p:cNvPr id="188467" name="Group 25"/>
            <p:cNvGrpSpPr>
              <a:grpSpLocks/>
            </p:cNvGrpSpPr>
            <p:nvPr/>
          </p:nvGrpSpPr>
          <p:grpSpPr bwMode="auto">
            <a:xfrm>
              <a:off x="672" y="3600"/>
              <a:ext cx="278" cy="86"/>
              <a:chOff x="672" y="3994"/>
              <a:chExt cx="278" cy="86"/>
            </a:xfrm>
          </p:grpSpPr>
          <p:sp>
            <p:nvSpPr>
              <p:cNvPr id="188469" name="AutoShape 26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88470" name="AutoShape 27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pic>
          <p:nvPicPr>
            <p:cNvPr id="188468" name="Picture 28" descr="wb_00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11005" name="Group 29"/>
          <p:cNvGrpSpPr>
            <a:grpSpLocks/>
          </p:cNvGrpSpPr>
          <p:nvPr/>
        </p:nvGrpSpPr>
        <p:grpSpPr bwMode="auto">
          <a:xfrm>
            <a:off x="1066800" y="227013"/>
            <a:ext cx="7845425" cy="6399212"/>
            <a:chOff x="672" y="143"/>
            <a:chExt cx="4942" cy="4031"/>
          </a:xfrm>
        </p:grpSpPr>
        <p:grpSp>
          <p:nvGrpSpPr>
            <p:cNvPr id="188463" name="Group 30"/>
            <p:cNvGrpSpPr>
              <a:grpSpLocks/>
            </p:cNvGrpSpPr>
            <p:nvPr/>
          </p:nvGrpSpPr>
          <p:grpSpPr bwMode="auto">
            <a:xfrm>
              <a:off x="672" y="3360"/>
              <a:ext cx="278" cy="86"/>
              <a:chOff x="672" y="3994"/>
              <a:chExt cx="278" cy="86"/>
            </a:xfrm>
          </p:grpSpPr>
          <p:sp>
            <p:nvSpPr>
              <p:cNvPr id="188465" name="AutoShape 31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88466" name="AutoShape 32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pic>
          <p:nvPicPr>
            <p:cNvPr id="188464" name="Picture 33" descr="wb_01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11010" name="Group 34"/>
          <p:cNvGrpSpPr>
            <a:grpSpLocks/>
          </p:cNvGrpSpPr>
          <p:nvPr/>
        </p:nvGrpSpPr>
        <p:grpSpPr bwMode="auto">
          <a:xfrm>
            <a:off x="1066800" y="227013"/>
            <a:ext cx="7845425" cy="6399212"/>
            <a:chOff x="672" y="143"/>
            <a:chExt cx="4942" cy="4031"/>
          </a:xfrm>
        </p:grpSpPr>
        <p:grpSp>
          <p:nvGrpSpPr>
            <p:cNvPr id="188459" name="Group 35"/>
            <p:cNvGrpSpPr>
              <a:grpSpLocks/>
            </p:cNvGrpSpPr>
            <p:nvPr/>
          </p:nvGrpSpPr>
          <p:grpSpPr bwMode="auto">
            <a:xfrm>
              <a:off x="672" y="3034"/>
              <a:ext cx="278" cy="86"/>
              <a:chOff x="672" y="3994"/>
              <a:chExt cx="278" cy="86"/>
            </a:xfrm>
          </p:grpSpPr>
          <p:sp>
            <p:nvSpPr>
              <p:cNvPr id="188461" name="AutoShape 36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88462" name="AutoShape 37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pic>
          <p:nvPicPr>
            <p:cNvPr id="188460" name="Picture 38" descr="wb_01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11015" name="Group 39"/>
          <p:cNvGrpSpPr>
            <a:grpSpLocks/>
          </p:cNvGrpSpPr>
          <p:nvPr/>
        </p:nvGrpSpPr>
        <p:grpSpPr bwMode="auto">
          <a:xfrm>
            <a:off x="1066800" y="227013"/>
            <a:ext cx="7845425" cy="6399212"/>
            <a:chOff x="672" y="143"/>
            <a:chExt cx="4942" cy="4031"/>
          </a:xfrm>
        </p:grpSpPr>
        <p:grpSp>
          <p:nvGrpSpPr>
            <p:cNvPr id="188455" name="Group 40"/>
            <p:cNvGrpSpPr>
              <a:grpSpLocks/>
            </p:cNvGrpSpPr>
            <p:nvPr/>
          </p:nvGrpSpPr>
          <p:grpSpPr bwMode="auto">
            <a:xfrm>
              <a:off x="672" y="2544"/>
              <a:ext cx="278" cy="86"/>
              <a:chOff x="672" y="3994"/>
              <a:chExt cx="278" cy="86"/>
            </a:xfrm>
          </p:grpSpPr>
          <p:sp>
            <p:nvSpPr>
              <p:cNvPr id="188457" name="AutoShape 41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88458" name="AutoShape 42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pic>
          <p:nvPicPr>
            <p:cNvPr id="188456" name="Picture 43" descr="wb_01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11020" name="Group 44"/>
          <p:cNvGrpSpPr>
            <a:grpSpLocks/>
          </p:cNvGrpSpPr>
          <p:nvPr/>
        </p:nvGrpSpPr>
        <p:grpSpPr bwMode="auto">
          <a:xfrm>
            <a:off x="1066800" y="227013"/>
            <a:ext cx="7845425" cy="6399212"/>
            <a:chOff x="672" y="143"/>
            <a:chExt cx="4942" cy="4031"/>
          </a:xfrm>
        </p:grpSpPr>
        <p:grpSp>
          <p:nvGrpSpPr>
            <p:cNvPr id="188451" name="Group 45"/>
            <p:cNvGrpSpPr>
              <a:grpSpLocks/>
            </p:cNvGrpSpPr>
            <p:nvPr/>
          </p:nvGrpSpPr>
          <p:grpSpPr bwMode="auto">
            <a:xfrm>
              <a:off x="672" y="1872"/>
              <a:ext cx="278" cy="86"/>
              <a:chOff x="672" y="3994"/>
              <a:chExt cx="278" cy="86"/>
            </a:xfrm>
          </p:grpSpPr>
          <p:sp>
            <p:nvSpPr>
              <p:cNvPr id="188453" name="AutoShape 46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88454" name="AutoShape 47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pic>
          <p:nvPicPr>
            <p:cNvPr id="188452" name="Picture 48" descr="wb_017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11025" name="Group 49"/>
          <p:cNvGrpSpPr>
            <a:grpSpLocks/>
          </p:cNvGrpSpPr>
          <p:nvPr/>
        </p:nvGrpSpPr>
        <p:grpSpPr bwMode="auto">
          <a:xfrm>
            <a:off x="1066800" y="227013"/>
            <a:ext cx="7845425" cy="6399212"/>
            <a:chOff x="672" y="143"/>
            <a:chExt cx="4942" cy="4031"/>
          </a:xfrm>
        </p:grpSpPr>
        <p:grpSp>
          <p:nvGrpSpPr>
            <p:cNvPr id="188447" name="Group 50"/>
            <p:cNvGrpSpPr>
              <a:grpSpLocks/>
            </p:cNvGrpSpPr>
            <p:nvPr/>
          </p:nvGrpSpPr>
          <p:grpSpPr bwMode="auto">
            <a:xfrm>
              <a:off x="672" y="912"/>
              <a:ext cx="278" cy="86"/>
              <a:chOff x="672" y="3994"/>
              <a:chExt cx="278" cy="86"/>
            </a:xfrm>
          </p:grpSpPr>
          <p:sp>
            <p:nvSpPr>
              <p:cNvPr id="188449" name="AutoShape 51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88450" name="AutoShape 52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pic>
          <p:nvPicPr>
            <p:cNvPr id="188448" name="Picture 53" descr="wb_019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1030" name="Picture 54" descr="wb_02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1031" name="Picture 55" descr="wb_02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1032" name="Picture 56" descr="wb_02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1033" name="Picture 57" descr="wb_02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1034" name="Picture 58" descr="wb_029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1035" name="Picture 59" descr="wb_031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1036" name="Picture 60" descr="wb_033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1037" name="Picture 61" descr="wb_035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1038" name="Picture 62" descr="wb_037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1039" name="Picture 63" descr="wb_039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1040" name="Picture 64" descr="wb_041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1041" name="Picture 65" descr="wb_043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1042" name="Picture 66" descr="wb_045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1043" name="Picture 67" descr="wb_047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1044" name="Picture 68" descr="wb_049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1045" name="Picture 69" descr="wb_051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8446" name="Rectangle 70"/>
          <p:cNvSpPr>
            <a:spLocks noChangeArrowheads="1"/>
          </p:cNvSpPr>
          <p:nvPr/>
        </p:nvSpPr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37064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 nodeType="clickPar">
                      <p:stCondLst>
                        <p:cond delay="indefinite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84856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1914: who was there? </a:t>
            </a:r>
          </a:p>
        </p:txBody>
      </p:sp>
      <p:grpSp>
        <p:nvGrpSpPr>
          <p:cNvPr id="41007" name="Group 41006"/>
          <p:cNvGrpSpPr/>
          <p:nvPr/>
        </p:nvGrpSpPr>
        <p:grpSpPr>
          <a:xfrm>
            <a:off x="376616" y="5139767"/>
            <a:ext cx="1428596" cy="1651973"/>
            <a:chOff x="376616" y="5139767"/>
            <a:chExt cx="1428596" cy="1651973"/>
          </a:xfrm>
        </p:grpSpPr>
        <p:sp>
          <p:nvSpPr>
            <p:cNvPr id="23" name="TextBox 22"/>
            <p:cNvSpPr txBox="1"/>
            <p:nvPr/>
          </p:nvSpPr>
          <p:spPr>
            <a:xfrm>
              <a:off x="376616" y="6022299"/>
              <a:ext cx="142859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JC Maxwell</a:t>
              </a:r>
              <a:endParaRPr lang="en-US" sz="2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48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for 36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0964" name="Picture 4" descr="James Clerk Maxwell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98" t="6375" r="20806" b="38827"/>
            <a:stretch/>
          </p:blipFill>
          <p:spPr bwMode="auto">
            <a:xfrm>
              <a:off x="662607" y="5139767"/>
              <a:ext cx="908658" cy="978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1" name="Group 30"/>
          <p:cNvGrpSpPr/>
          <p:nvPr/>
        </p:nvGrpSpPr>
        <p:grpSpPr>
          <a:xfrm>
            <a:off x="3022034" y="1358348"/>
            <a:ext cx="1069524" cy="1659783"/>
            <a:chOff x="3022034" y="1358348"/>
            <a:chExt cx="1069524" cy="1659783"/>
          </a:xfrm>
        </p:grpSpPr>
        <p:sp>
          <p:nvSpPr>
            <p:cNvPr id="19" name="TextBox 18"/>
            <p:cNvSpPr txBox="1"/>
            <p:nvPr/>
          </p:nvSpPr>
          <p:spPr>
            <a:xfrm>
              <a:off x="3022034" y="2248690"/>
              <a:ext cx="106952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Scherrer</a:t>
              </a:r>
              <a:endParaRPr lang="en-US" sz="2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25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0977" name="Picture 17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834"/>
            <a:stretch/>
          </p:blipFill>
          <p:spPr bwMode="auto">
            <a:xfrm>
              <a:off x="3217695" y="1358348"/>
              <a:ext cx="719915" cy="978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Group 1"/>
          <p:cNvGrpSpPr/>
          <p:nvPr/>
        </p:nvGrpSpPr>
        <p:grpSpPr>
          <a:xfrm>
            <a:off x="4284330" y="1358348"/>
            <a:ext cx="851515" cy="1659783"/>
            <a:chOff x="4284330" y="1358348"/>
            <a:chExt cx="851515" cy="1659783"/>
          </a:xfrm>
        </p:grpSpPr>
        <p:sp>
          <p:nvSpPr>
            <p:cNvPr id="3" name="TextBox 2"/>
            <p:cNvSpPr txBox="1"/>
            <p:nvPr/>
          </p:nvSpPr>
          <p:spPr>
            <a:xfrm>
              <a:off x="4284330" y="2248690"/>
              <a:ext cx="85151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Debye</a:t>
              </a:r>
              <a:endParaRPr lang="en-US" sz="2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31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0982" name="Picture 2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13" b="18248"/>
            <a:stretch/>
          </p:blipFill>
          <p:spPr bwMode="auto">
            <a:xfrm>
              <a:off x="4309667" y="1358348"/>
              <a:ext cx="797158" cy="978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" name="Group 26"/>
          <p:cNvGrpSpPr/>
          <p:nvPr/>
        </p:nvGrpSpPr>
        <p:grpSpPr>
          <a:xfrm>
            <a:off x="7761666" y="1358348"/>
            <a:ext cx="712665" cy="1659783"/>
            <a:chOff x="7761666" y="1358348"/>
            <a:chExt cx="712665" cy="1659783"/>
          </a:xfrm>
        </p:grpSpPr>
        <p:sp>
          <p:nvSpPr>
            <p:cNvPr id="12" name="TextBox 11"/>
            <p:cNvSpPr txBox="1"/>
            <p:nvPr/>
          </p:nvSpPr>
          <p:spPr>
            <a:xfrm>
              <a:off x="7776704" y="2248690"/>
              <a:ext cx="69762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Laue</a:t>
              </a:r>
              <a:endParaRPr lang="en-US" sz="2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35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5" name="Picture 4" descr="http://upload.wikimedia.org/wikipedia/commons/0/07/Max_von_Laue_1914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89" t="1920" r="8894" b="18066"/>
            <a:stretch/>
          </p:blipFill>
          <p:spPr bwMode="auto">
            <a:xfrm>
              <a:off x="7761666" y="1358348"/>
              <a:ext cx="708579" cy="978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6488376" y="1358348"/>
            <a:ext cx="1005403" cy="1659783"/>
            <a:chOff x="6488376" y="1358348"/>
            <a:chExt cx="1005403" cy="1659783"/>
          </a:xfrm>
        </p:grpSpPr>
        <p:sp>
          <p:nvSpPr>
            <p:cNvPr id="11" name="TextBox 10"/>
            <p:cNvSpPr txBox="1"/>
            <p:nvPr/>
          </p:nvSpPr>
          <p:spPr>
            <a:xfrm>
              <a:off x="6488376" y="2248690"/>
              <a:ext cx="100540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Einstein</a:t>
              </a:r>
              <a:endParaRPr lang="en-US" sz="2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36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0984" name="Picture 24" descr="http://youtubecollections.neelabook.com/images/Albert%20Einstein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02" t="7476" r="23090" b="46705"/>
            <a:stretch/>
          </p:blipFill>
          <p:spPr bwMode="auto">
            <a:xfrm>
              <a:off x="6598087" y="1358348"/>
              <a:ext cx="791522" cy="978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999" name="Group 40998"/>
          <p:cNvGrpSpPr/>
          <p:nvPr/>
        </p:nvGrpSpPr>
        <p:grpSpPr>
          <a:xfrm>
            <a:off x="3809251" y="3238403"/>
            <a:ext cx="1056700" cy="1633967"/>
            <a:chOff x="3809251" y="3238403"/>
            <a:chExt cx="1056700" cy="1633967"/>
          </a:xfrm>
        </p:grpSpPr>
        <p:sp>
          <p:nvSpPr>
            <p:cNvPr id="37" name="TextBox 36"/>
            <p:cNvSpPr txBox="1"/>
            <p:nvPr/>
          </p:nvSpPr>
          <p:spPr>
            <a:xfrm>
              <a:off x="3809251" y="4133706"/>
              <a:ext cx="1056700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Röntgen</a:t>
              </a:r>
              <a:endParaRPr lang="en-US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70</a:t>
              </a:r>
            </a:p>
          </p:txBody>
        </p:sp>
        <p:pic>
          <p:nvPicPr>
            <p:cNvPr id="38" name="Picture 2" descr="File:Roentgen2.jp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961" t="8190" r="25117" b="48384"/>
            <a:stretch/>
          </p:blipFill>
          <p:spPr bwMode="auto">
            <a:xfrm>
              <a:off x="3930908" y="3238403"/>
              <a:ext cx="752096" cy="978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9" name="Group 28"/>
          <p:cNvGrpSpPr/>
          <p:nvPr/>
        </p:nvGrpSpPr>
        <p:grpSpPr>
          <a:xfrm>
            <a:off x="1321265" y="1358348"/>
            <a:ext cx="1107996" cy="1690561"/>
            <a:chOff x="1321265" y="1358348"/>
            <a:chExt cx="1107996" cy="1690561"/>
          </a:xfrm>
        </p:grpSpPr>
        <p:sp>
          <p:nvSpPr>
            <p:cNvPr id="15" name="TextBox 14"/>
            <p:cNvSpPr txBox="1"/>
            <p:nvPr/>
          </p:nvSpPr>
          <p:spPr>
            <a:xfrm>
              <a:off x="1321265" y="2217912"/>
              <a:ext cx="110799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Crowfoot</a:t>
              </a:r>
              <a:endParaRPr lang="en-US" sz="24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pic>
          <p:nvPicPr>
            <p:cNvPr id="40988" name="Picture 28" descr="http://www.chemheritage.org/Discover/Online-Resources/Chemistry-in-History/Themes/Molecular-Synthesis-Structure-and-Bonding/asset_upload_file916_60693_thumbnail.jpg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048" t="41718" r="11899" b="5942"/>
            <a:stretch/>
          </p:blipFill>
          <p:spPr bwMode="auto">
            <a:xfrm>
              <a:off x="1415557" y="1358348"/>
              <a:ext cx="886681" cy="978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5354375" y="1358348"/>
            <a:ext cx="954108" cy="1659783"/>
            <a:chOff x="5354375" y="1358348"/>
            <a:chExt cx="954108" cy="1659783"/>
          </a:xfrm>
        </p:grpSpPr>
        <p:sp>
          <p:nvSpPr>
            <p:cNvPr id="42" name="TextBox 41"/>
            <p:cNvSpPr txBox="1"/>
            <p:nvPr/>
          </p:nvSpPr>
          <p:spPr>
            <a:xfrm>
              <a:off x="5354375" y="2248690"/>
              <a:ext cx="95410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Lorentz</a:t>
              </a:r>
              <a:endParaRPr lang="en-US" sz="2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61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0990" name="Picture 30" descr="Hendrik Antoon Lorentz.jpg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12" t="15150" r="31912" b="51016"/>
            <a:stretch/>
          </p:blipFill>
          <p:spPr bwMode="auto">
            <a:xfrm>
              <a:off x="5478882" y="1358348"/>
              <a:ext cx="747148" cy="978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1005" name="Group 41004"/>
          <p:cNvGrpSpPr/>
          <p:nvPr/>
        </p:nvGrpSpPr>
        <p:grpSpPr>
          <a:xfrm>
            <a:off x="7552409" y="3238403"/>
            <a:ext cx="1180771" cy="1649356"/>
            <a:chOff x="7552409" y="3238403"/>
            <a:chExt cx="1180771" cy="1649356"/>
          </a:xfrm>
        </p:grpSpPr>
        <p:sp>
          <p:nvSpPr>
            <p:cNvPr id="22" name="TextBox 21"/>
            <p:cNvSpPr txBox="1"/>
            <p:nvPr/>
          </p:nvSpPr>
          <p:spPr>
            <a:xfrm>
              <a:off x="7552409" y="4118318"/>
              <a:ext cx="118077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PP Ewald</a:t>
              </a:r>
              <a:endParaRPr lang="en-US" sz="2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27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0992" name="Picture 32" descr="[Figure 3]"/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725"/>
            <a:stretch/>
          </p:blipFill>
          <p:spPr bwMode="auto">
            <a:xfrm>
              <a:off x="7656852" y="3238403"/>
              <a:ext cx="953278" cy="978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1003" name="Group 41002"/>
          <p:cNvGrpSpPr/>
          <p:nvPr/>
        </p:nvGrpSpPr>
        <p:grpSpPr>
          <a:xfrm>
            <a:off x="6397554" y="3238403"/>
            <a:ext cx="1043876" cy="1649356"/>
            <a:chOff x="6397554" y="3238403"/>
            <a:chExt cx="1043876" cy="1649356"/>
          </a:xfrm>
        </p:grpSpPr>
        <p:sp>
          <p:nvSpPr>
            <p:cNvPr id="21" name="TextBox 20"/>
            <p:cNvSpPr txBox="1"/>
            <p:nvPr/>
          </p:nvSpPr>
          <p:spPr>
            <a:xfrm>
              <a:off x="6397554" y="4118318"/>
              <a:ext cx="104387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Moseley</a:t>
              </a:r>
              <a:endParaRPr lang="en-US" sz="2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27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0994" name="Picture 34" descr="Henry Moseley.jpg"/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09" t="11011" r="27808" b="55867"/>
            <a:stretch/>
          </p:blipFill>
          <p:spPr bwMode="auto">
            <a:xfrm>
              <a:off x="6560945" y="3238403"/>
              <a:ext cx="737156" cy="978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1001" name="Group 41000"/>
          <p:cNvGrpSpPr/>
          <p:nvPr/>
        </p:nvGrpSpPr>
        <p:grpSpPr>
          <a:xfrm>
            <a:off x="5131144" y="3238403"/>
            <a:ext cx="1313180" cy="1649356"/>
            <a:chOff x="5131144" y="3238403"/>
            <a:chExt cx="1313180" cy="1649356"/>
          </a:xfrm>
        </p:grpSpPr>
        <p:sp>
          <p:nvSpPr>
            <p:cNvPr id="20" name="TextBox 19"/>
            <p:cNvSpPr txBox="1"/>
            <p:nvPr/>
          </p:nvSpPr>
          <p:spPr>
            <a:xfrm>
              <a:off x="5131144" y="4118318"/>
              <a:ext cx="131318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CG Darwin</a:t>
              </a:r>
              <a:endParaRPr lang="en-US" sz="2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27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0995" name="Picture 35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5295" y="3238403"/>
              <a:ext cx="730304" cy="978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0993" name="AutoShape 37" descr="data:image/jpeg;base64,/9j/4AAQSkZJRgABAQAAAQABAAD/2wCEAAkGBxQTEhQUEhQTFhUVGBYXGBgYFBoVFhcYFxUcGBgXHBgYHCggGholHRQUITEhJSkrLi4uFx8zODMsNygtLisBCgoKBQUFDgUFDisZExkrKysrKysrKysrKysrKysrKysrKysrKysrKysrKysrKysrKysrKysrKysrKysrKysrK//AABEIALUAgQMBIgACEQEDEQH/xAAcAAAABwEBAAAAAAAAAAAAAAAAAQIDBAUGBwj/xAA/EAABAwIEBAMFBQYEBwAAAAABAAIDBBEFEiExBkFRYRNxgQcikaGxFDLB0fAjM0JSYnIVFlPhJENEgpKywv/EABQBAQAAAAAAAAAAAAAAAAAAAAD/xAAUEQEAAAAAAAAAAAAAAAAAAAAA/9oADAMBAAIRAxEAPwDmJKLMislBqA7IZUsNRiNAhqCUWqVSUZfzAHV2gQRWtSrKf4MTQQXlzuoFmD0Op+SssPw6F25ce40QZ8BLDVtoeGYHWyuf5EXRYjwaMt4XG4/hIvf8R80GMRFSqyhfGbPaQfkUxZAlqUAjsjCBJTl0iyUCgc9PmgiuiQVgTjGpTY0/DFcoEtjR5VYfZrhQKx/h+fL80D14oxeT33cmA29XH8FXz1pde1gOgFgoTnkkk6k7omNJOiCZC8k2Aur/AAaAk+9K5nYWuPS6g4Pw7NMQGg2PZbzB/ZhI6xcLdygew7Iwe7UPP92XfyP5qwjxRx91+vRzQQfVp0PoVqMJ4ChYB4l3EfrmtDT4HAz7sbUHNMToBKy08ZLf4Xi4IK51iFIGOcBqAV6dfTtLcpaC3pbRc64t4HhzF4u0O2I2B6Eem6DjdkVtVZ4vhboJCx4sR8x1CgHRA3ZEEZRIB6I0dyjQSG0qehplKhF1IYxAlkeixuIz+JKbbDQeS2tVpG8/0n6LCQDVBNhom2HNx2G/qVruHOFho6Tnr+hyVHSODegK1mDV1xYoNzhM0UIsxoHdajDcUDlhKRl1pMKpj+tUGrZODsnQ9QIoyLKTEUEhNVUAkaWO2IsnAjQcl9oWFWZqPu8+/XyIXL5RY26L0Fx1h4kgcTyF/LuuB10dnEcwbIIhKIlByIIBdBKuggtqNWDQodOpTXoBXt/Yyf2n6LE0jLlbTEJh4Mg/pP0WLidYoJzX6q9wWexA7rOQG5U9lVkFwdUHVMPka0AucBpzIH1U2HiCJn/Mb8VxmoxZ5+85x7BQy8kZwCR1zX+iD0XhvEbXkAPafI3UutxMR++7QX3XBOGsRLJWOBOhGl13fEIW1OHSnLmd4bnADcua24HqQgrh7RKaN2V7r9wQQreh4yp5SA1w17hebyJCCR8Nu60+AUssYjnLXOicXBxyG7A02zHoO/ZB27iSta2IkkZXMf8AG3+689VzrvPW67lj8DvsLTu5oIGm4I6c9lwqrJuboGHJASnJJQKyoJCCC7j0RukUQTIjIgOsn9x1+eizbjZW2Ju9xVcrOaB+j/FTH0xOygwK/wAMnFwCgrKfDnE7E3/XJXseCkR5bZQdbEWJO3PUrWYTSROANgD2Uqro2gH6lBgW0TYv7r/rRdq9nFaXwZHa2Hy6Li2KVIbL2G66DwHxbA0anLyIQarFOCYXEvjGV19ht6BW+BYU2JpB1vpr+R80qbGow5ljcPF78v1qnxUg6hAnHYv+He0NBFgLW0tcD6FeaatmVzh0JHwK9M1dSPCkJ5McfgCvNFQ+5J6kn4oI7ikhG4pKBeVBI+KCBQkSvFTASkC5veBCrphdTQkSR63CBkFTKOSxUJxuUuJyDbYRiWUam6sanEi4aLJUD9lOnxIMbyzckFHj4cHnqUxg0Ds7b3y5hfWxtf5JqfEMzrnfVPU1cGjQ22v3QdYwalY1mTxpHvLi8ZzexOmUAbAAAei0lFVPb7r9CFyKh4iAdmvqd/zC6RwvxGyoYGSWzDQHsdr/AK5oL7iKv8PD6mTn4ZaPN5DB/wCy4G8rsvtN9zDS0H78sTfMC7v/AJC4zKgZJ1ROciciIQC/dBJy+SCBV0YRAI0CwEaDEaCNUstZNNU77KZPdbvqfgoL2Fps4WI3B0QTaeryC+/bmq2rle9xJv8Agngnmt0QVwgJO6nQ4c0gEyG3PbRK+zE7BSsP4fnmNmMPmdAgl0nDjXC7ZC71sbei03DmC+G7L4h1Bsdx2/BSMB4OqYbZ2i3UG62dDgobZzgLjZBm/aFiT3UFLHKC15kc4gi1wxuW/ldy5u5aX2iY19oq3ZfuRARN9Pvn1df4BZdAhwREJ4hJyoG8qJO2QQOmFBtOrgUichoSdALnogoXMso1ZVBncnl+uS3kXCReLvOXT+W6q6j2XzyOJZPGb7ZmOb6EglBiaXEHMkbJfY7dua3UtBFVRh43I0cN/VUtf7PayL/Rd5PIPzARYG+opHZZY3CNx7Gx66EoIOI4c+A2eNOThsfyPZMRTW3XQ4nRzNIOVwO4Kz2J8Ki5MLrf0u1Ho7dBVQ1QutVgnEDWALHz4VMz7zD5j3h8khpLTqLfEIO7YNxcxzACRfRLxaudKyTwnZP2UrmOtfM6NoJt2sd1z3gDh91TI0kkMGp13XQuJTHAM2n7k00DOviOBmkt090AHseqDiUzCCQd76pppWn4lw3XxGDQ/eHQ9VmCbIFIEpBckl10B2QSLoINT9riaQHyMZ3cdvQarRYXxjhFONXyyP5kQvI9LgCy45Zx1PxShF1Qdkqva5Rj93TzPHfKz6m4Wfm9rcue8dLEGdDI4k/ALnxCDAg21X7UZpP+nhH/AHOVXPxtI7eKP4lZ0xpotQW7+IHbhjWnsSiPE0+1x9VUFvVKDOqC1/zNPzLSP7U/FxW/+OGGQdHAgKj8K+xv2TjaUlBtcP8AaFUMbkpoKWHqWscT5WJy/JTqOoqJpvGqXOcep08rAaAdgsJhoLHhbmmxQeH75A01QWGJxOkika02cWmx6OBuPmsnQTNc/wAGqZlm5O2Du+i0WE4q2ckN+63Qdz1TWP4M2dmmjx9xw3B/JBU1eDFurRcdt/gq1tOCbNcPI6aq0wLFXXME2krNNf4gOaRjmGEnxIrB/Tk5BB/wyTt8QgoP2ub/AEj8UEDNgQmB35I6Z3JKmbbUIDLdEzHoVKgFx3UeZligcDUpkF9E2X6A+mifopQXWF7kenxQG+i0UdkZBIOxV1A+4F/ghUU4INkFRNhbgdDcHUG+/wDupOHYVNIcrQ49gQXf+JNz6Kyw1wcPCfz2PQqQ3Dqi5DIzIWgu03LR/E3Y6dtUEzBvZxVS2cY5m66AtDT5nMdEjjbgGpoKbxppGva5zGjJezC4nR199gL2srXgrjCaORwfJIbbte4utYW5/rRdH4ijGL4ZNDFYSuDXNzcnRvDh8cpHqg4NwbW5JA3kdF0BxXLI43QTFr9HNcQR0INl0ummEkbXDogz3GNKTllhZ+0Yb3G5bbbun8Gr2zxA8wLOHMFW55g+8PmFQ4tSCnvUxac3jYFpNtuuqCw+yolA/wAzxfzIIMgBYZhy3T+a4sPMKNTv1LTsUhjyCL7g2QW9IMwB6/VM1rEvDZgS4HronMQaggRi1x1UmmGmbqbDTYc1HCTHI5jjbbodiguICVNYP1+CrKSpDtBoeh/DqrWkeDYIK6pBa6481t+C8Va57Mziwg+7INTG7YE9WnZw6ErK4lDoVW4ZWGKQa6IO58RcDx1gM0TWQVrbXI/dS6c7btcNnDUc72Wa4XxCWmqmRPBY7OGPB5W5Hr263upvD3GLoWNc+74RbXd0dzqe8Z5jkbEc1e8U4fHNPTVMbhZ7dHAXBy6jXrZ3yQcv9tuEtirXSxiwks5w6OtY+hFj8VD4Lrw5hYTqDcLae3WjBhiqBqRlY7uDpfzXHcLrDFJ5G3og6bUCzgVCxmnzwyMOuYAfj+AT9HP40YcDqLJisksR8fy+QQc6/wADk6ILfZgjQc9Zz7JVS2+vUa+iCCBylfZx7kK4n1CCCCuaEUun1QQQPtgDm32PUJ7Dalzi4O+8y5zcyByI5+aCCC3lkzMueioKuPcoIINHwjWuuWHUd+nSy13D+PPglFEBmiD2yxXNjFc++wdWEOdpyuUEEFz7cYstAbfzsG3f5Lz/AFZs8Ecw0/EIIINZwbXuzBh1B0WhxJup7aIIIIeTugggg//Z"/>
          <p:cNvSpPr>
            <a:spLocks noChangeAspect="1" noChangeArrowheads="1"/>
          </p:cNvSpPr>
          <p:nvPr/>
        </p:nvSpPr>
        <p:spPr bwMode="auto">
          <a:xfrm>
            <a:off x="3808689" y="102835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1013" name="Group 41012"/>
          <p:cNvGrpSpPr/>
          <p:nvPr/>
        </p:nvGrpSpPr>
        <p:grpSpPr>
          <a:xfrm>
            <a:off x="5010341" y="5139767"/>
            <a:ext cx="1274708" cy="1651973"/>
            <a:chOff x="5010341" y="5139767"/>
            <a:chExt cx="1274708" cy="1651973"/>
          </a:xfrm>
        </p:grpSpPr>
        <p:sp>
          <p:nvSpPr>
            <p:cNvPr id="13" name="TextBox 12"/>
            <p:cNvSpPr txBox="1"/>
            <p:nvPr/>
          </p:nvSpPr>
          <p:spPr>
            <a:xfrm>
              <a:off x="5010341" y="6022299"/>
              <a:ext cx="127470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Rutherford</a:t>
              </a:r>
              <a:endParaRPr lang="en-US" sz="2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43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0998" name="Picture 38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7269" y="5139767"/>
              <a:ext cx="638394" cy="978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1011" name="Group 41010"/>
          <p:cNvGrpSpPr/>
          <p:nvPr/>
        </p:nvGrpSpPr>
        <p:grpSpPr>
          <a:xfrm>
            <a:off x="3333893" y="5139767"/>
            <a:ext cx="1437252" cy="1651973"/>
            <a:chOff x="3333893" y="5139767"/>
            <a:chExt cx="1437252" cy="1651973"/>
          </a:xfrm>
        </p:grpSpPr>
        <p:sp>
          <p:nvSpPr>
            <p:cNvPr id="10" name="TextBox 9"/>
            <p:cNvSpPr txBox="1"/>
            <p:nvPr/>
          </p:nvSpPr>
          <p:spPr>
            <a:xfrm>
              <a:off x="3333893" y="6022299"/>
              <a:ext cx="143725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JJ Thomson</a:t>
              </a:r>
              <a:endParaRPr lang="en-US" sz="2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56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4" name="Picture 2" descr="J.J Thomson.jpg"/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50" t="-1" r="14963" b="44514"/>
            <a:stretch/>
          </p:blipFill>
          <p:spPr bwMode="auto">
            <a:xfrm>
              <a:off x="3684895" y="5139767"/>
              <a:ext cx="799865" cy="978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0996" name="Group 40995"/>
          <p:cNvGrpSpPr/>
          <p:nvPr/>
        </p:nvGrpSpPr>
        <p:grpSpPr>
          <a:xfrm>
            <a:off x="1325217" y="3238403"/>
            <a:ext cx="792186" cy="1649356"/>
            <a:chOff x="1325217" y="3238403"/>
            <a:chExt cx="792186" cy="1649356"/>
          </a:xfrm>
        </p:grpSpPr>
        <p:sp>
          <p:nvSpPr>
            <p:cNvPr id="17" name="TextBox 16"/>
            <p:cNvSpPr txBox="1"/>
            <p:nvPr/>
          </p:nvSpPr>
          <p:spPr>
            <a:xfrm>
              <a:off x="1325217" y="4118318"/>
              <a:ext cx="72333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Tesla</a:t>
              </a:r>
              <a:endParaRPr lang="en-US" sz="2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58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1000" name="Picture 40" descr="http://upload.wikimedia.org/wikipedia/commons/7/79/Tesla_circa_1890.jpeg"/>
            <p:cNvPicPr>
              <a:picLocks noChangeAspect="1" noChangeArrowheads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05" t="3215" r="21296" b="40793"/>
            <a:stretch/>
          </p:blipFill>
          <p:spPr bwMode="auto">
            <a:xfrm>
              <a:off x="1358395" y="3238403"/>
              <a:ext cx="759008" cy="978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997" name="Group 40996"/>
          <p:cNvGrpSpPr/>
          <p:nvPr/>
        </p:nvGrpSpPr>
        <p:grpSpPr>
          <a:xfrm>
            <a:off x="2346563" y="3238403"/>
            <a:ext cx="1120820" cy="1680134"/>
            <a:chOff x="2024591" y="3238403"/>
            <a:chExt cx="1120820" cy="1680134"/>
          </a:xfrm>
        </p:grpSpPr>
        <p:sp>
          <p:nvSpPr>
            <p:cNvPr id="14" name="TextBox 13"/>
            <p:cNvSpPr txBox="1"/>
            <p:nvPr/>
          </p:nvSpPr>
          <p:spPr>
            <a:xfrm>
              <a:off x="2024591" y="4087540"/>
              <a:ext cx="112082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Compton</a:t>
              </a:r>
              <a:endParaRPr lang="en-US" sz="24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22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1002" name="Picture 42" descr="http://www.hilliontchernobyl.com/Images/Arthur_Compton_m.jpg"/>
            <p:cNvPicPr>
              <a:picLocks noChangeAspect="1" noChangeArrowheads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19" b="15958"/>
            <a:stretch/>
          </p:blipFill>
          <p:spPr bwMode="auto">
            <a:xfrm>
              <a:off x="2213907" y="3238403"/>
              <a:ext cx="748926" cy="978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" name="Group 29"/>
          <p:cNvGrpSpPr/>
          <p:nvPr/>
        </p:nvGrpSpPr>
        <p:grpSpPr>
          <a:xfrm>
            <a:off x="185365" y="3238403"/>
            <a:ext cx="889987" cy="1649356"/>
            <a:chOff x="185365" y="3238403"/>
            <a:chExt cx="889987" cy="1649356"/>
          </a:xfrm>
        </p:grpSpPr>
        <p:sp>
          <p:nvSpPr>
            <p:cNvPr id="18" name="TextBox 17"/>
            <p:cNvSpPr txBox="1"/>
            <p:nvPr/>
          </p:nvSpPr>
          <p:spPr>
            <a:xfrm>
              <a:off x="185365" y="4118318"/>
              <a:ext cx="88998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Edison</a:t>
              </a:r>
              <a:endParaRPr lang="en-US" sz="2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1004" name="Picture 44" descr="File:Thomas Edison2.jpg"/>
            <p:cNvPicPr>
              <a:picLocks noChangeAspect="1" noChangeArrowheads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460" t="3578" r="30108" b="68318"/>
            <a:stretch/>
          </p:blipFill>
          <p:spPr bwMode="auto">
            <a:xfrm>
              <a:off x="273647" y="3238403"/>
              <a:ext cx="800515" cy="978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Group 27"/>
          <p:cNvGrpSpPr/>
          <p:nvPr/>
        </p:nvGrpSpPr>
        <p:grpSpPr>
          <a:xfrm>
            <a:off x="379094" y="1358348"/>
            <a:ext cx="769925" cy="1690561"/>
            <a:chOff x="379094" y="1358348"/>
            <a:chExt cx="769925" cy="1690561"/>
          </a:xfrm>
        </p:grpSpPr>
        <p:sp>
          <p:nvSpPr>
            <p:cNvPr id="16" name="TextBox 15"/>
            <p:cNvSpPr txBox="1"/>
            <p:nvPr/>
          </p:nvSpPr>
          <p:spPr>
            <a:xfrm>
              <a:off x="379094" y="2217912"/>
              <a:ext cx="73609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Curie</a:t>
              </a:r>
              <a:endParaRPr lang="en-US" sz="24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47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1006" name="Picture 46" descr="http://www.nobelprize.org/nobel_prizes/chemistry/laureates/1911/marie-curie_postcard.jpg"/>
            <p:cNvPicPr>
              <a:picLocks noChangeAspect="1" noChangeArrowheads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47" t="4991" r="11503" b="27488"/>
            <a:stretch/>
          </p:blipFill>
          <p:spPr bwMode="auto">
            <a:xfrm>
              <a:off x="410816" y="1358348"/>
              <a:ext cx="738203" cy="978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1009" name="Group 41008"/>
          <p:cNvGrpSpPr/>
          <p:nvPr/>
        </p:nvGrpSpPr>
        <p:grpSpPr>
          <a:xfrm>
            <a:off x="2012348" y="5139767"/>
            <a:ext cx="1082349" cy="1651973"/>
            <a:chOff x="2012348" y="5139767"/>
            <a:chExt cx="1082349" cy="1651973"/>
          </a:xfrm>
        </p:grpSpPr>
        <p:pic>
          <p:nvPicPr>
            <p:cNvPr id="41008" name="Picture 48" descr="John William Strutt.jpg"/>
            <p:cNvPicPr>
              <a:picLocks noChangeAspect="1" noChangeArrowheads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06" t="7851" r="42387" b="55956"/>
            <a:stretch/>
          </p:blipFill>
          <p:spPr bwMode="auto">
            <a:xfrm>
              <a:off x="2128978" y="5139767"/>
              <a:ext cx="825928" cy="978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0" name="TextBox 59"/>
            <p:cNvSpPr txBox="1"/>
            <p:nvPr/>
          </p:nvSpPr>
          <p:spPr>
            <a:xfrm>
              <a:off x="2012348" y="6022299"/>
              <a:ext cx="108234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Rayleigh</a:t>
              </a:r>
              <a:endParaRPr lang="en-US" sz="2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72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014" name="Group 41013"/>
          <p:cNvGrpSpPr/>
          <p:nvPr/>
        </p:nvGrpSpPr>
        <p:grpSpPr>
          <a:xfrm>
            <a:off x="6460125" y="5139767"/>
            <a:ext cx="1201996" cy="1651973"/>
            <a:chOff x="6460125" y="5139767"/>
            <a:chExt cx="1201996" cy="1651973"/>
          </a:xfrm>
        </p:grpSpPr>
        <p:sp>
          <p:nvSpPr>
            <p:cNvPr id="62" name="TextBox 61"/>
            <p:cNvSpPr txBox="1"/>
            <p:nvPr/>
          </p:nvSpPr>
          <p:spPr>
            <a:xfrm>
              <a:off x="6460125" y="6022299"/>
              <a:ext cx="120199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WL Bragg</a:t>
              </a:r>
              <a:endParaRPr lang="en-US" sz="2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24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1010" name="Picture 50" descr="Wl-bragg.jpg"/>
            <p:cNvPicPr>
              <a:picLocks noChangeAspect="1" noChangeArrowheads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7" t="4909" r="9503" b="18144"/>
            <a:stretch/>
          </p:blipFill>
          <p:spPr bwMode="auto">
            <a:xfrm>
              <a:off x="6702400" y="5139767"/>
              <a:ext cx="733805" cy="978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1015" name="Group 41014"/>
          <p:cNvGrpSpPr/>
          <p:nvPr/>
        </p:nvGrpSpPr>
        <p:grpSpPr>
          <a:xfrm>
            <a:off x="7837199" y="5139767"/>
            <a:ext cx="1249060" cy="1651973"/>
            <a:chOff x="7837199" y="5139767"/>
            <a:chExt cx="1249060" cy="1651973"/>
          </a:xfrm>
        </p:grpSpPr>
        <p:sp>
          <p:nvSpPr>
            <p:cNvPr id="61" name="TextBox 60"/>
            <p:cNvSpPr txBox="1"/>
            <p:nvPr/>
          </p:nvSpPr>
          <p:spPr>
            <a:xfrm>
              <a:off x="7837199" y="6022299"/>
              <a:ext cx="124906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WH Bragg</a:t>
              </a:r>
              <a:endParaRPr lang="en-US" sz="2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52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1012" name="Picture 52" descr="William Henry Bragg 2.jpg"/>
            <p:cNvPicPr>
              <a:picLocks noChangeAspect="1" noChangeArrowheads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60" r="15061" b="35294"/>
            <a:stretch/>
          </p:blipFill>
          <p:spPr bwMode="auto">
            <a:xfrm>
              <a:off x="8152942" y="5139767"/>
              <a:ext cx="723635" cy="978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01036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0079" y="0"/>
            <a:ext cx="8229600" cy="1143000"/>
          </a:xfrm>
        </p:spPr>
        <p:txBody>
          <a:bodyPr/>
          <a:lstStyle/>
          <a:p>
            <a:r>
              <a:rPr lang="en-US" dirty="0" smtClean="0"/>
              <a:t>First diffraction from protein </a:t>
            </a:r>
            <a:r>
              <a:rPr lang="en-US" dirty="0" err="1" smtClean="0"/>
              <a:t>xtal</a:t>
            </a:r>
            <a:endParaRPr lang="en-US" dirty="0"/>
          </a:p>
        </p:txBody>
      </p:sp>
      <p:pic>
        <p:nvPicPr>
          <p:cNvPr id="6656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30" t="15806" r="11500" b="9012"/>
          <a:stretch/>
        </p:blipFill>
        <p:spPr bwMode="auto">
          <a:xfrm>
            <a:off x="3753726" y="1082197"/>
            <a:ext cx="5029666" cy="5766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5" name="Picture 5" descr="http://dodology.files.wordpress.com/2010/05/young-dorothy-npg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921" y="2910625"/>
            <a:ext cx="1618870" cy="2120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7" name="Picture 7" descr="http://www.iva.dk/bh/core%20concepts%20in%20lis/articles%20a-z/bernaljd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2" r="13726" b="13155"/>
          <a:stretch/>
        </p:blipFill>
        <p:spPr bwMode="auto">
          <a:xfrm>
            <a:off x="180303" y="2910091"/>
            <a:ext cx="1674253" cy="212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15911" y="5638456"/>
            <a:ext cx="35030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Bernal, J. &amp; Crowfoot, D. (1934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). "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X-ray photographs of crystalline pepsin",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Nature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133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794-795. </a:t>
            </a:r>
          </a:p>
        </p:txBody>
      </p:sp>
      <p:sp>
        <p:nvSpPr>
          <p:cNvPr id="7" name="Freeform 6"/>
          <p:cNvSpPr/>
          <p:nvPr/>
        </p:nvSpPr>
        <p:spPr>
          <a:xfrm>
            <a:off x="3594502" y="2848636"/>
            <a:ext cx="5274032" cy="469645"/>
          </a:xfrm>
          <a:custGeom>
            <a:avLst/>
            <a:gdLst>
              <a:gd name="connsiteX0" fmla="*/ 4222974 w 5274032"/>
              <a:gd name="connsiteY0" fmla="*/ 10474 h 469645"/>
              <a:gd name="connsiteX1" fmla="*/ 3231301 w 5274032"/>
              <a:gd name="connsiteY1" fmla="*/ 23353 h 469645"/>
              <a:gd name="connsiteX2" fmla="*/ 3179785 w 5274032"/>
              <a:gd name="connsiteY2" fmla="*/ 216536 h 469645"/>
              <a:gd name="connsiteX3" fmla="*/ 2638873 w 5274032"/>
              <a:gd name="connsiteY3" fmla="*/ 242294 h 469645"/>
              <a:gd name="connsiteX4" fmla="*/ 256281 w 5274032"/>
              <a:gd name="connsiteY4" fmla="*/ 229415 h 469645"/>
              <a:gd name="connsiteX5" fmla="*/ 269160 w 5274032"/>
              <a:gd name="connsiteY5" fmla="*/ 448356 h 469645"/>
              <a:gd name="connsiteX6" fmla="*/ 2059323 w 5274032"/>
              <a:gd name="connsiteY6" fmla="*/ 461234 h 469645"/>
              <a:gd name="connsiteX7" fmla="*/ 4313126 w 5274032"/>
              <a:gd name="connsiteY7" fmla="*/ 448356 h 469645"/>
              <a:gd name="connsiteX8" fmla="*/ 4532067 w 5274032"/>
              <a:gd name="connsiteY8" fmla="*/ 396840 h 469645"/>
              <a:gd name="connsiteX9" fmla="*/ 4519188 w 5274032"/>
              <a:gd name="connsiteY9" fmla="*/ 242294 h 469645"/>
              <a:gd name="connsiteX10" fmla="*/ 5150253 w 5274032"/>
              <a:gd name="connsiteY10" fmla="*/ 255172 h 469645"/>
              <a:gd name="connsiteX11" fmla="*/ 5253284 w 5274032"/>
              <a:gd name="connsiteY11" fmla="*/ 87747 h 469645"/>
              <a:gd name="connsiteX12" fmla="*/ 4879797 w 5274032"/>
              <a:gd name="connsiteY12" fmla="*/ 10474 h 469645"/>
              <a:gd name="connsiteX13" fmla="*/ 4879797 w 5274032"/>
              <a:gd name="connsiteY13" fmla="*/ 10474 h 469645"/>
              <a:gd name="connsiteX14" fmla="*/ 4879797 w 5274032"/>
              <a:gd name="connsiteY14" fmla="*/ 10474 h 469645"/>
              <a:gd name="connsiteX0" fmla="*/ 4222974 w 5274032"/>
              <a:gd name="connsiteY0" fmla="*/ 10474 h 469645"/>
              <a:gd name="connsiteX1" fmla="*/ 3231301 w 5274032"/>
              <a:gd name="connsiteY1" fmla="*/ 23353 h 469645"/>
              <a:gd name="connsiteX2" fmla="*/ 3179785 w 5274032"/>
              <a:gd name="connsiteY2" fmla="*/ 216536 h 469645"/>
              <a:gd name="connsiteX3" fmla="*/ 2638873 w 5274032"/>
              <a:gd name="connsiteY3" fmla="*/ 242294 h 469645"/>
              <a:gd name="connsiteX4" fmla="*/ 256281 w 5274032"/>
              <a:gd name="connsiteY4" fmla="*/ 229415 h 469645"/>
              <a:gd name="connsiteX5" fmla="*/ 269160 w 5274032"/>
              <a:gd name="connsiteY5" fmla="*/ 448356 h 469645"/>
              <a:gd name="connsiteX6" fmla="*/ 2059323 w 5274032"/>
              <a:gd name="connsiteY6" fmla="*/ 461234 h 469645"/>
              <a:gd name="connsiteX7" fmla="*/ 4313126 w 5274032"/>
              <a:gd name="connsiteY7" fmla="*/ 448356 h 469645"/>
              <a:gd name="connsiteX8" fmla="*/ 4532067 w 5274032"/>
              <a:gd name="connsiteY8" fmla="*/ 396840 h 469645"/>
              <a:gd name="connsiteX9" fmla="*/ 4519188 w 5274032"/>
              <a:gd name="connsiteY9" fmla="*/ 242294 h 469645"/>
              <a:gd name="connsiteX10" fmla="*/ 5150253 w 5274032"/>
              <a:gd name="connsiteY10" fmla="*/ 255172 h 469645"/>
              <a:gd name="connsiteX11" fmla="*/ 5253284 w 5274032"/>
              <a:gd name="connsiteY11" fmla="*/ 87747 h 469645"/>
              <a:gd name="connsiteX12" fmla="*/ 4879797 w 5274032"/>
              <a:gd name="connsiteY12" fmla="*/ 10474 h 469645"/>
              <a:gd name="connsiteX13" fmla="*/ 4879797 w 5274032"/>
              <a:gd name="connsiteY13" fmla="*/ 10474 h 469645"/>
              <a:gd name="connsiteX14" fmla="*/ 4879797 w 5274032"/>
              <a:gd name="connsiteY14" fmla="*/ 10474 h 469645"/>
              <a:gd name="connsiteX15" fmla="*/ 4222974 w 5274032"/>
              <a:gd name="connsiteY15" fmla="*/ 10474 h 469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274032" h="469645">
                <a:moveTo>
                  <a:pt x="4222974" y="10474"/>
                </a:moveTo>
                <a:cubicBezTo>
                  <a:pt x="3814070" y="-259"/>
                  <a:pt x="3405166" y="-10991"/>
                  <a:pt x="3231301" y="23353"/>
                </a:cubicBezTo>
                <a:cubicBezTo>
                  <a:pt x="3057436" y="57697"/>
                  <a:pt x="3278523" y="180046"/>
                  <a:pt x="3179785" y="216536"/>
                </a:cubicBezTo>
                <a:cubicBezTo>
                  <a:pt x="3081047" y="253026"/>
                  <a:pt x="2638873" y="242294"/>
                  <a:pt x="2638873" y="242294"/>
                </a:cubicBezTo>
                <a:cubicBezTo>
                  <a:pt x="2151622" y="244441"/>
                  <a:pt x="651233" y="195071"/>
                  <a:pt x="256281" y="229415"/>
                </a:cubicBezTo>
                <a:cubicBezTo>
                  <a:pt x="-138671" y="263759"/>
                  <a:pt x="-31347" y="409720"/>
                  <a:pt x="269160" y="448356"/>
                </a:cubicBezTo>
                <a:cubicBezTo>
                  <a:pt x="569667" y="486993"/>
                  <a:pt x="2059323" y="461234"/>
                  <a:pt x="2059323" y="461234"/>
                </a:cubicBezTo>
                <a:lnTo>
                  <a:pt x="4313126" y="448356"/>
                </a:lnTo>
                <a:cubicBezTo>
                  <a:pt x="4725250" y="437624"/>
                  <a:pt x="4497723" y="431184"/>
                  <a:pt x="4532067" y="396840"/>
                </a:cubicBezTo>
                <a:cubicBezTo>
                  <a:pt x="4566411" y="362496"/>
                  <a:pt x="4416157" y="265905"/>
                  <a:pt x="4519188" y="242294"/>
                </a:cubicBezTo>
                <a:cubicBezTo>
                  <a:pt x="4622219" y="218683"/>
                  <a:pt x="5027904" y="280930"/>
                  <a:pt x="5150253" y="255172"/>
                </a:cubicBezTo>
                <a:cubicBezTo>
                  <a:pt x="5272602" y="229414"/>
                  <a:pt x="5298360" y="128530"/>
                  <a:pt x="5253284" y="87747"/>
                </a:cubicBezTo>
                <a:cubicBezTo>
                  <a:pt x="5208208" y="46964"/>
                  <a:pt x="4879797" y="10474"/>
                  <a:pt x="4879797" y="10474"/>
                </a:cubicBezTo>
                <a:lnTo>
                  <a:pt x="4879797" y="10474"/>
                </a:lnTo>
                <a:lnTo>
                  <a:pt x="4879797" y="10474"/>
                </a:lnTo>
                <a:lnTo>
                  <a:pt x="4222974" y="10474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197734" y="1313644"/>
            <a:ext cx="1210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1934</a:t>
            </a:r>
          </a:p>
        </p:txBody>
      </p:sp>
    </p:spTree>
    <p:extLst>
      <p:ext uri="{BB962C8B-B14F-4D97-AF65-F5344CB8AC3E}">
        <p14:creationId xmlns:p14="http://schemas.microsoft.com/office/powerpoint/2010/main" val="1662157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84856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1914: who was there? </a:t>
            </a:r>
          </a:p>
        </p:txBody>
      </p:sp>
      <p:grpSp>
        <p:nvGrpSpPr>
          <p:cNvPr id="41007" name="Group 41006"/>
          <p:cNvGrpSpPr/>
          <p:nvPr/>
        </p:nvGrpSpPr>
        <p:grpSpPr>
          <a:xfrm>
            <a:off x="376616" y="5139767"/>
            <a:ext cx="1428596" cy="1651973"/>
            <a:chOff x="376616" y="5139767"/>
            <a:chExt cx="1428596" cy="1651973"/>
          </a:xfrm>
        </p:grpSpPr>
        <p:sp>
          <p:nvSpPr>
            <p:cNvPr id="23" name="TextBox 22"/>
            <p:cNvSpPr txBox="1"/>
            <p:nvPr/>
          </p:nvSpPr>
          <p:spPr>
            <a:xfrm>
              <a:off x="376616" y="6022299"/>
              <a:ext cx="142859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JC Maxwell</a:t>
              </a:r>
              <a:endParaRPr lang="en-US" sz="2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48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for 36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0964" name="Picture 4" descr="James Clerk Maxwell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98" t="6375" r="20806" b="38827"/>
            <a:stretch/>
          </p:blipFill>
          <p:spPr bwMode="auto">
            <a:xfrm>
              <a:off x="662607" y="5139767"/>
              <a:ext cx="908658" cy="978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1" name="Group 30"/>
          <p:cNvGrpSpPr/>
          <p:nvPr/>
        </p:nvGrpSpPr>
        <p:grpSpPr>
          <a:xfrm>
            <a:off x="3022034" y="1358348"/>
            <a:ext cx="1069524" cy="1659783"/>
            <a:chOff x="3022034" y="1358348"/>
            <a:chExt cx="1069524" cy="1659783"/>
          </a:xfrm>
        </p:grpSpPr>
        <p:sp>
          <p:nvSpPr>
            <p:cNvPr id="19" name="TextBox 18"/>
            <p:cNvSpPr txBox="1"/>
            <p:nvPr/>
          </p:nvSpPr>
          <p:spPr>
            <a:xfrm>
              <a:off x="3022034" y="2248690"/>
              <a:ext cx="106952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Scherrer</a:t>
              </a:r>
              <a:endParaRPr lang="en-US" sz="2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25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0977" name="Picture 17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834"/>
            <a:stretch/>
          </p:blipFill>
          <p:spPr bwMode="auto">
            <a:xfrm>
              <a:off x="3217695" y="1358348"/>
              <a:ext cx="719915" cy="978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Group 1"/>
          <p:cNvGrpSpPr/>
          <p:nvPr/>
        </p:nvGrpSpPr>
        <p:grpSpPr>
          <a:xfrm>
            <a:off x="4284330" y="1358348"/>
            <a:ext cx="851515" cy="1659783"/>
            <a:chOff x="4284330" y="1358348"/>
            <a:chExt cx="851515" cy="1659783"/>
          </a:xfrm>
        </p:grpSpPr>
        <p:sp>
          <p:nvSpPr>
            <p:cNvPr id="3" name="TextBox 2"/>
            <p:cNvSpPr txBox="1"/>
            <p:nvPr/>
          </p:nvSpPr>
          <p:spPr>
            <a:xfrm>
              <a:off x="4284330" y="2248690"/>
              <a:ext cx="85151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Debye</a:t>
              </a:r>
              <a:endParaRPr lang="en-US" sz="2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31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0982" name="Picture 2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13" b="18248"/>
            <a:stretch/>
          </p:blipFill>
          <p:spPr bwMode="auto">
            <a:xfrm>
              <a:off x="4309667" y="1358348"/>
              <a:ext cx="797158" cy="978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" name="Group 26"/>
          <p:cNvGrpSpPr/>
          <p:nvPr/>
        </p:nvGrpSpPr>
        <p:grpSpPr>
          <a:xfrm>
            <a:off x="7761666" y="1358348"/>
            <a:ext cx="712665" cy="1659783"/>
            <a:chOff x="7761666" y="1358348"/>
            <a:chExt cx="712665" cy="1659783"/>
          </a:xfrm>
        </p:grpSpPr>
        <p:sp>
          <p:nvSpPr>
            <p:cNvPr id="12" name="TextBox 11"/>
            <p:cNvSpPr txBox="1"/>
            <p:nvPr/>
          </p:nvSpPr>
          <p:spPr>
            <a:xfrm>
              <a:off x="7776704" y="2248690"/>
              <a:ext cx="69762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Laue</a:t>
              </a:r>
              <a:endParaRPr lang="en-US" sz="2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35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5" name="Picture 4" descr="http://upload.wikimedia.org/wikipedia/commons/0/07/Max_von_Laue_1914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89" t="1920" r="8894" b="18066"/>
            <a:stretch/>
          </p:blipFill>
          <p:spPr bwMode="auto">
            <a:xfrm>
              <a:off x="7761666" y="1358348"/>
              <a:ext cx="708579" cy="978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6488376" y="1358348"/>
            <a:ext cx="1005403" cy="1659783"/>
            <a:chOff x="6488376" y="1358348"/>
            <a:chExt cx="1005403" cy="1659783"/>
          </a:xfrm>
        </p:grpSpPr>
        <p:sp>
          <p:nvSpPr>
            <p:cNvPr id="11" name="TextBox 10"/>
            <p:cNvSpPr txBox="1"/>
            <p:nvPr/>
          </p:nvSpPr>
          <p:spPr>
            <a:xfrm>
              <a:off x="6488376" y="2248690"/>
              <a:ext cx="100540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Einstein</a:t>
              </a:r>
              <a:endParaRPr lang="en-US" sz="2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36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0984" name="Picture 24" descr="http://youtubecollections.neelabook.com/images/Albert%20Einstein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02" t="7476" r="23090" b="46705"/>
            <a:stretch/>
          </p:blipFill>
          <p:spPr bwMode="auto">
            <a:xfrm>
              <a:off x="6598087" y="1358348"/>
              <a:ext cx="791522" cy="978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999" name="Group 40998"/>
          <p:cNvGrpSpPr/>
          <p:nvPr/>
        </p:nvGrpSpPr>
        <p:grpSpPr>
          <a:xfrm>
            <a:off x="3809251" y="3238403"/>
            <a:ext cx="1056700" cy="1633967"/>
            <a:chOff x="3809251" y="3238403"/>
            <a:chExt cx="1056700" cy="1633967"/>
          </a:xfrm>
        </p:grpSpPr>
        <p:sp>
          <p:nvSpPr>
            <p:cNvPr id="37" name="TextBox 36"/>
            <p:cNvSpPr txBox="1"/>
            <p:nvPr/>
          </p:nvSpPr>
          <p:spPr>
            <a:xfrm>
              <a:off x="3809251" y="4133706"/>
              <a:ext cx="1056700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Röntgen</a:t>
              </a:r>
              <a:endParaRPr lang="en-US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70</a:t>
              </a:r>
            </a:p>
          </p:txBody>
        </p:sp>
        <p:pic>
          <p:nvPicPr>
            <p:cNvPr id="38" name="Picture 2" descr="File:Roentgen2.jp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961" t="8190" r="25117" b="48384"/>
            <a:stretch/>
          </p:blipFill>
          <p:spPr bwMode="auto">
            <a:xfrm>
              <a:off x="3930908" y="3238403"/>
              <a:ext cx="752096" cy="978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9" name="Group 28"/>
          <p:cNvGrpSpPr/>
          <p:nvPr/>
        </p:nvGrpSpPr>
        <p:grpSpPr>
          <a:xfrm>
            <a:off x="1321265" y="1358348"/>
            <a:ext cx="1107996" cy="1690561"/>
            <a:chOff x="1321265" y="1358348"/>
            <a:chExt cx="1107996" cy="1690561"/>
          </a:xfrm>
        </p:grpSpPr>
        <p:sp>
          <p:nvSpPr>
            <p:cNvPr id="15" name="TextBox 14"/>
            <p:cNvSpPr txBox="1"/>
            <p:nvPr/>
          </p:nvSpPr>
          <p:spPr>
            <a:xfrm>
              <a:off x="1321265" y="2217912"/>
              <a:ext cx="110799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Crowfoot</a:t>
              </a:r>
              <a:endParaRPr lang="en-US" sz="24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pic>
          <p:nvPicPr>
            <p:cNvPr id="40988" name="Picture 28" descr="http://www.chemheritage.org/Discover/Online-Resources/Chemistry-in-History/Themes/Molecular-Synthesis-Structure-and-Bonding/asset_upload_file916_60693_thumbnail.jpg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048" t="41718" r="11899" b="5942"/>
            <a:stretch/>
          </p:blipFill>
          <p:spPr bwMode="auto">
            <a:xfrm>
              <a:off x="1415557" y="1358348"/>
              <a:ext cx="886681" cy="978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5354375" y="1358348"/>
            <a:ext cx="954108" cy="1659783"/>
            <a:chOff x="5354375" y="1358348"/>
            <a:chExt cx="954108" cy="1659783"/>
          </a:xfrm>
        </p:grpSpPr>
        <p:sp>
          <p:nvSpPr>
            <p:cNvPr id="42" name="TextBox 41"/>
            <p:cNvSpPr txBox="1"/>
            <p:nvPr/>
          </p:nvSpPr>
          <p:spPr>
            <a:xfrm>
              <a:off x="5354375" y="2248690"/>
              <a:ext cx="95410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Lorentz</a:t>
              </a:r>
              <a:endParaRPr lang="en-US" sz="2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61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0990" name="Picture 30" descr="Hendrik Antoon Lorentz.jpg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12" t="15150" r="31912" b="51016"/>
            <a:stretch/>
          </p:blipFill>
          <p:spPr bwMode="auto">
            <a:xfrm>
              <a:off x="5478882" y="1358348"/>
              <a:ext cx="747148" cy="978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1005" name="Group 41004"/>
          <p:cNvGrpSpPr/>
          <p:nvPr/>
        </p:nvGrpSpPr>
        <p:grpSpPr>
          <a:xfrm>
            <a:off x="7552409" y="3238403"/>
            <a:ext cx="1180771" cy="1649356"/>
            <a:chOff x="7552409" y="3238403"/>
            <a:chExt cx="1180771" cy="1649356"/>
          </a:xfrm>
        </p:grpSpPr>
        <p:sp>
          <p:nvSpPr>
            <p:cNvPr id="22" name="TextBox 21"/>
            <p:cNvSpPr txBox="1"/>
            <p:nvPr/>
          </p:nvSpPr>
          <p:spPr>
            <a:xfrm>
              <a:off x="7552409" y="4118318"/>
              <a:ext cx="118077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PP Ewald</a:t>
              </a:r>
              <a:endParaRPr lang="en-US" sz="2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27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0992" name="Picture 32" descr="[Figure 3]"/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725"/>
            <a:stretch/>
          </p:blipFill>
          <p:spPr bwMode="auto">
            <a:xfrm>
              <a:off x="7656852" y="3238403"/>
              <a:ext cx="953278" cy="978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1003" name="Group 41002"/>
          <p:cNvGrpSpPr/>
          <p:nvPr/>
        </p:nvGrpSpPr>
        <p:grpSpPr>
          <a:xfrm>
            <a:off x="6397554" y="3238403"/>
            <a:ext cx="1043876" cy="1649356"/>
            <a:chOff x="6397554" y="3238403"/>
            <a:chExt cx="1043876" cy="1649356"/>
          </a:xfrm>
        </p:grpSpPr>
        <p:sp>
          <p:nvSpPr>
            <p:cNvPr id="21" name="TextBox 20"/>
            <p:cNvSpPr txBox="1"/>
            <p:nvPr/>
          </p:nvSpPr>
          <p:spPr>
            <a:xfrm>
              <a:off x="6397554" y="4118318"/>
              <a:ext cx="104387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Moseley</a:t>
              </a:r>
              <a:endParaRPr lang="en-US" sz="2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27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0994" name="Picture 34" descr="Henry Moseley.jpg"/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09" t="11011" r="27808" b="55867"/>
            <a:stretch/>
          </p:blipFill>
          <p:spPr bwMode="auto">
            <a:xfrm>
              <a:off x="6560945" y="3238403"/>
              <a:ext cx="737156" cy="978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1001" name="Group 41000"/>
          <p:cNvGrpSpPr/>
          <p:nvPr/>
        </p:nvGrpSpPr>
        <p:grpSpPr>
          <a:xfrm>
            <a:off x="5131144" y="3238403"/>
            <a:ext cx="1313180" cy="1649356"/>
            <a:chOff x="5131144" y="3238403"/>
            <a:chExt cx="1313180" cy="1649356"/>
          </a:xfrm>
        </p:grpSpPr>
        <p:sp>
          <p:nvSpPr>
            <p:cNvPr id="20" name="TextBox 19"/>
            <p:cNvSpPr txBox="1"/>
            <p:nvPr/>
          </p:nvSpPr>
          <p:spPr>
            <a:xfrm>
              <a:off x="5131144" y="4118318"/>
              <a:ext cx="131318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CG Darwin</a:t>
              </a:r>
              <a:endParaRPr lang="en-US" sz="2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27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0995" name="Picture 35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5295" y="3238403"/>
              <a:ext cx="730304" cy="978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0993" name="AutoShape 37" descr="data:image/jpeg;base64,/9j/4AAQSkZJRgABAQAAAQABAAD/2wCEAAkGBxQTEhQUEhQTFhUVGBYXGBgYFBoVFhcYFxUcGBgXHBgYHCggGholHRQUITEhJSkrLi4uFx8zODMsNygtLisBCgoKBQUFDgUFDisZExkrKysrKysrKysrKysrKysrKysrKysrKysrKysrKysrKysrKysrKysrKysrKysrKysrK//AABEIALUAgQMBIgACEQEDEQH/xAAcAAAABwEBAAAAAAAAAAAAAAAAAQIDBAUGBwj/xAA/EAABAwIEBAMFBQYEBwAAAAABAAIDBBEFEiExBkFRYRNxgQcikaGxFDLB0fAjM0JSYnIVFlPhJENEgpKywv/EABQBAQAAAAAAAAAAAAAAAAAAAAD/xAAUEQEAAAAAAAAAAAAAAAAAAAAA/9oADAMBAAIRAxEAPwDmJKLMislBqA7IZUsNRiNAhqCUWqVSUZfzAHV2gQRWtSrKf4MTQQXlzuoFmD0Op+SssPw6F25ce40QZ8BLDVtoeGYHWyuf5EXRYjwaMt4XG4/hIvf8R80GMRFSqyhfGbPaQfkUxZAlqUAjsjCBJTl0iyUCgc9PmgiuiQVgTjGpTY0/DFcoEtjR5VYfZrhQKx/h+fL80D14oxeT33cmA29XH8FXz1pde1gOgFgoTnkkk6k7omNJOiCZC8k2Aur/AAaAk+9K5nYWuPS6g4Pw7NMQGg2PZbzB/ZhI6xcLdygew7Iwe7UPP92XfyP5qwjxRx91+vRzQQfVp0PoVqMJ4ChYB4l3EfrmtDT4HAz7sbUHNMToBKy08ZLf4Xi4IK51iFIGOcBqAV6dfTtLcpaC3pbRc64t4HhzF4u0O2I2B6Eem6DjdkVtVZ4vhboJCx4sR8x1CgHRA3ZEEZRIB6I0dyjQSG0qehplKhF1IYxAlkeixuIz+JKbbDQeS2tVpG8/0n6LCQDVBNhom2HNx2G/qVruHOFho6Tnr+hyVHSODegK1mDV1xYoNzhM0UIsxoHdajDcUDlhKRl1pMKpj+tUGrZODsnQ9QIoyLKTEUEhNVUAkaWO2IsnAjQcl9oWFWZqPu8+/XyIXL5RY26L0Fx1h4kgcTyF/LuuB10dnEcwbIIhKIlByIIBdBKuggtqNWDQodOpTXoBXt/Yyf2n6LE0jLlbTEJh4Mg/pP0WLidYoJzX6q9wWexA7rOQG5U9lVkFwdUHVMPka0AucBpzIH1U2HiCJn/Mb8VxmoxZ5+85x7BQy8kZwCR1zX+iD0XhvEbXkAPafI3UutxMR++7QX3XBOGsRLJWOBOhGl13fEIW1OHSnLmd4bnADcua24HqQgrh7RKaN2V7r9wQQreh4yp5SA1w17hebyJCCR8Nu60+AUssYjnLXOicXBxyG7A02zHoO/ZB27iSta2IkkZXMf8AG3+689VzrvPW67lj8DvsLTu5oIGm4I6c9lwqrJuboGHJASnJJQKyoJCCC7j0RukUQTIjIgOsn9x1+eizbjZW2Ju9xVcrOaB+j/FTH0xOygwK/wAMnFwCgrKfDnE7E3/XJXseCkR5bZQdbEWJO3PUrWYTSROANgD2Uqro2gH6lBgW0TYv7r/rRdq9nFaXwZHa2Hy6Li2KVIbL2G66DwHxbA0anLyIQarFOCYXEvjGV19ht6BW+BYU2JpB1vpr+R80qbGow5ljcPF78v1qnxUg6hAnHYv+He0NBFgLW0tcD6FeaatmVzh0JHwK9M1dSPCkJ5McfgCvNFQ+5J6kn4oI7ikhG4pKBeVBI+KCBQkSvFTASkC5veBCrphdTQkSR63CBkFTKOSxUJxuUuJyDbYRiWUam6sanEi4aLJUD9lOnxIMbyzckFHj4cHnqUxg0Ds7b3y5hfWxtf5JqfEMzrnfVPU1cGjQ22v3QdYwalY1mTxpHvLi8ZzexOmUAbAAAei0lFVPb7r9CFyKh4iAdmvqd/zC6RwvxGyoYGSWzDQHsdr/AK5oL7iKv8PD6mTn4ZaPN5DB/wCy4G8rsvtN9zDS0H78sTfMC7v/AJC4zKgZJ1ROciciIQC/dBJy+SCBV0YRAI0CwEaDEaCNUstZNNU77KZPdbvqfgoL2Fps4WI3B0QTaeryC+/bmq2rle9xJv8Agngnmt0QVwgJO6nQ4c0gEyG3PbRK+zE7BSsP4fnmNmMPmdAgl0nDjXC7ZC71sbei03DmC+G7L4h1Bsdx2/BSMB4OqYbZ2i3UG62dDgobZzgLjZBm/aFiT3UFLHKC15kc4gi1wxuW/ldy5u5aX2iY19oq3ZfuRARN9Pvn1df4BZdAhwREJ4hJyoG8qJO2QQOmFBtOrgUichoSdALnogoXMso1ZVBncnl+uS3kXCReLvOXT+W6q6j2XzyOJZPGb7ZmOb6EglBiaXEHMkbJfY7dua3UtBFVRh43I0cN/VUtf7PayL/Rd5PIPzARYG+opHZZY3CNx7Gx66EoIOI4c+A2eNOThsfyPZMRTW3XQ4nRzNIOVwO4Kz2J8Ki5MLrf0u1Ho7dBVQ1QutVgnEDWALHz4VMz7zD5j3h8khpLTqLfEIO7YNxcxzACRfRLxaudKyTwnZP2UrmOtfM6NoJt2sd1z3gDh91TI0kkMGp13XQuJTHAM2n7k00DOviOBmkt090AHseqDiUzCCQd76pppWn4lw3XxGDQ/eHQ9VmCbIFIEpBckl10B2QSLoINT9riaQHyMZ3cdvQarRYXxjhFONXyyP5kQvI9LgCy45Zx1PxShF1Qdkqva5Rj93TzPHfKz6m4Wfm9rcue8dLEGdDI4k/ALnxCDAg21X7UZpP+nhH/AHOVXPxtI7eKP4lZ0xpotQW7+IHbhjWnsSiPE0+1x9VUFvVKDOqC1/zNPzLSP7U/FxW/+OGGQdHAgKj8K+xv2TjaUlBtcP8AaFUMbkpoKWHqWscT5WJy/JTqOoqJpvGqXOcep08rAaAdgsJhoLHhbmmxQeH75A01QWGJxOkika02cWmx6OBuPmsnQTNc/wAGqZlm5O2Du+i0WE4q2ckN+63Qdz1TWP4M2dmmjx9xw3B/JBU1eDFurRcdt/gq1tOCbNcPI6aq0wLFXXME2krNNf4gOaRjmGEnxIrB/Tk5BB/wyTt8QgoP2ub/AEj8UEDNgQmB35I6Z3JKmbbUIDLdEzHoVKgFx3UeZligcDUpkF9E2X6A+mifopQXWF7kenxQG+i0UdkZBIOxV1A+4F/ghUU4INkFRNhbgdDcHUG+/wDupOHYVNIcrQ49gQXf+JNz6Kyw1wcPCfz2PQqQ3Dqi5DIzIWgu03LR/E3Y6dtUEzBvZxVS2cY5m66AtDT5nMdEjjbgGpoKbxppGva5zGjJezC4nR199gL2srXgrjCaORwfJIbbte4utYW5/rRdH4ijGL4ZNDFYSuDXNzcnRvDh8cpHqg4NwbW5JA3kdF0BxXLI43QTFr9HNcQR0INl0ummEkbXDogz3GNKTllhZ+0Yb3G5bbbun8Gr2zxA8wLOHMFW55g+8PmFQ4tSCnvUxac3jYFpNtuuqCw+yolA/wAzxfzIIMgBYZhy3T+a4sPMKNTv1LTsUhjyCL7g2QW9IMwB6/VM1rEvDZgS4HronMQaggRi1x1UmmGmbqbDTYc1HCTHI5jjbbodiguICVNYP1+CrKSpDtBoeh/DqrWkeDYIK6pBa6481t+C8Va57Mziwg+7INTG7YE9WnZw6ErK4lDoVW4ZWGKQa6IO58RcDx1gM0TWQVrbXI/dS6c7btcNnDUc72Wa4XxCWmqmRPBY7OGPB5W5Hr263upvD3GLoWNc+74RbXd0dzqe8Z5jkbEc1e8U4fHNPTVMbhZ7dHAXBy6jXrZ3yQcv9tuEtirXSxiwks5w6OtY+hFj8VD4Lrw5hYTqDcLae3WjBhiqBqRlY7uDpfzXHcLrDFJ5G3og6bUCzgVCxmnzwyMOuYAfj+AT9HP40YcDqLJisksR8fy+QQc6/wADk6ILfZgjQc9Zz7JVS2+vUa+iCCBylfZx7kK4n1CCCCuaEUun1QQQPtgDm32PUJ7Dalzi4O+8y5zcyByI5+aCCC3lkzMueioKuPcoIINHwjWuuWHUd+nSy13D+PPglFEBmiD2yxXNjFc++wdWEOdpyuUEEFz7cYstAbfzsG3f5Lz/AFZs8Ecw0/EIIINZwbXuzBh1B0WhxJup7aIIIIeTugggg//Z"/>
          <p:cNvSpPr>
            <a:spLocks noChangeAspect="1" noChangeArrowheads="1"/>
          </p:cNvSpPr>
          <p:nvPr/>
        </p:nvSpPr>
        <p:spPr bwMode="auto">
          <a:xfrm>
            <a:off x="3808689" y="102835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1013" name="Group 41012"/>
          <p:cNvGrpSpPr/>
          <p:nvPr/>
        </p:nvGrpSpPr>
        <p:grpSpPr>
          <a:xfrm>
            <a:off x="5010341" y="5139767"/>
            <a:ext cx="1274708" cy="1651973"/>
            <a:chOff x="5010341" y="5139767"/>
            <a:chExt cx="1274708" cy="1651973"/>
          </a:xfrm>
        </p:grpSpPr>
        <p:sp>
          <p:nvSpPr>
            <p:cNvPr id="13" name="TextBox 12"/>
            <p:cNvSpPr txBox="1"/>
            <p:nvPr/>
          </p:nvSpPr>
          <p:spPr>
            <a:xfrm>
              <a:off x="5010341" y="6022299"/>
              <a:ext cx="127470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Rutherford</a:t>
              </a:r>
              <a:endParaRPr lang="en-US" sz="2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43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0998" name="Picture 38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7269" y="5139767"/>
              <a:ext cx="638394" cy="978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1011" name="Group 41010"/>
          <p:cNvGrpSpPr/>
          <p:nvPr/>
        </p:nvGrpSpPr>
        <p:grpSpPr>
          <a:xfrm>
            <a:off x="3333893" y="5139767"/>
            <a:ext cx="1437252" cy="1651973"/>
            <a:chOff x="3333893" y="5139767"/>
            <a:chExt cx="1437252" cy="1651973"/>
          </a:xfrm>
        </p:grpSpPr>
        <p:sp>
          <p:nvSpPr>
            <p:cNvPr id="10" name="TextBox 9"/>
            <p:cNvSpPr txBox="1"/>
            <p:nvPr/>
          </p:nvSpPr>
          <p:spPr>
            <a:xfrm>
              <a:off x="3333893" y="6022299"/>
              <a:ext cx="143725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JJ Thomson</a:t>
              </a:r>
              <a:endParaRPr lang="en-US" sz="2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56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4" name="Picture 2" descr="J.J Thomson.jpg"/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50" t="-1" r="14963" b="44514"/>
            <a:stretch/>
          </p:blipFill>
          <p:spPr bwMode="auto">
            <a:xfrm>
              <a:off x="3684895" y="5139767"/>
              <a:ext cx="799865" cy="978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0996" name="Group 40995"/>
          <p:cNvGrpSpPr/>
          <p:nvPr/>
        </p:nvGrpSpPr>
        <p:grpSpPr>
          <a:xfrm>
            <a:off x="1325217" y="3238403"/>
            <a:ext cx="792186" cy="1649356"/>
            <a:chOff x="1325217" y="3238403"/>
            <a:chExt cx="792186" cy="1649356"/>
          </a:xfrm>
        </p:grpSpPr>
        <p:sp>
          <p:nvSpPr>
            <p:cNvPr id="17" name="TextBox 16"/>
            <p:cNvSpPr txBox="1"/>
            <p:nvPr/>
          </p:nvSpPr>
          <p:spPr>
            <a:xfrm>
              <a:off x="1325217" y="4118318"/>
              <a:ext cx="72333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Tesla</a:t>
              </a:r>
              <a:endParaRPr lang="en-US" sz="2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58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1000" name="Picture 40" descr="http://upload.wikimedia.org/wikipedia/commons/7/79/Tesla_circa_1890.jpeg"/>
            <p:cNvPicPr>
              <a:picLocks noChangeAspect="1" noChangeArrowheads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05" t="3215" r="21296" b="40793"/>
            <a:stretch/>
          </p:blipFill>
          <p:spPr bwMode="auto">
            <a:xfrm>
              <a:off x="1358395" y="3238403"/>
              <a:ext cx="759008" cy="978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997" name="Group 40996"/>
          <p:cNvGrpSpPr/>
          <p:nvPr/>
        </p:nvGrpSpPr>
        <p:grpSpPr>
          <a:xfrm>
            <a:off x="2346563" y="3238403"/>
            <a:ext cx="1120820" cy="1680134"/>
            <a:chOff x="2024591" y="3238403"/>
            <a:chExt cx="1120820" cy="1680134"/>
          </a:xfrm>
        </p:grpSpPr>
        <p:sp>
          <p:nvSpPr>
            <p:cNvPr id="14" name="TextBox 13"/>
            <p:cNvSpPr txBox="1"/>
            <p:nvPr/>
          </p:nvSpPr>
          <p:spPr>
            <a:xfrm>
              <a:off x="2024591" y="4087540"/>
              <a:ext cx="112082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Compton</a:t>
              </a:r>
              <a:endParaRPr lang="en-US" sz="24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22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1002" name="Picture 42" descr="http://www.hilliontchernobyl.com/Images/Arthur_Compton_m.jpg"/>
            <p:cNvPicPr>
              <a:picLocks noChangeAspect="1" noChangeArrowheads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19" b="15958"/>
            <a:stretch/>
          </p:blipFill>
          <p:spPr bwMode="auto">
            <a:xfrm>
              <a:off x="2213907" y="3238403"/>
              <a:ext cx="748926" cy="978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" name="Group 29"/>
          <p:cNvGrpSpPr/>
          <p:nvPr/>
        </p:nvGrpSpPr>
        <p:grpSpPr>
          <a:xfrm>
            <a:off x="185365" y="3238403"/>
            <a:ext cx="889987" cy="1649356"/>
            <a:chOff x="185365" y="3238403"/>
            <a:chExt cx="889987" cy="1649356"/>
          </a:xfrm>
        </p:grpSpPr>
        <p:sp>
          <p:nvSpPr>
            <p:cNvPr id="18" name="TextBox 17"/>
            <p:cNvSpPr txBox="1"/>
            <p:nvPr/>
          </p:nvSpPr>
          <p:spPr>
            <a:xfrm>
              <a:off x="185365" y="4118318"/>
              <a:ext cx="88998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Edison</a:t>
              </a:r>
              <a:endParaRPr lang="en-US" sz="2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1004" name="Picture 44" descr="File:Thomas Edison2.jpg"/>
            <p:cNvPicPr>
              <a:picLocks noChangeAspect="1" noChangeArrowheads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460" t="3578" r="30108" b="68318"/>
            <a:stretch/>
          </p:blipFill>
          <p:spPr bwMode="auto">
            <a:xfrm>
              <a:off x="273647" y="3238403"/>
              <a:ext cx="800515" cy="978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Group 27"/>
          <p:cNvGrpSpPr/>
          <p:nvPr/>
        </p:nvGrpSpPr>
        <p:grpSpPr>
          <a:xfrm>
            <a:off x="379094" y="1358348"/>
            <a:ext cx="769925" cy="1690561"/>
            <a:chOff x="379094" y="1358348"/>
            <a:chExt cx="769925" cy="1690561"/>
          </a:xfrm>
        </p:grpSpPr>
        <p:sp>
          <p:nvSpPr>
            <p:cNvPr id="16" name="TextBox 15"/>
            <p:cNvSpPr txBox="1"/>
            <p:nvPr/>
          </p:nvSpPr>
          <p:spPr>
            <a:xfrm>
              <a:off x="379094" y="2217912"/>
              <a:ext cx="73609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Curie</a:t>
              </a:r>
              <a:endParaRPr lang="en-US" sz="24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47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1006" name="Picture 46" descr="http://www.nobelprize.org/nobel_prizes/chemistry/laureates/1911/marie-curie_postcard.jpg"/>
            <p:cNvPicPr>
              <a:picLocks noChangeAspect="1" noChangeArrowheads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47" t="4991" r="11503" b="27488"/>
            <a:stretch/>
          </p:blipFill>
          <p:spPr bwMode="auto">
            <a:xfrm>
              <a:off x="410816" y="1358348"/>
              <a:ext cx="738203" cy="978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1009" name="Group 41008"/>
          <p:cNvGrpSpPr/>
          <p:nvPr/>
        </p:nvGrpSpPr>
        <p:grpSpPr>
          <a:xfrm>
            <a:off x="2012348" y="5139767"/>
            <a:ext cx="1082349" cy="1651973"/>
            <a:chOff x="2012348" y="5139767"/>
            <a:chExt cx="1082349" cy="1651973"/>
          </a:xfrm>
        </p:grpSpPr>
        <p:pic>
          <p:nvPicPr>
            <p:cNvPr id="41008" name="Picture 48" descr="John William Strutt.jpg"/>
            <p:cNvPicPr>
              <a:picLocks noChangeAspect="1" noChangeArrowheads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06" t="7851" r="42387" b="55956"/>
            <a:stretch/>
          </p:blipFill>
          <p:spPr bwMode="auto">
            <a:xfrm>
              <a:off x="2128978" y="5139767"/>
              <a:ext cx="825928" cy="978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0" name="TextBox 59"/>
            <p:cNvSpPr txBox="1"/>
            <p:nvPr/>
          </p:nvSpPr>
          <p:spPr>
            <a:xfrm>
              <a:off x="2012348" y="6022299"/>
              <a:ext cx="108234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Rayleigh</a:t>
              </a:r>
              <a:endParaRPr lang="en-US" sz="2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72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014" name="Group 41013"/>
          <p:cNvGrpSpPr/>
          <p:nvPr/>
        </p:nvGrpSpPr>
        <p:grpSpPr>
          <a:xfrm>
            <a:off x="6460125" y="5139767"/>
            <a:ext cx="1201996" cy="1651973"/>
            <a:chOff x="6460125" y="5139767"/>
            <a:chExt cx="1201996" cy="1651973"/>
          </a:xfrm>
        </p:grpSpPr>
        <p:sp>
          <p:nvSpPr>
            <p:cNvPr id="62" name="TextBox 61"/>
            <p:cNvSpPr txBox="1"/>
            <p:nvPr/>
          </p:nvSpPr>
          <p:spPr>
            <a:xfrm>
              <a:off x="6460125" y="6022299"/>
              <a:ext cx="120199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WL Bragg</a:t>
              </a:r>
              <a:endParaRPr lang="en-US" sz="2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24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1010" name="Picture 50" descr="Wl-bragg.jpg"/>
            <p:cNvPicPr>
              <a:picLocks noChangeAspect="1" noChangeArrowheads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7" t="4909" r="9503" b="18144"/>
            <a:stretch/>
          </p:blipFill>
          <p:spPr bwMode="auto">
            <a:xfrm>
              <a:off x="6702400" y="5139767"/>
              <a:ext cx="733805" cy="978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1015" name="Group 41014"/>
          <p:cNvGrpSpPr/>
          <p:nvPr/>
        </p:nvGrpSpPr>
        <p:grpSpPr>
          <a:xfrm>
            <a:off x="7837199" y="5139767"/>
            <a:ext cx="1249060" cy="1651973"/>
            <a:chOff x="7837199" y="5139767"/>
            <a:chExt cx="1249060" cy="1651973"/>
          </a:xfrm>
        </p:grpSpPr>
        <p:sp>
          <p:nvSpPr>
            <p:cNvPr id="61" name="TextBox 60"/>
            <p:cNvSpPr txBox="1"/>
            <p:nvPr/>
          </p:nvSpPr>
          <p:spPr>
            <a:xfrm>
              <a:off x="7837199" y="6022299"/>
              <a:ext cx="124906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WH Bragg</a:t>
              </a:r>
              <a:endParaRPr lang="en-US" sz="2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52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1012" name="Picture 52" descr="William Henry Bragg 2.jpg"/>
            <p:cNvPicPr>
              <a:picLocks noChangeAspect="1" noChangeArrowheads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60" r="15061" b="35294"/>
            <a:stretch/>
          </p:blipFill>
          <p:spPr bwMode="auto">
            <a:xfrm>
              <a:off x="8152942" y="5139767"/>
              <a:ext cx="723635" cy="978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6417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195084" y="120092"/>
            <a:ext cx="6798144" cy="1143000"/>
          </a:xfrm>
        </p:spPr>
        <p:txBody>
          <a:bodyPr/>
          <a:lstStyle/>
          <a:p>
            <a:r>
              <a:rPr lang="en-US" altLang="en-US" dirty="0" smtClean="0"/>
              <a:t>Dehydration: 1936</a:t>
            </a:r>
          </a:p>
        </p:txBody>
      </p:sp>
      <p:sp>
        <p:nvSpPr>
          <p:cNvPr id="4" name="Cube 3"/>
          <p:cNvSpPr/>
          <p:nvPr/>
        </p:nvSpPr>
        <p:spPr>
          <a:xfrm>
            <a:off x="5925010" y="3590926"/>
            <a:ext cx="242428" cy="250031"/>
          </a:xfrm>
          <a:prstGeom prst="cub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834887" y="1987827"/>
            <a:ext cx="0" cy="4227443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02" name="TextBox 7"/>
          <p:cNvSpPr txBox="1">
            <a:spLocks noChangeArrowheads="1"/>
          </p:cNvSpPr>
          <p:nvPr/>
        </p:nvSpPr>
        <p:spPr bwMode="auto">
          <a:xfrm>
            <a:off x="4460501" y="3457672"/>
            <a:ext cx="1219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cs typeface="Arial" pitchFamily="34" charset="0"/>
              </a:rPr>
              <a:t>100 </a:t>
            </a:r>
            <a:r>
              <a:rPr lang="el-GR" altLang="en-US" sz="2400" dirty="0">
                <a:solidFill>
                  <a:srgbClr val="000000"/>
                </a:solidFill>
                <a:cs typeface="Arial" pitchFamily="34" charset="0"/>
              </a:rPr>
              <a:t>μ</a:t>
            </a:r>
            <a:r>
              <a:rPr lang="en-US" altLang="en-US" sz="2400" dirty="0">
                <a:solidFill>
                  <a:srgbClr val="000000"/>
                </a:solidFill>
                <a:cs typeface="Arial" pitchFamily="34" charset="0"/>
              </a:rPr>
              <a:t>m</a:t>
            </a:r>
          </a:p>
        </p:txBody>
      </p:sp>
      <p:sp>
        <p:nvSpPr>
          <p:cNvPr id="8" name="Cube 7"/>
          <p:cNvSpPr/>
          <p:nvPr/>
        </p:nvSpPr>
        <p:spPr>
          <a:xfrm>
            <a:off x="1056747" y="1537252"/>
            <a:ext cx="1779218" cy="4678018"/>
          </a:xfrm>
          <a:prstGeom prst="cub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TextBox 7"/>
          <p:cNvSpPr txBox="1">
            <a:spLocks noChangeArrowheads="1"/>
          </p:cNvSpPr>
          <p:nvPr/>
        </p:nvSpPr>
        <p:spPr bwMode="auto">
          <a:xfrm rot="16200000">
            <a:off x="7677" y="3938016"/>
            <a:ext cx="9541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cs typeface="Arial" pitchFamily="34" charset="0"/>
              </a:rPr>
              <a:t>2</a:t>
            </a:r>
            <a:r>
              <a:rPr lang="en-US" altLang="en-US" sz="2400" dirty="0" smtClean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altLang="en-US" sz="2400" dirty="0">
                <a:solidFill>
                  <a:srgbClr val="000000"/>
                </a:solidFill>
                <a:cs typeface="Arial" pitchFamily="34" charset="0"/>
              </a:rPr>
              <a:t>m</a:t>
            </a:r>
            <a:r>
              <a:rPr lang="en-US" altLang="en-US" sz="2400" dirty="0" smtClean="0">
                <a:solidFill>
                  <a:srgbClr val="000000"/>
                </a:solidFill>
                <a:cs typeface="Arial" pitchFamily="34" charset="0"/>
              </a:rPr>
              <a:t>m</a:t>
            </a:r>
            <a:endParaRPr lang="en-US" altLang="en-US" sz="24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2949660" y="1736637"/>
            <a:ext cx="241123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 smtClean="0">
                <a:solidFill>
                  <a:srgbClr val="000000"/>
                </a:solidFill>
                <a:cs typeface="Arial" pitchFamily="34" charset="0"/>
              </a:rPr>
              <a:t> = 1.5 </a:t>
            </a:r>
            <a:r>
              <a:rPr lang="en-US" altLang="en-US" sz="4400" dirty="0" err="1">
                <a:solidFill>
                  <a:srgbClr val="000000"/>
                </a:solidFill>
                <a:cs typeface="Arial" pitchFamily="34" charset="0"/>
              </a:rPr>
              <a:t>μ</a:t>
            </a:r>
            <a:r>
              <a:rPr lang="en-US" altLang="en-US" sz="4400" dirty="0" err="1" smtClean="0">
                <a:solidFill>
                  <a:srgbClr val="000000"/>
                </a:solidFill>
                <a:cs typeface="Arial" pitchFamily="34" charset="0"/>
              </a:rPr>
              <a:t>L</a:t>
            </a:r>
            <a:endParaRPr lang="en-US" altLang="en-US" sz="4400" dirty="0">
              <a:solidFill>
                <a:srgbClr val="000000"/>
              </a:solidFill>
              <a:cs typeface="Arial" pitchFamily="34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5774493" y="3600579"/>
            <a:ext cx="0" cy="210312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6102839" y="3344350"/>
            <a:ext cx="240001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 smtClean="0">
                <a:solidFill>
                  <a:srgbClr val="000000"/>
                </a:solidFill>
                <a:cs typeface="Arial" pitchFamily="34" charset="0"/>
              </a:rPr>
              <a:t> = 1.0 </a:t>
            </a:r>
            <a:r>
              <a:rPr lang="en-US" altLang="en-US" sz="4400" dirty="0" err="1">
                <a:solidFill>
                  <a:srgbClr val="000000"/>
                </a:solidFill>
                <a:cs typeface="Arial" pitchFamily="34" charset="0"/>
              </a:rPr>
              <a:t>n</a:t>
            </a:r>
            <a:r>
              <a:rPr lang="en-US" altLang="en-US" sz="4400" dirty="0" err="1" smtClean="0">
                <a:solidFill>
                  <a:srgbClr val="000000"/>
                </a:solidFill>
                <a:cs typeface="Arial" pitchFamily="34" charset="0"/>
              </a:rPr>
              <a:t>L</a:t>
            </a:r>
            <a:endParaRPr lang="en-US" altLang="en-US" sz="44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8" name="Cube 17"/>
          <p:cNvSpPr/>
          <p:nvPr/>
        </p:nvSpPr>
        <p:spPr>
          <a:xfrm>
            <a:off x="6025895" y="5147124"/>
            <a:ext cx="27432" cy="27432"/>
          </a:xfrm>
          <a:prstGeom prst="cub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TextBox 7"/>
          <p:cNvSpPr txBox="1">
            <a:spLocks noChangeArrowheads="1"/>
          </p:cNvSpPr>
          <p:nvPr/>
        </p:nvSpPr>
        <p:spPr bwMode="auto">
          <a:xfrm>
            <a:off x="4638659" y="4923717"/>
            <a:ext cx="104708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rgbClr val="000000"/>
                </a:solidFill>
                <a:cs typeface="Arial" pitchFamily="34" charset="0"/>
              </a:rPr>
              <a:t>10 </a:t>
            </a:r>
            <a:r>
              <a:rPr lang="el-GR" altLang="en-US" sz="2400" dirty="0">
                <a:solidFill>
                  <a:srgbClr val="000000"/>
                </a:solidFill>
                <a:cs typeface="Arial" pitchFamily="34" charset="0"/>
              </a:rPr>
              <a:t>μ</a:t>
            </a:r>
            <a:r>
              <a:rPr lang="en-US" altLang="en-US" sz="2400" dirty="0">
                <a:solidFill>
                  <a:srgbClr val="000000"/>
                </a:solidFill>
                <a:cs typeface="Arial" pitchFamily="34" charset="0"/>
              </a:rPr>
              <a:t>m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5875378" y="5156777"/>
            <a:ext cx="0" cy="18288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6165087" y="4784637"/>
            <a:ext cx="240001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 smtClean="0">
                <a:solidFill>
                  <a:srgbClr val="000000"/>
                </a:solidFill>
                <a:cs typeface="Arial" pitchFamily="34" charset="0"/>
              </a:rPr>
              <a:t> = 1.0 </a:t>
            </a:r>
            <a:r>
              <a:rPr lang="en-US" altLang="en-US" sz="4400" dirty="0" err="1">
                <a:solidFill>
                  <a:srgbClr val="000000"/>
                </a:solidFill>
                <a:cs typeface="Arial" pitchFamily="34" charset="0"/>
              </a:rPr>
              <a:t>p</a:t>
            </a:r>
            <a:r>
              <a:rPr lang="en-US" altLang="en-US" sz="4400" dirty="0" err="1" smtClean="0">
                <a:solidFill>
                  <a:srgbClr val="000000"/>
                </a:solidFill>
                <a:cs typeface="Arial" pitchFamily="34" charset="0"/>
              </a:rPr>
              <a:t>L</a:t>
            </a:r>
            <a:endParaRPr lang="en-US" altLang="en-US" sz="44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729211" y="301080"/>
            <a:ext cx="25795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400" dirty="0">
                <a:solidFill>
                  <a:prstClr val="black"/>
                </a:solidFill>
                <a:latin typeface="Calibri"/>
              </a:rPr>
              <a:t>and 2014?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4624805" y="5751684"/>
            <a:ext cx="3769350" cy="769441"/>
            <a:chOff x="4624805" y="5751684"/>
            <a:chExt cx="3769350" cy="769441"/>
          </a:xfrm>
        </p:grpSpPr>
        <p:sp>
          <p:nvSpPr>
            <p:cNvPr id="22" name="Cube 21"/>
            <p:cNvSpPr/>
            <p:nvPr/>
          </p:nvSpPr>
          <p:spPr>
            <a:xfrm>
              <a:off x="6012041" y="6114171"/>
              <a:ext cx="27432" cy="27432"/>
            </a:xfrm>
            <a:prstGeom prst="cub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3" name="TextBox 7"/>
            <p:cNvSpPr txBox="1">
              <a:spLocks noChangeArrowheads="1"/>
            </p:cNvSpPr>
            <p:nvPr/>
          </p:nvSpPr>
          <p:spPr bwMode="auto">
            <a:xfrm>
              <a:off x="4624805" y="5890764"/>
              <a:ext cx="87556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dirty="0" smtClean="0">
                  <a:solidFill>
                    <a:srgbClr val="000000"/>
                  </a:solidFill>
                  <a:cs typeface="Arial" pitchFamily="34" charset="0"/>
                </a:rPr>
                <a:t>1 </a:t>
              </a:r>
              <a:r>
                <a:rPr lang="el-GR" altLang="en-US" sz="2400" dirty="0">
                  <a:solidFill>
                    <a:srgbClr val="000000"/>
                  </a:solidFill>
                  <a:cs typeface="Arial" pitchFamily="34" charset="0"/>
                </a:rPr>
                <a:t>μ</a:t>
              </a:r>
              <a:r>
                <a:rPr lang="en-US" altLang="en-US" sz="2400" dirty="0">
                  <a:solidFill>
                    <a:srgbClr val="000000"/>
                  </a:solidFill>
                  <a:cs typeface="Arial" pitchFamily="34" charset="0"/>
                </a:rPr>
                <a:t>m</a:t>
              </a: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 flipV="1">
              <a:off x="5861524" y="6123824"/>
              <a:ext cx="0" cy="18288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>
              <a:spLocks noChangeArrowheads="1"/>
            </p:cNvSpPr>
            <p:nvPr/>
          </p:nvSpPr>
          <p:spPr bwMode="auto">
            <a:xfrm>
              <a:off x="6151233" y="5751684"/>
              <a:ext cx="2242922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400" dirty="0" smtClean="0">
                  <a:solidFill>
                    <a:srgbClr val="000000"/>
                  </a:solidFill>
                  <a:cs typeface="Arial" pitchFamily="34" charset="0"/>
                </a:rPr>
                <a:t> = 1.0 </a:t>
              </a:r>
              <a:r>
                <a:rPr lang="en-US" altLang="en-US" sz="4400" dirty="0" err="1">
                  <a:solidFill>
                    <a:srgbClr val="000000"/>
                  </a:solidFill>
                  <a:cs typeface="Arial" pitchFamily="34" charset="0"/>
                </a:rPr>
                <a:t>f</a:t>
              </a:r>
              <a:r>
                <a:rPr lang="en-US" altLang="en-US" sz="4400" dirty="0" err="1" smtClean="0">
                  <a:solidFill>
                    <a:srgbClr val="000000"/>
                  </a:solidFill>
                  <a:cs typeface="Arial" pitchFamily="34" charset="0"/>
                </a:rPr>
                <a:t>L</a:t>
              </a:r>
              <a:endParaRPr lang="en-US" altLang="en-US" sz="4400" dirty="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266220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9702" grpId="0"/>
      <p:bldP spid="15" grpId="0"/>
      <p:bldP spid="17" grpId="0"/>
      <p:bldP spid="18" grpId="0" animBg="1"/>
      <p:bldP spid="19" grpId="0"/>
      <p:bldP spid="21" grpId="0"/>
      <p:bldP spid="1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80645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dirty="0" smtClean="0">
                <a:solidFill>
                  <a:schemeClr val="tx1"/>
                </a:solidFill>
              </a:rPr>
              <a:t>2014: are atoms finally collapsing?</a:t>
            </a:r>
          </a:p>
        </p:txBody>
      </p:sp>
      <p:pic>
        <p:nvPicPr>
          <p:cNvPr id="7885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2" r="14839"/>
          <a:stretch>
            <a:fillRect/>
          </a:stretch>
        </p:blipFill>
        <p:spPr bwMode="auto">
          <a:xfrm>
            <a:off x="0" y="995363"/>
            <a:ext cx="91440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372211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2" r="14839"/>
          <a:stretch>
            <a:fillRect/>
          </a:stretch>
        </p:blipFill>
        <p:spPr bwMode="auto">
          <a:xfrm>
            <a:off x="0" y="995363"/>
            <a:ext cx="91440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80645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dirty="0" smtClean="0">
                <a:solidFill>
                  <a:schemeClr val="tx1"/>
                </a:solidFill>
              </a:rPr>
              <a:t>MD simulation:  30 </a:t>
            </a:r>
            <a:r>
              <a:rPr lang="en-US" altLang="en-US" sz="3600" dirty="0" smtClean="0">
                <a:solidFill>
                  <a:schemeClr val="tx1"/>
                </a:solidFill>
              </a:rPr>
              <a:t>conformers from </a:t>
            </a:r>
            <a:r>
              <a:rPr lang="en-US" altLang="en-US" sz="3600" dirty="0" smtClean="0">
                <a:solidFill>
                  <a:schemeClr val="tx1"/>
                </a:solidFill>
              </a:rPr>
              <a:t>24,000</a:t>
            </a:r>
            <a:endParaRPr lang="en-US" altLang="en-US" sz="3600" dirty="0" smtClean="0">
              <a:solidFill>
                <a:schemeClr val="tx1"/>
              </a:solidFill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6489700"/>
            <a:ext cx="6059487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err="1">
                <a:solidFill>
                  <a:srgbClr val="000000"/>
                </a:solidFill>
                <a:cs typeface="Arial" pitchFamily="34" charset="0"/>
              </a:rPr>
              <a:t>Cerutti</a:t>
            </a:r>
            <a:r>
              <a:rPr lang="en-US" altLang="en-US" sz="18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altLang="en-US" sz="1800" i="1" dirty="0">
                <a:solidFill>
                  <a:srgbClr val="000000"/>
                </a:solidFill>
                <a:cs typeface="Arial" pitchFamily="34" charset="0"/>
              </a:rPr>
              <a:t>et al.</a:t>
            </a:r>
            <a:r>
              <a:rPr lang="en-US" altLang="en-US" sz="1800" dirty="0">
                <a:solidFill>
                  <a:srgbClr val="000000"/>
                </a:solidFill>
                <a:cs typeface="Arial" pitchFamily="34" charset="0"/>
              </a:rPr>
              <a:t> (2010).</a:t>
            </a:r>
            <a:r>
              <a:rPr lang="en-US" altLang="en-US" sz="1800" i="1" dirty="0">
                <a:solidFill>
                  <a:srgbClr val="000000"/>
                </a:solidFill>
                <a:cs typeface="Arial" pitchFamily="34" charset="0"/>
              </a:rPr>
              <a:t>J. Phys. Chem. B</a:t>
            </a:r>
            <a:r>
              <a:rPr lang="en-US" altLang="en-US" sz="18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altLang="en-US" sz="1800" b="1" dirty="0">
                <a:solidFill>
                  <a:srgbClr val="000000"/>
                </a:solidFill>
                <a:cs typeface="Arial" pitchFamily="34" charset="0"/>
              </a:rPr>
              <a:t>114</a:t>
            </a:r>
            <a:r>
              <a:rPr lang="en-US" altLang="en-US" sz="1800" dirty="0">
                <a:solidFill>
                  <a:srgbClr val="000000"/>
                </a:solidFill>
                <a:cs typeface="Arial" pitchFamily="34" charset="0"/>
              </a:rPr>
              <a:t>, 12811-12824. </a:t>
            </a:r>
          </a:p>
        </p:txBody>
      </p:sp>
    </p:spTree>
    <p:extLst>
      <p:ext uri="{BB962C8B-B14F-4D97-AF65-F5344CB8AC3E}">
        <p14:creationId xmlns:p14="http://schemas.microsoft.com/office/powerpoint/2010/main" val="368232124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6" name="Text Box 4"/>
          <p:cNvSpPr txBox="1">
            <a:spLocks noChangeArrowheads="1"/>
          </p:cNvSpPr>
          <p:nvPr/>
        </p:nvSpPr>
        <p:spPr bwMode="auto">
          <a:xfrm>
            <a:off x="77788" y="5789613"/>
            <a:ext cx="2709862" cy="8318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4F4FC5"/>
                </a:solidFill>
                <a:cs typeface="Arial" pitchFamily="34" charset="0"/>
              </a:rPr>
              <a:t>1 “sigma” 2F</a:t>
            </a:r>
            <a:r>
              <a:rPr lang="en-US" altLang="en-US" sz="2400" baseline="-25000">
                <a:solidFill>
                  <a:srgbClr val="4F4FC5"/>
                </a:solidFill>
                <a:cs typeface="Arial" pitchFamily="34" charset="0"/>
              </a:rPr>
              <a:t>sim</a:t>
            </a:r>
            <a:r>
              <a:rPr lang="en-US" altLang="en-US" sz="2400">
                <a:solidFill>
                  <a:srgbClr val="4F4FC5"/>
                </a:solidFill>
                <a:cs typeface="Arial" pitchFamily="34" charset="0"/>
              </a:rPr>
              <a:t>-F</a:t>
            </a:r>
            <a:r>
              <a:rPr lang="en-US" altLang="en-US" sz="2400" baseline="-25000">
                <a:solidFill>
                  <a:srgbClr val="4F4FC5"/>
                </a:solidFill>
                <a:cs typeface="Arial" pitchFamily="34" charset="0"/>
              </a:rPr>
              <a:t>c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CC9900"/>
                </a:solidFill>
                <a:cs typeface="Arial" pitchFamily="34" charset="0"/>
              </a:rPr>
              <a:t>F</a:t>
            </a:r>
            <a:r>
              <a:rPr lang="en-US" altLang="en-US" sz="2400" baseline="-25000">
                <a:solidFill>
                  <a:srgbClr val="CC9900"/>
                </a:solidFill>
                <a:cs typeface="Arial" pitchFamily="34" charset="0"/>
              </a:rPr>
              <a:t>right</a:t>
            </a:r>
            <a:r>
              <a:rPr lang="en-US" altLang="en-US" sz="2400">
                <a:solidFill>
                  <a:srgbClr val="CC9900"/>
                </a:solidFill>
                <a:cs typeface="Arial" pitchFamily="34" charset="0"/>
              </a:rPr>
              <a:t> – (2F</a:t>
            </a:r>
            <a:r>
              <a:rPr lang="en-US" altLang="en-US" sz="2400" baseline="-25000">
                <a:solidFill>
                  <a:srgbClr val="CC9900"/>
                </a:solidFill>
                <a:cs typeface="Arial" pitchFamily="34" charset="0"/>
              </a:rPr>
              <a:t>sim</a:t>
            </a:r>
            <a:r>
              <a:rPr lang="en-US" altLang="en-US" sz="2400">
                <a:solidFill>
                  <a:srgbClr val="CC9900"/>
                </a:solidFill>
                <a:cs typeface="Arial" pitchFamily="34" charset="0"/>
              </a:rPr>
              <a:t>-F</a:t>
            </a:r>
            <a:r>
              <a:rPr lang="en-US" altLang="en-US" sz="2400" baseline="-25000">
                <a:solidFill>
                  <a:srgbClr val="CC9900"/>
                </a:solidFill>
                <a:cs typeface="Arial" pitchFamily="34" charset="0"/>
              </a:rPr>
              <a:t>c</a:t>
            </a:r>
            <a:r>
              <a:rPr lang="en-US" altLang="en-US" sz="2400">
                <a:solidFill>
                  <a:srgbClr val="CC9900"/>
                </a:solidFill>
                <a:cs typeface="Arial" pitchFamily="34" charset="0"/>
              </a:rPr>
              <a:t>)</a:t>
            </a:r>
          </a:p>
        </p:txBody>
      </p:sp>
      <p:sp>
        <p:nvSpPr>
          <p:cNvPr id="79877" name="Text Box 5"/>
          <p:cNvSpPr txBox="1">
            <a:spLocks noChangeArrowheads="1"/>
          </p:cNvSpPr>
          <p:nvPr/>
        </p:nvSpPr>
        <p:spPr bwMode="auto">
          <a:xfrm>
            <a:off x="103188" y="4573588"/>
            <a:ext cx="1882775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cs typeface="Arial" pitchFamily="34" charset="0"/>
              </a:rPr>
              <a:t>1.0 Å data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solidFill>
                  <a:srgbClr val="000000"/>
                </a:solidFill>
                <a:cs typeface="Arial" pitchFamily="34" charset="0"/>
              </a:rPr>
              <a:t>R</a:t>
            </a:r>
            <a:r>
              <a:rPr lang="en-US" altLang="en-US" sz="2400" baseline="-25000" dirty="0" err="1">
                <a:solidFill>
                  <a:srgbClr val="000000"/>
                </a:solidFill>
                <a:cs typeface="Arial" pitchFamily="34" charset="0"/>
              </a:rPr>
              <a:t>cryst</a:t>
            </a:r>
            <a:r>
              <a:rPr lang="en-US" altLang="en-US" sz="2400" dirty="0">
                <a:solidFill>
                  <a:srgbClr val="000000"/>
                </a:solidFill>
                <a:cs typeface="Arial" pitchFamily="34" charset="0"/>
              </a:rPr>
              <a:t>= 0.137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solidFill>
                  <a:srgbClr val="000000"/>
                </a:solidFill>
                <a:cs typeface="Arial" pitchFamily="34" charset="0"/>
              </a:rPr>
              <a:t>R</a:t>
            </a:r>
            <a:r>
              <a:rPr lang="en-US" altLang="en-US" sz="2400" baseline="-25000" dirty="0" err="1">
                <a:solidFill>
                  <a:srgbClr val="000000"/>
                </a:solidFill>
                <a:cs typeface="Arial" pitchFamily="34" charset="0"/>
              </a:rPr>
              <a:t>free</a:t>
            </a:r>
            <a:r>
              <a:rPr lang="en-US" altLang="en-US" sz="2400" dirty="0">
                <a:solidFill>
                  <a:srgbClr val="000000"/>
                </a:solidFill>
                <a:cs typeface="Arial" pitchFamily="34" charset="0"/>
              </a:rPr>
              <a:t> = 0.159</a:t>
            </a:r>
          </a:p>
        </p:txBody>
      </p:sp>
      <p:sp>
        <p:nvSpPr>
          <p:cNvPr id="79874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80645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smtClean="0">
                <a:solidFill>
                  <a:schemeClr val="tx1"/>
                </a:solidFill>
              </a:rPr>
              <a:t>2F</a:t>
            </a:r>
            <a:r>
              <a:rPr lang="en-US" altLang="en-US" sz="3600" baseline="-25000" smtClean="0">
                <a:solidFill>
                  <a:schemeClr val="tx1"/>
                </a:solidFill>
              </a:rPr>
              <a:t>sim</a:t>
            </a:r>
            <a:r>
              <a:rPr lang="en-US" altLang="en-US" sz="3600" smtClean="0">
                <a:solidFill>
                  <a:schemeClr val="tx1"/>
                </a:solidFill>
              </a:rPr>
              <a:t>-F</a:t>
            </a:r>
            <a:r>
              <a:rPr lang="en-US" altLang="en-US" sz="3600" baseline="-25000" smtClean="0">
                <a:solidFill>
                  <a:schemeClr val="tx1"/>
                </a:solidFill>
              </a:rPr>
              <a:t>calc</a:t>
            </a:r>
            <a:r>
              <a:rPr lang="en-US" altLang="en-US" sz="3600" smtClean="0">
                <a:solidFill>
                  <a:schemeClr val="tx1"/>
                </a:solidFill>
              </a:rPr>
              <a:t> and (F</a:t>
            </a:r>
            <a:r>
              <a:rPr lang="en-US" altLang="en-US" sz="3600" baseline="-25000" smtClean="0">
                <a:solidFill>
                  <a:schemeClr val="tx1"/>
                </a:solidFill>
              </a:rPr>
              <a:t>sim</a:t>
            </a:r>
            <a:r>
              <a:rPr lang="en-US" altLang="en-US" sz="3600" smtClean="0">
                <a:solidFill>
                  <a:schemeClr val="tx1"/>
                </a:solidFill>
              </a:rPr>
              <a:t> </a:t>
            </a:r>
            <a:r>
              <a:rPr lang="el-GR" altLang="en-US" sz="3600" smtClean="0">
                <a:solidFill>
                  <a:schemeClr val="tx1"/>
                </a:solidFill>
              </a:rPr>
              <a:t>Φ</a:t>
            </a:r>
            <a:r>
              <a:rPr lang="en-US" altLang="en-US" sz="3600" baseline="-25000" smtClean="0">
                <a:solidFill>
                  <a:schemeClr val="tx1"/>
                </a:solidFill>
              </a:rPr>
              <a:t>sim</a:t>
            </a:r>
            <a:r>
              <a:rPr lang="en-US" altLang="en-US" sz="3600" smtClean="0">
                <a:solidFill>
                  <a:schemeClr val="tx1"/>
                </a:solidFill>
              </a:rPr>
              <a:t>) - (F</a:t>
            </a:r>
            <a:r>
              <a:rPr lang="en-US" altLang="en-US" sz="3600" baseline="-25000" smtClean="0">
                <a:solidFill>
                  <a:schemeClr val="tx1"/>
                </a:solidFill>
              </a:rPr>
              <a:t>calc</a:t>
            </a:r>
            <a:r>
              <a:rPr lang="el-GR" altLang="en-US" sz="3600" smtClean="0">
                <a:solidFill>
                  <a:schemeClr val="tx1"/>
                </a:solidFill>
              </a:rPr>
              <a:t> Φ</a:t>
            </a:r>
            <a:r>
              <a:rPr lang="en-US" altLang="en-US" sz="3600" baseline="-25000" smtClean="0">
                <a:solidFill>
                  <a:schemeClr val="tx1"/>
                </a:solidFill>
              </a:rPr>
              <a:t>calc</a:t>
            </a:r>
            <a:r>
              <a:rPr lang="en-US" altLang="en-US" sz="3600" smtClean="0">
                <a:solidFill>
                  <a:schemeClr val="tx1"/>
                </a:solidFill>
              </a:rPr>
              <a:t>) maps</a:t>
            </a:r>
          </a:p>
        </p:txBody>
      </p:sp>
      <p:pic>
        <p:nvPicPr>
          <p:cNvPr id="7987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2" r="14839"/>
          <a:stretch>
            <a:fillRect/>
          </a:stretch>
        </p:blipFill>
        <p:spPr bwMode="auto">
          <a:xfrm>
            <a:off x="0" y="995363"/>
            <a:ext cx="91440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752257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638" y="835379"/>
            <a:ext cx="5317690" cy="6398225"/>
          </a:xfrm>
          <a:prstGeom prst="rect">
            <a:avLst/>
          </a:prstGeom>
        </p:spPr>
      </p:pic>
      <p:sp>
        <p:nvSpPr>
          <p:cNvPr id="80898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185584"/>
            <a:ext cx="9144000" cy="80645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dirty="0" smtClean="0">
                <a:solidFill>
                  <a:schemeClr val="tx1"/>
                </a:solidFill>
              </a:rPr>
              <a:t>2014:  Electron density for one atom</a:t>
            </a:r>
          </a:p>
        </p:txBody>
      </p:sp>
    </p:spTree>
    <p:extLst>
      <p:ext uri="{BB962C8B-B14F-4D97-AF65-F5344CB8AC3E}">
        <p14:creationId xmlns:p14="http://schemas.microsoft.com/office/powerpoint/2010/main" val="254646916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7" t="5471" r="4538" b="16715"/>
          <a:stretch/>
        </p:blipFill>
        <p:spPr>
          <a:xfrm>
            <a:off x="3216314" y="1428377"/>
            <a:ext cx="5666282" cy="5336500"/>
          </a:xfrm>
          <a:prstGeom prst="rect">
            <a:avLst/>
          </a:prstGeom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25677" y="1565754"/>
            <a:ext cx="2880986" cy="9394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en-US" altLang="en-US" sz="3600" kern="0" dirty="0" smtClean="0">
                <a:solidFill>
                  <a:schemeClr val="tx1"/>
                </a:solidFill>
              </a:rPr>
              <a:t>Answer: 40</a:t>
            </a:r>
          </a:p>
        </p:txBody>
      </p:sp>
      <p:sp>
        <p:nvSpPr>
          <p:cNvPr id="80898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80645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dirty="0" smtClean="0">
                <a:solidFill>
                  <a:schemeClr val="tx1"/>
                </a:solidFill>
              </a:rPr>
              <a:t>How many conformers are there?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1690" y="2705622"/>
            <a:ext cx="43227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R</a:t>
            </a:r>
            <a:r>
              <a:rPr lang="en-US" sz="3600" baseline="-25000" dirty="0" err="1" smtClean="0"/>
              <a:t>cryst</a:t>
            </a:r>
            <a:r>
              <a:rPr lang="en-US" sz="3600" dirty="0" smtClean="0"/>
              <a:t> = 0.0506 </a:t>
            </a:r>
          </a:p>
          <a:p>
            <a:r>
              <a:rPr lang="en-US" sz="3600" dirty="0" err="1" smtClean="0"/>
              <a:t>R</a:t>
            </a:r>
            <a:r>
              <a:rPr lang="en-US" sz="3600" baseline="-25000" dirty="0" err="1" smtClean="0"/>
              <a:t>free</a:t>
            </a:r>
            <a:r>
              <a:rPr lang="en-US" sz="3600" dirty="0" smtClean="0"/>
              <a:t>  = </a:t>
            </a:r>
            <a:r>
              <a:rPr lang="en-US" sz="3600" dirty="0"/>
              <a:t>0.0556</a:t>
            </a:r>
            <a:endParaRPr lang="en-US" sz="3600" dirty="0" smtClean="0"/>
          </a:p>
          <a:p>
            <a:r>
              <a:rPr lang="en-US" sz="3600" dirty="0" smtClean="0"/>
              <a:t>vs </a:t>
            </a:r>
            <a:r>
              <a:rPr lang="en-US" sz="3600" dirty="0" err="1" smtClean="0"/>
              <a:t>F</a:t>
            </a:r>
            <a:r>
              <a:rPr lang="en-US" sz="3600" baseline="-25000" dirty="0" err="1" smtClean="0"/>
              <a:t>sim</a:t>
            </a:r>
            <a:endParaRPr lang="en-US" sz="3600" baseline="-25000" dirty="0"/>
          </a:p>
        </p:txBody>
      </p:sp>
    </p:spTree>
    <p:extLst>
      <p:ext uri="{BB962C8B-B14F-4D97-AF65-F5344CB8AC3E}">
        <p14:creationId xmlns:p14="http://schemas.microsoft.com/office/powerpoint/2010/main" val="362340453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2" t="-3593" r="20538" b="22281"/>
          <a:stretch/>
        </p:blipFill>
        <p:spPr>
          <a:xfrm>
            <a:off x="2572355" y="636955"/>
            <a:ext cx="6220917" cy="6095784"/>
          </a:xfrm>
          <a:prstGeom prst="rect">
            <a:avLst/>
          </a:prstGeom>
        </p:spPr>
      </p:pic>
      <p:sp>
        <p:nvSpPr>
          <p:cNvPr id="80898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80645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dirty="0" smtClean="0">
                <a:solidFill>
                  <a:schemeClr val="tx1"/>
                </a:solidFill>
              </a:rPr>
              <a:t>How many conformers are there?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325677" y="1565754"/>
            <a:ext cx="2880986" cy="9394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en-US" altLang="en-US" sz="3600" kern="0" dirty="0" smtClean="0">
                <a:solidFill>
                  <a:schemeClr val="tx1"/>
                </a:solidFill>
              </a:rPr>
              <a:t>Answer: 8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1690" y="2705622"/>
            <a:ext cx="43227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R</a:t>
            </a:r>
            <a:r>
              <a:rPr lang="en-US" sz="3600" baseline="-25000" dirty="0" err="1"/>
              <a:t>cryst</a:t>
            </a:r>
            <a:r>
              <a:rPr lang="en-US" sz="3600" dirty="0"/>
              <a:t> = </a:t>
            </a:r>
            <a:r>
              <a:rPr lang="en-US" sz="3600" dirty="0" smtClean="0"/>
              <a:t>0.0297</a:t>
            </a:r>
          </a:p>
          <a:p>
            <a:r>
              <a:rPr lang="en-US" sz="3600" dirty="0" err="1" smtClean="0"/>
              <a:t>R</a:t>
            </a:r>
            <a:r>
              <a:rPr lang="en-US" sz="3600" baseline="-25000" dirty="0" err="1" smtClean="0"/>
              <a:t>free</a:t>
            </a:r>
            <a:r>
              <a:rPr lang="en-US" sz="3600" dirty="0" smtClean="0"/>
              <a:t>  </a:t>
            </a:r>
            <a:r>
              <a:rPr lang="en-US" sz="3600" dirty="0"/>
              <a:t>= 0.0293</a:t>
            </a:r>
          </a:p>
          <a:p>
            <a:r>
              <a:rPr lang="en-US" sz="3600" dirty="0" smtClean="0"/>
              <a:t>vs </a:t>
            </a:r>
            <a:r>
              <a:rPr lang="en-US" sz="3600" dirty="0" err="1"/>
              <a:t>F</a:t>
            </a:r>
            <a:r>
              <a:rPr lang="en-US" sz="3600" baseline="-25000" dirty="0" err="1"/>
              <a:t>sim</a:t>
            </a:r>
            <a:endParaRPr lang="en-US" sz="3600" baseline="-25000" dirty="0"/>
          </a:p>
        </p:txBody>
      </p:sp>
    </p:spTree>
    <p:extLst>
      <p:ext uri="{BB962C8B-B14F-4D97-AF65-F5344CB8AC3E}">
        <p14:creationId xmlns:p14="http://schemas.microsoft.com/office/powerpoint/2010/main" val="280547484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 contras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4408" r="20000" b="1515"/>
          <a:stretch/>
        </p:blipFill>
        <p:spPr>
          <a:xfrm>
            <a:off x="3200400" y="914400"/>
            <a:ext cx="5943600" cy="5943600"/>
          </a:xfrm>
          <a:prstGeom prst="rect">
            <a:avLst/>
          </a:prstGeom>
        </p:spPr>
      </p:pic>
      <p:sp>
        <p:nvSpPr>
          <p:cNvPr id="8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1" cy="691061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dirty="0" smtClean="0">
                <a:solidFill>
                  <a:schemeClr val="tx1"/>
                </a:solidFill>
              </a:rPr>
              <a:t>How many conformers are there?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1690" y="2705622"/>
            <a:ext cx="43227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R</a:t>
            </a:r>
            <a:r>
              <a:rPr lang="en-US" sz="3600" baseline="-25000" dirty="0" err="1"/>
              <a:t>cryst</a:t>
            </a:r>
            <a:r>
              <a:rPr lang="en-US" sz="3600" dirty="0"/>
              <a:t> = 0.0441</a:t>
            </a:r>
          </a:p>
          <a:p>
            <a:r>
              <a:rPr lang="en-US" sz="3600" dirty="0" err="1"/>
              <a:t>R</a:t>
            </a:r>
            <a:r>
              <a:rPr lang="en-US" sz="3600" baseline="-25000" dirty="0" err="1"/>
              <a:t>free</a:t>
            </a:r>
            <a:r>
              <a:rPr lang="en-US" sz="3600" dirty="0"/>
              <a:t>  = 0.0516</a:t>
            </a:r>
          </a:p>
          <a:p>
            <a:r>
              <a:rPr lang="en-US" sz="3600" dirty="0"/>
              <a:t>vs </a:t>
            </a:r>
            <a:r>
              <a:rPr lang="en-US" sz="3600" dirty="0" err="1"/>
              <a:t>F</a:t>
            </a:r>
            <a:r>
              <a:rPr lang="en-US" sz="3600" baseline="-25000" dirty="0" err="1"/>
              <a:t>sim</a:t>
            </a:r>
            <a:endParaRPr lang="en-US" sz="3600" baseline="-25000" dirty="0"/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25676" y="1565754"/>
            <a:ext cx="3407079" cy="9394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en-US" altLang="en-US" sz="3600" kern="0" dirty="0" smtClean="0">
                <a:solidFill>
                  <a:schemeClr val="tx1"/>
                </a:solidFill>
              </a:rPr>
              <a:t>Answer: 2-14</a:t>
            </a:r>
          </a:p>
        </p:txBody>
      </p:sp>
    </p:spTree>
    <p:extLst>
      <p:ext uri="{BB962C8B-B14F-4D97-AF65-F5344CB8AC3E}">
        <p14:creationId xmlns:p14="http://schemas.microsoft.com/office/powerpoint/2010/main" val="377727762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 contras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4408" r="20000" b="1515"/>
          <a:stretch/>
        </p:blipFill>
        <p:spPr>
          <a:xfrm>
            <a:off x="3200400" y="914400"/>
            <a:ext cx="5943600" cy="5943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1690" y="2705622"/>
            <a:ext cx="43227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R</a:t>
            </a:r>
            <a:r>
              <a:rPr lang="en-US" sz="3600" baseline="-25000" dirty="0" err="1" smtClean="0"/>
              <a:t>cryst</a:t>
            </a:r>
            <a:r>
              <a:rPr lang="en-US" sz="3600" dirty="0" smtClean="0"/>
              <a:t> = 0.1546</a:t>
            </a:r>
          </a:p>
          <a:p>
            <a:r>
              <a:rPr lang="en-US" sz="3600" dirty="0" err="1" smtClean="0"/>
              <a:t>R</a:t>
            </a:r>
            <a:r>
              <a:rPr lang="en-US" sz="3600" baseline="-25000" dirty="0" err="1" smtClean="0"/>
              <a:t>free</a:t>
            </a:r>
            <a:r>
              <a:rPr lang="en-US" sz="3600" dirty="0" smtClean="0"/>
              <a:t>  = 0.1749</a:t>
            </a:r>
          </a:p>
          <a:p>
            <a:r>
              <a:rPr lang="en-US" sz="3600" dirty="0" smtClean="0"/>
              <a:t>vs F</a:t>
            </a:r>
            <a:r>
              <a:rPr lang="en-US" sz="3600" baseline="-25000" dirty="0" smtClean="0"/>
              <a:t>obs</a:t>
            </a:r>
            <a:endParaRPr lang="en-US" sz="3600" baseline="-25000" dirty="0"/>
          </a:p>
        </p:txBody>
      </p:sp>
      <p:sp>
        <p:nvSpPr>
          <p:cNvPr id="7" name="TextBox 6"/>
          <p:cNvSpPr txBox="1"/>
          <p:nvPr/>
        </p:nvSpPr>
        <p:spPr>
          <a:xfrm>
            <a:off x="151147" y="4611666"/>
            <a:ext cx="43227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1aho:</a:t>
            </a:r>
          </a:p>
          <a:p>
            <a:r>
              <a:rPr lang="en-US" sz="3600" dirty="0" err="1" smtClean="0"/>
              <a:t>R</a:t>
            </a:r>
            <a:r>
              <a:rPr lang="en-US" sz="3600" baseline="-25000" dirty="0" err="1" smtClean="0"/>
              <a:t>cryst</a:t>
            </a:r>
            <a:r>
              <a:rPr lang="en-US" sz="3600" dirty="0" smtClean="0"/>
              <a:t> = 0.1630</a:t>
            </a:r>
          </a:p>
          <a:p>
            <a:r>
              <a:rPr lang="en-US" sz="3600" dirty="0" err="1" smtClean="0"/>
              <a:t>R</a:t>
            </a:r>
            <a:r>
              <a:rPr lang="en-US" sz="3600" baseline="-25000" dirty="0" err="1" smtClean="0"/>
              <a:t>free</a:t>
            </a:r>
            <a:r>
              <a:rPr lang="en-US" sz="3600" dirty="0" smtClean="0"/>
              <a:t>  = n/d</a:t>
            </a:r>
          </a:p>
        </p:txBody>
      </p:sp>
      <p:sp>
        <p:nvSpPr>
          <p:cNvPr id="80898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1" cy="691061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dirty="0" smtClean="0">
                <a:solidFill>
                  <a:schemeClr val="tx1"/>
                </a:solidFill>
              </a:rPr>
              <a:t>How many conformers are there?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325676" y="1565754"/>
            <a:ext cx="3407079" cy="9394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en-US" altLang="en-US" sz="3600" kern="0" dirty="0" smtClean="0">
                <a:solidFill>
                  <a:schemeClr val="tx1"/>
                </a:solidFill>
              </a:rPr>
              <a:t>Answer: 1-7</a:t>
            </a:r>
          </a:p>
        </p:txBody>
      </p:sp>
    </p:spTree>
    <p:extLst>
      <p:ext uri="{BB962C8B-B14F-4D97-AF65-F5344CB8AC3E}">
        <p14:creationId xmlns:p14="http://schemas.microsoft.com/office/powerpoint/2010/main" val="214713206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300"/>
            <a:ext cx="9144000" cy="6608423"/>
          </a:xfrm>
          <a:prstGeom prst="rect">
            <a:avLst/>
          </a:prstGeom>
        </p:spPr>
      </p:pic>
      <p:sp>
        <p:nvSpPr>
          <p:cNvPr id="80898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80645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dirty="0" smtClean="0">
                <a:solidFill>
                  <a:schemeClr val="tx1"/>
                </a:solidFill>
              </a:rPr>
              <a:t>How many conformers are there?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7471" y="4659682"/>
            <a:ext cx="25064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/>
              <a:t>All difference</a:t>
            </a:r>
          </a:p>
          <a:p>
            <a:r>
              <a:rPr lang="en-US" sz="3000" dirty="0"/>
              <a:t>f</a:t>
            </a:r>
            <a:r>
              <a:rPr lang="en-US" sz="3000" dirty="0" smtClean="0"/>
              <a:t>eatures</a:t>
            </a:r>
          </a:p>
          <a:p>
            <a:r>
              <a:rPr lang="en-US" sz="3000" dirty="0" smtClean="0"/>
              <a:t>are in </a:t>
            </a:r>
          </a:p>
          <a:p>
            <a:r>
              <a:rPr lang="en-US" sz="3000" dirty="0"/>
              <a:t>t</a:t>
            </a:r>
            <a:r>
              <a:rPr lang="en-US" sz="3000" dirty="0" smtClean="0"/>
              <a:t>he solvent!</a:t>
            </a:r>
            <a:endParaRPr lang="en-US" sz="3000" dirty="0"/>
          </a:p>
        </p:txBody>
      </p:sp>
      <p:sp>
        <p:nvSpPr>
          <p:cNvPr id="8" name="TextBox 7"/>
          <p:cNvSpPr txBox="1"/>
          <p:nvPr/>
        </p:nvSpPr>
        <p:spPr>
          <a:xfrm>
            <a:off x="7090566" y="5613747"/>
            <a:ext cx="16776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r</a:t>
            </a:r>
            <a:r>
              <a:rPr lang="en-US" sz="3000" dirty="0" smtClean="0"/>
              <a:t>eal data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41822654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Flow of information</a:t>
            </a:r>
          </a:p>
        </p:txBody>
      </p:sp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688" y="1219200"/>
            <a:ext cx="7199312" cy="518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0" y="6451600"/>
            <a:ext cx="91154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Compton, A. H. &amp; Freeman, N. L. (1922), </a:t>
            </a:r>
            <a:r>
              <a:rPr lang="en-US" altLang="en-US" sz="1800" i="1"/>
              <a:t>Nature</a:t>
            </a:r>
            <a:r>
              <a:rPr lang="en-US" altLang="en-US" sz="1800"/>
              <a:t> </a:t>
            </a:r>
            <a:r>
              <a:rPr lang="en-US" altLang="en-US" sz="1800" b="1"/>
              <a:t>110</a:t>
            </a:r>
            <a:r>
              <a:rPr lang="en-US" altLang="en-US" sz="1800"/>
              <a:t>, 38. </a:t>
            </a:r>
          </a:p>
        </p:txBody>
      </p:sp>
      <p:pic>
        <p:nvPicPr>
          <p:cNvPr id="6" name="Picture 42" descr="http://www.hilliontchernobyl.com/Images/Arthur_Compton_m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" r="-283" b="936"/>
          <a:stretch/>
        </p:blipFill>
        <p:spPr bwMode="auto">
          <a:xfrm>
            <a:off x="296214" y="235692"/>
            <a:ext cx="1635617" cy="2288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3335" y="3090929"/>
            <a:ext cx="136608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written:</a:t>
            </a:r>
          </a:p>
          <a:p>
            <a:r>
              <a:rPr lang="en-US" dirty="0" smtClean="0"/>
              <a:t>30 May </a:t>
            </a:r>
          </a:p>
          <a:p>
            <a:endParaRPr lang="en-US" dirty="0" smtClean="0"/>
          </a:p>
          <a:p>
            <a:r>
              <a:rPr lang="en-US" dirty="0" smtClean="0"/>
              <a:t>other paper:</a:t>
            </a:r>
          </a:p>
          <a:p>
            <a:r>
              <a:rPr lang="en-US" dirty="0" smtClean="0"/>
              <a:t>1 May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056068" y="2209800"/>
            <a:ext cx="4887532" cy="1769772"/>
            <a:chOff x="1056068" y="2209800"/>
            <a:chExt cx="4887532" cy="1769772"/>
          </a:xfrm>
        </p:grpSpPr>
        <p:sp>
          <p:nvSpPr>
            <p:cNvPr id="4" name="Oval 3"/>
            <p:cNvSpPr/>
            <p:nvPr/>
          </p:nvSpPr>
          <p:spPr>
            <a:xfrm>
              <a:off x="1752600" y="2209800"/>
              <a:ext cx="4191000" cy="6096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5" name="Straight Connector 4"/>
            <p:cNvCxnSpPr/>
            <p:nvPr/>
          </p:nvCxnSpPr>
          <p:spPr>
            <a:xfrm flipH="1">
              <a:off x="1056068" y="2704563"/>
              <a:ext cx="1133340" cy="1275009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80645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dirty="0" smtClean="0">
                <a:solidFill>
                  <a:schemeClr val="tx1"/>
                </a:solidFill>
              </a:rPr>
              <a:t>How “rough” is </a:t>
            </a:r>
            <a:r>
              <a:rPr lang="en-US" altLang="en-US" sz="3600" smtClean="0">
                <a:solidFill>
                  <a:schemeClr val="tx1"/>
                </a:solidFill>
              </a:rPr>
              <a:t>the solvent?</a:t>
            </a:r>
            <a:endParaRPr lang="en-US" altLang="en-US" sz="3600" dirty="0" smtClean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6101"/>
            <a:ext cx="9144000" cy="63177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53641" y="2116899"/>
            <a:ext cx="2869713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R</a:t>
            </a:r>
            <a:r>
              <a:rPr lang="en-US" sz="3200" baseline="-25000" dirty="0" err="1" smtClean="0"/>
              <a:t>cryst</a:t>
            </a:r>
            <a:r>
              <a:rPr lang="en-US" sz="3200" dirty="0" smtClean="0"/>
              <a:t> = 0.0309</a:t>
            </a:r>
          </a:p>
          <a:p>
            <a:r>
              <a:rPr lang="en-US" sz="3200" dirty="0" err="1" smtClean="0"/>
              <a:t>R</a:t>
            </a:r>
            <a:r>
              <a:rPr lang="en-US" sz="3200" baseline="-25000" dirty="0" err="1" smtClean="0"/>
              <a:t>free</a:t>
            </a:r>
            <a:r>
              <a:rPr lang="en-US" sz="3200" dirty="0" smtClean="0"/>
              <a:t>  = 0.0678</a:t>
            </a:r>
          </a:p>
          <a:p>
            <a:r>
              <a:rPr lang="en-US" sz="3200" dirty="0" smtClean="0"/>
              <a:t>vs </a:t>
            </a:r>
            <a:r>
              <a:rPr lang="en-US" sz="3200" dirty="0" err="1" smtClean="0"/>
              <a:t>F</a:t>
            </a:r>
            <a:r>
              <a:rPr lang="en-US" sz="3200" baseline="-25000" dirty="0" err="1" smtClean="0"/>
              <a:t>sim</a:t>
            </a:r>
            <a:endParaRPr lang="en-US" sz="3200" baseline="-25000" dirty="0"/>
          </a:p>
        </p:txBody>
      </p:sp>
    </p:spTree>
    <p:extLst>
      <p:ext uri="{BB962C8B-B14F-4D97-AF65-F5344CB8AC3E}">
        <p14:creationId xmlns:p14="http://schemas.microsoft.com/office/powerpoint/2010/main" val="208780683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469726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Structural Biology 2114</a:t>
            </a:r>
          </a:p>
        </p:txBody>
      </p:sp>
      <p:sp>
        <p:nvSpPr>
          <p:cNvPr id="69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52603" y="1490597"/>
            <a:ext cx="7434197" cy="4546948"/>
          </a:xfrm>
        </p:spPr>
        <p:txBody>
          <a:bodyPr/>
          <a:lstStyle/>
          <a:p>
            <a:pPr eaLnBrk="1" hangingPunct="1">
              <a:lnSpc>
                <a:spcPct val="200000"/>
              </a:lnSpc>
              <a:spcBef>
                <a:spcPts val="1200"/>
              </a:spcBef>
            </a:pPr>
            <a:r>
              <a:rPr lang="en-US" altLang="en-US" dirty="0"/>
              <a:t>w</a:t>
            </a:r>
            <a:r>
              <a:rPr lang="en-US" altLang="en-US" dirty="0" smtClean="0"/>
              <a:t>ill be noisy</a:t>
            </a:r>
          </a:p>
          <a:p>
            <a:pPr eaLnBrk="1" hangingPunct="1">
              <a:lnSpc>
                <a:spcPct val="200000"/>
              </a:lnSpc>
              <a:spcBef>
                <a:spcPts val="1200"/>
              </a:spcBef>
            </a:pPr>
            <a:r>
              <a:rPr lang="en-US" altLang="en-US" dirty="0" smtClean="0"/>
              <a:t>Averaging destroys </a:t>
            </a:r>
            <a:r>
              <a:rPr lang="en-US" altLang="en-US" dirty="0" smtClean="0"/>
              <a:t>resolution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385058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tx1"/>
                </a:solidFill>
              </a:rPr>
              <a:t>lysozyme: real and reciprocal</a:t>
            </a:r>
          </a:p>
        </p:txBody>
      </p:sp>
      <p:pic>
        <p:nvPicPr>
          <p:cNvPr id="3" name="lyso_rotate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19275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6477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tx1"/>
                </a:solidFill>
              </a:rPr>
              <a:t>lysozyme: thermal motion</a:t>
            </a:r>
          </a:p>
        </p:txBody>
      </p:sp>
      <p:pic>
        <p:nvPicPr>
          <p:cNvPr id="25600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19275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7981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469726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Structural Biology 2114</a:t>
            </a:r>
          </a:p>
        </p:txBody>
      </p:sp>
      <p:sp>
        <p:nvSpPr>
          <p:cNvPr id="69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52603" y="1490597"/>
            <a:ext cx="7434197" cy="4546948"/>
          </a:xfrm>
        </p:spPr>
        <p:txBody>
          <a:bodyPr/>
          <a:lstStyle/>
          <a:p>
            <a:pPr eaLnBrk="1" hangingPunct="1">
              <a:lnSpc>
                <a:spcPct val="200000"/>
              </a:lnSpc>
              <a:spcBef>
                <a:spcPts val="1200"/>
              </a:spcBef>
            </a:pPr>
            <a:r>
              <a:rPr lang="en-US" altLang="en-US" dirty="0"/>
              <a:t>w</a:t>
            </a:r>
            <a:r>
              <a:rPr lang="en-US" altLang="en-US" dirty="0" smtClean="0"/>
              <a:t>ill be noisy</a:t>
            </a:r>
          </a:p>
          <a:p>
            <a:pPr eaLnBrk="1" hangingPunct="1">
              <a:lnSpc>
                <a:spcPct val="200000"/>
              </a:lnSpc>
              <a:spcBef>
                <a:spcPts val="1200"/>
              </a:spcBef>
            </a:pPr>
            <a:r>
              <a:rPr lang="en-US" altLang="en-US" dirty="0" smtClean="0"/>
              <a:t>Averaging destroys resolution</a:t>
            </a:r>
          </a:p>
          <a:p>
            <a:pPr eaLnBrk="1" hangingPunct="1">
              <a:lnSpc>
                <a:spcPct val="200000"/>
              </a:lnSpc>
              <a:spcBef>
                <a:spcPts val="1200"/>
              </a:spcBef>
            </a:pPr>
            <a:r>
              <a:rPr lang="en-US" altLang="en-US" dirty="0" smtClean="0"/>
              <a:t>structures of the future must be 4D</a:t>
            </a:r>
          </a:p>
          <a:p>
            <a:pPr eaLnBrk="1" hangingPunct="1">
              <a:lnSpc>
                <a:spcPct val="200000"/>
              </a:lnSpc>
              <a:spcBef>
                <a:spcPts val="1200"/>
              </a:spcBef>
            </a:pPr>
            <a:r>
              <a:rPr lang="en-US" altLang="en-US" dirty="0"/>
              <a:t>There is “life” below 1 </a:t>
            </a:r>
            <a:r>
              <a:rPr lang="el-GR" altLang="en-US" dirty="0"/>
              <a:t>σ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90326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9663540"/>
              </p:ext>
            </p:extLst>
          </p:nvPr>
        </p:nvGraphicFramePr>
        <p:xfrm>
          <a:off x="300625" y="1201259"/>
          <a:ext cx="8306800" cy="56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00" name="Chart" r:id="rId3" imgW="6458065" imgH="4629091" progId="MSGraph.Chart.8">
                  <p:embed followColorScheme="full"/>
                </p:oleObj>
              </mc:Choice>
              <mc:Fallback>
                <p:oleObj name="Chart" r:id="rId3" imgW="6458065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625" y="1201259"/>
                        <a:ext cx="8306800" cy="569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3612025" y="6320946"/>
            <a:ext cx="266290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smtClean="0">
                <a:solidFill>
                  <a:srgbClr val="000000"/>
                </a:solidFill>
                <a:cs typeface="Arial" pitchFamily="34" charset="0"/>
              </a:rPr>
              <a:t>x along line y=z=0 (Å)</a:t>
            </a:r>
            <a:endParaRPr lang="en-US" altLang="en-US" sz="20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4580" name="Text Box 5"/>
          <p:cNvSpPr txBox="1">
            <a:spLocks noChangeArrowheads="1"/>
          </p:cNvSpPr>
          <p:nvPr/>
        </p:nvSpPr>
        <p:spPr bwMode="auto">
          <a:xfrm rot="16200000">
            <a:off x="-1413482" y="3443495"/>
            <a:ext cx="37257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smtClean="0">
                <a:solidFill>
                  <a:srgbClr val="000000"/>
                </a:solidFill>
                <a:cs typeface="Arial" pitchFamily="34" charset="0"/>
              </a:rPr>
              <a:t>Electron number density (e</a:t>
            </a:r>
            <a:r>
              <a:rPr lang="en-US" altLang="en-US" sz="2000" baseline="30000" dirty="0" smtClean="0">
                <a:solidFill>
                  <a:srgbClr val="000000"/>
                </a:solidFill>
                <a:cs typeface="Arial" pitchFamily="34" charset="0"/>
              </a:rPr>
              <a:t>-</a:t>
            </a:r>
            <a:r>
              <a:rPr lang="en-US" altLang="en-US" sz="2000" dirty="0" smtClean="0">
                <a:solidFill>
                  <a:srgbClr val="000000"/>
                </a:solidFill>
                <a:cs typeface="Arial" pitchFamily="34" charset="0"/>
              </a:rPr>
              <a:t>/Å</a:t>
            </a:r>
            <a:r>
              <a:rPr lang="en-US" altLang="en-US" sz="2000" baseline="30000" dirty="0" smtClean="0">
                <a:solidFill>
                  <a:srgbClr val="000000"/>
                </a:solidFill>
                <a:cs typeface="Arial" pitchFamily="34" charset="0"/>
              </a:rPr>
              <a:t>3</a:t>
            </a:r>
            <a:r>
              <a:rPr lang="en-US" altLang="en-US" sz="2000" dirty="0" smtClean="0">
                <a:solidFill>
                  <a:srgbClr val="000000"/>
                </a:solidFill>
                <a:cs typeface="Arial" pitchFamily="34" charset="0"/>
              </a:rPr>
              <a:t>)</a:t>
            </a:r>
            <a:endParaRPr lang="en-US" altLang="en-US" sz="20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4581" name="Title 1"/>
          <p:cNvSpPr txBox="1">
            <a:spLocks/>
          </p:cNvSpPr>
          <p:nvPr/>
        </p:nvSpPr>
        <p:spPr bwMode="auto">
          <a:xfrm>
            <a:off x="457200" y="0"/>
            <a:ext cx="8229600" cy="1440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How rough is the solvent?</a:t>
            </a:r>
            <a:endParaRPr lang="en-US" altLang="en-US" sz="4400" dirty="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878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1613420"/>
              </p:ext>
            </p:extLst>
          </p:nvPr>
        </p:nvGraphicFramePr>
        <p:xfrm>
          <a:off x="300625" y="1201259"/>
          <a:ext cx="8306800" cy="56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24" name="Chart" r:id="rId3" imgW="6458065" imgH="4629091" progId="MSGraph.Chart.8">
                  <p:embed followColorScheme="full"/>
                </p:oleObj>
              </mc:Choice>
              <mc:Fallback>
                <p:oleObj name="Chart" r:id="rId3" imgW="6458065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625" y="1201259"/>
                        <a:ext cx="8306800" cy="569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3612025" y="6320946"/>
            <a:ext cx="266290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smtClean="0">
                <a:solidFill>
                  <a:srgbClr val="000000"/>
                </a:solidFill>
                <a:cs typeface="Arial" pitchFamily="34" charset="0"/>
              </a:rPr>
              <a:t>x along line y=z=0 (Å)</a:t>
            </a:r>
            <a:endParaRPr lang="en-US" altLang="en-US" sz="20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4580" name="Text Box 5"/>
          <p:cNvSpPr txBox="1">
            <a:spLocks noChangeArrowheads="1"/>
          </p:cNvSpPr>
          <p:nvPr/>
        </p:nvSpPr>
        <p:spPr bwMode="auto">
          <a:xfrm rot="16200000">
            <a:off x="-1413482" y="3443495"/>
            <a:ext cx="37257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smtClean="0">
                <a:solidFill>
                  <a:srgbClr val="000000"/>
                </a:solidFill>
                <a:cs typeface="Arial" pitchFamily="34" charset="0"/>
              </a:rPr>
              <a:t>Electron number density (e</a:t>
            </a:r>
            <a:r>
              <a:rPr lang="en-US" altLang="en-US" sz="2000" baseline="30000" dirty="0" smtClean="0">
                <a:solidFill>
                  <a:srgbClr val="000000"/>
                </a:solidFill>
                <a:cs typeface="Arial" pitchFamily="34" charset="0"/>
              </a:rPr>
              <a:t>-</a:t>
            </a:r>
            <a:r>
              <a:rPr lang="en-US" altLang="en-US" sz="2000" dirty="0" smtClean="0">
                <a:solidFill>
                  <a:srgbClr val="000000"/>
                </a:solidFill>
                <a:cs typeface="Arial" pitchFamily="34" charset="0"/>
              </a:rPr>
              <a:t>/Å</a:t>
            </a:r>
            <a:r>
              <a:rPr lang="en-US" altLang="en-US" sz="2000" baseline="30000" dirty="0" smtClean="0">
                <a:solidFill>
                  <a:srgbClr val="000000"/>
                </a:solidFill>
                <a:cs typeface="Arial" pitchFamily="34" charset="0"/>
              </a:rPr>
              <a:t>3</a:t>
            </a:r>
            <a:r>
              <a:rPr lang="en-US" altLang="en-US" sz="2000" dirty="0" smtClean="0">
                <a:solidFill>
                  <a:srgbClr val="000000"/>
                </a:solidFill>
                <a:cs typeface="Arial" pitchFamily="34" charset="0"/>
              </a:rPr>
              <a:t>)</a:t>
            </a:r>
            <a:endParaRPr lang="en-US" altLang="en-US" sz="20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4581" name="Title 1"/>
          <p:cNvSpPr txBox="1">
            <a:spLocks/>
          </p:cNvSpPr>
          <p:nvPr/>
        </p:nvSpPr>
        <p:spPr bwMode="auto">
          <a:xfrm>
            <a:off x="457200" y="0"/>
            <a:ext cx="8229600" cy="1440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How rough is the solvent?</a:t>
            </a:r>
            <a:endParaRPr lang="en-US" altLang="en-US" sz="4400" dirty="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23120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9981593"/>
              </p:ext>
            </p:extLst>
          </p:nvPr>
        </p:nvGraphicFramePr>
        <p:xfrm>
          <a:off x="300625" y="1201259"/>
          <a:ext cx="8306800" cy="56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48" name="Chart" r:id="rId3" imgW="6458065" imgH="4629091" progId="MSGraph.Chart.8">
                  <p:embed followColorScheme="full"/>
                </p:oleObj>
              </mc:Choice>
              <mc:Fallback>
                <p:oleObj name="Chart" r:id="rId3" imgW="6458065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625" y="1201259"/>
                        <a:ext cx="8306800" cy="569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3612025" y="6320946"/>
            <a:ext cx="266290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smtClean="0">
                <a:solidFill>
                  <a:srgbClr val="000000"/>
                </a:solidFill>
                <a:cs typeface="Arial" pitchFamily="34" charset="0"/>
              </a:rPr>
              <a:t>x along line y=z=0 (Å)</a:t>
            </a:r>
            <a:endParaRPr lang="en-US" altLang="en-US" sz="20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4580" name="Text Box 5"/>
          <p:cNvSpPr txBox="1">
            <a:spLocks noChangeArrowheads="1"/>
          </p:cNvSpPr>
          <p:nvPr/>
        </p:nvSpPr>
        <p:spPr bwMode="auto">
          <a:xfrm rot="16200000">
            <a:off x="-1413482" y="3443495"/>
            <a:ext cx="37257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smtClean="0">
                <a:solidFill>
                  <a:srgbClr val="000000"/>
                </a:solidFill>
                <a:cs typeface="Arial" pitchFamily="34" charset="0"/>
              </a:rPr>
              <a:t>Electron number density (e</a:t>
            </a:r>
            <a:r>
              <a:rPr lang="en-US" altLang="en-US" sz="2000" baseline="30000" dirty="0" smtClean="0">
                <a:solidFill>
                  <a:srgbClr val="000000"/>
                </a:solidFill>
                <a:cs typeface="Arial" pitchFamily="34" charset="0"/>
              </a:rPr>
              <a:t>-</a:t>
            </a:r>
            <a:r>
              <a:rPr lang="en-US" altLang="en-US" sz="2000" dirty="0" smtClean="0">
                <a:solidFill>
                  <a:srgbClr val="000000"/>
                </a:solidFill>
                <a:cs typeface="Arial" pitchFamily="34" charset="0"/>
              </a:rPr>
              <a:t>/Å</a:t>
            </a:r>
            <a:r>
              <a:rPr lang="en-US" altLang="en-US" sz="2000" baseline="30000" dirty="0" smtClean="0">
                <a:solidFill>
                  <a:srgbClr val="000000"/>
                </a:solidFill>
                <a:cs typeface="Arial" pitchFamily="34" charset="0"/>
              </a:rPr>
              <a:t>3</a:t>
            </a:r>
            <a:r>
              <a:rPr lang="en-US" altLang="en-US" sz="2000" dirty="0" smtClean="0">
                <a:solidFill>
                  <a:srgbClr val="000000"/>
                </a:solidFill>
                <a:cs typeface="Arial" pitchFamily="34" charset="0"/>
              </a:rPr>
              <a:t>)</a:t>
            </a:r>
            <a:endParaRPr lang="en-US" altLang="en-US" sz="20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4581" name="Title 1"/>
          <p:cNvSpPr txBox="1">
            <a:spLocks/>
          </p:cNvSpPr>
          <p:nvPr/>
        </p:nvSpPr>
        <p:spPr bwMode="auto">
          <a:xfrm>
            <a:off x="457200" y="0"/>
            <a:ext cx="8229600" cy="1440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How rough is the solvent?</a:t>
            </a:r>
            <a:endParaRPr lang="en-US" altLang="en-US" sz="4400" dirty="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2382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1196688"/>
              </p:ext>
            </p:extLst>
          </p:nvPr>
        </p:nvGraphicFramePr>
        <p:xfrm>
          <a:off x="300625" y="1201259"/>
          <a:ext cx="8306800" cy="56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72" name="Chart" r:id="rId3" imgW="6458065" imgH="4629091" progId="MSGraph.Chart.8">
                  <p:embed followColorScheme="full"/>
                </p:oleObj>
              </mc:Choice>
              <mc:Fallback>
                <p:oleObj name="Chart" r:id="rId3" imgW="6458065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625" y="1201259"/>
                        <a:ext cx="8306800" cy="569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3612025" y="6320946"/>
            <a:ext cx="266290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smtClean="0">
                <a:solidFill>
                  <a:srgbClr val="000000"/>
                </a:solidFill>
                <a:cs typeface="Arial" pitchFamily="34" charset="0"/>
              </a:rPr>
              <a:t>x along line y=z=0 (Å)</a:t>
            </a:r>
            <a:endParaRPr lang="en-US" altLang="en-US" sz="20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4580" name="Text Box 5"/>
          <p:cNvSpPr txBox="1">
            <a:spLocks noChangeArrowheads="1"/>
          </p:cNvSpPr>
          <p:nvPr/>
        </p:nvSpPr>
        <p:spPr bwMode="auto">
          <a:xfrm rot="16200000">
            <a:off x="-1413482" y="3443495"/>
            <a:ext cx="37257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smtClean="0">
                <a:solidFill>
                  <a:srgbClr val="000000"/>
                </a:solidFill>
                <a:cs typeface="Arial" pitchFamily="34" charset="0"/>
              </a:rPr>
              <a:t>Electron number density (e</a:t>
            </a:r>
            <a:r>
              <a:rPr lang="en-US" altLang="en-US" sz="2000" baseline="30000" dirty="0" smtClean="0">
                <a:solidFill>
                  <a:srgbClr val="000000"/>
                </a:solidFill>
                <a:cs typeface="Arial" pitchFamily="34" charset="0"/>
              </a:rPr>
              <a:t>-</a:t>
            </a:r>
            <a:r>
              <a:rPr lang="en-US" altLang="en-US" sz="2000" dirty="0" smtClean="0">
                <a:solidFill>
                  <a:srgbClr val="000000"/>
                </a:solidFill>
                <a:cs typeface="Arial" pitchFamily="34" charset="0"/>
              </a:rPr>
              <a:t>/Å</a:t>
            </a:r>
            <a:r>
              <a:rPr lang="en-US" altLang="en-US" sz="2000" baseline="30000" dirty="0" smtClean="0">
                <a:solidFill>
                  <a:srgbClr val="000000"/>
                </a:solidFill>
                <a:cs typeface="Arial" pitchFamily="34" charset="0"/>
              </a:rPr>
              <a:t>3</a:t>
            </a:r>
            <a:r>
              <a:rPr lang="en-US" altLang="en-US" sz="2000" dirty="0" smtClean="0">
                <a:solidFill>
                  <a:srgbClr val="000000"/>
                </a:solidFill>
                <a:cs typeface="Arial" pitchFamily="34" charset="0"/>
              </a:rPr>
              <a:t>)</a:t>
            </a:r>
            <a:endParaRPr lang="en-US" altLang="en-US" sz="20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4581" name="Title 1"/>
          <p:cNvSpPr txBox="1">
            <a:spLocks/>
          </p:cNvSpPr>
          <p:nvPr/>
        </p:nvSpPr>
        <p:spPr bwMode="auto">
          <a:xfrm>
            <a:off x="457200" y="0"/>
            <a:ext cx="8229600" cy="1440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How rough is the solvent?</a:t>
            </a:r>
            <a:endParaRPr lang="en-US" altLang="en-US" sz="4400" dirty="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9431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0908923"/>
              </p:ext>
            </p:extLst>
          </p:nvPr>
        </p:nvGraphicFramePr>
        <p:xfrm>
          <a:off x="300625" y="1201259"/>
          <a:ext cx="8306800" cy="56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96" name="Chart" r:id="rId3" imgW="6458065" imgH="4629091" progId="MSGraph.Chart.8">
                  <p:embed followColorScheme="full"/>
                </p:oleObj>
              </mc:Choice>
              <mc:Fallback>
                <p:oleObj name="Chart" r:id="rId3" imgW="6458065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625" y="1201259"/>
                        <a:ext cx="8306800" cy="569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3612025" y="6320946"/>
            <a:ext cx="266290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smtClean="0">
                <a:solidFill>
                  <a:srgbClr val="000000"/>
                </a:solidFill>
                <a:cs typeface="Arial" pitchFamily="34" charset="0"/>
              </a:rPr>
              <a:t>x along line y=z=0 (Å)</a:t>
            </a:r>
            <a:endParaRPr lang="en-US" altLang="en-US" sz="20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4580" name="Text Box 5"/>
          <p:cNvSpPr txBox="1">
            <a:spLocks noChangeArrowheads="1"/>
          </p:cNvSpPr>
          <p:nvPr/>
        </p:nvSpPr>
        <p:spPr bwMode="auto">
          <a:xfrm rot="16200000">
            <a:off x="-1413482" y="3443495"/>
            <a:ext cx="37257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smtClean="0">
                <a:solidFill>
                  <a:srgbClr val="000000"/>
                </a:solidFill>
                <a:cs typeface="Arial" pitchFamily="34" charset="0"/>
              </a:rPr>
              <a:t>Electron number density (e</a:t>
            </a:r>
            <a:r>
              <a:rPr lang="en-US" altLang="en-US" sz="2000" baseline="30000" dirty="0" smtClean="0">
                <a:solidFill>
                  <a:srgbClr val="000000"/>
                </a:solidFill>
                <a:cs typeface="Arial" pitchFamily="34" charset="0"/>
              </a:rPr>
              <a:t>-</a:t>
            </a:r>
            <a:r>
              <a:rPr lang="en-US" altLang="en-US" sz="2000" dirty="0" smtClean="0">
                <a:solidFill>
                  <a:srgbClr val="000000"/>
                </a:solidFill>
                <a:cs typeface="Arial" pitchFamily="34" charset="0"/>
              </a:rPr>
              <a:t>/Å</a:t>
            </a:r>
            <a:r>
              <a:rPr lang="en-US" altLang="en-US" sz="2000" baseline="30000" dirty="0" smtClean="0">
                <a:solidFill>
                  <a:srgbClr val="000000"/>
                </a:solidFill>
                <a:cs typeface="Arial" pitchFamily="34" charset="0"/>
              </a:rPr>
              <a:t>3</a:t>
            </a:r>
            <a:r>
              <a:rPr lang="en-US" altLang="en-US" sz="2000" dirty="0" smtClean="0">
                <a:solidFill>
                  <a:srgbClr val="000000"/>
                </a:solidFill>
                <a:cs typeface="Arial" pitchFamily="34" charset="0"/>
              </a:rPr>
              <a:t>)</a:t>
            </a:r>
            <a:endParaRPr lang="en-US" altLang="en-US" sz="20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4581" name="Title 1"/>
          <p:cNvSpPr txBox="1">
            <a:spLocks/>
          </p:cNvSpPr>
          <p:nvPr/>
        </p:nvSpPr>
        <p:spPr bwMode="auto">
          <a:xfrm>
            <a:off x="457200" y="0"/>
            <a:ext cx="8229600" cy="1440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How rough is the solvent?</a:t>
            </a:r>
            <a:endParaRPr lang="en-US" altLang="en-US" sz="4400" dirty="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4241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Electric fields: voltage vs current</a:t>
            </a:r>
          </a:p>
        </p:txBody>
      </p:sp>
      <p:pic>
        <p:nvPicPr>
          <p:cNvPr id="4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615" y="1197736"/>
            <a:ext cx="5388677" cy="5267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4" r="12502" b="5148"/>
          <a:stretch>
            <a:fillRect/>
          </a:stretch>
        </p:blipFill>
        <p:spPr bwMode="auto">
          <a:xfrm>
            <a:off x="1692275" y="336550"/>
            <a:ext cx="7451725" cy="652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87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708025"/>
          </a:xfrm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en-US" altLang="en-US" sz="4000" smtClean="0">
                <a:solidFill>
                  <a:schemeClr val="tx1"/>
                </a:solidFill>
              </a:rPr>
              <a:t>Molecular Dynamics Simulation</a:t>
            </a: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73050" y="3467100"/>
            <a:ext cx="2481263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0000"/>
                </a:solidFill>
                <a:cs typeface="Arial" pitchFamily="34" charset="0"/>
              </a:rPr>
              <a:t>1aho</a:t>
            </a: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Scorpion toxin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0.96 Å resolution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64 residues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Solvent: H</a:t>
            </a:r>
            <a:r>
              <a:rPr lang="en-US" altLang="en-US" sz="1800" baseline="-25000">
                <a:solidFill>
                  <a:srgbClr val="000000"/>
                </a:solidFill>
                <a:cs typeface="Arial" pitchFamily="34" charset="0"/>
              </a:rPr>
              <a:t>2</a:t>
            </a: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0 + acetate</a:t>
            </a:r>
          </a:p>
        </p:txBody>
      </p:sp>
      <p:sp>
        <p:nvSpPr>
          <p:cNvPr id="41989" name="Rectangle 2"/>
          <p:cNvSpPr>
            <a:spLocks noChangeArrowheads="1"/>
          </p:cNvSpPr>
          <p:nvPr/>
        </p:nvSpPr>
        <p:spPr bwMode="auto">
          <a:xfrm>
            <a:off x="3084513" y="6472238"/>
            <a:ext cx="60594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Cerutti </a:t>
            </a:r>
            <a:r>
              <a:rPr lang="en-US" altLang="en-US" sz="1800" i="1">
                <a:solidFill>
                  <a:srgbClr val="000000"/>
                </a:solidFill>
                <a:cs typeface="Arial" pitchFamily="34" charset="0"/>
              </a:rPr>
              <a:t>et al.</a:t>
            </a: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 (2010).</a:t>
            </a:r>
            <a:r>
              <a:rPr lang="en-US" altLang="en-US" sz="1800" i="1">
                <a:solidFill>
                  <a:srgbClr val="000000"/>
                </a:solidFill>
                <a:cs typeface="Arial" pitchFamily="34" charset="0"/>
              </a:rPr>
              <a:t>J. Phys. Chem. B</a:t>
            </a: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altLang="en-US" sz="1800" b="1">
                <a:solidFill>
                  <a:srgbClr val="000000"/>
                </a:solidFill>
                <a:cs typeface="Arial" pitchFamily="34" charset="0"/>
              </a:rPr>
              <a:t>114</a:t>
            </a: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, 12811-12824. </a:t>
            </a:r>
          </a:p>
        </p:txBody>
      </p:sp>
      <p:sp>
        <p:nvSpPr>
          <p:cNvPr id="41990" name="TextBox 3"/>
          <p:cNvSpPr txBox="1">
            <a:spLocks noChangeArrowheads="1"/>
          </p:cNvSpPr>
          <p:nvPr/>
        </p:nvSpPr>
        <p:spPr bwMode="auto">
          <a:xfrm>
            <a:off x="239713" y="1323975"/>
            <a:ext cx="25146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cs typeface="Arial" pitchFamily="34" charset="0"/>
              </a:rPr>
              <a:t>using </a:t>
            </a:r>
            <a:r>
              <a:rPr lang="en-US" altLang="en-US" sz="2800" b="1">
                <a:solidFill>
                  <a:srgbClr val="000000"/>
                </a:solidFill>
                <a:cs typeface="Arial" pitchFamily="34" charset="0"/>
              </a:rPr>
              <a:t>real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cs typeface="Arial" pitchFamily="34" charset="0"/>
              </a:rPr>
              <a:t>crystal’s lattice</a:t>
            </a:r>
          </a:p>
        </p:txBody>
      </p:sp>
    </p:spTree>
    <p:extLst>
      <p:ext uri="{BB962C8B-B14F-4D97-AF65-F5344CB8AC3E}">
        <p14:creationId xmlns:p14="http://schemas.microsoft.com/office/powerpoint/2010/main" val="1149082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80645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smtClean="0">
                <a:solidFill>
                  <a:schemeClr val="tx1"/>
                </a:solidFill>
              </a:rPr>
              <a:t>30 conformers from 24,000</a:t>
            </a:r>
          </a:p>
        </p:txBody>
      </p:sp>
      <p:pic>
        <p:nvPicPr>
          <p:cNvPr id="4301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2" r="14839"/>
          <a:stretch>
            <a:fillRect/>
          </a:stretch>
        </p:blipFill>
        <p:spPr bwMode="auto">
          <a:xfrm>
            <a:off x="0" y="995363"/>
            <a:ext cx="91440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836668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80645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smtClean="0">
                <a:solidFill>
                  <a:schemeClr val="tx1"/>
                </a:solidFill>
              </a:rPr>
              <a:t>Electron density from 24,000 conformers</a:t>
            </a:r>
          </a:p>
        </p:txBody>
      </p:sp>
      <p:pic>
        <p:nvPicPr>
          <p:cNvPr id="4403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2" r="14839"/>
          <a:stretch>
            <a:fillRect/>
          </a:stretch>
        </p:blipFill>
        <p:spPr bwMode="auto">
          <a:xfrm>
            <a:off x="0" y="995363"/>
            <a:ext cx="91440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018029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80645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smtClean="0">
                <a:solidFill>
                  <a:schemeClr val="tx1"/>
                </a:solidFill>
              </a:rPr>
              <a:t>Electron density from 24,000 conformers</a:t>
            </a:r>
          </a:p>
        </p:txBody>
      </p:sp>
      <p:pic>
        <p:nvPicPr>
          <p:cNvPr id="4505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2" r="14839"/>
          <a:stretch>
            <a:fillRect/>
          </a:stretch>
        </p:blipFill>
        <p:spPr bwMode="auto">
          <a:xfrm>
            <a:off x="0" y="995363"/>
            <a:ext cx="91440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034731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2" r="14839"/>
          <a:stretch>
            <a:fillRect/>
          </a:stretch>
        </p:blipFill>
        <p:spPr bwMode="auto">
          <a:xfrm>
            <a:off x="247650" y="1398588"/>
            <a:ext cx="2286000" cy="1571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3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708025"/>
          </a:xfrm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en-US" altLang="en-US" sz="4000" smtClean="0">
                <a:solidFill>
                  <a:schemeClr val="tx1"/>
                </a:solidFill>
              </a:rPr>
              <a:t>Molecular Dynamics vs Observation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436938" y="3668713"/>
            <a:ext cx="10302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000000"/>
                </a:solidFill>
                <a:cs typeface="Arial" pitchFamily="34" charset="0"/>
              </a:rPr>
              <a:t>F</a:t>
            </a:r>
            <a:r>
              <a:rPr lang="en-US" altLang="en-US" sz="4000" baseline="-25000">
                <a:solidFill>
                  <a:srgbClr val="000000"/>
                </a:solidFill>
                <a:cs typeface="Arial" pitchFamily="34" charset="0"/>
              </a:rPr>
              <a:t>sim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952875" y="2998788"/>
            <a:ext cx="0" cy="67310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8" name="Group 57"/>
          <p:cNvGrpSpPr>
            <a:grpSpLocks/>
          </p:cNvGrpSpPr>
          <p:nvPr/>
        </p:nvGrpSpPr>
        <p:grpSpPr bwMode="auto">
          <a:xfrm>
            <a:off x="1393825" y="4697413"/>
            <a:ext cx="2559050" cy="409575"/>
            <a:chOff x="1393787" y="4697100"/>
            <a:chExt cx="2558549" cy="409432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3952336" y="4697100"/>
              <a:ext cx="0" cy="409432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>
              <a:off x="1393787" y="4900229"/>
              <a:ext cx="2558549" cy="0"/>
            </a:xfrm>
            <a:prstGeom prst="straightConnector1">
              <a:avLst/>
            </a:prstGeom>
            <a:ln w="25400">
              <a:headEnd type="arrow" w="lg" len="med"/>
              <a:tailEnd type="arrow" w="lg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1393787" y="4697100"/>
              <a:ext cx="0" cy="409432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846138" y="3668713"/>
            <a:ext cx="11064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000000"/>
                </a:solidFill>
                <a:cs typeface="Arial" pitchFamily="34" charset="0"/>
              </a:rPr>
              <a:t>F</a:t>
            </a:r>
            <a:r>
              <a:rPr lang="en-US" altLang="en-US" sz="4000" baseline="-25000">
                <a:solidFill>
                  <a:srgbClr val="000000"/>
                </a:solidFill>
                <a:cs typeface="Arial" pitchFamily="34" charset="0"/>
              </a:rPr>
              <a:t>calc</a:t>
            </a:r>
          </a:p>
        </p:txBody>
      </p:sp>
      <p:sp>
        <p:nvSpPr>
          <p:cNvPr id="48" name="Rectangle 47"/>
          <p:cNvSpPr>
            <a:spLocks noChangeArrowheads="1"/>
          </p:cNvSpPr>
          <p:nvPr/>
        </p:nvSpPr>
        <p:spPr bwMode="auto">
          <a:xfrm>
            <a:off x="1984375" y="4503738"/>
            <a:ext cx="14525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R</a:t>
            </a:r>
            <a:r>
              <a:rPr lang="en-US" altLang="en-US" sz="1800" baseline="-25000">
                <a:solidFill>
                  <a:srgbClr val="000000"/>
                </a:solidFill>
                <a:cs typeface="Arial" pitchFamily="34" charset="0"/>
              </a:rPr>
              <a:t>cryst</a:t>
            </a: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= 0.137</a:t>
            </a:r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249238" y="3235325"/>
            <a:ext cx="2327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refined_vs_Fsim.pdb</a:t>
            </a:r>
          </a:p>
        </p:txBody>
      </p:sp>
      <p:sp>
        <p:nvSpPr>
          <p:cNvPr id="46090" name="TextBox 54"/>
          <p:cNvSpPr txBox="1">
            <a:spLocks noChangeArrowheads="1"/>
          </p:cNvSpPr>
          <p:nvPr/>
        </p:nvSpPr>
        <p:spPr bwMode="auto">
          <a:xfrm>
            <a:off x="1504950" y="769938"/>
            <a:ext cx="6134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1aho 64-residue scorpion toxin in water to 1.0 Å resolution</a:t>
            </a:r>
          </a:p>
        </p:txBody>
      </p:sp>
      <p:cxnSp>
        <p:nvCxnSpPr>
          <p:cNvPr id="59" name="Straight Arrow Connector 58"/>
          <p:cNvCxnSpPr/>
          <p:nvPr/>
        </p:nvCxnSpPr>
        <p:spPr>
          <a:xfrm flipH="1" flipV="1">
            <a:off x="2562225" y="3151188"/>
            <a:ext cx="874713" cy="52070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6092" name="Picture 6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0" y="1387475"/>
            <a:ext cx="2295525" cy="1571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8154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9" grpId="0"/>
      <p:bldP spid="48" grpId="0"/>
      <p:bldP spid="50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2" r="14839"/>
          <a:stretch>
            <a:fillRect/>
          </a:stretch>
        </p:blipFill>
        <p:spPr bwMode="auto">
          <a:xfrm>
            <a:off x="247650" y="1398588"/>
            <a:ext cx="2286000" cy="1571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07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708025"/>
          </a:xfrm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en-US" altLang="en-US" sz="4000" smtClean="0">
                <a:solidFill>
                  <a:schemeClr val="tx1"/>
                </a:solidFill>
              </a:rPr>
              <a:t>Molecular Dynamics vs Observation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275388" y="3668713"/>
            <a:ext cx="10509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000000"/>
                </a:solidFill>
                <a:cs typeface="Arial" pitchFamily="34" charset="0"/>
              </a:rPr>
              <a:t>F</a:t>
            </a:r>
            <a:r>
              <a:rPr lang="en-US" altLang="en-US" sz="4000" baseline="-25000">
                <a:solidFill>
                  <a:srgbClr val="000000"/>
                </a:solidFill>
                <a:cs typeface="Arial" pitchFamily="34" charset="0"/>
              </a:rPr>
              <a:t>obs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303963" y="3238500"/>
            <a:ext cx="9921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1aho.cif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699375" y="3238500"/>
            <a:ext cx="11461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1aho.pdb</a:t>
            </a:r>
          </a:p>
        </p:txBody>
      </p:sp>
      <p:sp>
        <p:nvSpPr>
          <p:cNvPr id="47111" name="TextBox 11"/>
          <p:cNvSpPr txBox="1">
            <a:spLocks noChangeArrowheads="1"/>
          </p:cNvSpPr>
          <p:nvPr/>
        </p:nvSpPr>
        <p:spPr bwMode="auto">
          <a:xfrm>
            <a:off x="3436938" y="3668713"/>
            <a:ext cx="10302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000000"/>
                </a:solidFill>
                <a:cs typeface="Arial" pitchFamily="34" charset="0"/>
              </a:rPr>
              <a:t>F</a:t>
            </a:r>
            <a:r>
              <a:rPr lang="en-US" altLang="en-US" sz="4000" baseline="-25000">
                <a:solidFill>
                  <a:srgbClr val="000000"/>
                </a:solidFill>
                <a:cs typeface="Arial" pitchFamily="34" charset="0"/>
              </a:rPr>
              <a:t>sim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952875" y="2998788"/>
            <a:ext cx="0" cy="67310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952875" y="4902200"/>
            <a:ext cx="2847975" cy="0"/>
          </a:xfrm>
          <a:prstGeom prst="straightConnector1">
            <a:avLst/>
          </a:prstGeom>
          <a:ln w="25400">
            <a:headEnd type="arrow" w="lg" len="med"/>
            <a:tailEnd type="arrow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6" name="Group 55"/>
          <p:cNvGrpSpPr>
            <a:grpSpLocks/>
          </p:cNvGrpSpPr>
          <p:nvPr/>
        </p:nvGrpSpPr>
        <p:grpSpPr bwMode="auto">
          <a:xfrm>
            <a:off x="6800850" y="4697413"/>
            <a:ext cx="1487488" cy="409575"/>
            <a:chOff x="6800376" y="4697100"/>
            <a:chExt cx="1487955" cy="409432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8288331" y="4697100"/>
              <a:ext cx="0" cy="409432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6800376" y="4697100"/>
              <a:ext cx="0" cy="409432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>
              <a:off x="6800376" y="4901816"/>
              <a:ext cx="1472075" cy="0"/>
            </a:xfrm>
            <a:prstGeom prst="straightConnector1">
              <a:avLst/>
            </a:prstGeom>
            <a:ln w="25400">
              <a:headEnd type="arrow" w="lg" len="med"/>
              <a:tailEnd type="arrow" w="lg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7115" name="Group 57"/>
          <p:cNvGrpSpPr>
            <a:grpSpLocks/>
          </p:cNvGrpSpPr>
          <p:nvPr/>
        </p:nvGrpSpPr>
        <p:grpSpPr bwMode="auto">
          <a:xfrm>
            <a:off x="1393825" y="4697413"/>
            <a:ext cx="2559050" cy="409575"/>
            <a:chOff x="1393787" y="4697100"/>
            <a:chExt cx="2558549" cy="409432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3952336" y="4697100"/>
              <a:ext cx="0" cy="409432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>
              <a:off x="1393787" y="4900229"/>
              <a:ext cx="2558549" cy="0"/>
            </a:xfrm>
            <a:prstGeom prst="straightConnector1">
              <a:avLst/>
            </a:prstGeom>
            <a:ln w="25400">
              <a:headEnd type="arrow" w="lg" len="med"/>
              <a:tailEnd type="arrow" w="lg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1393787" y="4697100"/>
              <a:ext cx="0" cy="409432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7675563" y="3668713"/>
            <a:ext cx="11064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000000"/>
                </a:solidFill>
                <a:cs typeface="Arial" pitchFamily="34" charset="0"/>
              </a:rPr>
              <a:t>F</a:t>
            </a:r>
            <a:r>
              <a:rPr lang="en-US" altLang="en-US" sz="4000" baseline="-25000">
                <a:solidFill>
                  <a:srgbClr val="000000"/>
                </a:solidFill>
                <a:cs typeface="Arial" pitchFamily="34" charset="0"/>
              </a:rPr>
              <a:t>calc</a:t>
            </a:r>
          </a:p>
        </p:txBody>
      </p:sp>
      <p:sp>
        <p:nvSpPr>
          <p:cNvPr id="47117" name="TextBox 38"/>
          <p:cNvSpPr txBox="1">
            <a:spLocks noChangeArrowheads="1"/>
          </p:cNvSpPr>
          <p:nvPr/>
        </p:nvSpPr>
        <p:spPr bwMode="auto">
          <a:xfrm>
            <a:off x="846138" y="3668713"/>
            <a:ext cx="11064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000000"/>
                </a:solidFill>
                <a:cs typeface="Arial" pitchFamily="34" charset="0"/>
              </a:rPr>
              <a:t>F</a:t>
            </a:r>
            <a:r>
              <a:rPr lang="en-US" altLang="en-US" sz="4000" baseline="-25000">
                <a:solidFill>
                  <a:srgbClr val="000000"/>
                </a:solidFill>
                <a:cs typeface="Arial" pitchFamily="34" charset="0"/>
              </a:rPr>
              <a:t>calc</a:t>
            </a:r>
          </a:p>
        </p:txBody>
      </p:sp>
      <p:sp>
        <p:nvSpPr>
          <p:cNvPr id="47118" name="Rectangle 47"/>
          <p:cNvSpPr>
            <a:spLocks noChangeArrowheads="1"/>
          </p:cNvSpPr>
          <p:nvPr/>
        </p:nvSpPr>
        <p:spPr bwMode="auto">
          <a:xfrm>
            <a:off x="1984375" y="4503738"/>
            <a:ext cx="14525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R</a:t>
            </a:r>
            <a:r>
              <a:rPr lang="en-US" altLang="en-US" sz="1800" baseline="-25000">
                <a:solidFill>
                  <a:srgbClr val="000000"/>
                </a:solidFill>
                <a:cs typeface="Arial" pitchFamily="34" charset="0"/>
              </a:rPr>
              <a:t>cryst</a:t>
            </a: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= 0.137</a:t>
            </a:r>
          </a:p>
        </p:txBody>
      </p:sp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6818313" y="4511675"/>
            <a:ext cx="14366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R</a:t>
            </a:r>
            <a:r>
              <a:rPr lang="en-US" altLang="en-US" sz="1800" baseline="-25000">
                <a:solidFill>
                  <a:srgbClr val="000000"/>
                </a:solidFill>
                <a:cs typeface="Arial" pitchFamily="34" charset="0"/>
              </a:rPr>
              <a:t>cryst</a:t>
            </a: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= 0.116</a:t>
            </a:r>
          </a:p>
        </p:txBody>
      </p:sp>
      <p:sp>
        <p:nvSpPr>
          <p:cNvPr id="52" name="Rectangle 51"/>
          <p:cNvSpPr>
            <a:spLocks noChangeArrowheads="1"/>
          </p:cNvSpPr>
          <p:nvPr/>
        </p:nvSpPr>
        <p:spPr bwMode="auto">
          <a:xfrm>
            <a:off x="4391025" y="4376738"/>
            <a:ext cx="20653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cs typeface="Arial" pitchFamily="34" charset="0"/>
              </a:rPr>
              <a:t>R</a:t>
            </a:r>
            <a:r>
              <a:rPr lang="en-US" altLang="en-US" sz="2800" baseline="-25000">
                <a:solidFill>
                  <a:srgbClr val="000000"/>
                </a:solidFill>
                <a:cs typeface="Arial" pitchFamily="34" charset="0"/>
              </a:rPr>
              <a:t>free</a:t>
            </a:r>
            <a:r>
              <a:rPr lang="en-US" altLang="en-US" sz="2800">
                <a:solidFill>
                  <a:srgbClr val="000000"/>
                </a:solidFill>
                <a:cs typeface="Arial" pitchFamily="34" charset="0"/>
              </a:rPr>
              <a:t> =  0.69</a:t>
            </a:r>
          </a:p>
        </p:txBody>
      </p:sp>
      <p:sp>
        <p:nvSpPr>
          <p:cNvPr id="47121" name="TextBox 49"/>
          <p:cNvSpPr txBox="1">
            <a:spLocks noChangeArrowheads="1"/>
          </p:cNvSpPr>
          <p:nvPr/>
        </p:nvSpPr>
        <p:spPr bwMode="auto">
          <a:xfrm>
            <a:off x="249238" y="3235325"/>
            <a:ext cx="2327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refined_vs_Fsim.pdb</a:t>
            </a:r>
          </a:p>
        </p:txBody>
      </p:sp>
      <p:grpSp>
        <p:nvGrpSpPr>
          <p:cNvPr id="64" name="Group 63"/>
          <p:cNvGrpSpPr>
            <a:grpSpLocks/>
          </p:cNvGrpSpPr>
          <p:nvPr/>
        </p:nvGrpSpPr>
        <p:grpSpPr bwMode="auto">
          <a:xfrm>
            <a:off x="365125" y="3603625"/>
            <a:ext cx="8548688" cy="2822575"/>
            <a:chOff x="364715" y="3603003"/>
            <a:chExt cx="8549575" cy="2822575"/>
          </a:xfrm>
        </p:grpSpPr>
        <p:sp>
          <p:nvSpPr>
            <p:cNvPr id="51" name="Freeform 50"/>
            <p:cNvSpPr/>
            <p:nvPr/>
          </p:nvSpPr>
          <p:spPr>
            <a:xfrm>
              <a:off x="364715" y="3644278"/>
              <a:ext cx="3907243" cy="2366963"/>
            </a:xfrm>
            <a:custGeom>
              <a:avLst/>
              <a:gdLst>
                <a:gd name="connsiteX0" fmla="*/ 495094 w 4057160"/>
                <a:gd name="connsiteY0" fmla="*/ 0 h 2462162"/>
                <a:gd name="connsiteX1" fmla="*/ 3775 w 4057160"/>
                <a:gd name="connsiteY1" fmla="*/ 1119116 h 2462162"/>
                <a:gd name="connsiteX2" fmla="*/ 727106 w 4057160"/>
                <a:gd name="connsiteY2" fmla="*/ 2279176 h 2462162"/>
                <a:gd name="connsiteX3" fmla="*/ 4057160 w 4057160"/>
                <a:gd name="connsiteY3" fmla="*/ 2442949 h 2462162"/>
                <a:gd name="connsiteX0" fmla="*/ 495094 w 4144637"/>
                <a:gd name="connsiteY0" fmla="*/ 0 h 2307688"/>
                <a:gd name="connsiteX1" fmla="*/ 3775 w 4144637"/>
                <a:gd name="connsiteY1" fmla="*/ 1119116 h 2307688"/>
                <a:gd name="connsiteX2" fmla="*/ 727106 w 4144637"/>
                <a:gd name="connsiteY2" fmla="*/ 2279176 h 2307688"/>
                <a:gd name="connsiteX3" fmla="*/ 4144637 w 4144637"/>
                <a:gd name="connsiteY3" fmla="*/ 1965277 h 2307688"/>
                <a:gd name="connsiteX0" fmla="*/ 495094 w 4173797"/>
                <a:gd name="connsiteY0" fmla="*/ 0 h 2366920"/>
                <a:gd name="connsiteX1" fmla="*/ 3775 w 4173797"/>
                <a:gd name="connsiteY1" fmla="*/ 1119116 h 2366920"/>
                <a:gd name="connsiteX2" fmla="*/ 727106 w 4173797"/>
                <a:gd name="connsiteY2" fmla="*/ 2279176 h 2366920"/>
                <a:gd name="connsiteX3" fmla="*/ 4173797 w 4173797"/>
                <a:gd name="connsiteY3" fmla="*/ 2265528 h 2366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73797" h="2366920">
                  <a:moveTo>
                    <a:pt x="495094" y="0"/>
                  </a:moveTo>
                  <a:cubicBezTo>
                    <a:pt x="230100" y="369626"/>
                    <a:pt x="-34894" y="739253"/>
                    <a:pt x="3775" y="1119116"/>
                  </a:cubicBezTo>
                  <a:cubicBezTo>
                    <a:pt x="42444" y="1498979"/>
                    <a:pt x="32102" y="2088107"/>
                    <a:pt x="727106" y="2279176"/>
                  </a:cubicBezTo>
                  <a:cubicBezTo>
                    <a:pt x="1422110" y="2470245"/>
                    <a:pt x="2846552" y="2293961"/>
                    <a:pt x="4173797" y="2265528"/>
                  </a:cubicBezTo>
                </a:path>
              </a:pathLst>
            </a:custGeom>
            <a:ln w="25400">
              <a:tailEnd type="stealth" w="lg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3" name="Freeform 52"/>
            <p:cNvSpPr/>
            <p:nvPr/>
          </p:nvSpPr>
          <p:spPr>
            <a:xfrm>
              <a:off x="6358150" y="3603003"/>
              <a:ext cx="2556140" cy="2354263"/>
            </a:xfrm>
            <a:custGeom>
              <a:avLst/>
              <a:gdLst>
                <a:gd name="connsiteX0" fmla="*/ 2497540 w 2841037"/>
                <a:gd name="connsiteY0" fmla="*/ 0 h 2497541"/>
                <a:gd name="connsiteX1" fmla="*/ 2838734 w 2841037"/>
                <a:gd name="connsiteY1" fmla="*/ 1269242 h 2497541"/>
                <a:gd name="connsiteX2" fmla="*/ 2347415 w 2841037"/>
                <a:gd name="connsiteY2" fmla="*/ 2292824 h 2497541"/>
                <a:gd name="connsiteX3" fmla="*/ 0 w 2841037"/>
                <a:gd name="connsiteY3" fmla="*/ 2497541 h 2497541"/>
                <a:gd name="connsiteX0" fmla="*/ 2559555 w 2903052"/>
                <a:gd name="connsiteY0" fmla="*/ 0 h 2312269"/>
                <a:gd name="connsiteX1" fmla="*/ 2900749 w 2903052"/>
                <a:gd name="connsiteY1" fmla="*/ 1269242 h 2312269"/>
                <a:gd name="connsiteX2" fmla="*/ 2409430 w 2903052"/>
                <a:gd name="connsiteY2" fmla="*/ 2292824 h 2312269"/>
                <a:gd name="connsiteX3" fmla="*/ 0 w 2903052"/>
                <a:gd name="connsiteY3" fmla="*/ 1966462 h 2312269"/>
                <a:gd name="connsiteX0" fmla="*/ 2559555 w 2903052"/>
                <a:gd name="connsiteY0" fmla="*/ 0 h 2349537"/>
                <a:gd name="connsiteX1" fmla="*/ 2900749 w 2903052"/>
                <a:gd name="connsiteY1" fmla="*/ 1269242 h 2349537"/>
                <a:gd name="connsiteX2" fmla="*/ 2409430 w 2903052"/>
                <a:gd name="connsiteY2" fmla="*/ 2292824 h 2349537"/>
                <a:gd name="connsiteX3" fmla="*/ 0 w 2903052"/>
                <a:gd name="connsiteY3" fmla="*/ 2225193 h 2349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3052" h="2349537">
                  <a:moveTo>
                    <a:pt x="2559555" y="0"/>
                  </a:moveTo>
                  <a:cubicBezTo>
                    <a:pt x="2742662" y="443552"/>
                    <a:pt x="2925770" y="887105"/>
                    <a:pt x="2900749" y="1269242"/>
                  </a:cubicBezTo>
                  <a:cubicBezTo>
                    <a:pt x="2875728" y="1651379"/>
                    <a:pt x="2892888" y="2133499"/>
                    <a:pt x="2409430" y="2292824"/>
                  </a:cubicBezTo>
                  <a:cubicBezTo>
                    <a:pt x="1925972" y="2452149"/>
                    <a:pt x="937146" y="2225192"/>
                    <a:pt x="0" y="2225193"/>
                  </a:cubicBezTo>
                </a:path>
              </a:pathLst>
            </a:custGeom>
            <a:ln w="25400">
              <a:tailEnd type="stealth" w="lg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7131" name="TextBox 53"/>
            <p:cNvSpPr txBox="1">
              <a:spLocks noChangeArrowheads="1"/>
            </p:cNvSpPr>
            <p:nvPr/>
          </p:nvSpPr>
          <p:spPr bwMode="auto">
            <a:xfrm>
              <a:off x="4279406" y="6056246"/>
              <a:ext cx="208903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LSQ rmsd = 0.43Å</a:t>
              </a:r>
            </a:p>
          </p:txBody>
        </p:sp>
        <p:sp>
          <p:nvSpPr>
            <p:cNvPr id="47132" name="TextBox 56"/>
            <p:cNvSpPr txBox="1">
              <a:spLocks noChangeArrowheads="1"/>
            </p:cNvSpPr>
            <p:nvPr/>
          </p:nvSpPr>
          <p:spPr bwMode="auto">
            <a:xfrm>
              <a:off x="4536559" y="5640405"/>
              <a:ext cx="162736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rmsd = 1.05 Å</a:t>
              </a:r>
            </a:p>
          </p:txBody>
        </p:sp>
      </p:grpSp>
      <p:sp>
        <p:nvSpPr>
          <p:cNvPr id="47123" name="TextBox 54"/>
          <p:cNvSpPr txBox="1">
            <a:spLocks noChangeArrowheads="1"/>
          </p:cNvSpPr>
          <p:nvPr/>
        </p:nvSpPr>
        <p:spPr bwMode="auto">
          <a:xfrm>
            <a:off x="1504950" y="769938"/>
            <a:ext cx="6134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1aho 64-residue scorpion toxin in water to 1.0 Å resolution</a:t>
            </a:r>
          </a:p>
        </p:txBody>
      </p:sp>
      <p:cxnSp>
        <p:nvCxnSpPr>
          <p:cNvPr id="59" name="Straight Arrow Connector 58"/>
          <p:cNvCxnSpPr/>
          <p:nvPr/>
        </p:nvCxnSpPr>
        <p:spPr>
          <a:xfrm flipH="1" flipV="1">
            <a:off x="2562225" y="3151188"/>
            <a:ext cx="874713" cy="52070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0" name="Rectangle 59"/>
          <p:cNvSpPr>
            <a:spLocks noChangeArrowheads="1"/>
          </p:cNvSpPr>
          <p:nvPr/>
        </p:nvSpPr>
        <p:spPr bwMode="auto">
          <a:xfrm>
            <a:off x="4286250" y="5008563"/>
            <a:ext cx="21923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cs typeface="Arial" pitchFamily="34" charset="0"/>
              </a:rPr>
              <a:t>R</a:t>
            </a:r>
            <a:r>
              <a:rPr lang="en-US" altLang="en-US" sz="2000" baseline="-25000">
                <a:solidFill>
                  <a:srgbClr val="000000"/>
                </a:solidFill>
                <a:cs typeface="Arial" pitchFamily="34" charset="0"/>
              </a:rPr>
              <a:t>free</a:t>
            </a:r>
            <a:r>
              <a:rPr lang="en-US" altLang="en-US" sz="2000">
                <a:solidFill>
                  <a:srgbClr val="000000"/>
                </a:solidFill>
                <a:cs typeface="Arial" pitchFamily="34" charset="0"/>
              </a:rPr>
              <a:t> = 0.48 to 4 Å</a:t>
            </a:r>
          </a:p>
        </p:txBody>
      </p:sp>
      <p:pic>
        <p:nvPicPr>
          <p:cNvPr id="47126" name="Picture 6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0" y="1387475"/>
            <a:ext cx="2295525" cy="1571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1387475"/>
            <a:ext cx="2295525" cy="1571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Rectangle 65"/>
          <p:cNvSpPr>
            <a:spLocks noChangeArrowheads="1"/>
          </p:cNvSpPr>
          <p:nvPr/>
        </p:nvSpPr>
        <p:spPr bwMode="auto">
          <a:xfrm>
            <a:off x="4364038" y="4378325"/>
            <a:ext cx="11668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cs typeface="Arial" pitchFamily="34" charset="0"/>
              </a:rPr>
              <a:t>R</a:t>
            </a:r>
            <a:r>
              <a:rPr lang="en-US" altLang="en-US" sz="2800" baseline="-25000">
                <a:solidFill>
                  <a:srgbClr val="000000"/>
                </a:solidFill>
                <a:cs typeface="Arial" pitchFamily="34" charset="0"/>
              </a:rPr>
              <a:t>free</a:t>
            </a:r>
            <a:r>
              <a:rPr lang="en-US" altLang="en-US" sz="2800">
                <a:solidFill>
                  <a:srgbClr val="000000"/>
                </a:solidFill>
                <a:cs typeface="Arial" pitchFamily="34" charset="0"/>
              </a:rPr>
              <a:t> =</a:t>
            </a:r>
          </a:p>
        </p:txBody>
      </p:sp>
    </p:spTree>
    <p:extLst>
      <p:ext uri="{BB962C8B-B14F-4D97-AF65-F5344CB8AC3E}">
        <p14:creationId xmlns:p14="http://schemas.microsoft.com/office/powerpoint/2010/main" val="4256807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38" grpId="0"/>
      <p:bldP spid="49" grpId="0"/>
      <p:bldP spid="52" grpId="0"/>
      <p:bldP spid="60" grpId="0"/>
      <p:bldP spid="66" grpId="0"/>
      <p:bldP spid="66" grpId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708025"/>
          </a:xfrm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en-US" altLang="en-US" sz="4000" smtClean="0">
                <a:solidFill>
                  <a:schemeClr val="tx1"/>
                </a:solidFill>
              </a:rPr>
              <a:t>Molecular Dynamics vs Observation</a:t>
            </a:r>
          </a:p>
        </p:txBody>
      </p:sp>
      <p:pic>
        <p:nvPicPr>
          <p:cNvPr id="4813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4" t="5672" r="10344" b="5969"/>
          <a:stretch>
            <a:fillRect/>
          </a:stretch>
        </p:blipFill>
        <p:spPr bwMode="auto">
          <a:xfrm>
            <a:off x="2116138" y="928688"/>
            <a:ext cx="5772150" cy="555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 rot="1635581">
            <a:off x="4271963" y="3548063"/>
            <a:ext cx="382587" cy="736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8133" name="Rectangle 10"/>
          <p:cNvSpPr>
            <a:spLocks noChangeArrowheads="1"/>
          </p:cNvSpPr>
          <p:nvPr/>
        </p:nvSpPr>
        <p:spPr bwMode="auto">
          <a:xfrm>
            <a:off x="358775" y="2868613"/>
            <a:ext cx="139382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0000"/>
                </a:solidFill>
                <a:cs typeface="Arial" pitchFamily="34" charset="0"/>
              </a:rPr>
              <a:t>RMSD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0000"/>
                </a:solidFill>
                <a:cs typeface="Arial" pitchFamily="34" charset="0"/>
              </a:rPr>
              <a:t>1.05 Å</a:t>
            </a:r>
          </a:p>
        </p:txBody>
      </p:sp>
    </p:spTree>
    <p:extLst>
      <p:ext uri="{BB962C8B-B14F-4D97-AF65-F5344CB8AC3E}">
        <p14:creationId xmlns:p14="http://schemas.microsoft.com/office/powerpoint/2010/main" val="295944060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708025"/>
          </a:xfrm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en-US" altLang="en-US" sz="4000" smtClean="0">
                <a:solidFill>
                  <a:schemeClr val="tx1"/>
                </a:solidFill>
              </a:rPr>
              <a:t>Molecular Dynamics vs Observation</a:t>
            </a:r>
          </a:p>
        </p:txBody>
      </p:sp>
      <p:pic>
        <p:nvPicPr>
          <p:cNvPr id="4915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7" t="6105" r="8221" b="5103"/>
          <a:stretch>
            <a:fillRect/>
          </a:stretch>
        </p:blipFill>
        <p:spPr bwMode="auto">
          <a:xfrm>
            <a:off x="1774825" y="955675"/>
            <a:ext cx="6291263" cy="558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 rot="1635581">
            <a:off x="4257675" y="3562350"/>
            <a:ext cx="382588" cy="736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358775" y="2868613"/>
            <a:ext cx="1506538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0000"/>
                </a:solidFill>
                <a:cs typeface="Arial" pitchFamily="34" charset="0"/>
              </a:rPr>
              <a:t>RMSD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0000"/>
                </a:solidFill>
                <a:cs typeface="Arial" pitchFamily="34" charset="0"/>
              </a:rPr>
              <a:t>0.45 Å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0000"/>
                </a:solidFill>
                <a:cs typeface="Arial" pitchFamily="34" charset="0"/>
              </a:rPr>
              <a:t>aligned</a:t>
            </a:r>
          </a:p>
        </p:txBody>
      </p:sp>
    </p:spTree>
    <p:extLst>
      <p:ext uri="{BB962C8B-B14F-4D97-AF65-F5344CB8AC3E}">
        <p14:creationId xmlns:p14="http://schemas.microsoft.com/office/powerpoint/2010/main" val="338060647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7850"/>
            <a:ext cx="9144000" cy="628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708025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4000" smtClean="0">
                <a:solidFill>
                  <a:schemeClr val="tx1"/>
                </a:solidFill>
              </a:rPr>
              <a:t>Molecular Dynamics vs Observation</a:t>
            </a:r>
          </a:p>
        </p:txBody>
      </p:sp>
      <p:sp>
        <p:nvSpPr>
          <p:cNvPr id="5" name="Rectangle 4"/>
          <p:cNvSpPr/>
          <p:nvPr/>
        </p:nvSpPr>
        <p:spPr>
          <a:xfrm rot="1635581">
            <a:off x="4257675" y="3562350"/>
            <a:ext cx="382588" cy="736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0181" name="TextBox 3"/>
          <p:cNvSpPr txBox="1">
            <a:spLocks noChangeArrowheads="1"/>
          </p:cNvSpPr>
          <p:nvPr/>
        </p:nvSpPr>
        <p:spPr bwMode="auto">
          <a:xfrm>
            <a:off x="0" y="5380038"/>
            <a:ext cx="3019425" cy="1477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  <a:cs typeface="Arial" pitchFamily="34" charset="0"/>
              </a:rPr>
              <a:t>Sodium acetate trihydrate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5 atoms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3 waters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0.9 Å resolution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C2/c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390775" y="5962650"/>
            <a:ext cx="20589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cs typeface="Arial" pitchFamily="34" charset="0"/>
              </a:rPr>
              <a:t>R</a:t>
            </a:r>
            <a:r>
              <a:rPr lang="en-US" altLang="en-US" sz="2800" baseline="-25000">
                <a:solidFill>
                  <a:srgbClr val="000000"/>
                </a:solidFill>
                <a:cs typeface="Arial" pitchFamily="34" charset="0"/>
              </a:rPr>
              <a:t>vault</a:t>
            </a:r>
            <a:r>
              <a:rPr lang="en-US" altLang="en-US" sz="2800">
                <a:solidFill>
                  <a:srgbClr val="000000"/>
                </a:solidFill>
                <a:cs typeface="Arial" pitchFamily="34" charset="0"/>
              </a:rPr>
              <a:t> = 0.03</a:t>
            </a:r>
          </a:p>
        </p:txBody>
      </p:sp>
    </p:spTree>
    <p:extLst>
      <p:ext uri="{BB962C8B-B14F-4D97-AF65-F5344CB8AC3E}">
        <p14:creationId xmlns:p14="http://schemas.microsoft.com/office/powerpoint/2010/main" val="40144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708025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4000" smtClean="0">
                <a:solidFill>
                  <a:schemeClr val="tx1"/>
                </a:solidFill>
              </a:rPr>
              <a:t>Molecular Dynamics vs Observation</a:t>
            </a:r>
          </a:p>
        </p:txBody>
      </p:sp>
      <p:sp>
        <p:nvSpPr>
          <p:cNvPr id="5" name="Rectangle 4"/>
          <p:cNvSpPr/>
          <p:nvPr/>
        </p:nvSpPr>
        <p:spPr>
          <a:xfrm rot="1635581">
            <a:off x="4257675" y="3562350"/>
            <a:ext cx="382588" cy="736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5120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6000"/>
            <a:ext cx="9144000" cy="584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5" name="TextBox 6"/>
          <p:cNvSpPr txBox="1">
            <a:spLocks noChangeArrowheads="1"/>
          </p:cNvSpPr>
          <p:nvPr/>
        </p:nvSpPr>
        <p:spPr bwMode="auto">
          <a:xfrm>
            <a:off x="182563" y="2760663"/>
            <a:ext cx="1787525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0000"/>
                </a:solidFill>
                <a:cs typeface="Arial" pitchFamily="34" charset="0"/>
              </a:rPr>
              <a:t>fav8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8 residues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4 waters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1.0 Å resolution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P1</a:t>
            </a:r>
          </a:p>
        </p:txBody>
      </p:sp>
    </p:spTree>
    <p:extLst>
      <p:ext uri="{BB962C8B-B14F-4D97-AF65-F5344CB8AC3E}">
        <p14:creationId xmlns:p14="http://schemas.microsoft.com/office/powerpoint/2010/main" val="2960829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latin typeface="Arial" charset="0"/>
                <a:cs typeface="Arial" charset="0"/>
              </a:rPr>
              <a:t>A Brief History of Electricity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0988" y="1466694"/>
            <a:ext cx="2759075" cy="11080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457200" indent="-457200">
              <a:buFontTx/>
              <a:buAutoNum type="arabicPlain" startAt="1800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~1-60 Volts</a:t>
            </a:r>
          </a:p>
          <a:p>
            <a:pPr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Alessandro Volta</a:t>
            </a:r>
          </a:p>
          <a:p>
            <a:pPr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voltaic pile</a:t>
            </a:r>
          </a:p>
        </p:txBody>
      </p:sp>
      <p:pic>
        <p:nvPicPr>
          <p:cNvPr id="23554" name="Picture 2" descr="File:Volta 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8" r="20976" b="38397"/>
          <a:stretch>
            <a:fillRect/>
          </a:stretch>
        </p:blipFill>
        <p:spPr bwMode="auto">
          <a:xfrm>
            <a:off x="3635423" y="1169294"/>
            <a:ext cx="1152525" cy="12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280988" y="2830580"/>
            <a:ext cx="236537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400" dirty="0">
                <a:latin typeface="Arial" charset="0"/>
              </a:rPr>
              <a:t>1837    &gt;60 kV</a:t>
            </a:r>
          </a:p>
          <a:p>
            <a:pPr eaLnBrk="1" hangingPunct="1"/>
            <a:r>
              <a:rPr lang="en-US" altLang="en-US" sz="2400" dirty="0">
                <a:latin typeface="Arial" charset="0"/>
              </a:rPr>
              <a:t>Nicholas Callan</a:t>
            </a:r>
          </a:p>
          <a:p>
            <a:pPr eaLnBrk="1" hangingPunct="1"/>
            <a:r>
              <a:rPr lang="en-US" altLang="en-US" dirty="0">
                <a:latin typeface="Arial" charset="0"/>
              </a:rPr>
              <a:t>induction coil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280988" y="5556250"/>
            <a:ext cx="3249612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400" dirty="0">
                <a:latin typeface="Arial" charset="0"/>
              </a:rPr>
              <a:t>1886-1896    34 miles</a:t>
            </a:r>
          </a:p>
          <a:p>
            <a:pPr eaLnBrk="1" hangingPunct="1"/>
            <a:r>
              <a:rPr lang="en-US" altLang="en-US" sz="2400" dirty="0">
                <a:latin typeface="Arial" charset="0"/>
              </a:rPr>
              <a:t>Hertz / </a:t>
            </a:r>
            <a:r>
              <a:rPr lang="en-US" altLang="en-US" sz="2400" dirty="0" smtClean="0">
                <a:latin typeface="Arial" charset="0"/>
              </a:rPr>
              <a:t>Marconi / Tesla</a:t>
            </a:r>
            <a:endParaRPr lang="en-US" altLang="en-US" sz="2400" dirty="0">
              <a:latin typeface="Arial" charset="0"/>
            </a:endParaRPr>
          </a:p>
          <a:p>
            <a:pPr eaLnBrk="1" hangingPunct="1"/>
            <a:r>
              <a:rPr lang="en-US" altLang="en-US" dirty="0">
                <a:latin typeface="Arial" charset="0"/>
              </a:rPr>
              <a:t>wireless spark gap transmitter</a:t>
            </a:r>
          </a:p>
        </p:txBody>
      </p:sp>
      <p:pic>
        <p:nvPicPr>
          <p:cNvPr id="23566" name="Picture 14" descr="File:Heinrich Rudolf Hertz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7" t="1051" r="17349" b="33684"/>
          <a:stretch>
            <a:fillRect/>
          </a:stretch>
        </p:blipFill>
        <p:spPr bwMode="auto">
          <a:xfrm>
            <a:off x="3711441" y="5460642"/>
            <a:ext cx="974551" cy="1208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4" name="Picture 12" descr="http://upload.wikimedia.org/wikipedia/commons/f/fd/Hertz_schematic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288166" y="2052370"/>
            <a:ext cx="4988887" cy="3228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2" name="Picture 10" descr="Guglielmo Marcon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5" t="8035" r="18190" b="37715"/>
          <a:stretch>
            <a:fillRect/>
          </a:stretch>
        </p:blipFill>
        <p:spPr bwMode="auto">
          <a:xfrm>
            <a:off x="4782802" y="5473520"/>
            <a:ext cx="1018025" cy="1209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0" descr="http://upload.wikimedia.org/wikipedia/commons/7/79/Tesla_circa_1890.jpe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5" t="3215" r="21296" b="40793"/>
          <a:stretch/>
        </p:blipFill>
        <p:spPr bwMode="auto">
          <a:xfrm>
            <a:off x="5891757" y="5479326"/>
            <a:ext cx="921167" cy="1187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James Clerk Maxwell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6" t="4871" r="4535" b="13621"/>
          <a:stretch/>
        </p:blipFill>
        <p:spPr bwMode="auto">
          <a:xfrm>
            <a:off x="3515935" y="4031092"/>
            <a:ext cx="1275008" cy="1455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0" name="Picture 8" descr="File:Callan's first induction coil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86502">
            <a:off x="5042901" y="2560532"/>
            <a:ext cx="1747783" cy="2690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 descr="File:VoltaBattery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578" y="1200374"/>
            <a:ext cx="14144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6" descr="File:Nicholas Callan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401" y="2599207"/>
            <a:ext cx="1181100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280988" y="4270868"/>
            <a:ext cx="2531462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400" dirty="0" smtClean="0">
                <a:latin typeface="Arial" charset="0"/>
              </a:rPr>
              <a:t>1865</a:t>
            </a:r>
            <a:endParaRPr lang="en-US" altLang="en-US" sz="2400" dirty="0">
              <a:latin typeface="Arial" charset="0"/>
            </a:endParaRPr>
          </a:p>
          <a:p>
            <a:pPr eaLnBrk="1" hangingPunct="1"/>
            <a:r>
              <a:rPr lang="en-US" altLang="en-US" sz="2400" dirty="0" smtClean="0">
                <a:latin typeface="Arial" charset="0"/>
              </a:rPr>
              <a:t>J. C. Maxwell</a:t>
            </a:r>
            <a:endParaRPr lang="en-US" altLang="en-US" sz="2400" dirty="0">
              <a:latin typeface="Arial" charset="0"/>
            </a:endParaRPr>
          </a:p>
          <a:p>
            <a:pPr eaLnBrk="1" hangingPunct="1"/>
            <a:r>
              <a:rPr lang="en-US" altLang="en-US" dirty="0">
                <a:latin typeface="Arial" charset="0"/>
              </a:rPr>
              <a:t>e</a:t>
            </a:r>
            <a:r>
              <a:rPr lang="en-US" altLang="en-US" dirty="0" smtClean="0">
                <a:latin typeface="Arial" charset="0"/>
              </a:rPr>
              <a:t>lectromagnetic waves</a:t>
            </a:r>
            <a:endParaRPr lang="en-US" alt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68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/>
      <p:bldP spid="19" grpId="0"/>
      <p:bldP spid="29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708025"/>
          </a:xfrm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en-US" altLang="en-US" sz="4000" smtClean="0">
                <a:solidFill>
                  <a:schemeClr val="tx1"/>
                </a:solidFill>
              </a:rPr>
              <a:t>Molecular Dynamics vs Observation</a:t>
            </a:r>
          </a:p>
        </p:txBody>
      </p:sp>
      <p:sp>
        <p:nvSpPr>
          <p:cNvPr id="52227" name="TextBox 3"/>
          <p:cNvSpPr txBox="1">
            <a:spLocks noChangeArrowheads="1"/>
          </p:cNvSpPr>
          <p:nvPr/>
        </p:nvSpPr>
        <p:spPr bwMode="auto">
          <a:xfrm>
            <a:off x="6275388" y="3668713"/>
            <a:ext cx="10509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000000"/>
                </a:solidFill>
                <a:cs typeface="Arial" pitchFamily="34" charset="0"/>
              </a:rPr>
              <a:t>F</a:t>
            </a:r>
            <a:r>
              <a:rPr lang="en-US" altLang="en-US" sz="4000" baseline="-25000">
                <a:solidFill>
                  <a:srgbClr val="000000"/>
                </a:solidFill>
                <a:cs typeface="Arial" pitchFamily="34" charset="0"/>
              </a:rPr>
              <a:t>obs</a:t>
            </a:r>
          </a:p>
        </p:txBody>
      </p:sp>
      <p:sp>
        <p:nvSpPr>
          <p:cNvPr id="52228" name="TextBox 4"/>
          <p:cNvSpPr txBox="1">
            <a:spLocks noChangeArrowheads="1"/>
          </p:cNvSpPr>
          <p:nvPr/>
        </p:nvSpPr>
        <p:spPr bwMode="auto">
          <a:xfrm>
            <a:off x="6303963" y="3238500"/>
            <a:ext cx="9286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fav8.fcf</a:t>
            </a:r>
          </a:p>
        </p:txBody>
      </p:sp>
      <p:sp>
        <p:nvSpPr>
          <p:cNvPr id="52229" name="TextBox 7"/>
          <p:cNvSpPr txBox="1">
            <a:spLocks noChangeArrowheads="1"/>
          </p:cNvSpPr>
          <p:nvPr/>
        </p:nvSpPr>
        <p:spPr bwMode="auto">
          <a:xfrm>
            <a:off x="7794625" y="3238500"/>
            <a:ext cx="9159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fav8.cif</a:t>
            </a:r>
          </a:p>
        </p:txBody>
      </p:sp>
      <p:sp>
        <p:nvSpPr>
          <p:cNvPr id="52230" name="TextBox 11"/>
          <p:cNvSpPr txBox="1">
            <a:spLocks noChangeArrowheads="1"/>
          </p:cNvSpPr>
          <p:nvPr/>
        </p:nvSpPr>
        <p:spPr bwMode="auto">
          <a:xfrm>
            <a:off x="3436938" y="3668713"/>
            <a:ext cx="10302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000000"/>
                </a:solidFill>
                <a:cs typeface="Arial" pitchFamily="34" charset="0"/>
              </a:rPr>
              <a:t>F</a:t>
            </a:r>
            <a:r>
              <a:rPr lang="en-US" altLang="en-US" sz="4000" baseline="-25000">
                <a:solidFill>
                  <a:srgbClr val="000000"/>
                </a:solidFill>
                <a:cs typeface="Arial" pitchFamily="34" charset="0"/>
              </a:rPr>
              <a:t>sim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952875" y="2998788"/>
            <a:ext cx="0" cy="67310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952875" y="4902200"/>
            <a:ext cx="2847975" cy="0"/>
          </a:xfrm>
          <a:prstGeom prst="straightConnector1">
            <a:avLst/>
          </a:prstGeom>
          <a:ln w="25400">
            <a:headEnd type="arrow" w="lg" len="med"/>
            <a:tailEnd type="arrow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952875" y="4697413"/>
            <a:ext cx="0" cy="409575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8288338" y="4697413"/>
            <a:ext cx="0" cy="409575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800850" y="4697413"/>
            <a:ext cx="0" cy="409575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1393825" y="4899025"/>
            <a:ext cx="2559050" cy="0"/>
          </a:xfrm>
          <a:prstGeom prst="straightConnector1">
            <a:avLst/>
          </a:prstGeom>
          <a:ln w="25400">
            <a:headEnd type="arrow" w="lg" len="med"/>
            <a:tailEnd type="arrow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6800850" y="4902200"/>
            <a:ext cx="1471613" cy="0"/>
          </a:xfrm>
          <a:prstGeom prst="straightConnector1">
            <a:avLst/>
          </a:prstGeom>
          <a:ln w="25400">
            <a:headEnd type="arrow" w="lg" len="med"/>
            <a:tailEnd type="arrow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1393825" y="4697413"/>
            <a:ext cx="0" cy="409575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239" name="TextBox 37"/>
          <p:cNvSpPr txBox="1">
            <a:spLocks noChangeArrowheads="1"/>
          </p:cNvSpPr>
          <p:nvPr/>
        </p:nvSpPr>
        <p:spPr bwMode="auto">
          <a:xfrm>
            <a:off x="7675563" y="3668713"/>
            <a:ext cx="11064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000000"/>
                </a:solidFill>
                <a:cs typeface="Arial" pitchFamily="34" charset="0"/>
              </a:rPr>
              <a:t>F</a:t>
            </a:r>
            <a:r>
              <a:rPr lang="en-US" altLang="en-US" sz="4000" baseline="-25000">
                <a:solidFill>
                  <a:srgbClr val="000000"/>
                </a:solidFill>
                <a:cs typeface="Arial" pitchFamily="34" charset="0"/>
              </a:rPr>
              <a:t>calc</a:t>
            </a:r>
          </a:p>
        </p:txBody>
      </p:sp>
      <p:sp>
        <p:nvSpPr>
          <p:cNvPr id="52240" name="TextBox 38"/>
          <p:cNvSpPr txBox="1">
            <a:spLocks noChangeArrowheads="1"/>
          </p:cNvSpPr>
          <p:nvPr/>
        </p:nvSpPr>
        <p:spPr bwMode="auto">
          <a:xfrm>
            <a:off x="846138" y="3668713"/>
            <a:ext cx="11064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000000"/>
                </a:solidFill>
                <a:cs typeface="Arial" pitchFamily="34" charset="0"/>
              </a:rPr>
              <a:t>F</a:t>
            </a:r>
            <a:r>
              <a:rPr lang="en-US" altLang="en-US" sz="4000" baseline="-25000">
                <a:solidFill>
                  <a:srgbClr val="000000"/>
                </a:solidFill>
                <a:cs typeface="Arial" pitchFamily="34" charset="0"/>
              </a:rPr>
              <a:t>calc</a:t>
            </a:r>
          </a:p>
        </p:txBody>
      </p:sp>
      <p:sp>
        <p:nvSpPr>
          <p:cNvPr id="48" name="Rectangle 47"/>
          <p:cNvSpPr>
            <a:spLocks noChangeArrowheads="1"/>
          </p:cNvSpPr>
          <p:nvPr/>
        </p:nvSpPr>
        <p:spPr bwMode="auto">
          <a:xfrm>
            <a:off x="2049463" y="4503738"/>
            <a:ext cx="13239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R</a:t>
            </a:r>
            <a:r>
              <a:rPr lang="en-US" altLang="en-US" sz="1800" baseline="-25000">
                <a:solidFill>
                  <a:srgbClr val="000000"/>
                </a:solidFill>
                <a:cs typeface="Arial" pitchFamily="34" charset="0"/>
              </a:rPr>
              <a:t>cryst</a:t>
            </a: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= 0.13</a:t>
            </a:r>
          </a:p>
        </p:txBody>
      </p:sp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6873875" y="4511675"/>
            <a:ext cx="13255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R</a:t>
            </a:r>
            <a:r>
              <a:rPr lang="en-US" altLang="en-US" sz="1800" baseline="-25000">
                <a:solidFill>
                  <a:srgbClr val="000000"/>
                </a:solidFill>
                <a:cs typeface="Arial" pitchFamily="34" charset="0"/>
              </a:rPr>
              <a:t>cryst</a:t>
            </a: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= 0.16</a:t>
            </a:r>
          </a:p>
        </p:txBody>
      </p:sp>
      <p:sp>
        <p:nvSpPr>
          <p:cNvPr id="52" name="Rectangle 51"/>
          <p:cNvSpPr>
            <a:spLocks noChangeArrowheads="1"/>
          </p:cNvSpPr>
          <p:nvPr/>
        </p:nvSpPr>
        <p:spPr bwMode="auto">
          <a:xfrm>
            <a:off x="4491038" y="4376738"/>
            <a:ext cx="18669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cs typeface="Arial" pitchFamily="34" charset="0"/>
              </a:rPr>
              <a:t>R</a:t>
            </a:r>
            <a:r>
              <a:rPr lang="en-US" altLang="en-US" sz="2800" baseline="-25000">
                <a:solidFill>
                  <a:srgbClr val="000000"/>
                </a:solidFill>
                <a:cs typeface="Arial" pitchFamily="34" charset="0"/>
              </a:rPr>
              <a:t>free</a:t>
            </a:r>
            <a:r>
              <a:rPr lang="en-US" altLang="en-US" sz="2800">
                <a:solidFill>
                  <a:srgbClr val="000000"/>
                </a:solidFill>
                <a:cs typeface="Arial" pitchFamily="34" charset="0"/>
              </a:rPr>
              <a:t>= 0.23</a:t>
            </a:r>
          </a:p>
        </p:txBody>
      </p:sp>
      <p:sp>
        <p:nvSpPr>
          <p:cNvPr id="52244" name="TextBox 49"/>
          <p:cNvSpPr txBox="1">
            <a:spLocks noChangeArrowheads="1"/>
          </p:cNvSpPr>
          <p:nvPr/>
        </p:nvSpPr>
        <p:spPr bwMode="auto">
          <a:xfrm>
            <a:off x="249238" y="3235325"/>
            <a:ext cx="2327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refined_vs_Fsim.pdb</a:t>
            </a:r>
          </a:p>
        </p:txBody>
      </p: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365125" y="3603625"/>
            <a:ext cx="8548688" cy="2832100"/>
            <a:chOff x="364715" y="3603003"/>
            <a:chExt cx="8549575" cy="2832863"/>
          </a:xfrm>
        </p:grpSpPr>
        <p:sp>
          <p:nvSpPr>
            <p:cNvPr id="51" name="Freeform 50"/>
            <p:cNvSpPr/>
            <p:nvPr/>
          </p:nvSpPr>
          <p:spPr>
            <a:xfrm>
              <a:off x="364715" y="3644289"/>
              <a:ext cx="3907243" cy="2366012"/>
            </a:xfrm>
            <a:custGeom>
              <a:avLst/>
              <a:gdLst>
                <a:gd name="connsiteX0" fmla="*/ 495094 w 4057160"/>
                <a:gd name="connsiteY0" fmla="*/ 0 h 2462162"/>
                <a:gd name="connsiteX1" fmla="*/ 3775 w 4057160"/>
                <a:gd name="connsiteY1" fmla="*/ 1119116 h 2462162"/>
                <a:gd name="connsiteX2" fmla="*/ 727106 w 4057160"/>
                <a:gd name="connsiteY2" fmla="*/ 2279176 h 2462162"/>
                <a:gd name="connsiteX3" fmla="*/ 4057160 w 4057160"/>
                <a:gd name="connsiteY3" fmla="*/ 2442949 h 2462162"/>
                <a:gd name="connsiteX0" fmla="*/ 495094 w 4144637"/>
                <a:gd name="connsiteY0" fmla="*/ 0 h 2307688"/>
                <a:gd name="connsiteX1" fmla="*/ 3775 w 4144637"/>
                <a:gd name="connsiteY1" fmla="*/ 1119116 h 2307688"/>
                <a:gd name="connsiteX2" fmla="*/ 727106 w 4144637"/>
                <a:gd name="connsiteY2" fmla="*/ 2279176 h 2307688"/>
                <a:gd name="connsiteX3" fmla="*/ 4144637 w 4144637"/>
                <a:gd name="connsiteY3" fmla="*/ 1965277 h 2307688"/>
                <a:gd name="connsiteX0" fmla="*/ 495094 w 4173797"/>
                <a:gd name="connsiteY0" fmla="*/ 0 h 2366920"/>
                <a:gd name="connsiteX1" fmla="*/ 3775 w 4173797"/>
                <a:gd name="connsiteY1" fmla="*/ 1119116 h 2366920"/>
                <a:gd name="connsiteX2" fmla="*/ 727106 w 4173797"/>
                <a:gd name="connsiteY2" fmla="*/ 2279176 h 2366920"/>
                <a:gd name="connsiteX3" fmla="*/ 4173797 w 4173797"/>
                <a:gd name="connsiteY3" fmla="*/ 2265528 h 2366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73797" h="2366920">
                  <a:moveTo>
                    <a:pt x="495094" y="0"/>
                  </a:moveTo>
                  <a:cubicBezTo>
                    <a:pt x="230100" y="369626"/>
                    <a:pt x="-34894" y="739253"/>
                    <a:pt x="3775" y="1119116"/>
                  </a:cubicBezTo>
                  <a:cubicBezTo>
                    <a:pt x="42444" y="1498979"/>
                    <a:pt x="32102" y="2088107"/>
                    <a:pt x="727106" y="2279176"/>
                  </a:cubicBezTo>
                  <a:cubicBezTo>
                    <a:pt x="1422110" y="2470245"/>
                    <a:pt x="2846552" y="2293961"/>
                    <a:pt x="4173797" y="2265528"/>
                  </a:cubicBezTo>
                </a:path>
              </a:pathLst>
            </a:custGeom>
            <a:ln w="25400">
              <a:tailEnd type="stealth" w="lg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3" name="Freeform 52"/>
            <p:cNvSpPr/>
            <p:nvPr/>
          </p:nvSpPr>
          <p:spPr>
            <a:xfrm>
              <a:off x="6358150" y="3603003"/>
              <a:ext cx="2556140" cy="2354897"/>
            </a:xfrm>
            <a:custGeom>
              <a:avLst/>
              <a:gdLst>
                <a:gd name="connsiteX0" fmla="*/ 2497540 w 2841037"/>
                <a:gd name="connsiteY0" fmla="*/ 0 h 2497541"/>
                <a:gd name="connsiteX1" fmla="*/ 2838734 w 2841037"/>
                <a:gd name="connsiteY1" fmla="*/ 1269242 h 2497541"/>
                <a:gd name="connsiteX2" fmla="*/ 2347415 w 2841037"/>
                <a:gd name="connsiteY2" fmla="*/ 2292824 h 2497541"/>
                <a:gd name="connsiteX3" fmla="*/ 0 w 2841037"/>
                <a:gd name="connsiteY3" fmla="*/ 2497541 h 2497541"/>
                <a:gd name="connsiteX0" fmla="*/ 2559555 w 2903052"/>
                <a:gd name="connsiteY0" fmla="*/ 0 h 2312269"/>
                <a:gd name="connsiteX1" fmla="*/ 2900749 w 2903052"/>
                <a:gd name="connsiteY1" fmla="*/ 1269242 h 2312269"/>
                <a:gd name="connsiteX2" fmla="*/ 2409430 w 2903052"/>
                <a:gd name="connsiteY2" fmla="*/ 2292824 h 2312269"/>
                <a:gd name="connsiteX3" fmla="*/ 0 w 2903052"/>
                <a:gd name="connsiteY3" fmla="*/ 1966462 h 2312269"/>
                <a:gd name="connsiteX0" fmla="*/ 2559555 w 2903052"/>
                <a:gd name="connsiteY0" fmla="*/ 0 h 2349537"/>
                <a:gd name="connsiteX1" fmla="*/ 2900749 w 2903052"/>
                <a:gd name="connsiteY1" fmla="*/ 1269242 h 2349537"/>
                <a:gd name="connsiteX2" fmla="*/ 2409430 w 2903052"/>
                <a:gd name="connsiteY2" fmla="*/ 2292824 h 2349537"/>
                <a:gd name="connsiteX3" fmla="*/ 0 w 2903052"/>
                <a:gd name="connsiteY3" fmla="*/ 2225193 h 2349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3052" h="2349537">
                  <a:moveTo>
                    <a:pt x="2559555" y="0"/>
                  </a:moveTo>
                  <a:cubicBezTo>
                    <a:pt x="2742662" y="443552"/>
                    <a:pt x="2925770" y="887105"/>
                    <a:pt x="2900749" y="1269242"/>
                  </a:cubicBezTo>
                  <a:cubicBezTo>
                    <a:pt x="2875728" y="1651379"/>
                    <a:pt x="2892888" y="2133499"/>
                    <a:pt x="2409430" y="2292824"/>
                  </a:cubicBezTo>
                  <a:cubicBezTo>
                    <a:pt x="1925972" y="2452149"/>
                    <a:pt x="937146" y="2225192"/>
                    <a:pt x="0" y="2225193"/>
                  </a:cubicBezTo>
                </a:path>
              </a:pathLst>
            </a:custGeom>
            <a:ln w="25400">
              <a:tailEnd type="stealth" w="lg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255" name="TextBox 53"/>
            <p:cNvSpPr txBox="1">
              <a:spLocks noChangeArrowheads="1"/>
            </p:cNvSpPr>
            <p:nvPr/>
          </p:nvSpPr>
          <p:spPr bwMode="auto">
            <a:xfrm>
              <a:off x="3840751" y="6066534"/>
              <a:ext cx="316625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LSQ rmsd = 0.091Å &amp; 0.15 Å</a:t>
              </a:r>
            </a:p>
          </p:txBody>
        </p:sp>
        <p:sp>
          <p:nvSpPr>
            <p:cNvPr id="52256" name="TextBox 56"/>
            <p:cNvSpPr txBox="1">
              <a:spLocks noChangeArrowheads="1"/>
            </p:cNvSpPr>
            <p:nvPr/>
          </p:nvSpPr>
          <p:spPr bwMode="auto">
            <a:xfrm>
              <a:off x="4536559" y="5640405"/>
              <a:ext cx="162736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rmsd = 0.20 Å</a:t>
              </a:r>
            </a:p>
          </p:txBody>
        </p:sp>
      </p:grpSp>
      <p:sp>
        <p:nvSpPr>
          <p:cNvPr id="52246" name="TextBox 54"/>
          <p:cNvSpPr txBox="1">
            <a:spLocks noChangeArrowheads="1"/>
          </p:cNvSpPr>
          <p:nvPr/>
        </p:nvSpPr>
        <p:spPr bwMode="auto">
          <a:xfrm>
            <a:off x="1152525" y="769938"/>
            <a:ext cx="68389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“fav8” 8-residue aromatic peptide with 4 waters to 1.0 Å resolution</a:t>
            </a:r>
          </a:p>
        </p:txBody>
      </p:sp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6702425" y="5030788"/>
            <a:ext cx="16684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R1 = 0.041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With 4</a:t>
            </a:r>
            <a:r>
              <a:rPr lang="el-GR" altLang="en-US" sz="1800">
                <a:solidFill>
                  <a:srgbClr val="000000"/>
                </a:solidFill>
                <a:cs typeface="Arial" pitchFamily="34" charset="0"/>
              </a:rPr>
              <a:t>σ</a:t>
            </a: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 cutoff!</a:t>
            </a:r>
          </a:p>
        </p:txBody>
      </p:sp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4302125" y="5003800"/>
            <a:ext cx="2124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cs typeface="Arial" pitchFamily="34" charset="0"/>
              </a:rPr>
              <a:t>R</a:t>
            </a:r>
            <a:r>
              <a:rPr lang="en-US" altLang="en-US" sz="2000" baseline="-25000">
                <a:solidFill>
                  <a:srgbClr val="000000"/>
                </a:solidFill>
                <a:cs typeface="Arial" pitchFamily="34" charset="0"/>
              </a:rPr>
              <a:t>free</a:t>
            </a:r>
            <a:r>
              <a:rPr lang="en-US" altLang="en-US" sz="2000">
                <a:solidFill>
                  <a:srgbClr val="000000"/>
                </a:solidFill>
                <a:cs typeface="Arial" pitchFamily="34" charset="0"/>
              </a:rPr>
              <a:t> = 0.20 to 2Å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 flipH="1" flipV="1">
            <a:off x="2562225" y="3151188"/>
            <a:ext cx="874713" cy="52070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2250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1397000"/>
            <a:ext cx="1981200" cy="1571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51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1390650"/>
            <a:ext cx="1981200" cy="1571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52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538" y="1390650"/>
            <a:ext cx="1981200" cy="1571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7843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2" grpId="0"/>
      <p:bldP spid="29" grpId="0"/>
      <p:bldP spid="30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138" y="957263"/>
            <a:ext cx="3946525" cy="573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251" name="Title 1"/>
          <p:cNvSpPr>
            <a:spLocks noGrp="1"/>
          </p:cNvSpPr>
          <p:nvPr>
            <p:ph type="title"/>
          </p:nvPr>
        </p:nvSpPr>
        <p:spPr>
          <a:xfrm>
            <a:off x="430213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MD-predicted water structure</a:t>
            </a:r>
          </a:p>
        </p:txBody>
      </p:sp>
      <p:sp>
        <p:nvSpPr>
          <p:cNvPr id="53252" name="TextBox 3"/>
          <p:cNvSpPr txBox="1">
            <a:spLocks noChangeArrowheads="1"/>
          </p:cNvSpPr>
          <p:nvPr/>
        </p:nvSpPr>
        <p:spPr bwMode="auto">
          <a:xfrm>
            <a:off x="2211388" y="5248275"/>
            <a:ext cx="155416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cs typeface="Arial" pitchFamily="34" charset="0"/>
              </a:rPr>
              <a:t>Simulated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cs typeface="Arial" pitchFamily="34" charset="0"/>
              </a:rPr>
              <a:t>density</a:t>
            </a:r>
          </a:p>
        </p:txBody>
      </p:sp>
      <p:sp>
        <p:nvSpPr>
          <p:cNvPr id="53253" name="TextBox 7"/>
          <p:cNvSpPr txBox="1">
            <a:spLocks noChangeArrowheads="1"/>
          </p:cNvSpPr>
          <p:nvPr/>
        </p:nvSpPr>
        <p:spPr bwMode="auto">
          <a:xfrm>
            <a:off x="0" y="6488113"/>
            <a:ext cx="4699000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Janowski </a:t>
            </a:r>
            <a:r>
              <a:rPr lang="en-US" altLang="en-US" sz="1800" i="1">
                <a:solidFill>
                  <a:srgbClr val="000000"/>
                </a:solidFill>
                <a:cs typeface="Arial" pitchFamily="34" charset="0"/>
              </a:rPr>
              <a:t>et al </a:t>
            </a: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(2013) JACS </a:t>
            </a:r>
            <a:r>
              <a:rPr lang="en-US" altLang="en-US" sz="1800" b="1">
                <a:solidFill>
                  <a:srgbClr val="000000"/>
                </a:solidFill>
                <a:cs typeface="Arial" pitchFamily="34" charset="0"/>
              </a:rPr>
              <a:t>135</a:t>
            </a: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, 7938-7948</a:t>
            </a:r>
          </a:p>
        </p:txBody>
      </p:sp>
    </p:spTree>
    <p:extLst>
      <p:ext uri="{BB962C8B-B14F-4D97-AF65-F5344CB8AC3E}">
        <p14:creationId xmlns:p14="http://schemas.microsoft.com/office/powerpoint/2010/main" val="3593447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157288"/>
            <a:ext cx="8137525" cy="471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275" name="Title 1"/>
          <p:cNvSpPr>
            <a:spLocks noGrp="1"/>
          </p:cNvSpPr>
          <p:nvPr>
            <p:ph type="title"/>
          </p:nvPr>
        </p:nvSpPr>
        <p:spPr>
          <a:xfrm>
            <a:off x="430213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MD-predicted water structure</a:t>
            </a:r>
          </a:p>
        </p:txBody>
      </p:sp>
      <p:sp>
        <p:nvSpPr>
          <p:cNvPr id="54276" name="TextBox 3"/>
          <p:cNvSpPr txBox="1">
            <a:spLocks noChangeArrowheads="1"/>
          </p:cNvSpPr>
          <p:nvPr/>
        </p:nvSpPr>
        <p:spPr bwMode="auto">
          <a:xfrm>
            <a:off x="0" y="4579938"/>
            <a:ext cx="15557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cs typeface="Arial" pitchFamily="34" charset="0"/>
              </a:rPr>
              <a:t>Simulated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cs typeface="Arial" pitchFamily="34" charset="0"/>
              </a:rPr>
              <a:t>density</a:t>
            </a:r>
          </a:p>
        </p:txBody>
      </p:sp>
      <p:sp>
        <p:nvSpPr>
          <p:cNvPr id="54277" name="TextBox 5"/>
          <p:cNvSpPr txBox="1">
            <a:spLocks noChangeArrowheads="1"/>
          </p:cNvSpPr>
          <p:nvPr/>
        </p:nvSpPr>
        <p:spPr bwMode="auto">
          <a:xfrm>
            <a:off x="4249738" y="4764088"/>
            <a:ext cx="15875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cs typeface="Arial" pitchFamily="34" charset="0"/>
              </a:rPr>
              <a:t>2mF</a:t>
            </a:r>
            <a:r>
              <a:rPr lang="en-US" altLang="en-US" sz="2400" baseline="-25000">
                <a:solidFill>
                  <a:srgbClr val="000000"/>
                </a:solidFill>
                <a:cs typeface="Arial" pitchFamily="34" charset="0"/>
              </a:rPr>
              <a:t>o</a:t>
            </a:r>
            <a:r>
              <a:rPr lang="en-US" altLang="en-US" sz="2400">
                <a:solidFill>
                  <a:srgbClr val="000000"/>
                </a:solidFill>
                <a:cs typeface="Arial" pitchFamily="34" charset="0"/>
              </a:rPr>
              <a:t>-DF</a:t>
            </a:r>
            <a:r>
              <a:rPr lang="en-US" altLang="en-US" sz="2400" baseline="-25000">
                <a:solidFill>
                  <a:srgbClr val="000000"/>
                </a:solidFill>
                <a:cs typeface="Arial" pitchFamily="34" charset="0"/>
              </a:rPr>
              <a:t>c</a:t>
            </a:r>
          </a:p>
        </p:txBody>
      </p:sp>
      <p:sp>
        <p:nvSpPr>
          <p:cNvPr id="54278" name="TextBox 7"/>
          <p:cNvSpPr txBox="1">
            <a:spLocks noChangeArrowheads="1"/>
          </p:cNvSpPr>
          <p:nvPr/>
        </p:nvSpPr>
        <p:spPr bwMode="auto">
          <a:xfrm>
            <a:off x="0" y="6488113"/>
            <a:ext cx="4699000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Janowski </a:t>
            </a:r>
            <a:r>
              <a:rPr lang="en-US" altLang="en-US" sz="1800" i="1">
                <a:solidFill>
                  <a:srgbClr val="000000"/>
                </a:solidFill>
                <a:cs typeface="Arial" pitchFamily="34" charset="0"/>
              </a:rPr>
              <a:t>et al </a:t>
            </a: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(2013) JACS </a:t>
            </a:r>
            <a:r>
              <a:rPr lang="en-US" altLang="en-US" sz="1800" b="1">
                <a:solidFill>
                  <a:srgbClr val="000000"/>
                </a:solidFill>
                <a:cs typeface="Arial" pitchFamily="34" charset="0"/>
              </a:rPr>
              <a:t>135</a:t>
            </a: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, 7938-7948</a:t>
            </a:r>
          </a:p>
        </p:txBody>
      </p:sp>
    </p:spTree>
    <p:extLst>
      <p:ext uri="{BB962C8B-B14F-4D97-AF65-F5344CB8AC3E}">
        <p14:creationId xmlns:p14="http://schemas.microsoft.com/office/powerpoint/2010/main" val="946078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0925"/>
            <a:ext cx="9144000" cy="725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Title 1"/>
          <p:cNvSpPr>
            <a:spLocks noGrp="1"/>
          </p:cNvSpPr>
          <p:nvPr>
            <p:ph type="title"/>
          </p:nvPr>
        </p:nvSpPr>
        <p:spPr>
          <a:xfrm>
            <a:off x="430213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MD-predicted Val rotamer</a:t>
            </a:r>
          </a:p>
        </p:txBody>
      </p:sp>
      <p:sp>
        <p:nvSpPr>
          <p:cNvPr id="55300" name="TextBox 7"/>
          <p:cNvSpPr txBox="1">
            <a:spLocks noChangeArrowheads="1"/>
          </p:cNvSpPr>
          <p:nvPr/>
        </p:nvSpPr>
        <p:spPr bwMode="auto">
          <a:xfrm>
            <a:off x="0" y="6488113"/>
            <a:ext cx="4699000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Janowski </a:t>
            </a:r>
            <a:r>
              <a:rPr lang="en-US" altLang="en-US" sz="1800" i="1">
                <a:solidFill>
                  <a:srgbClr val="000000"/>
                </a:solidFill>
                <a:cs typeface="Arial" pitchFamily="34" charset="0"/>
              </a:rPr>
              <a:t>et al </a:t>
            </a: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(2013) JACS </a:t>
            </a:r>
            <a:r>
              <a:rPr lang="en-US" altLang="en-US" sz="1800" b="1">
                <a:solidFill>
                  <a:srgbClr val="000000"/>
                </a:solidFill>
                <a:cs typeface="Arial" pitchFamily="34" charset="0"/>
              </a:rPr>
              <a:t>135</a:t>
            </a: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, 7938-7948</a:t>
            </a:r>
          </a:p>
        </p:txBody>
      </p:sp>
    </p:spTree>
    <p:extLst>
      <p:ext uri="{BB962C8B-B14F-4D97-AF65-F5344CB8AC3E}">
        <p14:creationId xmlns:p14="http://schemas.microsoft.com/office/powerpoint/2010/main" val="1575681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>
          <a:xfrm>
            <a:off x="430213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MD-predicted Val rotamer</a:t>
            </a:r>
          </a:p>
        </p:txBody>
      </p:sp>
      <p:pic>
        <p:nvPicPr>
          <p:cNvPr id="5632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84"/>
          <a:stretch>
            <a:fillRect/>
          </a:stretch>
        </p:blipFill>
        <p:spPr bwMode="auto">
          <a:xfrm>
            <a:off x="0" y="1050925"/>
            <a:ext cx="9113838" cy="580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30" t="27734" r="13690" b="24611"/>
          <a:stretch>
            <a:fillRect/>
          </a:stretch>
        </p:blipFill>
        <p:spPr bwMode="auto">
          <a:xfrm>
            <a:off x="1628775" y="1179513"/>
            <a:ext cx="4486275" cy="348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6115050" y="5149850"/>
          <a:ext cx="2655888" cy="11191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5296"/>
                <a:gridCol w="885296"/>
                <a:gridCol w="885296"/>
              </a:tblGrid>
              <a:tr h="377310">
                <a:tc>
                  <a:txBody>
                    <a:bodyPr/>
                    <a:lstStyle/>
                    <a:p>
                      <a:r>
                        <a:rPr lang="en-US" sz="1800" baseline="0" dirty="0" err="1" smtClean="0">
                          <a:solidFill>
                            <a:schemeClr val="tx1"/>
                          </a:solidFill>
                        </a:rPr>
                        <a:t>confs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27" marR="91427" marT="45732" marB="45732"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solidFill>
                            <a:schemeClr val="tx1"/>
                          </a:solidFill>
                        </a:rPr>
                        <a:t>R</a:t>
                      </a:r>
                      <a:r>
                        <a:rPr lang="en-US" sz="1800" baseline="-25000" dirty="0" err="1" smtClean="0">
                          <a:solidFill>
                            <a:schemeClr val="tx1"/>
                          </a:solidFill>
                        </a:rPr>
                        <a:t>work</a:t>
                      </a:r>
                      <a:endParaRPr lang="en-US" sz="1800" baseline="-25000" dirty="0">
                        <a:solidFill>
                          <a:schemeClr val="tx1"/>
                        </a:solidFill>
                      </a:endParaRPr>
                    </a:p>
                  </a:txBody>
                  <a:tcPr marL="91427" marR="91427" marT="45732" marB="45732"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solidFill>
                            <a:schemeClr val="tx1"/>
                          </a:solidFill>
                        </a:rPr>
                        <a:t>R</a:t>
                      </a:r>
                      <a:r>
                        <a:rPr lang="en-US" sz="1800" baseline="-25000" dirty="0" err="1" smtClean="0">
                          <a:solidFill>
                            <a:schemeClr val="tx1"/>
                          </a:solidFill>
                        </a:rPr>
                        <a:t>free</a:t>
                      </a:r>
                      <a:endParaRPr lang="en-US" sz="1800" baseline="-25000" dirty="0">
                        <a:solidFill>
                          <a:schemeClr val="tx1"/>
                        </a:solidFill>
                      </a:endParaRPr>
                    </a:p>
                  </a:txBody>
                  <a:tcPr marL="91427" marR="91427" marT="45732" marB="45732"/>
                </a:tc>
              </a:tr>
              <a:tr h="370939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one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27" marR="91427" marT="45732" marB="45732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4.11%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27" marR="91427" marT="45732" marB="45732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5.84%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27" marR="91427" marT="45732" marB="45732"/>
                </a:tc>
              </a:tr>
              <a:tr h="370939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A &amp; B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27" marR="91427" marT="45732" marB="45732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3.89%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27" marR="91427" marT="45732" marB="45732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5.53%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27" marR="91427" marT="45732" marB="45732"/>
                </a:tc>
              </a:tr>
            </a:tbl>
          </a:graphicData>
        </a:graphic>
      </p:graphicFrame>
      <p:sp>
        <p:nvSpPr>
          <p:cNvPr id="56343" name="TextBox 7"/>
          <p:cNvSpPr txBox="1">
            <a:spLocks noChangeArrowheads="1"/>
          </p:cNvSpPr>
          <p:nvPr/>
        </p:nvSpPr>
        <p:spPr bwMode="auto">
          <a:xfrm>
            <a:off x="0" y="6488113"/>
            <a:ext cx="4699000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Janowski </a:t>
            </a:r>
            <a:r>
              <a:rPr lang="en-US" altLang="en-US" sz="1800" i="1">
                <a:solidFill>
                  <a:srgbClr val="000000"/>
                </a:solidFill>
                <a:cs typeface="Arial" pitchFamily="34" charset="0"/>
              </a:rPr>
              <a:t>et al </a:t>
            </a: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(2013) JACS </a:t>
            </a:r>
            <a:r>
              <a:rPr lang="en-US" altLang="en-US" sz="1800" b="1">
                <a:solidFill>
                  <a:srgbClr val="000000"/>
                </a:solidFill>
                <a:cs typeface="Arial" pitchFamily="34" charset="0"/>
              </a:rPr>
              <a:t>135</a:t>
            </a: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, 7938-7948</a:t>
            </a:r>
          </a:p>
        </p:txBody>
      </p:sp>
    </p:spTree>
    <p:extLst>
      <p:ext uri="{BB962C8B-B14F-4D97-AF65-F5344CB8AC3E}">
        <p14:creationId xmlns:p14="http://schemas.microsoft.com/office/powerpoint/2010/main" val="406257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The speed of light</a:t>
            </a:r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0" y="2928938"/>
            <a:ext cx="91440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0" b="1">
                <a:latin typeface="Courier New" pitchFamily="49" charset="0"/>
              </a:rPr>
              <a:t>299792458.000 m/s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596980" y="4930418"/>
            <a:ext cx="1275008" cy="1927582"/>
            <a:chOff x="115910" y="4481848"/>
            <a:chExt cx="1275008" cy="1927582"/>
          </a:xfrm>
        </p:grpSpPr>
        <p:sp>
          <p:nvSpPr>
            <p:cNvPr id="6" name="TextBox 5"/>
            <p:cNvSpPr txBox="1"/>
            <p:nvPr/>
          </p:nvSpPr>
          <p:spPr>
            <a:xfrm>
              <a:off x="203486" y="6009320"/>
              <a:ext cx="100540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Einstein</a:t>
              </a:r>
              <a:endParaRPr lang="en-US" sz="2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Picture 24" descr="http://youtubecollections.neelabook.com/images/Albert%20Einstein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14" t="3573" r="5028" b="27068"/>
            <a:stretch/>
          </p:blipFill>
          <p:spPr bwMode="auto">
            <a:xfrm>
              <a:off x="115910" y="4481848"/>
              <a:ext cx="1275008" cy="1481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90152" y="4919734"/>
            <a:ext cx="1364476" cy="1837531"/>
            <a:chOff x="90152" y="2485623"/>
            <a:chExt cx="1364476" cy="1837531"/>
          </a:xfrm>
        </p:grpSpPr>
        <p:sp>
          <p:nvSpPr>
            <p:cNvPr id="9" name="TextBox 8"/>
            <p:cNvSpPr txBox="1"/>
            <p:nvPr/>
          </p:nvSpPr>
          <p:spPr>
            <a:xfrm>
              <a:off x="90152" y="3923044"/>
              <a:ext cx="136447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JC Maxwell</a:t>
              </a:r>
              <a:endParaRPr lang="en-US" sz="2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Picture 4" descr="James Clerk Maxwell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56" t="4871" r="4535" b="13621"/>
            <a:stretch/>
          </p:blipFill>
          <p:spPr bwMode="auto">
            <a:xfrm>
              <a:off x="141668" y="2485623"/>
              <a:ext cx="1275008" cy="14553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ield_ne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675" y="1004888"/>
            <a:ext cx="5715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Electric field of a moving charge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596980" y="4930418"/>
            <a:ext cx="1275008" cy="1927582"/>
            <a:chOff x="115910" y="4481848"/>
            <a:chExt cx="1275008" cy="1927582"/>
          </a:xfrm>
        </p:grpSpPr>
        <p:sp>
          <p:nvSpPr>
            <p:cNvPr id="14" name="TextBox 13"/>
            <p:cNvSpPr txBox="1"/>
            <p:nvPr/>
          </p:nvSpPr>
          <p:spPr>
            <a:xfrm>
              <a:off x="203486" y="6009320"/>
              <a:ext cx="100540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Einstein</a:t>
              </a:r>
              <a:endParaRPr lang="en-US" sz="2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24" descr="http://youtubecollections.neelabook.com/images/Albert%20Einstein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14" t="3573" r="5028" b="27068"/>
            <a:stretch/>
          </p:blipFill>
          <p:spPr bwMode="auto">
            <a:xfrm>
              <a:off x="115910" y="4481848"/>
              <a:ext cx="1275008" cy="1481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/>
          <p:cNvGrpSpPr/>
          <p:nvPr/>
        </p:nvGrpSpPr>
        <p:grpSpPr>
          <a:xfrm>
            <a:off x="90152" y="4919734"/>
            <a:ext cx="1364476" cy="1837531"/>
            <a:chOff x="90152" y="2485623"/>
            <a:chExt cx="1364476" cy="1837531"/>
          </a:xfrm>
        </p:grpSpPr>
        <p:sp>
          <p:nvSpPr>
            <p:cNvPr id="17" name="TextBox 16"/>
            <p:cNvSpPr txBox="1"/>
            <p:nvPr/>
          </p:nvSpPr>
          <p:spPr>
            <a:xfrm>
              <a:off x="90152" y="3923044"/>
              <a:ext cx="136447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JC Maxwell</a:t>
              </a:r>
              <a:endParaRPr lang="en-US" sz="2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8" name="Picture 4" descr="James Clerk Maxwell.pn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56" t="4871" r="4535" b="13621"/>
            <a:stretch/>
          </p:blipFill>
          <p:spPr bwMode="auto">
            <a:xfrm>
              <a:off x="141668" y="2485623"/>
              <a:ext cx="1275008" cy="14553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9899</TotalTime>
  <Words>2022</Words>
  <Application>Microsoft Office PowerPoint</Application>
  <PresentationFormat>On-screen Show (4:3)</PresentationFormat>
  <Paragraphs>564</Paragraphs>
  <Slides>74</Slides>
  <Notes>0</Notes>
  <HiddenSlides>1</HiddenSlides>
  <MMClips>1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78" baseType="lpstr">
      <vt:lpstr>Office Theme</vt:lpstr>
      <vt:lpstr>Default Design</vt:lpstr>
      <vt:lpstr>1_Default Design</vt:lpstr>
      <vt:lpstr>Chart</vt:lpstr>
      <vt:lpstr>Acknowledgements</vt:lpstr>
      <vt:lpstr>Dawn of the Age of Uncertainty </vt:lpstr>
      <vt:lpstr>June 28 1914</vt:lpstr>
      <vt:lpstr>1914: who was there? </vt:lpstr>
      <vt:lpstr>Flow of information</vt:lpstr>
      <vt:lpstr>Electric fields: voltage vs current</vt:lpstr>
      <vt:lpstr>A Brief History of Electricity</vt:lpstr>
      <vt:lpstr>The speed of light</vt:lpstr>
      <vt:lpstr>Electric field of a moving charge</vt:lpstr>
      <vt:lpstr>Electricity + vacuum = X-rays</vt:lpstr>
      <vt:lpstr>X-rays (aka “Röntgenstrahlung”)</vt:lpstr>
      <vt:lpstr>Laue’s diffraction photograph (not to be confused with Laue diffraction)</vt:lpstr>
      <vt:lpstr>W. L. Bragg on spot shape</vt:lpstr>
      <vt:lpstr>W.H. Bragg’s “spectrometer”</vt:lpstr>
      <vt:lpstr>1914: who was there? </vt:lpstr>
      <vt:lpstr>Darwin’s Formula</vt:lpstr>
      <vt:lpstr>Periodic Table ca 1914</vt:lpstr>
      <vt:lpstr>How do you weigh an atom?</vt:lpstr>
      <vt:lpstr>A Brief History of Electricity</vt:lpstr>
      <vt:lpstr>Thomson’s Atom</vt:lpstr>
      <vt:lpstr>Rutherford’s Atom</vt:lpstr>
      <vt:lpstr>A Fourier view of scattering</vt:lpstr>
      <vt:lpstr>A Fourier view of scattering</vt:lpstr>
      <vt:lpstr>A Fourier view of scattering</vt:lpstr>
      <vt:lpstr>A Fourier view of scattering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Temperature is not enough</vt:lpstr>
      <vt:lpstr>The B factor</vt:lpstr>
      <vt:lpstr>Lorentz factor: note added in proof</vt:lpstr>
      <vt:lpstr>Dawn of the Age of Uncertainty </vt:lpstr>
      <vt:lpstr>Temperature is not enough</vt:lpstr>
      <vt:lpstr>1928: the last straw for determinism</vt:lpstr>
      <vt:lpstr>PowerPoint Presentation</vt:lpstr>
      <vt:lpstr>1914: who was there? </vt:lpstr>
      <vt:lpstr>First diffraction from protein xtal</vt:lpstr>
      <vt:lpstr>Dehydration: 1936</vt:lpstr>
      <vt:lpstr>2014: are atoms finally collapsing?</vt:lpstr>
      <vt:lpstr>MD simulation:  30 conformers from 24,000</vt:lpstr>
      <vt:lpstr>2Fsim-Fcalc and (Fsim Φsim) - (Fcalc Φcalc) maps</vt:lpstr>
      <vt:lpstr>2014:  Electron density for one atom</vt:lpstr>
      <vt:lpstr>How many conformers are there?</vt:lpstr>
      <vt:lpstr>How many conformers are there?</vt:lpstr>
      <vt:lpstr>How many conformers are there?</vt:lpstr>
      <vt:lpstr>How many conformers are there?</vt:lpstr>
      <vt:lpstr>How many conformers are there?</vt:lpstr>
      <vt:lpstr>How “rough” is the solvent?</vt:lpstr>
      <vt:lpstr>Structural Biology 2114</vt:lpstr>
      <vt:lpstr>lysozyme: real and reciprocal</vt:lpstr>
      <vt:lpstr>lysozyme: thermal motion</vt:lpstr>
      <vt:lpstr>Structural Biology 2114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Molecular Dynamics Simulation</vt:lpstr>
      <vt:lpstr>30 conformers from 24,000</vt:lpstr>
      <vt:lpstr>Electron density from 24,000 conformers</vt:lpstr>
      <vt:lpstr>Electron density from 24,000 conformers</vt:lpstr>
      <vt:lpstr>Molecular Dynamics vs Observation</vt:lpstr>
      <vt:lpstr>Molecular Dynamics vs Observation</vt:lpstr>
      <vt:lpstr>Molecular Dynamics vs Observation</vt:lpstr>
      <vt:lpstr>Molecular Dynamics vs Observation</vt:lpstr>
      <vt:lpstr>Molecular Dynamics vs Observation</vt:lpstr>
      <vt:lpstr>Molecular Dynamics vs Observation</vt:lpstr>
      <vt:lpstr>Molecular Dynamics vs Observation</vt:lpstr>
      <vt:lpstr>MD-predicted water structure</vt:lpstr>
      <vt:lpstr>MD-predicted water structure</vt:lpstr>
      <vt:lpstr>MD-predicted Val rotamer</vt:lpstr>
      <vt:lpstr>MD-predicted Val rotamer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JMHolton</dc:creator>
  <cp:lastModifiedBy>JMHolton</cp:lastModifiedBy>
  <cp:revision>139</cp:revision>
  <dcterms:created xsi:type="dcterms:W3CDTF">2014-05-18T19:38:07Z</dcterms:created>
  <dcterms:modified xsi:type="dcterms:W3CDTF">2014-10-08T18:56:16Z</dcterms:modified>
</cp:coreProperties>
</file>