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unknown"/>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avi" ContentType="video/avi"/>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75" r:id="rId3"/>
    <p:sldMasterId id="2147483729" r:id="rId4"/>
    <p:sldMasterId id="2147483744" r:id="rId5"/>
    <p:sldMasterId id="2147483758" r:id="rId6"/>
    <p:sldMasterId id="2147483770" r:id="rId7"/>
    <p:sldMasterId id="2147483782" r:id="rId8"/>
    <p:sldMasterId id="2147483795" r:id="rId9"/>
    <p:sldMasterId id="2147483809" r:id="rId10"/>
    <p:sldMasterId id="2147483824" r:id="rId11"/>
    <p:sldMasterId id="2147483850" r:id="rId12"/>
    <p:sldMasterId id="2147483863" r:id="rId13"/>
    <p:sldMasterId id="2147483876" r:id="rId14"/>
    <p:sldMasterId id="2147483892" r:id="rId15"/>
    <p:sldMasterId id="2147483905" r:id="rId16"/>
    <p:sldMasterId id="2147483917" r:id="rId17"/>
    <p:sldMasterId id="2147483929" r:id="rId18"/>
  </p:sldMasterIdLst>
  <p:notesMasterIdLst>
    <p:notesMasterId r:id="rId168"/>
  </p:notesMasterIdLst>
  <p:sldIdLst>
    <p:sldId id="1170" r:id="rId19"/>
    <p:sldId id="1975" r:id="rId20"/>
    <p:sldId id="1655" r:id="rId21"/>
    <p:sldId id="2048" r:id="rId22"/>
    <p:sldId id="2002" r:id="rId23"/>
    <p:sldId id="2003" r:id="rId24"/>
    <p:sldId id="1888" r:id="rId25"/>
    <p:sldId id="1917" r:id="rId26"/>
    <p:sldId id="1918" r:id="rId27"/>
    <p:sldId id="2047" r:id="rId28"/>
    <p:sldId id="2029" r:id="rId29"/>
    <p:sldId id="2030" r:id="rId30"/>
    <p:sldId id="2031" r:id="rId31"/>
    <p:sldId id="2032" r:id="rId32"/>
    <p:sldId id="2033" r:id="rId33"/>
    <p:sldId id="2034" r:id="rId34"/>
    <p:sldId id="2041" r:id="rId35"/>
    <p:sldId id="2035" r:id="rId36"/>
    <p:sldId id="2036" r:id="rId37"/>
    <p:sldId id="2037" r:id="rId38"/>
    <p:sldId id="2038" r:id="rId39"/>
    <p:sldId id="2039" r:id="rId40"/>
    <p:sldId id="2040" r:id="rId41"/>
    <p:sldId id="2042" r:id="rId42"/>
    <p:sldId id="2043" r:id="rId43"/>
    <p:sldId id="2044" r:id="rId44"/>
    <p:sldId id="2045" r:id="rId45"/>
    <p:sldId id="1950" r:id="rId46"/>
    <p:sldId id="1974" r:id="rId47"/>
    <p:sldId id="2004" r:id="rId48"/>
    <p:sldId id="1915" r:id="rId49"/>
    <p:sldId id="2052" r:id="rId50"/>
    <p:sldId id="1987" r:id="rId51"/>
    <p:sldId id="1984" r:id="rId52"/>
    <p:sldId id="1985" r:id="rId53"/>
    <p:sldId id="1986" r:id="rId54"/>
    <p:sldId id="2027" r:id="rId55"/>
    <p:sldId id="2028" r:id="rId56"/>
    <p:sldId id="1988" r:id="rId57"/>
    <p:sldId id="1991" r:id="rId58"/>
    <p:sldId id="1992" r:id="rId59"/>
    <p:sldId id="1993" r:id="rId60"/>
    <p:sldId id="1994" r:id="rId61"/>
    <p:sldId id="1995" r:id="rId62"/>
    <p:sldId id="1996" r:id="rId63"/>
    <p:sldId id="1997" r:id="rId64"/>
    <p:sldId id="1998" r:id="rId65"/>
    <p:sldId id="1999" r:id="rId66"/>
    <p:sldId id="1983" r:id="rId67"/>
    <p:sldId id="1981" r:id="rId68"/>
    <p:sldId id="2049" r:id="rId69"/>
    <p:sldId id="2050" r:id="rId70"/>
    <p:sldId id="1951" r:id="rId71"/>
    <p:sldId id="1952" r:id="rId72"/>
    <p:sldId id="1953" r:id="rId73"/>
    <p:sldId id="1954" r:id="rId74"/>
    <p:sldId id="1955" r:id="rId75"/>
    <p:sldId id="1956" r:id="rId76"/>
    <p:sldId id="1957" r:id="rId77"/>
    <p:sldId id="1958" r:id="rId78"/>
    <p:sldId id="1960" r:id="rId79"/>
    <p:sldId id="1961" r:id="rId80"/>
    <p:sldId id="2053" r:id="rId81"/>
    <p:sldId id="1719" r:id="rId82"/>
    <p:sldId id="1720" r:id="rId83"/>
    <p:sldId id="1721" r:id="rId84"/>
    <p:sldId id="1722" r:id="rId85"/>
    <p:sldId id="1723" r:id="rId86"/>
    <p:sldId id="1724" r:id="rId87"/>
    <p:sldId id="1725" r:id="rId88"/>
    <p:sldId id="1726" r:id="rId89"/>
    <p:sldId id="1727" r:id="rId90"/>
    <p:sldId id="1728" r:id="rId91"/>
    <p:sldId id="1729" r:id="rId92"/>
    <p:sldId id="1890" r:id="rId93"/>
    <p:sldId id="1734" r:id="rId94"/>
    <p:sldId id="1735" r:id="rId95"/>
    <p:sldId id="1736" r:id="rId96"/>
    <p:sldId id="1737" r:id="rId97"/>
    <p:sldId id="1738" r:id="rId98"/>
    <p:sldId id="1739" r:id="rId99"/>
    <p:sldId id="1740" r:id="rId100"/>
    <p:sldId id="1741" r:id="rId101"/>
    <p:sldId id="1742" r:id="rId102"/>
    <p:sldId id="1743" r:id="rId103"/>
    <p:sldId id="1744" r:id="rId104"/>
    <p:sldId id="1745" r:id="rId105"/>
    <p:sldId id="1746" r:id="rId106"/>
    <p:sldId id="1747" r:id="rId107"/>
    <p:sldId id="2012" r:id="rId108"/>
    <p:sldId id="2011" r:id="rId109"/>
    <p:sldId id="2014" r:id="rId110"/>
    <p:sldId id="2018" r:id="rId111"/>
    <p:sldId id="2019" r:id="rId112"/>
    <p:sldId id="2051" r:id="rId113"/>
    <p:sldId id="1933" r:id="rId114"/>
    <p:sldId id="1896" r:id="rId115"/>
    <p:sldId id="1962" r:id="rId116"/>
    <p:sldId id="1968" r:id="rId117"/>
    <p:sldId id="1970" r:id="rId118"/>
    <p:sldId id="1914" r:id="rId119"/>
    <p:sldId id="1931" r:id="rId120"/>
    <p:sldId id="1761" r:id="rId121"/>
    <p:sldId id="1762" r:id="rId122"/>
    <p:sldId id="1763" r:id="rId123"/>
    <p:sldId id="1764" r:id="rId124"/>
    <p:sldId id="1765" r:id="rId125"/>
    <p:sldId id="1778" r:id="rId126"/>
    <p:sldId id="1779" r:id="rId127"/>
    <p:sldId id="1780" r:id="rId128"/>
    <p:sldId id="1781" r:id="rId129"/>
    <p:sldId id="1782" r:id="rId130"/>
    <p:sldId id="1783" r:id="rId131"/>
    <p:sldId id="1766" r:id="rId132"/>
    <p:sldId id="1791" r:id="rId133"/>
    <p:sldId id="1792" r:id="rId134"/>
    <p:sldId id="1902" r:id="rId135"/>
    <p:sldId id="1903" r:id="rId136"/>
    <p:sldId id="1789" r:id="rId137"/>
    <p:sldId id="1790" r:id="rId138"/>
    <p:sldId id="2006" r:id="rId139"/>
    <p:sldId id="1976" r:id="rId140"/>
    <p:sldId id="1977" r:id="rId141"/>
    <p:sldId id="1978" r:id="rId142"/>
    <p:sldId id="1979" r:id="rId143"/>
    <p:sldId id="1980" r:id="rId144"/>
    <p:sldId id="1884" r:id="rId145"/>
    <p:sldId id="1963" r:id="rId146"/>
    <p:sldId id="1904" r:id="rId147"/>
    <p:sldId id="2024" r:id="rId148"/>
    <p:sldId id="2025" r:id="rId149"/>
    <p:sldId id="2022" r:id="rId150"/>
    <p:sldId id="2023" r:id="rId151"/>
    <p:sldId id="1969" r:id="rId152"/>
    <p:sldId id="1972" r:id="rId153"/>
    <p:sldId id="1973" r:id="rId154"/>
    <p:sldId id="2046" r:id="rId155"/>
    <p:sldId id="2026" r:id="rId156"/>
    <p:sldId id="1982" r:id="rId157"/>
    <p:sldId id="1919" r:id="rId158"/>
    <p:sldId id="1946" r:id="rId159"/>
    <p:sldId id="1920" r:id="rId160"/>
    <p:sldId id="1921" r:id="rId161"/>
    <p:sldId id="1912" r:id="rId162"/>
    <p:sldId id="1913" r:id="rId163"/>
    <p:sldId id="1911" r:id="rId164"/>
    <p:sldId id="2000" r:id="rId165"/>
    <p:sldId id="2001" r:id="rId166"/>
    <p:sldId id="1640" r:id="rId16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A82D"/>
    <a:srgbClr val="2AD63A"/>
    <a:srgbClr val="EAF0FE"/>
    <a:srgbClr val="FF4F29"/>
    <a:srgbClr val="000066"/>
    <a:srgbClr val="CC3300"/>
    <a:srgbClr val="CCFF33"/>
    <a:srgbClr val="D7AE85"/>
    <a:srgbClr val="F0E0D0"/>
    <a:srgbClr val="FAF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798" autoAdjust="0"/>
    <p:restoredTop sz="94660"/>
  </p:normalViewPr>
  <p:slideViewPr>
    <p:cSldViewPr snapToGrid="0" snapToObjects="1">
      <p:cViewPr varScale="1">
        <p:scale>
          <a:sx n="74" d="100"/>
          <a:sy n="74" d="100"/>
        </p:scale>
        <p:origin x="-72" y="-2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912"/>
    </p:cViewPr>
  </p:sorterViewPr>
  <p:notesViewPr>
    <p:cSldViewPr snapToGrid="0" snapToObjects="1">
      <p:cViewPr varScale="1">
        <p:scale>
          <a:sx n="56" d="100"/>
          <a:sy n="56" d="100"/>
        </p:scale>
        <p:origin x="-118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slide" Target="slides/slide120.xml"/><Relationship Id="rId154" Type="http://schemas.openxmlformats.org/officeDocument/2006/relationships/slide" Target="slides/slide136.xml"/><Relationship Id="rId159" Type="http://schemas.openxmlformats.org/officeDocument/2006/relationships/slide" Target="slides/slide141.xml"/><Relationship Id="rId170"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slide" Target="slides/slide126.xml"/><Relationship Id="rId149" Type="http://schemas.openxmlformats.org/officeDocument/2006/relationships/slide" Target="slides/slide13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60" Type="http://schemas.openxmlformats.org/officeDocument/2006/relationships/slide" Target="slides/slide142.xml"/><Relationship Id="rId165" Type="http://schemas.openxmlformats.org/officeDocument/2006/relationships/slide" Target="slides/slide14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slide" Target="slides/slide132.xml"/><Relationship Id="rId155" Type="http://schemas.openxmlformats.org/officeDocument/2006/relationships/slide" Target="slides/slide137.xml"/><Relationship Id="rId171"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slide" Target="slides/slide143.xml"/><Relationship Id="rId166" Type="http://schemas.openxmlformats.org/officeDocument/2006/relationships/slide" Target="slides/slide1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slide" Target="slides/slide101.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slide" Target="slides/slide117.xml"/><Relationship Id="rId143" Type="http://schemas.openxmlformats.org/officeDocument/2006/relationships/slide" Target="slides/slide125.xml"/><Relationship Id="rId148" Type="http://schemas.openxmlformats.org/officeDocument/2006/relationships/slide" Target="slides/slide130.xml"/><Relationship Id="rId151" Type="http://schemas.openxmlformats.org/officeDocument/2006/relationships/slide" Target="slides/slide133.xml"/><Relationship Id="rId156" Type="http://schemas.openxmlformats.org/officeDocument/2006/relationships/slide" Target="slides/slide138.xml"/><Relationship Id="rId164" Type="http://schemas.openxmlformats.org/officeDocument/2006/relationships/slide" Target="slides/slide146.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slide" Target="slides/slide149.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slide" Target="slides/slide14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8692810457513"/>
          <c:y val="6.5079365079365084E-2"/>
          <c:w val="0.83769063180827874"/>
          <c:h val="0.80793650793650784"/>
        </c:manualLayout>
      </c:layout>
      <c:scatterChart>
        <c:scatterStyle val="smoothMarker"/>
        <c:varyColors val="0"/>
        <c:ser>
          <c:idx val="0"/>
          <c:order val="0"/>
          <c:tx>
            <c:strRef>
              <c:f>Sheet1!$B$1</c:f>
              <c:strCache>
                <c:ptCount val="1"/>
                <c:pt idx="0">
                  <c:v>CCright</c:v>
                </c:pt>
              </c:strCache>
            </c:strRef>
          </c:tx>
          <c:spPr>
            <a:ln w="36623">
              <a:solidFill>
                <a:srgbClr val="FF0000"/>
              </a:solidFill>
              <a:prstDash val="solid"/>
            </a:ln>
          </c:spPr>
          <c:marker>
            <c:symbol val="none"/>
          </c:marker>
          <c:xVal>
            <c:numRef>
              <c:f>Sheet1!$A$2:$A$2022</c:f>
              <c:numCache>
                <c:formatCode>General</c:formatCode>
                <c:ptCount val="2021"/>
                <c:pt idx="0">
                  <c:v>2.2082700000000002</c:v>
                </c:pt>
                <c:pt idx="1">
                  <c:v>2.2084999999999999</c:v>
                </c:pt>
                <c:pt idx="2">
                  <c:v>2.20892</c:v>
                </c:pt>
                <c:pt idx="3">
                  <c:v>2.20946</c:v>
                </c:pt>
                <c:pt idx="4">
                  <c:v>2.2097600000000002</c:v>
                </c:pt>
                <c:pt idx="5">
                  <c:v>2.2101500000000001</c:v>
                </c:pt>
                <c:pt idx="6">
                  <c:v>2.2104400000000002</c:v>
                </c:pt>
                <c:pt idx="7">
                  <c:v>2.2107700000000001</c:v>
                </c:pt>
                <c:pt idx="8">
                  <c:v>2.2109999999999999</c:v>
                </c:pt>
                <c:pt idx="9">
                  <c:v>2.2111999999999998</c:v>
                </c:pt>
                <c:pt idx="10">
                  <c:v>2.21156</c:v>
                </c:pt>
                <c:pt idx="11">
                  <c:v>2.2121300000000002</c:v>
                </c:pt>
                <c:pt idx="12">
                  <c:v>2.2128399999999999</c:v>
                </c:pt>
                <c:pt idx="13">
                  <c:v>2.2130700000000001</c:v>
                </c:pt>
                <c:pt idx="14">
                  <c:v>2.2134</c:v>
                </c:pt>
                <c:pt idx="15">
                  <c:v>2.21366</c:v>
                </c:pt>
                <c:pt idx="16">
                  <c:v>2.2138</c:v>
                </c:pt>
                <c:pt idx="17">
                  <c:v>2.21407</c:v>
                </c:pt>
                <c:pt idx="18">
                  <c:v>2.2145600000000001</c:v>
                </c:pt>
                <c:pt idx="19">
                  <c:v>2.2147999999999999</c:v>
                </c:pt>
                <c:pt idx="20">
                  <c:v>2.21516</c:v>
                </c:pt>
                <c:pt idx="21">
                  <c:v>2.2153700000000001</c:v>
                </c:pt>
                <c:pt idx="22">
                  <c:v>2.21583</c:v>
                </c:pt>
                <c:pt idx="23">
                  <c:v>2.2161300000000002</c:v>
                </c:pt>
                <c:pt idx="24">
                  <c:v>2.21645</c:v>
                </c:pt>
                <c:pt idx="25">
                  <c:v>2.2168999999999999</c:v>
                </c:pt>
                <c:pt idx="26">
                  <c:v>2.21739</c:v>
                </c:pt>
                <c:pt idx="27">
                  <c:v>2.21794</c:v>
                </c:pt>
                <c:pt idx="28">
                  <c:v>2.2180900000000001</c:v>
                </c:pt>
                <c:pt idx="29">
                  <c:v>2.2183600000000001</c:v>
                </c:pt>
                <c:pt idx="30">
                  <c:v>2.21875</c:v>
                </c:pt>
                <c:pt idx="31">
                  <c:v>2.2190799999999999</c:v>
                </c:pt>
                <c:pt idx="32">
                  <c:v>2.2193800000000001</c:v>
                </c:pt>
                <c:pt idx="33">
                  <c:v>2.2201300000000002</c:v>
                </c:pt>
                <c:pt idx="34">
                  <c:v>2.22037</c:v>
                </c:pt>
                <c:pt idx="35">
                  <c:v>2.2206700000000001</c:v>
                </c:pt>
                <c:pt idx="36">
                  <c:v>2.22106</c:v>
                </c:pt>
                <c:pt idx="37">
                  <c:v>2.2212499999999999</c:v>
                </c:pt>
                <c:pt idx="38">
                  <c:v>2.2216399999999998</c:v>
                </c:pt>
                <c:pt idx="39">
                  <c:v>2.22194</c:v>
                </c:pt>
                <c:pt idx="40">
                  <c:v>2.2222900000000001</c:v>
                </c:pt>
                <c:pt idx="41">
                  <c:v>2.22248</c:v>
                </c:pt>
                <c:pt idx="42">
                  <c:v>2.22281</c:v>
                </c:pt>
                <c:pt idx="43">
                  <c:v>2.2231900000000002</c:v>
                </c:pt>
                <c:pt idx="44">
                  <c:v>2.2242199999999999</c:v>
                </c:pt>
                <c:pt idx="45">
                  <c:v>2.2249699999999999</c:v>
                </c:pt>
                <c:pt idx="46">
                  <c:v>2.2252000000000001</c:v>
                </c:pt>
                <c:pt idx="47">
                  <c:v>2.2255699999999998</c:v>
                </c:pt>
                <c:pt idx="48">
                  <c:v>2.2259699999999998</c:v>
                </c:pt>
                <c:pt idx="49">
                  <c:v>2.2263500000000001</c:v>
                </c:pt>
                <c:pt idx="50">
                  <c:v>2.2267299999999999</c:v>
                </c:pt>
                <c:pt idx="51">
                  <c:v>2.2270300000000001</c:v>
                </c:pt>
                <c:pt idx="52">
                  <c:v>2.2273700000000001</c:v>
                </c:pt>
                <c:pt idx="53">
                  <c:v>2.2277999999999998</c:v>
                </c:pt>
                <c:pt idx="54">
                  <c:v>2.2280799999999998</c:v>
                </c:pt>
                <c:pt idx="55">
                  <c:v>2.2285599999999999</c:v>
                </c:pt>
                <c:pt idx="56">
                  <c:v>2.2288800000000002</c:v>
                </c:pt>
                <c:pt idx="57">
                  <c:v>2.22912</c:v>
                </c:pt>
                <c:pt idx="58">
                  <c:v>2.2294499999999999</c:v>
                </c:pt>
                <c:pt idx="59">
                  <c:v>2.2299199999999999</c:v>
                </c:pt>
                <c:pt idx="60">
                  <c:v>2.2301299999999999</c:v>
                </c:pt>
                <c:pt idx="61">
                  <c:v>2.23034</c:v>
                </c:pt>
                <c:pt idx="62">
                  <c:v>2.2307999999999999</c:v>
                </c:pt>
                <c:pt idx="63">
                  <c:v>2.2313700000000001</c:v>
                </c:pt>
                <c:pt idx="64">
                  <c:v>2.2315900000000002</c:v>
                </c:pt>
                <c:pt idx="65">
                  <c:v>2.2318600000000002</c:v>
                </c:pt>
                <c:pt idx="66">
                  <c:v>2.23238</c:v>
                </c:pt>
                <c:pt idx="67">
                  <c:v>2.2325699999999999</c:v>
                </c:pt>
                <c:pt idx="68">
                  <c:v>2.2331400000000001</c:v>
                </c:pt>
                <c:pt idx="69">
                  <c:v>2.2332800000000002</c:v>
                </c:pt>
                <c:pt idx="70">
                  <c:v>2.2338100000000001</c:v>
                </c:pt>
                <c:pt idx="71">
                  <c:v>2.2340499999999999</c:v>
                </c:pt>
                <c:pt idx="72">
                  <c:v>2.2343199999999999</c:v>
                </c:pt>
                <c:pt idx="73">
                  <c:v>2.2345299999999999</c:v>
                </c:pt>
                <c:pt idx="74">
                  <c:v>2.2346699999999999</c:v>
                </c:pt>
                <c:pt idx="75">
                  <c:v>2.2351000000000001</c:v>
                </c:pt>
                <c:pt idx="76">
                  <c:v>2.2354699999999998</c:v>
                </c:pt>
                <c:pt idx="77">
                  <c:v>2.2363300000000002</c:v>
                </c:pt>
                <c:pt idx="78">
                  <c:v>2.23691</c:v>
                </c:pt>
                <c:pt idx="79">
                  <c:v>2.2374399999999999</c:v>
                </c:pt>
                <c:pt idx="80">
                  <c:v>2.23794</c:v>
                </c:pt>
                <c:pt idx="81">
                  <c:v>2.2384200000000001</c:v>
                </c:pt>
                <c:pt idx="82">
                  <c:v>2.2388599999999999</c:v>
                </c:pt>
                <c:pt idx="83">
                  <c:v>2.2392599999999998</c:v>
                </c:pt>
                <c:pt idx="84">
                  <c:v>2.2395999999999998</c:v>
                </c:pt>
                <c:pt idx="85">
                  <c:v>2.2400699999999998</c:v>
                </c:pt>
                <c:pt idx="86">
                  <c:v>2.2406700000000002</c:v>
                </c:pt>
                <c:pt idx="87">
                  <c:v>2.2411300000000001</c:v>
                </c:pt>
                <c:pt idx="88">
                  <c:v>2.2414499999999999</c:v>
                </c:pt>
                <c:pt idx="89">
                  <c:v>2.2418800000000001</c:v>
                </c:pt>
                <c:pt idx="90">
                  <c:v>2.2420499999999999</c:v>
                </c:pt>
                <c:pt idx="91">
                  <c:v>2.24247</c:v>
                </c:pt>
                <c:pt idx="92">
                  <c:v>2.2428900000000001</c:v>
                </c:pt>
                <c:pt idx="93">
                  <c:v>2.2429899999999998</c:v>
                </c:pt>
                <c:pt idx="94">
                  <c:v>2.2433299999999998</c:v>
                </c:pt>
                <c:pt idx="95">
                  <c:v>2.2437900000000002</c:v>
                </c:pt>
                <c:pt idx="96">
                  <c:v>2.2441</c:v>
                </c:pt>
                <c:pt idx="97">
                  <c:v>2.2446700000000002</c:v>
                </c:pt>
                <c:pt idx="98">
                  <c:v>2.2450700000000001</c:v>
                </c:pt>
                <c:pt idx="99">
                  <c:v>2.24532</c:v>
                </c:pt>
                <c:pt idx="100">
                  <c:v>2.2454800000000001</c:v>
                </c:pt>
                <c:pt idx="101">
                  <c:v>2.2461799999999998</c:v>
                </c:pt>
                <c:pt idx="102">
                  <c:v>2.2462499999999999</c:v>
                </c:pt>
                <c:pt idx="103">
                  <c:v>2.2468300000000001</c:v>
                </c:pt>
                <c:pt idx="104">
                  <c:v>2.2469299999999999</c:v>
                </c:pt>
                <c:pt idx="105">
                  <c:v>2.24716</c:v>
                </c:pt>
                <c:pt idx="106">
                  <c:v>2.24749</c:v>
                </c:pt>
                <c:pt idx="107">
                  <c:v>2.2475800000000001</c:v>
                </c:pt>
                <c:pt idx="108">
                  <c:v>2.2481200000000001</c:v>
                </c:pt>
                <c:pt idx="109">
                  <c:v>2.2484199999999999</c:v>
                </c:pt>
                <c:pt idx="110">
                  <c:v>2.2491599999999998</c:v>
                </c:pt>
                <c:pt idx="111">
                  <c:v>2.2495799999999999</c:v>
                </c:pt>
                <c:pt idx="112">
                  <c:v>2.25007</c:v>
                </c:pt>
                <c:pt idx="113">
                  <c:v>2.2505000000000002</c:v>
                </c:pt>
                <c:pt idx="114">
                  <c:v>2.25116</c:v>
                </c:pt>
                <c:pt idx="115">
                  <c:v>2.2515399999999999</c:v>
                </c:pt>
                <c:pt idx="116">
                  <c:v>2.25176</c:v>
                </c:pt>
                <c:pt idx="117">
                  <c:v>2.2521100000000001</c:v>
                </c:pt>
                <c:pt idx="118">
                  <c:v>2.2524600000000001</c:v>
                </c:pt>
                <c:pt idx="119">
                  <c:v>2.25298</c:v>
                </c:pt>
                <c:pt idx="120">
                  <c:v>2.25345</c:v>
                </c:pt>
                <c:pt idx="121">
                  <c:v>2.2538900000000002</c:v>
                </c:pt>
                <c:pt idx="122">
                  <c:v>2.2542800000000001</c:v>
                </c:pt>
                <c:pt idx="123">
                  <c:v>2.2545299999999999</c:v>
                </c:pt>
                <c:pt idx="124">
                  <c:v>2.2549199999999998</c:v>
                </c:pt>
                <c:pt idx="125">
                  <c:v>2.2555399999999999</c:v>
                </c:pt>
                <c:pt idx="126">
                  <c:v>2.2561599999999999</c:v>
                </c:pt>
                <c:pt idx="127">
                  <c:v>2.2566099999999998</c:v>
                </c:pt>
                <c:pt idx="128">
                  <c:v>2.2569599999999999</c:v>
                </c:pt>
                <c:pt idx="129">
                  <c:v>2.2572000000000001</c:v>
                </c:pt>
                <c:pt idx="130">
                  <c:v>2.2578200000000002</c:v>
                </c:pt>
                <c:pt idx="131">
                  <c:v>2.2582800000000001</c:v>
                </c:pt>
                <c:pt idx="132">
                  <c:v>2.25868</c:v>
                </c:pt>
                <c:pt idx="133">
                  <c:v>2.2590400000000002</c:v>
                </c:pt>
                <c:pt idx="134">
                  <c:v>2.25936</c:v>
                </c:pt>
                <c:pt idx="135">
                  <c:v>2.2596699999999998</c:v>
                </c:pt>
                <c:pt idx="136">
                  <c:v>2.26004</c:v>
                </c:pt>
                <c:pt idx="137">
                  <c:v>2.2602799999999998</c:v>
                </c:pt>
                <c:pt idx="138">
                  <c:v>2.2604799999999998</c:v>
                </c:pt>
                <c:pt idx="139">
                  <c:v>2.2609599999999999</c:v>
                </c:pt>
                <c:pt idx="140">
                  <c:v>2.2615599999999998</c:v>
                </c:pt>
                <c:pt idx="141">
                  <c:v>2.26214</c:v>
                </c:pt>
                <c:pt idx="142">
                  <c:v>2.2625999999999999</c:v>
                </c:pt>
                <c:pt idx="143">
                  <c:v>2.2633000000000001</c:v>
                </c:pt>
                <c:pt idx="144">
                  <c:v>2.2634400000000001</c:v>
                </c:pt>
                <c:pt idx="145">
                  <c:v>2.26363</c:v>
                </c:pt>
                <c:pt idx="146">
                  <c:v>2.26397</c:v>
                </c:pt>
                <c:pt idx="147">
                  <c:v>2.2645300000000002</c:v>
                </c:pt>
                <c:pt idx="148">
                  <c:v>2.2649400000000002</c:v>
                </c:pt>
                <c:pt idx="149">
                  <c:v>2.2651300000000001</c:v>
                </c:pt>
                <c:pt idx="150">
                  <c:v>2.2655099999999999</c:v>
                </c:pt>
                <c:pt idx="151">
                  <c:v>2.2658200000000002</c:v>
                </c:pt>
                <c:pt idx="152">
                  <c:v>2.2660900000000002</c:v>
                </c:pt>
                <c:pt idx="153">
                  <c:v>2.2665899999999999</c:v>
                </c:pt>
                <c:pt idx="154">
                  <c:v>2.26702</c:v>
                </c:pt>
                <c:pt idx="155">
                  <c:v>2.2673199999999998</c:v>
                </c:pt>
                <c:pt idx="156">
                  <c:v>2.2675299999999998</c:v>
                </c:pt>
                <c:pt idx="157">
                  <c:v>2.2681100000000001</c:v>
                </c:pt>
                <c:pt idx="158">
                  <c:v>2.2685399999999998</c:v>
                </c:pt>
                <c:pt idx="159">
                  <c:v>2.2692700000000001</c:v>
                </c:pt>
                <c:pt idx="160">
                  <c:v>2.2696399999999999</c:v>
                </c:pt>
                <c:pt idx="161">
                  <c:v>2.2705500000000001</c:v>
                </c:pt>
                <c:pt idx="162">
                  <c:v>2.2709199999999998</c:v>
                </c:pt>
                <c:pt idx="163">
                  <c:v>2.27136</c:v>
                </c:pt>
                <c:pt idx="164">
                  <c:v>2.2715999999999998</c:v>
                </c:pt>
                <c:pt idx="165">
                  <c:v>2.2720400000000001</c:v>
                </c:pt>
                <c:pt idx="166">
                  <c:v>2.27257</c:v>
                </c:pt>
                <c:pt idx="167">
                  <c:v>2.2727499999999998</c:v>
                </c:pt>
                <c:pt idx="168">
                  <c:v>2.2732399999999999</c:v>
                </c:pt>
                <c:pt idx="169">
                  <c:v>2.27379</c:v>
                </c:pt>
                <c:pt idx="170">
                  <c:v>2.2744</c:v>
                </c:pt>
                <c:pt idx="171">
                  <c:v>2.2745500000000001</c:v>
                </c:pt>
                <c:pt idx="172">
                  <c:v>2.2749999999999999</c:v>
                </c:pt>
                <c:pt idx="173">
                  <c:v>2.27583</c:v>
                </c:pt>
                <c:pt idx="174">
                  <c:v>2.2763200000000001</c:v>
                </c:pt>
                <c:pt idx="175">
                  <c:v>2.2766500000000001</c:v>
                </c:pt>
                <c:pt idx="176">
                  <c:v>2.2770000000000001</c:v>
                </c:pt>
                <c:pt idx="177">
                  <c:v>2.2772600000000001</c:v>
                </c:pt>
                <c:pt idx="178">
                  <c:v>2.2775099999999999</c:v>
                </c:pt>
                <c:pt idx="179">
                  <c:v>2.2778399999999999</c:v>
                </c:pt>
                <c:pt idx="180">
                  <c:v>2.27807</c:v>
                </c:pt>
                <c:pt idx="181">
                  <c:v>2.2786599999999999</c:v>
                </c:pt>
                <c:pt idx="182">
                  <c:v>2.27895</c:v>
                </c:pt>
                <c:pt idx="183">
                  <c:v>2.2791399999999999</c:v>
                </c:pt>
                <c:pt idx="184">
                  <c:v>2.2794300000000001</c:v>
                </c:pt>
                <c:pt idx="185">
                  <c:v>2.27963</c:v>
                </c:pt>
                <c:pt idx="186">
                  <c:v>2.2802199999999999</c:v>
                </c:pt>
                <c:pt idx="187">
                  <c:v>2.28044</c:v>
                </c:pt>
                <c:pt idx="188">
                  <c:v>2.2808299999999999</c:v>
                </c:pt>
                <c:pt idx="189">
                  <c:v>2.2810999999999999</c:v>
                </c:pt>
                <c:pt idx="190">
                  <c:v>2.28172</c:v>
                </c:pt>
                <c:pt idx="191">
                  <c:v>2.2821099999999999</c:v>
                </c:pt>
                <c:pt idx="192">
                  <c:v>2.2824599999999999</c:v>
                </c:pt>
                <c:pt idx="193">
                  <c:v>2.2827799999999998</c:v>
                </c:pt>
                <c:pt idx="194">
                  <c:v>2.28348</c:v>
                </c:pt>
                <c:pt idx="195">
                  <c:v>2.2839800000000001</c:v>
                </c:pt>
                <c:pt idx="196">
                  <c:v>2.2845800000000001</c:v>
                </c:pt>
                <c:pt idx="197">
                  <c:v>2.28491</c:v>
                </c:pt>
                <c:pt idx="198">
                  <c:v>2.2852399999999999</c:v>
                </c:pt>
                <c:pt idx="199">
                  <c:v>2.28559</c:v>
                </c:pt>
                <c:pt idx="200">
                  <c:v>2.2858700000000001</c:v>
                </c:pt>
                <c:pt idx="201">
                  <c:v>2.2862300000000002</c:v>
                </c:pt>
                <c:pt idx="202">
                  <c:v>2.2869700000000002</c:v>
                </c:pt>
                <c:pt idx="203">
                  <c:v>2.2876099999999999</c:v>
                </c:pt>
                <c:pt idx="204">
                  <c:v>2.2877800000000001</c:v>
                </c:pt>
                <c:pt idx="205">
                  <c:v>2.2881200000000002</c:v>
                </c:pt>
                <c:pt idx="206">
                  <c:v>2.2885300000000002</c:v>
                </c:pt>
                <c:pt idx="207">
                  <c:v>2.2888500000000001</c:v>
                </c:pt>
                <c:pt idx="208">
                  <c:v>2.2890600000000001</c:v>
                </c:pt>
                <c:pt idx="209">
                  <c:v>2.2894700000000001</c:v>
                </c:pt>
                <c:pt idx="210">
                  <c:v>2.2900800000000001</c:v>
                </c:pt>
                <c:pt idx="211">
                  <c:v>2.2902999999999998</c:v>
                </c:pt>
                <c:pt idx="212">
                  <c:v>2.2908300000000001</c:v>
                </c:pt>
                <c:pt idx="213">
                  <c:v>2.29101</c:v>
                </c:pt>
                <c:pt idx="214">
                  <c:v>2.2916099999999999</c:v>
                </c:pt>
                <c:pt idx="215">
                  <c:v>2.29176</c:v>
                </c:pt>
                <c:pt idx="216">
                  <c:v>2.2920799999999999</c:v>
                </c:pt>
                <c:pt idx="217">
                  <c:v>2.29264</c:v>
                </c:pt>
                <c:pt idx="218">
                  <c:v>2.2930899999999999</c:v>
                </c:pt>
                <c:pt idx="219">
                  <c:v>2.2935300000000001</c:v>
                </c:pt>
                <c:pt idx="220">
                  <c:v>2.2937799999999999</c:v>
                </c:pt>
                <c:pt idx="221">
                  <c:v>2.2941400000000001</c:v>
                </c:pt>
                <c:pt idx="222">
                  <c:v>2.29454</c:v>
                </c:pt>
                <c:pt idx="223">
                  <c:v>2.29495</c:v>
                </c:pt>
                <c:pt idx="224">
                  <c:v>2.29549</c:v>
                </c:pt>
                <c:pt idx="225">
                  <c:v>2.2960500000000001</c:v>
                </c:pt>
                <c:pt idx="226">
                  <c:v>2.2964799999999999</c:v>
                </c:pt>
                <c:pt idx="227">
                  <c:v>2.2966700000000002</c:v>
                </c:pt>
                <c:pt idx="228">
                  <c:v>2.2973300000000001</c:v>
                </c:pt>
                <c:pt idx="229">
                  <c:v>2.29772</c:v>
                </c:pt>
                <c:pt idx="230">
                  <c:v>2.2982100000000001</c:v>
                </c:pt>
                <c:pt idx="231">
                  <c:v>2.2986800000000001</c:v>
                </c:pt>
                <c:pt idx="232">
                  <c:v>2.29895</c:v>
                </c:pt>
                <c:pt idx="233">
                  <c:v>2.2993199999999998</c:v>
                </c:pt>
                <c:pt idx="234">
                  <c:v>2.2995899999999998</c:v>
                </c:pt>
                <c:pt idx="235">
                  <c:v>2.3003300000000002</c:v>
                </c:pt>
                <c:pt idx="236">
                  <c:v>2.3008600000000001</c:v>
                </c:pt>
                <c:pt idx="237">
                  <c:v>2.30152</c:v>
                </c:pt>
                <c:pt idx="238">
                  <c:v>2.3018700000000001</c:v>
                </c:pt>
                <c:pt idx="239">
                  <c:v>2.3021500000000001</c:v>
                </c:pt>
                <c:pt idx="240">
                  <c:v>2.3023600000000002</c:v>
                </c:pt>
                <c:pt idx="241">
                  <c:v>2.3026</c:v>
                </c:pt>
                <c:pt idx="242">
                  <c:v>2.3030300000000001</c:v>
                </c:pt>
                <c:pt idx="243">
                  <c:v>2.3036699999999999</c:v>
                </c:pt>
                <c:pt idx="244">
                  <c:v>2.30396</c:v>
                </c:pt>
                <c:pt idx="245">
                  <c:v>2.3044799999999999</c:v>
                </c:pt>
                <c:pt idx="246">
                  <c:v>2.3048299999999999</c:v>
                </c:pt>
                <c:pt idx="247">
                  <c:v>2.3053300000000001</c:v>
                </c:pt>
                <c:pt idx="248">
                  <c:v>2.3056299999999998</c:v>
                </c:pt>
                <c:pt idx="249">
                  <c:v>2.3060499999999999</c:v>
                </c:pt>
                <c:pt idx="250">
                  <c:v>2.3066800000000001</c:v>
                </c:pt>
                <c:pt idx="251">
                  <c:v>2.3072699999999999</c:v>
                </c:pt>
                <c:pt idx="252">
                  <c:v>2.3077399999999999</c:v>
                </c:pt>
                <c:pt idx="253">
                  <c:v>2.3080500000000002</c:v>
                </c:pt>
                <c:pt idx="254">
                  <c:v>2.3083499999999999</c:v>
                </c:pt>
                <c:pt idx="255">
                  <c:v>2.30897</c:v>
                </c:pt>
                <c:pt idx="256">
                  <c:v>2.3093300000000001</c:v>
                </c:pt>
                <c:pt idx="257">
                  <c:v>2.3100200000000002</c:v>
                </c:pt>
                <c:pt idx="258">
                  <c:v>2.31054</c:v>
                </c:pt>
                <c:pt idx="259">
                  <c:v>2.3109700000000002</c:v>
                </c:pt>
                <c:pt idx="260">
                  <c:v>2.3111700000000002</c:v>
                </c:pt>
                <c:pt idx="261">
                  <c:v>2.31169</c:v>
                </c:pt>
                <c:pt idx="262">
                  <c:v>2.3119800000000001</c:v>
                </c:pt>
                <c:pt idx="263">
                  <c:v>2.3125499999999999</c:v>
                </c:pt>
                <c:pt idx="264">
                  <c:v>2.31311</c:v>
                </c:pt>
                <c:pt idx="265">
                  <c:v>2.31332</c:v>
                </c:pt>
                <c:pt idx="266">
                  <c:v>2.31406</c:v>
                </c:pt>
                <c:pt idx="267">
                  <c:v>2.3145899999999999</c:v>
                </c:pt>
                <c:pt idx="268">
                  <c:v>2.31548</c:v>
                </c:pt>
                <c:pt idx="269">
                  <c:v>2.3159700000000001</c:v>
                </c:pt>
                <c:pt idx="270">
                  <c:v>2.3167200000000001</c:v>
                </c:pt>
                <c:pt idx="271">
                  <c:v>2.3171200000000001</c:v>
                </c:pt>
                <c:pt idx="272">
                  <c:v>2.3174700000000001</c:v>
                </c:pt>
                <c:pt idx="273">
                  <c:v>2.3176999999999999</c:v>
                </c:pt>
                <c:pt idx="274">
                  <c:v>2.31799</c:v>
                </c:pt>
                <c:pt idx="275">
                  <c:v>2.31826</c:v>
                </c:pt>
                <c:pt idx="276">
                  <c:v>2.31867</c:v>
                </c:pt>
                <c:pt idx="277">
                  <c:v>2.3192599999999999</c:v>
                </c:pt>
                <c:pt idx="278">
                  <c:v>2.3195899999999998</c:v>
                </c:pt>
                <c:pt idx="279">
                  <c:v>2.3203800000000001</c:v>
                </c:pt>
                <c:pt idx="280">
                  <c:v>2.3209200000000001</c:v>
                </c:pt>
                <c:pt idx="281">
                  <c:v>2.32125</c:v>
                </c:pt>
                <c:pt idx="282">
                  <c:v>2.32158</c:v>
                </c:pt>
                <c:pt idx="283">
                  <c:v>2.3217699999999999</c:v>
                </c:pt>
                <c:pt idx="284">
                  <c:v>2.3222499999999999</c:v>
                </c:pt>
                <c:pt idx="285">
                  <c:v>2.3227899999999999</c:v>
                </c:pt>
                <c:pt idx="286">
                  <c:v>2.3231700000000002</c:v>
                </c:pt>
                <c:pt idx="287">
                  <c:v>2.32362</c:v>
                </c:pt>
                <c:pt idx="288">
                  <c:v>2.3241000000000001</c:v>
                </c:pt>
                <c:pt idx="289">
                  <c:v>2.3247900000000001</c:v>
                </c:pt>
                <c:pt idx="290">
                  <c:v>2.32552</c:v>
                </c:pt>
                <c:pt idx="291">
                  <c:v>2.3258399999999999</c:v>
                </c:pt>
                <c:pt idx="292">
                  <c:v>2.3260999999999998</c:v>
                </c:pt>
                <c:pt idx="293">
                  <c:v>2.3264100000000001</c:v>
                </c:pt>
                <c:pt idx="294">
                  <c:v>2.3267699999999998</c:v>
                </c:pt>
                <c:pt idx="295">
                  <c:v>2.32714</c:v>
                </c:pt>
                <c:pt idx="296">
                  <c:v>2.3279700000000001</c:v>
                </c:pt>
                <c:pt idx="297">
                  <c:v>2.3284099999999999</c:v>
                </c:pt>
                <c:pt idx="298">
                  <c:v>2.3286199999999999</c:v>
                </c:pt>
                <c:pt idx="299">
                  <c:v>2.3293400000000002</c:v>
                </c:pt>
                <c:pt idx="300">
                  <c:v>2.3297500000000002</c:v>
                </c:pt>
                <c:pt idx="301">
                  <c:v>2.3304999999999998</c:v>
                </c:pt>
                <c:pt idx="302">
                  <c:v>2.3310399999999998</c:v>
                </c:pt>
                <c:pt idx="303">
                  <c:v>2.3316300000000001</c:v>
                </c:pt>
                <c:pt idx="304">
                  <c:v>2.3321299999999998</c:v>
                </c:pt>
                <c:pt idx="305">
                  <c:v>2.33263</c:v>
                </c:pt>
                <c:pt idx="306">
                  <c:v>2.33297</c:v>
                </c:pt>
                <c:pt idx="307">
                  <c:v>2.3332700000000002</c:v>
                </c:pt>
                <c:pt idx="308">
                  <c:v>2.3335300000000001</c:v>
                </c:pt>
                <c:pt idx="309">
                  <c:v>2.3340399999999999</c:v>
                </c:pt>
                <c:pt idx="310">
                  <c:v>2.3346200000000001</c:v>
                </c:pt>
                <c:pt idx="311">
                  <c:v>2.3347799999999999</c:v>
                </c:pt>
                <c:pt idx="312">
                  <c:v>2.3355299999999999</c:v>
                </c:pt>
                <c:pt idx="313">
                  <c:v>2.33575</c:v>
                </c:pt>
                <c:pt idx="314">
                  <c:v>2.3359899999999998</c:v>
                </c:pt>
                <c:pt idx="315">
                  <c:v>2.3363499999999999</c:v>
                </c:pt>
                <c:pt idx="316">
                  <c:v>2.3367100000000001</c:v>
                </c:pt>
                <c:pt idx="317">
                  <c:v>2.3372899999999999</c:v>
                </c:pt>
                <c:pt idx="318">
                  <c:v>2.3377699999999999</c:v>
                </c:pt>
                <c:pt idx="319">
                  <c:v>2.3384</c:v>
                </c:pt>
                <c:pt idx="320">
                  <c:v>2.3388800000000001</c:v>
                </c:pt>
                <c:pt idx="321">
                  <c:v>2.3390200000000001</c:v>
                </c:pt>
                <c:pt idx="322">
                  <c:v>2.3395600000000001</c:v>
                </c:pt>
                <c:pt idx="323">
                  <c:v>2.3399700000000001</c:v>
                </c:pt>
                <c:pt idx="324">
                  <c:v>2.34049</c:v>
                </c:pt>
                <c:pt idx="325">
                  <c:v>2.34118</c:v>
                </c:pt>
                <c:pt idx="326">
                  <c:v>2.3415900000000001</c:v>
                </c:pt>
                <c:pt idx="327">
                  <c:v>2.3421799999999999</c:v>
                </c:pt>
                <c:pt idx="328">
                  <c:v>2.3424100000000001</c:v>
                </c:pt>
                <c:pt idx="329">
                  <c:v>2.343</c:v>
                </c:pt>
                <c:pt idx="330">
                  <c:v>2.34328</c:v>
                </c:pt>
                <c:pt idx="331">
                  <c:v>2.3438099999999999</c:v>
                </c:pt>
                <c:pt idx="332">
                  <c:v>2.34409</c:v>
                </c:pt>
                <c:pt idx="333">
                  <c:v>2.34416</c:v>
                </c:pt>
                <c:pt idx="334">
                  <c:v>2.3448899999999999</c:v>
                </c:pt>
                <c:pt idx="335">
                  <c:v>2.3455599999999999</c:v>
                </c:pt>
                <c:pt idx="336">
                  <c:v>2.3460000000000001</c:v>
                </c:pt>
                <c:pt idx="337">
                  <c:v>2.3465400000000001</c:v>
                </c:pt>
                <c:pt idx="338">
                  <c:v>2.3473000000000002</c:v>
                </c:pt>
                <c:pt idx="339">
                  <c:v>2.34795</c:v>
                </c:pt>
                <c:pt idx="340">
                  <c:v>2.3487499999999999</c:v>
                </c:pt>
                <c:pt idx="341">
                  <c:v>2.3492299999999999</c:v>
                </c:pt>
                <c:pt idx="342">
                  <c:v>2.3498299999999999</c:v>
                </c:pt>
                <c:pt idx="343">
                  <c:v>2.35025</c:v>
                </c:pt>
                <c:pt idx="344">
                  <c:v>2.3507400000000001</c:v>
                </c:pt>
                <c:pt idx="345">
                  <c:v>2.35128</c:v>
                </c:pt>
                <c:pt idx="346">
                  <c:v>2.35154</c:v>
                </c:pt>
                <c:pt idx="347">
                  <c:v>2.3521899999999998</c:v>
                </c:pt>
                <c:pt idx="348">
                  <c:v>2.3525499999999999</c:v>
                </c:pt>
                <c:pt idx="349">
                  <c:v>2.35303</c:v>
                </c:pt>
                <c:pt idx="350">
                  <c:v>2.3534199999999998</c:v>
                </c:pt>
                <c:pt idx="351">
                  <c:v>2.3538199999999998</c:v>
                </c:pt>
                <c:pt idx="352">
                  <c:v>2.3543500000000002</c:v>
                </c:pt>
                <c:pt idx="353">
                  <c:v>2.3546399999999998</c:v>
                </c:pt>
                <c:pt idx="354">
                  <c:v>2.3549199999999999</c:v>
                </c:pt>
                <c:pt idx="355">
                  <c:v>2.3552900000000001</c:v>
                </c:pt>
                <c:pt idx="356">
                  <c:v>2.3557399999999999</c:v>
                </c:pt>
                <c:pt idx="357">
                  <c:v>2.3563399999999999</c:v>
                </c:pt>
                <c:pt idx="358">
                  <c:v>2.3570799999999998</c:v>
                </c:pt>
                <c:pt idx="359">
                  <c:v>2.3579500000000002</c:v>
                </c:pt>
                <c:pt idx="360">
                  <c:v>2.3584399999999999</c:v>
                </c:pt>
                <c:pt idx="361">
                  <c:v>2.3588800000000001</c:v>
                </c:pt>
                <c:pt idx="362">
                  <c:v>2.3589699999999998</c:v>
                </c:pt>
                <c:pt idx="363">
                  <c:v>2.3591299999999999</c:v>
                </c:pt>
                <c:pt idx="364">
                  <c:v>2.3597899999999998</c:v>
                </c:pt>
                <c:pt idx="365">
                  <c:v>2.3602300000000001</c:v>
                </c:pt>
                <c:pt idx="366">
                  <c:v>2.3606799999999999</c:v>
                </c:pt>
                <c:pt idx="367">
                  <c:v>2.3613499999999998</c:v>
                </c:pt>
                <c:pt idx="368">
                  <c:v>2.3618899999999998</c:v>
                </c:pt>
                <c:pt idx="369">
                  <c:v>2.36219</c:v>
                </c:pt>
                <c:pt idx="370">
                  <c:v>2.36253</c:v>
                </c:pt>
                <c:pt idx="371">
                  <c:v>2.3635199999999998</c:v>
                </c:pt>
                <c:pt idx="372">
                  <c:v>2.3640599999999998</c:v>
                </c:pt>
                <c:pt idx="373">
                  <c:v>2.3648500000000001</c:v>
                </c:pt>
                <c:pt idx="374">
                  <c:v>2.36571</c:v>
                </c:pt>
                <c:pt idx="375">
                  <c:v>2.3665400000000001</c:v>
                </c:pt>
                <c:pt idx="376">
                  <c:v>2.367</c:v>
                </c:pt>
                <c:pt idx="377">
                  <c:v>2.3675299999999999</c:v>
                </c:pt>
                <c:pt idx="378">
                  <c:v>2.3678900000000001</c:v>
                </c:pt>
                <c:pt idx="379">
                  <c:v>2.3683000000000001</c:v>
                </c:pt>
                <c:pt idx="380">
                  <c:v>2.3689200000000001</c:v>
                </c:pt>
                <c:pt idx="381">
                  <c:v>2.3691800000000001</c:v>
                </c:pt>
                <c:pt idx="382">
                  <c:v>2.3695599999999999</c:v>
                </c:pt>
                <c:pt idx="383">
                  <c:v>2.3696299999999999</c:v>
                </c:pt>
                <c:pt idx="384">
                  <c:v>2.37</c:v>
                </c:pt>
                <c:pt idx="385">
                  <c:v>2.3704800000000001</c:v>
                </c:pt>
                <c:pt idx="386">
                  <c:v>2.37087</c:v>
                </c:pt>
                <c:pt idx="387">
                  <c:v>2.3715299999999999</c:v>
                </c:pt>
                <c:pt idx="388">
                  <c:v>2.3719399999999999</c:v>
                </c:pt>
                <c:pt idx="389">
                  <c:v>2.37242</c:v>
                </c:pt>
                <c:pt idx="390">
                  <c:v>2.37283</c:v>
                </c:pt>
                <c:pt idx="391">
                  <c:v>2.3731100000000001</c:v>
                </c:pt>
                <c:pt idx="392">
                  <c:v>2.3738999999999999</c:v>
                </c:pt>
                <c:pt idx="393">
                  <c:v>2.3742399999999999</c:v>
                </c:pt>
                <c:pt idx="394">
                  <c:v>2.37493</c:v>
                </c:pt>
                <c:pt idx="395">
                  <c:v>2.37548</c:v>
                </c:pt>
                <c:pt idx="396">
                  <c:v>2.3756400000000002</c:v>
                </c:pt>
                <c:pt idx="397">
                  <c:v>2.3761100000000002</c:v>
                </c:pt>
                <c:pt idx="398">
                  <c:v>2.37656</c:v>
                </c:pt>
                <c:pt idx="399">
                  <c:v>2.3770799999999999</c:v>
                </c:pt>
                <c:pt idx="400">
                  <c:v>2.37738</c:v>
                </c:pt>
                <c:pt idx="401">
                  <c:v>2.3778000000000001</c:v>
                </c:pt>
                <c:pt idx="402">
                  <c:v>2.3785599999999998</c:v>
                </c:pt>
                <c:pt idx="403">
                  <c:v>2.3790900000000001</c:v>
                </c:pt>
                <c:pt idx="404">
                  <c:v>2.3798499999999998</c:v>
                </c:pt>
                <c:pt idx="405">
                  <c:v>2.3802699999999999</c:v>
                </c:pt>
                <c:pt idx="406">
                  <c:v>2.38063</c:v>
                </c:pt>
                <c:pt idx="407">
                  <c:v>2.38117</c:v>
                </c:pt>
                <c:pt idx="408">
                  <c:v>2.3818999999999999</c:v>
                </c:pt>
                <c:pt idx="409">
                  <c:v>2.3826000000000001</c:v>
                </c:pt>
                <c:pt idx="410">
                  <c:v>2.3829600000000002</c:v>
                </c:pt>
                <c:pt idx="411">
                  <c:v>2.3835899999999999</c:v>
                </c:pt>
                <c:pt idx="412">
                  <c:v>2.3840599999999998</c:v>
                </c:pt>
                <c:pt idx="413">
                  <c:v>2.3843800000000002</c:v>
                </c:pt>
                <c:pt idx="414">
                  <c:v>2.38462</c:v>
                </c:pt>
                <c:pt idx="415">
                  <c:v>2.3850899999999999</c:v>
                </c:pt>
                <c:pt idx="416">
                  <c:v>2.3852500000000001</c:v>
                </c:pt>
                <c:pt idx="417">
                  <c:v>2.3856899999999999</c:v>
                </c:pt>
                <c:pt idx="418">
                  <c:v>2.3863099999999999</c:v>
                </c:pt>
                <c:pt idx="419">
                  <c:v>2.3867500000000001</c:v>
                </c:pt>
                <c:pt idx="420">
                  <c:v>2.3873899999999999</c:v>
                </c:pt>
                <c:pt idx="421">
                  <c:v>2.3879800000000002</c:v>
                </c:pt>
                <c:pt idx="422">
                  <c:v>2.3883700000000001</c:v>
                </c:pt>
                <c:pt idx="423">
                  <c:v>2.3887700000000001</c:v>
                </c:pt>
                <c:pt idx="424">
                  <c:v>2.38924</c:v>
                </c:pt>
                <c:pt idx="425">
                  <c:v>2.3895300000000002</c:v>
                </c:pt>
                <c:pt idx="426">
                  <c:v>2.3899699999999999</c:v>
                </c:pt>
                <c:pt idx="427">
                  <c:v>2.3905699999999999</c:v>
                </c:pt>
                <c:pt idx="428">
                  <c:v>2.3916499999999998</c:v>
                </c:pt>
                <c:pt idx="429">
                  <c:v>2.39222</c:v>
                </c:pt>
                <c:pt idx="430">
                  <c:v>2.3925100000000001</c:v>
                </c:pt>
                <c:pt idx="431">
                  <c:v>2.3929200000000002</c:v>
                </c:pt>
                <c:pt idx="432">
                  <c:v>2.3930899999999999</c:v>
                </c:pt>
                <c:pt idx="433">
                  <c:v>2.3933200000000001</c:v>
                </c:pt>
                <c:pt idx="434">
                  <c:v>2.3937900000000001</c:v>
                </c:pt>
                <c:pt idx="435">
                  <c:v>2.39472</c:v>
                </c:pt>
                <c:pt idx="436">
                  <c:v>2.3955199999999999</c:v>
                </c:pt>
                <c:pt idx="437">
                  <c:v>2.39595</c:v>
                </c:pt>
                <c:pt idx="438">
                  <c:v>2.3965900000000002</c:v>
                </c:pt>
                <c:pt idx="439">
                  <c:v>2.3972500000000001</c:v>
                </c:pt>
                <c:pt idx="440">
                  <c:v>2.39764</c:v>
                </c:pt>
                <c:pt idx="441">
                  <c:v>2.3980299999999999</c:v>
                </c:pt>
                <c:pt idx="442">
                  <c:v>2.39879</c:v>
                </c:pt>
                <c:pt idx="443">
                  <c:v>2.3992800000000001</c:v>
                </c:pt>
                <c:pt idx="444">
                  <c:v>2.4002599999999998</c:v>
                </c:pt>
                <c:pt idx="445">
                  <c:v>2.4009</c:v>
                </c:pt>
                <c:pt idx="446">
                  <c:v>2.40124</c:v>
                </c:pt>
                <c:pt idx="447">
                  <c:v>2.40158</c:v>
                </c:pt>
                <c:pt idx="448">
                  <c:v>2.4019599999999999</c:v>
                </c:pt>
                <c:pt idx="449">
                  <c:v>2.4021599999999999</c:v>
                </c:pt>
                <c:pt idx="450">
                  <c:v>2.4024700000000001</c:v>
                </c:pt>
                <c:pt idx="451">
                  <c:v>2.40293</c:v>
                </c:pt>
                <c:pt idx="452">
                  <c:v>2.40327</c:v>
                </c:pt>
                <c:pt idx="453">
                  <c:v>2.40354</c:v>
                </c:pt>
                <c:pt idx="454">
                  <c:v>2.4042599999999998</c:v>
                </c:pt>
                <c:pt idx="455">
                  <c:v>2.40496</c:v>
                </c:pt>
                <c:pt idx="456">
                  <c:v>2.4055900000000001</c:v>
                </c:pt>
                <c:pt idx="457">
                  <c:v>2.4061499999999998</c:v>
                </c:pt>
                <c:pt idx="458">
                  <c:v>2.4066000000000001</c:v>
                </c:pt>
                <c:pt idx="459">
                  <c:v>2.4069099999999999</c:v>
                </c:pt>
                <c:pt idx="460">
                  <c:v>2.4072100000000001</c:v>
                </c:pt>
                <c:pt idx="461">
                  <c:v>2.4079199999999998</c:v>
                </c:pt>
                <c:pt idx="462">
                  <c:v>2.40848</c:v>
                </c:pt>
                <c:pt idx="463">
                  <c:v>2.40876</c:v>
                </c:pt>
                <c:pt idx="464">
                  <c:v>2.4093800000000001</c:v>
                </c:pt>
                <c:pt idx="465">
                  <c:v>2.4095300000000002</c:v>
                </c:pt>
                <c:pt idx="466">
                  <c:v>2.41</c:v>
                </c:pt>
                <c:pt idx="467">
                  <c:v>2.41073</c:v>
                </c:pt>
                <c:pt idx="468">
                  <c:v>2.4114399999999998</c:v>
                </c:pt>
                <c:pt idx="469">
                  <c:v>2.41228</c:v>
                </c:pt>
                <c:pt idx="470">
                  <c:v>2.41275</c:v>
                </c:pt>
                <c:pt idx="471">
                  <c:v>2.4133</c:v>
                </c:pt>
                <c:pt idx="472">
                  <c:v>2.4140700000000002</c:v>
                </c:pt>
                <c:pt idx="473">
                  <c:v>2.4146200000000002</c:v>
                </c:pt>
                <c:pt idx="474">
                  <c:v>2.4151799999999999</c:v>
                </c:pt>
                <c:pt idx="475">
                  <c:v>2.4155899999999999</c:v>
                </c:pt>
                <c:pt idx="476">
                  <c:v>2.41615</c:v>
                </c:pt>
                <c:pt idx="477">
                  <c:v>2.4166699999999999</c:v>
                </c:pt>
                <c:pt idx="478">
                  <c:v>2.4172799999999999</c:v>
                </c:pt>
                <c:pt idx="479">
                  <c:v>2.4176799999999998</c:v>
                </c:pt>
                <c:pt idx="480">
                  <c:v>2.4180899999999999</c:v>
                </c:pt>
                <c:pt idx="481">
                  <c:v>2.4189799999999999</c:v>
                </c:pt>
                <c:pt idx="482">
                  <c:v>2.41927</c:v>
                </c:pt>
                <c:pt idx="483">
                  <c:v>2.4193600000000002</c:v>
                </c:pt>
                <c:pt idx="484">
                  <c:v>2.42015</c:v>
                </c:pt>
                <c:pt idx="485">
                  <c:v>2.4206099999999999</c:v>
                </c:pt>
                <c:pt idx="486">
                  <c:v>2.4208699999999999</c:v>
                </c:pt>
                <c:pt idx="487">
                  <c:v>2.4217200000000001</c:v>
                </c:pt>
                <c:pt idx="488">
                  <c:v>2.4224700000000001</c:v>
                </c:pt>
                <c:pt idx="489">
                  <c:v>2.4233500000000001</c:v>
                </c:pt>
                <c:pt idx="490">
                  <c:v>2.4236900000000001</c:v>
                </c:pt>
                <c:pt idx="491">
                  <c:v>2.4241000000000001</c:v>
                </c:pt>
                <c:pt idx="492">
                  <c:v>2.42448</c:v>
                </c:pt>
                <c:pt idx="493">
                  <c:v>2.4247999999999998</c:v>
                </c:pt>
                <c:pt idx="494">
                  <c:v>2.4251900000000002</c:v>
                </c:pt>
                <c:pt idx="495">
                  <c:v>2.4255300000000002</c:v>
                </c:pt>
                <c:pt idx="496">
                  <c:v>2.4258799999999998</c:v>
                </c:pt>
                <c:pt idx="497">
                  <c:v>2.4264899999999998</c:v>
                </c:pt>
                <c:pt idx="498">
                  <c:v>2.42685</c:v>
                </c:pt>
                <c:pt idx="499">
                  <c:v>2.4277899999999999</c:v>
                </c:pt>
                <c:pt idx="500">
                  <c:v>2.4284699999999999</c:v>
                </c:pt>
                <c:pt idx="501">
                  <c:v>2.4289399999999999</c:v>
                </c:pt>
                <c:pt idx="502">
                  <c:v>2.4295499999999999</c:v>
                </c:pt>
                <c:pt idx="503">
                  <c:v>2.4302199999999998</c:v>
                </c:pt>
                <c:pt idx="504">
                  <c:v>2.4306399999999999</c:v>
                </c:pt>
                <c:pt idx="505">
                  <c:v>2.4311500000000001</c:v>
                </c:pt>
                <c:pt idx="506">
                  <c:v>2.4316300000000002</c:v>
                </c:pt>
                <c:pt idx="507">
                  <c:v>2.4322900000000001</c:v>
                </c:pt>
                <c:pt idx="508">
                  <c:v>2.43255</c:v>
                </c:pt>
                <c:pt idx="509">
                  <c:v>2.4330099999999999</c:v>
                </c:pt>
                <c:pt idx="510">
                  <c:v>2.4335399999999998</c:v>
                </c:pt>
                <c:pt idx="511">
                  <c:v>2.4340299999999999</c:v>
                </c:pt>
                <c:pt idx="512">
                  <c:v>2.4344999999999999</c:v>
                </c:pt>
                <c:pt idx="513">
                  <c:v>2.43485</c:v>
                </c:pt>
                <c:pt idx="514">
                  <c:v>2.43573</c:v>
                </c:pt>
                <c:pt idx="515">
                  <c:v>2.4366699999999999</c:v>
                </c:pt>
                <c:pt idx="516">
                  <c:v>2.43676</c:v>
                </c:pt>
                <c:pt idx="517">
                  <c:v>2.4375100000000001</c:v>
                </c:pt>
                <c:pt idx="518">
                  <c:v>2.4380600000000001</c:v>
                </c:pt>
                <c:pt idx="519">
                  <c:v>2.4384000000000001</c:v>
                </c:pt>
                <c:pt idx="520">
                  <c:v>2.4392</c:v>
                </c:pt>
                <c:pt idx="521">
                  <c:v>2.4396300000000002</c:v>
                </c:pt>
                <c:pt idx="522">
                  <c:v>2.4403299999999999</c:v>
                </c:pt>
                <c:pt idx="523">
                  <c:v>2.44055</c:v>
                </c:pt>
                <c:pt idx="524">
                  <c:v>2.4409900000000002</c:v>
                </c:pt>
                <c:pt idx="525">
                  <c:v>2.44137</c:v>
                </c:pt>
                <c:pt idx="526">
                  <c:v>2.4417900000000001</c:v>
                </c:pt>
                <c:pt idx="527">
                  <c:v>2.4422600000000001</c:v>
                </c:pt>
                <c:pt idx="528">
                  <c:v>2.44293</c:v>
                </c:pt>
                <c:pt idx="529">
                  <c:v>2.4433400000000001</c:v>
                </c:pt>
                <c:pt idx="530">
                  <c:v>2.4440200000000001</c:v>
                </c:pt>
                <c:pt idx="531">
                  <c:v>2.4444900000000001</c:v>
                </c:pt>
                <c:pt idx="532">
                  <c:v>2.4456199999999999</c:v>
                </c:pt>
                <c:pt idx="533">
                  <c:v>2.4461400000000002</c:v>
                </c:pt>
                <c:pt idx="534">
                  <c:v>2.4468200000000002</c:v>
                </c:pt>
                <c:pt idx="535">
                  <c:v>2.4473099999999999</c:v>
                </c:pt>
                <c:pt idx="536">
                  <c:v>2.44794</c:v>
                </c:pt>
                <c:pt idx="537">
                  <c:v>2.4484400000000002</c:v>
                </c:pt>
                <c:pt idx="538">
                  <c:v>2.4491200000000002</c:v>
                </c:pt>
                <c:pt idx="539">
                  <c:v>2.4498099999999998</c:v>
                </c:pt>
                <c:pt idx="540">
                  <c:v>2.4504100000000002</c:v>
                </c:pt>
                <c:pt idx="541">
                  <c:v>2.45078</c:v>
                </c:pt>
                <c:pt idx="542">
                  <c:v>2.45126</c:v>
                </c:pt>
                <c:pt idx="543">
                  <c:v>2.4518200000000001</c:v>
                </c:pt>
                <c:pt idx="544">
                  <c:v>2.4523299999999999</c:v>
                </c:pt>
                <c:pt idx="545">
                  <c:v>2.4528099999999999</c:v>
                </c:pt>
                <c:pt idx="546">
                  <c:v>2.4532400000000001</c:v>
                </c:pt>
                <c:pt idx="547">
                  <c:v>2.4537100000000001</c:v>
                </c:pt>
                <c:pt idx="548">
                  <c:v>2.4545699999999999</c:v>
                </c:pt>
                <c:pt idx="549">
                  <c:v>2.4548399999999999</c:v>
                </c:pt>
                <c:pt idx="550">
                  <c:v>2.4552900000000002</c:v>
                </c:pt>
                <c:pt idx="551">
                  <c:v>2.4557199999999999</c:v>
                </c:pt>
                <c:pt idx="552">
                  <c:v>2.4565100000000002</c:v>
                </c:pt>
                <c:pt idx="553">
                  <c:v>2.45695</c:v>
                </c:pt>
                <c:pt idx="554">
                  <c:v>2.45723</c:v>
                </c:pt>
                <c:pt idx="555">
                  <c:v>2.4575</c:v>
                </c:pt>
                <c:pt idx="556">
                  <c:v>2.4578600000000002</c:v>
                </c:pt>
                <c:pt idx="557">
                  <c:v>2.4582700000000002</c:v>
                </c:pt>
                <c:pt idx="558">
                  <c:v>2.4587500000000002</c:v>
                </c:pt>
                <c:pt idx="559">
                  <c:v>2.45939</c:v>
                </c:pt>
                <c:pt idx="560">
                  <c:v>2.4601899999999999</c:v>
                </c:pt>
                <c:pt idx="561">
                  <c:v>2.4607199999999998</c:v>
                </c:pt>
                <c:pt idx="562">
                  <c:v>2.4613299999999998</c:v>
                </c:pt>
                <c:pt idx="563">
                  <c:v>2.4618000000000002</c:v>
                </c:pt>
                <c:pt idx="564">
                  <c:v>2.4621400000000002</c:v>
                </c:pt>
                <c:pt idx="565">
                  <c:v>2.4628800000000002</c:v>
                </c:pt>
                <c:pt idx="566">
                  <c:v>2.4634499999999999</c:v>
                </c:pt>
                <c:pt idx="567">
                  <c:v>2.4642900000000001</c:v>
                </c:pt>
                <c:pt idx="568">
                  <c:v>2.46516</c:v>
                </c:pt>
                <c:pt idx="569">
                  <c:v>2.4657399999999998</c:v>
                </c:pt>
                <c:pt idx="570">
                  <c:v>2.4663200000000001</c:v>
                </c:pt>
                <c:pt idx="571">
                  <c:v>2.4670299999999998</c:v>
                </c:pt>
                <c:pt idx="572">
                  <c:v>2.4677199999999999</c:v>
                </c:pt>
                <c:pt idx="573">
                  <c:v>2.46834</c:v>
                </c:pt>
                <c:pt idx="574">
                  <c:v>2.4687700000000001</c:v>
                </c:pt>
                <c:pt idx="575">
                  <c:v>2.4693399999999999</c:v>
                </c:pt>
                <c:pt idx="576">
                  <c:v>2.4704600000000001</c:v>
                </c:pt>
                <c:pt idx="577">
                  <c:v>2.47105</c:v>
                </c:pt>
                <c:pt idx="578">
                  <c:v>2.4714900000000002</c:v>
                </c:pt>
                <c:pt idx="579">
                  <c:v>2.47194</c:v>
                </c:pt>
                <c:pt idx="580">
                  <c:v>2.4724900000000001</c:v>
                </c:pt>
                <c:pt idx="581">
                  <c:v>2.4729800000000002</c:v>
                </c:pt>
                <c:pt idx="582">
                  <c:v>2.4734400000000001</c:v>
                </c:pt>
                <c:pt idx="583">
                  <c:v>2.47424</c:v>
                </c:pt>
                <c:pt idx="584">
                  <c:v>2.4748100000000002</c:v>
                </c:pt>
                <c:pt idx="585">
                  <c:v>2.4760499999999999</c:v>
                </c:pt>
                <c:pt idx="586">
                  <c:v>2.4763500000000001</c:v>
                </c:pt>
                <c:pt idx="587">
                  <c:v>2.47655</c:v>
                </c:pt>
                <c:pt idx="588">
                  <c:v>2.4770799999999999</c:v>
                </c:pt>
                <c:pt idx="589">
                  <c:v>2.4776199999999999</c:v>
                </c:pt>
                <c:pt idx="590">
                  <c:v>2.4779300000000002</c:v>
                </c:pt>
                <c:pt idx="591">
                  <c:v>2.4784700000000002</c:v>
                </c:pt>
                <c:pt idx="592">
                  <c:v>2.4796</c:v>
                </c:pt>
                <c:pt idx="593">
                  <c:v>2.4801799999999998</c:v>
                </c:pt>
                <c:pt idx="594">
                  <c:v>2.4805799999999998</c:v>
                </c:pt>
                <c:pt idx="595">
                  <c:v>2.48156</c:v>
                </c:pt>
                <c:pt idx="596">
                  <c:v>2.4816799999999999</c:v>
                </c:pt>
                <c:pt idx="597">
                  <c:v>2.4819599999999999</c:v>
                </c:pt>
                <c:pt idx="598">
                  <c:v>2.4823300000000001</c:v>
                </c:pt>
                <c:pt idx="599">
                  <c:v>2.48285</c:v>
                </c:pt>
                <c:pt idx="600">
                  <c:v>2.4835099999999999</c:v>
                </c:pt>
                <c:pt idx="601">
                  <c:v>2.48428</c:v>
                </c:pt>
                <c:pt idx="602">
                  <c:v>2.4849399999999999</c:v>
                </c:pt>
                <c:pt idx="603">
                  <c:v>2.4855900000000002</c:v>
                </c:pt>
                <c:pt idx="604">
                  <c:v>2.4859900000000001</c:v>
                </c:pt>
                <c:pt idx="605">
                  <c:v>2.4863599999999999</c:v>
                </c:pt>
                <c:pt idx="606">
                  <c:v>2.4868199999999998</c:v>
                </c:pt>
                <c:pt idx="607">
                  <c:v>2.48726</c:v>
                </c:pt>
                <c:pt idx="608">
                  <c:v>2.4876399999999999</c:v>
                </c:pt>
                <c:pt idx="609">
                  <c:v>2.48874</c:v>
                </c:pt>
                <c:pt idx="610">
                  <c:v>2.4893000000000001</c:v>
                </c:pt>
                <c:pt idx="611">
                  <c:v>2.4904000000000002</c:v>
                </c:pt>
                <c:pt idx="612">
                  <c:v>2.4907900000000001</c:v>
                </c:pt>
                <c:pt idx="613">
                  <c:v>2.4914399999999999</c:v>
                </c:pt>
                <c:pt idx="614">
                  <c:v>2.4919099999999998</c:v>
                </c:pt>
                <c:pt idx="615">
                  <c:v>2.49343</c:v>
                </c:pt>
                <c:pt idx="616">
                  <c:v>2.49458</c:v>
                </c:pt>
                <c:pt idx="617">
                  <c:v>2.4953699999999999</c:v>
                </c:pt>
                <c:pt idx="618">
                  <c:v>2.49613</c:v>
                </c:pt>
                <c:pt idx="619">
                  <c:v>2.49654</c:v>
                </c:pt>
                <c:pt idx="620">
                  <c:v>2.4967899999999998</c:v>
                </c:pt>
                <c:pt idx="621">
                  <c:v>2.4973299999999998</c:v>
                </c:pt>
                <c:pt idx="622">
                  <c:v>2.4981</c:v>
                </c:pt>
                <c:pt idx="623">
                  <c:v>2.4985200000000001</c:v>
                </c:pt>
                <c:pt idx="624">
                  <c:v>2.4996100000000001</c:v>
                </c:pt>
                <c:pt idx="625">
                  <c:v>2.5002499999999999</c:v>
                </c:pt>
                <c:pt idx="626">
                  <c:v>2.50068</c:v>
                </c:pt>
                <c:pt idx="627">
                  <c:v>2.5011800000000002</c:v>
                </c:pt>
                <c:pt idx="628">
                  <c:v>2.50183</c:v>
                </c:pt>
                <c:pt idx="629">
                  <c:v>2.5021399999999998</c:v>
                </c:pt>
                <c:pt idx="630">
                  <c:v>2.5025900000000001</c:v>
                </c:pt>
                <c:pt idx="631">
                  <c:v>2.5032399999999999</c:v>
                </c:pt>
                <c:pt idx="632">
                  <c:v>2.5040300000000002</c:v>
                </c:pt>
                <c:pt idx="633">
                  <c:v>2.5047100000000002</c:v>
                </c:pt>
                <c:pt idx="634">
                  <c:v>2.5052300000000001</c:v>
                </c:pt>
                <c:pt idx="635">
                  <c:v>2.5057100000000001</c:v>
                </c:pt>
                <c:pt idx="636">
                  <c:v>2.5063</c:v>
                </c:pt>
                <c:pt idx="637">
                  <c:v>2.50664</c:v>
                </c:pt>
                <c:pt idx="638">
                  <c:v>2.5070100000000002</c:v>
                </c:pt>
                <c:pt idx="639">
                  <c:v>2.5073300000000001</c:v>
                </c:pt>
                <c:pt idx="640">
                  <c:v>2.5078800000000001</c:v>
                </c:pt>
                <c:pt idx="641">
                  <c:v>2.5083299999999999</c:v>
                </c:pt>
                <c:pt idx="642">
                  <c:v>2.50867</c:v>
                </c:pt>
                <c:pt idx="643">
                  <c:v>2.5091299999999999</c:v>
                </c:pt>
                <c:pt idx="644">
                  <c:v>2.5100799999999999</c:v>
                </c:pt>
                <c:pt idx="645">
                  <c:v>2.5107200000000001</c:v>
                </c:pt>
                <c:pt idx="646">
                  <c:v>2.5118</c:v>
                </c:pt>
                <c:pt idx="647">
                  <c:v>2.5122</c:v>
                </c:pt>
                <c:pt idx="648">
                  <c:v>2.5137399999999999</c:v>
                </c:pt>
                <c:pt idx="649">
                  <c:v>2.5152199999999998</c:v>
                </c:pt>
                <c:pt idx="650">
                  <c:v>2.51614</c:v>
                </c:pt>
                <c:pt idx="651">
                  <c:v>2.51633</c:v>
                </c:pt>
                <c:pt idx="652">
                  <c:v>2.5168699999999999</c:v>
                </c:pt>
                <c:pt idx="653">
                  <c:v>2.5173700000000001</c:v>
                </c:pt>
                <c:pt idx="654">
                  <c:v>2.5175399999999999</c:v>
                </c:pt>
                <c:pt idx="655">
                  <c:v>2.5184099999999998</c:v>
                </c:pt>
                <c:pt idx="656">
                  <c:v>2.51898</c:v>
                </c:pt>
                <c:pt idx="657">
                  <c:v>2.52041</c:v>
                </c:pt>
                <c:pt idx="658">
                  <c:v>2.5206900000000001</c:v>
                </c:pt>
                <c:pt idx="659">
                  <c:v>2.5216699999999999</c:v>
                </c:pt>
                <c:pt idx="660">
                  <c:v>2.5219399999999998</c:v>
                </c:pt>
                <c:pt idx="661">
                  <c:v>2.5221300000000002</c:v>
                </c:pt>
                <c:pt idx="662">
                  <c:v>2.5226500000000001</c:v>
                </c:pt>
                <c:pt idx="663">
                  <c:v>2.5235799999999999</c:v>
                </c:pt>
                <c:pt idx="664">
                  <c:v>2.52433</c:v>
                </c:pt>
                <c:pt idx="665">
                  <c:v>2.5251100000000002</c:v>
                </c:pt>
                <c:pt idx="666">
                  <c:v>2.5257399999999999</c:v>
                </c:pt>
                <c:pt idx="667">
                  <c:v>2.5264199999999999</c:v>
                </c:pt>
                <c:pt idx="668">
                  <c:v>2.52677</c:v>
                </c:pt>
                <c:pt idx="669">
                  <c:v>2.52712</c:v>
                </c:pt>
                <c:pt idx="670">
                  <c:v>2.5275599999999998</c:v>
                </c:pt>
                <c:pt idx="671">
                  <c:v>2.5281099999999999</c:v>
                </c:pt>
                <c:pt idx="672">
                  <c:v>2.5284599999999999</c:v>
                </c:pt>
                <c:pt idx="673">
                  <c:v>2.5289199999999998</c:v>
                </c:pt>
                <c:pt idx="674">
                  <c:v>2.5292300000000001</c:v>
                </c:pt>
                <c:pt idx="675">
                  <c:v>2.5296400000000001</c:v>
                </c:pt>
                <c:pt idx="676">
                  <c:v>2.5303200000000001</c:v>
                </c:pt>
                <c:pt idx="677">
                  <c:v>2.53078</c:v>
                </c:pt>
                <c:pt idx="678">
                  <c:v>2.5317699999999999</c:v>
                </c:pt>
                <c:pt idx="679">
                  <c:v>2.5327999999999999</c:v>
                </c:pt>
                <c:pt idx="680">
                  <c:v>2.5335299999999998</c:v>
                </c:pt>
                <c:pt idx="681">
                  <c:v>2.5346000000000002</c:v>
                </c:pt>
                <c:pt idx="682">
                  <c:v>2.5354700000000001</c:v>
                </c:pt>
                <c:pt idx="683">
                  <c:v>2.5363000000000002</c:v>
                </c:pt>
                <c:pt idx="684">
                  <c:v>2.5369199999999998</c:v>
                </c:pt>
                <c:pt idx="685">
                  <c:v>2.53735</c:v>
                </c:pt>
                <c:pt idx="686">
                  <c:v>2.5380500000000001</c:v>
                </c:pt>
                <c:pt idx="687">
                  <c:v>2.5383100000000001</c:v>
                </c:pt>
                <c:pt idx="688">
                  <c:v>2.5388500000000001</c:v>
                </c:pt>
                <c:pt idx="689">
                  <c:v>2.5395300000000001</c:v>
                </c:pt>
                <c:pt idx="690">
                  <c:v>2.5404300000000002</c:v>
                </c:pt>
                <c:pt idx="691">
                  <c:v>2.5411100000000002</c:v>
                </c:pt>
                <c:pt idx="692">
                  <c:v>2.5418799999999999</c:v>
                </c:pt>
                <c:pt idx="693">
                  <c:v>2.5422500000000001</c:v>
                </c:pt>
                <c:pt idx="694">
                  <c:v>2.5426799999999998</c:v>
                </c:pt>
                <c:pt idx="695">
                  <c:v>2.5432800000000002</c:v>
                </c:pt>
                <c:pt idx="696">
                  <c:v>2.5440999999999998</c:v>
                </c:pt>
                <c:pt idx="697">
                  <c:v>2.54481</c:v>
                </c:pt>
                <c:pt idx="698">
                  <c:v>2.5452400000000002</c:v>
                </c:pt>
                <c:pt idx="699">
                  <c:v>2.5460699999999998</c:v>
                </c:pt>
                <c:pt idx="700">
                  <c:v>2.5470799999999998</c:v>
                </c:pt>
                <c:pt idx="701">
                  <c:v>2.5473499999999998</c:v>
                </c:pt>
                <c:pt idx="702">
                  <c:v>2.5476800000000002</c:v>
                </c:pt>
                <c:pt idx="703">
                  <c:v>2.5481199999999999</c:v>
                </c:pt>
                <c:pt idx="704">
                  <c:v>2.5484399999999998</c:v>
                </c:pt>
                <c:pt idx="705">
                  <c:v>2.5486499999999999</c:v>
                </c:pt>
                <c:pt idx="706">
                  <c:v>2.5490499999999998</c:v>
                </c:pt>
                <c:pt idx="707">
                  <c:v>2.5494300000000001</c:v>
                </c:pt>
                <c:pt idx="708">
                  <c:v>2.5498099999999999</c:v>
                </c:pt>
                <c:pt idx="709">
                  <c:v>2.55097</c:v>
                </c:pt>
                <c:pt idx="710">
                  <c:v>2.55185</c:v>
                </c:pt>
                <c:pt idx="711">
                  <c:v>2.55274</c:v>
                </c:pt>
                <c:pt idx="712">
                  <c:v>2.5533999999999999</c:v>
                </c:pt>
                <c:pt idx="713">
                  <c:v>2.5542199999999999</c:v>
                </c:pt>
                <c:pt idx="714">
                  <c:v>2.55524</c:v>
                </c:pt>
                <c:pt idx="715">
                  <c:v>2.5555099999999999</c:v>
                </c:pt>
                <c:pt idx="716">
                  <c:v>2.5561799999999999</c:v>
                </c:pt>
                <c:pt idx="717">
                  <c:v>2.55708</c:v>
                </c:pt>
                <c:pt idx="718">
                  <c:v>2.5576300000000001</c:v>
                </c:pt>
                <c:pt idx="719">
                  <c:v>2.55816</c:v>
                </c:pt>
                <c:pt idx="720">
                  <c:v>2.5590000000000002</c:v>
                </c:pt>
                <c:pt idx="721">
                  <c:v>2.55931</c:v>
                </c:pt>
                <c:pt idx="722">
                  <c:v>2.5600399999999999</c:v>
                </c:pt>
                <c:pt idx="723">
                  <c:v>2.5606100000000001</c:v>
                </c:pt>
                <c:pt idx="724">
                  <c:v>2.56135</c:v>
                </c:pt>
                <c:pt idx="725">
                  <c:v>2.5617399999999999</c:v>
                </c:pt>
                <c:pt idx="726">
                  <c:v>2.56271</c:v>
                </c:pt>
                <c:pt idx="727">
                  <c:v>2.5635599999999998</c:v>
                </c:pt>
                <c:pt idx="728">
                  <c:v>2.5641099999999999</c:v>
                </c:pt>
                <c:pt idx="729">
                  <c:v>2.5651000000000002</c:v>
                </c:pt>
                <c:pt idx="730">
                  <c:v>2.5657100000000002</c:v>
                </c:pt>
                <c:pt idx="731">
                  <c:v>2.5662099999999999</c:v>
                </c:pt>
                <c:pt idx="732">
                  <c:v>2.5672199999999998</c:v>
                </c:pt>
                <c:pt idx="733">
                  <c:v>2.5685799999999999</c:v>
                </c:pt>
                <c:pt idx="734">
                  <c:v>2.5688800000000001</c:v>
                </c:pt>
                <c:pt idx="735">
                  <c:v>2.5693299999999999</c:v>
                </c:pt>
                <c:pt idx="736">
                  <c:v>2.5697399999999999</c:v>
                </c:pt>
                <c:pt idx="737">
                  <c:v>2.5702199999999999</c:v>
                </c:pt>
                <c:pt idx="738">
                  <c:v>2.5706600000000002</c:v>
                </c:pt>
                <c:pt idx="739">
                  <c:v>2.5717699999999999</c:v>
                </c:pt>
                <c:pt idx="740">
                  <c:v>2.5722299999999998</c:v>
                </c:pt>
                <c:pt idx="741">
                  <c:v>2.5729199999999999</c:v>
                </c:pt>
                <c:pt idx="742">
                  <c:v>2.5741200000000002</c:v>
                </c:pt>
                <c:pt idx="743">
                  <c:v>2.5747200000000001</c:v>
                </c:pt>
                <c:pt idx="744">
                  <c:v>2.5754299999999999</c:v>
                </c:pt>
                <c:pt idx="745">
                  <c:v>2.5766499999999999</c:v>
                </c:pt>
                <c:pt idx="746">
                  <c:v>2.5775299999999999</c:v>
                </c:pt>
                <c:pt idx="747">
                  <c:v>2.57795</c:v>
                </c:pt>
                <c:pt idx="748">
                  <c:v>2.57843</c:v>
                </c:pt>
                <c:pt idx="749">
                  <c:v>2.5790700000000002</c:v>
                </c:pt>
                <c:pt idx="750">
                  <c:v>2.5795599999999999</c:v>
                </c:pt>
                <c:pt idx="751">
                  <c:v>2.58026</c:v>
                </c:pt>
                <c:pt idx="752">
                  <c:v>2.5805400000000001</c:v>
                </c:pt>
                <c:pt idx="753">
                  <c:v>2.5819899999999998</c:v>
                </c:pt>
                <c:pt idx="754">
                  <c:v>2.5823900000000002</c:v>
                </c:pt>
                <c:pt idx="755">
                  <c:v>2.5828899999999999</c:v>
                </c:pt>
                <c:pt idx="756">
                  <c:v>2.5832000000000002</c:v>
                </c:pt>
                <c:pt idx="757">
                  <c:v>2.5837300000000001</c:v>
                </c:pt>
                <c:pt idx="758">
                  <c:v>2.5842499999999999</c:v>
                </c:pt>
                <c:pt idx="759">
                  <c:v>2.5851099999999998</c:v>
                </c:pt>
                <c:pt idx="760">
                  <c:v>2.58588</c:v>
                </c:pt>
                <c:pt idx="761">
                  <c:v>2.5861499999999999</c:v>
                </c:pt>
                <c:pt idx="762">
                  <c:v>2.5873900000000001</c:v>
                </c:pt>
                <c:pt idx="763">
                  <c:v>2.5878700000000001</c:v>
                </c:pt>
                <c:pt idx="764">
                  <c:v>2.5884499999999999</c:v>
                </c:pt>
                <c:pt idx="765">
                  <c:v>2.58955</c:v>
                </c:pt>
                <c:pt idx="766">
                  <c:v>2.5904500000000001</c:v>
                </c:pt>
                <c:pt idx="767">
                  <c:v>2.5909599999999999</c:v>
                </c:pt>
                <c:pt idx="768">
                  <c:v>2.5913599999999999</c:v>
                </c:pt>
                <c:pt idx="769">
                  <c:v>2.59178</c:v>
                </c:pt>
                <c:pt idx="770">
                  <c:v>2.5923699999999998</c:v>
                </c:pt>
                <c:pt idx="771">
                  <c:v>2.59314</c:v>
                </c:pt>
                <c:pt idx="772">
                  <c:v>2.5942799999999999</c:v>
                </c:pt>
                <c:pt idx="773">
                  <c:v>2.5946600000000002</c:v>
                </c:pt>
                <c:pt idx="774">
                  <c:v>2.5955599999999999</c:v>
                </c:pt>
                <c:pt idx="775">
                  <c:v>2.5963099999999999</c:v>
                </c:pt>
                <c:pt idx="776">
                  <c:v>2.5971500000000001</c:v>
                </c:pt>
                <c:pt idx="777">
                  <c:v>2.59795</c:v>
                </c:pt>
                <c:pt idx="778">
                  <c:v>2.59917</c:v>
                </c:pt>
                <c:pt idx="779">
                  <c:v>2.59999</c:v>
                </c:pt>
                <c:pt idx="780">
                  <c:v>2.6008</c:v>
                </c:pt>
                <c:pt idx="781">
                  <c:v>2.60168</c:v>
                </c:pt>
                <c:pt idx="782">
                  <c:v>2.6022099999999999</c:v>
                </c:pt>
                <c:pt idx="783">
                  <c:v>2.6030899999999999</c:v>
                </c:pt>
                <c:pt idx="784">
                  <c:v>2.6036000000000001</c:v>
                </c:pt>
                <c:pt idx="785">
                  <c:v>2.6041400000000001</c:v>
                </c:pt>
                <c:pt idx="786">
                  <c:v>2.60493</c:v>
                </c:pt>
                <c:pt idx="787">
                  <c:v>2.60568</c:v>
                </c:pt>
                <c:pt idx="788">
                  <c:v>2.60602</c:v>
                </c:pt>
                <c:pt idx="789">
                  <c:v>2.6066699999999998</c:v>
                </c:pt>
                <c:pt idx="790">
                  <c:v>2.6074099999999998</c:v>
                </c:pt>
                <c:pt idx="791">
                  <c:v>2.6080299999999998</c:v>
                </c:pt>
                <c:pt idx="792">
                  <c:v>2.6084399999999999</c:v>
                </c:pt>
                <c:pt idx="793">
                  <c:v>2.6090499999999999</c:v>
                </c:pt>
                <c:pt idx="794">
                  <c:v>2.6093500000000001</c:v>
                </c:pt>
                <c:pt idx="795">
                  <c:v>2.6099600000000001</c:v>
                </c:pt>
                <c:pt idx="796">
                  <c:v>2.61029</c:v>
                </c:pt>
                <c:pt idx="797">
                  <c:v>2.6107800000000001</c:v>
                </c:pt>
                <c:pt idx="798">
                  <c:v>2.61164</c:v>
                </c:pt>
                <c:pt idx="799">
                  <c:v>2.6118800000000002</c:v>
                </c:pt>
                <c:pt idx="800">
                  <c:v>2.61252</c:v>
                </c:pt>
                <c:pt idx="801">
                  <c:v>2.61355</c:v>
                </c:pt>
                <c:pt idx="802">
                  <c:v>2.61388</c:v>
                </c:pt>
                <c:pt idx="803">
                  <c:v>2.6141999999999999</c:v>
                </c:pt>
                <c:pt idx="804">
                  <c:v>2.61469</c:v>
                </c:pt>
                <c:pt idx="805">
                  <c:v>2.6153</c:v>
                </c:pt>
                <c:pt idx="806">
                  <c:v>2.6156600000000001</c:v>
                </c:pt>
                <c:pt idx="807">
                  <c:v>2.6163699999999999</c:v>
                </c:pt>
                <c:pt idx="808">
                  <c:v>2.61707</c:v>
                </c:pt>
                <c:pt idx="809">
                  <c:v>2.6182400000000001</c:v>
                </c:pt>
                <c:pt idx="810">
                  <c:v>2.6190799999999999</c:v>
                </c:pt>
                <c:pt idx="811">
                  <c:v>2.6196999999999999</c:v>
                </c:pt>
                <c:pt idx="812">
                  <c:v>2.6203799999999999</c:v>
                </c:pt>
                <c:pt idx="813">
                  <c:v>2.6213899999999999</c:v>
                </c:pt>
                <c:pt idx="814">
                  <c:v>2.62344</c:v>
                </c:pt>
                <c:pt idx="815">
                  <c:v>2.6240299999999999</c:v>
                </c:pt>
                <c:pt idx="816">
                  <c:v>2.6251799999999998</c:v>
                </c:pt>
                <c:pt idx="817">
                  <c:v>2.62561</c:v>
                </c:pt>
                <c:pt idx="818">
                  <c:v>2.6261999999999999</c:v>
                </c:pt>
                <c:pt idx="819">
                  <c:v>2.6265499999999999</c:v>
                </c:pt>
                <c:pt idx="820">
                  <c:v>2.6272799999999998</c:v>
                </c:pt>
                <c:pt idx="821">
                  <c:v>2.62798</c:v>
                </c:pt>
                <c:pt idx="822">
                  <c:v>2.6289199999999999</c:v>
                </c:pt>
                <c:pt idx="823">
                  <c:v>2.6301399999999999</c:v>
                </c:pt>
                <c:pt idx="824">
                  <c:v>2.63042</c:v>
                </c:pt>
                <c:pt idx="825">
                  <c:v>2.6310899999999999</c:v>
                </c:pt>
                <c:pt idx="826">
                  <c:v>2.6317499999999998</c:v>
                </c:pt>
                <c:pt idx="827">
                  <c:v>2.6323400000000001</c:v>
                </c:pt>
                <c:pt idx="828">
                  <c:v>2.6329099999999999</c:v>
                </c:pt>
                <c:pt idx="829">
                  <c:v>2.63361</c:v>
                </c:pt>
                <c:pt idx="830">
                  <c:v>2.6343100000000002</c:v>
                </c:pt>
                <c:pt idx="831">
                  <c:v>2.6353</c:v>
                </c:pt>
                <c:pt idx="832">
                  <c:v>2.6355599999999999</c:v>
                </c:pt>
                <c:pt idx="833">
                  <c:v>2.6361599999999998</c:v>
                </c:pt>
                <c:pt idx="834">
                  <c:v>2.6371000000000002</c:v>
                </c:pt>
                <c:pt idx="835">
                  <c:v>2.6378599999999999</c:v>
                </c:pt>
                <c:pt idx="836">
                  <c:v>2.63863</c:v>
                </c:pt>
                <c:pt idx="837">
                  <c:v>2.6391</c:v>
                </c:pt>
                <c:pt idx="838">
                  <c:v>2.6396099999999998</c:v>
                </c:pt>
                <c:pt idx="839">
                  <c:v>2.64011</c:v>
                </c:pt>
                <c:pt idx="840">
                  <c:v>2.6408</c:v>
                </c:pt>
                <c:pt idx="841">
                  <c:v>2.6414800000000001</c:v>
                </c:pt>
                <c:pt idx="842">
                  <c:v>2.6421800000000002</c:v>
                </c:pt>
                <c:pt idx="843">
                  <c:v>2.6431399999999998</c:v>
                </c:pt>
                <c:pt idx="844">
                  <c:v>2.64378</c:v>
                </c:pt>
                <c:pt idx="845">
                  <c:v>2.6442999999999999</c:v>
                </c:pt>
                <c:pt idx="846">
                  <c:v>2.6453500000000001</c:v>
                </c:pt>
                <c:pt idx="847">
                  <c:v>2.6469499999999999</c:v>
                </c:pt>
                <c:pt idx="848">
                  <c:v>2.6478000000000002</c:v>
                </c:pt>
                <c:pt idx="849">
                  <c:v>2.6492900000000001</c:v>
                </c:pt>
                <c:pt idx="850">
                  <c:v>2.6499000000000001</c:v>
                </c:pt>
                <c:pt idx="851">
                  <c:v>2.6504699999999999</c:v>
                </c:pt>
                <c:pt idx="852">
                  <c:v>2.6512600000000002</c:v>
                </c:pt>
                <c:pt idx="853">
                  <c:v>2.65198</c:v>
                </c:pt>
                <c:pt idx="854">
                  <c:v>2.6526900000000002</c:v>
                </c:pt>
                <c:pt idx="855">
                  <c:v>2.6536599999999999</c:v>
                </c:pt>
                <c:pt idx="856">
                  <c:v>2.65462</c:v>
                </c:pt>
                <c:pt idx="857">
                  <c:v>2.6549200000000002</c:v>
                </c:pt>
                <c:pt idx="858">
                  <c:v>2.6556000000000002</c:v>
                </c:pt>
                <c:pt idx="859">
                  <c:v>2.6561900000000001</c:v>
                </c:pt>
                <c:pt idx="860">
                  <c:v>2.6571799999999999</c:v>
                </c:pt>
                <c:pt idx="861">
                  <c:v>2.6577700000000002</c:v>
                </c:pt>
                <c:pt idx="862">
                  <c:v>2.6589800000000001</c:v>
                </c:pt>
                <c:pt idx="863">
                  <c:v>2.6601400000000002</c:v>
                </c:pt>
                <c:pt idx="864">
                  <c:v>2.6612399999999998</c:v>
                </c:pt>
                <c:pt idx="865">
                  <c:v>2.66168</c:v>
                </c:pt>
                <c:pt idx="866">
                  <c:v>2.6623800000000002</c:v>
                </c:pt>
                <c:pt idx="867">
                  <c:v>2.6629399999999999</c:v>
                </c:pt>
                <c:pt idx="868">
                  <c:v>2.66411</c:v>
                </c:pt>
                <c:pt idx="869">
                  <c:v>2.66533</c:v>
                </c:pt>
                <c:pt idx="870">
                  <c:v>2.6659199999999998</c:v>
                </c:pt>
                <c:pt idx="871">
                  <c:v>2.6664699999999999</c:v>
                </c:pt>
                <c:pt idx="872">
                  <c:v>2.6674000000000002</c:v>
                </c:pt>
                <c:pt idx="873">
                  <c:v>2.6680199999999998</c:v>
                </c:pt>
                <c:pt idx="874">
                  <c:v>2.66933</c:v>
                </c:pt>
                <c:pt idx="875">
                  <c:v>2.6697600000000001</c:v>
                </c:pt>
                <c:pt idx="876">
                  <c:v>2.6709800000000001</c:v>
                </c:pt>
                <c:pt idx="877">
                  <c:v>2.6714099999999998</c:v>
                </c:pt>
                <c:pt idx="878">
                  <c:v>2.6718600000000001</c:v>
                </c:pt>
                <c:pt idx="879">
                  <c:v>2.6725599999999998</c:v>
                </c:pt>
                <c:pt idx="880">
                  <c:v>2.6730800000000001</c:v>
                </c:pt>
                <c:pt idx="881">
                  <c:v>2.6738</c:v>
                </c:pt>
                <c:pt idx="882">
                  <c:v>2.6754500000000001</c:v>
                </c:pt>
                <c:pt idx="883">
                  <c:v>2.6761900000000001</c:v>
                </c:pt>
                <c:pt idx="884">
                  <c:v>2.67699</c:v>
                </c:pt>
                <c:pt idx="885">
                  <c:v>2.6776</c:v>
                </c:pt>
                <c:pt idx="886">
                  <c:v>2.6783399999999999</c:v>
                </c:pt>
                <c:pt idx="887">
                  <c:v>2.6788400000000001</c:v>
                </c:pt>
                <c:pt idx="888">
                  <c:v>2.6800999999999999</c:v>
                </c:pt>
                <c:pt idx="889">
                  <c:v>2.6806199999999998</c:v>
                </c:pt>
                <c:pt idx="890">
                  <c:v>2.6813199999999999</c:v>
                </c:pt>
                <c:pt idx="891">
                  <c:v>2.6821199999999998</c:v>
                </c:pt>
                <c:pt idx="892">
                  <c:v>2.6833900000000002</c:v>
                </c:pt>
                <c:pt idx="893">
                  <c:v>2.6842700000000002</c:v>
                </c:pt>
                <c:pt idx="894">
                  <c:v>2.68458</c:v>
                </c:pt>
                <c:pt idx="895">
                  <c:v>2.6853400000000001</c:v>
                </c:pt>
                <c:pt idx="896">
                  <c:v>2.68668</c:v>
                </c:pt>
                <c:pt idx="897">
                  <c:v>2.6873</c:v>
                </c:pt>
                <c:pt idx="898">
                  <c:v>2.68818</c:v>
                </c:pt>
                <c:pt idx="899">
                  <c:v>2.6893199999999999</c:v>
                </c:pt>
                <c:pt idx="900">
                  <c:v>2.6899000000000002</c:v>
                </c:pt>
                <c:pt idx="901">
                  <c:v>2.6911</c:v>
                </c:pt>
                <c:pt idx="902">
                  <c:v>2.6918899999999999</c:v>
                </c:pt>
                <c:pt idx="903">
                  <c:v>2.69231</c:v>
                </c:pt>
                <c:pt idx="904">
                  <c:v>2.6928399999999999</c:v>
                </c:pt>
                <c:pt idx="905">
                  <c:v>2.69353</c:v>
                </c:pt>
                <c:pt idx="906">
                  <c:v>2.694</c:v>
                </c:pt>
                <c:pt idx="907">
                  <c:v>2.6955900000000002</c:v>
                </c:pt>
                <c:pt idx="908">
                  <c:v>2.6962899999999999</c:v>
                </c:pt>
                <c:pt idx="909">
                  <c:v>2.6974900000000002</c:v>
                </c:pt>
                <c:pt idx="910">
                  <c:v>2.6982499999999998</c:v>
                </c:pt>
                <c:pt idx="911">
                  <c:v>2.6989399999999999</c:v>
                </c:pt>
                <c:pt idx="912">
                  <c:v>2.6994600000000002</c:v>
                </c:pt>
                <c:pt idx="913">
                  <c:v>2.6998899999999999</c:v>
                </c:pt>
                <c:pt idx="914">
                  <c:v>2.7004299999999999</c:v>
                </c:pt>
                <c:pt idx="915">
                  <c:v>2.7010999999999998</c:v>
                </c:pt>
                <c:pt idx="916">
                  <c:v>2.70208</c:v>
                </c:pt>
                <c:pt idx="917">
                  <c:v>2.70329</c:v>
                </c:pt>
                <c:pt idx="918">
                  <c:v>2.70397</c:v>
                </c:pt>
                <c:pt idx="919">
                  <c:v>2.7044899999999998</c:v>
                </c:pt>
                <c:pt idx="920">
                  <c:v>2.7050700000000001</c:v>
                </c:pt>
                <c:pt idx="921">
                  <c:v>2.7060599999999999</c:v>
                </c:pt>
                <c:pt idx="922">
                  <c:v>2.7066699999999999</c:v>
                </c:pt>
                <c:pt idx="923">
                  <c:v>2.7079599999999999</c:v>
                </c:pt>
                <c:pt idx="924">
                  <c:v>2.7084700000000002</c:v>
                </c:pt>
                <c:pt idx="925">
                  <c:v>2.7100300000000002</c:v>
                </c:pt>
                <c:pt idx="926">
                  <c:v>2.7107899999999998</c:v>
                </c:pt>
                <c:pt idx="927">
                  <c:v>2.7110099999999999</c:v>
                </c:pt>
                <c:pt idx="928">
                  <c:v>2.7112799999999999</c:v>
                </c:pt>
                <c:pt idx="929">
                  <c:v>2.7124299999999999</c:v>
                </c:pt>
                <c:pt idx="930">
                  <c:v>2.7131799999999999</c:v>
                </c:pt>
                <c:pt idx="931">
                  <c:v>2.71427</c:v>
                </c:pt>
                <c:pt idx="932">
                  <c:v>2.71515</c:v>
                </c:pt>
                <c:pt idx="933">
                  <c:v>2.7162099999999998</c:v>
                </c:pt>
                <c:pt idx="934">
                  <c:v>2.71705</c:v>
                </c:pt>
                <c:pt idx="935">
                  <c:v>2.71766</c:v>
                </c:pt>
                <c:pt idx="936">
                  <c:v>2.7187000000000001</c:v>
                </c:pt>
                <c:pt idx="937">
                  <c:v>2.71943</c:v>
                </c:pt>
                <c:pt idx="938">
                  <c:v>2.7202000000000002</c:v>
                </c:pt>
                <c:pt idx="939">
                  <c:v>2.72126</c:v>
                </c:pt>
                <c:pt idx="940">
                  <c:v>2.7222599999999999</c:v>
                </c:pt>
                <c:pt idx="941">
                  <c:v>2.7231999999999998</c:v>
                </c:pt>
                <c:pt idx="942">
                  <c:v>2.72403</c:v>
                </c:pt>
                <c:pt idx="943">
                  <c:v>2.7251400000000001</c:v>
                </c:pt>
                <c:pt idx="944">
                  <c:v>2.72601</c:v>
                </c:pt>
                <c:pt idx="945">
                  <c:v>2.7271000000000001</c:v>
                </c:pt>
                <c:pt idx="946">
                  <c:v>2.7275900000000002</c:v>
                </c:pt>
                <c:pt idx="947">
                  <c:v>2.7283300000000001</c:v>
                </c:pt>
                <c:pt idx="948">
                  <c:v>2.7284999999999999</c:v>
                </c:pt>
                <c:pt idx="949">
                  <c:v>2.72959</c:v>
                </c:pt>
                <c:pt idx="950">
                  <c:v>2.7309000000000001</c:v>
                </c:pt>
                <c:pt idx="951">
                  <c:v>2.7319300000000002</c:v>
                </c:pt>
                <c:pt idx="952">
                  <c:v>2.7325300000000001</c:v>
                </c:pt>
                <c:pt idx="953">
                  <c:v>2.7330899999999998</c:v>
                </c:pt>
                <c:pt idx="954">
                  <c:v>2.7345100000000002</c:v>
                </c:pt>
                <c:pt idx="955">
                  <c:v>2.7353900000000002</c:v>
                </c:pt>
                <c:pt idx="956">
                  <c:v>2.7366100000000002</c:v>
                </c:pt>
                <c:pt idx="957">
                  <c:v>2.7368999999999999</c:v>
                </c:pt>
                <c:pt idx="958">
                  <c:v>2.7376800000000001</c:v>
                </c:pt>
                <c:pt idx="959">
                  <c:v>2.73895</c:v>
                </c:pt>
                <c:pt idx="960">
                  <c:v>2.7394599999999998</c:v>
                </c:pt>
                <c:pt idx="961">
                  <c:v>2.7401</c:v>
                </c:pt>
                <c:pt idx="962">
                  <c:v>2.7408600000000001</c:v>
                </c:pt>
                <c:pt idx="963">
                  <c:v>2.7415699999999998</c:v>
                </c:pt>
                <c:pt idx="964">
                  <c:v>2.7427199999999998</c:v>
                </c:pt>
                <c:pt idx="965">
                  <c:v>2.7431100000000002</c:v>
                </c:pt>
                <c:pt idx="966">
                  <c:v>2.7448899999999998</c:v>
                </c:pt>
                <c:pt idx="967">
                  <c:v>2.74539</c:v>
                </c:pt>
                <c:pt idx="968">
                  <c:v>2.7461700000000002</c:v>
                </c:pt>
                <c:pt idx="969">
                  <c:v>2.7473000000000001</c:v>
                </c:pt>
                <c:pt idx="970">
                  <c:v>2.7485300000000001</c:v>
                </c:pt>
                <c:pt idx="971">
                  <c:v>2.74932</c:v>
                </c:pt>
                <c:pt idx="972">
                  <c:v>2.7506300000000001</c:v>
                </c:pt>
                <c:pt idx="973">
                  <c:v>2.7512099999999999</c:v>
                </c:pt>
                <c:pt idx="974">
                  <c:v>2.7519</c:v>
                </c:pt>
                <c:pt idx="975">
                  <c:v>2.7526899999999999</c:v>
                </c:pt>
                <c:pt idx="976">
                  <c:v>2.7535799999999999</c:v>
                </c:pt>
                <c:pt idx="977">
                  <c:v>2.7546200000000001</c:v>
                </c:pt>
                <c:pt idx="978">
                  <c:v>2.7555299999999998</c:v>
                </c:pt>
                <c:pt idx="979">
                  <c:v>2.75665</c:v>
                </c:pt>
                <c:pt idx="980">
                  <c:v>2.7573300000000001</c:v>
                </c:pt>
                <c:pt idx="981">
                  <c:v>2.7582800000000001</c:v>
                </c:pt>
                <c:pt idx="982">
                  <c:v>2.75936</c:v>
                </c:pt>
                <c:pt idx="983">
                  <c:v>2.7602500000000001</c:v>
                </c:pt>
                <c:pt idx="984">
                  <c:v>2.7615799999999999</c:v>
                </c:pt>
                <c:pt idx="985">
                  <c:v>2.7622800000000001</c:v>
                </c:pt>
                <c:pt idx="986">
                  <c:v>2.7626200000000001</c:v>
                </c:pt>
                <c:pt idx="987">
                  <c:v>2.76396</c:v>
                </c:pt>
                <c:pt idx="988">
                  <c:v>2.76491</c:v>
                </c:pt>
                <c:pt idx="989">
                  <c:v>2.7655400000000001</c:v>
                </c:pt>
                <c:pt idx="990">
                  <c:v>2.76641</c:v>
                </c:pt>
                <c:pt idx="991">
                  <c:v>2.76722</c:v>
                </c:pt>
                <c:pt idx="992">
                  <c:v>2.7684199999999999</c:v>
                </c:pt>
                <c:pt idx="993">
                  <c:v>2.7689599999999999</c:v>
                </c:pt>
                <c:pt idx="994">
                  <c:v>2.7701099999999999</c:v>
                </c:pt>
                <c:pt idx="995">
                  <c:v>2.7706</c:v>
                </c:pt>
                <c:pt idx="996">
                  <c:v>2.7713100000000002</c:v>
                </c:pt>
                <c:pt idx="997">
                  <c:v>2.7725200000000001</c:v>
                </c:pt>
                <c:pt idx="998">
                  <c:v>2.7735699999999999</c:v>
                </c:pt>
                <c:pt idx="999">
                  <c:v>2.77468</c:v>
                </c:pt>
                <c:pt idx="1000">
                  <c:v>2.7751399999999999</c:v>
                </c:pt>
                <c:pt idx="1001">
                  <c:v>2.7759100000000001</c:v>
                </c:pt>
                <c:pt idx="1002">
                  <c:v>2.7767200000000001</c:v>
                </c:pt>
                <c:pt idx="1003">
                  <c:v>2.7775500000000002</c:v>
                </c:pt>
                <c:pt idx="1004">
                  <c:v>2.7783600000000002</c:v>
                </c:pt>
                <c:pt idx="1005">
                  <c:v>2.77888</c:v>
                </c:pt>
                <c:pt idx="1006">
                  <c:v>2.7792400000000002</c:v>
                </c:pt>
                <c:pt idx="1007">
                  <c:v>2.7797700000000001</c:v>
                </c:pt>
                <c:pt idx="1008">
                  <c:v>2.7807599999999999</c:v>
                </c:pt>
                <c:pt idx="1009">
                  <c:v>2.78206</c:v>
                </c:pt>
                <c:pt idx="1010">
                  <c:v>2.7829899999999999</c:v>
                </c:pt>
                <c:pt idx="1011">
                  <c:v>2.7836400000000001</c:v>
                </c:pt>
                <c:pt idx="1012">
                  <c:v>2.78464</c:v>
                </c:pt>
                <c:pt idx="1013">
                  <c:v>2.7852999999999999</c:v>
                </c:pt>
                <c:pt idx="1014">
                  <c:v>2.7865700000000002</c:v>
                </c:pt>
                <c:pt idx="1015">
                  <c:v>2.7876300000000001</c:v>
                </c:pt>
                <c:pt idx="1016">
                  <c:v>2.78878</c:v>
                </c:pt>
                <c:pt idx="1017">
                  <c:v>2.7900200000000002</c:v>
                </c:pt>
                <c:pt idx="1018">
                  <c:v>2.79087</c:v>
                </c:pt>
                <c:pt idx="1019">
                  <c:v>2.7913399999999999</c:v>
                </c:pt>
                <c:pt idx="1020">
                  <c:v>2.79175</c:v>
                </c:pt>
                <c:pt idx="1021">
                  <c:v>2.7925800000000001</c:v>
                </c:pt>
                <c:pt idx="1022">
                  <c:v>2.7934299999999999</c:v>
                </c:pt>
                <c:pt idx="1023">
                  <c:v>2.7947899999999999</c:v>
                </c:pt>
                <c:pt idx="1024">
                  <c:v>2.7957399999999999</c:v>
                </c:pt>
                <c:pt idx="1025">
                  <c:v>2.7966799999999998</c:v>
                </c:pt>
                <c:pt idx="1026">
                  <c:v>2.7970000000000002</c:v>
                </c:pt>
                <c:pt idx="1027">
                  <c:v>2.79793</c:v>
                </c:pt>
                <c:pt idx="1028">
                  <c:v>2.7989700000000002</c:v>
                </c:pt>
                <c:pt idx="1029">
                  <c:v>2.8001800000000001</c:v>
                </c:pt>
                <c:pt idx="1030">
                  <c:v>2.8010000000000002</c:v>
                </c:pt>
                <c:pt idx="1031">
                  <c:v>2.8023400000000001</c:v>
                </c:pt>
                <c:pt idx="1032">
                  <c:v>2.8030300000000001</c:v>
                </c:pt>
                <c:pt idx="1033">
                  <c:v>2.80396</c:v>
                </c:pt>
                <c:pt idx="1034">
                  <c:v>2.8047300000000002</c:v>
                </c:pt>
                <c:pt idx="1035">
                  <c:v>2.8055099999999999</c:v>
                </c:pt>
                <c:pt idx="1036">
                  <c:v>2.8060499999999999</c:v>
                </c:pt>
                <c:pt idx="1037">
                  <c:v>2.8071299999999999</c:v>
                </c:pt>
                <c:pt idx="1038">
                  <c:v>2.8075199999999998</c:v>
                </c:pt>
                <c:pt idx="1039">
                  <c:v>2.8089300000000001</c:v>
                </c:pt>
                <c:pt idx="1040">
                  <c:v>2.8094299999999999</c:v>
                </c:pt>
                <c:pt idx="1041">
                  <c:v>2.8101500000000001</c:v>
                </c:pt>
                <c:pt idx="1042">
                  <c:v>2.81168</c:v>
                </c:pt>
                <c:pt idx="1043">
                  <c:v>2.8126199999999999</c:v>
                </c:pt>
                <c:pt idx="1044">
                  <c:v>2.81338</c:v>
                </c:pt>
                <c:pt idx="1045">
                  <c:v>2.81393</c:v>
                </c:pt>
                <c:pt idx="1046">
                  <c:v>2.8150499999999998</c:v>
                </c:pt>
                <c:pt idx="1047">
                  <c:v>2.8158300000000001</c:v>
                </c:pt>
                <c:pt idx="1048">
                  <c:v>2.81677</c:v>
                </c:pt>
                <c:pt idx="1049">
                  <c:v>2.8180100000000001</c:v>
                </c:pt>
                <c:pt idx="1050">
                  <c:v>2.819</c:v>
                </c:pt>
                <c:pt idx="1051">
                  <c:v>2.8200599999999998</c:v>
                </c:pt>
                <c:pt idx="1052">
                  <c:v>2.8210000000000002</c:v>
                </c:pt>
                <c:pt idx="1053">
                  <c:v>2.82179</c:v>
                </c:pt>
                <c:pt idx="1054">
                  <c:v>2.8225199999999999</c:v>
                </c:pt>
                <c:pt idx="1055">
                  <c:v>2.8236699999999999</c:v>
                </c:pt>
                <c:pt idx="1056">
                  <c:v>2.82484</c:v>
                </c:pt>
                <c:pt idx="1057">
                  <c:v>2.8255300000000001</c:v>
                </c:pt>
                <c:pt idx="1058">
                  <c:v>2.8263199999999999</c:v>
                </c:pt>
                <c:pt idx="1059">
                  <c:v>2.82707</c:v>
                </c:pt>
                <c:pt idx="1060">
                  <c:v>2.82796</c:v>
                </c:pt>
                <c:pt idx="1061">
                  <c:v>2.8298999999999999</c:v>
                </c:pt>
                <c:pt idx="1062">
                  <c:v>2.8319999999999999</c:v>
                </c:pt>
                <c:pt idx="1063">
                  <c:v>2.8324699999999998</c:v>
                </c:pt>
                <c:pt idx="1064">
                  <c:v>2.8334600000000001</c:v>
                </c:pt>
                <c:pt idx="1065">
                  <c:v>2.8344900000000002</c:v>
                </c:pt>
                <c:pt idx="1066">
                  <c:v>2.8352599999999999</c:v>
                </c:pt>
                <c:pt idx="1067">
                  <c:v>2.83589</c:v>
                </c:pt>
                <c:pt idx="1068">
                  <c:v>2.83656</c:v>
                </c:pt>
                <c:pt idx="1069">
                  <c:v>2.8376899999999998</c:v>
                </c:pt>
                <c:pt idx="1070">
                  <c:v>2.8385899999999999</c:v>
                </c:pt>
                <c:pt idx="1071">
                  <c:v>2.83961</c:v>
                </c:pt>
                <c:pt idx="1072">
                  <c:v>2.8412899999999999</c:v>
                </c:pt>
                <c:pt idx="1073">
                  <c:v>2.8418100000000002</c:v>
                </c:pt>
                <c:pt idx="1074">
                  <c:v>2.8422700000000001</c:v>
                </c:pt>
                <c:pt idx="1075">
                  <c:v>2.8439700000000001</c:v>
                </c:pt>
                <c:pt idx="1076">
                  <c:v>2.84571</c:v>
                </c:pt>
                <c:pt idx="1077">
                  <c:v>2.84619</c:v>
                </c:pt>
                <c:pt idx="1078">
                  <c:v>2.8466399999999998</c:v>
                </c:pt>
                <c:pt idx="1079">
                  <c:v>2.84755</c:v>
                </c:pt>
                <c:pt idx="1080">
                  <c:v>2.84856</c:v>
                </c:pt>
                <c:pt idx="1081">
                  <c:v>2.8502900000000002</c:v>
                </c:pt>
                <c:pt idx="1082">
                  <c:v>2.8512499999999998</c:v>
                </c:pt>
                <c:pt idx="1083">
                  <c:v>2.85229</c:v>
                </c:pt>
                <c:pt idx="1084">
                  <c:v>2.8539699999999999</c:v>
                </c:pt>
                <c:pt idx="1085">
                  <c:v>2.8549500000000001</c:v>
                </c:pt>
                <c:pt idx="1086">
                  <c:v>2.8563800000000001</c:v>
                </c:pt>
                <c:pt idx="1087">
                  <c:v>2.8574299999999999</c:v>
                </c:pt>
                <c:pt idx="1088">
                  <c:v>2.8584399999999999</c:v>
                </c:pt>
                <c:pt idx="1089">
                  <c:v>2.8594200000000001</c:v>
                </c:pt>
                <c:pt idx="1090">
                  <c:v>2.86015</c:v>
                </c:pt>
                <c:pt idx="1091">
                  <c:v>2.8607499999999999</c:v>
                </c:pt>
                <c:pt idx="1092">
                  <c:v>2.8618600000000001</c:v>
                </c:pt>
                <c:pt idx="1093">
                  <c:v>2.8624700000000001</c:v>
                </c:pt>
                <c:pt idx="1094">
                  <c:v>2.86374</c:v>
                </c:pt>
                <c:pt idx="1095">
                  <c:v>2.86578</c:v>
                </c:pt>
                <c:pt idx="1096">
                  <c:v>2.8661599999999998</c:v>
                </c:pt>
                <c:pt idx="1097">
                  <c:v>2.8677000000000001</c:v>
                </c:pt>
                <c:pt idx="1098">
                  <c:v>2.8687499999999999</c:v>
                </c:pt>
                <c:pt idx="1099">
                  <c:v>2.8694600000000001</c:v>
                </c:pt>
                <c:pt idx="1100">
                  <c:v>2.8704499999999999</c:v>
                </c:pt>
                <c:pt idx="1101">
                  <c:v>2.87113</c:v>
                </c:pt>
                <c:pt idx="1102">
                  <c:v>2.87209</c:v>
                </c:pt>
                <c:pt idx="1103">
                  <c:v>2.8733599999999999</c:v>
                </c:pt>
                <c:pt idx="1104">
                  <c:v>2.8742700000000001</c:v>
                </c:pt>
                <c:pt idx="1105">
                  <c:v>2.8752300000000002</c:v>
                </c:pt>
                <c:pt idx="1106">
                  <c:v>2.8755899999999999</c:v>
                </c:pt>
                <c:pt idx="1107">
                  <c:v>2.8763700000000001</c:v>
                </c:pt>
                <c:pt idx="1108">
                  <c:v>2.87791</c:v>
                </c:pt>
                <c:pt idx="1109">
                  <c:v>2.8791899999999999</c:v>
                </c:pt>
                <c:pt idx="1110">
                  <c:v>2.88028</c:v>
                </c:pt>
                <c:pt idx="1111">
                  <c:v>2.88083</c:v>
                </c:pt>
                <c:pt idx="1112">
                  <c:v>2.88185</c:v>
                </c:pt>
                <c:pt idx="1113">
                  <c:v>2.8826000000000001</c:v>
                </c:pt>
                <c:pt idx="1114">
                  <c:v>2.8843700000000001</c:v>
                </c:pt>
                <c:pt idx="1115">
                  <c:v>2.8850600000000002</c:v>
                </c:pt>
                <c:pt idx="1116">
                  <c:v>2.8862899999999998</c:v>
                </c:pt>
                <c:pt idx="1117">
                  <c:v>2.8884500000000002</c:v>
                </c:pt>
                <c:pt idx="1118">
                  <c:v>2.88903</c:v>
                </c:pt>
                <c:pt idx="1119">
                  <c:v>2.8908700000000001</c:v>
                </c:pt>
                <c:pt idx="1120">
                  <c:v>2.89255</c:v>
                </c:pt>
                <c:pt idx="1121">
                  <c:v>2.8935300000000002</c:v>
                </c:pt>
                <c:pt idx="1122">
                  <c:v>2.8944000000000001</c:v>
                </c:pt>
                <c:pt idx="1123">
                  <c:v>2.8952200000000001</c:v>
                </c:pt>
                <c:pt idx="1124">
                  <c:v>2.89602</c:v>
                </c:pt>
                <c:pt idx="1125">
                  <c:v>2.8976099999999998</c:v>
                </c:pt>
                <c:pt idx="1126">
                  <c:v>2.8994200000000001</c:v>
                </c:pt>
                <c:pt idx="1127">
                  <c:v>2.8997999999999999</c:v>
                </c:pt>
                <c:pt idx="1128">
                  <c:v>2.9006099999999999</c:v>
                </c:pt>
                <c:pt idx="1129">
                  <c:v>2.9010699999999998</c:v>
                </c:pt>
                <c:pt idx="1130">
                  <c:v>2.9024399999999999</c:v>
                </c:pt>
                <c:pt idx="1131">
                  <c:v>2.90299</c:v>
                </c:pt>
                <c:pt idx="1132">
                  <c:v>2.90456</c:v>
                </c:pt>
                <c:pt idx="1133">
                  <c:v>2.9064299999999998</c:v>
                </c:pt>
                <c:pt idx="1134">
                  <c:v>2.9072300000000002</c:v>
                </c:pt>
                <c:pt idx="1135">
                  <c:v>2.9077500000000001</c:v>
                </c:pt>
                <c:pt idx="1136">
                  <c:v>2.9087999999999998</c:v>
                </c:pt>
                <c:pt idx="1137">
                  <c:v>2.9095499999999999</c:v>
                </c:pt>
                <c:pt idx="1138">
                  <c:v>2.9106299999999998</c:v>
                </c:pt>
                <c:pt idx="1139">
                  <c:v>2.9109400000000001</c:v>
                </c:pt>
                <c:pt idx="1140">
                  <c:v>2.91153</c:v>
                </c:pt>
                <c:pt idx="1141">
                  <c:v>2.91228</c:v>
                </c:pt>
                <c:pt idx="1142">
                  <c:v>2.9129999999999998</c:v>
                </c:pt>
                <c:pt idx="1143">
                  <c:v>2.9144399999999999</c:v>
                </c:pt>
                <c:pt idx="1144">
                  <c:v>2.9163899999999998</c:v>
                </c:pt>
                <c:pt idx="1145">
                  <c:v>2.9179200000000001</c:v>
                </c:pt>
                <c:pt idx="1146">
                  <c:v>2.9192499999999999</c:v>
                </c:pt>
                <c:pt idx="1147">
                  <c:v>2.9200699999999999</c:v>
                </c:pt>
                <c:pt idx="1148">
                  <c:v>2.9206799999999999</c:v>
                </c:pt>
                <c:pt idx="1149">
                  <c:v>2.92177</c:v>
                </c:pt>
                <c:pt idx="1150">
                  <c:v>2.9237000000000002</c:v>
                </c:pt>
                <c:pt idx="1151">
                  <c:v>2.9239899999999999</c:v>
                </c:pt>
                <c:pt idx="1152">
                  <c:v>2.92578</c:v>
                </c:pt>
                <c:pt idx="1153">
                  <c:v>2.9277799999999998</c:v>
                </c:pt>
                <c:pt idx="1154">
                  <c:v>2.9291100000000001</c:v>
                </c:pt>
                <c:pt idx="1155">
                  <c:v>2.9296799999999998</c:v>
                </c:pt>
                <c:pt idx="1156">
                  <c:v>2.9306199999999998</c:v>
                </c:pt>
                <c:pt idx="1157">
                  <c:v>2.9316399999999998</c:v>
                </c:pt>
                <c:pt idx="1158">
                  <c:v>2.9335499999999999</c:v>
                </c:pt>
                <c:pt idx="1159">
                  <c:v>2.9357099999999998</c:v>
                </c:pt>
                <c:pt idx="1160">
                  <c:v>2.9370599999999998</c:v>
                </c:pt>
                <c:pt idx="1161">
                  <c:v>2.9383599999999999</c:v>
                </c:pt>
                <c:pt idx="1162">
                  <c:v>2.9389599999999998</c:v>
                </c:pt>
                <c:pt idx="1163">
                  <c:v>2.93953</c:v>
                </c:pt>
                <c:pt idx="1164">
                  <c:v>2.9397500000000001</c:v>
                </c:pt>
                <c:pt idx="1165">
                  <c:v>2.9413100000000001</c:v>
                </c:pt>
                <c:pt idx="1166">
                  <c:v>2.94279</c:v>
                </c:pt>
                <c:pt idx="1167">
                  <c:v>2.94367</c:v>
                </c:pt>
                <c:pt idx="1168">
                  <c:v>2.9456699999999998</c:v>
                </c:pt>
                <c:pt idx="1169">
                  <c:v>2.9460700000000002</c:v>
                </c:pt>
                <c:pt idx="1170">
                  <c:v>2.9473699999999998</c:v>
                </c:pt>
                <c:pt idx="1171">
                  <c:v>2.9485100000000002</c:v>
                </c:pt>
                <c:pt idx="1172">
                  <c:v>2.94963</c:v>
                </c:pt>
                <c:pt idx="1173">
                  <c:v>2.9507599999999998</c:v>
                </c:pt>
                <c:pt idx="1174">
                  <c:v>2.9517799999999998</c:v>
                </c:pt>
                <c:pt idx="1175">
                  <c:v>2.9527299999999999</c:v>
                </c:pt>
                <c:pt idx="1176">
                  <c:v>2.9538600000000002</c:v>
                </c:pt>
                <c:pt idx="1177">
                  <c:v>2.9557600000000002</c:v>
                </c:pt>
                <c:pt idx="1178">
                  <c:v>2.95703</c:v>
                </c:pt>
                <c:pt idx="1179">
                  <c:v>2.9583599999999999</c:v>
                </c:pt>
                <c:pt idx="1180">
                  <c:v>2.9592200000000002</c:v>
                </c:pt>
                <c:pt idx="1181">
                  <c:v>2.9603799999999998</c:v>
                </c:pt>
                <c:pt idx="1182">
                  <c:v>2.9611100000000001</c:v>
                </c:pt>
                <c:pt idx="1183">
                  <c:v>2.96305</c:v>
                </c:pt>
                <c:pt idx="1184">
                  <c:v>2.9635899999999999</c:v>
                </c:pt>
                <c:pt idx="1185">
                  <c:v>2.96448</c:v>
                </c:pt>
                <c:pt idx="1186">
                  <c:v>2.9656099999999999</c:v>
                </c:pt>
                <c:pt idx="1187">
                  <c:v>2.9669099999999999</c:v>
                </c:pt>
                <c:pt idx="1188">
                  <c:v>2.9677899999999999</c:v>
                </c:pt>
                <c:pt idx="1189">
                  <c:v>2.9686300000000001</c:v>
                </c:pt>
                <c:pt idx="1190">
                  <c:v>2.9703599999999999</c:v>
                </c:pt>
                <c:pt idx="1191">
                  <c:v>2.97173</c:v>
                </c:pt>
                <c:pt idx="1192">
                  <c:v>2.9726400000000002</c:v>
                </c:pt>
                <c:pt idx="1193">
                  <c:v>2.9744000000000002</c:v>
                </c:pt>
                <c:pt idx="1194">
                  <c:v>2.9757799999999999</c:v>
                </c:pt>
                <c:pt idx="1195">
                  <c:v>2.9767700000000001</c:v>
                </c:pt>
                <c:pt idx="1196">
                  <c:v>2.97742</c:v>
                </c:pt>
                <c:pt idx="1197">
                  <c:v>2.9781499999999999</c:v>
                </c:pt>
                <c:pt idx="1198">
                  <c:v>2.9792800000000002</c:v>
                </c:pt>
                <c:pt idx="1199">
                  <c:v>2.9801899999999999</c:v>
                </c:pt>
                <c:pt idx="1200">
                  <c:v>2.9807899999999998</c:v>
                </c:pt>
                <c:pt idx="1201">
                  <c:v>2.9826999999999999</c:v>
                </c:pt>
                <c:pt idx="1202">
                  <c:v>2.9835500000000001</c:v>
                </c:pt>
                <c:pt idx="1203">
                  <c:v>2.9856199999999999</c:v>
                </c:pt>
                <c:pt idx="1204">
                  <c:v>2.98651</c:v>
                </c:pt>
                <c:pt idx="1205">
                  <c:v>2.9883099999999998</c:v>
                </c:pt>
                <c:pt idx="1206">
                  <c:v>2.9907699999999999</c:v>
                </c:pt>
                <c:pt idx="1207">
                  <c:v>2.9919500000000001</c:v>
                </c:pt>
                <c:pt idx="1208">
                  <c:v>2.9925999999999999</c:v>
                </c:pt>
                <c:pt idx="1209">
                  <c:v>2.9938500000000001</c:v>
                </c:pt>
                <c:pt idx="1210">
                  <c:v>2.99437</c:v>
                </c:pt>
                <c:pt idx="1211">
                  <c:v>2.9954999999999998</c:v>
                </c:pt>
                <c:pt idx="1212">
                  <c:v>2.9960499999999999</c:v>
                </c:pt>
                <c:pt idx="1213">
                  <c:v>2.9971100000000002</c:v>
                </c:pt>
                <c:pt idx="1214">
                  <c:v>2.9985200000000001</c:v>
                </c:pt>
                <c:pt idx="1215">
                  <c:v>3.0002399999999998</c:v>
                </c:pt>
                <c:pt idx="1216">
                  <c:v>3.0018500000000001</c:v>
                </c:pt>
                <c:pt idx="1217">
                  <c:v>3.0030399999999999</c:v>
                </c:pt>
                <c:pt idx="1218">
                  <c:v>3.0036999999999998</c:v>
                </c:pt>
                <c:pt idx="1219">
                  <c:v>3.0043299999999999</c:v>
                </c:pt>
                <c:pt idx="1220">
                  <c:v>3.0051399999999999</c:v>
                </c:pt>
                <c:pt idx="1221">
                  <c:v>3.00624</c:v>
                </c:pt>
                <c:pt idx="1222">
                  <c:v>3.00753</c:v>
                </c:pt>
                <c:pt idx="1223">
                  <c:v>3.00908</c:v>
                </c:pt>
                <c:pt idx="1224">
                  <c:v>3.0103399999999998</c:v>
                </c:pt>
                <c:pt idx="1225">
                  <c:v>3.0112199999999998</c:v>
                </c:pt>
                <c:pt idx="1226">
                  <c:v>3.0119500000000001</c:v>
                </c:pt>
                <c:pt idx="1227">
                  <c:v>3.01349</c:v>
                </c:pt>
                <c:pt idx="1228">
                  <c:v>3.0148100000000002</c:v>
                </c:pt>
                <c:pt idx="1229">
                  <c:v>3.0158499999999999</c:v>
                </c:pt>
                <c:pt idx="1230">
                  <c:v>3.0169600000000001</c:v>
                </c:pt>
                <c:pt idx="1231">
                  <c:v>3.0188600000000001</c:v>
                </c:pt>
                <c:pt idx="1232">
                  <c:v>3.0208300000000001</c:v>
                </c:pt>
                <c:pt idx="1233">
                  <c:v>3.0217100000000001</c:v>
                </c:pt>
                <c:pt idx="1234">
                  <c:v>3.0225200000000001</c:v>
                </c:pt>
                <c:pt idx="1235">
                  <c:v>3.0236499999999999</c:v>
                </c:pt>
                <c:pt idx="1236">
                  <c:v>3.0251199999999998</c:v>
                </c:pt>
                <c:pt idx="1237">
                  <c:v>3.0260099999999999</c:v>
                </c:pt>
                <c:pt idx="1238">
                  <c:v>3.02773</c:v>
                </c:pt>
                <c:pt idx="1239">
                  <c:v>3.03003</c:v>
                </c:pt>
                <c:pt idx="1240">
                  <c:v>3.03132</c:v>
                </c:pt>
                <c:pt idx="1241">
                  <c:v>3.03213</c:v>
                </c:pt>
                <c:pt idx="1242">
                  <c:v>3.0335000000000001</c:v>
                </c:pt>
                <c:pt idx="1243">
                  <c:v>3.0338799999999999</c:v>
                </c:pt>
                <c:pt idx="1244">
                  <c:v>3.0348099999999998</c:v>
                </c:pt>
                <c:pt idx="1245">
                  <c:v>3.0357799999999999</c:v>
                </c:pt>
                <c:pt idx="1246">
                  <c:v>3.03654</c:v>
                </c:pt>
                <c:pt idx="1247">
                  <c:v>3.0379800000000001</c:v>
                </c:pt>
                <c:pt idx="1248">
                  <c:v>3.0398200000000002</c:v>
                </c:pt>
                <c:pt idx="1249">
                  <c:v>3.0415299999999998</c:v>
                </c:pt>
                <c:pt idx="1250">
                  <c:v>3.04331</c:v>
                </c:pt>
                <c:pt idx="1251">
                  <c:v>3.0443899999999999</c:v>
                </c:pt>
                <c:pt idx="1252">
                  <c:v>3.0455800000000002</c:v>
                </c:pt>
                <c:pt idx="1253">
                  <c:v>3.0462099999999999</c:v>
                </c:pt>
                <c:pt idx="1254">
                  <c:v>3.0476800000000002</c:v>
                </c:pt>
                <c:pt idx="1255">
                  <c:v>3.0492599999999999</c:v>
                </c:pt>
                <c:pt idx="1256">
                  <c:v>3.0498799999999999</c:v>
                </c:pt>
                <c:pt idx="1257">
                  <c:v>3.0511699999999999</c:v>
                </c:pt>
                <c:pt idx="1258">
                  <c:v>3.05206</c:v>
                </c:pt>
                <c:pt idx="1259">
                  <c:v>3.0523400000000001</c:v>
                </c:pt>
                <c:pt idx="1260">
                  <c:v>3.0546099999999998</c:v>
                </c:pt>
                <c:pt idx="1261">
                  <c:v>3.0563799999999999</c:v>
                </c:pt>
                <c:pt idx="1262">
                  <c:v>3.0575000000000001</c:v>
                </c:pt>
                <c:pt idx="1263">
                  <c:v>3.0586500000000001</c:v>
                </c:pt>
                <c:pt idx="1264">
                  <c:v>3.0605899999999999</c:v>
                </c:pt>
                <c:pt idx="1265">
                  <c:v>3.0626699999999998</c:v>
                </c:pt>
                <c:pt idx="1266">
                  <c:v>3.0637799999999999</c:v>
                </c:pt>
                <c:pt idx="1267">
                  <c:v>3.06508</c:v>
                </c:pt>
                <c:pt idx="1268">
                  <c:v>3.0658300000000001</c:v>
                </c:pt>
                <c:pt idx="1269">
                  <c:v>3.0664899999999999</c:v>
                </c:pt>
                <c:pt idx="1270">
                  <c:v>3.06759</c:v>
                </c:pt>
                <c:pt idx="1271">
                  <c:v>3.0696099999999999</c:v>
                </c:pt>
                <c:pt idx="1272">
                  <c:v>3.0715599999999998</c:v>
                </c:pt>
                <c:pt idx="1273">
                  <c:v>3.0727099999999998</c:v>
                </c:pt>
                <c:pt idx="1274">
                  <c:v>3.0734400000000002</c:v>
                </c:pt>
                <c:pt idx="1275">
                  <c:v>3.07477</c:v>
                </c:pt>
                <c:pt idx="1276">
                  <c:v>3.0753499999999998</c:v>
                </c:pt>
                <c:pt idx="1277">
                  <c:v>3.07734</c:v>
                </c:pt>
                <c:pt idx="1278">
                  <c:v>3.0784899999999999</c:v>
                </c:pt>
                <c:pt idx="1279">
                  <c:v>3.07986</c:v>
                </c:pt>
                <c:pt idx="1280">
                  <c:v>3.0808300000000002</c:v>
                </c:pt>
                <c:pt idx="1281">
                  <c:v>3.08222</c:v>
                </c:pt>
                <c:pt idx="1282">
                  <c:v>3.0842000000000001</c:v>
                </c:pt>
                <c:pt idx="1283">
                  <c:v>3.0855700000000001</c:v>
                </c:pt>
                <c:pt idx="1284">
                  <c:v>3.0869</c:v>
                </c:pt>
                <c:pt idx="1285">
                  <c:v>3.08819</c:v>
                </c:pt>
                <c:pt idx="1286">
                  <c:v>3.0896499999999998</c:v>
                </c:pt>
                <c:pt idx="1287">
                  <c:v>3.09205</c:v>
                </c:pt>
                <c:pt idx="1288">
                  <c:v>3.0928300000000002</c:v>
                </c:pt>
                <c:pt idx="1289">
                  <c:v>3.0943200000000002</c:v>
                </c:pt>
                <c:pt idx="1290">
                  <c:v>3.0968</c:v>
                </c:pt>
                <c:pt idx="1291">
                  <c:v>3.0978500000000002</c:v>
                </c:pt>
                <c:pt idx="1292">
                  <c:v>3.0990099999999998</c:v>
                </c:pt>
                <c:pt idx="1293">
                  <c:v>3.1003400000000001</c:v>
                </c:pt>
                <c:pt idx="1294">
                  <c:v>3.1027399999999998</c:v>
                </c:pt>
                <c:pt idx="1295">
                  <c:v>3.1041500000000002</c:v>
                </c:pt>
                <c:pt idx="1296">
                  <c:v>3.1051500000000001</c:v>
                </c:pt>
                <c:pt idx="1297">
                  <c:v>3.1066199999999999</c:v>
                </c:pt>
                <c:pt idx="1298">
                  <c:v>3.10799</c:v>
                </c:pt>
                <c:pt idx="1299">
                  <c:v>3.1087899999999999</c:v>
                </c:pt>
                <c:pt idx="1300">
                  <c:v>3.1104699999999998</c:v>
                </c:pt>
                <c:pt idx="1301">
                  <c:v>3.1112899999999999</c:v>
                </c:pt>
                <c:pt idx="1302">
                  <c:v>3.11273</c:v>
                </c:pt>
                <c:pt idx="1303">
                  <c:v>3.1143900000000002</c:v>
                </c:pt>
                <c:pt idx="1304">
                  <c:v>3.1160800000000002</c:v>
                </c:pt>
                <c:pt idx="1305">
                  <c:v>3.1178400000000002</c:v>
                </c:pt>
                <c:pt idx="1306">
                  <c:v>3.11829</c:v>
                </c:pt>
                <c:pt idx="1307">
                  <c:v>3.1189499999999999</c:v>
                </c:pt>
                <c:pt idx="1308">
                  <c:v>3.1198000000000001</c:v>
                </c:pt>
                <c:pt idx="1309">
                  <c:v>3.1208399999999998</c:v>
                </c:pt>
                <c:pt idx="1310">
                  <c:v>3.1227</c:v>
                </c:pt>
                <c:pt idx="1311">
                  <c:v>3.1243099999999999</c:v>
                </c:pt>
                <c:pt idx="1312">
                  <c:v>3.1265399999999999</c:v>
                </c:pt>
                <c:pt idx="1313">
                  <c:v>3.12704</c:v>
                </c:pt>
                <c:pt idx="1314">
                  <c:v>3.1291500000000001</c:v>
                </c:pt>
                <c:pt idx="1315">
                  <c:v>3.1302599999999998</c:v>
                </c:pt>
                <c:pt idx="1316">
                  <c:v>3.1323699999999999</c:v>
                </c:pt>
                <c:pt idx="1317">
                  <c:v>3.1345700000000001</c:v>
                </c:pt>
                <c:pt idx="1318">
                  <c:v>3.13551</c:v>
                </c:pt>
                <c:pt idx="1319">
                  <c:v>3.13748</c:v>
                </c:pt>
                <c:pt idx="1320">
                  <c:v>3.13923</c:v>
                </c:pt>
                <c:pt idx="1321">
                  <c:v>3.1396700000000002</c:v>
                </c:pt>
                <c:pt idx="1322">
                  <c:v>3.1424699999999999</c:v>
                </c:pt>
                <c:pt idx="1323">
                  <c:v>3.14507</c:v>
                </c:pt>
                <c:pt idx="1324">
                  <c:v>3.1458699999999999</c:v>
                </c:pt>
                <c:pt idx="1325">
                  <c:v>3.14771</c:v>
                </c:pt>
                <c:pt idx="1326">
                  <c:v>3.1485699999999999</c:v>
                </c:pt>
                <c:pt idx="1327">
                  <c:v>3.1507999999999998</c:v>
                </c:pt>
                <c:pt idx="1328">
                  <c:v>3.1519699999999999</c:v>
                </c:pt>
                <c:pt idx="1329">
                  <c:v>3.1531099999999999</c:v>
                </c:pt>
                <c:pt idx="1330">
                  <c:v>3.1555300000000002</c:v>
                </c:pt>
                <c:pt idx="1331">
                  <c:v>3.1569500000000001</c:v>
                </c:pt>
                <c:pt idx="1332">
                  <c:v>3.1577099999999998</c:v>
                </c:pt>
                <c:pt idx="1333">
                  <c:v>3.1589700000000001</c:v>
                </c:pt>
                <c:pt idx="1334">
                  <c:v>3.1597</c:v>
                </c:pt>
                <c:pt idx="1335">
                  <c:v>3.1621700000000001</c:v>
                </c:pt>
                <c:pt idx="1336">
                  <c:v>3.1651199999999999</c:v>
                </c:pt>
                <c:pt idx="1337">
                  <c:v>3.1660900000000001</c:v>
                </c:pt>
                <c:pt idx="1338">
                  <c:v>3.1678000000000002</c:v>
                </c:pt>
                <c:pt idx="1339">
                  <c:v>3.1684700000000001</c:v>
                </c:pt>
                <c:pt idx="1340">
                  <c:v>3.1706500000000002</c:v>
                </c:pt>
                <c:pt idx="1341">
                  <c:v>3.17191</c:v>
                </c:pt>
                <c:pt idx="1342">
                  <c:v>3.1731400000000001</c:v>
                </c:pt>
                <c:pt idx="1343">
                  <c:v>3.1746500000000002</c:v>
                </c:pt>
                <c:pt idx="1344">
                  <c:v>3.1758700000000002</c:v>
                </c:pt>
                <c:pt idx="1345">
                  <c:v>3.1772800000000001</c:v>
                </c:pt>
                <c:pt idx="1346">
                  <c:v>3.1783299999999999</c:v>
                </c:pt>
                <c:pt idx="1347">
                  <c:v>3.18038</c:v>
                </c:pt>
                <c:pt idx="1348">
                  <c:v>3.1811400000000001</c:v>
                </c:pt>
                <c:pt idx="1349">
                  <c:v>3.1842000000000001</c:v>
                </c:pt>
                <c:pt idx="1350">
                  <c:v>3.1859199999999999</c:v>
                </c:pt>
                <c:pt idx="1351">
                  <c:v>3.1868500000000002</c:v>
                </c:pt>
                <c:pt idx="1352">
                  <c:v>3.1886199999999998</c:v>
                </c:pt>
                <c:pt idx="1353">
                  <c:v>3.1901899999999999</c:v>
                </c:pt>
                <c:pt idx="1354">
                  <c:v>3.1914099999999999</c:v>
                </c:pt>
                <c:pt idx="1355">
                  <c:v>3.1939199999999999</c:v>
                </c:pt>
                <c:pt idx="1356">
                  <c:v>3.1959499999999998</c:v>
                </c:pt>
                <c:pt idx="1357">
                  <c:v>3.19692</c:v>
                </c:pt>
                <c:pt idx="1358">
                  <c:v>3.19794</c:v>
                </c:pt>
                <c:pt idx="1359">
                  <c:v>3.1996500000000001</c:v>
                </c:pt>
                <c:pt idx="1360">
                  <c:v>3.20146</c:v>
                </c:pt>
                <c:pt idx="1361">
                  <c:v>3.2021099999999998</c:v>
                </c:pt>
                <c:pt idx="1362">
                  <c:v>3.2035100000000001</c:v>
                </c:pt>
                <c:pt idx="1363">
                  <c:v>3.2055199999999999</c:v>
                </c:pt>
                <c:pt idx="1364">
                  <c:v>3.2066699999999999</c:v>
                </c:pt>
                <c:pt idx="1365">
                  <c:v>3.2082799999999998</c:v>
                </c:pt>
                <c:pt idx="1366">
                  <c:v>3.20974</c:v>
                </c:pt>
                <c:pt idx="1367">
                  <c:v>3.2104499999999998</c:v>
                </c:pt>
                <c:pt idx="1368">
                  <c:v>3.21332</c:v>
                </c:pt>
                <c:pt idx="1369">
                  <c:v>3.2173600000000002</c:v>
                </c:pt>
                <c:pt idx="1370">
                  <c:v>3.2180200000000001</c:v>
                </c:pt>
                <c:pt idx="1371">
                  <c:v>3.2193800000000001</c:v>
                </c:pt>
                <c:pt idx="1372">
                  <c:v>3.21997</c:v>
                </c:pt>
                <c:pt idx="1373">
                  <c:v>3.22254</c:v>
                </c:pt>
                <c:pt idx="1374">
                  <c:v>3.2238099999999998</c:v>
                </c:pt>
                <c:pt idx="1375">
                  <c:v>3.2267800000000002</c:v>
                </c:pt>
                <c:pt idx="1376">
                  <c:v>3.2285699999999999</c:v>
                </c:pt>
                <c:pt idx="1377">
                  <c:v>3.2299899999999999</c:v>
                </c:pt>
                <c:pt idx="1378">
                  <c:v>3.23055</c:v>
                </c:pt>
                <c:pt idx="1379">
                  <c:v>3.2324000000000002</c:v>
                </c:pt>
                <c:pt idx="1380">
                  <c:v>3.2336900000000002</c:v>
                </c:pt>
                <c:pt idx="1381">
                  <c:v>3.2346900000000001</c:v>
                </c:pt>
                <c:pt idx="1382">
                  <c:v>3.2364899999999999</c:v>
                </c:pt>
                <c:pt idx="1383">
                  <c:v>3.2372399999999999</c:v>
                </c:pt>
                <c:pt idx="1384">
                  <c:v>3.2390400000000001</c:v>
                </c:pt>
                <c:pt idx="1385">
                  <c:v>3.2407499999999998</c:v>
                </c:pt>
                <c:pt idx="1386">
                  <c:v>3.2423000000000002</c:v>
                </c:pt>
                <c:pt idx="1387">
                  <c:v>3.2442799999999998</c:v>
                </c:pt>
                <c:pt idx="1388">
                  <c:v>3.2457799999999999</c:v>
                </c:pt>
                <c:pt idx="1389">
                  <c:v>3.24756</c:v>
                </c:pt>
                <c:pt idx="1390">
                  <c:v>3.2490100000000002</c:v>
                </c:pt>
                <c:pt idx="1391">
                  <c:v>3.2497699999999998</c:v>
                </c:pt>
                <c:pt idx="1392">
                  <c:v>3.2530700000000001</c:v>
                </c:pt>
                <c:pt idx="1393">
                  <c:v>3.25474</c:v>
                </c:pt>
                <c:pt idx="1394">
                  <c:v>3.2560699999999998</c:v>
                </c:pt>
                <c:pt idx="1395">
                  <c:v>3.2583500000000001</c:v>
                </c:pt>
                <c:pt idx="1396">
                  <c:v>3.2595999999999998</c:v>
                </c:pt>
                <c:pt idx="1397">
                  <c:v>3.2603800000000001</c:v>
                </c:pt>
                <c:pt idx="1398">
                  <c:v>3.2629700000000001</c:v>
                </c:pt>
                <c:pt idx="1399">
                  <c:v>3.2643300000000002</c:v>
                </c:pt>
                <c:pt idx="1400">
                  <c:v>3.2658399999999999</c:v>
                </c:pt>
                <c:pt idx="1401">
                  <c:v>3.2681100000000001</c:v>
                </c:pt>
                <c:pt idx="1402">
                  <c:v>3.2711199999999998</c:v>
                </c:pt>
                <c:pt idx="1403">
                  <c:v>3.2718699999999998</c:v>
                </c:pt>
                <c:pt idx="1404">
                  <c:v>3.2732000000000001</c:v>
                </c:pt>
                <c:pt idx="1405">
                  <c:v>3.2745199999999999</c:v>
                </c:pt>
                <c:pt idx="1406">
                  <c:v>3.2765900000000001</c:v>
                </c:pt>
                <c:pt idx="1407">
                  <c:v>3.27759</c:v>
                </c:pt>
                <c:pt idx="1408">
                  <c:v>3.2811900000000001</c:v>
                </c:pt>
                <c:pt idx="1409">
                  <c:v>3.2840600000000002</c:v>
                </c:pt>
                <c:pt idx="1410">
                  <c:v>3.2854299999999999</c:v>
                </c:pt>
                <c:pt idx="1411">
                  <c:v>3.2861500000000001</c:v>
                </c:pt>
                <c:pt idx="1412">
                  <c:v>3.2882799999999999</c:v>
                </c:pt>
                <c:pt idx="1413">
                  <c:v>3.2891599999999999</c:v>
                </c:pt>
                <c:pt idx="1414">
                  <c:v>3.29</c:v>
                </c:pt>
                <c:pt idx="1415">
                  <c:v>3.2905899999999999</c:v>
                </c:pt>
                <c:pt idx="1416">
                  <c:v>3.2928899999999999</c:v>
                </c:pt>
                <c:pt idx="1417">
                  <c:v>3.2944200000000001</c:v>
                </c:pt>
                <c:pt idx="1418">
                  <c:v>3.2954599999999998</c:v>
                </c:pt>
                <c:pt idx="1419">
                  <c:v>3.2970199999999998</c:v>
                </c:pt>
                <c:pt idx="1420">
                  <c:v>3.29861</c:v>
                </c:pt>
                <c:pt idx="1421">
                  <c:v>3.3001399999999999</c:v>
                </c:pt>
                <c:pt idx="1422">
                  <c:v>3.30166</c:v>
                </c:pt>
                <c:pt idx="1423">
                  <c:v>3.30348</c:v>
                </c:pt>
                <c:pt idx="1424">
                  <c:v>3.3046799999999998</c:v>
                </c:pt>
                <c:pt idx="1425">
                  <c:v>3.3071899999999999</c:v>
                </c:pt>
                <c:pt idx="1426">
                  <c:v>3.3088899999999999</c:v>
                </c:pt>
                <c:pt idx="1427">
                  <c:v>3.3112300000000001</c:v>
                </c:pt>
                <c:pt idx="1428">
                  <c:v>3.3133599999999999</c:v>
                </c:pt>
                <c:pt idx="1429">
                  <c:v>3.3145600000000002</c:v>
                </c:pt>
                <c:pt idx="1430">
                  <c:v>3.3154599999999999</c:v>
                </c:pt>
                <c:pt idx="1431">
                  <c:v>3.3185600000000002</c:v>
                </c:pt>
                <c:pt idx="1432">
                  <c:v>3.32029</c:v>
                </c:pt>
                <c:pt idx="1433">
                  <c:v>3.3218200000000002</c:v>
                </c:pt>
                <c:pt idx="1434">
                  <c:v>3.3235999999999999</c:v>
                </c:pt>
                <c:pt idx="1435">
                  <c:v>3.32491</c:v>
                </c:pt>
                <c:pt idx="1436">
                  <c:v>3.327</c:v>
                </c:pt>
                <c:pt idx="1437">
                  <c:v>3.3293900000000001</c:v>
                </c:pt>
                <c:pt idx="1438">
                  <c:v>3.3319000000000001</c:v>
                </c:pt>
                <c:pt idx="1439">
                  <c:v>3.3336999999999999</c:v>
                </c:pt>
                <c:pt idx="1440">
                  <c:v>3.33446</c:v>
                </c:pt>
                <c:pt idx="1441">
                  <c:v>3.3365499999999999</c:v>
                </c:pt>
                <c:pt idx="1442">
                  <c:v>3.3403200000000002</c:v>
                </c:pt>
                <c:pt idx="1443">
                  <c:v>3.3408799999999998</c:v>
                </c:pt>
                <c:pt idx="1444">
                  <c:v>3.3428599999999999</c:v>
                </c:pt>
                <c:pt idx="1445">
                  <c:v>3.3466399999999998</c:v>
                </c:pt>
                <c:pt idx="1446">
                  <c:v>3.3479299999999999</c:v>
                </c:pt>
                <c:pt idx="1447">
                  <c:v>3.34883</c:v>
                </c:pt>
                <c:pt idx="1448">
                  <c:v>3.3499400000000001</c:v>
                </c:pt>
                <c:pt idx="1449">
                  <c:v>3.3542000000000001</c:v>
                </c:pt>
                <c:pt idx="1450">
                  <c:v>3.3549500000000001</c:v>
                </c:pt>
                <c:pt idx="1451">
                  <c:v>3.3565299999999998</c:v>
                </c:pt>
                <c:pt idx="1452">
                  <c:v>3.3578700000000001</c:v>
                </c:pt>
                <c:pt idx="1453">
                  <c:v>3.3598699999999999</c:v>
                </c:pt>
                <c:pt idx="1454">
                  <c:v>3.3615599999999999</c:v>
                </c:pt>
                <c:pt idx="1455">
                  <c:v>3.36347</c:v>
                </c:pt>
                <c:pt idx="1456">
                  <c:v>3.3653</c:v>
                </c:pt>
                <c:pt idx="1457">
                  <c:v>3.3667799999999999</c:v>
                </c:pt>
                <c:pt idx="1458">
                  <c:v>3.3678400000000002</c:v>
                </c:pt>
                <c:pt idx="1459">
                  <c:v>3.3694999999999999</c:v>
                </c:pt>
                <c:pt idx="1460">
                  <c:v>3.3734500000000001</c:v>
                </c:pt>
                <c:pt idx="1461">
                  <c:v>3.3751199999999999</c:v>
                </c:pt>
                <c:pt idx="1462">
                  <c:v>3.3765700000000001</c:v>
                </c:pt>
                <c:pt idx="1463">
                  <c:v>3.3774000000000002</c:v>
                </c:pt>
                <c:pt idx="1464">
                  <c:v>3.3802699999999999</c:v>
                </c:pt>
                <c:pt idx="1465">
                  <c:v>3.3833199999999999</c:v>
                </c:pt>
                <c:pt idx="1466">
                  <c:v>3.3854899999999999</c:v>
                </c:pt>
                <c:pt idx="1467">
                  <c:v>3.3870200000000001</c:v>
                </c:pt>
                <c:pt idx="1468">
                  <c:v>3.3886799999999999</c:v>
                </c:pt>
                <c:pt idx="1469">
                  <c:v>3.3906000000000001</c:v>
                </c:pt>
                <c:pt idx="1470">
                  <c:v>3.3923399999999999</c:v>
                </c:pt>
                <c:pt idx="1471">
                  <c:v>3.3966099999999999</c:v>
                </c:pt>
                <c:pt idx="1472">
                  <c:v>3.3983699999999999</c:v>
                </c:pt>
                <c:pt idx="1473">
                  <c:v>3.39994</c:v>
                </c:pt>
                <c:pt idx="1474">
                  <c:v>3.4013100000000001</c:v>
                </c:pt>
                <c:pt idx="1475">
                  <c:v>3.4039299999999999</c:v>
                </c:pt>
                <c:pt idx="1476">
                  <c:v>3.40523</c:v>
                </c:pt>
                <c:pt idx="1477">
                  <c:v>3.4072100000000001</c:v>
                </c:pt>
                <c:pt idx="1478">
                  <c:v>3.4111600000000002</c:v>
                </c:pt>
                <c:pt idx="1479">
                  <c:v>3.41269</c:v>
                </c:pt>
                <c:pt idx="1480">
                  <c:v>3.4135499999999999</c:v>
                </c:pt>
                <c:pt idx="1481">
                  <c:v>3.4158900000000001</c:v>
                </c:pt>
                <c:pt idx="1482">
                  <c:v>3.4191799999999999</c:v>
                </c:pt>
                <c:pt idx="1483">
                  <c:v>3.4208500000000002</c:v>
                </c:pt>
                <c:pt idx="1484">
                  <c:v>3.4237000000000002</c:v>
                </c:pt>
                <c:pt idx="1485">
                  <c:v>3.4243100000000002</c:v>
                </c:pt>
                <c:pt idx="1486">
                  <c:v>3.42713</c:v>
                </c:pt>
                <c:pt idx="1487">
                  <c:v>3.4289299999999998</c:v>
                </c:pt>
                <c:pt idx="1488">
                  <c:v>3.4300099999999998</c:v>
                </c:pt>
                <c:pt idx="1489">
                  <c:v>3.4308999999999998</c:v>
                </c:pt>
                <c:pt idx="1490">
                  <c:v>3.4333900000000002</c:v>
                </c:pt>
                <c:pt idx="1491">
                  <c:v>3.43519</c:v>
                </c:pt>
                <c:pt idx="1492">
                  <c:v>3.4376899999999999</c:v>
                </c:pt>
                <c:pt idx="1493">
                  <c:v>3.44082</c:v>
                </c:pt>
                <c:pt idx="1494">
                  <c:v>3.4425300000000001</c:v>
                </c:pt>
                <c:pt idx="1495">
                  <c:v>3.4442699999999999</c:v>
                </c:pt>
                <c:pt idx="1496">
                  <c:v>3.4453399999999998</c:v>
                </c:pt>
                <c:pt idx="1497">
                  <c:v>3.4488799999999999</c:v>
                </c:pt>
                <c:pt idx="1498">
                  <c:v>3.45166</c:v>
                </c:pt>
                <c:pt idx="1499">
                  <c:v>3.4541599999999999</c:v>
                </c:pt>
                <c:pt idx="1500">
                  <c:v>3.4578199999999999</c:v>
                </c:pt>
                <c:pt idx="1501">
                  <c:v>3.45919</c:v>
                </c:pt>
                <c:pt idx="1502">
                  <c:v>3.4605199999999998</c:v>
                </c:pt>
                <c:pt idx="1503">
                  <c:v>3.4619200000000001</c:v>
                </c:pt>
                <c:pt idx="1504">
                  <c:v>3.4674499999999999</c:v>
                </c:pt>
                <c:pt idx="1505">
                  <c:v>3.46991</c:v>
                </c:pt>
                <c:pt idx="1506">
                  <c:v>3.4727000000000001</c:v>
                </c:pt>
                <c:pt idx="1507">
                  <c:v>3.4740099999999998</c:v>
                </c:pt>
                <c:pt idx="1508">
                  <c:v>3.4758599999999999</c:v>
                </c:pt>
                <c:pt idx="1509">
                  <c:v>3.4787400000000002</c:v>
                </c:pt>
                <c:pt idx="1510">
                  <c:v>3.4801600000000001</c:v>
                </c:pt>
                <c:pt idx="1511">
                  <c:v>3.4823</c:v>
                </c:pt>
                <c:pt idx="1512">
                  <c:v>3.4831599999999998</c:v>
                </c:pt>
                <c:pt idx="1513">
                  <c:v>3.48624</c:v>
                </c:pt>
                <c:pt idx="1514">
                  <c:v>3.4887199999999998</c:v>
                </c:pt>
                <c:pt idx="1515">
                  <c:v>3.4906899999999998</c:v>
                </c:pt>
                <c:pt idx="1516">
                  <c:v>3.4922800000000001</c:v>
                </c:pt>
                <c:pt idx="1517">
                  <c:v>3.4950000000000001</c:v>
                </c:pt>
                <c:pt idx="1518">
                  <c:v>3.4956399999999999</c:v>
                </c:pt>
                <c:pt idx="1519">
                  <c:v>3.49857</c:v>
                </c:pt>
                <c:pt idx="1520">
                  <c:v>3.50014</c:v>
                </c:pt>
                <c:pt idx="1521">
                  <c:v>3.5024199999999999</c:v>
                </c:pt>
                <c:pt idx="1522">
                  <c:v>3.5053700000000001</c:v>
                </c:pt>
                <c:pt idx="1523">
                  <c:v>3.5077099999999999</c:v>
                </c:pt>
                <c:pt idx="1524">
                  <c:v>3.5099499999999999</c:v>
                </c:pt>
                <c:pt idx="1525">
                  <c:v>3.5123199999999999</c:v>
                </c:pt>
                <c:pt idx="1526">
                  <c:v>3.5141300000000002</c:v>
                </c:pt>
                <c:pt idx="1527">
                  <c:v>3.5164</c:v>
                </c:pt>
                <c:pt idx="1528">
                  <c:v>3.5179900000000002</c:v>
                </c:pt>
                <c:pt idx="1529">
                  <c:v>3.5200499999999999</c:v>
                </c:pt>
                <c:pt idx="1530">
                  <c:v>3.5228100000000002</c:v>
                </c:pt>
                <c:pt idx="1531">
                  <c:v>3.5251800000000002</c:v>
                </c:pt>
                <c:pt idx="1532">
                  <c:v>3.5263</c:v>
                </c:pt>
                <c:pt idx="1533">
                  <c:v>3.5308899999999999</c:v>
                </c:pt>
                <c:pt idx="1534">
                  <c:v>3.5321400000000001</c:v>
                </c:pt>
                <c:pt idx="1535">
                  <c:v>3.5356399999999999</c:v>
                </c:pt>
                <c:pt idx="1536">
                  <c:v>3.5371199999999998</c:v>
                </c:pt>
                <c:pt idx="1537">
                  <c:v>3.54108</c:v>
                </c:pt>
                <c:pt idx="1538">
                  <c:v>3.5428099999999998</c:v>
                </c:pt>
                <c:pt idx="1539">
                  <c:v>3.54467</c:v>
                </c:pt>
                <c:pt idx="1540">
                  <c:v>3.5456599999999998</c:v>
                </c:pt>
                <c:pt idx="1541">
                  <c:v>3.54732</c:v>
                </c:pt>
                <c:pt idx="1542">
                  <c:v>3.5508500000000001</c:v>
                </c:pt>
                <c:pt idx="1543">
                  <c:v>3.5521500000000001</c:v>
                </c:pt>
                <c:pt idx="1544">
                  <c:v>3.5549200000000001</c:v>
                </c:pt>
                <c:pt idx="1545">
                  <c:v>3.5558999999999998</c:v>
                </c:pt>
                <c:pt idx="1546">
                  <c:v>3.5601400000000001</c:v>
                </c:pt>
                <c:pt idx="1547">
                  <c:v>3.5637099999999999</c:v>
                </c:pt>
                <c:pt idx="1548">
                  <c:v>3.56562</c:v>
                </c:pt>
                <c:pt idx="1549">
                  <c:v>3.5664899999999999</c:v>
                </c:pt>
                <c:pt idx="1550">
                  <c:v>3.5693100000000002</c:v>
                </c:pt>
                <c:pt idx="1551">
                  <c:v>3.5712000000000002</c:v>
                </c:pt>
                <c:pt idx="1552">
                  <c:v>3.5741399999999999</c:v>
                </c:pt>
                <c:pt idx="1553">
                  <c:v>3.5760399999999999</c:v>
                </c:pt>
                <c:pt idx="1554">
                  <c:v>3.5793699999999999</c:v>
                </c:pt>
                <c:pt idx="1555">
                  <c:v>3.58277</c:v>
                </c:pt>
                <c:pt idx="1556">
                  <c:v>3.5848599999999999</c:v>
                </c:pt>
                <c:pt idx="1557">
                  <c:v>3.5875699999999999</c:v>
                </c:pt>
                <c:pt idx="1558">
                  <c:v>3.5900699999999999</c:v>
                </c:pt>
                <c:pt idx="1559">
                  <c:v>3.5929500000000001</c:v>
                </c:pt>
                <c:pt idx="1560">
                  <c:v>3.5964800000000001</c:v>
                </c:pt>
                <c:pt idx="1561">
                  <c:v>3.5976300000000001</c:v>
                </c:pt>
                <c:pt idx="1562">
                  <c:v>3.6003500000000002</c:v>
                </c:pt>
                <c:pt idx="1563">
                  <c:v>3.6027399999999998</c:v>
                </c:pt>
                <c:pt idx="1564">
                  <c:v>3.6043599999999998</c:v>
                </c:pt>
                <c:pt idx="1565">
                  <c:v>3.6060599999999998</c:v>
                </c:pt>
                <c:pt idx="1566">
                  <c:v>3.60846</c:v>
                </c:pt>
                <c:pt idx="1567">
                  <c:v>3.6112099999999998</c:v>
                </c:pt>
                <c:pt idx="1568">
                  <c:v>3.6145</c:v>
                </c:pt>
                <c:pt idx="1569">
                  <c:v>3.6161699999999999</c:v>
                </c:pt>
                <c:pt idx="1570">
                  <c:v>3.6199499999999998</c:v>
                </c:pt>
                <c:pt idx="1571">
                  <c:v>3.62154</c:v>
                </c:pt>
                <c:pt idx="1572">
                  <c:v>3.6225900000000002</c:v>
                </c:pt>
                <c:pt idx="1573">
                  <c:v>3.62432</c:v>
                </c:pt>
                <c:pt idx="1574">
                  <c:v>3.6258699999999999</c:v>
                </c:pt>
                <c:pt idx="1575">
                  <c:v>3.6289400000000001</c:v>
                </c:pt>
                <c:pt idx="1576">
                  <c:v>3.63035</c:v>
                </c:pt>
                <c:pt idx="1577">
                  <c:v>3.6333899999999999</c:v>
                </c:pt>
                <c:pt idx="1578">
                  <c:v>3.63611</c:v>
                </c:pt>
                <c:pt idx="1579">
                  <c:v>3.63991</c:v>
                </c:pt>
                <c:pt idx="1580">
                  <c:v>3.6438700000000002</c:v>
                </c:pt>
                <c:pt idx="1581">
                  <c:v>3.6450300000000002</c:v>
                </c:pt>
                <c:pt idx="1582">
                  <c:v>3.64703</c:v>
                </c:pt>
                <c:pt idx="1583">
                  <c:v>3.6509399999999999</c:v>
                </c:pt>
                <c:pt idx="1584">
                  <c:v>3.6544699999999999</c:v>
                </c:pt>
                <c:pt idx="1585">
                  <c:v>3.6561300000000001</c:v>
                </c:pt>
                <c:pt idx="1586">
                  <c:v>3.6579999999999999</c:v>
                </c:pt>
                <c:pt idx="1587">
                  <c:v>3.6608499999999999</c:v>
                </c:pt>
                <c:pt idx="1588">
                  <c:v>3.6625800000000002</c:v>
                </c:pt>
                <c:pt idx="1589">
                  <c:v>3.6660499999999998</c:v>
                </c:pt>
                <c:pt idx="1590">
                  <c:v>3.6688100000000001</c:v>
                </c:pt>
                <c:pt idx="1591">
                  <c:v>3.6724299999999999</c:v>
                </c:pt>
                <c:pt idx="1592">
                  <c:v>3.67469</c:v>
                </c:pt>
                <c:pt idx="1593">
                  <c:v>3.6769400000000001</c:v>
                </c:pt>
                <c:pt idx="1594">
                  <c:v>3.6793100000000001</c:v>
                </c:pt>
                <c:pt idx="1595">
                  <c:v>3.6857600000000001</c:v>
                </c:pt>
                <c:pt idx="1596">
                  <c:v>3.68797</c:v>
                </c:pt>
                <c:pt idx="1597">
                  <c:v>3.6889799999999999</c:v>
                </c:pt>
                <c:pt idx="1598">
                  <c:v>3.6922299999999999</c:v>
                </c:pt>
                <c:pt idx="1599">
                  <c:v>3.69381</c:v>
                </c:pt>
                <c:pt idx="1600">
                  <c:v>3.6985399999999999</c:v>
                </c:pt>
                <c:pt idx="1601">
                  <c:v>3.6995900000000002</c:v>
                </c:pt>
                <c:pt idx="1602">
                  <c:v>3.7018399999999998</c:v>
                </c:pt>
                <c:pt idx="1603">
                  <c:v>3.7053199999999999</c:v>
                </c:pt>
                <c:pt idx="1604">
                  <c:v>3.7071800000000001</c:v>
                </c:pt>
                <c:pt idx="1605">
                  <c:v>3.7090100000000001</c:v>
                </c:pt>
                <c:pt idx="1606">
                  <c:v>3.71313</c:v>
                </c:pt>
                <c:pt idx="1607">
                  <c:v>3.71427</c:v>
                </c:pt>
                <c:pt idx="1608">
                  <c:v>3.7173699999999998</c:v>
                </c:pt>
                <c:pt idx="1609">
                  <c:v>3.7197800000000001</c:v>
                </c:pt>
                <c:pt idx="1610">
                  <c:v>3.7218200000000001</c:v>
                </c:pt>
                <c:pt idx="1611">
                  <c:v>3.72567</c:v>
                </c:pt>
                <c:pt idx="1612">
                  <c:v>3.7301799999999998</c:v>
                </c:pt>
                <c:pt idx="1613">
                  <c:v>3.7337099999999999</c:v>
                </c:pt>
                <c:pt idx="1614">
                  <c:v>3.7360000000000002</c:v>
                </c:pt>
                <c:pt idx="1615">
                  <c:v>3.73983</c:v>
                </c:pt>
                <c:pt idx="1616">
                  <c:v>3.7429100000000002</c:v>
                </c:pt>
                <c:pt idx="1617">
                  <c:v>3.7502499999999999</c:v>
                </c:pt>
                <c:pt idx="1618">
                  <c:v>3.75088</c:v>
                </c:pt>
                <c:pt idx="1619">
                  <c:v>3.75169</c:v>
                </c:pt>
                <c:pt idx="1620">
                  <c:v>3.75448</c:v>
                </c:pt>
                <c:pt idx="1621">
                  <c:v>3.7571500000000002</c:v>
                </c:pt>
                <c:pt idx="1622">
                  <c:v>3.7603599999999999</c:v>
                </c:pt>
                <c:pt idx="1623">
                  <c:v>3.7637399999999999</c:v>
                </c:pt>
                <c:pt idx="1624">
                  <c:v>3.7674500000000002</c:v>
                </c:pt>
                <c:pt idx="1625">
                  <c:v>3.7703600000000002</c:v>
                </c:pt>
                <c:pt idx="1626">
                  <c:v>3.7713700000000001</c:v>
                </c:pt>
                <c:pt idx="1627">
                  <c:v>3.77393</c:v>
                </c:pt>
                <c:pt idx="1628">
                  <c:v>3.7808199999999998</c:v>
                </c:pt>
                <c:pt idx="1629">
                  <c:v>3.7847599999999999</c:v>
                </c:pt>
                <c:pt idx="1630">
                  <c:v>3.7858200000000002</c:v>
                </c:pt>
                <c:pt idx="1631">
                  <c:v>3.7879200000000002</c:v>
                </c:pt>
                <c:pt idx="1632">
                  <c:v>3.7908400000000002</c:v>
                </c:pt>
                <c:pt idx="1633">
                  <c:v>3.7953399999999999</c:v>
                </c:pt>
                <c:pt idx="1634">
                  <c:v>3.7980800000000001</c:v>
                </c:pt>
                <c:pt idx="1635">
                  <c:v>3.7999499999999999</c:v>
                </c:pt>
                <c:pt idx="1636">
                  <c:v>3.8028599999999999</c:v>
                </c:pt>
                <c:pt idx="1637">
                  <c:v>3.8040500000000002</c:v>
                </c:pt>
                <c:pt idx="1638">
                  <c:v>3.81053</c:v>
                </c:pt>
                <c:pt idx="1639">
                  <c:v>3.8145199999999999</c:v>
                </c:pt>
                <c:pt idx="1640">
                  <c:v>3.81691</c:v>
                </c:pt>
                <c:pt idx="1641">
                  <c:v>3.82097</c:v>
                </c:pt>
                <c:pt idx="1642">
                  <c:v>3.8237999999999999</c:v>
                </c:pt>
                <c:pt idx="1643">
                  <c:v>3.82782</c:v>
                </c:pt>
                <c:pt idx="1644">
                  <c:v>3.8300999999999998</c:v>
                </c:pt>
                <c:pt idx="1645">
                  <c:v>3.8342100000000001</c:v>
                </c:pt>
                <c:pt idx="1646">
                  <c:v>3.8366500000000001</c:v>
                </c:pt>
                <c:pt idx="1647">
                  <c:v>3.83908</c:v>
                </c:pt>
                <c:pt idx="1648">
                  <c:v>3.8428399999999998</c:v>
                </c:pt>
                <c:pt idx="1649">
                  <c:v>3.8450600000000001</c:v>
                </c:pt>
                <c:pt idx="1650">
                  <c:v>3.8532299999999999</c:v>
                </c:pt>
                <c:pt idx="1651">
                  <c:v>3.8553799999999998</c:v>
                </c:pt>
                <c:pt idx="1652">
                  <c:v>3.8573599999999999</c:v>
                </c:pt>
                <c:pt idx="1653">
                  <c:v>3.85886</c:v>
                </c:pt>
                <c:pt idx="1654">
                  <c:v>3.8622399999999999</c:v>
                </c:pt>
                <c:pt idx="1655">
                  <c:v>3.8650699999999998</c:v>
                </c:pt>
                <c:pt idx="1656">
                  <c:v>3.8681000000000001</c:v>
                </c:pt>
                <c:pt idx="1657">
                  <c:v>3.87155</c:v>
                </c:pt>
                <c:pt idx="1658">
                  <c:v>3.8753299999999999</c:v>
                </c:pt>
                <c:pt idx="1659">
                  <c:v>3.8770099999999998</c:v>
                </c:pt>
                <c:pt idx="1660">
                  <c:v>3.8808400000000001</c:v>
                </c:pt>
                <c:pt idx="1661">
                  <c:v>3.8840499999999998</c:v>
                </c:pt>
                <c:pt idx="1662">
                  <c:v>3.89018</c:v>
                </c:pt>
                <c:pt idx="1663">
                  <c:v>3.8943300000000001</c:v>
                </c:pt>
                <c:pt idx="1664">
                  <c:v>3.8948200000000002</c:v>
                </c:pt>
                <c:pt idx="1665">
                  <c:v>3.8977300000000001</c:v>
                </c:pt>
                <c:pt idx="1666">
                  <c:v>3.9011399999999998</c:v>
                </c:pt>
                <c:pt idx="1667">
                  <c:v>3.9044699999999999</c:v>
                </c:pt>
                <c:pt idx="1668">
                  <c:v>3.90937</c:v>
                </c:pt>
                <c:pt idx="1669">
                  <c:v>3.9115799999999998</c:v>
                </c:pt>
                <c:pt idx="1670">
                  <c:v>3.9140999999999999</c:v>
                </c:pt>
                <c:pt idx="1671">
                  <c:v>3.9197500000000001</c:v>
                </c:pt>
                <c:pt idx="1672">
                  <c:v>3.9226100000000002</c:v>
                </c:pt>
                <c:pt idx="1673">
                  <c:v>3.9277299999999999</c:v>
                </c:pt>
                <c:pt idx="1674">
                  <c:v>3.9312</c:v>
                </c:pt>
                <c:pt idx="1675">
                  <c:v>3.9345699999999999</c:v>
                </c:pt>
                <c:pt idx="1676">
                  <c:v>3.9395799999999999</c:v>
                </c:pt>
                <c:pt idx="1677">
                  <c:v>3.94041</c:v>
                </c:pt>
                <c:pt idx="1678">
                  <c:v>3.9457100000000001</c:v>
                </c:pt>
                <c:pt idx="1679">
                  <c:v>3.9477000000000002</c:v>
                </c:pt>
                <c:pt idx="1680">
                  <c:v>3.9503599999999999</c:v>
                </c:pt>
                <c:pt idx="1681">
                  <c:v>3.9525399999999999</c:v>
                </c:pt>
                <c:pt idx="1682">
                  <c:v>3.9559099999999998</c:v>
                </c:pt>
                <c:pt idx="1683">
                  <c:v>3.9615499999999999</c:v>
                </c:pt>
                <c:pt idx="1684">
                  <c:v>3.9669699999999999</c:v>
                </c:pt>
                <c:pt idx="1685">
                  <c:v>3.9700199999999999</c:v>
                </c:pt>
                <c:pt idx="1686">
                  <c:v>3.9733299999999998</c:v>
                </c:pt>
                <c:pt idx="1687">
                  <c:v>3.9774400000000001</c:v>
                </c:pt>
                <c:pt idx="1688">
                  <c:v>3.9817100000000001</c:v>
                </c:pt>
                <c:pt idx="1689">
                  <c:v>3.9837400000000001</c:v>
                </c:pt>
                <c:pt idx="1690">
                  <c:v>3.9866299999999999</c:v>
                </c:pt>
                <c:pt idx="1691">
                  <c:v>3.9887000000000001</c:v>
                </c:pt>
                <c:pt idx="1692">
                  <c:v>3.9919099999999998</c:v>
                </c:pt>
                <c:pt idx="1693">
                  <c:v>3.99736</c:v>
                </c:pt>
                <c:pt idx="1694">
                  <c:v>4.0002899999999997</c:v>
                </c:pt>
                <c:pt idx="1695">
                  <c:v>4.0050100000000004</c:v>
                </c:pt>
                <c:pt idx="1696">
                  <c:v>4.0120199999999997</c:v>
                </c:pt>
                <c:pt idx="1697">
                  <c:v>4.0130400000000002</c:v>
                </c:pt>
                <c:pt idx="1698">
                  <c:v>4.0145999999999997</c:v>
                </c:pt>
                <c:pt idx="1699">
                  <c:v>4.01851</c:v>
                </c:pt>
                <c:pt idx="1700">
                  <c:v>4.0204500000000003</c:v>
                </c:pt>
                <c:pt idx="1701">
                  <c:v>4.0290900000000001</c:v>
                </c:pt>
                <c:pt idx="1702">
                  <c:v>4.03125</c:v>
                </c:pt>
                <c:pt idx="1703">
                  <c:v>4.0353000000000003</c:v>
                </c:pt>
                <c:pt idx="1704">
                  <c:v>4.0364199999999997</c:v>
                </c:pt>
                <c:pt idx="1705">
                  <c:v>4.0391300000000001</c:v>
                </c:pt>
                <c:pt idx="1706">
                  <c:v>4.0439100000000003</c:v>
                </c:pt>
                <c:pt idx="1707">
                  <c:v>4.04941</c:v>
                </c:pt>
                <c:pt idx="1708">
                  <c:v>4.0536700000000003</c:v>
                </c:pt>
                <c:pt idx="1709">
                  <c:v>4.0559399999999997</c:v>
                </c:pt>
                <c:pt idx="1710">
                  <c:v>4.0586900000000004</c:v>
                </c:pt>
                <c:pt idx="1711">
                  <c:v>4.0625200000000001</c:v>
                </c:pt>
                <c:pt idx="1712">
                  <c:v>4.0654000000000003</c:v>
                </c:pt>
                <c:pt idx="1713">
                  <c:v>4.0690499999999998</c:v>
                </c:pt>
                <c:pt idx="1714">
                  <c:v>4.0751299999999997</c:v>
                </c:pt>
                <c:pt idx="1715">
                  <c:v>4.0780000000000003</c:v>
                </c:pt>
                <c:pt idx="1716">
                  <c:v>4.0829800000000001</c:v>
                </c:pt>
                <c:pt idx="1717">
                  <c:v>4.0875500000000002</c:v>
                </c:pt>
                <c:pt idx="1718">
                  <c:v>4.0926900000000002</c:v>
                </c:pt>
                <c:pt idx="1719">
                  <c:v>4.0979099999999997</c:v>
                </c:pt>
                <c:pt idx="1720">
                  <c:v>4.10243</c:v>
                </c:pt>
                <c:pt idx="1721">
                  <c:v>4.1056699999999999</c:v>
                </c:pt>
                <c:pt idx="1722">
                  <c:v>4.1121400000000001</c:v>
                </c:pt>
                <c:pt idx="1723">
                  <c:v>4.1149800000000001</c:v>
                </c:pt>
                <c:pt idx="1724">
                  <c:v>4.11754</c:v>
                </c:pt>
                <c:pt idx="1725">
                  <c:v>4.1216299999999997</c:v>
                </c:pt>
                <c:pt idx="1726">
                  <c:v>4.1276599999999997</c:v>
                </c:pt>
                <c:pt idx="1727">
                  <c:v>4.1347399999999999</c:v>
                </c:pt>
                <c:pt idx="1728">
                  <c:v>4.1397399999999998</c:v>
                </c:pt>
                <c:pt idx="1729">
                  <c:v>4.1438899999999999</c:v>
                </c:pt>
                <c:pt idx="1730">
                  <c:v>4.1517299999999997</c:v>
                </c:pt>
                <c:pt idx="1731">
                  <c:v>4.1546200000000004</c:v>
                </c:pt>
                <c:pt idx="1732">
                  <c:v>4.1588399999999996</c:v>
                </c:pt>
                <c:pt idx="1733">
                  <c:v>4.1601800000000004</c:v>
                </c:pt>
                <c:pt idx="1734">
                  <c:v>4.1659100000000002</c:v>
                </c:pt>
                <c:pt idx="1735">
                  <c:v>4.17197</c:v>
                </c:pt>
                <c:pt idx="1736">
                  <c:v>4.1752000000000002</c:v>
                </c:pt>
                <c:pt idx="1737">
                  <c:v>4.1782199999999996</c:v>
                </c:pt>
                <c:pt idx="1738">
                  <c:v>4.18018</c:v>
                </c:pt>
                <c:pt idx="1739">
                  <c:v>4.1836200000000003</c:v>
                </c:pt>
                <c:pt idx="1740">
                  <c:v>4.1910699999999999</c:v>
                </c:pt>
                <c:pt idx="1741">
                  <c:v>4.1984399999999997</c:v>
                </c:pt>
                <c:pt idx="1742">
                  <c:v>4.19923</c:v>
                </c:pt>
                <c:pt idx="1743">
                  <c:v>4.2058600000000004</c:v>
                </c:pt>
                <c:pt idx="1744">
                  <c:v>4.2068399999999997</c:v>
                </c:pt>
                <c:pt idx="1745">
                  <c:v>4.2093600000000002</c:v>
                </c:pt>
                <c:pt idx="1746">
                  <c:v>4.2140199999999997</c:v>
                </c:pt>
                <c:pt idx="1747">
                  <c:v>4.22417</c:v>
                </c:pt>
                <c:pt idx="1748">
                  <c:v>4.2260600000000004</c:v>
                </c:pt>
                <c:pt idx="1749">
                  <c:v>4.2302499999999998</c:v>
                </c:pt>
                <c:pt idx="1750">
                  <c:v>4.2321499999999999</c:v>
                </c:pt>
                <c:pt idx="1751">
                  <c:v>4.2385000000000002</c:v>
                </c:pt>
                <c:pt idx="1752">
                  <c:v>4.24315</c:v>
                </c:pt>
                <c:pt idx="1753">
                  <c:v>4.2494300000000003</c:v>
                </c:pt>
                <c:pt idx="1754">
                  <c:v>4.2507299999999999</c:v>
                </c:pt>
                <c:pt idx="1755">
                  <c:v>4.25854</c:v>
                </c:pt>
                <c:pt idx="1756">
                  <c:v>4.26248</c:v>
                </c:pt>
                <c:pt idx="1757">
                  <c:v>4.26492</c:v>
                </c:pt>
                <c:pt idx="1758">
                  <c:v>4.2698</c:v>
                </c:pt>
                <c:pt idx="1759">
                  <c:v>4.2774599999999996</c:v>
                </c:pt>
                <c:pt idx="1760">
                  <c:v>4.28728</c:v>
                </c:pt>
                <c:pt idx="1761">
                  <c:v>4.2931999999999997</c:v>
                </c:pt>
                <c:pt idx="1762">
                  <c:v>4.2946900000000001</c:v>
                </c:pt>
                <c:pt idx="1763">
                  <c:v>4.3050499999999996</c:v>
                </c:pt>
                <c:pt idx="1764">
                  <c:v>4.3092199999999998</c:v>
                </c:pt>
                <c:pt idx="1765">
                  <c:v>4.3122699999999998</c:v>
                </c:pt>
                <c:pt idx="1766">
                  <c:v>4.3152900000000001</c:v>
                </c:pt>
                <c:pt idx="1767">
                  <c:v>4.32395</c:v>
                </c:pt>
                <c:pt idx="1768">
                  <c:v>4.3291500000000003</c:v>
                </c:pt>
                <c:pt idx="1769">
                  <c:v>4.3350200000000001</c:v>
                </c:pt>
                <c:pt idx="1770">
                  <c:v>4.3382199999999997</c:v>
                </c:pt>
                <c:pt idx="1771">
                  <c:v>4.3436700000000004</c:v>
                </c:pt>
                <c:pt idx="1772">
                  <c:v>4.3507199999999999</c:v>
                </c:pt>
                <c:pt idx="1773">
                  <c:v>4.3559000000000001</c:v>
                </c:pt>
                <c:pt idx="1774">
                  <c:v>4.3624599999999996</c:v>
                </c:pt>
                <c:pt idx="1775">
                  <c:v>4.3638199999999996</c:v>
                </c:pt>
                <c:pt idx="1776">
                  <c:v>4.3709600000000002</c:v>
                </c:pt>
                <c:pt idx="1777">
                  <c:v>4.3766499999999997</c:v>
                </c:pt>
                <c:pt idx="1778">
                  <c:v>4.3805399999999999</c:v>
                </c:pt>
                <c:pt idx="1779">
                  <c:v>4.3862300000000003</c:v>
                </c:pt>
                <c:pt idx="1780">
                  <c:v>4.3914900000000001</c:v>
                </c:pt>
                <c:pt idx="1781">
                  <c:v>4.3931899999999997</c:v>
                </c:pt>
                <c:pt idx="1782">
                  <c:v>4.3979499999999998</c:v>
                </c:pt>
                <c:pt idx="1783">
                  <c:v>4.4028700000000001</c:v>
                </c:pt>
                <c:pt idx="1784">
                  <c:v>4.4090999999999996</c:v>
                </c:pt>
                <c:pt idx="1785">
                  <c:v>4.4123999999999999</c:v>
                </c:pt>
                <c:pt idx="1786">
                  <c:v>4.41934</c:v>
                </c:pt>
                <c:pt idx="1787">
                  <c:v>4.42136</c:v>
                </c:pt>
                <c:pt idx="1788">
                  <c:v>4.4276600000000004</c:v>
                </c:pt>
                <c:pt idx="1789">
                  <c:v>4.4370200000000004</c:v>
                </c:pt>
                <c:pt idx="1790">
                  <c:v>4.4400399999999998</c:v>
                </c:pt>
                <c:pt idx="1791">
                  <c:v>4.4466900000000003</c:v>
                </c:pt>
                <c:pt idx="1792">
                  <c:v>4.4537300000000002</c:v>
                </c:pt>
                <c:pt idx="1793">
                  <c:v>4.4620800000000003</c:v>
                </c:pt>
                <c:pt idx="1794">
                  <c:v>4.4666800000000002</c:v>
                </c:pt>
                <c:pt idx="1795">
                  <c:v>4.4704699999999997</c:v>
                </c:pt>
                <c:pt idx="1796">
                  <c:v>4.4752400000000003</c:v>
                </c:pt>
                <c:pt idx="1797">
                  <c:v>4.4803199999999999</c:v>
                </c:pt>
                <c:pt idx="1798">
                  <c:v>4.4857699999999996</c:v>
                </c:pt>
                <c:pt idx="1799">
                  <c:v>4.4905499999999998</c:v>
                </c:pt>
                <c:pt idx="1800">
                  <c:v>4.5002599999999999</c:v>
                </c:pt>
                <c:pt idx="1801">
                  <c:v>4.50258</c:v>
                </c:pt>
                <c:pt idx="1802">
                  <c:v>4.5108100000000002</c:v>
                </c:pt>
                <c:pt idx="1803">
                  <c:v>4.5130800000000004</c:v>
                </c:pt>
                <c:pt idx="1804">
                  <c:v>4.5202900000000001</c:v>
                </c:pt>
                <c:pt idx="1805">
                  <c:v>4.5295800000000002</c:v>
                </c:pt>
                <c:pt idx="1806">
                  <c:v>4.5360800000000001</c:v>
                </c:pt>
                <c:pt idx="1807">
                  <c:v>4.5386199999999999</c:v>
                </c:pt>
                <c:pt idx="1808">
                  <c:v>4.5405600000000002</c:v>
                </c:pt>
                <c:pt idx="1809">
                  <c:v>4.5514200000000002</c:v>
                </c:pt>
                <c:pt idx="1810">
                  <c:v>4.5591100000000004</c:v>
                </c:pt>
                <c:pt idx="1811">
                  <c:v>4.5664999999999996</c:v>
                </c:pt>
                <c:pt idx="1812">
                  <c:v>4.5724900000000002</c:v>
                </c:pt>
                <c:pt idx="1813">
                  <c:v>4.5788500000000001</c:v>
                </c:pt>
                <c:pt idx="1814">
                  <c:v>4.5817399999999999</c:v>
                </c:pt>
                <c:pt idx="1815">
                  <c:v>4.5880599999999996</c:v>
                </c:pt>
                <c:pt idx="1816">
                  <c:v>4.5958399999999999</c:v>
                </c:pt>
                <c:pt idx="1817">
                  <c:v>4.6085500000000001</c:v>
                </c:pt>
                <c:pt idx="1818">
                  <c:v>4.6129300000000004</c:v>
                </c:pt>
                <c:pt idx="1819">
                  <c:v>4.6165200000000004</c:v>
                </c:pt>
                <c:pt idx="1820">
                  <c:v>4.6228300000000004</c:v>
                </c:pt>
                <c:pt idx="1821">
                  <c:v>4.6291799999999999</c:v>
                </c:pt>
                <c:pt idx="1822">
                  <c:v>4.6413000000000002</c:v>
                </c:pt>
                <c:pt idx="1823">
                  <c:v>4.64588</c:v>
                </c:pt>
                <c:pt idx="1824">
                  <c:v>4.6519899999999996</c:v>
                </c:pt>
                <c:pt idx="1825">
                  <c:v>4.6586299999999996</c:v>
                </c:pt>
                <c:pt idx="1826">
                  <c:v>4.66364</c:v>
                </c:pt>
                <c:pt idx="1827">
                  <c:v>4.6734</c:v>
                </c:pt>
                <c:pt idx="1828">
                  <c:v>4.6819600000000001</c:v>
                </c:pt>
                <c:pt idx="1829">
                  <c:v>4.6863900000000003</c:v>
                </c:pt>
                <c:pt idx="1830">
                  <c:v>4.6945499999999996</c:v>
                </c:pt>
                <c:pt idx="1831">
                  <c:v>4.7030500000000002</c:v>
                </c:pt>
                <c:pt idx="1832">
                  <c:v>4.7099700000000002</c:v>
                </c:pt>
                <c:pt idx="1833">
                  <c:v>4.71326</c:v>
                </c:pt>
                <c:pt idx="1834">
                  <c:v>4.7181199999999999</c:v>
                </c:pt>
                <c:pt idx="1835">
                  <c:v>4.7239500000000003</c:v>
                </c:pt>
                <c:pt idx="1836">
                  <c:v>4.7304300000000001</c:v>
                </c:pt>
                <c:pt idx="1837">
                  <c:v>4.7374999999999998</c:v>
                </c:pt>
                <c:pt idx="1838">
                  <c:v>4.7441700000000004</c:v>
                </c:pt>
                <c:pt idx="1839">
                  <c:v>4.7520199999999999</c:v>
                </c:pt>
                <c:pt idx="1840">
                  <c:v>4.7562199999999999</c:v>
                </c:pt>
                <c:pt idx="1841">
                  <c:v>4.7613599999999998</c:v>
                </c:pt>
                <c:pt idx="1842">
                  <c:v>4.7698099999999997</c:v>
                </c:pt>
                <c:pt idx="1843">
                  <c:v>4.7755400000000003</c:v>
                </c:pt>
                <c:pt idx="1844">
                  <c:v>4.7834899999999996</c:v>
                </c:pt>
                <c:pt idx="1845">
                  <c:v>4.7991200000000003</c:v>
                </c:pt>
                <c:pt idx="1846">
                  <c:v>4.81189</c:v>
                </c:pt>
                <c:pt idx="1847">
                  <c:v>4.8158799999999999</c:v>
                </c:pt>
                <c:pt idx="1848">
                  <c:v>4.8286499999999997</c:v>
                </c:pt>
                <c:pt idx="1849">
                  <c:v>4.83744</c:v>
                </c:pt>
                <c:pt idx="1850">
                  <c:v>4.8510400000000002</c:v>
                </c:pt>
                <c:pt idx="1851">
                  <c:v>4.8558500000000002</c:v>
                </c:pt>
                <c:pt idx="1852">
                  <c:v>4.8576100000000002</c:v>
                </c:pt>
                <c:pt idx="1853">
                  <c:v>4.8696000000000002</c:v>
                </c:pt>
                <c:pt idx="1854">
                  <c:v>4.8823800000000004</c:v>
                </c:pt>
                <c:pt idx="1855">
                  <c:v>4.8888400000000001</c:v>
                </c:pt>
                <c:pt idx="1856">
                  <c:v>4.8954199999999997</c:v>
                </c:pt>
                <c:pt idx="1857">
                  <c:v>4.9006400000000001</c:v>
                </c:pt>
                <c:pt idx="1858">
                  <c:v>4.9086800000000004</c:v>
                </c:pt>
                <c:pt idx="1859">
                  <c:v>4.9128600000000002</c:v>
                </c:pt>
                <c:pt idx="1860">
                  <c:v>4.9220499999999996</c:v>
                </c:pt>
                <c:pt idx="1861">
                  <c:v>4.9311100000000003</c:v>
                </c:pt>
                <c:pt idx="1862">
                  <c:v>4.9402799999999996</c:v>
                </c:pt>
                <c:pt idx="1863">
                  <c:v>4.9473799999999999</c:v>
                </c:pt>
                <c:pt idx="1864">
                  <c:v>4.9592799999999997</c:v>
                </c:pt>
                <c:pt idx="1865">
                  <c:v>4.9687900000000003</c:v>
                </c:pt>
                <c:pt idx="1866">
                  <c:v>4.9719199999999999</c:v>
                </c:pt>
                <c:pt idx="1867">
                  <c:v>4.9793900000000004</c:v>
                </c:pt>
                <c:pt idx="1868">
                  <c:v>4.9862299999999999</c:v>
                </c:pt>
                <c:pt idx="1869">
                  <c:v>4.9969700000000001</c:v>
                </c:pt>
                <c:pt idx="1870">
                  <c:v>5.0080200000000001</c:v>
                </c:pt>
                <c:pt idx="1871">
                  <c:v>5.0147700000000004</c:v>
                </c:pt>
                <c:pt idx="1872">
                  <c:v>5.0204300000000002</c:v>
                </c:pt>
                <c:pt idx="1873">
                  <c:v>5.0309499999999998</c:v>
                </c:pt>
                <c:pt idx="1874">
                  <c:v>5.0428600000000001</c:v>
                </c:pt>
                <c:pt idx="1875">
                  <c:v>5.0441799999999999</c:v>
                </c:pt>
                <c:pt idx="1876">
                  <c:v>5.0518799999999997</c:v>
                </c:pt>
                <c:pt idx="1877">
                  <c:v>5.0584899999999999</c:v>
                </c:pt>
                <c:pt idx="1878">
                  <c:v>5.08474</c:v>
                </c:pt>
                <c:pt idx="1879">
                  <c:v>5.09253</c:v>
                </c:pt>
                <c:pt idx="1880">
                  <c:v>5.0964799999999997</c:v>
                </c:pt>
                <c:pt idx="1881">
                  <c:v>5.1112799999999998</c:v>
                </c:pt>
                <c:pt idx="1882">
                  <c:v>5.1257000000000001</c:v>
                </c:pt>
                <c:pt idx="1883">
                  <c:v>5.1352399999999996</c:v>
                </c:pt>
                <c:pt idx="1884">
                  <c:v>5.1434800000000003</c:v>
                </c:pt>
                <c:pt idx="1885">
                  <c:v>5.1473300000000002</c:v>
                </c:pt>
                <c:pt idx="1886">
                  <c:v>5.1636600000000001</c:v>
                </c:pt>
                <c:pt idx="1887">
                  <c:v>5.1788100000000004</c:v>
                </c:pt>
                <c:pt idx="1888">
                  <c:v>5.18093</c:v>
                </c:pt>
                <c:pt idx="1889">
                  <c:v>5.1911500000000004</c:v>
                </c:pt>
                <c:pt idx="1890">
                  <c:v>5.2064000000000004</c:v>
                </c:pt>
                <c:pt idx="1891">
                  <c:v>5.2145799999999998</c:v>
                </c:pt>
                <c:pt idx="1892">
                  <c:v>5.22105</c:v>
                </c:pt>
                <c:pt idx="1893">
                  <c:v>5.2332099999999997</c:v>
                </c:pt>
                <c:pt idx="1894">
                  <c:v>5.2411399999999997</c:v>
                </c:pt>
                <c:pt idx="1895">
                  <c:v>5.2507599999999996</c:v>
                </c:pt>
                <c:pt idx="1896">
                  <c:v>5.2591299999999999</c:v>
                </c:pt>
                <c:pt idx="1897">
                  <c:v>5.27224</c:v>
                </c:pt>
                <c:pt idx="1898">
                  <c:v>5.2965900000000001</c:v>
                </c:pt>
                <c:pt idx="1899">
                  <c:v>5.3068</c:v>
                </c:pt>
                <c:pt idx="1900">
                  <c:v>5.31393</c:v>
                </c:pt>
                <c:pt idx="1901">
                  <c:v>5.32538</c:v>
                </c:pt>
                <c:pt idx="1902">
                  <c:v>5.3346600000000004</c:v>
                </c:pt>
                <c:pt idx="1903">
                  <c:v>5.3473600000000001</c:v>
                </c:pt>
                <c:pt idx="1904">
                  <c:v>5.3579699999999999</c:v>
                </c:pt>
                <c:pt idx="1905">
                  <c:v>5.3665900000000004</c:v>
                </c:pt>
                <c:pt idx="1906">
                  <c:v>5.37866</c:v>
                </c:pt>
                <c:pt idx="1907">
                  <c:v>5.3899800000000004</c:v>
                </c:pt>
                <c:pt idx="1908">
                  <c:v>5.3967900000000002</c:v>
                </c:pt>
                <c:pt idx="1909">
                  <c:v>5.40794</c:v>
                </c:pt>
                <c:pt idx="1910">
                  <c:v>5.41622</c:v>
                </c:pt>
                <c:pt idx="1911">
                  <c:v>5.4374900000000004</c:v>
                </c:pt>
                <c:pt idx="1912">
                  <c:v>5.4483800000000002</c:v>
                </c:pt>
                <c:pt idx="1913">
                  <c:v>5.4544499999999996</c:v>
                </c:pt>
                <c:pt idx="1914">
                  <c:v>5.4795400000000001</c:v>
                </c:pt>
                <c:pt idx="1915">
                  <c:v>5.4958900000000002</c:v>
                </c:pt>
                <c:pt idx="1916">
                  <c:v>5.5074500000000004</c:v>
                </c:pt>
                <c:pt idx="1917">
                  <c:v>5.51966</c:v>
                </c:pt>
                <c:pt idx="1918">
                  <c:v>5.53003</c:v>
                </c:pt>
                <c:pt idx="1919">
                  <c:v>5.5434900000000003</c:v>
                </c:pt>
                <c:pt idx="1920">
                  <c:v>5.5562399999999998</c:v>
                </c:pt>
                <c:pt idx="1921">
                  <c:v>5.5641800000000003</c:v>
                </c:pt>
                <c:pt idx="1922">
                  <c:v>5.5734599999999999</c:v>
                </c:pt>
                <c:pt idx="1923">
                  <c:v>5.6023699999999996</c:v>
                </c:pt>
                <c:pt idx="1924">
                  <c:v>5.6093900000000003</c:v>
                </c:pt>
                <c:pt idx="1925">
                  <c:v>5.6244800000000001</c:v>
                </c:pt>
                <c:pt idx="1926">
                  <c:v>5.6446699999999996</c:v>
                </c:pt>
                <c:pt idx="1927">
                  <c:v>5.65726</c:v>
                </c:pt>
                <c:pt idx="1928">
                  <c:v>5.6651999999999996</c:v>
                </c:pt>
                <c:pt idx="1929">
                  <c:v>5.67849</c:v>
                </c:pt>
                <c:pt idx="1930">
                  <c:v>5.70092</c:v>
                </c:pt>
                <c:pt idx="1931">
                  <c:v>5.7280499999999996</c:v>
                </c:pt>
                <c:pt idx="1932">
                  <c:v>5.7448300000000003</c:v>
                </c:pt>
                <c:pt idx="1933">
                  <c:v>5.7483899999999997</c:v>
                </c:pt>
                <c:pt idx="1934">
                  <c:v>5.7606000000000002</c:v>
                </c:pt>
                <c:pt idx="1935">
                  <c:v>5.7776100000000001</c:v>
                </c:pt>
                <c:pt idx="1936">
                  <c:v>5.7918099999999999</c:v>
                </c:pt>
                <c:pt idx="1937">
                  <c:v>5.8070599999999999</c:v>
                </c:pt>
                <c:pt idx="1938">
                  <c:v>5.8214199999999998</c:v>
                </c:pt>
                <c:pt idx="1939">
                  <c:v>5.8371700000000004</c:v>
                </c:pt>
                <c:pt idx="1940">
                  <c:v>5.8492199999999999</c:v>
                </c:pt>
                <c:pt idx="1941">
                  <c:v>5.8560699999999999</c:v>
                </c:pt>
                <c:pt idx="1942">
                  <c:v>5.8791599999999997</c:v>
                </c:pt>
                <c:pt idx="1943">
                  <c:v>5.8904899999999998</c:v>
                </c:pt>
                <c:pt idx="1944">
                  <c:v>5.90259</c:v>
                </c:pt>
                <c:pt idx="1945">
                  <c:v>5.9219600000000003</c:v>
                </c:pt>
                <c:pt idx="1946">
                  <c:v>5.93344</c:v>
                </c:pt>
                <c:pt idx="1947">
                  <c:v>5.9824599999999997</c:v>
                </c:pt>
                <c:pt idx="1948">
                  <c:v>5.9986899999999999</c:v>
                </c:pt>
                <c:pt idx="1949">
                  <c:v>6.0222199999999999</c:v>
                </c:pt>
                <c:pt idx="1950">
                  <c:v>6.0376000000000003</c:v>
                </c:pt>
                <c:pt idx="1951">
                  <c:v>6.0507799999999996</c:v>
                </c:pt>
                <c:pt idx="1952">
                  <c:v>6.06907</c:v>
                </c:pt>
                <c:pt idx="1953">
                  <c:v>6.0988199999999999</c:v>
                </c:pt>
                <c:pt idx="1954">
                  <c:v>6.1198499999999996</c:v>
                </c:pt>
                <c:pt idx="1955">
                  <c:v>6.13096</c:v>
                </c:pt>
                <c:pt idx="1956">
                  <c:v>6.1531799999999999</c:v>
                </c:pt>
                <c:pt idx="1957">
                  <c:v>6.1678600000000001</c:v>
                </c:pt>
                <c:pt idx="1958">
                  <c:v>6.19055</c:v>
                </c:pt>
                <c:pt idx="1959">
                  <c:v>6.2108299999999996</c:v>
                </c:pt>
                <c:pt idx="1960">
                  <c:v>6.2345199999999998</c:v>
                </c:pt>
                <c:pt idx="1961">
                  <c:v>6.2460199999999997</c:v>
                </c:pt>
                <c:pt idx="1962">
                  <c:v>6.2742599999999999</c:v>
                </c:pt>
                <c:pt idx="1963">
                  <c:v>6.2991400000000004</c:v>
                </c:pt>
                <c:pt idx="1964">
                  <c:v>6.3184100000000001</c:v>
                </c:pt>
                <c:pt idx="1965">
                  <c:v>6.3334700000000002</c:v>
                </c:pt>
                <c:pt idx="1966">
                  <c:v>6.3459899999999996</c:v>
                </c:pt>
                <c:pt idx="1967">
                  <c:v>6.3804999999999996</c:v>
                </c:pt>
                <c:pt idx="1968">
                  <c:v>6.4115500000000001</c:v>
                </c:pt>
                <c:pt idx="1969">
                  <c:v>6.4221599999999999</c:v>
                </c:pt>
                <c:pt idx="1970">
                  <c:v>6.4628399999999999</c:v>
                </c:pt>
                <c:pt idx="1971">
                  <c:v>6.4777300000000002</c:v>
                </c:pt>
                <c:pt idx="1972">
                  <c:v>6.5067399999999997</c:v>
                </c:pt>
                <c:pt idx="1973">
                  <c:v>6.5205099999999998</c:v>
                </c:pt>
                <c:pt idx="1974">
                  <c:v>6.5513700000000004</c:v>
                </c:pt>
                <c:pt idx="1975">
                  <c:v>6.5818099999999999</c:v>
                </c:pt>
                <c:pt idx="1976">
                  <c:v>6.59978</c:v>
                </c:pt>
                <c:pt idx="1977">
                  <c:v>6.6136100000000004</c:v>
                </c:pt>
                <c:pt idx="1978">
                  <c:v>6.6425700000000001</c:v>
                </c:pt>
                <c:pt idx="1979">
                  <c:v>6.65923</c:v>
                </c:pt>
                <c:pt idx="1980">
                  <c:v>6.6968399999999999</c:v>
                </c:pt>
                <c:pt idx="1981">
                  <c:v>6.7208699999999997</c:v>
                </c:pt>
                <c:pt idx="1982">
                  <c:v>6.7674200000000004</c:v>
                </c:pt>
                <c:pt idx="1983">
                  <c:v>6.7927999999999997</c:v>
                </c:pt>
                <c:pt idx="1984">
                  <c:v>6.8197599999999996</c:v>
                </c:pt>
                <c:pt idx="1985">
                  <c:v>6.8495699999999999</c:v>
                </c:pt>
                <c:pt idx="1986">
                  <c:v>6.8816300000000004</c:v>
                </c:pt>
                <c:pt idx="1987">
                  <c:v>6.9241700000000002</c:v>
                </c:pt>
                <c:pt idx="1988">
                  <c:v>6.94137</c:v>
                </c:pt>
                <c:pt idx="1989">
                  <c:v>7.0051699999999997</c:v>
                </c:pt>
                <c:pt idx="1990">
                  <c:v>7.0327000000000002</c:v>
                </c:pt>
                <c:pt idx="1991">
                  <c:v>7.0648499999999999</c:v>
                </c:pt>
                <c:pt idx="1992">
                  <c:v>7.1010299999999997</c:v>
                </c:pt>
                <c:pt idx="1993">
                  <c:v>7.1280099999999997</c:v>
                </c:pt>
                <c:pt idx="1994">
                  <c:v>7.1601999999999997</c:v>
                </c:pt>
                <c:pt idx="1995">
                  <c:v>7.2079599999999999</c:v>
                </c:pt>
                <c:pt idx="1996">
                  <c:v>7.2344999999999997</c:v>
                </c:pt>
                <c:pt idx="1997">
                  <c:v>7.2774599999999996</c:v>
                </c:pt>
                <c:pt idx="1998">
                  <c:v>7.2961099999999997</c:v>
                </c:pt>
                <c:pt idx="1999">
                  <c:v>7.3250599999999997</c:v>
                </c:pt>
                <c:pt idx="2000">
                  <c:v>7.3855300000000002</c:v>
                </c:pt>
                <c:pt idx="2001">
                  <c:v>7.4752799999999997</c:v>
                </c:pt>
                <c:pt idx="2002">
                  <c:v>7.5045799999999998</c:v>
                </c:pt>
                <c:pt idx="2003">
                  <c:v>7.5591699999999999</c:v>
                </c:pt>
                <c:pt idx="2004">
                  <c:v>7.5885800000000003</c:v>
                </c:pt>
                <c:pt idx="2005">
                  <c:v>7.62486</c:v>
                </c:pt>
                <c:pt idx="2006">
                  <c:v>7.6441699999999999</c:v>
                </c:pt>
                <c:pt idx="2007">
                  <c:v>7.7368800000000002</c:v>
                </c:pt>
                <c:pt idx="2008">
                  <c:v>7.78538</c:v>
                </c:pt>
                <c:pt idx="2009">
                  <c:v>7.8340800000000002</c:v>
                </c:pt>
                <c:pt idx="2010">
                  <c:v>7.8690300000000004</c:v>
                </c:pt>
                <c:pt idx="2011">
                  <c:v>7.9028</c:v>
                </c:pt>
                <c:pt idx="2012">
                  <c:v>7.9660299999999999</c:v>
                </c:pt>
                <c:pt idx="2013">
                  <c:v>8.01464</c:v>
                </c:pt>
                <c:pt idx="2014">
                  <c:v>8.0579000000000001</c:v>
                </c:pt>
                <c:pt idx="2015">
                  <c:v>8.1212400000000002</c:v>
                </c:pt>
                <c:pt idx="2016">
                  <c:v>8.1919199999999996</c:v>
                </c:pt>
                <c:pt idx="2017">
                  <c:v>8.2497299999999996</c:v>
                </c:pt>
                <c:pt idx="2018">
                  <c:v>8.3088999999999995</c:v>
                </c:pt>
                <c:pt idx="2019">
                  <c:v>8.3725400000000008</c:v>
                </c:pt>
                <c:pt idx="2020">
                  <c:v>8.4613399999999999</c:v>
                </c:pt>
              </c:numCache>
            </c:numRef>
          </c:xVal>
          <c:yVal>
            <c:numRef>
              <c:f>Sheet1!$B$2:$B$2022</c:f>
              <c:numCache>
                <c:formatCode>General</c:formatCode>
                <c:ptCount val="2021"/>
                <c:pt idx="0">
                  <c:v>7.5349799999999995E-2</c:v>
                </c:pt>
                <c:pt idx="1">
                  <c:v>4.7264500000000001E-2</c:v>
                </c:pt>
                <c:pt idx="2">
                  <c:v>4.0676699999999998E-3</c:v>
                </c:pt>
                <c:pt idx="3">
                  <c:v>5.5270100000000003E-2</c:v>
                </c:pt>
                <c:pt idx="4">
                  <c:v>6.9911699999999993E-2</c:v>
                </c:pt>
                <c:pt idx="5">
                  <c:v>7.3400999999999994E-2</c:v>
                </c:pt>
                <c:pt idx="6">
                  <c:v>6.0531300000000003E-2</c:v>
                </c:pt>
                <c:pt idx="7">
                  <c:v>7.4670500000000001E-2</c:v>
                </c:pt>
                <c:pt idx="8">
                  <c:v>7.3696499999999998E-2</c:v>
                </c:pt>
                <c:pt idx="9">
                  <c:v>7.34649E-2</c:v>
                </c:pt>
                <c:pt idx="10">
                  <c:v>5.9047299999999997E-2</c:v>
                </c:pt>
                <c:pt idx="11">
                  <c:v>4.6808099999999998E-2</c:v>
                </c:pt>
                <c:pt idx="12">
                  <c:v>4.66255E-2</c:v>
                </c:pt>
                <c:pt idx="13">
                  <c:v>4.2623899999999999E-2</c:v>
                </c:pt>
                <c:pt idx="14">
                  <c:v>3.7328300000000002E-2</c:v>
                </c:pt>
                <c:pt idx="15">
                  <c:v>1.46979E-2</c:v>
                </c:pt>
                <c:pt idx="16">
                  <c:v>2.5800699999999999E-2</c:v>
                </c:pt>
                <c:pt idx="17">
                  <c:v>2.9236600000000001E-2</c:v>
                </c:pt>
                <c:pt idx="18">
                  <c:v>1.14053E-2</c:v>
                </c:pt>
                <c:pt idx="19">
                  <c:v>4.1423300000000003E-2</c:v>
                </c:pt>
                <c:pt idx="20">
                  <c:v>6.6960900000000004E-2</c:v>
                </c:pt>
                <c:pt idx="21">
                  <c:v>5.1749200000000002E-2</c:v>
                </c:pt>
                <c:pt idx="22">
                  <c:v>5.0969199999999999E-2</c:v>
                </c:pt>
                <c:pt idx="23">
                  <c:v>7.8569299999999995E-2</c:v>
                </c:pt>
                <c:pt idx="24">
                  <c:v>7.1905899999999995E-2</c:v>
                </c:pt>
                <c:pt idx="25">
                  <c:v>7.9052800000000006E-2</c:v>
                </c:pt>
                <c:pt idx="26">
                  <c:v>0.10821799999999999</c:v>
                </c:pt>
                <c:pt idx="27">
                  <c:v>5.7048099999999997E-2</c:v>
                </c:pt>
                <c:pt idx="28">
                  <c:v>7.3842599999999994E-2</c:v>
                </c:pt>
                <c:pt idx="29">
                  <c:v>8.8775400000000004E-2</c:v>
                </c:pt>
                <c:pt idx="30">
                  <c:v>0.17438999999999999</c:v>
                </c:pt>
                <c:pt idx="31">
                  <c:v>0.192164</c:v>
                </c:pt>
                <c:pt idx="32">
                  <c:v>0.202103</c:v>
                </c:pt>
                <c:pt idx="33">
                  <c:v>0.18654200000000001</c:v>
                </c:pt>
                <c:pt idx="34">
                  <c:v>0.18402499999999999</c:v>
                </c:pt>
                <c:pt idx="35">
                  <c:v>0.184306</c:v>
                </c:pt>
                <c:pt idx="36">
                  <c:v>0.23662</c:v>
                </c:pt>
                <c:pt idx="37">
                  <c:v>0.239618</c:v>
                </c:pt>
                <c:pt idx="38">
                  <c:v>0.21695200000000001</c:v>
                </c:pt>
                <c:pt idx="39">
                  <c:v>0.23816599999999999</c:v>
                </c:pt>
                <c:pt idx="40">
                  <c:v>0.24251500000000001</c:v>
                </c:pt>
                <c:pt idx="41">
                  <c:v>0.21280499999999999</c:v>
                </c:pt>
                <c:pt idx="42">
                  <c:v>0.232512</c:v>
                </c:pt>
                <c:pt idx="43">
                  <c:v>0.24474199999999999</c:v>
                </c:pt>
                <c:pt idx="44">
                  <c:v>0.236099</c:v>
                </c:pt>
                <c:pt idx="45">
                  <c:v>0.249969</c:v>
                </c:pt>
                <c:pt idx="46">
                  <c:v>0.20687900000000001</c:v>
                </c:pt>
                <c:pt idx="47">
                  <c:v>0.205703</c:v>
                </c:pt>
                <c:pt idx="48">
                  <c:v>0.214531</c:v>
                </c:pt>
                <c:pt idx="49">
                  <c:v>0.20598900000000001</c:v>
                </c:pt>
                <c:pt idx="50">
                  <c:v>0.241116</c:v>
                </c:pt>
                <c:pt idx="51">
                  <c:v>0.226632</c:v>
                </c:pt>
                <c:pt idx="52">
                  <c:v>0.23122400000000001</c:v>
                </c:pt>
                <c:pt idx="53">
                  <c:v>0.212114</c:v>
                </c:pt>
                <c:pt idx="54">
                  <c:v>0.219973</c:v>
                </c:pt>
                <c:pt idx="55">
                  <c:v>0.153196</c:v>
                </c:pt>
                <c:pt idx="56">
                  <c:v>0.15643499999999999</c:v>
                </c:pt>
                <c:pt idx="57">
                  <c:v>0.140509</c:v>
                </c:pt>
                <c:pt idx="58">
                  <c:v>0.13253899999999999</c:v>
                </c:pt>
                <c:pt idx="59">
                  <c:v>0.124768</c:v>
                </c:pt>
                <c:pt idx="60">
                  <c:v>5.76027E-2</c:v>
                </c:pt>
                <c:pt idx="61">
                  <c:v>5.66416E-2</c:v>
                </c:pt>
                <c:pt idx="62">
                  <c:v>4.78489E-2</c:v>
                </c:pt>
                <c:pt idx="63">
                  <c:v>2.7935499999999999E-2</c:v>
                </c:pt>
                <c:pt idx="64">
                  <c:v>1.4045200000000001E-2</c:v>
                </c:pt>
                <c:pt idx="65">
                  <c:v>1.7943000000000001E-2</c:v>
                </c:pt>
                <c:pt idx="66">
                  <c:v>1.17702E-2</c:v>
                </c:pt>
                <c:pt idx="67">
                  <c:v>9.4702599999999994E-3</c:v>
                </c:pt>
                <c:pt idx="68">
                  <c:v>-5.3425299999999998E-3</c:v>
                </c:pt>
                <c:pt idx="69">
                  <c:v>-7.91356E-2</c:v>
                </c:pt>
                <c:pt idx="70">
                  <c:v>-0.12679599999999999</c:v>
                </c:pt>
                <c:pt idx="71">
                  <c:v>-0.12814</c:v>
                </c:pt>
                <c:pt idx="72">
                  <c:v>-0.132772</c:v>
                </c:pt>
                <c:pt idx="73">
                  <c:v>-0.149815</c:v>
                </c:pt>
                <c:pt idx="74">
                  <c:v>-0.13721900000000001</c:v>
                </c:pt>
                <c:pt idx="75">
                  <c:v>-0.104002</c:v>
                </c:pt>
                <c:pt idx="76">
                  <c:v>-0.127748</c:v>
                </c:pt>
                <c:pt idx="77">
                  <c:v>-0.13979</c:v>
                </c:pt>
                <c:pt idx="78">
                  <c:v>-0.14966599999999999</c:v>
                </c:pt>
                <c:pt idx="79">
                  <c:v>-0.16164000000000001</c:v>
                </c:pt>
                <c:pt idx="80">
                  <c:v>-0.12787499999999999</c:v>
                </c:pt>
                <c:pt idx="81">
                  <c:v>-0.153864</c:v>
                </c:pt>
                <c:pt idx="82">
                  <c:v>-0.13162599999999999</c:v>
                </c:pt>
                <c:pt idx="83">
                  <c:v>-0.13112799999999999</c:v>
                </c:pt>
                <c:pt idx="84">
                  <c:v>-0.12637799999999999</c:v>
                </c:pt>
                <c:pt idx="85">
                  <c:v>-0.12221799999999999</c:v>
                </c:pt>
                <c:pt idx="86">
                  <c:v>-0.13930400000000001</c:v>
                </c:pt>
                <c:pt idx="87">
                  <c:v>-0.134131</c:v>
                </c:pt>
                <c:pt idx="88">
                  <c:v>-9.4978599999999996E-2</c:v>
                </c:pt>
                <c:pt idx="89">
                  <c:v>-5.7768100000000003E-2</c:v>
                </c:pt>
                <c:pt idx="90">
                  <c:v>-6.1462999999999997E-2</c:v>
                </c:pt>
                <c:pt idx="91">
                  <c:v>-1.7965200000000001E-2</c:v>
                </c:pt>
                <c:pt idx="92">
                  <c:v>-4.9956899999999999E-2</c:v>
                </c:pt>
                <c:pt idx="93">
                  <c:v>-5.1150599999999997E-2</c:v>
                </c:pt>
                <c:pt idx="94">
                  <c:v>-7.54859E-3</c:v>
                </c:pt>
                <c:pt idx="95">
                  <c:v>-1.6995099999999999E-2</c:v>
                </c:pt>
                <c:pt idx="96">
                  <c:v>-1.55169E-2</c:v>
                </c:pt>
                <c:pt idx="97">
                  <c:v>-1.8912600000000002E-2</c:v>
                </c:pt>
                <c:pt idx="98">
                  <c:v>-5.7024100000000001E-2</c:v>
                </c:pt>
                <c:pt idx="99">
                  <c:v>-2.6269000000000001E-2</c:v>
                </c:pt>
                <c:pt idx="100">
                  <c:v>-3.33899E-2</c:v>
                </c:pt>
                <c:pt idx="101">
                  <c:v>2.59239E-3</c:v>
                </c:pt>
                <c:pt idx="102">
                  <c:v>3.55894E-2</c:v>
                </c:pt>
                <c:pt idx="103">
                  <c:v>4.7080499999999997E-2</c:v>
                </c:pt>
                <c:pt idx="104">
                  <c:v>8.3887699999999996E-2</c:v>
                </c:pt>
                <c:pt idx="105">
                  <c:v>9.0280200000000005E-2</c:v>
                </c:pt>
                <c:pt idx="106">
                  <c:v>0.101247</c:v>
                </c:pt>
                <c:pt idx="107">
                  <c:v>9.8017199999999999E-2</c:v>
                </c:pt>
                <c:pt idx="108">
                  <c:v>9.3714599999999995E-2</c:v>
                </c:pt>
                <c:pt idx="109">
                  <c:v>9.45217E-2</c:v>
                </c:pt>
                <c:pt idx="110">
                  <c:v>0.103751</c:v>
                </c:pt>
                <c:pt idx="111">
                  <c:v>9.6416699999999994E-2</c:v>
                </c:pt>
                <c:pt idx="112">
                  <c:v>7.1647199999999994E-2</c:v>
                </c:pt>
                <c:pt idx="113">
                  <c:v>9.3101600000000007E-2</c:v>
                </c:pt>
                <c:pt idx="114">
                  <c:v>8.0990699999999999E-2</c:v>
                </c:pt>
                <c:pt idx="115">
                  <c:v>6.4270900000000006E-2</c:v>
                </c:pt>
                <c:pt idx="116">
                  <c:v>6.6123600000000005E-2</c:v>
                </c:pt>
                <c:pt idx="117">
                  <c:v>5.9729999999999998E-2</c:v>
                </c:pt>
                <c:pt idx="118">
                  <c:v>5.4796999999999998E-2</c:v>
                </c:pt>
                <c:pt idx="119">
                  <c:v>5.2351200000000001E-2</c:v>
                </c:pt>
                <c:pt idx="120">
                  <c:v>8.1139299999999998E-2</c:v>
                </c:pt>
                <c:pt idx="121">
                  <c:v>6.5900200000000006E-2</c:v>
                </c:pt>
                <c:pt idx="122">
                  <c:v>5.5698299999999999E-2</c:v>
                </c:pt>
                <c:pt idx="123">
                  <c:v>1.64843E-2</c:v>
                </c:pt>
                <c:pt idx="124">
                  <c:v>-9.0502600000000002E-2</c:v>
                </c:pt>
                <c:pt idx="125">
                  <c:v>-7.1552500000000005E-2</c:v>
                </c:pt>
                <c:pt idx="126">
                  <c:v>-3.2931500000000002E-2</c:v>
                </c:pt>
                <c:pt idx="127">
                  <c:v>-2.6312100000000001E-2</c:v>
                </c:pt>
                <c:pt idx="128">
                  <c:v>-6.9514200000000005E-4</c:v>
                </c:pt>
                <c:pt idx="129">
                  <c:v>-4.30163E-2</c:v>
                </c:pt>
                <c:pt idx="130">
                  <c:v>-3.9851600000000001E-2</c:v>
                </c:pt>
                <c:pt idx="131">
                  <c:v>-2.2360600000000001E-2</c:v>
                </c:pt>
                <c:pt idx="132">
                  <c:v>-3.7563899999999997E-2</c:v>
                </c:pt>
                <c:pt idx="133">
                  <c:v>-5.2184600000000003E-3</c:v>
                </c:pt>
                <c:pt idx="134">
                  <c:v>2.6640600000000002E-3</c:v>
                </c:pt>
                <c:pt idx="135">
                  <c:v>-3.1507100000000003E-2</c:v>
                </c:pt>
                <c:pt idx="136">
                  <c:v>-4.9254800000000001E-2</c:v>
                </c:pt>
                <c:pt idx="137">
                  <c:v>-5.80566E-2</c:v>
                </c:pt>
                <c:pt idx="138">
                  <c:v>-6.9291199999999997E-2</c:v>
                </c:pt>
                <c:pt idx="139">
                  <c:v>-4.5394799999999999E-2</c:v>
                </c:pt>
                <c:pt idx="140">
                  <c:v>5.0030999999999999E-3</c:v>
                </c:pt>
                <c:pt idx="141">
                  <c:v>-5.27216E-2</c:v>
                </c:pt>
                <c:pt idx="142">
                  <c:v>-3.2373100000000002E-2</c:v>
                </c:pt>
                <c:pt idx="143">
                  <c:v>-2.09254E-2</c:v>
                </c:pt>
                <c:pt idx="144">
                  <c:v>4.9094299999999998E-4</c:v>
                </c:pt>
                <c:pt idx="145" formatCode="0.00E+00">
                  <c:v>8.3996099999999994E-5</c:v>
                </c:pt>
                <c:pt idx="146">
                  <c:v>1.1494600000000001E-2</c:v>
                </c:pt>
                <c:pt idx="147">
                  <c:v>3.9145300000000003E-3</c:v>
                </c:pt>
                <c:pt idx="148">
                  <c:v>-1.2087000000000001E-2</c:v>
                </c:pt>
                <c:pt idx="149">
                  <c:v>-3.3032300000000001E-2</c:v>
                </c:pt>
                <c:pt idx="150">
                  <c:v>-1.70089E-2</c:v>
                </c:pt>
                <c:pt idx="151">
                  <c:v>-2.2765799999999999E-2</c:v>
                </c:pt>
                <c:pt idx="152">
                  <c:v>-3.2504699999999997E-2</c:v>
                </c:pt>
                <c:pt idx="153">
                  <c:v>2.9120999999999999E-3</c:v>
                </c:pt>
                <c:pt idx="154">
                  <c:v>3.4329500000000003E-4</c:v>
                </c:pt>
                <c:pt idx="155">
                  <c:v>-5.8798699999999997E-3</c:v>
                </c:pt>
                <c:pt idx="156">
                  <c:v>5.8814999999999996E-3</c:v>
                </c:pt>
                <c:pt idx="157">
                  <c:v>4.0268699999999998E-2</c:v>
                </c:pt>
                <c:pt idx="158">
                  <c:v>3.6117900000000001E-2</c:v>
                </c:pt>
                <c:pt idx="159">
                  <c:v>2.6738899999999999E-2</c:v>
                </c:pt>
                <c:pt idx="160">
                  <c:v>8.2658599999999999E-3</c:v>
                </c:pt>
                <c:pt idx="161">
                  <c:v>5.8551800000000001E-2</c:v>
                </c:pt>
                <c:pt idx="162">
                  <c:v>1.9018500000000001E-2</c:v>
                </c:pt>
                <c:pt idx="163">
                  <c:v>-8.0136799999999994E-2</c:v>
                </c:pt>
                <c:pt idx="164">
                  <c:v>-8.6690500000000004E-2</c:v>
                </c:pt>
                <c:pt idx="165">
                  <c:v>-8.3494600000000002E-2</c:v>
                </c:pt>
                <c:pt idx="166">
                  <c:v>-9.2473399999999997E-2</c:v>
                </c:pt>
                <c:pt idx="167">
                  <c:v>-0.156641</c:v>
                </c:pt>
                <c:pt idx="168">
                  <c:v>-0.16300200000000001</c:v>
                </c:pt>
                <c:pt idx="169">
                  <c:v>-0.149115</c:v>
                </c:pt>
                <c:pt idx="170">
                  <c:v>-0.118394</c:v>
                </c:pt>
                <c:pt idx="171">
                  <c:v>-0.106945</c:v>
                </c:pt>
                <c:pt idx="172">
                  <c:v>-0.101935</c:v>
                </c:pt>
                <c:pt idx="173">
                  <c:v>-0.12557299999999999</c:v>
                </c:pt>
                <c:pt idx="174">
                  <c:v>-0.12971099999999999</c:v>
                </c:pt>
                <c:pt idx="175">
                  <c:v>-9.3990500000000005E-2</c:v>
                </c:pt>
                <c:pt idx="176">
                  <c:v>-7.9841400000000007E-2</c:v>
                </c:pt>
                <c:pt idx="177">
                  <c:v>-6.4540399999999998E-2</c:v>
                </c:pt>
                <c:pt idx="178">
                  <c:v>-4.8156600000000001E-2</c:v>
                </c:pt>
                <c:pt idx="179">
                  <c:v>-3.0845999999999998E-2</c:v>
                </c:pt>
                <c:pt idx="180">
                  <c:v>-8.3890199999999998E-2</c:v>
                </c:pt>
                <c:pt idx="181">
                  <c:v>-7.9328300000000004E-2</c:v>
                </c:pt>
                <c:pt idx="182">
                  <c:v>-6.4612199999999995E-2</c:v>
                </c:pt>
                <c:pt idx="183">
                  <c:v>-4.5386900000000001E-2</c:v>
                </c:pt>
                <c:pt idx="184">
                  <c:v>-4.42209E-2</c:v>
                </c:pt>
                <c:pt idx="185">
                  <c:v>-1.7592E-2</c:v>
                </c:pt>
                <c:pt idx="186">
                  <c:v>-5.8425900000000003E-2</c:v>
                </c:pt>
                <c:pt idx="187">
                  <c:v>-7.2017100000000001E-2</c:v>
                </c:pt>
                <c:pt idx="188">
                  <c:v>-4.3082099999999998E-2</c:v>
                </c:pt>
                <c:pt idx="189">
                  <c:v>-1.08058E-3</c:v>
                </c:pt>
                <c:pt idx="190">
                  <c:v>-4.5729400000000002E-3</c:v>
                </c:pt>
                <c:pt idx="191">
                  <c:v>-5.04237E-3</c:v>
                </c:pt>
                <c:pt idx="192">
                  <c:v>1.4108899999999999E-3</c:v>
                </c:pt>
                <c:pt idx="193">
                  <c:v>1.289E-3</c:v>
                </c:pt>
                <c:pt idx="194">
                  <c:v>-1.43464E-2</c:v>
                </c:pt>
                <c:pt idx="195">
                  <c:v>6.9194800000000001E-2</c:v>
                </c:pt>
                <c:pt idx="196">
                  <c:v>0.13653699999999999</c:v>
                </c:pt>
                <c:pt idx="197">
                  <c:v>0.147066</c:v>
                </c:pt>
                <c:pt idx="198">
                  <c:v>0.169709</c:v>
                </c:pt>
                <c:pt idx="199">
                  <c:v>0.16092799999999999</c:v>
                </c:pt>
                <c:pt idx="200">
                  <c:v>0.18709700000000001</c:v>
                </c:pt>
                <c:pt idx="201">
                  <c:v>0.22281300000000001</c:v>
                </c:pt>
                <c:pt idx="202">
                  <c:v>0.20146800000000001</c:v>
                </c:pt>
                <c:pt idx="203">
                  <c:v>0.19332199999999999</c:v>
                </c:pt>
                <c:pt idx="204">
                  <c:v>0.20391300000000001</c:v>
                </c:pt>
                <c:pt idx="205">
                  <c:v>0.19097700000000001</c:v>
                </c:pt>
                <c:pt idx="206">
                  <c:v>0.218747</c:v>
                </c:pt>
                <c:pt idx="207">
                  <c:v>0.196158</c:v>
                </c:pt>
                <c:pt idx="208">
                  <c:v>6.9963899999999996E-2</c:v>
                </c:pt>
                <c:pt idx="209">
                  <c:v>5.5463800000000001E-2</c:v>
                </c:pt>
                <c:pt idx="210">
                  <c:v>3.5723400000000002E-2</c:v>
                </c:pt>
                <c:pt idx="211">
                  <c:v>3.2692200000000002E-3</c:v>
                </c:pt>
                <c:pt idx="212">
                  <c:v>1.0455099999999999E-3</c:v>
                </c:pt>
                <c:pt idx="213">
                  <c:v>2.85703E-2</c:v>
                </c:pt>
                <c:pt idx="214">
                  <c:v>3.6757600000000001E-2</c:v>
                </c:pt>
                <c:pt idx="215">
                  <c:v>2.3917600000000001E-2</c:v>
                </c:pt>
                <c:pt idx="216">
                  <c:v>1.33081E-2</c:v>
                </c:pt>
                <c:pt idx="217">
                  <c:v>-3.6970599999999998E-3</c:v>
                </c:pt>
                <c:pt idx="218">
                  <c:v>-1.0387199999999999E-2</c:v>
                </c:pt>
                <c:pt idx="219">
                  <c:v>-1.11156E-2</c:v>
                </c:pt>
                <c:pt idx="220">
                  <c:v>6.6904299999999998E-3</c:v>
                </c:pt>
                <c:pt idx="221">
                  <c:v>1.1966600000000001E-2</c:v>
                </c:pt>
                <c:pt idx="222">
                  <c:v>-2.7271E-2</c:v>
                </c:pt>
                <c:pt idx="223">
                  <c:v>-3.51536E-2</c:v>
                </c:pt>
                <c:pt idx="224">
                  <c:v>-3.0539799999999999E-2</c:v>
                </c:pt>
                <c:pt idx="225">
                  <c:v>-3.7328899999999998E-2</c:v>
                </c:pt>
                <c:pt idx="226">
                  <c:v>-1.9893500000000001E-2</c:v>
                </c:pt>
                <c:pt idx="227">
                  <c:v>-1.63015E-2</c:v>
                </c:pt>
                <c:pt idx="228">
                  <c:v>-3.9209000000000001E-2</c:v>
                </c:pt>
                <c:pt idx="229">
                  <c:v>-5.4148500000000002E-2</c:v>
                </c:pt>
                <c:pt idx="230">
                  <c:v>-5.2798600000000001E-2</c:v>
                </c:pt>
                <c:pt idx="231">
                  <c:v>-5.2255599999999999E-2</c:v>
                </c:pt>
                <c:pt idx="232">
                  <c:v>-9.6032900000000004E-2</c:v>
                </c:pt>
                <c:pt idx="233">
                  <c:v>-8.4262500000000004E-2</c:v>
                </c:pt>
                <c:pt idx="234">
                  <c:v>-0.106599</c:v>
                </c:pt>
                <c:pt idx="235">
                  <c:v>-0.105217</c:v>
                </c:pt>
                <c:pt idx="236">
                  <c:v>-0.11319799999999999</c:v>
                </c:pt>
                <c:pt idx="237">
                  <c:v>-0.118938</c:v>
                </c:pt>
                <c:pt idx="238">
                  <c:v>-0.107539</c:v>
                </c:pt>
                <c:pt idx="239">
                  <c:v>-9.0518399999999999E-2</c:v>
                </c:pt>
                <c:pt idx="240">
                  <c:v>-6.6344899999999998E-2</c:v>
                </c:pt>
                <c:pt idx="241">
                  <c:v>-6.6468999999999999E-3</c:v>
                </c:pt>
                <c:pt idx="242">
                  <c:v>3.3519399999999999E-3</c:v>
                </c:pt>
                <c:pt idx="243">
                  <c:v>2.93922E-2</c:v>
                </c:pt>
                <c:pt idx="244">
                  <c:v>1.24396E-2</c:v>
                </c:pt>
                <c:pt idx="245">
                  <c:v>5.6394000000000001E-3</c:v>
                </c:pt>
                <c:pt idx="246">
                  <c:v>-1.4186100000000001E-3</c:v>
                </c:pt>
                <c:pt idx="247">
                  <c:v>-8.2673999999999994E-3</c:v>
                </c:pt>
                <c:pt idx="248">
                  <c:v>1.14158E-2</c:v>
                </c:pt>
                <c:pt idx="249">
                  <c:v>3.1950699999999999E-3</c:v>
                </c:pt>
                <c:pt idx="250">
                  <c:v>1.8803299999999998E-2</c:v>
                </c:pt>
                <c:pt idx="251">
                  <c:v>5.85427E-3</c:v>
                </c:pt>
                <c:pt idx="252">
                  <c:v>3.4771200000000002E-2</c:v>
                </c:pt>
                <c:pt idx="253">
                  <c:v>4.96686E-2</c:v>
                </c:pt>
                <c:pt idx="254">
                  <c:v>2.82828E-2</c:v>
                </c:pt>
                <c:pt idx="255">
                  <c:v>4.2642199999999998E-2</c:v>
                </c:pt>
                <c:pt idx="256">
                  <c:v>1.9127600000000002E-2</c:v>
                </c:pt>
                <c:pt idx="257">
                  <c:v>2.3241299999999999E-2</c:v>
                </c:pt>
                <c:pt idx="258">
                  <c:v>5.31301E-2</c:v>
                </c:pt>
                <c:pt idx="259">
                  <c:v>6.6142500000000007E-2</c:v>
                </c:pt>
                <c:pt idx="260">
                  <c:v>4.1437599999999998E-2</c:v>
                </c:pt>
                <c:pt idx="261">
                  <c:v>4.6092000000000001E-2</c:v>
                </c:pt>
                <c:pt idx="262">
                  <c:v>2.7053799999999999E-2</c:v>
                </c:pt>
                <c:pt idx="263">
                  <c:v>4.3176300000000001E-2</c:v>
                </c:pt>
                <c:pt idx="264">
                  <c:v>4.0749399999999998E-2</c:v>
                </c:pt>
                <c:pt idx="265">
                  <c:v>4.0128200000000003E-2</c:v>
                </c:pt>
                <c:pt idx="266">
                  <c:v>7.2955500000000006E-2</c:v>
                </c:pt>
                <c:pt idx="267">
                  <c:v>8.41306E-2</c:v>
                </c:pt>
                <c:pt idx="268">
                  <c:v>0.11029799999999999</c:v>
                </c:pt>
                <c:pt idx="269">
                  <c:v>0.13938600000000001</c:v>
                </c:pt>
                <c:pt idx="270">
                  <c:v>0.14503099999999999</c:v>
                </c:pt>
                <c:pt idx="271">
                  <c:v>0.12720200000000001</c:v>
                </c:pt>
                <c:pt idx="272">
                  <c:v>0.114852</c:v>
                </c:pt>
                <c:pt idx="273">
                  <c:v>0.11368399999999999</c:v>
                </c:pt>
                <c:pt idx="274">
                  <c:v>6.8366800000000005E-2</c:v>
                </c:pt>
                <c:pt idx="275">
                  <c:v>1.7413700000000001E-2</c:v>
                </c:pt>
                <c:pt idx="276">
                  <c:v>8.6943400000000001E-3</c:v>
                </c:pt>
                <c:pt idx="277">
                  <c:v>-6.1980599999999997E-2</c:v>
                </c:pt>
                <c:pt idx="278">
                  <c:v>-4.2725100000000002E-2</c:v>
                </c:pt>
                <c:pt idx="279">
                  <c:v>3.9362300000000003E-2</c:v>
                </c:pt>
                <c:pt idx="280">
                  <c:v>1.9042E-2</c:v>
                </c:pt>
                <c:pt idx="281">
                  <c:v>2.02746E-2</c:v>
                </c:pt>
                <c:pt idx="282">
                  <c:v>5.7286900000000002E-2</c:v>
                </c:pt>
                <c:pt idx="283">
                  <c:v>4.9822499999999999E-2</c:v>
                </c:pt>
                <c:pt idx="284">
                  <c:v>3.37615E-2</c:v>
                </c:pt>
                <c:pt idx="285">
                  <c:v>4.69276E-2</c:v>
                </c:pt>
                <c:pt idx="286">
                  <c:v>3.4408399999999999E-2</c:v>
                </c:pt>
                <c:pt idx="287">
                  <c:v>3.2037099999999999E-2</c:v>
                </c:pt>
                <c:pt idx="288">
                  <c:v>2.48244E-2</c:v>
                </c:pt>
                <c:pt idx="289">
                  <c:v>4.3494699999999997E-2</c:v>
                </c:pt>
                <c:pt idx="290">
                  <c:v>7.9791599999999997E-4</c:v>
                </c:pt>
                <c:pt idx="291">
                  <c:v>-1.20981E-3</c:v>
                </c:pt>
                <c:pt idx="292">
                  <c:v>-4.0252499999999997E-2</c:v>
                </c:pt>
                <c:pt idx="293">
                  <c:v>-3.53476E-2</c:v>
                </c:pt>
                <c:pt idx="294">
                  <c:v>-6.2382800000000002E-2</c:v>
                </c:pt>
                <c:pt idx="295">
                  <c:v>-5.6876500000000003E-2</c:v>
                </c:pt>
                <c:pt idx="296">
                  <c:v>-7.8555E-2</c:v>
                </c:pt>
                <c:pt idx="297">
                  <c:v>-0.122089</c:v>
                </c:pt>
                <c:pt idx="298">
                  <c:v>-0.14776400000000001</c:v>
                </c:pt>
                <c:pt idx="299">
                  <c:v>-0.14734900000000001</c:v>
                </c:pt>
                <c:pt idx="300">
                  <c:v>-0.15531200000000001</c:v>
                </c:pt>
                <c:pt idx="301">
                  <c:v>-0.123949</c:v>
                </c:pt>
                <c:pt idx="302">
                  <c:v>-0.10470699999999999</c:v>
                </c:pt>
                <c:pt idx="303">
                  <c:v>-8.8371599999999995E-2</c:v>
                </c:pt>
                <c:pt idx="304">
                  <c:v>-0.103868</c:v>
                </c:pt>
                <c:pt idx="305">
                  <c:v>-0.11472300000000001</c:v>
                </c:pt>
                <c:pt idx="306">
                  <c:v>-0.117412</c:v>
                </c:pt>
                <c:pt idx="307">
                  <c:v>-0.115935</c:v>
                </c:pt>
                <c:pt idx="308">
                  <c:v>-7.2579299999999999E-2</c:v>
                </c:pt>
                <c:pt idx="309">
                  <c:v>-7.5814199999999998E-2</c:v>
                </c:pt>
                <c:pt idx="310">
                  <c:v>-3.8769699999999997E-2</c:v>
                </c:pt>
                <c:pt idx="311">
                  <c:v>-2.2029199999999999E-2</c:v>
                </c:pt>
                <c:pt idx="312">
                  <c:v>-6.9794200000000001E-2</c:v>
                </c:pt>
                <c:pt idx="313">
                  <c:v>-4.2504899999999998E-2</c:v>
                </c:pt>
                <c:pt idx="314">
                  <c:v>-6.6759899999999997E-2</c:v>
                </c:pt>
                <c:pt idx="315">
                  <c:v>-8.6188299999999995E-2</c:v>
                </c:pt>
                <c:pt idx="316">
                  <c:v>-8.5496699999999995E-2</c:v>
                </c:pt>
                <c:pt idx="317">
                  <c:v>-0.100702</c:v>
                </c:pt>
                <c:pt idx="318">
                  <c:v>-0.10206999999999999</c:v>
                </c:pt>
                <c:pt idx="319">
                  <c:v>-0.10180400000000001</c:v>
                </c:pt>
                <c:pt idx="320">
                  <c:v>-8.7221400000000004E-2</c:v>
                </c:pt>
                <c:pt idx="321">
                  <c:v>-7.8586199999999995E-2</c:v>
                </c:pt>
                <c:pt idx="322">
                  <c:v>-7.1505600000000002E-2</c:v>
                </c:pt>
                <c:pt idx="323">
                  <c:v>-6.7058900000000005E-2</c:v>
                </c:pt>
                <c:pt idx="324">
                  <c:v>-4.1300700000000003E-2</c:v>
                </c:pt>
                <c:pt idx="325">
                  <c:v>-2.3856700000000002E-2</c:v>
                </c:pt>
                <c:pt idx="326">
                  <c:v>-3.2400999999999999E-2</c:v>
                </c:pt>
                <c:pt idx="327">
                  <c:v>-1.9389199999999999E-2</c:v>
                </c:pt>
                <c:pt idx="328">
                  <c:v>-9.3816100000000003E-3</c:v>
                </c:pt>
                <c:pt idx="329">
                  <c:v>-1.6258100000000001E-2</c:v>
                </c:pt>
                <c:pt idx="330">
                  <c:v>3.8154E-2</c:v>
                </c:pt>
                <c:pt idx="331">
                  <c:v>8.2729300000000006E-2</c:v>
                </c:pt>
                <c:pt idx="332">
                  <c:v>0.116146</c:v>
                </c:pt>
                <c:pt idx="333">
                  <c:v>0.108458</c:v>
                </c:pt>
                <c:pt idx="334">
                  <c:v>9.8998000000000003E-2</c:v>
                </c:pt>
                <c:pt idx="335">
                  <c:v>0.12551399999999999</c:v>
                </c:pt>
                <c:pt idx="336">
                  <c:v>8.4274500000000002E-2</c:v>
                </c:pt>
                <c:pt idx="337">
                  <c:v>0.113787</c:v>
                </c:pt>
                <c:pt idx="338">
                  <c:v>0.12187199999999999</c:v>
                </c:pt>
                <c:pt idx="339">
                  <c:v>0.10867400000000001</c:v>
                </c:pt>
                <c:pt idx="340">
                  <c:v>0.12639700000000001</c:v>
                </c:pt>
                <c:pt idx="341">
                  <c:v>0.13666700000000001</c:v>
                </c:pt>
                <c:pt idx="342">
                  <c:v>0.12962499999999999</c:v>
                </c:pt>
                <c:pt idx="343">
                  <c:v>0.11994100000000001</c:v>
                </c:pt>
                <c:pt idx="344">
                  <c:v>6.1012400000000001E-2</c:v>
                </c:pt>
                <c:pt idx="345">
                  <c:v>9.35478E-2</c:v>
                </c:pt>
                <c:pt idx="346">
                  <c:v>6.4790299999999995E-2</c:v>
                </c:pt>
                <c:pt idx="347">
                  <c:v>6.9437799999999994E-2</c:v>
                </c:pt>
                <c:pt idx="348">
                  <c:v>4.6923399999999997E-2</c:v>
                </c:pt>
                <c:pt idx="349">
                  <c:v>6.9177299999999997E-2</c:v>
                </c:pt>
                <c:pt idx="350">
                  <c:v>5.13184E-2</c:v>
                </c:pt>
                <c:pt idx="351">
                  <c:v>8.6458400000000005E-2</c:v>
                </c:pt>
                <c:pt idx="352">
                  <c:v>5.6576500000000002E-2</c:v>
                </c:pt>
                <c:pt idx="353">
                  <c:v>6.35043E-2</c:v>
                </c:pt>
                <c:pt idx="354">
                  <c:v>7.2359800000000002E-2</c:v>
                </c:pt>
                <c:pt idx="355">
                  <c:v>8.0869800000000006E-2</c:v>
                </c:pt>
                <c:pt idx="356">
                  <c:v>8.3687800000000007E-2</c:v>
                </c:pt>
                <c:pt idx="357">
                  <c:v>0.104154</c:v>
                </c:pt>
                <c:pt idx="358">
                  <c:v>7.0129700000000003E-2</c:v>
                </c:pt>
                <c:pt idx="359">
                  <c:v>5.9427599999999997E-2</c:v>
                </c:pt>
                <c:pt idx="360">
                  <c:v>3.52173E-2</c:v>
                </c:pt>
                <c:pt idx="361">
                  <c:v>3.0011099999999999E-2</c:v>
                </c:pt>
                <c:pt idx="362">
                  <c:v>4.5784100000000001E-2</c:v>
                </c:pt>
                <c:pt idx="363">
                  <c:v>-1.32869E-3</c:v>
                </c:pt>
                <c:pt idx="364">
                  <c:v>1.2093900000000001E-3</c:v>
                </c:pt>
                <c:pt idx="365">
                  <c:v>-2.02103E-2</c:v>
                </c:pt>
                <c:pt idx="366">
                  <c:v>-1.4379899999999999E-2</c:v>
                </c:pt>
                <c:pt idx="367">
                  <c:v>-4.3068799999999997E-2</c:v>
                </c:pt>
                <c:pt idx="368">
                  <c:v>-3.2070500000000002E-2</c:v>
                </c:pt>
                <c:pt idx="369">
                  <c:v>-3.5111700000000003E-2</c:v>
                </c:pt>
                <c:pt idx="370">
                  <c:v>-5.51134E-2</c:v>
                </c:pt>
                <c:pt idx="371">
                  <c:v>-5.7755800000000003E-2</c:v>
                </c:pt>
                <c:pt idx="372">
                  <c:v>-5.7796800000000002E-2</c:v>
                </c:pt>
                <c:pt idx="373">
                  <c:v>-3.25417E-2</c:v>
                </c:pt>
                <c:pt idx="374">
                  <c:v>-4.1722700000000001E-2</c:v>
                </c:pt>
                <c:pt idx="375">
                  <c:v>-8.1228099999999998E-2</c:v>
                </c:pt>
                <c:pt idx="376">
                  <c:v>-8.5578299999999996E-2</c:v>
                </c:pt>
                <c:pt idx="377">
                  <c:v>-4.5093000000000001E-2</c:v>
                </c:pt>
                <c:pt idx="378">
                  <c:v>-2.48011E-2</c:v>
                </c:pt>
                <c:pt idx="379">
                  <c:v>-2.7811800000000001E-2</c:v>
                </c:pt>
                <c:pt idx="380">
                  <c:v>-1.94626E-2</c:v>
                </c:pt>
                <c:pt idx="381">
                  <c:v>2.33996E-2</c:v>
                </c:pt>
                <c:pt idx="382">
                  <c:v>-7.6521000000000002E-3</c:v>
                </c:pt>
                <c:pt idx="383">
                  <c:v>-7.4859899999999997E-3</c:v>
                </c:pt>
                <c:pt idx="384">
                  <c:v>-6.1372199999999997E-3</c:v>
                </c:pt>
                <c:pt idx="385">
                  <c:v>9.1899400000000002E-4</c:v>
                </c:pt>
                <c:pt idx="386">
                  <c:v>1.6852900000000001E-2</c:v>
                </c:pt>
                <c:pt idx="387">
                  <c:v>1.2560999999999999E-2</c:v>
                </c:pt>
                <c:pt idx="388">
                  <c:v>-3.1963400000000003E-2</c:v>
                </c:pt>
                <c:pt idx="389">
                  <c:v>-2.6914799999999999E-2</c:v>
                </c:pt>
                <c:pt idx="390">
                  <c:v>-3.6435700000000001E-2</c:v>
                </c:pt>
                <c:pt idx="391">
                  <c:v>-3.2094400000000002E-2</c:v>
                </c:pt>
                <c:pt idx="392">
                  <c:v>-8.5367599999999991E-3</c:v>
                </c:pt>
                <c:pt idx="393">
                  <c:v>1.51974E-2</c:v>
                </c:pt>
                <c:pt idx="394">
                  <c:v>2.5510399999999999E-2</c:v>
                </c:pt>
                <c:pt idx="395">
                  <c:v>-8.7579499999999996E-4</c:v>
                </c:pt>
                <c:pt idx="396">
                  <c:v>-3.4784200000000001E-2</c:v>
                </c:pt>
                <c:pt idx="397">
                  <c:v>-3.52535E-2</c:v>
                </c:pt>
                <c:pt idx="398">
                  <c:v>-1.32832E-2</c:v>
                </c:pt>
                <c:pt idx="399">
                  <c:v>-8.1421299999999992E-3</c:v>
                </c:pt>
                <c:pt idx="400">
                  <c:v>3.7268000000000003E-2</c:v>
                </c:pt>
                <c:pt idx="401">
                  <c:v>2.5382399999999999E-2</c:v>
                </c:pt>
                <c:pt idx="402">
                  <c:v>-3.1981599999999999E-2</c:v>
                </c:pt>
                <c:pt idx="403">
                  <c:v>-3.2769E-2</c:v>
                </c:pt>
                <c:pt idx="404">
                  <c:v>-3.0586200000000001E-2</c:v>
                </c:pt>
                <c:pt idx="405">
                  <c:v>-2.19501E-2</c:v>
                </c:pt>
                <c:pt idx="406">
                  <c:v>-5.9788899999999999E-2</c:v>
                </c:pt>
                <c:pt idx="407">
                  <c:v>-6.4637200000000006E-2</c:v>
                </c:pt>
                <c:pt idx="408">
                  <c:v>-4.1583599999999998E-2</c:v>
                </c:pt>
                <c:pt idx="409">
                  <c:v>-2.3974100000000002E-2</c:v>
                </c:pt>
                <c:pt idx="410">
                  <c:v>-2.2171099999999999E-2</c:v>
                </c:pt>
                <c:pt idx="411">
                  <c:v>5.6218600000000001E-2</c:v>
                </c:pt>
                <c:pt idx="412">
                  <c:v>6.4854700000000001E-2</c:v>
                </c:pt>
                <c:pt idx="413">
                  <c:v>6.7487400000000003E-2</c:v>
                </c:pt>
                <c:pt idx="414">
                  <c:v>5.7026E-2</c:v>
                </c:pt>
                <c:pt idx="415">
                  <c:v>5.7390200000000002E-2</c:v>
                </c:pt>
                <c:pt idx="416">
                  <c:v>4.8462999999999999E-2</c:v>
                </c:pt>
                <c:pt idx="417">
                  <c:v>3.01289E-2</c:v>
                </c:pt>
                <c:pt idx="418">
                  <c:v>2.93034E-2</c:v>
                </c:pt>
                <c:pt idx="419">
                  <c:v>3.80357E-3</c:v>
                </c:pt>
                <c:pt idx="420">
                  <c:v>-4.72676E-4</c:v>
                </c:pt>
                <c:pt idx="421">
                  <c:v>3.8404300000000001E-3</c:v>
                </c:pt>
                <c:pt idx="422">
                  <c:v>-1.7649700000000001E-2</c:v>
                </c:pt>
                <c:pt idx="423">
                  <c:v>-2.3547599999999998E-2</c:v>
                </c:pt>
                <c:pt idx="424">
                  <c:v>1.5547200000000001E-2</c:v>
                </c:pt>
                <c:pt idx="425">
                  <c:v>-1.46941E-2</c:v>
                </c:pt>
                <c:pt idx="426">
                  <c:v>3.9050500000000002E-3</c:v>
                </c:pt>
                <c:pt idx="427">
                  <c:v>2.31906E-3</c:v>
                </c:pt>
                <c:pt idx="428">
                  <c:v>1.7162899999999998E-2</c:v>
                </c:pt>
                <c:pt idx="429">
                  <c:v>2.2389800000000001E-2</c:v>
                </c:pt>
                <c:pt idx="430">
                  <c:v>4.3910900000000003E-2</c:v>
                </c:pt>
                <c:pt idx="431">
                  <c:v>5.3851900000000001E-2</c:v>
                </c:pt>
                <c:pt idx="432">
                  <c:v>3.8326300000000001E-2</c:v>
                </c:pt>
                <c:pt idx="433">
                  <c:v>2.8290800000000001E-2</c:v>
                </c:pt>
                <c:pt idx="434">
                  <c:v>4.6710500000000004E-3</c:v>
                </c:pt>
                <c:pt idx="435">
                  <c:v>4.3165299999999997E-2</c:v>
                </c:pt>
                <c:pt idx="436">
                  <c:v>4.3217199999999997E-2</c:v>
                </c:pt>
                <c:pt idx="437">
                  <c:v>3.5273100000000002E-2</c:v>
                </c:pt>
                <c:pt idx="438">
                  <c:v>1.6660100000000001E-2</c:v>
                </c:pt>
                <c:pt idx="439">
                  <c:v>3.3267600000000001E-2</c:v>
                </c:pt>
                <c:pt idx="440">
                  <c:v>5.2692599999999999E-2</c:v>
                </c:pt>
                <c:pt idx="441">
                  <c:v>6.04004E-2</c:v>
                </c:pt>
                <c:pt idx="442">
                  <c:v>5.7431000000000003E-2</c:v>
                </c:pt>
                <c:pt idx="443">
                  <c:v>3.19235E-2</c:v>
                </c:pt>
                <c:pt idx="444">
                  <c:v>-3.6162699999999999E-2</c:v>
                </c:pt>
                <c:pt idx="445">
                  <c:v>-1.19069E-2</c:v>
                </c:pt>
                <c:pt idx="446">
                  <c:v>-1.88697E-2</c:v>
                </c:pt>
                <c:pt idx="447">
                  <c:v>2.9440099999999999E-3</c:v>
                </c:pt>
                <c:pt idx="448">
                  <c:v>1.8028099999999998E-2</c:v>
                </c:pt>
                <c:pt idx="449">
                  <c:v>3.5513200000000002E-2</c:v>
                </c:pt>
                <c:pt idx="450">
                  <c:v>3.0342999999999998E-2</c:v>
                </c:pt>
                <c:pt idx="451">
                  <c:v>4.5352499999999997E-2</c:v>
                </c:pt>
                <c:pt idx="452">
                  <c:v>3.5236299999999998E-2</c:v>
                </c:pt>
                <c:pt idx="453">
                  <c:v>5.4482799999999998E-2</c:v>
                </c:pt>
                <c:pt idx="454">
                  <c:v>6.5503400000000003E-2</c:v>
                </c:pt>
                <c:pt idx="455">
                  <c:v>5.4985600000000003E-2</c:v>
                </c:pt>
                <c:pt idx="456">
                  <c:v>8.7803400000000004E-2</c:v>
                </c:pt>
                <c:pt idx="457">
                  <c:v>7.0478600000000002E-2</c:v>
                </c:pt>
                <c:pt idx="458">
                  <c:v>7.4428400000000006E-2</c:v>
                </c:pt>
                <c:pt idx="459">
                  <c:v>6.8297399999999994E-2</c:v>
                </c:pt>
                <c:pt idx="460">
                  <c:v>3.4658799999999997E-2</c:v>
                </c:pt>
                <c:pt idx="461">
                  <c:v>4.0981999999999998E-2</c:v>
                </c:pt>
                <c:pt idx="462">
                  <c:v>3.9219499999999997E-2</c:v>
                </c:pt>
                <c:pt idx="463">
                  <c:v>1.14041E-2</c:v>
                </c:pt>
                <c:pt idx="464">
                  <c:v>-4.4326499999999998E-2</c:v>
                </c:pt>
                <c:pt idx="465">
                  <c:v>-5.0970500000000002E-2</c:v>
                </c:pt>
                <c:pt idx="466">
                  <c:v>-6.6181500000000004E-2</c:v>
                </c:pt>
                <c:pt idx="467">
                  <c:v>-1.4602499999999999E-2</c:v>
                </c:pt>
                <c:pt idx="468">
                  <c:v>-2.8846299999999998E-2</c:v>
                </c:pt>
                <c:pt idx="469">
                  <c:v>-2.15914E-2</c:v>
                </c:pt>
                <c:pt idx="470">
                  <c:v>-2.4091899999999999E-2</c:v>
                </c:pt>
                <c:pt idx="471">
                  <c:v>-1.4419400000000001E-2</c:v>
                </c:pt>
                <c:pt idx="472">
                  <c:v>-2.0881799999999998E-3</c:v>
                </c:pt>
                <c:pt idx="473">
                  <c:v>5.3360999999999999E-3</c:v>
                </c:pt>
                <c:pt idx="474">
                  <c:v>9.7487100000000007E-3</c:v>
                </c:pt>
                <c:pt idx="475">
                  <c:v>-7.3877300000000003E-3</c:v>
                </c:pt>
                <c:pt idx="476">
                  <c:v>7.8268499999999998E-3</c:v>
                </c:pt>
                <c:pt idx="477">
                  <c:v>2.0148300000000001E-2</c:v>
                </c:pt>
                <c:pt idx="478">
                  <c:v>1.3927999999999999E-2</c:v>
                </c:pt>
                <c:pt idx="479">
                  <c:v>-3.8845099999999999E-3</c:v>
                </c:pt>
                <c:pt idx="480">
                  <c:v>-1.8934900000000001E-2</c:v>
                </c:pt>
                <c:pt idx="481">
                  <c:v>-5.6554399999999998E-2</c:v>
                </c:pt>
                <c:pt idx="482">
                  <c:v>-5.9923999999999998E-2</c:v>
                </c:pt>
                <c:pt idx="483">
                  <c:v>-5.4324400000000002E-2</c:v>
                </c:pt>
                <c:pt idx="484">
                  <c:v>-1.4328799999999999E-2</c:v>
                </c:pt>
                <c:pt idx="485">
                  <c:v>-3.3237000000000003E-2</c:v>
                </c:pt>
                <c:pt idx="486">
                  <c:v>-7.5738700000000006E-2</c:v>
                </c:pt>
                <c:pt idx="487">
                  <c:v>-4.9437099999999998E-2</c:v>
                </c:pt>
                <c:pt idx="488">
                  <c:v>-3.94404E-2</c:v>
                </c:pt>
                <c:pt idx="489">
                  <c:v>-4.4723699999999998E-2</c:v>
                </c:pt>
                <c:pt idx="490">
                  <c:v>-3.0539699999999999E-2</c:v>
                </c:pt>
                <c:pt idx="491">
                  <c:v>-1.16682E-2</c:v>
                </c:pt>
                <c:pt idx="492">
                  <c:v>-6.1062499999999997E-3</c:v>
                </c:pt>
                <c:pt idx="493">
                  <c:v>1.17275E-2</c:v>
                </c:pt>
                <c:pt idx="494">
                  <c:v>3.4496699999999998E-2</c:v>
                </c:pt>
                <c:pt idx="495">
                  <c:v>3.98962E-2</c:v>
                </c:pt>
                <c:pt idx="496">
                  <c:v>5.7137E-2</c:v>
                </c:pt>
                <c:pt idx="497">
                  <c:v>7.9136100000000001E-2</c:v>
                </c:pt>
                <c:pt idx="498">
                  <c:v>8.6129999999999998E-2</c:v>
                </c:pt>
                <c:pt idx="499">
                  <c:v>5.6042500000000002E-2</c:v>
                </c:pt>
                <c:pt idx="500">
                  <c:v>6.4266199999999996E-2</c:v>
                </c:pt>
                <c:pt idx="501">
                  <c:v>7.3474899999999996E-2</c:v>
                </c:pt>
                <c:pt idx="502">
                  <c:v>7.3991699999999994E-2</c:v>
                </c:pt>
                <c:pt idx="503">
                  <c:v>7.7098399999999997E-2</c:v>
                </c:pt>
                <c:pt idx="504">
                  <c:v>6.07252E-2</c:v>
                </c:pt>
                <c:pt idx="505">
                  <c:v>2.8912899999999998E-2</c:v>
                </c:pt>
                <c:pt idx="506">
                  <c:v>2.8978899999999998E-2</c:v>
                </c:pt>
                <c:pt idx="507">
                  <c:v>3.2863999999999997E-2</c:v>
                </c:pt>
                <c:pt idx="508">
                  <c:v>5.1633400000000003E-2</c:v>
                </c:pt>
                <c:pt idx="509">
                  <c:v>6.7323800000000003E-2</c:v>
                </c:pt>
                <c:pt idx="510">
                  <c:v>4.0489900000000002E-2</c:v>
                </c:pt>
                <c:pt idx="511">
                  <c:v>5.0969E-2</c:v>
                </c:pt>
                <c:pt idx="512">
                  <c:v>6.7308699999999999E-2</c:v>
                </c:pt>
                <c:pt idx="513">
                  <c:v>4.96739E-2</c:v>
                </c:pt>
                <c:pt idx="514">
                  <c:v>7.6225500000000002E-2</c:v>
                </c:pt>
                <c:pt idx="515">
                  <c:v>0.100091</c:v>
                </c:pt>
                <c:pt idx="516">
                  <c:v>8.3049499999999998E-2</c:v>
                </c:pt>
                <c:pt idx="517">
                  <c:v>7.8790799999999994E-2</c:v>
                </c:pt>
                <c:pt idx="518">
                  <c:v>5.3493600000000002E-2</c:v>
                </c:pt>
                <c:pt idx="519">
                  <c:v>6.9077100000000002E-2</c:v>
                </c:pt>
                <c:pt idx="520">
                  <c:v>7.4399499999999993E-2</c:v>
                </c:pt>
                <c:pt idx="521">
                  <c:v>6.6361900000000001E-3</c:v>
                </c:pt>
                <c:pt idx="522">
                  <c:v>-2.2463600000000002E-3</c:v>
                </c:pt>
                <c:pt idx="523">
                  <c:v>-9.4305599999999993E-3</c:v>
                </c:pt>
                <c:pt idx="524">
                  <c:v>-1.31938E-2</c:v>
                </c:pt>
                <c:pt idx="525">
                  <c:v>-6.2606499999999995E-2</c:v>
                </c:pt>
                <c:pt idx="526">
                  <c:v>-4.3126699999999997E-2</c:v>
                </c:pt>
                <c:pt idx="527">
                  <c:v>-6.3573000000000005E-2</c:v>
                </c:pt>
                <c:pt idx="528">
                  <c:v>-6.13439E-2</c:v>
                </c:pt>
                <c:pt idx="529">
                  <c:v>-5.6070700000000001E-2</c:v>
                </c:pt>
                <c:pt idx="530">
                  <c:v>-3.6882400000000003E-2</c:v>
                </c:pt>
                <c:pt idx="531">
                  <c:v>-2.2113899999999999E-2</c:v>
                </c:pt>
                <c:pt idx="532">
                  <c:v>-1.30603E-2</c:v>
                </c:pt>
                <c:pt idx="533">
                  <c:v>-4.1649199999999997E-2</c:v>
                </c:pt>
                <c:pt idx="534">
                  <c:v>-5.7213699999999999E-3</c:v>
                </c:pt>
                <c:pt idx="535">
                  <c:v>-7.41218E-3</c:v>
                </c:pt>
                <c:pt idx="536">
                  <c:v>-4.5359099999999999E-2</c:v>
                </c:pt>
                <c:pt idx="537">
                  <c:v>-2.2322999999999999E-2</c:v>
                </c:pt>
                <c:pt idx="538">
                  <c:v>-1.4183299999999999E-2</c:v>
                </c:pt>
                <c:pt idx="539">
                  <c:v>-1.39463E-2</c:v>
                </c:pt>
                <c:pt idx="540">
                  <c:v>-4.2641199999999997E-2</c:v>
                </c:pt>
                <c:pt idx="541">
                  <c:v>-4.8705600000000002E-2</c:v>
                </c:pt>
                <c:pt idx="542">
                  <c:v>-9.4742400000000004E-2</c:v>
                </c:pt>
                <c:pt idx="543">
                  <c:v>-9.3382699999999999E-2</c:v>
                </c:pt>
                <c:pt idx="544">
                  <c:v>-0.10560799999999999</c:v>
                </c:pt>
                <c:pt idx="545">
                  <c:v>-0.131602</c:v>
                </c:pt>
                <c:pt idx="546">
                  <c:v>-0.14855499999999999</c:v>
                </c:pt>
                <c:pt idx="547">
                  <c:v>-0.14110400000000001</c:v>
                </c:pt>
                <c:pt idx="548">
                  <c:v>-0.144237</c:v>
                </c:pt>
                <c:pt idx="549">
                  <c:v>-0.14149700000000001</c:v>
                </c:pt>
                <c:pt idx="550">
                  <c:v>-0.153221</c:v>
                </c:pt>
                <c:pt idx="551">
                  <c:v>-0.16056100000000001</c:v>
                </c:pt>
                <c:pt idx="552">
                  <c:v>-0.155228</c:v>
                </c:pt>
                <c:pt idx="553">
                  <c:v>-0.18423100000000001</c:v>
                </c:pt>
                <c:pt idx="554">
                  <c:v>-0.15560099999999999</c:v>
                </c:pt>
                <c:pt idx="555">
                  <c:v>-0.141402</c:v>
                </c:pt>
                <c:pt idx="556">
                  <c:v>-0.14638200000000001</c:v>
                </c:pt>
                <c:pt idx="557">
                  <c:v>-0.150787</c:v>
                </c:pt>
                <c:pt idx="558">
                  <c:v>-0.137512</c:v>
                </c:pt>
                <c:pt idx="559">
                  <c:v>-0.12609799999999999</c:v>
                </c:pt>
                <c:pt idx="560">
                  <c:v>-0.16486100000000001</c:v>
                </c:pt>
                <c:pt idx="561">
                  <c:v>-0.14860200000000001</c:v>
                </c:pt>
                <c:pt idx="562">
                  <c:v>-0.176201</c:v>
                </c:pt>
                <c:pt idx="563">
                  <c:v>-0.175321</c:v>
                </c:pt>
                <c:pt idx="564">
                  <c:v>-0.238121</c:v>
                </c:pt>
                <c:pt idx="565">
                  <c:v>-0.240291</c:v>
                </c:pt>
                <c:pt idx="566">
                  <c:v>-0.222388</c:v>
                </c:pt>
                <c:pt idx="567">
                  <c:v>-0.27806500000000001</c:v>
                </c:pt>
                <c:pt idx="568">
                  <c:v>-0.217613</c:v>
                </c:pt>
                <c:pt idx="569">
                  <c:v>-0.19967599999999999</c:v>
                </c:pt>
                <c:pt idx="570">
                  <c:v>-0.17447799999999999</c:v>
                </c:pt>
                <c:pt idx="571">
                  <c:v>-0.13169800000000001</c:v>
                </c:pt>
                <c:pt idx="572">
                  <c:v>-8.0396099999999998E-2</c:v>
                </c:pt>
                <c:pt idx="573">
                  <c:v>-9.5102699999999998E-2</c:v>
                </c:pt>
                <c:pt idx="574">
                  <c:v>1.6171000000000001E-2</c:v>
                </c:pt>
                <c:pt idx="575">
                  <c:v>2.8780099999999999E-3</c:v>
                </c:pt>
                <c:pt idx="576">
                  <c:v>6.3899200000000003E-2</c:v>
                </c:pt>
                <c:pt idx="577">
                  <c:v>4.0475499999999998E-2</c:v>
                </c:pt>
                <c:pt idx="578">
                  <c:v>4.1394599999999997E-2</c:v>
                </c:pt>
                <c:pt idx="579">
                  <c:v>1.2848500000000001E-2</c:v>
                </c:pt>
                <c:pt idx="580">
                  <c:v>3.3935100000000002E-3</c:v>
                </c:pt>
                <c:pt idx="581">
                  <c:v>6.2700799999999999E-3</c:v>
                </c:pt>
                <c:pt idx="582">
                  <c:v>-4.0425000000000003E-2</c:v>
                </c:pt>
                <c:pt idx="583">
                  <c:v>-3.30523E-2</c:v>
                </c:pt>
                <c:pt idx="584">
                  <c:v>-1.90432E-2</c:v>
                </c:pt>
                <c:pt idx="585">
                  <c:v>-3.1740200000000003E-2</c:v>
                </c:pt>
                <c:pt idx="586">
                  <c:v>-1.02641E-2</c:v>
                </c:pt>
                <c:pt idx="587">
                  <c:v>-6.4161899999999996E-3</c:v>
                </c:pt>
                <c:pt idx="588">
                  <c:v>-3.2195700000000001E-2</c:v>
                </c:pt>
                <c:pt idx="589">
                  <c:v>-1.35204E-2</c:v>
                </c:pt>
                <c:pt idx="590">
                  <c:v>-2.6913800000000002E-2</c:v>
                </c:pt>
                <c:pt idx="591">
                  <c:v>-3.2376599999999998E-2</c:v>
                </c:pt>
                <c:pt idx="592">
                  <c:v>-1.5609E-2</c:v>
                </c:pt>
                <c:pt idx="593">
                  <c:v>-5.0965999999999997E-2</c:v>
                </c:pt>
                <c:pt idx="594">
                  <c:v>-8.3394200000000002E-2</c:v>
                </c:pt>
                <c:pt idx="595">
                  <c:v>-6.7358500000000002E-2</c:v>
                </c:pt>
                <c:pt idx="596">
                  <c:v>-0.111013</c:v>
                </c:pt>
                <c:pt idx="597">
                  <c:v>-0.14744299999999999</c:v>
                </c:pt>
                <c:pt idx="598">
                  <c:v>-0.207816</c:v>
                </c:pt>
                <c:pt idx="599">
                  <c:v>-0.23324900000000001</c:v>
                </c:pt>
                <c:pt idx="600">
                  <c:v>-0.22467000000000001</c:v>
                </c:pt>
                <c:pt idx="601">
                  <c:v>-0.21778600000000001</c:v>
                </c:pt>
                <c:pt idx="602">
                  <c:v>-0.22405</c:v>
                </c:pt>
                <c:pt idx="603">
                  <c:v>-0.243783</c:v>
                </c:pt>
                <c:pt idx="604">
                  <c:v>-0.22798299999999999</c:v>
                </c:pt>
                <c:pt idx="605">
                  <c:v>-0.22876199999999999</c:v>
                </c:pt>
                <c:pt idx="606">
                  <c:v>-0.243312</c:v>
                </c:pt>
                <c:pt idx="607">
                  <c:v>-0.27348499999999998</c:v>
                </c:pt>
                <c:pt idx="608">
                  <c:v>-0.26705099999999998</c:v>
                </c:pt>
                <c:pt idx="609">
                  <c:v>-0.23173099999999999</c:v>
                </c:pt>
                <c:pt idx="610">
                  <c:v>-0.23314299999999999</c:v>
                </c:pt>
                <c:pt idx="611">
                  <c:v>-0.20469999999999999</c:v>
                </c:pt>
                <c:pt idx="612">
                  <c:v>-0.19534399999999999</c:v>
                </c:pt>
                <c:pt idx="613">
                  <c:v>-0.21932199999999999</c:v>
                </c:pt>
                <c:pt idx="614">
                  <c:v>-0.233044</c:v>
                </c:pt>
                <c:pt idx="615">
                  <c:v>-0.21945100000000001</c:v>
                </c:pt>
                <c:pt idx="616">
                  <c:v>-0.21793399999999999</c:v>
                </c:pt>
                <c:pt idx="617">
                  <c:v>-0.20142099999999999</c:v>
                </c:pt>
                <c:pt idx="618">
                  <c:v>-0.22106899999999999</c:v>
                </c:pt>
                <c:pt idx="619">
                  <c:v>-0.14838100000000001</c:v>
                </c:pt>
                <c:pt idx="620">
                  <c:v>-0.120417</c:v>
                </c:pt>
                <c:pt idx="621">
                  <c:v>-9.78184E-2</c:v>
                </c:pt>
                <c:pt idx="622">
                  <c:v>-0.12835299999999999</c:v>
                </c:pt>
                <c:pt idx="623">
                  <c:v>-0.11583400000000001</c:v>
                </c:pt>
                <c:pt idx="624">
                  <c:v>-8.6844000000000005E-2</c:v>
                </c:pt>
                <c:pt idx="625">
                  <c:v>-8.2296300000000003E-2</c:v>
                </c:pt>
                <c:pt idx="626">
                  <c:v>-5.5001399999999999E-2</c:v>
                </c:pt>
                <c:pt idx="627">
                  <c:v>-1.1906999999999999E-2</c:v>
                </c:pt>
                <c:pt idx="628">
                  <c:v>-2.40713E-2</c:v>
                </c:pt>
                <c:pt idx="629">
                  <c:v>-1.9987100000000001E-2</c:v>
                </c:pt>
                <c:pt idx="630">
                  <c:v>6.4260100000000001E-2</c:v>
                </c:pt>
                <c:pt idx="631">
                  <c:v>7.0634699999999995E-2</c:v>
                </c:pt>
                <c:pt idx="632">
                  <c:v>0.12436800000000001</c:v>
                </c:pt>
                <c:pt idx="633">
                  <c:v>0.12889600000000001</c:v>
                </c:pt>
                <c:pt idx="634">
                  <c:v>0.11316900000000001</c:v>
                </c:pt>
                <c:pt idx="635">
                  <c:v>0.119047</c:v>
                </c:pt>
                <c:pt idx="636">
                  <c:v>8.8025199999999998E-2</c:v>
                </c:pt>
                <c:pt idx="637">
                  <c:v>0.11802600000000001</c:v>
                </c:pt>
                <c:pt idx="638">
                  <c:v>0.109557</c:v>
                </c:pt>
                <c:pt idx="639">
                  <c:v>0.118793</c:v>
                </c:pt>
                <c:pt idx="640">
                  <c:v>9.8775299999999996E-2</c:v>
                </c:pt>
                <c:pt idx="641">
                  <c:v>0.110994</c:v>
                </c:pt>
                <c:pt idx="642">
                  <c:v>9.1648999999999994E-2</c:v>
                </c:pt>
                <c:pt idx="643">
                  <c:v>9.8659899999999995E-2</c:v>
                </c:pt>
                <c:pt idx="644">
                  <c:v>9.5492599999999997E-2</c:v>
                </c:pt>
                <c:pt idx="645">
                  <c:v>0.10314</c:v>
                </c:pt>
                <c:pt idx="646">
                  <c:v>0.105641</c:v>
                </c:pt>
                <c:pt idx="647">
                  <c:v>5.8151700000000001E-2</c:v>
                </c:pt>
                <c:pt idx="648">
                  <c:v>5.0595800000000003E-2</c:v>
                </c:pt>
                <c:pt idx="649">
                  <c:v>7.3382699999999995E-2</c:v>
                </c:pt>
                <c:pt idx="650">
                  <c:v>7.0860900000000004E-2</c:v>
                </c:pt>
                <c:pt idx="651">
                  <c:v>6.7945500000000006E-2</c:v>
                </c:pt>
                <c:pt idx="652">
                  <c:v>8.7344199999999997E-2</c:v>
                </c:pt>
                <c:pt idx="653">
                  <c:v>8.2758999999999999E-2</c:v>
                </c:pt>
                <c:pt idx="654">
                  <c:v>6.5835499999999996E-3</c:v>
                </c:pt>
                <c:pt idx="655">
                  <c:v>2.39562E-2</c:v>
                </c:pt>
                <c:pt idx="656">
                  <c:v>4.6698900000000002E-2</c:v>
                </c:pt>
                <c:pt idx="657">
                  <c:v>0.108045</c:v>
                </c:pt>
                <c:pt idx="658">
                  <c:v>9.7019300000000003E-2</c:v>
                </c:pt>
                <c:pt idx="659">
                  <c:v>5.85643E-2</c:v>
                </c:pt>
                <c:pt idx="660">
                  <c:v>5.5493500000000001E-2</c:v>
                </c:pt>
                <c:pt idx="661">
                  <c:v>3.2427699999999997E-2</c:v>
                </c:pt>
                <c:pt idx="662">
                  <c:v>4.3534400000000001E-2</c:v>
                </c:pt>
                <c:pt idx="663">
                  <c:v>6.5595399999999998E-2</c:v>
                </c:pt>
                <c:pt idx="664">
                  <c:v>5.4863799999999997E-2</c:v>
                </c:pt>
                <c:pt idx="665">
                  <c:v>4.9919499999999999E-2</c:v>
                </c:pt>
                <c:pt idx="666">
                  <c:v>6.8120700000000006E-2</c:v>
                </c:pt>
                <c:pt idx="667">
                  <c:v>6.0674600000000002E-2</c:v>
                </c:pt>
                <c:pt idx="668">
                  <c:v>7.3499099999999998E-2</c:v>
                </c:pt>
                <c:pt idx="669">
                  <c:v>5.8040099999999997E-2</c:v>
                </c:pt>
                <c:pt idx="670">
                  <c:v>6.8940600000000005E-2</c:v>
                </c:pt>
                <c:pt idx="671">
                  <c:v>6.1352900000000002E-2</c:v>
                </c:pt>
                <c:pt idx="672">
                  <c:v>0.11898300000000001</c:v>
                </c:pt>
                <c:pt idx="673">
                  <c:v>0.11186</c:v>
                </c:pt>
                <c:pt idx="674">
                  <c:v>0.15213499999999999</c:v>
                </c:pt>
                <c:pt idx="675">
                  <c:v>0.15623100000000001</c:v>
                </c:pt>
                <c:pt idx="676">
                  <c:v>0.13353000000000001</c:v>
                </c:pt>
                <c:pt idx="677">
                  <c:v>8.7265899999999993E-2</c:v>
                </c:pt>
                <c:pt idx="678">
                  <c:v>2.1016199999999999E-2</c:v>
                </c:pt>
                <c:pt idx="679">
                  <c:v>9.0201099999999996E-3</c:v>
                </c:pt>
                <c:pt idx="680">
                  <c:v>1.4700299999999999E-2</c:v>
                </c:pt>
                <c:pt idx="681">
                  <c:v>1.98557E-2</c:v>
                </c:pt>
                <c:pt idx="682">
                  <c:v>6.3781999999999997E-3</c:v>
                </c:pt>
                <c:pt idx="683" formatCode="0.00E+00">
                  <c:v>-2.27544E-5</c:v>
                </c:pt>
                <c:pt idx="684">
                  <c:v>-2.1738400000000001E-2</c:v>
                </c:pt>
                <c:pt idx="685">
                  <c:v>-2.43623E-2</c:v>
                </c:pt>
                <c:pt idx="686">
                  <c:v>-2.7105500000000001E-2</c:v>
                </c:pt>
                <c:pt idx="687">
                  <c:v>-1.9383899999999999E-2</c:v>
                </c:pt>
                <c:pt idx="688">
                  <c:v>-2.5421099999999999E-2</c:v>
                </c:pt>
                <c:pt idx="689">
                  <c:v>-3.47306E-3</c:v>
                </c:pt>
                <c:pt idx="690">
                  <c:v>-6.9931999999999994E-2</c:v>
                </c:pt>
                <c:pt idx="691">
                  <c:v>-2.66295E-2</c:v>
                </c:pt>
                <c:pt idx="692">
                  <c:v>-6.4728900000000002E-3</c:v>
                </c:pt>
                <c:pt idx="693">
                  <c:v>-1.6814800000000001E-2</c:v>
                </c:pt>
                <c:pt idx="694">
                  <c:v>-2.2676499999999999E-2</c:v>
                </c:pt>
                <c:pt idx="695">
                  <c:v>4.4806800000000001E-2</c:v>
                </c:pt>
                <c:pt idx="696">
                  <c:v>2.7789299999999999E-2</c:v>
                </c:pt>
                <c:pt idx="697">
                  <c:v>1.5514999999999999E-2</c:v>
                </c:pt>
                <c:pt idx="698">
                  <c:v>2.5770299999999999E-2</c:v>
                </c:pt>
                <c:pt idx="699">
                  <c:v>4.1635499999999999E-2</c:v>
                </c:pt>
                <c:pt idx="700">
                  <c:v>2.1609199999999999E-2</c:v>
                </c:pt>
                <c:pt idx="701">
                  <c:v>2.1789900000000001E-2</c:v>
                </c:pt>
                <c:pt idx="702">
                  <c:v>3.69313E-2</c:v>
                </c:pt>
                <c:pt idx="703">
                  <c:v>4.7961799999999999E-2</c:v>
                </c:pt>
                <c:pt idx="704">
                  <c:v>5.5328500000000003E-2</c:v>
                </c:pt>
                <c:pt idx="705">
                  <c:v>6.5671900000000005E-2</c:v>
                </c:pt>
                <c:pt idx="706">
                  <c:v>3.7209100000000002E-2</c:v>
                </c:pt>
                <c:pt idx="707">
                  <c:v>2.6052599999999999E-3</c:v>
                </c:pt>
                <c:pt idx="708">
                  <c:v>1.8586399999999999E-2</c:v>
                </c:pt>
                <c:pt idx="709">
                  <c:v>1.14378E-2</c:v>
                </c:pt>
                <c:pt idx="710">
                  <c:v>5.5745799999999998E-2</c:v>
                </c:pt>
                <c:pt idx="711">
                  <c:v>5.55113E-2</c:v>
                </c:pt>
                <c:pt idx="712">
                  <c:v>7.0917599999999997E-2</c:v>
                </c:pt>
                <c:pt idx="713">
                  <c:v>8.4943299999999999E-2</c:v>
                </c:pt>
                <c:pt idx="714">
                  <c:v>0.14630799999999999</c:v>
                </c:pt>
                <c:pt idx="715">
                  <c:v>0.119218</c:v>
                </c:pt>
                <c:pt idx="716">
                  <c:v>8.3011399999999999E-2</c:v>
                </c:pt>
                <c:pt idx="717">
                  <c:v>8.7604000000000001E-2</c:v>
                </c:pt>
                <c:pt idx="718">
                  <c:v>0.130722</c:v>
                </c:pt>
                <c:pt idx="719">
                  <c:v>0.111886</c:v>
                </c:pt>
                <c:pt idx="720">
                  <c:v>0.12826100000000001</c:v>
                </c:pt>
                <c:pt idx="721">
                  <c:v>7.0281800000000005E-2</c:v>
                </c:pt>
                <c:pt idx="722">
                  <c:v>4.0104399999999998E-2</c:v>
                </c:pt>
                <c:pt idx="723">
                  <c:v>2.0878500000000001E-2</c:v>
                </c:pt>
                <c:pt idx="724">
                  <c:v>-2.4117499999999998E-3</c:v>
                </c:pt>
                <c:pt idx="725">
                  <c:v>-3.0856000000000001E-2</c:v>
                </c:pt>
                <c:pt idx="726">
                  <c:v>-6.2940399999999994E-2</c:v>
                </c:pt>
                <c:pt idx="727">
                  <c:v>-6.8737099999999995E-2</c:v>
                </c:pt>
                <c:pt idx="728">
                  <c:v>-9.3640299999999996E-2</c:v>
                </c:pt>
                <c:pt idx="729">
                  <c:v>-7.8452499999999994E-2</c:v>
                </c:pt>
                <c:pt idx="730">
                  <c:v>-1.5615800000000001E-2</c:v>
                </c:pt>
                <c:pt idx="731">
                  <c:v>2.2990300000000002E-2</c:v>
                </c:pt>
                <c:pt idx="732">
                  <c:v>1.2884100000000001E-2</c:v>
                </c:pt>
                <c:pt idx="733">
                  <c:v>2.4508599999999998E-2</c:v>
                </c:pt>
                <c:pt idx="734">
                  <c:v>8.0652699999999994E-2</c:v>
                </c:pt>
                <c:pt idx="735">
                  <c:v>8.9647099999999993E-2</c:v>
                </c:pt>
                <c:pt idx="736">
                  <c:v>8.0436999999999995E-2</c:v>
                </c:pt>
                <c:pt idx="737">
                  <c:v>9.4215300000000002E-2</c:v>
                </c:pt>
                <c:pt idx="738">
                  <c:v>6.5785999999999997E-2</c:v>
                </c:pt>
                <c:pt idx="739">
                  <c:v>6.0480800000000001E-2</c:v>
                </c:pt>
                <c:pt idx="740">
                  <c:v>7.2274699999999997E-2</c:v>
                </c:pt>
                <c:pt idx="741">
                  <c:v>6.6122299999999995E-2</c:v>
                </c:pt>
                <c:pt idx="742">
                  <c:v>5.0234800000000003E-2</c:v>
                </c:pt>
                <c:pt idx="743">
                  <c:v>6.4984799999999995E-2</c:v>
                </c:pt>
                <c:pt idx="744">
                  <c:v>5.4785399999999998E-2</c:v>
                </c:pt>
                <c:pt idx="745">
                  <c:v>5.0349600000000001E-2</c:v>
                </c:pt>
                <c:pt idx="746">
                  <c:v>6.3168699999999994E-2</c:v>
                </c:pt>
                <c:pt idx="747">
                  <c:v>1.4173E-2</c:v>
                </c:pt>
                <c:pt idx="748">
                  <c:v>3.6037399999999997E-2</c:v>
                </c:pt>
                <c:pt idx="749">
                  <c:v>3.3701000000000002E-2</c:v>
                </c:pt>
                <c:pt idx="750">
                  <c:v>4.4920799999999997E-2</c:v>
                </c:pt>
                <c:pt idx="751">
                  <c:v>6.6024299999999994E-2</c:v>
                </c:pt>
                <c:pt idx="752">
                  <c:v>4.0368000000000001E-2</c:v>
                </c:pt>
                <c:pt idx="753">
                  <c:v>3.6613899999999998E-2</c:v>
                </c:pt>
                <c:pt idx="754">
                  <c:v>6.3901399999999997E-2</c:v>
                </c:pt>
                <c:pt idx="755">
                  <c:v>3.3906800000000001E-2</c:v>
                </c:pt>
                <c:pt idx="756">
                  <c:v>3.5627399999999997E-2</c:v>
                </c:pt>
                <c:pt idx="757">
                  <c:v>8.8527499999999995E-2</c:v>
                </c:pt>
                <c:pt idx="758">
                  <c:v>0.115817</c:v>
                </c:pt>
                <c:pt idx="759">
                  <c:v>0.161524</c:v>
                </c:pt>
                <c:pt idx="760">
                  <c:v>0.19626399999999999</c:v>
                </c:pt>
                <c:pt idx="761">
                  <c:v>0.210395</c:v>
                </c:pt>
                <c:pt idx="762">
                  <c:v>0.21729399999999999</c:v>
                </c:pt>
                <c:pt idx="763">
                  <c:v>0.19660900000000001</c:v>
                </c:pt>
                <c:pt idx="764">
                  <c:v>0.15388499999999999</c:v>
                </c:pt>
                <c:pt idx="765">
                  <c:v>0.14938899999999999</c:v>
                </c:pt>
                <c:pt idx="766">
                  <c:v>0.14938399999999999</c:v>
                </c:pt>
                <c:pt idx="767">
                  <c:v>0.13589899999999999</c:v>
                </c:pt>
                <c:pt idx="768">
                  <c:v>0.134794</c:v>
                </c:pt>
                <c:pt idx="769">
                  <c:v>0.103312</c:v>
                </c:pt>
                <c:pt idx="770">
                  <c:v>0.108055</c:v>
                </c:pt>
                <c:pt idx="771">
                  <c:v>0.10469000000000001</c:v>
                </c:pt>
                <c:pt idx="772">
                  <c:v>0.12875200000000001</c:v>
                </c:pt>
                <c:pt idx="773">
                  <c:v>0.107144</c:v>
                </c:pt>
                <c:pt idx="774">
                  <c:v>9.81683E-2</c:v>
                </c:pt>
                <c:pt idx="775">
                  <c:v>0.10836899999999999</c:v>
                </c:pt>
                <c:pt idx="776">
                  <c:v>7.4543200000000004E-2</c:v>
                </c:pt>
                <c:pt idx="777">
                  <c:v>0.118644</c:v>
                </c:pt>
                <c:pt idx="778">
                  <c:v>0.11726499999999999</c:v>
                </c:pt>
                <c:pt idx="779">
                  <c:v>0.12922700000000001</c:v>
                </c:pt>
                <c:pt idx="780">
                  <c:v>0.116969</c:v>
                </c:pt>
                <c:pt idx="781">
                  <c:v>0.101032</c:v>
                </c:pt>
                <c:pt idx="782">
                  <c:v>0.107777</c:v>
                </c:pt>
                <c:pt idx="783">
                  <c:v>0.101974</c:v>
                </c:pt>
                <c:pt idx="784">
                  <c:v>8.6610999999999994E-2</c:v>
                </c:pt>
                <c:pt idx="785">
                  <c:v>0.101732</c:v>
                </c:pt>
                <c:pt idx="786">
                  <c:v>8.8327900000000001E-2</c:v>
                </c:pt>
                <c:pt idx="787">
                  <c:v>9.35029E-2</c:v>
                </c:pt>
                <c:pt idx="788">
                  <c:v>0.16939599999999999</c:v>
                </c:pt>
                <c:pt idx="789">
                  <c:v>0.15140100000000001</c:v>
                </c:pt>
                <c:pt idx="790">
                  <c:v>0.16297900000000001</c:v>
                </c:pt>
                <c:pt idx="791">
                  <c:v>0.15056700000000001</c:v>
                </c:pt>
                <c:pt idx="792">
                  <c:v>0.159466</c:v>
                </c:pt>
                <c:pt idx="793">
                  <c:v>0.12631600000000001</c:v>
                </c:pt>
                <c:pt idx="794">
                  <c:v>0.13490199999999999</c:v>
                </c:pt>
                <c:pt idx="795">
                  <c:v>0.107683</c:v>
                </c:pt>
                <c:pt idx="796">
                  <c:v>0.13178699999999999</c:v>
                </c:pt>
                <c:pt idx="797">
                  <c:v>0.113148</c:v>
                </c:pt>
                <c:pt idx="798">
                  <c:v>0.11687500000000001</c:v>
                </c:pt>
                <c:pt idx="799">
                  <c:v>0.101761</c:v>
                </c:pt>
                <c:pt idx="800">
                  <c:v>0.103529</c:v>
                </c:pt>
                <c:pt idx="801">
                  <c:v>5.1561799999999998E-2</c:v>
                </c:pt>
                <c:pt idx="802">
                  <c:v>4.2754500000000001E-2</c:v>
                </c:pt>
                <c:pt idx="803">
                  <c:v>8.6247500000000005E-2</c:v>
                </c:pt>
                <c:pt idx="804">
                  <c:v>7.2972999999999996E-2</c:v>
                </c:pt>
                <c:pt idx="805">
                  <c:v>4.3226599999999997E-2</c:v>
                </c:pt>
                <c:pt idx="806">
                  <c:v>6.0477900000000001E-2</c:v>
                </c:pt>
                <c:pt idx="807">
                  <c:v>6.3773399999999994E-2</c:v>
                </c:pt>
                <c:pt idx="808">
                  <c:v>4.6603899999999997E-2</c:v>
                </c:pt>
                <c:pt idx="809">
                  <c:v>6.8999400000000002E-2</c:v>
                </c:pt>
                <c:pt idx="810">
                  <c:v>6.7975499999999994E-2</c:v>
                </c:pt>
                <c:pt idx="811">
                  <c:v>7.5269500000000003E-2</c:v>
                </c:pt>
                <c:pt idx="812">
                  <c:v>4.7252799999999998E-2</c:v>
                </c:pt>
                <c:pt idx="813">
                  <c:v>2.5696799999999999E-2</c:v>
                </c:pt>
                <c:pt idx="814">
                  <c:v>3.7779899999999998E-2</c:v>
                </c:pt>
                <c:pt idx="815">
                  <c:v>2.3825800000000001E-2</c:v>
                </c:pt>
                <c:pt idx="816">
                  <c:v>0.10041700000000001</c:v>
                </c:pt>
                <c:pt idx="817">
                  <c:v>9.7173200000000001E-2</c:v>
                </c:pt>
                <c:pt idx="818">
                  <c:v>0.11197500000000001</c:v>
                </c:pt>
                <c:pt idx="819">
                  <c:v>0.14351700000000001</c:v>
                </c:pt>
                <c:pt idx="820">
                  <c:v>0.14643999999999999</c:v>
                </c:pt>
                <c:pt idx="821">
                  <c:v>0.13165099999999999</c:v>
                </c:pt>
                <c:pt idx="822">
                  <c:v>0.134663</c:v>
                </c:pt>
                <c:pt idx="823">
                  <c:v>0.12881100000000001</c:v>
                </c:pt>
                <c:pt idx="824">
                  <c:v>7.3168899999999995E-2</c:v>
                </c:pt>
                <c:pt idx="825">
                  <c:v>7.6825599999999994E-2</c:v>
                </c:pt>
                <c:pt idx="826">
                  <c:v>8.5620799999999997E-2</c:v>
                </c:pt>
                <c:pt idx="827">
                  <c:v>0.10065</c:v>
                </c:pt>
                <c:pt idx="828">
                  <c:v>8.3486699999999997E-2</c:v>
                </c:pt>
                <c:pt idx="829">
                  <c:v>7.84247E-2</c:v>
                </c:pt>
                <c:pt idx="830">
                  <c:v>9.26009E-2</c:v>
                </c:pt>
                <c:pt idx="831">
                  <c:v>9.4484200000000004E-2</c:v>
                </c:pt>
                <c:pt idx="832">
                  <c:v>0.185804</c:v>
                </c:pt>
                <c:pt idx="833">
                  <c:v>0.202014</c:v>
                </c:pt>
                <c:pt idx="834">
                  <c:v>0.201402</c:v>
                </c:pt>
                <c:pt idx="835">
                  <c:v>0.19494</c:v>
                </c:pt>
                <c:pt idx="836">
                  <c:v>0.16479199999999999</c:v>
                </c:pt>
                <c:pt idx="837">
                  <c:v>0.17691699999999999</c:v>
                </c:pt>
                <c:pt idx="838">
                  <c:v>0.17540500000000001</c:v>
                </c:pt>
                <c:pt idx="839">
                  <c:v>0.17794399999999999</c:v>
                </c:pt>
                <c:pt idx="840">
                  <c:v>0.17321400000000001</c:v>
                </c:pt>
                <c:pt idx="841">
                  <c:v>0.17730799999999999</c:v>
                </c:pt>
                <c:pt idx="842">
                  <c:v>0.17678099999999999</c:v>
                </c:pt>
                <c:pt idx="843">
                  <c:v>0.126829</c:v>
                </c:pt>
                <c:pt idx="844">
                  <c:v>9.6616300000000002E-2</c:v>
                </c:pt>
                <c:pt idx="845">
                  <c:v>0.13564100000000001</c:v>
                </c:pt>
                <c:pt idx="846">
                  <c:v>0.14657200000000001</c:v>
                </c:pt>
                <c:pt idx="847">
                  <c:v>0.15970500000000001</c:v>
                </c:pt>
                <c:pt idx="848">
                  <c:v>0.17288600000000001</c:v>
                </c:pt>
                <c:pt idx="849">
                  <c:v>0.15054300000000001</c:v>
                </c:pt>
                <c:pt idx="850">
                  <c:v>0.119605</c:v>
                </c:pt>
                <c:pt idx="851">
                  <c:v>8.3095100000000005E-2</c:v>
                </c:pt>
                <c:pt idx="852">
                  <c:v>9.1708899999999996E-2</c:v>
                </c:pt>
                <c:pt idx="853">
                  <c:v>8.3918499999999993E-2</c:v>
                </c:pt>
                <c:pt idx="854">
                  <c:v>7.5036900000000004E-2</c:v>
                </c:pt>
                <c:pt idx="855">
                  <c:v>9.75747E-2</c:v>
                </c:pt>
                <c:pt idx="856">
                  <c:v>8.9317099999999996E-2</c:v>
                </c:pt>
                <c:pt idx="857">
                  <c:v>8.5210300000000003E-2</c:v>
                </c:pt>
                <c:pt idx="858">
                  <c:v>0.108512</c:v>
                </c:pt>
                <c:pt idx="859">
                  <c:v>6.8254300000000004E-2</c:v>
                </c:pt>
                <c:pt idx="860">
                  <c:v>6.3098600000000005E-2</c:v>
                </c:pt>
                <c:pt idx="861">
                  <c:v>9.8318900000000001E-2</c:v>
                </c:pt>
                <c:pt idx="862">
                  <c:v>0.12066300000000001</c:v>
                </c:pt>
                <c:pt idx="863">
                  <c:v>0.101412</c:v>
                </c:pt>
                <c:pt idx="864">
                  <c:v>9.8349199999999998E-2</c:v>
                </c:pt>
                <c:pt idx="865">
                  <c:v>0.107598</c:v>
                </c:pt>
                <c:pt idx="866">
                  <c:v>1.88915E-3</c:v>
                </c:pt>
                <c:pt idx="867">
                  <c:v>1.2394199999999999E-2</c:v>
                </c:pt>
                <c:pt idx="868">
                  <c:v>4.5040799999999999E-2</c:v>
                </c:pt>
                <c:pt idx="869">
                  <c:v>4.3967800000000001E-2</c:v>
                </c:pt>
                <c:pt idx="870">
                  <c:v>3.7358200000000001E-2</c:v>
                </c:pt>
                <c:pt idx="871">
                  <c:v>6.9019999999999998E-2</c:v>
                </c:pt>
                <c:pt idx="872">
                  <c:v>7.2429400000000005E-2</c:v>
                </c:pt>
                <c:pt idx="873">
                  <c:v>7.4563400000000002E-2</c:v>
                </c:pt>
                <c:pt idx="874">
                  <c:v>7.0503499999999997E-2</c:v>
                </c:pt>
                <c:pt idx="875">
                  <c:v>0.10173</c:v>
                </c:pt>
                <c:pt idx="876">
                  <c:v>0.12964400000000001</c:v>
                </c:pt>
                <c:pt idx="877">
                  <c:v>0.14097999999999999</c:v>
                </c:pt>
                <c:pt idx="878">
                  <c:v>0.126832</c:v>
                </c:pt>
                <c:pt idx="879">
                  <c:v>8.0088999999999994E-2</c:v>
                </c:pt>
                <c:pt idx="880">
                  <c:v>8.1370499999999998E-2</c:v>
                </c:pt>
                <c:pt idx="881">
                  <c:v>0.101857</c:v>
                </c:pt>
                <c:pt idx="882">
                  <c:v>0.12631600000000001</c:v>
                </c:pt>
                <c:pt idx="883">
                  <c:v>0.13169400000000001</c:v>
                </c:pt>
                <c:pt idx="884">
                  <c:v>0.13328799999999999</c:v>
                </c:pt>
                <c:pt idx="885">
                  <c:v>0.1416</c:v>
                </c:pt>
                <c:pt idx="886">
                  <c:v>0.116997</c:v>
                </c:pt>
                <c:pt idx="887">
                  <c:v>0.141566</c:v>
                </c:pt>
                <c:pt idx="888">
                  <c:v>0.12388299999999999</c:v>
                </c:pt>
                <c:pt idx="889">
                  <c:v>0.13792299999999999</c:v>
                </c:pt>
                <c:pt idx="890">
                  <c:v>0.15490100000000001</c:v>
                </c:pt>
                <c:pt idx="891">
                  <c:v>0.154556</c:v>
                </c:pt>
                <c:pt idx="892">
                  <c:v>0.14010900000000001</c:v>
                </c:pt>
                <c:pt idx="893">
                  <c:v>0.17281099999999999</c:v>
                </c:pt>
                <c:pt idx="894">
                  <c:v>0.13658600000000001</c:v>
                </c:pt>
                <c:pt idx="895">
                  <c:v>0.15262400000000001</c:v>
                </c:pt>
                <c:pt idx="896">
                  <c:v>0.15094299999999999</c:v>
                </c:pt>
                <c:pt idx="897">
                  <c:v>0.13414499999999999</c:v>
                </c:pt>
                <c:pt idx="898">
                  <c:v>0.12893099999999999</c:v>
                </c:pt>
                <c:pt idx="899">
                  <c:v>0.15376100000000001</c:v>
                </c:pt>
                <c:pt idx="900">
                  <c:v>0.14064599999999999</c:v>
                </c:pt>
                <c:pt idx="901">
                  <c:v>0.122928</c:v>
                </c:pt>
                <c:pt idx="902">
                  <c:v>0.123929</c:v>
                </c:pt>
                <c:pt idx="903">
                  <c:v>0.118021</c:v>
                </c:pt>
                <c:pt idx="904">
                  <c:v>0.184</c:v>
                </c:pt>
                <c:pt idx="905">
                  <c:v>0.191687</c:v>
                </c:pt>
                <c:pt idx="906">
                  <c:v>0.16053200000000001</c:v>
                </c:pt>
                <c:pt idx="907">
                  <c:v>0.17820900000000001</c:v>
                </c:pt>
                <c:pt idx="908">
                  <c:v>0.17322199999999999</c:v>
                </c:pt>
                <c:pt idx="909">
                  <c:v>0.17519000000000001</c:v>
                </c:pt>
                <c:pt idx="910">
                  <c:v>0.17646800000000001</c:v>
                </c:pt>
                <c:pt idx="911">
                  <c:v>0.162607</c:v>
                </c:pt>
                <c:pt idx="912">
                  <c:v>0.190885</c:v>
                </c:pt>
                <c:pt idx="913">
                  <c:v>0.19242200000000001</c:v>
                </c:pt>
                <c:pt idx="914">
                  <c:v>0.21249299999999999</c:v>
                </c:pt>
                <c:pt idx="915">
                  <c:v>0.193274</c:v>
                </c:pt>
                <c:pt idx="916">
                  <c:v>0.19425100000000001</c:v>
                </c:pt>
                <c:pt idx="917">
                  <c:v>0.19883000000000001</c:v>
                </c:pt>
                <c:pt idx="918">
                  <c:v>0.21201300000000001</c:v>
                </c:pt>
                <c:pt idx="919">
                  <c:v>0.26481199999999999</c:v>
                </c:pt>
                <c:pt idx="920">
                  <c:v>0.26749499999999998</c:v>
                </c:pt>
                <c:pt idx="921">
                  <c:v>0.29930600000000002</c:v>
                </c:pt>
                <c:pt idx="922">
                  <c:v>0.28535300000000002</c:v>
                </c:pt>
                <c:pt idx="923">
                  <c:v>0.270565</c:v>
                </c:pt>
                <c:pt idx="924">
                  <c:v>0.26754299999999998</c:v>
                </c:pt>
                <c:pt idx="925">
                  <c:v>0.25679999999999997</c:v>
                </c:pt>
                <c:pt idx="926">
                  <c:v>0.245584</c:v>
                </c:pt>
                <c:pt idx="927">
                  <c:v>0.24693599999999999</c:v>
                </c:pt>
                <c:pt idx="928">
                  <c:v>0.22717399999999999</c:v>
                </c:pt>
                <c:pt idx="929">
                  <c:v>0.24638499999999999</c:v>
                </c:pt>
                <c:pt idx="930">
                  <c:v>0.24201800000000001</c:v>
                </c:pt>
                <c:pt idx="931">
                  <c:v>0.236737</c:v>
                </c:pt>
                <c:pt idx="932">
                  <c:v>0.24796099999999999</c:v>
                </c:pt>
                <c:pt idx="933">
                  <c:v>0.25384899999999999</c:v>
                </c:pt>
                <c:pt idx="934">
                  <c:v>0.245619</c:v>
                </c:pt>
                <c:pt idx="935">
                  <c:v>0.25364700000000001</c:v>
                </c:pt>
                <c:pt idx="936">
                  <c:v>0.24024999999999999</c:v>
                </c:pt>
                <c:pt idx="937">
                  <c:v>0.237039</c:v>
                </c:pt>
                <c:pt idx="938">
                  <c:v>0.22711100000000001</c:v>
                </c:pt>
                <c:pt idx="939">
                  <c:v>0.22883400000000001</c:v>
                </c:pt>
                <c:pt idx="940">
                  <c:v>0.22489000000000001</c:v>
                </c:pt>
                <c:pt idx="941">
                  <c:v>0.22026599999999999</c:v>
                </c:pt>
                <c:pt idx="942">
                  <c:v>0.202962</c:v>
                </c:pt>
                <c:pt idx="943">
                  <c:v>0.20258599999999999</c:v>
                </c:pt>
                <c:pt idx="944">
                  <c:v>0.22908200000000001</c:v>
                </c:pt>
                <c:pt idx="945">
                  <c:v>0.229717</c:v>
                </c:pt>
                <c:pt idx="946">
                  <c:v>0.23896300000000001</c:v>
                </c:pt>
                <c:pt idx="947">
                  <c:v>0.22137599999999999</c:v>
                </c:pt>
                <c:pt idx="948">
                  <c:v>0.22689000000000001</c:v>
                </c:pt>
                <c:pt idx="949">
                  <c:v>0.2215</c:v>
                </c:pt>
                <c:pt idx="950">
                  <c:v>0.21239</c:v>
                </c:pt>
                <c:pt idx="951">
                  <c:v>0.25645600000000002</c:v>
                </c:pt>
                <c:pt idx="952">
                  <c:v>0.24102899999999999</c:v>
                </c:pt>
                <c:pt idx="953">
                  <c:v>0.17697499999999999</c:v>
                </c:pt>
                <c:pt idx="954">
                  <c:v>0.17699200000000001</c:v>
                </c:pt>
                <c:pt idx="955">
                  <c:v>0.19667399999999999</c:v>
                </c:pt>
                <c:pt idx="956">
                  <c:v>0.167158</c:v>
                </c:pt>
                <c:pt idx="957">
                  <c:v>0.21099699999999999</c:v>
                </c:pt>
                <c:pt idx="958">
                  <c:v>0.206791</c:v>
                </c:pt>
                <c:pt idx="959">
                  <c:v>0.210951</c:v>
                </c:pt>
                <c:pt idx="960">
                  <c:v>0.22608400000000001</c:v>
                </c:pt>
                <c:pt idx="961">
                  <c:v>0.19151000000000001</c:v>
                </c:pt>
                <c:pt idx="962">
                  <c:v>0.19204499999999999</c:v>
                </c:pt>
                <c:pt idx="963">
                  <c:v>0.16079299999999999</c:v>
                </c:pt>
                <c:pt idx="964">
                  <c:v>0.140018</c:v>
                </c:pt>
                <c:pt idx="965">
                  <c:v>0.121448</c:v>
                </c:pt>
                <c:pt idx="966">
                  <c:v>0.120598</c:v>
                </c:pt>
                <c:pt idx="967">
                  <c:v>0.121049</c:v>
                </c:pt>
                <c:pt idx="968">
                  <c:v>9.7644499999999995E-2</c:v>
                </c:pt>
                <c:pt idx="969">
                  <c:v>8.0027200000000007E-2</c:v>
                </c:pt>
                <c:pt idx="970">
                  <c:v>9.9176399999999998E-2</c:v>
                </c:pt>
                <c:pt idx="971">
                  <c:v>9.5882899999999993E-2</c:v>
                </c:pt>
                <c:pt idx="972">
                  <c:v>7.7107499999999995E-2</c:v>
                </c:pt>
                <c:pt idx="973">
                  <c:v>5.7090000000000002E-2</c:v>
                </c:pt>
                <c:pt idx="974">
                  <c:v>3.46722E-2</c:v>
                </c:pt>
                <c:pt idx="975">
                  <c:v>3.05659E-2</c:v>
                </c:pt>
                <c:pt idx="976">
                  <c:v>2.7341800000000001E-3</c:v>
                </c:pt>
                <c:pt idx="977">
                  <c:v>5.5523300000000003E-3</c:v>
                </c:pt>
                <c:pt idx="978">
                  <c:v>-1.81551E-2</c:v>
                </c:pt>
                <c:pt idx="979">
                  <c:v>-1.11209E-2</c:v>
                </c:pt>
                <c:pt idx="980">
                  <c:v>-7.5704700000000002E-3</c:v>
                </c:pt>
                <c:pt idx="981">
                  <c:v>-1.9128099999999999E-2</c:v>
                </c:pt>
                <c:pt idx="982">
                  <c:v>-2.33767E-2</c:v>
                </c:pt>
                <c:pt idx="983">
                  <c:v>-2.3937400000000001E-2</c:v>
                </c:pt>
                <c:pt idx="984">
                  <c:v>-3.11566E-2</c:v>
                </c:pt>
                <c:pt idx="985">
                  <c:v>-6.5669000000000005E-2</c:v>
                </c:pt>
                <c:pt idx="986">
                  <c:v>-8.5548100000000002E-2</c:v>
                </c:pt>
                <c:pt idx="987">
                  <c:v>-7.2825200000000007E-2</c:v>
                </c:pt>
                <c:pt idx="988">
                  <c:v>-0.115229</c:v>
                </c:pt>
                <c:pt idx="989">
                  <c:v>-0.119797</c:v>
                </c:pt>
                <c:pt idx="990">
                  <c:v>-0.109071</c:v>
                </c:pt>
                <c:pt idx="991">
                  <c:v>-0.14161899999999999</c:v>
                </c:pt>
                <c:pt idx="992">
                  <c:v>-0.14943000000000001</c:v>
                </c:pt>
                <c:pt idx="993">
                  <c:v>-0.17239299999999999</c:v>
                </c:pt>
                <c:pt idx="994">
                  <c:v>-0.150837</c:v>
                </c:pt>
                <c:pt idx="995">
                  <c:v>-0.160885</c:v>
                </c:pt>
                <c:pt idx="996">
                  <c:v>-6.1904099999999997E-2</c:v>
                </c:pt>
                <c:pt idx="997">
                  <c:v>-3.9335099999999998E-2</c:v>
                </c:pt>
                <c:pt idx="998">
                  <c:v>1.6575099999999999E-2</c:v>
                </c:pt>
                <c:pt idx="999">
                  <c:v>-5.1862200000000001E-3</c:v>
                </c:pt>
                <c:pt idx="1000">
                  <c:v>1.27659E-2</c:v>
                </c:pt>
                <c:pt idx="1001">
                  <c:v>-7.1103099999999999E-3</c:v>
                </c:pt>
                <c:pt idx="1002">
                  <c:v>2.26237E-2</c:v>
                </c:pt>
                <c:pt idx="1003">
                  <c:v>-1.36402E-2</c:v>
                </c:pt>
                <c:pt idx="1004">
                  <c:v>1.2217799999999999E-2</c:v>
                </c:pt>
                <c:pt idx="1005">
                  <c:v>-2.68533E-2</c:v>
                </c:pt>
                <c:pt idx="1006">
                  <c:v>3.8796499999999999E-4</c:v>
                </c:pt>
                <c:pt idx="1007">
                  <c:v>4.4554499999999997E-2</c:v>
                </c:pt>
                <c:pt idx="1008">
                  <c:v>4.4584199999999997E-2</c:v>
                </c:pt>
                <c:pt idx="1009">
                  <c:v>5.9471400000000001E-2</c:v>
                </c:pt>
                <c:pt idx="1010">
                  <c:v>5.71961E-2</c:v>
                </c:pt>
                <c:pt idx="1011">
                  <c:v>2.71238E-2</c:v>
                </c:pt>
                <c:pt idx="1012">
                  <c:v>3.35448E-2</c:v>
                </c:pt>
                <c:pt idx="1013">
                  <c:v>4.1523800000000001E-4</c:v>
                </c:pt>
                <c:pt idx="1014">
                  <c:v>-2.4700799999999998E-2</c:v>
                </c:pt>
                <c:pt idx="1015">
                  <c:v>-5.5226999999999998E-2</c:v>
                </c:pt>
                <c:pt idx="1016">
                  <c:v>-5.9134800000000001E-2</c:v>
                </c:pt>
                <c:pt idx="1017">
                  <c:v>-6.2732099999999999E-2</c:v>
                </c:pt>
                <c:pt idx="1018">
                  <c:v>-7.1185300000000007E-2</c:v>
                </c:pt>
                <c:pt idx="1019">
                  <c:v>-6.8029099999999995E-2</c:v>
                </c:pt>
                <c:pt idx="1020">
                  <c:v>-7.0209999999999995E-2</c:v>
                </c:pt>
                <c:pt idx="1021">
                  <c:v>-0.103701</c:v>
                </c:pt>
                <c:pt idx="1022">
                  <c:v>-0.11139300000000001</c:v>
                </c:pt>
                <c:pt idx="1023">
                  <c:v>-0.11436499999999999</c:v>
                </c:pt>
                <c:pt idx="1024">
                  <c:v>-5.9804599999999999E-2</c:v>
                </c:pt>
                <c:pt idx="1025">
                  <c:v>-5.4910199999999999E-2</c:v>
                </c:pt>
                <c:pt idx="1026">
                  <c:v>-2.29497E-2</c:v>
                </c:pt>
                <c:pt idx="1027">
                  <c:v>-2.43828E-2</c:v>
                </c:pt>
                <c:pt idx="1028">
                  <c:v>-1.67041E-2</c:v>
                </c:pt>
                <c:pt idx="1029">
                  <c:v>-3.5558500000000002E-3</c:v>
                </c:pt>
                <c:pt idx="1030">
                  <c:v>-2.7575100000000002E-2</c:v>
                </c:pt>
                <c:pt idx="1031">
                  <c:v>-4.34019E-2</c:v>
                </c:pt>
                <c:pt idx="1032">
                  <c:v>-7.0645200000000005E-2</c:v>
                </c:pt>
                <c:pt idx="1033">
                  <c:v>-8.1080899999999997E-2</c:v>
                </c:pt>
                <c:pt idx="1034">
                  <c:v>-5.9264900000000002E-2</c:v>
                </c:pt>
                <c:pt idx="1035">
                  <c:v>-7.65652E-2</c:v>
                </c:pt>
                <c:pt idx="1036">
                  <c:v>-6.63165E-2</c:v>
                </c:pt>
                <c:pt idx="1037">
                  <c:v>-9.4625899999999999E-2</c:v>
                </c:pt>
                <c:pt idx="1038">
                  <c:v>-5.36347E-2</c:v>
                </c:pt>
                <c:pt idx="1039">
                  <c:v>-8.2085000000000005E-2</c:v>
                </c:pt>
                <c:pt idx="1040">
                  <c:v>-0.105702</c:v>
                </c:pt>
                <c:pt idx="1041">
                  <c:v>-0.107139</c:v>
                </c:pt>
                <c:pt idx="1042">
                  <c:v>-4.7484999999999999E-2</c:v>
                </c:pt>
                <c:pt idx="1043">
                  <c:v>-7.3451900000000001E-2</c:v>
                </c:pt>
                <c:pt idx="1044">
                  <c:v>2.5216399999999999E-3</c:v>
                </c:pt>
                <c:pt idx="1045">
                  <c:v>-4.7551000000000001E-4</c:v>
                </c:pt>
                <c:pt idx="1046">
                  <c:v>2.8584399999999999E-2</c:v>
                </c:pt>
                <c:pt idx="1047">
                  <c:v>6.7628900000000006E-2</c:v>
                </c:pt>
                <c:pt idx="1048">
                  <c:v>7.7897300000000003E-2</c:v>
                </c:pt>
                <c:pt idx="1049">
                  <c:v>9.9782300000000004E-2</c:v>
                </c:pt>
                <c:pt idx="1050">
                  <c:v>0.103147</c:v>
                </c:pt>
                <c:pt idx="1051">
                  <c:v>0.109862</c:v>
                </c:pt>
                <c:pt idx="1052">
                  <c:v>8.4604700000000005E-2</c:v>
                </c:pt>
                <c:pt idx="1053">
                  <c:v>9.9557999999999994E-2</c:v>
                </c:pt>
                <c:pt idx="1054">
                  <c:v>9.5756599999999997E-2</c:v>
                </c:pt>
                <c:pt idx="1055">
                  <c:v>9.8807699999999998E-2</c:v>
                </c:pt>
                <c:pt idx="1056">
                  <c:v>7.7953400000000006E-2</c:v>
                </c:pt>
                <c:pt idx="1057">
                  <c:v>6.3788899999999996E-2</c:v>
                </c:pt>
                <c:pt idx="1058">
                  <c:v>7.1897799999999998E-2</c:v>
                </c:pt>
                <c:pt idx="1059">
                  <c:v>6.5589999999999996E-2</c:v>
                </c:pt>
                <c:pt idx="1060">
                  <c:v>9.4828200000000001E-2</c:v>
                </c:pt>
                <c:pt idx="1061">
                  <c:v>8.6539900000000003E-2</c:v>
                </c:pt>
                <c:pt idx="1062">
                  <c:v>7.3463899999999999E-2</c:v>
                </c:pt>
                <c:pt idx="1063">
                  <c:v>5.1736600000000001E-2</c:v>
                </c:pt>
                <c:pt idx="1064">
                  <c:v>1.4697999999999999E-2</c:v>
                </c:pt>
                <c:pt idx="1065">
                  <c:v>9.1598499999999999E-2</c:v>
                </c:pt>
                <c:pt idx="1066">
                  <c:v>0.119813</c:v>
                </c:pt>
                <c:pt idx="1067">
                  <c:v>0.12579699999999999</c:v>
                </c:pt>
                <c:pt idx="1068">
                  <c:v>0.236979</c:v>
                </c:pt>
                <c:pt idx="1069">
                  <c:v>0.242285</c:v>
                </c:pt>
                <c:pt idx="1070">
                  <c:v>0.27251700000000001</c:v>
                </c:pt>
                <c:pt idx="1071">
                  <c:v>0.27399299999999999</c:v>
                </c:pt>
                <c:pt idx="1072">
                  <c:v>0.257942</c:v>
                </c:pt>
                <c:pt idx="1073">
                  <c:v>0.27017600000000003</c:v>
                </c:pt>
                <c:pt idx="1074">
                  <c:v>0.29235</c:v>
                </c:pt>
                <c:pt idx="1075">
                  <c:v>0.268266</c:v>
                </c:pt>
                <c:pt idx="1076">
                  <c:v>0.23636199999999999</c:v>
                </c:pt>
                <c:pt idx="1077">
                  <c:v>0.19448799999999999</c:v>
                </c:pt>
                <c:pt idx="1078">
                  <c:v>0.19975799999999999</c:v>
                </c:pt>
                <c:pt idx="1079">
                  <c:v>0.187167</c:v>
                </c:pt>
                <c:pt idx="1080">
                  <c:v>0.180838</c:v>
                </c:pt>
                <c:pt idx="1081">
                  <c:v>0.20080600000000001</c:v>
                </c:pt>
                <c:pt idx="1082">
                  <c:v>0.212258</c:v>
                </c:pt>
                <c:pt idx="1083">
                  <c:v>0.21368999999999999</c:v>
                </c:pt>
                <c:pt idx="1084">
                  <c:v>0.217143</c:v>
                </c:pt>
                <c:pt idx="1085">
                  <c:v>0.22261400000000001</c:v>
                </c:pt>
                <c:pt idx="1086">
                  <c:v>0.226461</c:v>
                </c:pt>
                <c:pt idx="1087">
                  <c:v>0.21571199999999999</c:v>
                </c:pt>
                <c:pt idx="1088">
                  <c:v>0.22184499999999999</c:v>
                </c:pt>
                <c:pt idx="1089">
                  <c:v>0.22237499999999999</c:v>
                </c:pt>
                <c:pt idx="1090">
                  <c:v>0.19707</c:v>
                </c:pt>
                <c:pt idx="1091">
                  <c:v>0.205286</c:v>
                </c:pt>
                <c:pt idx="1092">
                  <c:v>0.167046</c:v>
                </c:pt>
                <c:pt idx="1093">
                  <c:v>0.16298199999999999</c:v>
                </c:pt>
                <c:pt idx="1094">
                  <c:v>0.142045</c:v>
                </c:pt>
                <c:pt idx="1095">
                  <c:v>0.131582</c:v>
                </c:pt>
                <c:pt idx="1096">
                  <c:v>0.15549399999999999</c:v>
                </c:pt>
                <c:pt idx="1097">
                  <c:v>0.12909699999999999</c:v>
                </c:pt>
                <c:pt idx="1098">
                  <c:v>9.6609799999999996E-2</c:v>
                </c:pt>
                <c:pt idx="1099">
                  <c:v>7.5085200000000005E-2</c:v>
                </c:pt>
                <c:pt idx="1100">
                  <c:v>7.5458300000000006E-2</c:v>
                </c:pt>
                <c:pt idx="1101">
                  <c:v>-7.4797799999999998E-2</c:v>
                </c:pt>
                <c:pt idx="1102">
                  <c:v>-7.3536099999999993E-2</c:v>
                </c:pt>
                <c:pt idx="1103">
                  <c:v>-7.2542300000000004E-2</c:v>
                </c:pt>
                <c:pt idx="1104">
                  <c:v>-0.118025</c:v>
                </c:pt>
                <c:pt idx="1105">
                  <c:v>-8.9148599999999995E-2</c:v>
                </c:pt>
                <c:pt idx="1106">
                  <c:v>-6.45347E-2</c:v>
                </c:pt>
                <c:pt idx="1107">
                  <c:v>-3.3850100000000001E-2</c:v>
                </c:pt>
                <c:pt idx="1108">
                  <c:v>-8.1328200000000003E-2</c:v>
                </c:pt>
                <c:pt idx="1109">
                  <c:v>-6.9861300000000001E-2</c:v>
                </c:pt>
                <c:pt idx="1110">
                  <c:v>-7.3975100000000002E-2</c:v>
                </c:pt>
                <c:pt idx="1111">
                  <c:v>-8.1571699999999997E-2</c:v>
                </c:pt>
                <c:pt idx="1112">
                  <c:v>-8.3672300000000005E-2</c:v>
                </c:pt>
                <c:pt idx="1113">
                  <c:v>-0.10233299999999999</c:v>
                </c:pt>
                <c:pt idx="1114">
                  <c:v>-0.113757</c:v>
                </c:pt>
                <c:pt idx="1115">
                  <c:v>-0.14324100000000001</c:v>
                </c:pt>
                <c:pt idx="1116">
                  <c:v>-0.13731699999999999</c:v>
                </c:pt>
                <c:pt idx="1117">
                  <c:v>-0.12778500000000001</c:v>
                </c:pt>
                <c:pt idx="1118">
                  <c:v>-0.176147</c:v>
                </c:pt>
                <c:pt idx="1119">
                  <c:v>-0.145344</c:v>
                </c:pt>
                <c:pt idx="1120">
                  <c:v>-0.14598700000000001</c:v>
                </c:pt>
                <c:pt idx="1121">
                  <c:v>-0.139959</c:v>
                </c:pt>
                <c:pt idx="1122">
                  <c:v>-0.147337</c:v>
                </c:pt>
                <c:pt idx="1123">
                  <c:v>-0.10546800000000001</c:v>
                </c:pt>
                <c:pt idx="1124">
                  <c:v>-0.106169</c:v>
                </c:pt>
                <c:pt idx="1125">
                  <c:v>-5.1078199999999997E-2</c:v>
                </c:pt>
                <c:pt idx="1126">
                  <c:v>-3.5597499999999997E-2</c:v>
                </c:pt>
                <c:pt idx="1127">
                  <c:v>-2.8286200000000001E-2</c:v>
                </c:pt>
                <c:pt idx="1128">
                  <c:v>-1.6379600000000001E-2</c:v>
                </c:pt>
                <c:pt idx="1129">
                  <c:v>-1.5277799999999999E-2</c:v>
                </c:pt>
                <c:pt idx="1130">
                  <c:v>-4.7213300000000001E-3</c:v>
                </c:pt>
                <c:pt idx="1131" formatCode="0.00E+00">
                  <c:v>-3.4796600000000001E-6</c:v>
                </c:pt>
                <c:pt idx="1132">
                  <c:v>-4.6584300000000002E-4</c:v>
                </c:pt>
                <c:pt idx="1133">
                  <c:v>-7.0244699999999997E-3</c:v>
                </c:pt>
                <c:pt idx="1134">
                  <c:v>-1.7928400000000001E-2</c:v>
                </c:pt>
                <c:pt idx="1135">
                  <c:v>-8.3234199999999998E-3</c:v>
                </c:pt>
                <c:pt idx="1136">
                  <c:v>2.24899E-2</c:v>
                </c:pt>
                <c:pt idx="1137">
                  <c:v>2.9648500000000001E-2</c:v>
                </c:pt>
                <c:pt idx="1138">
                  <c:v>6.6438899999999995E-2</c:v>
                </c:pt>
                <c:pt idx="1139">
                  <c:v>5.4092500000000002E-2</c:v>
                </c:pt>
                <c:pt idx="1140">
                  <c:v>5.5700300000000001E-2</c:v>
                </c:pt>
                <c:pt idx="1141">
                  <c:v>5.6818599999999997E-2</c:v>
                </c:pt>
                <c:pt idx="1142">
                  <c:v>9.3277399999999996E-2</c:v>
                </c:pt>
                <c:pt idx="1143">
                  <c:v>0.130076</c:v>
                </c:pt>
                <c:pt idx="1144">
                  <c:v>0.13895299999999999</c:v>
                </c:pt>
                <c:pt idx="1145">
                  <c:v>0.14424300000000001</c:v>
                </c:pt>
                <c:pt idx="1146">
                  <c:v>0.15237899999999999</c:v>
                </c:pt>
                <c:pt idx="1147">
                  <c:v>0.146314</c:v>
                </c:pt>
                <c:pt idx="1148">
                  <c:v>0.15009900000000001</c:v>
                </c:pt>
                <c:pt idx="1149">
                  <c:v>0.15743299999999999</c:v>
                </c:pt>
                <c:pt idx="1150">
                  <c:v>0.15534400000000001</c:v>
                </c:pt>
                <c:pt idx="1151">
                  <c:v>0.183756</c:v>
                </c:pt>
                <c:pt idx="1152">
                  <c:v>0.170344</c:v>
                </c:pt>
                <c:pt idx="1153">
                  <c:v>0.17207500000000001</c:v>
                </c:pt>
                <c:pt idx="1154">
                  <c:v>0.20364499999999999</c:v>
                </c:pt>
                <c:pt idx="1155">
                  <c:v>0.20763300000000001</c:v>
                </c:pt>
                <c:pt idx="1156">
                  <c:v>0.22148499999999999</c:v>
                </c:pt>
                <c:pt idx="1157">
                  <c:v>0.214832</c:v>
                </c:pt>
                <c:pt idx="1158">
                  <c:v>0.21731800000000001</c:v>
                </c:pt>
                <c:pt idx="1159">
                  <c:v>0.22196399999999999</c:v>
                </c:pt>
                <c:pt idx="1160">
                  <c:v>0.21667900000000001</c:v>
                </c:pt>
                <c:pt idx="1161">
                  <c:v>0.21181700000000001</c:v>
                </c:pt>
                <c:pt idx="1162">
                  <c:v>0.22656200000000001</c:v>
                </c:pt>
                <c:pt idx="1163">
                  <c:v>0.206674</c:v>
                </c:pt>
                <c:pt idx="1164">
                  <c:v>0.195077</c:v>
                </c:pt>
                <c:pt idx="1165">
                  <c:v>0.20454700000000001</c:v>
                </c:pt>
                <c:pt idx="1166">
                  <c:v>0.20747699999999999</c:v>
                </c:pt>
                <c:pt idx="1167">
                  <c:v>0.25138899999999997</c:v>
                </c:pt>
                <c:pt idx="1168">
                  <c:v>0.22190199999999999</c:v>
                </c:pt>
                <c:pt idx="1169">
                  <c:v>0.26247199999999998</c:v>
                </c:pt>
                <c:pt idx="1170">
                  <c:v>0.24781900000000001</c:v>
                </c:pt>
                <c:pt idx="1171">
                  <c:v>0.263789</c:v>
                </c:pt>
                <c:pt idx="1172">
                  <c:v>0.26905800000000002</c:v>
                </c:pt>
                <c:pt idx="1173">
                  <c:v>0.24218799999999999</c:v>
                </c:pt>
                <c:pt idx="1174">
                  <c:v>0.242066</c:v>
                </c:pt>
                <c:pt idx="1175">
                  <c:v>0.23313700000000001</c:v>
                </c:pt>
                <c:pt idx="1176">
                  <c:v>0.24235200000000001</c:v>
                </c:pt>
                <c:pt idx="1177">
                  <c:v>0.22822100000000001</c:v>
                </c:pt>
                <c:pt idx="1178">
                  <c:v>0.21649099999999999</c:v>
                </c:pt>
                <c:pt idx="1179">
                  <c:v>0.24021600000000001</c:v>
                </c:pt>
                <c:pt idx="1180">
                  <c:v>0.214916</c:v>
                </c:pt>
                <c:pt idx="1181">
                  <c:v>0.21845999999999999</c:v>
                </c:pt>
                <c:pt idx="1182">
                  <c:v>0.24534900000000001</c:v>
                </c:pt>
                <c:pt idx="1183">
                  <c:v>0.233131</c:v>
                </c:pt>
                <c:pt idx="1184">
                  <c:v>0.23236699999999999</c:v>
                </c:pt>
                <c:pt idx="1185">
                  <c:v>0.238456</c:v>
                </c:pt>
                <c:pt idx="1186">
                  <c:v>0.23469400000000001</c:v>
                </c:pt>
                <c:pt idx="1187">
                  <c:v>0.20206199999999999</c:v>
                </c:pt>
                <c:pt idx="1188">
                  <c:v>0.16745299999999999</c:v>
                </c:pt>
                <c:pt idx="1189">
                  <c:v>0.16600200000000001</c:v>
                </c:pt>
                <c:pt idx="1190">
                  <c:v>0.135827</c:v>
                </c:pt>
                <c:pt idx="1191">
                  <c:v>0.16814699999999999</c:v>
                </c:pt>
                <c:pt idx="1192">
                  <c:v>0.17685799999999999</c:v>
                </c:pt>
                <c:pt idx="1193">
                  <c:v>0.28965999999999997</c:v>
                </c:pt>
                <c:pt idx="1194">
                  <c:v>0.29192400000000002</c:v>
                </c:pt>
                <c:pt idx="1195">
                  <c:v>0.28484799999999999</c:v>
                </c:pt>
                <c:pt idx="1196">
                  <c:v>0.27741100000000002</c:v>
                </c:pt>
                <c:pt idx="1197">
                  <c:v>0.30606</c:v>
                </c:pt>
                <c:pt idx="1198">
                  <c:v>0.26734000000000002</c:v>
                </c:pt>
                <c:pt idx="1199">
                  <c:v>0.25295699999999999</c:v>
                </c:pt>
                <c:pt idx="1200">
                  <c:v>0.246336</c:v>
                </c:pt>
                <c:pt idx="1201">
                  <c:v>0.24004900000000001</c:v>
                </c:pt>
                <c:pt idx="1202">
                  <c:v>0.23719000000000001</c:v>
                </c:pt>
                <c:pt idx="1203">
                  <c:v>0.24213599999999999</c:v>
                </c:pt>
                <c:pt idx="1204">
                  <c:v>0.23607900000000001</c:v>
                </c:pt>
                <c:pt idx="1205">
                  <c:v>0.22725400000000001</c:v>
                </c:pt>
                <c:pt idx="1206">
                  <c:v>0.24196000000000001</c:v>
                </c:pt>
                <c:pt idx="1207">
                  <c:v>0.25153500000000001</c:v>
                </c:pt>
                <c:pt idx="1208">
                  <c:v>0.232048</c:v>
                </c:pt>
                <c:pt idx="1209">
                  <c:v>0.245447</c:v>
                </c:pt>
                <c:pt idx="1210">
                  <c:v>0.23399400000000001</c:v>
                </c:pt>
                <c:pt idx="1211">
                  <c:v>0.22418199999999999</c:v>
                </c:pt>
                <c:pt idx="1212">
                  <c:v>0.21451799999999999</c:v>
                </c:pt>
                <c:pt idx="1213">
                  <c:v>0.20171700000000001</c:v>
                </c:pt>
                <c:pt idx="1214">
                  <c:v>0.249999</c:v>
                </c:pt>
                <c:pt idx="1215">
                  <c:v>0.225053</c:v>
                </c:pt>
                <c:pt idx="1216">
                  <c:v>0.243227</c:v>
                </c:pt>
                <c:pt idx="1217">
                  <c:v>0.23702999999999999</c:v>
                </c:pt>
                <c:pt idx="1218">
                  <c:v>0.27238899999999999</c:v>
                </c:pt>
                <c:pt idx="1219">
                  <c:v>0.273974</c:v>
                </c:pt>
                <c:pt idx="1220">
                  <c:v>0.31706699999999999</c:v>
                </c:pt>
                <c:pt idx="1221">
                  <c:v>0.32497100000000001</c:v>
                </c:pt>
                <c:pt idx="1222">
                  <c:v>0.32988600000000001</c:v>
                </c:pt>
                <c:pt idx="1223">
                  <c:v>0.32362299999999999</c:v>
                </c:pt>
                <c:pt idx="1224">
                  <c:v>0.32644600000000001</c:v>
                </c:pt>
                <c:pt idx="1225">
                  <c:v>0.324156</c:v>
                </c:pt>
                <c:pt idx="1226">
                  <c:v>0.18739</c:v>
                </c:pt>
                <c:pt idx="1227">
                  <c:v>0.23000599999999999</c:v>
                </c:pt>
                <c:pt idx="1228">
                  <c:v>0.226387</c:v>
                </c:pt>
                <c:pt idx="1229">
                  <c:v>0.18427099999999999</c:v>
                </c:pt>
                <c:pt idx="1230">
                  <c:v>0.16794500000000001</c:v>
                </c:pt>
                <c:pt idx="1231">
                  <c:v>0.28662500000000002</c:v>
                </c:pt>
                <c:pt idx="1232">
                  <c:v>0.28117399999999998</c:v>
                </c:pt>
                <c:pt idx="1233">
                  <c:v>0.268785</c:v>
                </c:pt>
                <c:pt idx="1234">
                  <c:v>0.27003899999999997</c:v>
                </c:pt>
                <c:pt idx="1235">
                  <c:v>0.28449000000000002</c:v>
                </c:pt>
                <c:pt idx="1236">
                  <c:v>0.301209</c:v>
                </c:pt>
                <c:pt idx="1237">
                  <c:v>0.27429100000000001</c:v>
                </c:pt>
                <c:pt idx="1238">
                  <c:v>0.30407600000000001</c:v>
                </c:pt>
                <c:pt idx="1239">
                  <c:v>0.32341300000000001</c:v>
                </c:pt>
                <c:pt idx="1240">
                  <c:v>0.31693300000000002</c:v>
                </c:pt>
                <c:pt idx="1241">
                  <c:v>0.277279</c:v>
                </c:pt>
                <c:pt idx="1242">
                  <c:v>0.27898099999999998</c:v>
                </c:pt>
                <c:pt idx="1243">
                  <c:v>0.24212500000000001</c:v>
                </c:pt>
                <c:pt idx="1244">
                  <c:v>0.261716</c:v>
                </c:pt>
                <c:pt idx="1245">
                  <c:v>0.29413800000000001</c:v>
                </c:pt>
                <c:pt idx="1246">
                  <c:v>0.31024800000000002</c:v>
                </c:pt>
                <c:pt idx="1247">
                  <c:v>0.317606</c:v>
                </c:pt>
                <c:pt idx="1248">
                  <c:v>0.32171</c:v>
                </c:pt>
                <c:pt idx="1249">
                  <c:v>0.32734000000000002</c:v>
                </c:pt>
                <c:pt idx="1250">
                  <c:v>0.30558800000000003</c:v>
                </c:pt>
                <c:pt idx="1251">
                  <c:v>0.457426</c:v>
                </c:pt>
                <c:pt idx="1252">
                  <c:v>0.44872200000000001</c:v>
                </c:pt>
                <c:pt idx="1253">
                  <c:v>0.43547599999999997</c:v>
                </c:pt>
                <c:pt idx="1254">
                  <c:v>0.42930600000000002</c:v>
                </c:pt>
                <c:pt idx="1255">
                  <c:v>0.428981</c:v>
                </c:pt>
                <c:pt idx="1256">
                  <c:v>0.44731799999999999</c:v>
                </c:pt>
                <c:pt idx="1257">
                  <c:v>0.45419300000000001</c:v>
                </c:pt>
                <c:pt idx="1258">
                  <c:v>0.44598399999999999</c:v>
                </c:pt>
                <c:pt idx="1259">
                  <c:v>0.47521400000000003</c:v>
                </c:pt>
                <c:pt idx="1260">
                  <c:v>0.48823800000000001</c:v>
                </c:pt>
                <c:pt idx="1261">
                  <c:v>0.48097499999999999</c:v>
                </c:pt>
                <c:pt idx="1262">
                  <c:v>0.52010699999999999</c:v>
                </c:pt>
                <c:pt idx="1263">
                  <c:v>0.52620299999999998</c:v>
                </c:pt>
                <c:pt idx="1264">
                  <c:v>0.49975199999999997</c:v>
                </c:pt>
                <c:pt idx="1265">
                  <c:v>0.49825399999999997</c:v>
                </c:pt>
                <c:pt idx="1266">
                  <c:v>0.50786399999999998</c:v>
                </c:pt>
                <c:pt idx="1267">
                  <c:v>0.523895</c:v>
                </c:pt>
                <c:pt idx="1268">
                  <c:v>0.49927899999999997</c:v>
                </c:pt>
                <c:pt idx="1269">
                  <c:v>0.48288399999999998</c:v>
                </c:pt>
                <c:pt idx="1270">
                  <c:v>0.489736</c:v>
                </c:pt>
                <c:pt idx="1271">
                  <c:v>0.49318699999999999</c:v>
                </c:pt>
                <c:pt idx="1272">
                  <c:v>0.469393</c:v>
                </c:pt>
                <c:pt idx="1273">
                  <c:v>0.46521099999999999</c:v>
                </c:pt>
                <c:pt idx="1274">
                  <c:v>0.48300599999999999</c:v>
                </c:pt>
                <c:pt idx="1275">
                  <c:v>0.50725100000000001</c:v>
                </c:pt>
                <c:pt idx="1276">
                  <c:v>0.56674899999999995</c:v>
                </c:pt>
                <c:pt idx="1277">
                  <c:v>0.55271700000000001</c:v>
                </c:pt>
                <c:pt idx="1278">
                  <c:v>0.52975799999999995</c:v>
                </c:pt>
                <c:pt idx="1279">
                  <c:v>0.523478</c:v>
                </c:pt>
                <c:pt idx="1280">
                  <c:v>0.51469699999999996</c:v>
                </c:pt>
                <c:pt idx="1281">
                  <c:v>0.51659200000000005</c:v>
                </c:pt>
                <c:pt idx="1282">
                  <c:v>0.5101</c:v>
                </c:pt>
                <c:pt idx="1283">
                  <c:v>0.53125699999999998</c:v>
                </c:pt>
                <c:pt idx="1284">
                  <c:v>0.53308100000000003</c:v>
                </c:pt>
                <c:pt idx="1285">
                  <c:v>0.40686899999999998</c:v>
                </c:pt>
                <c:pt idx="1286">
                  <c:v>0.39955499999999999</c:v>
                </c:pt>
                <c:pt idx="1287">
                  <c:v>0.38113799999999998</c:v>
                </c:pt>
                <c:pt idx="1288">
                  <c:v>0.38089299999999998</c:v>
                </c:pt>
                <c:pt idx="1289">
                  <c:v>0.38641799999999998</c:v>
                </c:pt>
                <c:pt idx="1290">
                  <c:v>0.37396499999999999</c:v>
                </c:pt>
                <c:pt idx="1291">
                  <c:v>0.38162400000000002</c:v>
                </c:pt>
                <c:pt idx="1292">
                  <c:v>0.41327999999999998</c:v>
                </c:pt>
                <c:pt idx="1293">
                  <c:v>0.42088399999999998</c:v>
                </c:pt>
                <c:pt idx="1294">
                  <c:v>0.41117999999999999</c:v>
                </c:pt>
                <c:pt idx="1295">
                  <c:v>0.43884699999999999</c:v>
                </c:pt>
                <c:pt idx="1296">
                  <c:v>0.40649099999999999</c:v>
                </c:pt>
                <c:pt idx="1297">
                  <c:v>0.41596699999999998</c:v>
                </c:pt>
                <c:pt idx="1298">
                  <c:v>0.52235799999999999</c:v>
                </c:pt>
                <c:pt idx="1299">
                  <c:v>0.52496799999999999</c:v>
                </c:pt>
                <c:pt idx="1300">
                  <c:v>0.54032000000000002</c:v>
                </c:pt>
                <c:pt idx="1301">
                  <c:v>0.55212399999999995</c:v>
                </c:pt>
                <c:pt idx="1302">
                  <c:v>0.55587399999999998</c:v>
                </c:pt>
                <c:pt idx="1303">
                  <c:v>0.55959400000000004</c:v>
                </c:pt>
                <c:pt idx="1304">
                  <c:v>0.55828500000000003</c:v>
                </c:pt>
                <c:pt idx="1305">
                  <c:v>0.55823999999999996</c:v>
                </c:pt>
                <c:pt idx="1306">
                  <c:v>0.55067900000000003</c:v>
                </c:pt>
                <c:pt idx="1307">
                  <c:v>0.57303199999999999</c:v>
                </c:pt>
                <c:pt idx="1308">
                  <c:v>0.57935499999999995</c:v>
                </c:pt>
                <c:pt idx="1309">
                  <c:v>0.557975</c:v>
                </c:pt>
                <c:pt idx="1310">
                  <c:v>0.56737599999999999</c:v>
                </c:pt>
                <c:pt idx="1311">
                  <c:v>0.563697</c:v>
                </c:pt>
                <c:pt idx="1312">
                  <c:v>0.58215799999999995</c:v>
                </c:pt>
                <c:pt idx="1313">
                  <c:v>0.58096599999999998</c:v>
                </c:pt>
                <c:pt idx="1314">
                  <c:v>0.57260100000000003</c:v>
                </c:pt>
                <c:pt idx="1315">
                  <c:v>0.58188399999999996</c:v>
                </c:pt>
                <c:pt idx="1316">
                  <c:v>0.57929399999999998</c:v>
                </c:pt>
                <c:pt idx="1317">
                  <c:v>0.57786800000000005</c:v>
                </c:pt>
                <c:pt idx="1318">
                  <c:v>0.57203400000000004</c:v>
                </c:pt>
                <c:pt idx="1319">
                  <c:v>0.57125800000000004</c:v>
                </c:pt>
                <c:pt idx="1320">
                  <c:v>0.57176400000000005</c:v>
                </c:pt>
                <c:pt idx="1321">
                  <c:v>0.56713400000000003</c:v>
                </c:pt>
                <c:pt idx="1322">
                  <c:v>0.64054800000000001</c:v>
                </c:pt>
                <c:pt idx="1323">
                  <c:v>0.64103900000000003</c:v>
                </c:pt>
                <c:pt idx="1324">
                  <c:v>0.632691</c:v>
                </c:pt>
                <c:pt idx="1325">
                  <c:v>0.63000999999999996</c:v>
                </c:pt>
                <c:pt idx="1326">
                  <c:v>0.62421499999999996</c:v>
                </c:pt>
                <c:pt idx="1327">
                  <c:v>0.63670099999999996</c:v>
                </c:pt>
                <c:pt idx="1328">
                  <c:v>0.63772600000000002</c:v>
                </c:pt>
                <c:pt idx="1329">
                  <c:v>0.64433700000000005</c:v>
                </c:pt>
                <c:pt idx="1330">
                  <c:v>0.63699600000000001</c:v>
                </c:pt>
                <c:pt idx="1331">
                  <c:v>0.57877199999999995</c:v>
                </c:pt>
                <c:pt idx="1332">
                  <c:v>0.55918000000000001</c:v>
                </c:pt>
                <c:pt idx="1333">
                  <c:v>0.54262900000000003</c:v>
                </c:pt>
                <c:pt idx="1334">
                  <c:v>0.544937</c:v>
                </c:pt>
                <c:pt idx="1335">
                  <c:v>0.54209200000000002</c:v>
                </c:pt>
                <c:pt idx="1336">
                  <c:v>0.55096400000000001</c:v>
                </c:pt>
                <c:pt idx="1337">
                  <c:v>0.54351499999999997</c:v>
                </c:pt>
                <c:pt idx="1338">
                  <c:v>0.54324700000000004</c:v>
                </c:pt>
                <c:pt idx="1339">
                  <c:v>0.54656000000000005</c:v>
                </c:pt>
                <c:pt idx="1340">
                  <c:v>0.54991199999999996</c:v>
                </c:pt>
                <c:pt idx="1341">
                  <c:v>0.51677499999999998</c:v>
                </c:pt>
                <c:pt idx="1342">
                  <c:v>0.54478199999999999</c:v>
                </c:pt>
                <c:pt idx="1343">
                  <c:v>0.59084800000000004</c:v>
                </c:pt>
                <c:pt idx="1344">
                  <c:v>0.59244600000000003</c:v>
                </c:pt>
                <c:pt idx="1345">
                  <c:v>0.59365699999999999</c:v>
                </c:pt>
                <c:pt idx="1346">
                  <c:v>0.58518000000000003</c:v>
                </c:pt>
                <c:pt idx="1347">
                  <c:v>0.54302799999999996</c:v>
                </c:pt>
                <c:pt idx="1348">
                  <c:v>0.53995300000000002</c:v>
                </c:pt>
                <c:pt idx="1349">
                  <c:v>0.53945799999999999</c:v>
                </c:pt>
                <c:pt idx="1350">
                  <c:v>0.55329700000000004</c:v>
                </c:pt>
                <c:pt idx="1351">
                  <c:v>0.55125999999999997</c:v>
                </c:pt>
                <c:pt idx="1352">
                  <c:v>0.55288499999999996</c:v>
                </c:pt>
                <c:pt idx="1353">
                  <c:v>0.54781800000000003</c:v>
                </c:pt>
                <c:pt idx="1354">
                  <c:v>0.53284600000000004</c:v>
                </c:pt>
                <c:pt idx="1355">
                  <c:v>0.45225199999999999</c:v>
                </c:pt>
                <c:pt idx="1356">
                  <c:v>0.44833400000000001</c:v>
                </c:pt>
                <c:pt idx="1357">
                  <c:v>0.39418399999999998</c:v>
                </c:pt>
                <c:pt idx="1358">
                  <c:v>0.40528999999999998</c:v>
                </c:pt>
                <c:pt idx="1359">
                  <c:v>0.45596100000000001</c:v>
                </c:pt>
                <c:pt idx="1360">
                  <c:v>0.454984</c:v>
                </c:pt>
                <c:pt idx="1361">
                  <c:v>0.46264699999999997</c:v>
                </c:pt>
                <c:pt idx="1362">
                  <c:v>0.46749499999999999</c:v>
                </c:pt>
                <c:pt idx="1363">
                  <c:v>0.47251300000000002</c:v>
                </c:pt>
                <c:pt idx="1364">
                  <c:v>0.50451500000000005</c:v>
                </c:pt>
                <c:pt idx="1365">
                  <c:v>0.52635500000000002</c:v>
                </c:pt>
                <c:pt idx="1366">
                  <c:v>0.51014199999999998</c:v>
                </c:pt>
                <c:pt idx="1367">
                  <c:v>0.50391300000000006</c:v>
                </c:pt>
                <c:pt idx="1368">
                  <c:v>0.505247</c:v>
                </c:pt>
                <c:pt idx="1369">
                  <c:v>0.50326400000000004</c:v>
                </c:pt>
                <c:pt idx="1370">
                  <c:v>0.48383599999999999</c:v>
                </c:pt>
                <c:pt idx="1371">
                  <c:v>0.51870300000000003</c:v>
                </c:pt>
                <c:pt idx="1372">
                  <c:v>0.524397</c:v>
                </c:pt>
                <c:pt idx="1373">
                  <c:v>0.52807599999999999</c:v>
                </c:pt>
                <c:pt idx="1374">
                  <c:v>0.53847</c:v>
                </c:pt>
                <c:pt idx="1375">
                  <c:v>0.60209699999999999</c:v>
                </c:pt>
                <c:pt idx="1376">
                  <c:v>0.58207100000000001</c:v>
                </c:pt>
                <c:pt idx="1377">
                  <c:v>0.59409699999999999</c:v>
                </c:pt>
                <c:pt idx="1378">
                  <c:v>0.59148000000000001</c:v>
                </c:pt>
                <c:pt idx="1379">
                  <c:v>0.579183</c:v>
                </c:pt>
                <c:pt idx="1380">
                  <c:v>0.58768500000000001</c:v>
                </c:pt>
                <c:pt idx="1381">
                  <c:v>0.633046</c:v>
                </c:pt>
                <c:pt idx="1382">
                  <c:v>0.64163700000000001</c:v>
                </c:pt>
                <c:pt idx="1383">
                  <c:v>0.64209300000000002</c:v>
                </c:pt>
                <c:pt idx="1384">
                  <c:v>0.64332100000000003</c:v>
                </c:pt>
                <c:pt idx="1385">
                  <c:v>0.61557499999999998</c:v>
                </c:pt>
                <c:pt idx="1386">
                  <c:v>0.61920399999999998</c:v>
                </c:pt>
                <c:pt idx="1387">
                  <c:v>0.62931199999999998</c:v>
                </c:pt>
                <c:pt idx="1388">
                  <c:v>0.62753999999999999</c:v>
                </c:pt>
                <c:pt idx="1389">
                  <c:v>0.62717699999999998</c:v>
                </c:pt>
                <c:pt idx="1390">
                  <c:v>0.64849000000000001</c:v>
                </c:pt>
                <c:pt idx="1391">
                  <c:v>0.66179500000000002</c:v>
                </c:pt>
                <c:pt idx="1392">
                  <c:v>0.64610299999999998</c:v>
                </c:pt>
                <c:pt idx="1393">
                  <c:v>0.70537000000000005</c:v>
                </c:pt>
                <c:pt idx="1394">
                  <c:v>0.66803400000000002</c:v>
                </c:pt>
                <c:pt idx="1395">
                  <c:v>0.66113500000000003</c:v>
                </c:pt>
                <c:pt idx="1396">
                  <c:v>0.636625</c:v>
                </c:pt>
                <c:pt idx="1397">
                  <c:v>0.62939599999999996</c:v>
                </c:pt>
                <c:pt idx="1398">
                  <c:v>0.62293500000000002</c:v>
                </c:pt>
                <c:pt idx="1399">
                  <c:v>0.620722</c:v>
                </c:pt>
                <c:pt idx="1400">
                  <c:v>0.61458000000000002</c:v>
                </c:pt>
                <c:pt idx="1401">
                  <c:v>0.61065800000000003</c:v>
                </c:pt>
                <c:pt idx="1402">
                  <c:v>0.61987899999999996</c:v>
                </c:pt>
                <c:pt idx="1403">
                  <c:v>0.62603200000000003</c:v>
                </c:pt>
                <c:pt idx="1404">
                  <c:v>0.62707000000000002</c:v>
                </c:pt>
                <c:pt idx="1405">
                  <c:v>0.63862799999999997</c:v>
                </c:pt>
                <c:pt idx="1406">
                  <c:v>0.62680899999999995</c:v>
                </c:pt>
                <c:pt idx="1407">
                  <c:v>0.62331700000000001</c:v>
                </c:pt>
                <c:pt idx="1408">
                  <c:v>0.596499</c:v>
                </c:pt>
                <c:pt idx="1409">
                  <c:v>0.59411700000000001</c:v>
                </c:pt>
                <c:pt idx="1410">
                  <c:v>0.57190700000000005</c:v>
                </c:pt>
                <c:pt idx="1411">
                  <c:v>0.57274000000000003</c:v>
                </c:pt>
                <c:pt idx="1412">
                  <c:v>0.64128200000000002</c:v>
                </c:pt>
                <c:pt idx="1413">
                  <c:v>0.63684700000000005</c:v>
                </c:pt>
                <c:pt idx="1414">
                  <c:v>0.63128099999999998</c:v>
                </c:pt>
                <c:pt idx="1415">
                  <c:v>0.64912099999999995</c:v>
                </c:pt>
                <c:pt idx="1416">
                  <c:v>0.67547999999999997</c:v>
                </c:pt>
                <c:pt idx="1417">
                  <c:v>0.67423</c:v>
                </c:pt>
                <c:pt idx="1418">
                  <c:v>0.68256399999999995</c:v>
                </c:pt>
                <c:pt idx="1419">
                  <c:v>0.68785300000000005</c:v>
                </c:pt>
                <c:pt idx="1420">
                  <c:v>0.68132599999999999</c:v>
                </c:pt>
                <c:pt idx="1421">
                  <c:v>0.68083099999999996</c:v>
                </c:pt>
                <c:pt idx="1422">
                  <c:v>0.68579900000000005</c:v>
                </c:pt>
                <c:pt idx="1423">
                  <c:v>0.68201299999999998</c:v>
                </c:pt>
                <c:pt idx="1424">
                  <c:v>0.687079</c:v>
                </c:pt>
                <c:pt idx="1425">
                  <c:v>0.69106100000000004</c:v>
                </c:pt>
                <c:pt idx="1426">
                  <c:v>0.69187600000000005</c:v>
                </c:pt>
                <c:pt idx="1427">
                  <c:v>0.67778899999999997</c:v>
                </c:pt>
                <c:pt idx="1428">
                  <c:v>0.692415</c:v>
                </c:pt>
                <c:pt idx="1429">
                  <c:v>0.73425600000000002</c:v>
                </c:pt>
                <c:pt idx="1430">
                  <c:v>0.73311499999999996</c:v>
                </c:pt>
                <c:pt idx="1431">
                  <c:v>0.71207200000000004</c:v>
                </c:pt>
                <c:pt idx="1432">
                  <c:v>0.71427099999999999</c:v>
                </c:pt>
                <c:pt idx="1433">
                  <c:v>0.72492299999999998</c:v>
                </c:pt>
                <c:pt idx="1434">
                  <c:v>0.72036500000000003</c:v>
                </c:pt>
                <c:pt idx="1435">
                  <c:v>0.72053599999999995</c:v>
                </c:pt>
                <c:pt idx="1436">
                  <c:v>0.71880299999999997</c:v>
                </c:pt>
                <c:pt idx="1437">
                  <c:v>0.72336999999999996</c:v>
                </c:pt>
                <c:pt idx="1438">
                  <c:v>0.72005399999999997</c:v>
                </c:pt>
                <c:pt idx="1439">
                  <c:v>0.72268299999999996</c:v>
                </c:pt>
                <c:pt idx="1440">
                  <c:v>0.72223400000000004</c:v>
                </c:pt>
                <c:pt idx="1441">
                  <c:v>0.72777499999999995</c:v>
                </c:pt>
                <c:pt idx="1442">
                  <c:v>0.73068500000000003</c:v>
                </c:pt>
                <c:pt idx="1443">
                  <c:v>0.73056699999999997</c:v>
                </c:pt>
                <c:pt idx="1444">
                  <c:v>0.73193299999999994</c:v>
                </c:pt>
                <c:pt idx="1445">
                  <c:v>0.71400200000000003</c:v>
                </c:pt>
                <c:pt idx="1446">
                  <c:v>0.76200800000000002</c:v>
                </c:pt>
                <c:pt idx="1447">
                  <c:v>0.75194799999999995</c:v>
                </c:pt>
                <c:pt idx="1448">
                  <c:v>0.74834900000000004</c:v>
                </c:pt>
                <c:pt idx="1449">
                  <c:v>0.73876699999999995</c:v>
                </c:pt>
                <c:pt idx="1450">
                  <c:v>0.73964099999999999</c:v>
                </c:pt>
                <c:pt idx="1451">
                  <c:v>0.75068800000000002</c:v>
                </c:pt>
                <c:pt idx="1452">
                  <c:v>0.74212100000000003</c:v>
                </c:pt>
                <c:pt idx="1453">
                  <c:v>0.76185899999999995</c:v>
                </c:pt>
                <c:pt idx="1454">
                  <c:v>0.76932999999999996</c:v>
                </c:pt>
                <c:pt idx="1455">
                  <c:v>0.76717900000000006</c:v>
                </c:pt>
                <c:pt idx="1456">
                  <c:v>0.76232100000000003</c:v>
                </c:pt>
                <c:pt idx="1457">
                  <c:v>0.75110200000000005</c:v>
                </c:pt>
                <c:pt idx="1458">
                  <c:v>0.74388100000000001</c:v>
                </c:pt>
                <c:pt idx="1459">
                  <c:v>0.75237500000000002</c:v>
                </c:pt>
                <c:pt idx="1460">
                  <c:v>0.75116499999999997</c:v>
                </c:pt>
                <c:pt idx="1461">
                  <c:v>0.76694700000000005</c:v>
                </c:pt>
                <c:pt idx="1462">
                  <c:v>0.76240799999999997</c:v>
                </c:pt>
                <c:pt idx="1463">
                  <c:v>0.76256100000000004</c:v>
                </c:pt>
                <c:pt idx="1464">
                  <c:v>0.76571699999999998</c:v>
                </c:pt>
                <c:pt idx="1465">
                  <c:v>0.77837800000000001</c:v>
                </c:pt>
                <c:pt idx="1466">
                  <c:v>0.779833</c:v>
                </c:pt>
                <c:pt idx="1467">
                  <c:v>0.78426600000000002</c:v>
                </c:pt>
                <c:pt idx="1468">
                  <c:v>0.78669999999999995</c:v>
                </c:pt>
                <c:pt idx="1469">
                  <c:v>0.78866700000000001</c:v>
                </c:pt>
                <c:pt idx="1470">
                  <c:v>0.77619099999999996</c:v>
                </c:pt>
                <c:pt idx="1471">
                  <c:v>0.77743600000000002</c:v>
                </c:pt>
                <c:pt idx="1472">
                  <c:v>0.779304</c:v>
                </c:pt>
                <c:pt idx="1473">
                  <c:v>0.774281</c:v>
                </c:pt>
                <c:pt idx="1474">
                  <c:v>0.78662399999999999</c:v>
                </c:pt>
                <c:pt idx="1475">
                  <c:v>0.78965200000000002</c:v>
                </c:pt>
                <c:pt idx="1476">
                  <c:v>0.79144499999999995</c:v>
                </c:pt>
                <c:pt idx="1477">
                  <c:v>0.79107099999999997</c:v>
                </c:pt>
                <c:pt idx="1478">
                  <c:v>0.79027599999999998</c:v>
                </c:pt>
                <c:pt idx="1479">
                  <c:v>0.792713</c:v>
                </c:pt>
                <c:pt idx="1480">
                  <c:v>0.75174200000000002</c:v>
                </c:pt>
                <c:pt idx="1481">
                  <c:v>0.75073599999999996</c:v>
                </c:pt>
                <c:pt idx="1482">
                  <c:v>0.74983299999999997</c:v>
                </c:pt>
                <c:pt idx="1483">
                  <c:v>0.75009400000000004</c:v>
                </c:pt>
                <c:pt idx="1484">
                  <c:v>0.74433700000000003</c:v>
                </c:pt>
                <c:pt idx="1485">
                  <c:v>0.73734200000000005</c:v>
                </c:pt>
                <c:pt idx="1486">
                  <c:v>0.711032</c:v>
                </c:pt>
                <c:pt idx="1487">
                  <c:v>0.71163500000000002</c:v>
                </c:pt>
                <c:pt idx="1488">
                  <c:v>0.73464399999999996</c:v>
                </c:pt>
                <c:pt idx="1489">
                  <c:v>0.73680299999999999</c:v>
                </c:pt>
                <c:pt idx="1490">
                  <c:v>0.743676</c:v>
                </c:pt>
                <c:pt idx="1491">
                  <c:v>0.74245300000000003</c:v>
                </c:pt>
                <c:pt idx="1492">
                  <c:v>0.74661100000000002</c:v>
                </c:pt>
                <c:pt idx="1493">
                  <c:v>0.75742600000000004</c:v>
                </c:pt>
                <c:pt idx="1494">
                  <c:v>0.75286900000000001</c:v>
                </c:pt>
                <c:pt idx="1495">
                  <c:v>0.75407400000000002</c:v>
                </c:pt>
                <c:pt idx="1496">
                  <c:v>0.75501200000000002</c:v>
                </c:pt>
                <c:pt idx="1497">
                  <c:v>0.75481500000000001</c:v>
                </c:pt>
                <c:pt idx="1498">
                  <c:v>0.82120599999999999</c:v>
                </c:pt>
                <c:pt idx="1499">
                  <c:v>0.82154199999999999</c:v>
                </c:pt>
                <c:pt idx="1500">
                  <c:v>0.81763600000000003</c:v>
                </c:pt>
                <c:pt idx="1501">
                  <c:v>0.81726600000000005</c:v>
                </c:pt>
                <c:pt idx="1502">
                  <c:v>0.81391199999999997</c:v>
                </c:pt>
                <c:pt idx="1503">
                  <c:v>0.81703099999999995</c:v>
                </c:pt>
                <c:pt idx="1504">
                  <c:v>0.824272</c:v>
                </c:pt>
                <c:pt idx="1505">
                  <c:v>0.82065999999999995</c:v>
                </c:pt>
                <c:pt idx="1506">
                  <c:v>0.82677900000000004</c:v>
                </c:pt>
                <c:pt idx="1507">
                  <c:v>0.82270299999999996</c:v>
                </c:pt>
                <c:pt idx="1508">
                  <c:v>0.81923199999999996</c:v>
                </c:pt>
                <c:pt idx="1509">
                  <c:v>0.82353600000000005</c:v>
                </c:pt>
                <c:pt idx="1510">
                  <c:v>0.82848100000000002</c:v>
                </c:pt>
                <c:pt idx="1511">
                  <c:v>0.83580299999999996</c:v>
                </c:pt>
                <c:pt idx="1512">
                  <c:v>0.83808800000000006</c:v>
                </c:pt>
                <c:pt idx="1513">
                  <c:v>0.83985500000000002</c:v>
                </c:pt>
                <c:pt idx="1514">
                  <c:v>0.82142000000000004</c:v>
                </c:pt>
                <c:pt idx="1515">
                  <c:v>0.82135899999999995</c:v>
                </c:pt>
                <c:pt idx="1516">
                  <c:v>0.82375699999999996</c:v>
                </c:pt>
                <c:pt idx="1517">
                  <c:v>0.82479899999999995</c:v>
                </c:pt>
                <c:pt idx="1518">
                  <c:v>0.83047499999999996</c:v>
                </c:pt>
                <c:pt idx="1519">
                  <c:v>0.84016000000000002</c:v>
                </c:pt>
                <c:pt idx="1520">
                  <c:v>0.84527399999999997</c:v>
                </c:pt>
                <c:pt idx="1521">
                  <c:v>0.83794500000000005</c:v>
                </c:pt>
                <c:pt idx="1522">
                  <c:v>0.84002399999999999</c:v>
                </c:pt>
                <c:pt idx="1523">
                  <c:v>0.84472400000000003</c:v>
                </c:pt>
                <c:pt idx="1524">
                  <c:v>0.84449099999999999</c:v>
                </c:pt>
                <c:pt idx="1525">
                  <c:v>0.84306199999999998</c:v>
                </c:pt>
                <c:pt idx="1526">
                  <c:v>0.83850599999999997</c:v>
                </c:pt>
                <c:pt idx="1527">
                  <c:v>0.844248</c:v>
                </c:pt>
                <c:pt idx="1528">
                  <c:v>0.82870699999999997</c:v>
                </c:pt>
                <c:pt idx="1529">
                  <c:v>0.83097200000000004</c:v>
                </c:pt>
                <c:pt idx="1530">
                  <c:v>0.83050000000000002</c:v>
                </c:pt>
                <c:pt idx="1531">
                  <c:v>0.758413</c:v>
                </c:pt>
                <c:pt idx="1532">
                  <c:v>0.79044999999999999</c:v>
                </c:pt>
                <c:pt idx="1533">
                  <c:v>0.80844099999999997</c:v>
                </c:pt>
                <c:pt idx="1534">
                  <c:v>0.81295399999999995</c:v>
                </c:pt>
                <c:pt idx="1535">
                  <c:v>0.83610799999999996</c:v>
                </c:pt>
                <c:pt idx="1536">
                  <c:v>0.86639999999999995</c:v>
                </c:pt>
                <c:pt idx="1537">
                  <c:v>0.88634400000000002</c:v>
                </c:pt>
                <c:pt idx="1538">
                  <c:v>0.88697000000000004</c:v>
                </c:pt>
                <c:pt idx="1539">
                  <c:v>0.88711499999999999</c:v>
                </c:pt>
                <c:pt idx="1540">
                  <c:v>0.88637600000000005</c:v>
                </c:pt>
                <c:pt idx="1541">
                  <c:v>0.88517100000000004</c:v>
                </c:pt>
                <c:pt idx="1542">
                  <c:v>0.88529100000000005</c:v>
                </c:pt>
                <c:pt idx="1543">
                  <c:v>0.88886500000000002</c:v>
                </c:pt>
                <c:pt idx="1544">
                  <c:v>0.88893299999999997</c:v>
                </c:pt>
                <c:pt idx="1545">
                  <c:v>0.88865400000000005</c:v>
                </c:pt>
                <c:pt idx="1546">
                  <c:v>0.88908799999999999</c:v>
                </c:pt>
                <c:pt idx="1547">
                  <c:v>0.88524199999999997</c:v>
                </c:pt>
                <c:pt idx="1548">
                  <c:v>0.89953700000000003</c:v>
                </c:pt>
                <c:pt idx="1549">
                  <c:v>0.90180400000000005</c:v>
                </c:pt>
                <c:pt idx="1550">
                  <c:v>0.90267299999999995</c:v>
                </c:pt>
                <c:pt idx="1551">
                  <c:v>0.90455300000000005</c:v>
                </c:pt>
                <c:pt idx="1552">
                  <c:v>0.90501200000000004</c:v>
                </c:pt>
                <c:pt idx="1553">
                  <c:v>0.90656700000000001</c:v>
                </c:pt>
                <c:pt idx="1554">
                  <c:v>0.90679900000000002</c:v>
                </c:pt>
                <c:pt idx="1555">
                  <c:v>0.91801999999999995</c:v>
                </c:pt>
                <c:pt idx="1556">
                  <c:v>0.91869500000000004</c:v>
                </c:pt>
                <c:pt idx="1557">
                  <c:v>0.91695000000000004</c:v>
                </c:pt>
                <c:pt idx="1558">
                  <c:v>0.92060699999999995</c:v>
                </c:pt>
                <c:pt idx="1559">
                  <c:v>0.91988700000000001</c:v>
                </c:pt>
                <c:pt idx="1560">
                  <c:v>0.92282799999999998</c:v>
                </c:pt>
                <c:pt idx="1561">
                  <c:v>0.93232899999999996</c:v>
                </c:pt>
                <c:pt idx="1562">
                  <c:v>0.93293499999999996</c:v>
                </c:pt>
                <c:pt idx="1563">
                  <c:v>0.94432400000000005</c:v>
                </c:pt>
                <c:pt idx="1564">
                  <c:v>0.94519799999999998</c:v>
                </c:pt>
                <c:pt idx="1565">
                  <c:v>0.94664099999999995</c:v>
                </c:pt>
                <c:pt idx="1566">
                  <c:v>0.940307</c:v>
                </c:pt>
                <c:pt idx="1567">
                  <c:v>0.94044399999999995</c:v>
                </c:pt>
                <c:pt idx="1568">
                  <c:v>0.93708800000000003</c:v>
                </c:pt>
                <c:pt idx="1569">
                  <c:v>0.92929899999999999</c:v>
                </c:pt>
                <c:pt idx="1570">
                  <c:v>0.92252699999999999</c:v>
                </c:pt>
                <c:pt idx="1571">
                  <c:v>0.92635800000000001</c:v>
                </c:pt>
                <c:pt idx="1572">
                  <c:v>0.92486900000000005</c:v>
                </c:pt>
                <c:pt idx="1573">
                  <c:v>0.92426799999999998</c:v>
                </c:pt>
                <c:pt idx="1574">
                  <c:v>0.93345100000000003</c:v>
                </c:pt>
                <c:pt idx="1575">
                  <c:v>0.93830800000000003</c:v>
                </c:pt>
                <c:pt idx="1576">
                  <c:v>0.94118199999999996</c:v>
                </c:pt>
                <c:pt idx="1577">
                  <c:v>0.93978899999999999</c:v>
                </c:pt>
                <c:pt idx="1578">
                  <c:v>0.93917799999999996</c:v>
                </c:pt>
                <c:pt idx="1579">
                  <c:v>0.93948500000000001</c:v>
                </c:pt>
                <c:pt idx="1580">
                  <c:v>0.94286899999999996</c:v>
                </c:pt>
                <c:pt idx="1581">
                  <c:v>0.94412200000000002</c:v>
                </c:pt>
                <c:pt idx="1582">
                  <c:v>0.94091899999999995</c:v>
                </c:pt>
                <c:pt idx="1583">
                  <c:v>0.94031399999999998</c:v>
                </c:pt>
                <c:pt idx="1584">
                  <c:v>0.94425800000000004</c:v>
                </c:pt>
                <c:pt idx="1585">
                  <c:v>0.94389999999999996</c:v>
                </c:pt>
                <c:pt idx="1586">
                  <c:v>0.945739</c:v>
                </c:pt>
                <c:pt idx="1587">
                  <c:v>0.943052</c:v>
                </c:pt>
                <c:pt idx="1588">
                  <c:v>0.939303</c:v>
                </c:pt>
                <c:pt idx="1589">
                  <c:v>0.93457199999999996</c:v>
                </c:pt>
                <c:pt idx="1590">
                  <c:v>0.93320999999999998</c:v>
                </c:pt>
                <c:pt idx="1591">
                  <c:v>0.93408000000000002</c:v>
                </c:pt>
                <c:pt idx="1592">
                  <c:v>0.93039000000000005</c:v>
                </c:pt>
                <c:pt idx="1593">
                  <c:v>0.93630999999999998</c:v>
                </c:pt>
                <c:pt idx="1594">
                  <c:v>0.93494200000000005</c:v>
                </c:pt>
                <c:pt idx="1595">
                  <c:v>0.93426100000000001</c:v>
                </c:pt>
                <c:pt idx="1596">
                  <c:v>0.92455399999999999</c:v>
                </c:pt>
                <c:pt idx="1597">
                  <c:v>0.92827800000000005</c:v>
                </c:pt>
                <c:pt idx="1598">
                  <c:v>0.93224499999999999</c:v>
                </c:pt>
                <c:pt idx="1599">
                  <c:v>0.93620199999999998</c:v>
                </c:pt>
                <c:pt idx="1600">
                  <c:v>0.93037199999999998</c:v>
                </c:pt>
                <c:pt idx="1601">
                  <c:v>0.93154700000000001</c:v>
                </c:pt>
                <c:pt idx="1602">
                  <c:v>0.933894</c:v>
                </c:pt>
                <c:pt idx="1603">
                  <c:v>0.93798700000000002</c:v>
                </c:pt>
                <c:pt idx="1604">
                  <c:v>0.93911500000000003</c:v>
                </c:pt>
                <c:pt idx="1605">
                  <c:v>0.937033</c:v>
                </c:pt>
                <c:pt idx="1606">
                  <c:v>0.93661300000000003</c:v>
                </c:pt>
                <c:pt idx="1607">
                  <c:v>0.92980499999999999</c:v>
                </c:pt>
                <c:pt idx="1608">
                  <c:v>0.93079500000000004</c:v>
                </c:pt>
                <c:pt idx="1609">
                  <c:v>0.93092200000000003</c:v>
                </c:pt>
                <c:pt idx="1610">
                  <c:v>0.93248600000000004</c:v>
                </c:pt>
                <c:pt idx="1611">
                  <c:v>0.93361099999999997</c:v>
                </c:pt>
                <c:pt idx="1612">
                  <c:v>0.93289999999999995</c:v>
                </c:pt>
                <c:pt idx="1613">
                  <c:v>0.93496599999999996</c:v>
                </c:pt>
                <c:pt idx="1614">
                  <c:v>0.93071800000000005</c:v>
                </c:pt>
                <c:pt idx="1615">
                  <c:v>0.94095700000000004</c:v>
                </c:pt>
                <c:pt idx="1616">
                  <c:v>0.94125099999999995</c:v>
                </c:pt>
                <c:pt idx="1617">
                  <c:v>0.93857699999999999</c:v>
                </c:pt>
                <c:pt idx="1618">
                  <c:v>0.94369499999999995</c:v>
                </c:pt>
                <c:pt idx="1619">
                  <c:v>0.94364300000000001</c:v>
                </c:pt>
                <c:pt idx="1620">
                  <c:v>0.94383399999999995</c:v>
                </c:pt>
                <c:pt idx="1621">
                  <c:v>0.94347199999999998</c:v>
                </c:pt>
                <c:pt idx="1622">
                  <c:v>0.94545299999999999</c:v>
                </c:pt>
                <c:pt idx="1623">
                  <c:v>0.94282600000000005</c:v>
                </c:pt>
                <c:pt idx="1624">
                  <c:v>0.94287600000000005</c:v>
                </c:pt>
                <c:pt idx="1625">
                  <c:v>0.94342800000000004</c:v>
                </c:pt>
                <c:pt idx="1626">
                  <c:v>0.94361499999999998</c:v>
                </c:pt>
                <c:pt idx="1627">
                  <c:v>0.94221299999999997</c:v>
                </c:pt>
                <c:pt idx="1628">
                  <c:v>0.94562400000000002</c:v>
                </c:pt>
                <c:pt idx="1629">
                  <c:v>0.94150199999999995</c:v>
                </c:pt>
                <c:pt idx="1630">
                  <c:v>0.93907200000000002</c:v>
                </c:pt>
                <c:pt idx="1631">
                  <c:v>0.934137</c:v>
                </c:pt>
                <c:pt idx="1632">
                  <c:v>0.96921100000000004</c:v>
                </c:pt>
                <c:pt idx="1633">
                  <c:v>0.97237799999999996</c:v>
                </c:pt>
                <c:pt idx="1634">
                  <c:v>0.97367000000000004</c:v>
                </c:pt>
                <c:pt idx="1635">
                  <c:v>0.97251799999999999</c:v>
                </c:pt>
                <c:pt idx="1636">
                  <c:v>0.97082199999999996</c:v>
                </c:pt>
                <c:pt idx="1637">
                  <c:v>0.97098099999999998</c:v>
                </c:pt>
                <c:pt idx="1638">
                  <c:v>0.97136800000000001</c:v>
                </c:pt>
                <c:pt idx="1639">
                  <c:v>0.97148199999999996</c:v>
                </c:pt>
                <c:pt idx="1640">
                  <c:v>0.97187100000000004</c:v>
                </c:pt>
                <c:pt idx="1641">
                  <c:v>0.97226299999999999</c:v>
                </c:pt>
                <c:pt idx="1642">
                  <c:v>0.97206700000000001</c:v>
                </c:pt>
                <c:pt idx="1643">
                  <c:v>0.97122200000000003</c:v>
                </c:pt>
                <c:pt idx="1644">
                  <c:v>0.97164399999999995</c:v>
                </c:pt>
                <c:pt idx="1645">
                  <c:v>0.97154700000000005</c:v>
                </c:pt>
                <c:pt idx="1646">
                  <c:v>0.97563299999999997</c:v>
                </c:pt>
                <c:pt idx="1647">
                  <c:v>0.97684000000000004</c:v>
                </c:pt>
                <c:pt idx="1648">
                  <c:v>0.97650099999999995</c:v>
                </c:pt>
                <c:pt idx="1649">
                  <c:v>0.97604500000000005</c:v>
                </c:pt>
                <c:pt idx="1650">
                  <c:v>0.97635899999999998</c:v>
                </c:pt>
                <c:pt idx="1651">
                  <c:v>0.97558299999999998</c:v>
                </c:pt>
                <c:pt idx="1652">
                  <c:v>0.97504000000000002</c:v>
                </c:pt>
                <c:pt idx="1653">
                  <c:v>0.97583699999999995</c:v>
                </c:pt>
                <c:pt idx="1654">
                  <c:v>0.97656299999999996</c:v>
                </c:pt>
                <c:pt idx="1655">
                  <c:v>0.97661900000000001</c:v>
                </c:pt>
                <c:pt idx="1656">
                  <c:v>0.97782599999999997</c:v>
                </c:pt>
                <c:pt idx="1657">
                  <c:v>0.976854</c:v>
                </c:pt>
                <c:pt idx="1658">
                  <c:v>0.97771300000000005</c:v>
                </c:pt>
                <c:pt idx="1659">
                  <c:v>0.97834600000000005</c:v>
                </c:pt>
                <c:pt idx="1660">
                  <c:v>0.97487800000000002</c:v>
                </c:pt>
                <c:pt idx="1661">
                  <c:v>0.97536100000000003</c:v>
                </c:pt>
                <c:pt idx="1662">
                  <c:v>0.98076600000000003</c:v>
                </c:pt>
                <c:pt idx="1663">
                  <c:v>0.98044399999999998</c:v>
                </c:pt>
                <c:pt idx="1664">
                  <c:v>0.98064300000000004</c:v>
                </c:pt>
                <c:pt idx="1665">
                  <c:v>0.98104000000000002</c:v>
                </c:pt>
                <c:pt idx="1666">
                  <c:v>0.97105900000000001</c:v>
                </c:pt>
                <c:pt idx="1667">
                  <c:v>0.97359499999999999</c:v>
                </c:pt>
                <c:pt idx="1668">
                  <c:v>0.97395699999999996</c:v>
                </c:pt>
                <c:pt idx="1669">
                  <c:v>0.97518000000000005</c:v>
                </c:pt>
                <c:pt idx="1670">
                  <c:v>0.97691300000000003</c:v>
                </c:pt>
                <c:pt idx="1671">
                  <c:v>0.97706800000000005</c:v>
                </c:pt>
                <c:pt idx="1672">
                  <c:v>0.97655599999999998</c:v>
                </c:pt>
                <c:pt idx="1673">
                  <c:v>0.97677700000000001</c:v>
                </c:pt>
                <c:pt idx="1674">
                  <c:v>0.97708099999999998</c:v>
                </c:pt>
                <c:pt idx="1675">
                  <c:v>0.97970100000000004</c:v>
                </c:pt>
                <c:pt idx="1676">
                  <c:v>0.97997900000000004</c:v>
                </c:pt>
                <c:pt idx="1677">
                  <c:v>0.97911800000000004</c:v>
                </c:pt>
                <c:pt idx="1678">
                  <c:v>0.97898700000000005</c:v>
                </c:pt>
                <c:pt idx="1679">
                  <c:v>0.97761100000000001</c:v>
                </c:pt>
                <c:pt idx="1680">
                  <c:v>0.97816899999999996</c:v>
                </c:pt>
                <c:pt idx="1681">
                  <c:v>0.97874000000000005</c:v>
                </c:pt>
                <c:pt idx="1682">
                  <c:v>0.97766399999999998</c:v>
                </c:pt>
                <c:pt idx="1683">
                  <c:v>0.97897100000000004</c:v>
                </c:pt>
                <c:pt idx="1684">
                  <c:v>0.980217</c:v>
                </c:pt>
                <c:pt idx="1685">
                  <c:v>0.98040799999999995</c:v>
                </c:pt>
                <c:pt idx="1686">
                  <c:v>0.980213</c:v>
                </c:pt>
                <c:pt idx="1687">
                  <c:v>0.97985199999999995</c:v>
                </c:pt>
                <c:pt idx="1688">
                  <c:v>0.97923300000000002</c:v>
                </c:pt>
                <c:pt idx="1689">
                  <c:v>0.97938199999999997</c:v>
                </c:pt>
                <c:pt idx="1690">
                  <c:v>0.98189499999999996</c:v>
                </c:pt>
                <c:pt idx="1691">
                  <c:v>0.98208499999999999</c:v>
                </c:pt>
                <c:pt idx="1692">
                  <c:v>0.98250499999999996</c:v>
                </c:pt>
                <c:pt idx="1693">
                  <c:v>0.98453900000000005</c:v>
                </c:pt>
                <c:pt idx="1694">
                  <c:v>0.98590999999999995</c:v>
                </c:pt>
                <c:pt idx="1695">
                  <c:v>0.98423899999999998</c:v>
                </c:pt>
                <c:pt idx="1696">
                  <c:v>0.98456999999999995</c:v>
                </c:pt>
                <c:pt idx="1697">
                  <c:v>0.98449900000000001</c:v>
                </c:pt>
                <c:pt idx="1698">
                  <c:v>0.98469399999999996</c:v>
                </c:pt>
                <c:pt idx="1699">
                  <c:v>0.985039</c:v>
                </c:pt>
                <c:pt idx="1700">
                  <c:v>0.985487</c:v>
                </c:pt>
                <c:pt idx="1701">
                  <c:v>0.98489400000000005</c:v>
                </c:pt>
                <c:pt idx="1702">
                  <c:v>0.98500399999999999</c:v>
                </c:pt>
                <c:pt idx="1703">
                  <c:v>0.98417500000000002</c:v>
                </c:pt>
                <c:pt idx="1704">
                  <c:v>0.98461399999999999</c:v>
                </c:pt>
                <c:pt idx="1705">
                  <c:v>0.98604400000000003</c:v>
                </c:pt>
                <c:pt idx="1706">
                  <c:v>0.98647099999999999</c:v>
                </c:pt>
                <c:pt idx="1707">
                  <c:v>0.98615799999999998</c:v>
                </c:pt>
                <c:pt idx="1708">
                  <c:v>0.98469600000000002</c:v>
                </c:pt>
                <c:pt idx="1709">
                  <c:v>0.98462300000000003</c:v>
                </c:pt>
                <c:pt idx="1710">
                  <c:v>0.98555999999999999</c:v>
                </c:pt>
                <c:pt idx="1711">
                  <c:v>0.98770400000000003</c:v>
                </c:pt>
                <c:pt idx="1712">
                  <c:v>0.98744299999999996</c:v>
                </c:pt>
                <c:pt idx="1713">
                  <c:v>0.98734900000000003</c:v>
                </c:pt>
                <c:pt idx="1714">
                  <c:v>0.98857099999999998</c:v>
                </c:pt>
                <c:pt idx="1715">
                  <c:v>0.98866900000000002</c:v>
                </c:pt>
                <c:pt idx="1716">
                  <c:v>0.989263</c:v>
                </c:pt>
                <c:pt idx="1717">
                  <c:v>0.98935200000000001</c:v>
                </c:pt>
                <c:pt idx="1718">
                  <c:v>0.98953199999999997</c:v>
                </c:pt>
                <c:pt idx="1719">
                  <c:v>0.98938800000000005</c:v>
                </c:pt>
                <c:pt idx="1720">
                  <c:v>0.98873599999999995</c:v>
                </c:pt>
                <c:pt idx="1721">
                  <c:v>0.98888200000000004</c:v>
                </c:pt>
                <c:pt idx="1722">
                  <c:v>0.98797599999999997</c:v>
                </c:pt>
                <c:pt idx="1723">
                  <c:v>0.98559099999999999</c:v>
                </c:pt>
                <c:pt idx="1724">
                  <c:v>0.98492999999999997</c:v>
                </c:pt>
                <c:pt idx="1725">
                  <c:v>0.98492599999999997</c:v>
                </c:pt>
                <c:pt idx="1726">
                  <c:v>0.98568299999999998</c:v>
                </c:pt>
                <c:pt idx="1727">
                  <c:v>0.98703700000000005</c:v>
                </c:pt>
                <c:pt idx="1728">
                  <c:v>0.98719800000000002</c:v>
                </c:pt>
                <c:pt idx="1729">
                  <c:v>0.98704400000000003</c:v>
                </c:pt>
                <c:pt idx="1730">
                  <c:v>0.98746</c:v>
                </c:pt>
                <c:pt idx="1731">
                  <c:v>0.98756699999999997</c:v>
                </c:pt>
                <c:pt idx="1732">
                  <c:v>0.98798699999999995</c:v>
                </c:pt>
                <c:pt idx="1733">
                  <c:v>0.988344</c:v>
                </c:pt>
                <c:pt idx="1734">
                  <c:v>0.98859600000000003</c:v>
                </c:pt>
                <c:pt idx="1735">
                  <c:v>0.98885199999999995</c:v>
                </c:pt>
                <c:pt idx="1736">
                  <c:v>0.98894599999999999</c:v>
                </c:pt>
                <c:pt idx="1737">
                  <c:v>0.98912800000000001</c:v>
                </c:pt>
                <c:pt idx="1738">
                  <c:v>0.98948499999999995</c:v>
                </c:pt>
                <c:pt idx="1739">
                  <c:v>0.990568</c:v>
                </c:pt>
                <c:pt idx="1740">
                  <c:v>0.99062300000000003</c:v>
                </c:pt>
                <c:pt idx="1741">
                  <c:v>0.99114899999999995</c:v>
                </c:pt>
                <c:pt idx="1742">
                  <c:v>0.99145899999999998</c:v>
                </c:pt>
                <c:pt idx="1743">
                  <c:v>0.99136800000000003</c:v>
                </c:pt>
                <c:pt idx="1744">
                  <c:v>0.99122500000000002</c:v>
                </c:pt>
                <c:pt idx="1745">
                  <c:v>0.98951299999999998</c:v>
                </c:pt>
                <c:pt idx="1746">
                  <c:v>0.98966799999999999</c:v>
                </c:pt>
                <c:pt idx="1747">
                  <c:v>0.98937699999999995</c:v>
                </c:pt>
                <c:pt idx="1748">
                  <c:v>0.98977899999999996</c:v>
                </c:pt>
                <c:pt idx="1749">
                  <c:v>0.98974899999999999</c:v>
                </c:pt>
                <c:pt idx="1750">
                  <c:v>0.98962700000000003</c:v>
                </c:pt>
                <c:pt idx="1751">
                  <c:v>0.99090699999999998</c:v>
                </c:pt>
                <c:pt idx="1752">
                  <c:v>0.99135700000000004</c:v>
                </c:pt>
                <c:pt idx="1753">
                  <c:v>0.99161699999999997</c:v>
                </c:pt>
                <c:pt idx="1754">
                  <c:v>0.99269099999999999</c:v>
                </c:pt>
                <c:pt idx="1755">
                  <c:v>0.99214100000000005</c:v>
                </c:pt>
                <c:pt idx="1756">
                  <c:v>0.99263900000000005</c:v>
                </c:pt>
                <c:pt idx="1757">
                  <c:v>0.99296300000000004</c:v>
                </c:pt>
                <c:pt idx="1758">
                  <c:v>0.99251699999999998</c:v>
                </c:pt>
                <c:pt idx="1759">
                  <c:v>0.99174399999999996</c:v>
                </c:pt>
                <c:pt idx="1760">
                  <c:v>0.991734</c:v>
                </c:pt>
                <c:pt idx="1761">
                  <c:v>0.99163299999999999</c:v>
                </c:pt>
                <c:pt idx="1762">
                  <c:v>0.99014199999999997</c:v>
                </c:pt>
                <c:pt idx="1763">
                  <c:v>0.99006000000000005</c:v>
                </c:pt>
                <c:pt idx="1764">
                  <c:v>0.99004499999999995</c:v>
                </c:pt>
                <c:pt idx="1765">
                  <c:v>0.99023300000000003</c:v>
                </c:pt>
                <c:pt idx="1766">
                  <c:v>0.99045899999999998</c:v>
                </c:pt>
                <c:pt idx="1767">
                  <c:v>0.99026199999999998</c:v>
                </c:pt>
                <c:pt idx="1768">
                  <c:v>0.990255</c:v>
                </c:pt>
                <c:pt idx="1769">
                  <c:v>0.990232</c:v>
                </c:pt>
                <c:pt idx="1770">
                  <c:v>0.990089</c:v>
                </c:pt>
                <c:pt idx="1771">
                  <c:v>0.98995999999999995</c:v>
                </c:pt>
                <c:pt idx="1772">
                  <c:v>0.988792</c:v>
                </c:pt>
                <c:pt idx="1773">
                  <c:v>0.98867400000000005</c:v>
                </c:pt>
                <c:pt idx="1774">
                  <c:v>0.98866799999999999</c:v>
                </c:pt>
                <c:pt idx="1775">
                  <c:v>0.98851900000000004</c:v>
                </c:pt>
                <c:pt idx="1776">
                  <c:v>0.98916700000000002</c:v>
                </c:pt>
                <c:pt idx="1777">
                  <c:v>0.98919400000000002</c:v>
                </c:pt>
                <c:pt idx="1778">
                  <c:v>0.98960700000000001</c:v>
                </c:pt>
                <c:pt idx="1779">
                  <c:v>0.98966100000000001</c:v>
                </c:pt>
                <c:pt idx="1780">
                  <c:v>0.98952399999999996</c:v>
                </c:pt>
                <c:pt idx="1781">
                  <c:v>0.98935799999999996</c:v>
                </c:pt>
                <c:pt idx="1782">
                  <c:v>0.989259</c:v>
                </c:pt>
                <c:pt idx="1783">
                  <c:v>0.98899700000000001</c:v>
                </c:pt>
                <c:pt idx="1784">
                  <c:v>0.98737699999999995</c:v>
                </c:pt>
                <c:pt idx="1785">
                  <c:v>0.98707400000000001</c:v>
                </c:pt>
                <c:pt idx="1786">
                  <c:v>0.98592400000000002</c:v>
                </c:pt>
                <c:pt idx="1787">
                  <c:v>0.98964799999999997</c:v>
                </c:pt>
                <c:pt idx="1788">
                  <c:v>0.99001099999999997</c:v>
                </c:pt>
                <c:pt idx="1789">
                  <c:v>0.99092199999999997</c:v>
                </c:pt>
                <c:pt idx="1790">
                  <c:v>0.99066699999999996</c:v>
                </c:pt>
                <c:pt idx="1791">
                  <c:v>0.99071799999999999</c:v>
                </c:pt>
                <c:pt idx="1792">
                  <c:v>0.99189000000000005</c:v>
                </c:pt>
                <c:pt idx="1793">
                  <c:v>0.99233300000000002</c:v>
                </c:pt>
                <c:pt idx="1794">
                  <c:v>0.99212299999999998</c:v>
                </c:pt>
                <c:pt idx="1795">
                  <c:v>0.99237900000000001</c:v>
                </c:pt>
                <c:pt idx="1796">
                  <c:v>0.99314000000000002</c:v>
                </c:pt>
                <c:pt idx="1797">
                  <c:v>0.99327799999999999</c:v>
                </c:pt>
                <c:pt idx="1798">
                  <c:v>0.99344699999999997</c:v>
                </c:pt>
                <c:pt idx="1799">
                  <c:v>0.99347200000000002</c:v>
                </c:pt>
                <c:pt idx="1800">
                  <c:v>0.99341699999999999</c:v>
                </c:pt>
                <c:pt idx="1801">
                  <c:v>0.99389700000000003</c:v>
                </c:pt>
                <c:pt idx="1802">
                  <c:v>0.994174</c:v>
                </c:pt>
                <c:pt idx="1803">
                  <c:v>0.99411700000000003</c:v>
                </c:pt>
                <c:pt idx="1804">
                  <c:v>0.99422100000000002</c:v>
                </c:pt>
                <c:pt idx="1805">
                  <c:v>0.99367099999999997</c:v>
                </c:pt>
                <c:pt idx="1806">
                  <c:v>0.99360499999999996</c:v>
                </c:pt>
                <c:pt idx="1807">
                  <c:v>0.99369099999999999</c:v>
                </c:pt>
                <c:pt idx="1808">
                  <c:v>0.99277000000000004</c:v>
                </c:pt>
                <c:pt idx="1809">
                  <c:v>0.99186200000000002</c:v>
                </c:pt>
                <c:pt idx="1810">
                  <c:v>0.99173299999999998</c:v>
                </c:pt>
                <c:pt idx="1811">
                  <c:v>0.99190500000000004</c:v>
                </c:pt>
                <c:pt idx="1812">
                  <c:v>0.99246800000000002</c:v>
                </c:pt>
                <c:pt idx="1813">
                  <c:v>0.992394</c:v>
                </c:pt>
                <c:pt idx="1814">
                  <c:v>0.99240200000000001</c:v>
                </c:pt>
                <c:pt idx="1815">
                  <c:v>0.99424100000000004</c:v>
                </c:pt>
                <c:pt idx="1816">
                  <c:v>0.99426099999999995</c:v>
                </c:pt>
                <c:pt idx="1817">
                  <c:v>0.99409700000000001</c:v>
                </c:pt>
                <c:pt idx="1818">
                  <c:v>0.99395900000000004</c:v>
                </c:pt>
                <c:pt idx="1819">
                  <c:v>0.99426599999999998</c:v>
                </c:pt>
                <c:pt idx="1820">
                  <c:v>0.99223899999999998</c:v>
                </c:pt>
                <c:pt idx="1821">
                  <c:v>0.99222500000000002</c:v>
                </c:pt>
                <c:pt idx="1822">
                  <c:v>0.992255</c:v>
                </c:pt>
                <c:pt idx="1823">
                  <c:v>0.99245300000000003</c:v>
                </c:pt>
                <c:pt idx="1824">
                  <c:v>0.99263699999999999</c:v>
                </c:pt>
                <c:pt idx="1825">
                  <c:v>0.99190999999999996</c:v>
                </c:pt>
                <c:pt idx="1826">
                  <c:v>0.99171399999999998</c:v>
                </c:pt>
                <c:pt idx="1827">
                  <c:v>0.99215600000000004</c:v>
                </c:pt>
                <c:pt idx="1828">
                  <c:v>0.99209800000000004</c:v>
                </c:pt>
                <c:pt idx="1829">
                  <c:v>0.99280199999999996</c:v>
                </c:pt>
                <c:pt idx="1830">
                  <c:v>0.99282999999999999</c:v>
                </c:pt>
                <c:pt idx="1831">
                  <c:v>0.99307800000000002</c:v>
                </c:pt>
                <c:pt idx="1832">
                  <c:v>0.99336199999999997</c:v>
                </c:pt>
                <c:pt idx="1833">
                  <c:v>0.99316599999999999</c:v>
                </c:pt>
                <c:pt idx="1834">
                  <c:v>0.99319400000000002</c:v>
                </c:pt>
                <c:pt idx="1835">
                  <c:v>0.99272000000000005</c:v>
                </c:pt>
                <c:pt idx="1836">
                  <c:v>0.99254500000000001</c:v>
                </c:pt>
                <c:pt idx="1837">
                  <c:v>0.99537600000000004</c:v>
                </c:pt>
                <c:pt idx="1838">
                  <c:v>0.99587700000000001</c:v>
                </c:pt>
                <c:pt idx="1839">
                  <c:v>0.995946</c:v>
                </c:pt>
                <c:pt idx="1840">
                  <c:v>0.996027</c:v>
                </c:pt>
                <c:pt idx="1841">
                  <c:v>0.99630700000000005</c:v>
                </c:pt>
                <c:pt idx="1842">
                  <c:v>0.99685800000000002</c:v>
                </c:pt>
                <c:pt idx="1843">
                  <c:v>0.99692700000000001</c:v>
                </c:pt>
                <c:pt idx="1844">
                  <c:v>0.99691700000000005</c:v>
                </c:pt>
                <c:pt idx="1845">
                  <c:v>0.99700699999999998</c:v>
                </c:pt>
                <c:pt idx="1846">
                  <c:v>0.99702100000000005</c:v>
                </c:pt>
                <c:pt idx="1847">
                  <c:v>0.99696700000000005</c:v>
                </c:pt>
                <c:pt idx="1848">
                  <c:v>0.99655199999999999</c:v>
                </c:pt>
                <c:pt idx="1849">
                  <c:v>0.99667700000000004</c:v>
                </c:pt>
                <c:pt idx="1850">
                  <c:v>0.99667399999999995</c:v>
                </c:pt>
                <c:pt idx="1851">
                  <c:v>0.996923</c:v>
                </c:pt>
                <c:pt idx="1852">
                  <c:v>0.99690599999999996</c:v>
                </c:pt>
                <c:pt idx="1853">
                  <c:v>0.99691399999999997</c:v>
                </c:pt>
                <c:pt idx="1854">
                  <c:v>0.99698399999999998</c:v>
                </c:pt>
                <c:pt idx="1855">
                  <c:v>0.99695900000000004</c:v>
                </c:pt>
                <c:pt idx="1856">
                  <c:v>0.99697899999999995</c:v>
                </c:pt>
                <c:pt idx="1857">
                  <c:v>0.99723700000000004</c:v>
                </c:pt>
                <c:pt idx="1858">
                  <c:v>0.99659299999999995</c:v>
                </c:pt>
                <c:pt idx="1859">
                  <c:v>0.99651599999999996</c:v>
                </c:pt>
                <c:pt idx="1860">
                  <c:v>0.99643800000000005</c:v>
                </c:pt>
                <c:pt idx="1861">
                  <c:v>0.99642699999999995</c:v>
                </c:pt>
                <c:pt idx="1862">
                  <c:v>0.99636199999999997</c:v>
                </c:pt>
                <c:pt idx="1863">
                  <c:v>0.99621000000000004</c:v>
                </c:pt>
                <c:pt idx="1864">
                  <c:v>0.99629400000000001</c:v>
                </c:pt>
                <c:pt idx="1865">
                  <c:v>0.99624599999999996</c:v>
                </c:pt>
                <c:pt idx="1866">
                  <c:v>0.99605900000000003</c:v>
                </c:pt>
                <c:pt idx="1867">
                  <c:v>0.99624500000000005</c:v>
                </c:pt>
                <c:pt idx="1868">
                  <c:v>0.99638599999999999</c:v>
                </c:pt>
                <c:pt idx="1869">
                  <c:v>0.99647399999999997</c:v>
                </c:pt>
                <c:pt idx="1870">
                  <c:v>0.994861</c:v>
                </c:pt>
                <c:pt idx="1871">
                  <c:v>0.99478100000000003</c:v>
                </c:pt>
                <c:pt idx="1872">
                  <c:v>0.99480800000000003</c:v>
                </c:pt>
                <c:pt idx="1873">
                  <c:v>0.99493200000000004</c:v>
                </c:pt>
                <c:pt idx="1874">
                  <c:v>0.99451500000000004</c:v>
                </c:pt>
                <c:pt idx="1875">
                  <c:v>0.99446199999999996</c:v>
                </c:pt>
                <c:pt idx="1876">
                  <c:v>0.99415399999999998</c:v>
                </c:pt>
                <c:pt idx="1877">
                  <c:v>0.99442699999999995</c:v>
                </c:pt>
                <c:pt idx="1878">
                  <c:v>0.99435399999999996</c:v>
                </c:pt>
                <c:pt idx="1879">
                  <c:v>0.99419599999999997</c:v>
                </c:pt>
                <c:pt idx="1880">
                  <c:v>0.99388600000000005</c:v>
                </c:pt>
                <c:pt idx="1881">
                  <c:v>0.99352600000000002</c:v>
                </c:pt>
                <c:pt idx="1882">
                  <c:v>0.99343899999999996</c:v>
                </c:pt>
                <c:pt idx="1883">
                  <c:v>0.99390400000000001</c:v>
                </c:pt>
                <c:pt idx="1884">
                  <c:v>0.994008</c:v>
                </c:pt>
                <c:pt idx="1885">
                  <c:v>0.99385299999999999</c:v>
                </c:pt>
                <c:pt idx="1886">
                  <c:v>0.99375599999999997</c:v>
                </c:pt>
                <c:pt idx="1887">
                  <c:v>0.99409099999999995</c:v>
                </c:pt>
                <c:pt idx="1888">
                  <c:v>0.99407800000000002</c:v>
                </c:pt>
                <c:pt idx="1889">
                  <c:v>0.99388299999999996</c:v>
                </c:pt>
                <c:pt idx="1890">
                  <c:v>0.99391099999999999</c:v>
                </c:pt>
                <c:pt idx="1891">
                  <c:v>0.99295900000000004</c:v>
                </c:pt>
                <c:pt idx="1892">
                  <c:v>0.991367</c:v>
                </c:pt>
                <c:pt idx="1893">
                  <c:v>0.99149299999999996</c:v>
                </c:pt>
                <c:pt idx="1894">
                  <c:v>0.99079399999999995</c:v>
                </c:pt>
                <c:pt idx="1895">
                  <c:v>0.99043800000000004</c:v>
                </c:pt>
                <c:pt idx="1896">
                  <c:v>0.99092400000000003</c:v>
                </c:pt>
                <c:pt idx="1897">
                  <c:v>0.99101899999999998</c:v>
                </c:pt>
                <c:pt idx="1898">
                  <c:v>0.99025600000000003</c:v>
                </c:pt>
                <c:pt idx="1899">
                  <c:v>0.99086099999999999</c:v>
                </c:pt>
                <c:pt idx="1900">
                  <c:v>0.99120900000000001</c:v>
                </c:pt>
                <c:pt idx="1901">
                  <c:v>0.98972000000000004</c:v>
                </c:pt>
                <c:pt idx="1902">
                  <c:v>0.98953000000000002</c:v>
                </c:pt>
                <c:pt idx="1903">
                  <c:v>0.98892199999999997</c:v>
                </c:pt>
                <c:pt idx="1904">
                  <c:v>0.99003399999999997</c:v>
                </c:pt>
                <c:pt idx="1905">
                  <c:v>0.989954</c:v>
                </c:pt>
                <c:pt idx="1906">
                  <c:v>0.99222299999999997</c:v>
                </c:pt>
                <c:pt idx="1907">
                  <c:v>0.99242799999999998</c:v>
                </c:pt>
                <c:pt idx="1908">
                  <c:v>0.99255400000000005</c:v>
                </c:pt>
                <c:pt idx="1909">
                  <c:v>0.99254699999999996</c:v>
                </c:pt>
                <c:pt idx="1910">
                  <c:v>0.99243300000000001</c:v>
                </c:pt>
                <c:pt idx="1911">
                  <c:v>0.99219999999999997</c:v>
                </c:pt>
                <c:pt idx="1912">
                  <c:v>0.99255800000000005</c:v>
                </c:pt>
                <c:pt idx="1913">
                  <c:v>0.99265999999999999</c:v>
                </c:pt>
                <c:pt idx="1914">
                  <c:v>0.99330300000000005</c:v>
                </c:pt>
                <c:pt idx="1915">
                  <c:v>0.99342900000000001</c:v>
                </c:pt>
                <c:pt idx="1916">
                  <c:v>0.99341000000000002</c:v>
                </c:pt>
                <c:pt idx="1917">
                  <c:v>0.99321300000000001</c:v>
                </c:pt>
                <c:pt idx="1918">
                  <c:v>0.99333199999999999</c:v>
                </c:pt>
                <c:pt idx="1919">
                  <c:v>0.99353100000000005</c:v>
                </c:pt>
                <c:pt idx="1920">
                  <c:v>0.99360700000000002</c:v>
                </c:pt>
                <c:pt idx="1921">
                  <c:v>0.99361299999999997</c:v>
                </c:pt>
                <c:pt idx="1922">
                  <c:v>0.99431000000000003</c:v>
                </c:pt>
                <c:pt idx="1923">
                  <c:v>0.99466500000000002</c:v>
                </c:pt>
                <c:pt idx="1924">
                  <c:v>0.994695</c:v>
                </c:pt>
                <c:pt idx="1925">
                  <c:v>0.99476100000000001</c:v>
                </c:pt>
                <c:pt idx="1926">
                  <c:v>0.99490699999999999</c:v>
                </c:pt>
                <c:pt idx="1927">
                  <c:v>0.99484799999999995</c:v>
                </c:pt>
                <c:pt idx="1928">
                  <c:v>0.99468500000000004</c:v>
                </c:pt>
                <c:pt idx="1929">
                  <c:v>0.995085</c:v>
                </c:pt>
                <c:pt idx="1930">
                  <c:v>0.99551900000000004</c:v>
                </c:pt>
                <c:pt idx="1931">
                  <c:v>0.99558800000000003</c:v>
                </c:pt>
                <c:pt idx="1932">
                  <c:v>0.99559699999999995</c:v>
                </c:pt>
                <c:pt idx="1933">
                  <c:v>0.99561299999999997</c:v>
                </c:pt>
                <c:pt idx="1934">
                  <c:v>0.99583500000000003</c:v>
                </c:pt>
                <c:pt idx="1935">
                  <c:v>0.99593799999999999</c:v>
                </c:pt>
                <c:pt idx="1936">
                  <c:v>0.99594700000000003</c:v>
                </c:pt>
                <c:pt idx="1937">
                  <c:v>0.99582700000000002</c:v>
                </c:pt>
                <c:pt idx="1938">
                  <c:v>0.99573500000000004</c:v>
                </c:pt>
                <c:pt idx="1939">
                  <c:v>0.99527399999999999</c:v>
                </c:pt>
                <c:pt idx="1940">
                  <c:v>0.99530700000000005</c:v>
                </c:pt>
                <c:pt idx="1941">
                  <c:v>0.99525300000000005</c:v>
                </c:pt>
                <c:pt idx="1942">
                  <c:v>0.99525699999999995</c:v>
                </c:pt>
                <c:pt idx="1943">
                  <c:v>0.99585900000000005</c:v>
                </c:pt>
                <c:pt idx="1944">
                  <c:v>0.99578800000000001</c:v>
                </c:pt>
                <c:pt idx="1945">
                  <c:v>0.99581500000000001</c:v>
                </c:pt>
                <c:pt idx="1946">
                  <c:v>0.99551199999999995</c:v>
                </c:pt>
                <c:pt idx="1947">
                  <c:v>0.99570700000000001</c:v>
                </c:pt>
                <c:pt idx="1948">
                  <c:v>0.99567300000000003</c:v>
                </c:pt>
                <c:pt idx="1949">
                  <c:v>0.99548700000000001</c:v>
                </c:pt>
                <c:pt idx="1950">
                  <c:v>0.99573299999999998</c:v>
                </c:pt>
                <c:pt idx="1951">
                  <c:v>0.99582300000000001</c:v>
                </c:pt>
                <c:pt idx="1952">
                  <c:v>0.996915</c:v>
                </c:pt>
                <c:pt idx="1953">
                  <c:v>0.99694899999999997</c:v>
                </c:pt>
                <c:pt idx="1954">
                  <c:v>0.99685400000000002</c:v>
                </c:pt>
                <c:pt idx="1955">
                  <c:v>0.99736199999999997</c:v>
                </c:pt>
                <c:pt idx="1956">
                  <c:v>0.99725200000000003</c:v>
                </c:pt>
                <c:pt idx="1957">
                  <c:v>0.99716000000000005</c:v>
                </c:pt>
                <c:pt idx="1958">
                  <c:v>0.99758899999999995</c:v>
                </c:pt>
                <c:pt idx="1959">
                  <c:v>0.99776399999999998</c:v>
                </c:pt>
                <c:pt idx="1960">
                  <c:v>0.99765700000000002</c:v>
                </c:pt>
                <c:pt idx="1961">
                  <c:v>0.99796799999999997</c:v>
                </c:pt>
                <c:pt idx="1962">
                  <c:v>0.99780899999999995</c:v>
                </c:pt>
                <c:pt idx="1963">
                  <c:v>0.99795900000000004</c:v>
                </c:pt>
                <c:pt idx="1964">
                  <c:v>0.99802199999999996</c:v>
                </c:pt>
                <c:pt idx="1965">
                  <c:v>0.99796499999999999</c:v>
                </c:pt>
                <c:pt idx="1966">
                  <c:v>0.998004</c:v>
                </c:pt>
                <c:pt idx="1967">
                  <c:v>0.99795299999999998</c:v>
                </c:pt>
                <c:pt idx="1968">
                  <c:v>0.99795800000000001</c:v>
                </c:pt>
                <c:pt idx="1969">
                  <c:v>0.99810200000000004</c:v>
                </c:pt>
                <c:pt idx="1970">
                  <c:v>0.99814000000000003</c:v>
                </c:pt>
                <c:pt idx="1971">
                  <c:v>0.99815200000000004</c:v>
                </c:pt>
                <c:pt idx="1972">
                  <c:v>0.99809099999999995</c:v>
                </c:pt>
                <c:pt idx="1973">
                  <c:v>0.99812800000000002</c:v>
                </c:pt>
                <c:pt idx="1974">
                  <c:v>0.998228</c:v>
                </c:pt>
                <c:pt idx="1975">
                  <c:v>0.99821300000000002</c:v>
                </c:pt>
                <c:pt idx="1976">
                  <c:v>0.99821000000000004</c:v>
                </c:pt>
                <c:pt idx="1977">
                  <c:v>0.99816099999999996</c:v>
                </c:pt>
                <c:pt idx="1978">
                  <c:v>0.99826199999999998</c:v>
                </c:pt>
                <c:pt idx="1979">
                  <c:v>0.998336</c:v>
                </c:pt>
                <c:pt idx="1980">
                  <c:v>0.99838300000000002</c:v>
                </c:pt>
                <c:pt idx="1981">
                  <c:v>0.99841299999999999</c:v>
                </c:pt>
                <c:pt idx="1982">
                  <c:v>0.99839</c:v>
                </c:pt>
                <c:pt idx="1983">
                  <c:v>0.99832799999999999</c:v>
                </c:pt>
                <c:pt idx="1984">
                  <c:v>0.99828499999999998</c:v>
                </c:pt>
                <c:pt idx="1985">
                  <c:v>0.99807699999999999</c:v>
                </c:pt>
                <c:pt idx="1986">
                  <c:v>0.99805100000000002</c:v>
                </c:pt>
                <c:pt idx="1987">
                  <c:v>0.99814400000000003</c:v>
                </c:pt>
                <c:pt idx="1988">
                  <c:v>0.99800299999999997</c:v>
                </c:pt>
                <c:pt idx="1989">
                  <c:v>0.99814400000000003</c:v>
                </c:pt>
                <c:pt idx="1990">
                  <c:v>0.99837500000000001</c:v>
                </c:pt>
                <c:pt idx="1991">
                  <c:v>0.99842200000000003</c:v>
                </c:pt>
                <c:pt idx="1992">
                  <c:v>0.99852600000000002</c:v>
                </c:pt>
                <c:pt idx="1993">
                  <c:v>0.99852200000000002</c:v>
                </c:pt>
                <c:pt idx="1994">
                  <c:v>0.99842799999999998</c:v>
                </c:pt>
                <c:pt idx="1995">
                  <c:v>0.99844699999999997</c:v>
                </c:pt>
                <c:pt idx="1996">
                  <c:v>0.99856100000000003</c:v>
                </c:pt>
                <c:pt idx="1997">
                  <c:v>0.99857499999999999</c:v>
                </c:pt>
                <c:pt idx="1998">
                  <c:v>0.99838400000000005</c:v>
                </c:pt>
                <c:pt idx="1999">
                  <c:v>0.99838199999999999</c:v>
                </c:pt>
                <c:pt idx="2000">
                  <c:v>0.99862899999999999</c:v>
                </c:pt>
                <c:pt idx="2001">
                  <c:v>0.99871100000000002</c:v>
                </c:pt>
                <c:pt idx="2002">
                  <c:v>0.99873000000000001</c:v>
                </c:pt>
                <c:pt idx="2003">
                  <c:v>0.99877800000000005</c:v>
                </c:pt>
                <c:pt idx="2004">
                  <c:v>0.99877300000000002</c:v>
                </c:pt>
                <c:pt idx="2005">
                  <c:v>0.99879200000000001</c:v>
                </c:pt>
                <c:pt idx="2006">
                  <c:v>0.99881900000000001</c:v>
                </c:pt>
                <c:pt idx="2007">
                  <c:v>0.99882599999999999</c:v>
                </c:pt>
                <c:pt idx="2008">
                  <c:v>0.99887400000000004</c:v>
                </c:pt>
                <c:pt idx="2009">
                  <c:v>0.99890500000000004</c:v>
                </c:pt>
                <c:pt idx="2010">
                  <c:v>0.99894899999999998</c:v>
                </c:pt>
                <c:pt idx="2011">
                  <c:v>0.99879799999999996</c:v>
                </c:pt>
                <c:pt idx="2012">
                  <c:v>0.99885900000000005</c:v>
                </c:pt>
                <c:pt idx="2013">
                  <c:v>0.99890400000000001</c:v>
                </c:pt>
                <c:pt idx="2014">
                  <c:v>0.99893699999999996</c:v>
                </c:pt>
                <c:pt idx="2015">
                  <c:v>0.99885199999999996</c:v>
                </c:pt>
                <c:pt idx="2016">
                  <c:v>0.99888500000000002</c:v>
                </c:pt>
                <c:pt idx="2017">
                  <c:v>0.99892000000000003</c:v>
                </c:pt>
                <c:pt idx="2018">
                  <c:v>0.99893900000000002</c:v>
                </c:pt>
                <c:pt idx="2019">
                  <c:v>0.99894700000000003</c:v>
                </c:pt>
                <c:pt idx="2020">
                  <c:v>0.99877400000000005</c:v>
                </c:pt>
              </c:numCache>
            </c:numRef>
          </c:yVal>
          <c:smooth val="0"/>
        </c:ser>
        <c:dLbls>
          <c:showLegendKey val="0"/>
          <c:showVal val="0"/>
          <c:showCatName val="0"/>
          <c:showSerName val="0"/>
          <c:showPercent val="0"/>
          <c:showBubbleSize val="0"/>
        </c:dLbls>
        <c:axId val="697436032"/>
        <c:axId val="697437568"/>
      </c:scatterChart>
      <c:valAx>
        <c:axId val="697436032"/>
        <c:scaling>
          <c:orientation val="minMax"/>
          <c:max val="4"/>
          <c:min val="2"/>
        </c:scaling>
        <c:delete val="0"/>
        <c:axPos val="b"/>
        <c:majorGridlines>
          <c:spPr>
            <a:ln w="12208">
              <a:solidFill>
                <a:srgbClr val="C0C0C0"/>
              </a:solidFill>
              <a:prstDash val="solid"/>
            </a:ln>
          </c:spPr>
        </c:majorGridlines>
        <c:minorGridlines>
          <c:spPr>
            <a:ln w="12208">
              <a:solidFill>
                <a:srgbClr val="CCCCFF"/>
              </a:solidFill>
              <a:prstDash val="solid"/>
            </a:ln>
          </c:spPr>
        </c:minorGridlines>
        <c:numFmt formatCode="General" sourceLinked="1"/>
        <c:majorTickMark val="out"/>
        <c:minorTickMark val="cross"/>
        <c:tickLblPos val="low"/>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697437568"/>
        <c:crossesAt val="0"/>
        <c:crossBetween val="midCat"/>
        <c:majorUnit val="0.2"/>
        <c:minorUnit val="0.2"/>
      </c:valAx>
      <c:valAx>
        <c:axId val="697437568"/>
        <c:scaling>
          <c:orientation val="minMax"/>
          <c:max val="1"/>
        </c:scaling>
        <c:delete val="0"/>
        <c:axPos val="l"/>
        <c:majorGridlines>
          <c:spPr>
            <a:ln w="12208">
              <a:solidFill>
                <a:srgbClr val="C0C0C0"/>
              </a:solidFill>
              <a:prstDash val="solid"/>
            </a:ln>
          </c:spPr>
        </c:majorGridlines>
        <c:numFmt formatCode="General" sourceLinked="0"/>
        <c:majorTickMark val="out"/>
        <c:minorTickMark val="none"/>
        <c:tickLblPos val="nextTo"/>
        <c:spPr>
          <a:ln w="12208">
            <a:solidFill>
              <a:schemeClr val="tx1"/>
            </a:solidFill>
            <a:prstDash val="solid"/>
          </a:ln>
        </c:spPr>
        <c:txPr>
          <a:bodyPr rot="0" vert="horz"/>
          <a:lstStyle/>
          <a:p>
            <a:pPr>
              <a:defRPr sz="1922" b="1" i="0" u="none" strike="noStrike" baseline="0">
                <a:solidFill>
                  <a:schemeClr val="tx1"/>
                </a:solidFill>
                <a:latin typeface="Arial"/>
                <a:ea typeface="Arial"/>
                <a:cs typeface="Arial"/>
              </a:defRPr>
            </a:pPr>
            <a:endParaRPr lang="en-US"/>
          </a:p>
        </c:txPr>
        <c:crossAx val="697436032"/>
        <c:crossesAt val="-0.4"/>
        <c:crossBetween val="midCat"/>
      </c:valAx>
      <c:spPr>
        <a:noFill/>
        <a:ln w="12208">
          <a:solidFill>
            <a:srgbClr val="808080"/>
          </a:solidFill>
          <a:prstDash val="solid"/>
        </a:ln>
      </c:spPr>
    </c:plotArea>
    <c:legend>
      <c:legendPos val="r"/>
      <c:layout>
        <c:manualLayout>
          <c:xMode val="edge"/>
          <c:yMode val="edge"/>
          <c:x val="0.16122004357298475"/>
          <c:y val="9.047619047619046E-2"/>
          <c:w val="0.19934640522875813"/>
          <c:h val="0.14761904761904762"/>
        </c:manualLayout>
      </c:layout>
      <c:overlay val="0"/>
      <c:spPr>
        <a:solidFill>
          <a:schemeClr val="bg1"/>
        </a:solidFill>
        <a:ln w="3052">
          <a:solidFill>
            <a:schemeClr val="tx1"/>
          </a:solidFill>
          <a:prstDash val="solid"/>
        </a:ln>
      </c:spPr>
      <c:txPr>
        <a:bodyPr/>
        <a:lstStyle/>
        <a:p>
          <a:pPr>
            <a:defRPr sz="1942"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889"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45.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46.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47.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48.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49.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50.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125.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1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41.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450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450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50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450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450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A93BC01-7209-40CD-95DD-48E4C770FA9C}" type="slidenum">
              <a:rPr lang="en-US" altLang="en-US"/>
              <a:pPr/>
              <a:t>‹#›</a:t>
            </a:fld>
            <a:endParaRPr lang="en-US" altLang="en-US"/>
          </a:p>
        </p:txBody>
      </p:sp>
    </p:spTree>
    <p:extLst>
      <p:ext uri="{BB962C8B-B14F-4D97-AF65-F5344CB8AC3E}">
        <p14:creationId xmlns:p14="http://schemas.microsoft.com/office/powerpoint/2010/main" val="30431343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D00E0E-B1BE-4490-B351-5D68E2A5BA35}" type="slidenum">
              <a:rPr lang="en-US" altLang="en-US"/>
              <a:pPr/>
              <a:t>3</a:t>
            </a:fld>
            <a:endParaRPr lang="en-US" altLang="en-US"/>
          </a:p>
        </p:txBody>
      </p:sp>
      <p:sp>
        <p:nvSpPr>
          <p:cNvPr id="2995202" name="Rectangle 2"/>
          <p:cNvSpPr>
            <a:spLocks noGrp="1" noRot="1" noChangeAspect="1" noChangeArrowheads="1" noTextEdit="1"/>
          </p:cNvSpPr>
          <p:nvPr>
            <p:ph type="sldImg"/>
          </p:nvPr>
        </p:nvSpPr>
        <p:spPr>
          <a:ln/>
        </p:spPr>
      </p:sp>
      <p:sp>
        <p:nvSpPr>
          <p:cNvPr id="29952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E44CB-D3C5-4758-B8DB-AC9AF56985CB}" type="slidenum">
              <a:rPr lang="en-US" altLang="en-US"/>
              <a:pPr/>
              <a:t>109</a:t>
            </a:fld>
            <a:endParaRPr lang="en-US" altLang="en-US"/>
          </a:p>
        </p:txBody>
      </p:sp>
      <p:sp>
        <p:nvSpPr>
          <p:cNvPr id="3172354" name="Rectangle 2"/>
          <p:cNvSpPr>
            <a:spLocks noGrp="1" noRot="1" noChangeAspect="1" noChangeArrowheads="1" noTextEdit="1"/>
          </p:cNvSpPr>
          <p:nvPr>
            <p:ph type="sldImg"/>
          </p:nvPr>
        </p:nvSpPr>
        <p:spPr>
          <a:ln/>
        </p:spPr>
      </p:sp>
      <p:sp>
        <p:nvSpPr>
          <p:cNvPr id="3172355"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5D7CB6-A500-43B0-92AF-75BE46D0C118}" type="slidenum">
              <a:rPr lang="en-US" altLang="en-US"/>
              <a:pPr/>
              <a:t>110</a:t>
            </a:fld>
            <a:endParaRPr lang="en-US" altLang="en-US"/>
          </a:p>
        </p:txBody>
      </p:sp>
      <p:sp>
        <p:nvSpPr>
          <p:cNvPr id="3174402" name="Rectangle 2"/>
          <p:cNvSpPr>
            <a:spLocks noGrp="1" noRot="1" noChangeAspect="1" noChangeArrowheads="1" noTextEdit="1"/>
          </p:cNvSpPr>
          <p:nvPr>
            <p:ph type="sldImg"/>
          </p:nvPr>
        </p:nvSpPr>
        <p:spPr>
          <a:ln/>
        </p:spPr>
      </p:sp>
      <p:sp>
        <p:nvSpPr>
          <p:cNvPr id="3174403"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1D38F8-925D-4502-AE41-4A156C798C95}" type="slidenum">
              <a:rPr lang="en-US" altLang="en-US"/>
              <a:pPr/>
              <a:t>111</a:t>
            </a:fld>
            <a:endParaRPr lang="en-US" altLang="en-US"/>
          </a:p>
        </p:txBody>
      </p:sp>
      <p:sp>
        <p:nvSpPr>
          <p:cNvPr id="3176450" name="Rectangle 2"/>
          <p:cNvSpPr>
            <a:spLocks noGrp="1" noRot="1" noChangeAspect="1" noChangeArrowheads="1" noTextEdit="1"/>
          </p:cNvSpPr>
          <p:nvPr>
            <p:ph type="sldImg"/>
          </p:nvPr>
        </p:nvSpPr>
        <p:spPr>
          <a:ln/>
        </p:spPr>
      </p:sp>
      <p:sp>
        <p:nvSpPr>
          <p:cNvPr id="3176451"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60FC0E-0361-4591-8703-E44C2A7E976F}" type="slidenum">
              <a:rPr lang="en-US" altLang="en-US"/>
              <a:pPr/>
              <a:t>112</a:t>
            </a:fld>
            <a:endParaRPr lang="en-US" altLang="en-US"/>
          </a:p>
        </p:txBody>
      </p:sp>
      <p:sp>
        <p:nvSpPr>
          <p:cNvPr id="3178498" name="Rectangle 2"/>
          <p:cNvSpPr>
            <a:spLocks noGrp="1" noRot="1" noChangeAspect="1" noChangeArrowheads="1" noTextEdit="1"/>
          </p:cNvSpPr>
          <p:nvPr>
            <p:ph type="sldImg"/>
          </p:nvPr>
        </p:nvSpPr>
        <p:spPr>
          <a:ln/>
        </p:spPr>
      </p:sp>
      <p:sp>
        <p:nvSpPr>
          <p:cNvPr id="3178499"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0FA5EB-0D2F-41FE-93DD-4D4B0DB7FF58}" type="slidenum">
              <a:rPr lang="en-US" altLang="en-US"/>
              <a:pPr/>
              <a:t>113</a:t>
            </a:fld>
            <a:endParaRPr lang="en-US" altLang="en-US"/>
          </a:p>
        </p:txBody>
      </p:sp>
      <p:sp>
        <p:nvSpPr>
          <p:cNvPr id="3180546" name="Rectangle 2"/>
          <p:cNvSpPr>
            <a:spLocks noGrp="1" noRot="1" noChangeAspect="1" noChangeArrowheads="1" noTextEdit="1"/>
          </p:cNvSpPr>
          <p:nvPr>
            <p:ph type="sldImg"/>
          </p:nvPr>
        </p:nvSpPr>
        <p:spPr>
          <a:ln/>
        </p:spPr>
      </p:sp>
      <p:sp>
        <p:nvSpPr>
          <p:cNvPr id="3180547"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24EAF-13AE-455E-B072-77846D669811}" type="slidenum">
              <a:rPr lang="en-US" altLang="en-US"/>
              <a:pPr/>
              <a:t>128</a:t>
            </a:fld>
            <a:endParaRPr lang="en-US" altLang="en-US"/>
          </a:p>
        </p:txBody>
      </p:sp>
      <p:sp>
        <p:nvSpPr>
          <p:cNvPr id="3456002" name="Rectangle 2"/>
          <p:cNvSpPr>
            <a:spLocks noGrp="1" noRot="1" noChangeAspect="1" noChangeArrowheads="1" noTextEdit="1"/>
          </p:cNvSpPr>
          <p:nvPr>
            <p:ph type="sldImg"/>
          </p:nvPr>
        </p:nvSpPr>
        <p:spPr>
          <a:ln/>
        </p:spPr>
      </p:sp>
      <p:sp>
        <p:nvSpPr>
          <p:cNvPr id="3456003" name="Rectangle 3"/>
          <p:cNvSpPr>
            <a:spLocks noGrp="1" noChangeArrowheads="1"/>
          </p:cNvSpPr>
          <p:nvPr>
            <p:ph type="body" idx="1"/>
          </p:nvPr>
        </p:nvSpPr>
        <p:spPr/>
        <p:txBody>
          <a:bodyPr/>
          <a:lstStyle/>
          <a:p>
            <a:r>
              <a:rPr lang="en-US" altLang="en-US"/>
              <a:t>Next slide please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1C5216-8999-4458-BF29-DDFDD71C49D2}" type="slidenum">
              <a:rPr lang="en-US" altLang="en-US">
                <a:solidFill>
                  <a:prstClr val="black"/>
                </a:solidFill>
              </a:rPr>
              <a:pPr/>
              <a:t>129</a:t>
            </a:fld>
            <a:endParaRPr lang="en-US" altLang="en-US">
              <a:solidFill>
                <a:prstClr val="black"/>
              </a:solidFill>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9352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F81A48-8D28-4AB7-8724-C4E92D93619D}"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233709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F81A48-8D28-4AB7-8724-C4E92D93619D}"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389125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5AB69BB-FAD8-4076-92D7-10869C0EE83D}" type="slidenum">
              <a:rPr lang="en-US" altLang="en-US"/>
              <a:pPr fontAlgn="base">
                <a:spcBef>
                  <a:spcPct val="0"/>
                </a:spcBef>
                <a:spcAft>
                  <a:spcPct val="0"/>
                </a:spcAft>
              </a:pPr>
              <a:t>101</a:t>
            </a:fld>
            <a:endParaRPr lang="en-US" altLang="en-US"/>
          </a:p>
        </p:txBody>
      </p:sp>
      <p:sp>
        <p:nvSpPr>
          <p:cNvPr id="4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latin typeface="Arial" pitchFamily="34" charset="0"/>
              </a:rPr>
              <a:t>Next slide please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16FD7-A8C6-4750-BBB0-BD5D324AFFE3}" type="slidenum">
              <a:rPr lang="en-US" altLang="en-US"/>
              <a:pPr/>
              <a:t>149</a:t>
            </a:fld>
            <a:endParaRPr lang="en-US" altLang="en-US"/>
          </a:p>
        </p:txBody>
      </p:sp>
      <p:sp>
        <p:nvSpPr>
          <p:cNvPr id="2977794" name="Rectangle 2"/>
          <p:cNvSpPr>
            <a:spLocks noGrp="1" noRot="1" noChangeAspect="1" noChangeArrowheads="1" noTextEdit="1"/>
          </p:cNvSpPr>
          <p:nvPr>
            <p:ph type="sldImg"/>
          </p:nvPr>
        </p:nvSpPr>
        <p:spPr>
          <a:xfrm>
            <a:off x="1144588" y="685800"/>
            <a:ext cx="4572000" cy="3429000"/>
          </a:xfrm>
          <a:ln/>
        </p:spPr>
      </p:sp>
      <p:sp>
        <p:nvSpPr>
          <p:cNvPr id="2977795" name="Rectangle 3"/>
          <p:cNvSpPr>
            <a:spLocks noGrp="1" noChangeArrowheads="1"/>
          </p:cNvSpPr>
          <p:nvPr>
            <p:ph type="body" idx="1"/>
          </p:nvPr>
        </p:nvSpPr>
        <p:spPr/>
        <p:txBody>
          <a:bodyPr/>
          <a:lstStyle/>
          <a:p>
            <a:r>
              <a:rPr lang="en-US" altLang="en-US"/>
              <a:t>The non-rotating “plate goniometer” (left) was developed last year.  A new incarnation for taking rotation-camera data is now being developed (right).  Either of these devices will accept most any crystallization tray that can be rotated 90 degrees to gravity and probe arbitrary points in each crystallization drop with a 50 um x-ray beam.  Installing a plate goniometer takes ~30 minutes and the location ~300 mm downbeam from the “normal” protein crystallography sample mounting point makes this technology transferable to most any beamline.</a:t>
            </a:r>
          </a:p>
          <a:p>
            <a:endParaRPr lang="en-US" altLang="en-US"/>
          </a:p>
          <a:p>
            <a:r>
              <a:rPr lang="en-US" altLang="en-US"/>
              <a:t>Current status is that a 95% complete data set has been collected from a 50 um lysozyme crystal at room temperature, and trials are now underway to collect data sets from “real” crystals.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5AB69BB-FAD8-4076-92D7-10869C0EE83D}" type="slidenum">
              <a:rPr lang="en-US" altLang="en-US"/>
              <a:pPr fontAlgn="base">
                <a:spcBef>
                  <a:spcPct val="0"/>
                </a:spcBef>
                <a:spcAft>
                  <a:spcPct val="0"/>
                </a:spcAft>
              </a:pPr>
              <a:t>102</a:t>
            </a:fld>
            <a:endParaRPr lang="en-US" altLang="en-US"/>
          </a:p>
        </p:txBody>
      </p:sp>
      <p:sp>
        <p:nvSpPr>
          <p:cNvPr id="4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latin typeface="Arial" pitchFamily="34" charset="0"/>
              </a:rPr>
              <a:t>Next slide please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73031-F51B-4391-8542-D587E8A5C36C}" type="slidenum">
              <a:rPr lang="en-US" altLang="en-US"/>
              <a:pPr/>
              <a:t>103</a:t>
            </a:fld>
            <a:endParaRPr lang="en-US" altLang="en-US"/>
          </a:p>
        </p:txBody>
      </p:sp>
      <p:sp>
        <p:nvSpPr>
          <p:cNvPr id="3147778" name="Rectangle 2"/>
          <p:cNvSpPr>
            <a:spLocks noGrp="1" noRot="1" noChangeAspect="1" noChangeArrowheads="1" noTextEdit="1"/>
          </p:cNvSpPr>
          <p:nvPr>
            <p:ph type="sldImg"/>
          </p:nvPr>
        </p:nvSpPr>
        <p:spPr>
          <a:ln/>
        </p:spPr>
      </p:sp>
      <p:sp>
        <p:nvSpPr>
          <p:cNvPr id="3147779" name="Rectangle 3"/>
          <p:cNvSpPr>
            <a:spLocks noGrp="1" noChangeArrowheads="1"/>
          </p:cNvSpPr>
          <p:nvPr>
            <p:ph type="body" idx="1"/>
          </p:nvPr>
        </p:nvSpPr>
        <p:spPr/>
        <p:txBody>
          <a:bodyPr/>
          <a:lstStyle/>
          <a:p>
            <a:r>
              <a:rPr lang="en-US" altLang="en-US"/>
              <a:t>Next slide please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0A014-BBD2-45D8-A897-4297761E6947}" type="slidenum">
              <a:rPr lang="en-US" altLang="en-US"/>
              <a:pPr/>
              <a:t>104</a:t>
            </a:fld>
            <a:endParaRPr lang="en-US" altLang="en-US"/>
          </a:p>
        </p:txBody>
      </p:sp>
      <p:sp>
        <p:nvSpPr>
          <p:cNvPr id="3149826" name="Rectangle 2"/>
          <p:cNvSpPr>
            <a:spLocks noGrp="1" noRot="1" noChangeAspect="1" noChangeArrowheads="1" noTextEdit="1"/>
          </p:cNvSpPr>
          <p:nvPr>
            <p:ph type="sldImg"/>
          </p:nvPr>
        </p:nvSpPr>
        <p:spPr>
          <a:ln/>
        </p:spPr>
      </p:sp>
      <p:sp>
        <p:nvSpPr>
          <p:cNvPr id="3149827"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C0DAE5-3DC3-4F3D-8BF4-87E6EE0C7147}" type="slidenum">
              <a:rPr lang="en-US" altLang="en-US"/>
              <a:pPr/>
              <a:t>105</a:t>
            </a:fld>
            <a:endParaRPr lang="en-US" altLang="en-US"/>
          </a:p>
        </p:txBody>
      </p:sp>
      <p:sp>
        <p:nvSpPr>
          <p:cNvPr id="3151874" name="Rectangle 2"/>
          <p:cNvSpPr>
            <a:spLocks noGrp="1" noRot="1" noChangeAspect="1" noChangeArrowheads="1" noTextEdit="1"/>
          </p:cNvSpPr>
          <p:nvPr>
            <p:ph type="sldImg"/>
          </p:nvPr>
        </p:nvSpPr>
        <p:spPr>
          <a:ln/>
        </p:spPr>
      </p:sp>
      <p:sp>
        <p:nvSpPr>
          <p:cNvPr id="3151875"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3DA664-DCFA-4C17-B933-C44E3C1E7D7D}" type="slidenum">
              <a:rPr lang="en-US" altLang="en-US"/>
              <a:pPr/>
              <a:t>106</a:t>
            </a:fld>
            <a:endParaRPr lang="en-US" altLang="en-US"/>
          </a:p>
        </p:txBody>
      </p:sp>
      <p:sp>
        <p:nvSpPr>
          <p:cNvPr id="3153922" name="Rectangle 2"/>
          <p:cNvSpPr>
            <a:spLocks noGrp="1" noRot="1" noChangeAspect="1" noChangeArrowheads="1" noTextEdit="1"/>
          </p:cNvSpPr>
          <p:nvPr>
            <p:ph type="sldImg"/>
          </p:nvPr>
        </p:nvSpPr>
        <p:spPr>
          <a:ln/>
        </p:spPr>
      </p:sp>
      <p:sp>
        <p:nvSpPr>
          <p:cNvPr id="3153923"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63B310-0C20-47A3-969A-BDEC085B668C}" type="slidenum">
              <a:rPr lang="en-US" altLang="en-US"/>
              <a:pPr/>
              <a:t>107</a:t>
            </a:fld>
            <a:endParaRPr lang="en-US" altLang="en-US"/>
          </a:p>
        </p:txBody>
      </p:sp>
      <p:sp>
        <p:nvSpPr>
          <p:cNvPr id="3155970" name="Rectangle 2"/>
          <p:cNvSpPr>
            <a:spLocks noGrp="1" noRot="1" noChangeAspect="1" noChangeArrowheads="1" noTextEdit="1"/>
          </p:cNvSpPr>
          <p:nvPr>
            <p:ph type="sldImg"/>
          </p:nvPr>
        </p:nvSpPr>
        <p:spPr>
          <a:ln/>
        </p:spPr>
      </p:sp>
      <p:sp>
        <p:nvSpPr>
          <p:cNvPr id="3155971"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B10E5B-9370-4D4D-B032-B300D3117A19}" type="slidenum">
              <a:rPr lang="en-US" altLang="en-US"/>
              <a:pPr/>
              <a:t>108</a:t>
            </a:fld>
            <a:endParaRPr lang="en-US" altLang="en-US"/>
          </a:p>
        </p:txBody>
      </p:sp>
      <p:sp>
        <p:nvSpPr>
          <p:cNvPr id="3170306" name="Rectangle 2"/>
          <p:cNvSpPr>
            <a:spLocks noGrp="1" noRot="1" noChangeAspect="1" noChangeArrowheads="1" noTextEdit="1"/>
          </p:cNvSpPr>
          <p:nvPr>
            <p:ph type="sldImg"/>
          </p:nvPr>
        </p:nvSpPr>
        <p:spPr>
          <a:ln/>
        </p:spPr>
      </p:sp>
      <p:sp>
        <p:nvSpPr>
          <p:cNvPr id="3170307" name="Rectangle 3"/>
          <p:cNvSpPr>
            <a:spLocks noGrp="1" noChangeArrowheads="1"/>
          </p:cNvSpPr>
          <p:nvPr>
            <p:ph type="body" idx="1"/>
          </p:nvPr>
        </p:nvSpPr>
        <p:spPr/>
        <p:txBody>
          <a:bodyPr/>
          <a:lstStyle/>
          <a:p>
            <a:r>
              <a:rPr lang="en-US" altLang="en-US"/>
              <a:t>Inspired by the ESRF microcrystal camera, the superbend endstations are all equipped with zero-paralax optics.  The user sees their sample from the point of view of the x-ray beam.  Sample alignment is not only more stable but more intuitive than an off-axis camera.  Placing the crystal into the microscope crosshairs gaurantees that it will be hit by the beam.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pPr/>
              <a:t>‹#›</a:t>
            </a:fld>
            <a:endParaRPr lang="en-US" altLang="en-US"/>
          </a:p>
        </p:txBody>
      </p:sp>
    </p:spTree>
    <p:extLst>
      <p:ext uri="{BB962C8B-B14F-4D97-AF65-F5344CB8AC3E}">
        <p14:creationId xmlns:p14="http://schemas.microsoft.com/office/powerpoint/2010/main" val="1553698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pPr/>
              <a:t>‹#›</a:t>
            </a:fld>
            <a:endParaRPr lang="en-US" altLang="en-US"/>
          </a:p>
        </p:txBody>
      </p:sp>
    </p:spTree>
    <p:extLst>
      <p:ext uri="{BB962C8B-B14F-4D97-AF65-F5344CB8AC3E}">
        <p14:creationId xmlns:p14="http://schemas.microsoft.com/office/powerpoint/2010/main" val="41939425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92078-B0C5-4597-BC6F-A8EFAB27D1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17314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8DE802-424E-429C-8778-EB9CBDA005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57747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7DF045-072F-49F9-9164-AD6785F8CD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71485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3BEBB2B-07FF-4390-BB17-79FDB26CC3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65334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F77347B-FB35-4FC9-99AF-CE978D7D3D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98581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2CAD56-639C-4927-879E-E5D0650A2A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89761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0410D8-945E-4346-83D9-6B1225E538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17880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8FE541-CE77-47CB-898E-A5F36D0437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53465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BEF58A-C7C0-4D3D-9A47-96C645EFB2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7053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2BE5CDA-6CA5-4DBB-857E-2C58CA1FAC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310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pPr/>
              <a:t>‹#›</a:t>
            </a:fld>
            <a:endParaRPr lang="en-US" altLang="en-US"/>
          </a:p>
        </p:txBody>
      </p:sp>
    </p:spTree>
    <p:extLst>
      <p:ext uri="{BB962C8B-B14F-4D97-AF65-F5344CB8AC3E}">
        <p14:creationId xmlns:p14="http://schemas.microsoft.com/office/powerpoint/2010/main" val="22320835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5128462-1F85-457C-BC85-9D2C3937EA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70040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2191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79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336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7498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8569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4455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3116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0343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43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pPr/>
              <a:t>‹#›</a:t>
            </a:fld>
            <a:endParaRPr lang="en-US" altLang="en-US"/>
          </a:p>
        </p:txBody>
      </p:sp>
    </p:spTree>
    <p:extLst>
      <p:ext uri="{BB962C8B-B14F-4D97-AF65-F5344CB8AC3E}">
        <p14:creationId xmlns:p14="http://schemas.microsoft.com/office/powerpoint/2010/main" val="10167199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1847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8004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41645417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7932076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283431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616D6-D506-4FC7-B1C8-A4D40E59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9893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8B265-BC0A-4F4C-9A03-091AC5C668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9822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3BE955-026A-4415-8C31-09E032086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0242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DB0578-06D2-4560-95E0-87B03ACC39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5752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D7A449-A711-4FF3-966C-99EFB1E5B3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0618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pPr/>
              <a:t>‹#›</a:t>
            </a:fld>
            <a:endParaRPr lang="en-US" altLang="en-US"/>
          </a:p>
        </p:txBody>
      </p:sp>
    </p:spTree>
    <p:extLst>
      <p:ext uri="{BB962C8B-B14F-4D97-AF65-F5344CB8AC3E}">
        <p14:creationId xmlns:p14="http://schemas.microsoft.com/office/powerpoint/2010/main" val="1260500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F8D9E2-9971-4CC4-9F46-781EF6A52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05184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38CDB3-A653-4A4F-901E-D46342243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1525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5666C-B800-45C0-9F92-B4237622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069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30F046-D910-4B1C-8750-8BDFE7591B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93790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D0E53A-6C4F-40D5-BFC6-86962FAEA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8453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F9A4F8-C52C-4DAC-8DB0-83A290794E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60243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4EE83C-ED22-4606-9577-1ABBFD601B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2599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D1D6A-1C50-4B67-8B32-02F48A28E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1027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869651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9474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pPr/>
              <a:t>‹#›</a:t>
            </a:fld>
            <a:endParaRPr lang="en-US" altLang="en-US"/>
          </a:p>
        </p:txBody>
      </p:sp>
    </p:spTree>
    <p:extLst>
      <p:ext uri="{BB962C8B-B14F-4D97-AF65-F5344CB8AC3E}">
        <p14:creationId xmlns:p14="http://schemas.microsoft.com/office/powerpoint/2010/main" val="3874717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310309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438621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424643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508085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163105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33332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48939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650829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90036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8534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02F61F-28A7-4927-BE21-D96D947D4B8A}" type="slidenum">
              <a:rPr lang="en-US" altLang="en-US"/>
              <a:pPr/>
              <a:t>‹#›</a:t>
            </a:fld>
            <a:endParaRPr lang="en-US" altLang="en-US"/>
          </a:p>
        </p:txBody>
      </p:sp>
    </p:spTree>
    <p:extLst>
      <p:ext uri="{BB962C8B-B14F-4D97-AF65-F5344CB8AC3E}">
        <p14:creationId xmlns:p14="http://schemas.microsoft.com/office/powerpoint/2010/main" val="14206150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C89E632-57EE-4B5C-8E9D-898B644328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07081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CC7C8D7B-AD2E-4F99-AC01-EDB86A34C5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259757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5500BCC-21A4-475B-9DDC-664F0F409E9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35746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9F5281E-4998-41CC-A8FC-6FDBD0C97C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67977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043C0E45-4F59-440D-84FB-82D5B6765C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80075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30615A3D-87CF-40A6-8CD7-8C690FAFDF8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754935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ED64782E-FC72-4E83-9640-9B5195160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68606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BC2C527-D14D-4C73-B0D7-818E03572D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42367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70FDE3A4-F00D-4E35-B7A4-988171ACEAF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0713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FCB69A3C-2480-453D-9F7A-B85CC3FA2F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615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BD4DD9-C306-4E32-8A2B-0F0B42BC9139}" type="slidenum">
              <a:rPr lang="en-US" altLang="en-US"/>
              <a:pPr/>
              <a:t>‹#›</a:t>
            </a:fld>
            <a:endParaRPr lang="en-US" altLang="en-US"/>
          </a:p>
        </p:txBody>
      </p:sp>
    </p:spTree>
    <p:extLst>
      <p:ext uri="{BB962C8B-B14F-4D97-AF65-F5344CB8AC3E}">
        <p14:creationId xmlns:p14="http://schemas.microsoft.com/office/powerpoint/2010/main" val="40292058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F3EFB26-201C-43E0-A6E0-AA6D554E3A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68262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AF1671D6-C687-4780-B469-28167DD60E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11604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3628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7657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4374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2285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9550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7611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5830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62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BE78548-7168-4093-A326-532DCD531EF5}" type="slidenum">
              <a:rPr lang="en-US" altLang="en-US"/>
              <a:pPr/>
              <a:t>‹#›</a:t>
            </a:fld>
            <a:endParaRPr lang="en-US" altLang="en-US"/>
          </a:p>
        </p:txBody>
      </p:sp>
    </p:spTree>
    <p:extLst>
      <p:ext uri="{BB962C8B-B14F-4D97-AF65-F5344CB8AC3E}">
        <p14:creationId xmlns:p14="http://schemas.microsoft.com/office/powerpoint/2010/main" val="4309906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5055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1040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8483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1391509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6577272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4084297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159F0F79-6625-4BCE-9082-CE50E52E152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271640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439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52058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217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A328ED3-58A0-4197-9817-5E13629DA8FF}" type="slidenum">
              <a:rPr lang="en-US" altLang="en-US"/>
              <a:pPr/>
              <a:t>‹#›</a:t>
            </a:fld>
            <a:endParaRPr lang="en-US" altLang="en-US"/>
          </a:p>
        </p:txBody>
      </p:sp>
    </p:spTree>
    <p:extLst>
      <p:ext uri="{BB962C8B-B14F-4D97-AF65-F5344CB8AC3E}">
        <p14:creationId xmlns:p14="http://schemas.microsoft.com/office/powerpoint/2010/main" val="33423424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82163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53863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6523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4668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2367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8971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6832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5663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626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D621217-AC46-4DE0-8B07-F145BC4AD1F0}"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0848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F3BB5B2-5686-4C54-82FA-CA67353DADDF}" type="slidenum">
              <a:rPr lang="en-US" altLang="en-US"/>
              <a:pPr/>
              <a:t>‹#›</a:t>
            </a:fld>
            <a:endParaRPr lang="en-US" altLang="en-US"/>
          </a:p>
        </p:txBody>
      </p:sp>
    </p:spTree>
    <p:extLst>
      <p:ext uri="{BB962C8B-B14F-4D97-AF65-F5344CB8AC3E}">
        <p14:creationId xmlns:p14="http://schemas.microsoft.com/office/powerpoint/2010/main" val="28143568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80707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95315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90442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153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61898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742052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2254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38460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337699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08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pPr/>
              <a:t>‹#›</a:t>
            </a:fld>
            <a:endParaRPr lang="en-US" altLang="en-US"/>
          </a:p>
        </p:txBody>
      </p:sp>
    </p:spTree>
    <p:extLst>
      <p:ext uri="{BB962C8B-B14F-4D97-AF65-F5344CB8AC3E}">
        <p14:creationId xmlns:p14="http://schemas.microsoft.com/office/powerpoint/2010/main" val="3299372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52972E9-3113-4241-A26D-04F3EE390277}" type="slidenum">
              <a:rPr lang="en-US" altLang="en-US"/>
              <a:pPr/>
              <a:t>‹#›</a:t>
            </a:fld>
            <a:endParaRPr lang="en-US" altLang="en-US"/>
          </a:p>
        </p:txBody>
      </p:sp>
    </p:spTree>
    <p:extLst>
      <p:ext uri="{BB962C8B-B14F-4D97-AF65-F5344CB8AC3E}">
        <p14:creationId xmlns:p14="http://schemas.microsoft.com/office/powerpoint/2010/main" val="13143443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73360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03431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02396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89699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01980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024045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96638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08343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2321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3771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6162D8C-29BA-4F16-816B-1D9BB94D73CA}" type="slidenum">
              <a:rPr lang="en-US" altLang="en-US"/>
              <a:pPr/>
              <a:t>‹#›</a:t>
            </a:fld>
            <a:endParaRPr lang="en-US" altLang="en-US"/>
          </a:p>
        </p:txBody>
      </p:sp>
    </p:spTree>
    <p:extLst>
      <p:ext uri="{BB962C8B-B14F-4D97-AF65-F5344CB8AC3E}">
        <p14:creationId xmlns:p14="http://schemas.microsoft.com/office/powerpoint/2010/main" val="3367261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5506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4938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244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2010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8459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67370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11/27/2017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2885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11/27/2017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2295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11/27/2017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4524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448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8EA27F1-79CD-4869-8D59-7C3FBF378961}" type="slidenum">
              <a:rPr lang="en-US" altLang="en-US"/>
              <a:pPr/>
              <a:t>‹#›</a:t>
            </a:fld>
            <a:endParaRPr lang="en-US" altLang="en-US"/>
          </a:p>
        </p:txBody>
      </p:sp>
    </p:spTree>
    <p:extLst>
      <p:ext uri="{BB962C8B-B14F-4D97-AF65-F5344CB8AC3E}">
        <p14:creationId xmlns:p14="http://schemas.microsoft.com/office/powerpoint/2010/main" val="47593157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682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7406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621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8507C70-167C-4A10-8ADA-1FA317538B91}" type="slidenum">
              <a:rPr lang="en-US" altLang="en-US"/>
              <a:pPr/>
              <a:t>‹#›</a:t>
            </a:fld>
            <a:endParaRPr lang="en-US" altLang="en-US"/>
          </a:p>
        </p:txBody>
      </p:sp>
    </p:spTree>
    <p:extLst>
      <p:ext uri="{BB962C8B-B14F-4D97-AF65-F5344CB8AC3E}">
        <p14:creationId xmlns:p14="http://schemas.microsoft.com/office/powerpoint/2010/main" val="1676853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99885BF-6FD6-4FC6-B5B9-A26F4D0D45E9}" type="slidenum">
              <a:rPr lang="en-US" altLang="en-US"/>
              <a:pPr/>
              <a:t>‹#›</a:t>
            </a:fld>
            <a:endParaRPr lang="en-US" altLang="en-US"/>
          </a:p>
        </p:txBody>
      </p:sp>
    </p:spTree>
    <p:extLst>
      <p:ext uri="{BB962C8B-B14F-4D97-AF65-F5344CB8AC3E}">
        <p14:creationId xmlns:p14="http://schemas.microsoft.com/office/powerpoint/2010/main" val="2625623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DC580E-C85C-4E83-8B02-ACD9BF46BEF4}" type="slidenum">
              <a:rPr lang="en-US" altLang="en-US"/>
              <a:pPr/>
              <a:t>‹#›</a:t>
            </a:fld>
            <a:endParaRPr lang="en-US" altLang="en-US"/>
          </a:p>
        </p:txBody>
      </p:sp>
    </p:spTree>
    <p:extLst>
      <p:ext uri="{BB962C8B-B14F-4D97-AF65-F5344CB8AC3E}">
        <p14:creationId xmlns:p14="http://schemas.microsoft.com/office/powerpoint/2010/main" val="1866260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64283B-57F0-47A3-9B39-A8DC44A2DA40}"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54F4A-0F1B-473F-930C-81070AEBD4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037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64283B-57F0-47A3-9B39-A8DC44A2DA40}"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54F4A-0F1B-473F-930C-81070AEBD4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76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64283B-57F0-47A3-9B39-A8DC44A2DA40}"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54F4A-0F1B-473F-930C-81070AEBD4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232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64283B-57F0-47A3-9B39-A8DC44A2DA40}" type="datetimeFigureOut">
              <a:rPr lang="en-US" smtClean="0">
                <a:solidFill>
                  <a:prstClr val="black">
                    <a:tint val="75000"/>
                  </a:prstClr>
                </a:solidFill>
              </a:rPr>
              <a:pPr/>
              <a:t>11/26/2017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54F4A-0F1B-473F-930C-81070AEBD4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9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pPr/>
              <a:t>‹#›</a:t>
            </a:fld>
            <a:endParaRPr lang="en-US" altLang="en-US"/>
          </a:p>
        </p:txBody>
      </p:sp>
    </p:spTree>
    <p:extLst>
      <p:ext uri="{BB962C8B-B14F-4D97-AF65-F5344CB8AC3E}">
        <p14:creationId xmlns:p14="http://schemas.microsoft.com/office/powerpoint/2010/main" val="1344166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64283B-57F0-47A3-9B39-A8DC44A2DA40}" type="datetimeFigureOut">
              <a:rPr lang="en-US" smtClean="0">
                <a:solidFill>
                  <a:prstClr val="black">
                    <a:tint val="75000"/>
                  </a:prstClr>
                </a:solidFill>
              </a:rPr>
              <a:pPr/>
              <a:t>11/26/2017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F54F4A-0F1B-473F-930C-81070AEBD4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252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64283B-57F0-47A3-9B39-A8DC44A2DA40}" type="datetimeFigureOut">
              <a:rPr lang="en-US" smtClean="0">
                <a:solidFill>
                  <a:prstClr val="black">
                    <a:tint val="75000"/>
                  </a:prstClr>
                </a:solidFill>
              </a:rPr>
              <a:pPr/>
              <a:t>11/26/2017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F54F4A-0F1B-473F-930C-81070AEBD4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224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64283B-57F0-47A3-9B39-A8DC44A2DA40}" type="datetimeFigureOut">
              <a:rPr lang="en-US" smtClean="0">
                <a:solidFill>
                  <a:prstClr val="black">
                    <a:tint val="75000"/>
                  </a:prstClr>
                </a:solidFill>
              </a:rPr>
              <a:pPr/>
              <a:t>11/26/2017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F54F4A-0F1B-473F-930C-81070AEBD4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313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64283B-57F0-47A3-9B39-A8DC44A2DA40}" type="datetimeFigureOut">
              <a:rPr lang="en-US" smtClean="0">
                <a:solidFill>
                  <a:prstClr val="black">
                    <a:tint val="75000"/>
                  </a:prstClr>
                </a:solidFill>
              </a:rPr>
              <a:pPr/>
              <a:t>11/26/2017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54F4A-0F1B-473F-930C-81070AEBD4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694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64283B-57F0-47A3-9B39-A8DC44A2DA40}" type="datetimeFigureOut">
              <a:rPr lang="en-US" smtClean="0">
                <a:solidFill>
                  <a:prstClr val="black">
                    <a:tint val="75000"/>
                  </a:prstClr>
                </a:solidFill>
              </a:rPr>
              <a:pPr/>
              <a:t>11/26/2017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F54F4A-0F1B-473F-930C-81070AEBD4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971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64283B-57F0-47A3-9B39-A8DC44A2DA40}"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54F4A-0F1B-473F-930C-81070AEBD4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488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64283B-57F0-47A3-9B39-A8DC44A2DA40}"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F54F4A-0F1B-473F-930C-81070AEBD4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9523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52DC5283-7A83-4FBF-AE4F-6787306D3110}" type="datetimeFigureOut">
              <a:rPr lang="en-US" smtClean="0"/>
              <a:pPr>
                <a:defRPr/>
              </a:pPr>
              <a:t>11/26/2017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1D0D1217-3D7F-4855-88BE-8A60A13E27FF}" type="slidenum">
              <a:rPr lang="en-US" smtClean="0"/>
              <a:pPr>
                <a:defRPr/>
              </a:pPr>
              <a:t>‹#›</a:t>
            </a:fld>
            <a:endParaRPr lang="en-US" dirty="0"/>
          </a:p>
        </p:txBody>
      </p:sp>
    </p:spTree>
    <p:extLst>
      <p:ext uri="{BB962C8B-B14F-4D97-AF65-F5344CB8AC3E}">
        <p14:creationId xmlns:p14="http://schemas.microsoft.com/office/powerpoint/2010/main" val="913115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5A77B67C-B092-4854-AAD3-1E79DF182C06}" type="datetimeFigureOut">
              <a:rPr lang="en-US" smtClean="0"/>
              <a:pPr>
                <a:defRPr/>
              </a:pPr>
              <a:t>11/26/2017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CD7F5D7C-1A32-4EE6-8814-6F5665AF0C3C}" type="slidenum">
              <a:rPr lang="en-US" smtClean="0"/>
              <a:pPr>
                <a:defRPr/>
              </a:pPr>
              <a:t>‹#›</a:t>
            </a:fld>
            <a:endParaRPr lang="en-US" dirty="0"/>
          </a:p>
        </p:txBody>
      </p:sp>
    </p:spTree>
    <p:extLst>
      <p:ext uri="{BB962C8B-B14F-4D97-AF65-F5344CB8AC3E}">
        <p14:creationId xmlns:p14="http://schemas.microsoft.com/office/powerpoint/2010/main" val="157606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76F47EB4-840E-4B8B-8EA8-979DC44D0984}" type="datetimeFigureOut">
              <a:rPr lang="en-US" smtClean="0"/>
              <a:pPr>
                <a:defRPr/>
              </a:pPr>
              <a:t>11/26/2017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F4C8E8EB-3D02-44DF-B5C0-FFCD2E52FEF4}" type="slidenum">
              <a:rPr lang="en-US" smtClean="0"/>
              <a:pPr>
                <a:defRPr/>
              </a:pPr>
              <a:t>‹#›</a:t>
            </a:fld>
            <a:endParaRPr lang="en-US" dirty="0"/>
          </a:p>
        </p:txBody>
      </p:sp>
    </p:spTree>
    <p:extLst>
      <p:ext uri="{BB962C8B-B14F-4D97-AF65-F5344CB8AC3E}">
        <p14:creationId xmlns:p14="http://schemas.microsoft.com/office/powerpoint/2010/main" val="3405467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pPr/>
              <a:t>‹#›</a:t>
            </a:fld>
            <a:endParaRPr lang="en-US" altLang="en-US"/>
          </a:p>
        </p:txBody>
      </p:sp>
    </p:spTree>
    <p:extLst>
      <p:ext uri="{BB962C8B-B14F-4D97-AF65-F5344CB8AC3E}">
        <p14:creationId xmlns:p14="http://schemas.microsoft.com/office/powerpoint/2010/main" val="37438871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69011D2C-5463-4ED9-92C7-9B8FF395B30E}" type="datetimeFigureOut">
              <a:rPr lang="en-US" smtClean="0"/>
              <a:pPr>
                <a:defRPr/>
              </a:pPr>
              <a:t>11/26/2017</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6958B2B2-1DB1-4621-BE93-A6108C4450BB}" type="slidenum">
              <a:rPr lang="en-US" smtClean="0"/>
              <a:pPr>
                <a:defRPr/>
              </a:pPr>
              <a:t>‹#›</a:t>
            </a:fld>
            <a:endParaRPr lang="en-US" dirty="0"/>
          </a:p>
        </p:txBody>
      </p:sp>
    </p:spTree>
    <p:extLst>
      <p:ext uri="{BB962C8B-B14F-4D97-AF65-F5344CB8AC3E}">
        <p14:creationId xmlns:p14="http://schemas.microsoft.com/office/powerpoint/2010/main" val="629688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9C55123E-07AB-44D0-9B20-5F8803B141DB}" type="datetimeFigureOut">
              <a:rPr lang="en-US" smtClean="0"/>
              <a:pPr>
                <a:defRPr/>
              </a:pPr>
              <a:t>11/26/2017</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4C99EEA0-CE0D-4EC5-8430-20D0F225DAEC}" type="slidenum">
              <a:rPr lang="en-US" smtClean="0"/>
              <a:pPr>
                <a:defRPr/>
              </a:pPr>
              <a:t>‹#›</a:t>
            </a:fld>
            <a:endParaRPr lang="en-US" dirty="0"/>
          </a:p>
        </p:txBody>
      </p:sp>
    </p:spTree>
    <p:extLst>
      <p:ext uri="{BB962C8B-B14F-4D97-AF65-F5344CB8AC3E}">
        <p14:creationId xmlns:p14="http://schemas.microsoft.com/office/powerpoint/2010/main" val="2000784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8C165DD9-5D5F-46AB-BFE5-BB65D48FD8DC}" type="datetimeFigureOut">
              <a:rPr lang="en-US" smtClean="0"/>
              <a:pPr>
                <a:defRPr/>
              </a:pPr>
              <a:t>11/26/2017</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93192833-881F-4A96-9354-93D853EA571F}" type="slidenum">
              <a:rPr lang="en-US" smtClean="0"/>
              <a:pPr>
                <a:defRPr/>
              </a:pPr>
              <a:t>‹#›</a:t>
            </a:fld>
            <a:endParaRPr lang="en-US" dirty="0"/>
          </a:p>
        </p:txBody>
      </p:sp>
    </p:spTree>
    <p:extLst>
      <p:ext uri="{BB962C8B-B14F-4D97-AF65-F5344CB8AC3E}">
        <p14:creationId xmlns:p14="http://schemas.microsoft.com/office/powerpoint/2010/main" val="2358905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E488E7EB-0373-4D02-BEF9-F02E0C460AA4}" type="datetimeFigureOut">
              <a:rPr lang="en-US" smtClean="0"/>
              <a:pPr>
                <a:defRPr/>
              </a:pPr>
              <a:t>11/26/2017</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9743BB2F-6742-4DC7-BF8D-2F0378ECFCCC}" type="slidenum">
              <a:rPr lang="en-US" smtClean="0"/>
              <a:pPr>
                <a:defRPr/>
              </a:pPr>
              <a:t>‹#›</a:t>
            </a:fld>
            <a:endParaRPr lang="en-US" dirty="0"/>
          </a:p>
        </p:txBody>
      </p:sp>
    </p:spTree>
    <p:extLst>
      <p:ext uri="{BB962C8B-B14F-4D97-AF65-F5344CB8AC3E}">
        <p14:creationId xmlns:p14="http://schemas.microsoft.com/office/powerpoint/2010/main" val="3458789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8857D126-BF46-49DE-A27A-167869818371}" type="datetimeFigureOut">
              <a:rPr lang="en-US" smtClean="0"/>
              <a:pPr>
                <a:defRPr/>
              </a:pPr>
              <a:t>11/26/2017</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0EF27454-CC8B-4D8A-8A3E-FDF63C99E038}" type="slidenum">
              <a:rPr lang="en-US" smtClean="0"/>
              <a:pPr>
                <a:defRPr/>
              </a:pPr>
              <a:t>‹#›</a:t>
            </a:fld>
            <a:endParaRPr lang="en-US" dirty="0"/>
          </a:p>
        </p:txBody>
      </p:sp>
    </p:spTree>
    <p:extLst>
      <p:ext uri="{BB962C8B-B14F-4D97-AF65-F5344CB8AC3E}">
        <p14:creationId xmlns:p14="http://schemas.microsoft.com/office/powerpoint/2010/main" val="7210253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BF117A5D-5A96-4AD9-BD7D-270B47DA10DF}" type="datetimeFigureOut">
              <a:rPr lang="en-US" smtClean="0"/>
              <a:pPr>
                <a:defRPr/>
              </a:pPr>
              <a:t>11/26/2017</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1A39AF19-201D-43CF-8994-6FA4FDB0F0BC}" type="slidenum">
              <a:rPr lang="en-US" smtClean="0"/>
              <a:pPr>
                <a:defRPr/>
              </a:pPr>
              <a:t>‹#›</a:t>
            </a:fld>
            <a:endParaRPr lang="en-US" dirty="0"/>
          </a:p>
        </p:txBody>
      </p:sp>
    </p:spTree>
    <p:extLst>
      <p:ext uri="{BB962C8B-B14F-4D97-AF65-F5344CB8AC3E}">
        <p14:creationId xmlns:p14="http://schemas.microsoft.com/office/powerpoint/2010/main" val="2373150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EAAA1AED-2D52-4CC7-B2E7-989E58633287}" type="datetimeFigureOut">
              <a:rPr lang="en-US" smtClean="0"/>
              <a:pPr>
                <a:defRPr/>
              </a:pPr>
              <a:t>11/26/2017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5BFB6A82-D5A4-45EE-9206-18F8A3C368DE}" type="slidenum">
              <a:rPr lang="en-US" smtClean="0"/>
              <a:pPr>
                <a:defRPr/>
              </a:pPr>
              <a:t>‹#›</a:t>
            </a:fld>
            <a:endParaRPr lang="en-US" dirty="0"/>
          </a:p>
        </p:txBody>
      </p:sp>
    </p:spTree>
    <p:extLst>
      <p:ext uri="{BB962C8B-B14F-4D97-AF65-F5344CB8AC3E}">
        <p14:creationId xmlns:p14="http://schemas.microsoft.com/office/powerpoint/2010/main" val="1028395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7CF8D3A8-5210-4631-BF2A-A70C4561548B}" type="datetimeFigureOut">
              <a:rPr lang="en-US" smtClean="0"/>
              <a:pPr>
                <a:defRPr/>
              </a:pPr>
              <a:t>11/26/2017</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00937415-9278-4B26-8CBF-0F4E6A657C16}" type="slidenum">
              <a:rPr lang="en-US" smtClean="0"/>
              <a:pPr>
                <a:defRPr/>
              </a:pPr>
              <a:t>‹#›</a:t>
            </a:fld>
            <a:endParaRPr lang="en-US" dirty="0"/>
          </a:p>
        </p:txBody>
      </p:sp>
    </p:spTree>
    <p:extLst>
      <p:ext uri="{BB962C8B-B14F-4D97-AF65-F5344CB8AC3E}">
        <p14:creationId xmlns:p14="http://schemas.microsoft.com/office/powerpoint/2010/main" val="979121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4"/>
          <p:cNvSpPr>
            <a:spLocks noGrp="1" noChangeArrowheads="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66400960-82B0-4230-98CF-6BF6E0D3C3CA}" type="slidenum">
              <a:rPr lang="en-US" smtClean="0"/>
              <a:pPr>
                <a:defRPr/>
              </a:pPr>
              <a:t>‹#›</a:t>
            </a:fld>
            <a:endParaRPr lang="en-US" dirty="0"/>
          </a:p>
        </p:txBody>
      </p:sp>
    </p:spTree>
    <p:extLst>
      <p:ext uri="{BB962C8B-B14F-4D97-AF65-F5344CB8AC3E}">
        <p14:creationId xmlns:p14="http://schemas.microsoft.com/office/powerpoint/2010/main" val="3254186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685800" y="1981200"/>
            <a:ext cx="7772400" cy="4114800"/>
          </a:xfrm>
        </p:spPr>
        <p:txBody>
          <a:bodyPr rtlCol="0">
            <a:normAutofit/>
          </a:bodyPr>
          <a:lstStyle>
            <a:lvl1pPr>
              <a:defRPr>
                <a:latin typeface="Arial" panose="020B0604020202020204" pitchFamily="34" charset="0"/>
              </a:defRPr>
            </a:lvl1pPr>
          </a:lstStyle>
          <a:p>
            <a:pPr lvl="0"/>
            <a:endParaRPr lang="en-US" noProof="0" dirty="0" smtClean="0"/>
          </a:p>
        </p:txBody>
      </p:sp>
      <p:sp>
        <p:nvSpPr>
          <p:cNvPr id="4" name="Date Placeholder 3"/>
          <p:cNvSpPr>
            <a:spLocks noGrp="1"/>
          </p:cNvSpPr>
          <p:nvPr>
            <p:ph type="dt" sz="half" idx="10"/>
          </p:nvPr>
        </p:nvSpPr>
        <p:spPr>
          <a:xfrm>
            <a:off x="685800" y="6248400"/>
            <a:ext cx="1905000" cy="457200"/>
          </a:xfrm>
        </p:spPr>
        <p:txBody>
          <a:bodyPr/>
          <a:lstStyle>
            <a:lvl1pPr fontAlgn="base">
              <a:spcBef>
                <a:spcPct val="0"/>
              </a:spcBef>
              <a:spcAft>
                <a:spcPct val="0"/>
              </a:spcAft>
              <a:defRPr>
                <a:solidFill>
                  <a:srgbClr val="000000"/>
                </a:solidFill>
                <a:latin typeface="Arial" panose="020B0604020202020204" pitchFamily="34" charset="0"/>
                <a:cs typeface="Arial" pitchFamily="34" charset="0"/>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p:spPr>
        <p:txBody>
          <a:bodyPr/>
          <a:lstStyle>
            <a:lvl1pPr fontAlgn="base">
              <a:spcBef>
                <a:spcPct val="0"/>
              </a:spcBef>
              <a:spcAft>
                <a:spcPct val="0"/>
              </a:spcAft>
              <a:defRPr>
                <a:solidFill>
                  <a:srgbClr val="000000"/>
                </a:solidFill>
                <a:latin typeface="Arial" panose="020B0604020202020204" pitchFamily="34" charset="0"/>
                <a:cs typeface="Arial" pitchFamily="34" charset="0"/>
              </a:defRPr>
            </a:lvl1pPr>
          </a:lstStyle>
          <a:p>
            <a:pPr>
              <a:defRPr/>
            </a:pPr>
            <a:endParaRPr lang="en-US" dirty="0"/>
          </a:p>
        </p:txBody>
      </p:sp>
      <p:sp>
        <p:nvSpPr>
          <p:cNvPr id="6" name="Slide Number Placeholder 5"/>
          <p:cNvSpPr>
            <a:spLocks noGrp="1"/>
          </p:cNvSpPr>
          <p:nvPr>
            <p:ph type="sldNum" sz="quarter" idx="12"/>
          </p:nvPr>
        </p:nvSpPr>
        <p:spPr>
          <a:xfrm>
            <a:off x="6553200" y="6248400"/>
            <a:ext cx="1905000" cy="457200"/>
          </a:xfrm>
        </p:spPr>
        <p:txBody>
          <a:bodyPr/>
          <a:lstStyle>
            <a:lvl1pPr fontAlgn="base">
              <a:spcBef>
                <a:spcPct val="0"/>
              </a:spcBef>
              <a:spcAft>
                <a:spcPct val="0"/>
              </a:spcAft>
              <a:defRPr>
                <a:solidFill>
                  <a:srgbClr val="000000"/>
                </a:solidFill>
                <a:latin typeface="Arial" panose="020B0604020202020204" pitchFamily="34" charset="0"/>
                <a:cs typeface="Arial" pitchFamily="34" charset="0"/>
              </a:defRPr>
            </a:lvl1pPr>
          </a:lstStyle>
          <a:p>
            <a:pPr>
              <a:defRPr/>
            </a:pPr>
            <a:fld id="{BCA67A62-7A7D-4FD3-9B85-716EEFC55510}" type="slidenum">
              <a:rPr lang="en-US" smtClean="0"/>
              <a:pPr>
                <a:defRPr/>
              </a:pPr>
              <a:t>‹#›</a:t>
            </a:fld>
            <a:endParaRPr lang="en-US" dirty="0"/>
          </a:p>
        </p:txBody>
      </p:sp>
    </p:spTree>
    <p:extLst>
      <p:ext uri="{BB962C8B-B14F-4D97-AF65-F5344CB8AC3E}">
        <p14:creationId xmlns:p14="http://schemas.microsoft.com/office/powerpoint/2010/main" val="2518900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pPr/>
              <a:t>‹#›</a:t>
            </a:fld>
            <a:endParaRPr lang="en-US" altLang="en-US"/>
          </a:p>
        </p:txBody>
      </p:sp>
    </p:spTree>
    <p:extLst>
      <p:ext uri="{BB962C8B-B14F-4D97-AF65-F5344CB8AC3E}">
        <p14:creationId xmlns:p14="http://schemas.microsoft.com/office/powerpoint/2010/main" val="21897462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rtlCol="0">
            <a:normAutofit/>
          </a:bodyPr>
          <a:lstStyle>
            <a:lvl1pPr>
              <a:defRPr>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latin typeface="Arial" panose="020B0604020202020204" pitchFamily="34" charset="0"/>
                <a:cs typeface="Arial" pitchFamily="34" charset="0"/>
              </a:defRPr>
            </a:lvl1pPr>
          </a:lstStyle>
          <a:p>
            <a:pPr>
              <a:defRPr/>
            </a:pPr>
            <a:fld id="{C7BAA5FC-EA75-4862-B37F-A9F27074BA3C}" type="slidenum">
              <a:rPr lang="en-US" smtClean="0"/>
              <a:pPr>
                <a:defRPr/>
              </a:pPr>
              <a:t>‹#›</a:t>
            </a:fld>
            <a:endParaRPr lang="en-US" dirty="0"/>
          </a:p>
        </p:txBody>
      </p:sp>
    </p:spTree>
    <p:extLst>
      <p:ext uri="{BB962C8B-B14F-4D97-AF65-F5344CB8AC3E}">
        <p14:creationId xmlns:p14="http://schemas.microsoft.com/office/powerpoint/2010/main" val="3488541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CF2B11A-92FD-4FD3-87DF-915A999179F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831663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E2804AD-1904-4C3F-8A17-846C9E6C294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61868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B6B484-5F57-41BD-948F-30D32FDEA46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68291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78C79B2-B7C3-4968-9AB0-7C7B2CBAF64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126563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A02EA00-DE7F-4CB0-AD86-E77A8A12CA8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717202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543A19D-7AD4-45E9-B401-1620D0897F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374904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130238-C93A-469C-B26A-21F1DD5F74C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70324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1794140-F242-4221-8A4F-E80F6A8CA2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8245153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3E57218-C10C-4290-A14F-16FCDA4BEA3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4293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pPr/>
              <a:t>‹#›</a:t>
            </a:fld>
            <a:endParaRPr lang="en-US" altLang="en-US"/>
          </a:p>
        </p:txBody>
      </p:sp>
    </p:spTree>
    <p:extLst>
      <p:ext uri="{BB962C8B-B14F-4D97-AF65-F5344CB8AC3E}">
        <p14:creationId xmlns:p14="http://schemas.microsoft.com/office/powerpoint/2010/main" val="1609773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9A4E2C-99D0-4EA4-A792-949A48D93B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03831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21018C-4F08-4D1D-B30C-C92C3ABB409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392487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1934709-A95A-4C13-ACF8-237D4E120A0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08124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845B660-87E4-44C2-9DA0-8749D0D9A5C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77648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9055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599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818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716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881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263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pPr/>
              <a:t>‹#›</a:t>
            </a:fld>
            <a:endParaRPr lang="en-US" altLang="en-US"/>
          </a:p>
        </p:txBody>
      </p:sp>
    </p:spTree>
    <p:extLst>
      <p:ext uri="{BB962C8B-B14F-4D97-AF65-F5344CB8AC3E}">
        <p14:creationId xmlns:p14="http://schemas.microsoft.com/office/powerpoint/2010/main" val="3838234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3135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631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342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4727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5157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8511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7554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7120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370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24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pPr/>
              <a:t>‹#›</a:t>
            </a:fld>
            <a:endParaRPr lang="en-US" altLang="en-US"/>
          </a:p>
        </p:txBody>
      </p:sp>
    </p:spTree>
    <p:extLst>
      <p:ext uri="{BB962C8B-B14F-4D97-AF65-F5344CB8AC3E}">
        <p14:creationId xmlns:p14="http://schemas.microsoft.com/office/powerpoint/2010/main" val="3102618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545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88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0123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5913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209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611072-B17A-4B81-AFEC-CC6FB451BC35}" type="datetimeFigureOut">
              <a:rPr lang="en-US" smtClean="0">
                <a:solidFill>
                  <a:prstClr val="black">
                    <a:tint val="75000"/>
                  </a:prstClr>
                </a:solidFill>
              </a:rPr>
              <a:pPr/>
              <a:t>11/26/2017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67DF9-56F6-4F4C-9102-CEED32ED13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709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EED323-97DB-4232-A2C1-8EBB503C601B}" type="slidenum">
              <a:rPr lang="en-US"/>
              <a:pPr>
                <a:defRPr/>
              </a:pPr>
              <a:t>‹#›</a:t>
            </a:fld>
            <a:endParaRPr lang="en-US"/>
          </a:p>
        </p:txBody>
      </p:sp>
    </p:spTree>
    <p:extLst>
      <p:ext uri="{BB962C8B-B14F-4D97-AF65-F5344CB8AC3E}">
        <p14:creationId xmlns:p14="http://schemas.microsoft.com/office/powerpoint/2010/main" val="7864025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13B092-6571-4AD1-8C22-12F0912FB366}" type="slidenum">
              <a:rPr lang="en-US"/>
              <a:pPr>
                <a:defRPr/>
              </a:pPr>
              <a:t>‹#›</a:t>
            </a:fld>
            <a:endParaRPr lang="en-US"/>
          </a:p>
        </p:txBody>
      </p:sp>
    </p:spTree>
    <p:extLst>
      <p:ext uri="{BB962C8B-B14F-4D97-AF65-F5344CB8AC3E}">
        <p14:creationId xmlns:p14="http://schemas.microsoft.com/office/powerpoint/2010/main" val="27170693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26C2B920-A6D0-42DE-8A3F-CB510C12CF60}" type="slidenum">
              <a:rPr lang="en-US"/>
              <a:pPr>
                <a:defRPr/>
              </a:pPr>
              <a:t>‹#›</a:t>
            </a:fld>
            <a:endParaRPr lang="en-US"/>
          </a:p>
        </p:txBody>
      </p:sp>
    </p:spTree>
    <p:extLst>
      <p:ext uri="{BB962C8B-B14F-4D97-AF65-F5344CB8AC3E}">
        <p14:creationId xmlns:p14="http://schemas.microsoft.com/office/powerpoint/2010/main" val="33598311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53718FD-2411-4DA9-8B60-75DC95451F38}" type="slidenum">
              <a:rPr lang="en-US"/>
              <a:pPr>
                <a:defRPr/>
              </a:pPr>
              <a:t>‹#›</a:t>
            </a:fld>
            <a:endParaRPr lang="en-US"/>
          </a:p>
        </p:txBody>
      </p:sp>
    </p:spTree>
    <p:extLst>
      <p:ext uri="{BB962C8B-B14F-4D97-AF65-F5344CB8AC3E}">
        <p14:creationId xmlns:p14="http://schemas.microsoft.com/office/powerpoint/2010/main" val="2425830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pPr/>
              <a:t>‹#›</a:t>
            </a:fld>
            <a:endParaRPr lang="en-US" altLang="en-US"/>
          </a:p>
        </p:txBody>
      </p:sp>
    </p:spTree>
    <p:extLst>
      <p:ext uri="{BB962C8B-B14F-4D97-AF65-F5344CB8AC3E}">
        <p14:creationId xmlns:p14="http://schemas.microsoft.com/office/powerpoint/2010/main" val="16380619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53AC1E3-505A-4BF1-9F74-4AD6CDB964A8}" type="slidenum">
              <a:rPr lang="en-US"/>
              <a:pPr>
                <a:defRPr/>
              </a:pPr>
              <a:t>‹#›</a:t>
            </a:fld>
            <a:endParaRPr lang="en-US"/>
          </a:p>
        </p:txBody>
      </p:sp>
    </p:spTree>
    <p:extLst>
      <p:ext uri="{BB962C8B-B14F-4D97-AF65-F5344CB8AC3E}">
        <p14:creationId xmlns:p14="http://schemas.microsoft.com/office/powerpoint/2010/main" val="10953173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FEB6DCBB-11AE-4FE7-86A5-1A604C8E5B05}" type="slidenum">
              <a:rPr lang="en-US"/>
              <a:pPr>
                <a:defRPr/>
              </a:pPr>
              <a:t>‹#›</a:t>
            </a:fld>
            <a:endParaRPr lang="en-US"/>
          </a:p>
        </p:txBody>
      </p:sp>
    </p:spTree>
    <p:extLst>
      <p:ext uri="{BB962C8B-B14F-4D97-AF65-F5344CB8AC3E}">
        <p14:creationId xmlns:p14="http://schemas.microsoft.com/office/powerpoint/2010/main" val="31058666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0B5D82EC-3893-470D-8C9D-8AF602DC2637}" type="slidenum">
              <a:rPr lang="en-US"/>
              <a:pPr>
                <a:defRPr/>
              </a:pPr>
              <a:t>‹#›</a:t>
            </a:fld>
            <a:endParaRPr lang="en-US"/>
          </a:p>
        </p:txBody>
      </p:sp>
    </p:spTree>
    <p:extLst>
      <p:ext uri="{BB962C8B-B14F-4D97-AF65-F5344CB8AC3E}">
        <p14:creationId xmlns:p14="http://schemas.microsoft.com/office/powerpoint/2010/main" val="2565028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BCF9BB7-3640-4CF1-8138-523BAA1B485A}" type="slidenum">
              <a:rPr lang="en-US"/>
              <a:pPr>
                <a:defRPr/>
              </a:pPr>
              <a:t>‹#›</a:t>
            </a:fld>
            <a:endParaRPr lang="en-US"/>
          </a:p>
        </p:txBody>
      </p:sp>
    </p:spTree>
    <p:extLst>
      <p:ext uri="{BB962C8B-B14F-4D97-AF65-F5344CB8AC3E}">
        <p14:creationId xmlns:p14="http://schemas.microsoft.com/office/powerpoint/2010/main" val="3124176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448009B-9EDF-45A8-9C75-FEAE3A15CFC2}" type="slidenum">
              <a:rPr lang="en-US"/>
              <a:pPr>
                <a:defRPr/>
              </a:pPr>
              <a:t>‹#›</a:t>
            </a:fld>
            <a:endParaRPr lang="en-US"/>
          </a:p>
        </p:txBody>
      </p:sp>
    </p:spTree>
    <p:extLst>
      <p:ext uri="{BB962C8B-B14F-4D97-AF65-F5344CB8AC3E}">
        <p14:creationId xmlns:p14="http://schemas.microsoft.com/office/powerpoint/2010/main" val="8839448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4984974-50C9-444E-B205-4825740721A8}" type="slidenum">
              <a:rPr lang="en-US"/>
              <a:pPr>
                <a:defRPr/>
              </a:pPr>
              <a:t>‹#›</a:t>
            </a:fld>
            <a:endParaRPr lang="en-US"/>
          </a:p>
        </p:txBody>
      </p:sp>
    </p:spTree>
    <p:extLst>
      <p:ext uri="{BB962C8B-B14F-4D97-AF65-F5344CB8AC3E}">
        <p14:creationId xmlns:p14="http://schemas.microsoft.com/office/powerpoint/2010/main" val="26981256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6DF87E8-1839-4816-8922-83B19EEFCDDE}" type="slidenum">
              <a:rPr lang="en-US"/>
              <a:pPr>
                <a:defRPr/>
              </a:pPr>
              <a:t>‹#›</a:t>
            </a:fld>
            <a:endParaRPr lang="en-US"/>
          </a:p>
        </p:txBody>
      </p:sp>
    </p:spTree>
    <p:extLst>
      <p:ext uri="{BB962C8B-B14F-4D97-AF65-F5344CB8AC3E}">
        <p14:creationId xmlns:p14="http://schemas.microsoft.com/office/powerpoint/2010/main" val="10482458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latin typeface="Arial" charset="0"/>
              </a:defRPr>
            </a:lvl1pPr>
          </a:lstStyle>
          <a:p>
            <a:pPr>
              <a:defRPr/>
            </a:pPr>
            <a:fld id="{70342CBD-9FD1-418A-AD25-903F45B26196}" type="slidenum">
              <a:rPr lang="en-US"/>
              <a:pPr>
                <a:defRPr/>
              </a:pPr>
              <a:t>‹#›</a:t>
            </a:fld>
            <a:endParaRPr lang="en-US"/>
          </a:p>
        </p:txBody>
      </p:sp>
    </p:spTree>
    <p:extLst>
      <p:ext uri="{BB962C8B-B14F-4D97-AF65-F5344CB8AC3E}">
        <p14:creationId xmlns:p14="http://schemas.microsoft.com/office/powerpoint/2010/main" val="35571863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732730-DA92-462A-8A5C-1E6B09BE7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3990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51717A-995E-4022-8565-0297D5B06B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874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10.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2.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3.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6" Type="http://schemas.openxmlformats.org/officeDocument/2006/relationships/theme" Target="../theme/theme14.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6.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7.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8.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 id="2147483673" r:id="rId13"/>
    <p:sldLayoutId id="214748367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11/27/2017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74654949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A91775A3-E5BC-489F-9BD3-F622E4C39F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05637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CA09F52-ABE3-4390-AA3A-DA238C283DD7}" type="slidenum">
              <a:rPr lang="en-US" altLang="en-US">
                <a:solidFill>
                  <a:srgbClr val="000000"/>
                </a:solidFill>
                <a:latin typeface="Arial"/>
                <a:cs typeface="Arial" charset="0"/>
              </a:rPr>
              <a:pPr>
                <a:defRPr/>
              </a:pPr>
              <a:t>‹#›</a:t>
            </a:fld>
            <a:endParaRPr lang="en-US" altLang="en-US">
              <a:solidFill>
                <a:srgbClr val="000000"/>
              </a:solidFill>
              <a:latin typeface="Arial"/>
              <a:cs typeface="Arial" charset="0"/>
            </a:endParaRPr>
          </a:p>
        </p:txBody>
      </p:sp>
    </p:spTree>
    <p:extLst>
      <p:ext uri="{BB962C8B-B14F-4D97-AF65-F5344CB8AC3E}">
        <p14:creationId xmlns:p14="http://schemas.microsoft.com/office/powerpoint/2010/main" val="419129979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dirty="0">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dirty="0">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7187002E-D804-4DB0-8E91-4109AAF3B07E}" type="slidenum">
              <a:rPr lang="en-US" smtClean="0">
                <a:solidFill>
                  <a:srgbClr val="000000"/>
                </a:solidFill>
                <a:cs typeface="Arial" charset="0"/>
              </a:rPr>
              <a:pPr>
                <a:defRPr/>
              </a:pPr>
              <a:t>‹#›</a:t>
            </a:fld>
            <a:endParaRPr lang="en-US" dirty="0">
              <a:solidFill>
                <a:srgbClr val="000000"/>
              </a:solidFill>
              <a:cs typeface="Arial" charset="0"/>
            </a:endParaRPr>
          </a:p>
        </p:txBody>
      </p:sp>
    </p:spTree>
    <p:extLst>
      <p:ext uri="{BB962C8B-B14F-4D97-AF65-F5344CB8AC3E}">
        <p14:creationId xmlns:p14="http://schemas.microsoft.com/office/powerpoint/2010/main" val="224605142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11/27/2017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400905318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a:defRPr/>
            </a:pPr>
            <a:fld id="{85CC334A-4504-49EC-99D2-3CA8AB362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019538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4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34910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11/27/2017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5303366"/>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5ACAFE-18D6-4EC4-B245-B3DF9E38C08E}" type="datetimeFigureOut">
              <a:rPr lang="en-US" smtClean="0">
                <a:solidFill>
                  <a:prstClr val="black">
                    <a:tint val="75000"/>
                  </a:prstClr>
                </a:solidFill>
                <a:latin typeface="Calibri"/>
                <a:cs typeface="Arial" charset="0"/>
              </a:rPr>
              <a:pPr fontAlgn="auto">
                <a:spcBef>
                  <a:spcPts val="0"/>
                </a:spcBef>
                <a:spcAft>
                  <a:spcPts val="0"/>
                </a:spcAft>
              </a:pPr>
              <a:t>11/27/2017</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88E147C-6285-487E-B58A-0BD9EFAAED2B}" type="slidenum">
              <a:rPr lang="en-US" smtClean="0">
                <a:solidFill>
                  <a:prstClr val="black">
                    <a:tint val="75000"/>
                  </a:prstClr>
                </a:solidFill>
                <a:latin typeface="Calibri"/>
                <a:cs typeface="Arial" charset="0"/>
              </a:rPr>
              <a:pPr fontAlgn="auto">
                <a:spcBef>
                  <a:spcPts val="0"/>
                </a:spcBef>
                <a:spcAft>
                  <a:spcPts val="0"/>
                </a:spcAft>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870403333"/>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512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512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54F6FDA-C2CC-48C7-B7CD-A44071DDEC8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664283B-57F0-47A3-9B39-A8DC44A2DA40}" type="datetimeFigureOut">
              <a:rPr lang="en-US" smtClean="0">
                <a:solidFill>
                  <a:prstClr val="black">
                    <a:tint val="75000"/>
                  </a:prstClr>
                </a:solidFill>
                <a:latin typeface="Calibri"/>
              </a:rPr>
              <a:pPr fontAlgn="auto">
                <a:spcBef>
                  <a:spcPts val="0"/>
                </a:spcBef>
                <a:spcAft>
                  <a:spcPts val="0"/>
                </a:spcAft>
              </a:pPr>
              <a:t>11/26/2017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8F54F4A-0F1B-473F-930C-81070AEBD4E2}"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648690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Arial" panose="020B0604020202020204" pitchFamily="34" charset="0"/>
                <a:cs typeface="+mn-cs"/>
              </a:defRPr>
            </a:lvl1pPr>
          </a:lstStyle>
          <a:p>
            <a:pPr>
              <a:defRPr/>
            </a:pPr>
            <a:fld id="{A219BC74-0140-47E5-A93F-2F064028D2D1}" type="datetimeFigureOut">
              <a:rPr lang="en-US"/>
              <a:pPr>
                <a:defRPr/>
              </a:pPr>
              <a:t>11/26/2017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panose="020B0604020202020204" pitchFamily="34" charset="0"/>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Arial" panose="020B0604020202020204" pitchFamily="34" charset="0"/>
                <a:cs typeface="+mn-cs"/>
              </a:defRPr>
            </a:lvl1pPr>
          </a:lstStyle>
          <a:p>
            <a:pPr>
              <a:defRPr/>
            </a:pPr>
            <a:fld id="{FB573AE9-77AD-4F5A-BDFB-FF592DEC6593}" type="slidenum">
              <a:rPr lang="en-US"/>
              <a:pPr>
                <a:defRPr/>
              </a:pPr>
              <a:t>‹#›</a:t>
            </a:fld>
            <a:endParaRPr lang="en-US" dirty="0"/>
          </a:p>
        </p:txBody>
      </p:sp>
    </p:spTree>
    <p:extLst>
      <p:ext uri="{BB962C8B-B14F-4D97-AF65-F5344CB8AC3E}">
        <p14:creationId xmlns:p14="http://schemas.microsoft.com/office/powerpoint/2010/main" val="246105810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txStyles>
    <p:titleStyle>
      <a:lvl1pPr algn="ctr" rtl="0" fontAlgn="base">
        <a:spcBef>
          <a:spcPct val="0"/>
        </a:spcBef>
        <a:spcAft>
          <a:spcPct val="0"/>
        </a:spcAft>
        <a:defRPr sz="4400" kern="1200">
          <a:solidFill>
            <a:schemeClr val="tx1"/>
          </a:solidFill>
          <a:latin typeface="Arial" panose="020B06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endParaRPr lang="en-US" altLang="en-US" dirty="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endParaRPr lang="en-US" altLang="en-US" dirty="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2CFC8270-EA6B-41B2-A156-921DCF70D3D2}" type="slidenum">
              <a:rPr lang="en-US" altLang="en-US" smtClean="0">
                <a:solidFill>
                  <a:srgbClr val="000000"/>
                </a:solidFill>
              </a:rPr>
              <a:pPr/>
              <a:t>‹#›</a:t>
            </a:fld>
            <a:endParaRPr lang="en-US" altLang="en-US" dirty="0" smtClean="0">
              <a:solidFill>
                <a:srgbClr val="000000"/>
              </a:solidFill>
            </a:endParaRPr>
          </a:p>
        </p:txBody>
      </p:sp>
    </p:spTree>
    <p:extLst>
      <p:ext uri="{BB962C8B-B14F-4D97-AF65-F5344CB8AC3E}">
        <p14:creationId xmlns:p14="http://schemas.microsoft.com/office/powerpoint/2010/main" val="29996942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611072-B17A-4B81-AFEC-CC6FB451BC35}" type="datetimeFigureOut">
              <a:rPr lang="en-US" smtClean="0">
                <a:solidFill>
                  <a:prstClr val="black">
                    <a:tint val="75000"/>
                  </a:prstClr>
                </a:solidFill>
                <a:latin typeface="Calibri"/>
              </a:rPr>
              <a:pPr fontAlgn="auto">
                <a:spcBef>
                  <a:spcPts val="0"/>
                </a:spcBef>
                <a:spcAft>
                  <a:spcPts val="0"/>
                </a:spcAft>
              </a:pPr>
              <a:t>11/26/2017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0167DF9-56F6-4F4C-9102-CEED32ED1345}"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513131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A611072-B17A-4B81-AFEC-CC6FB451BC35}" type="datetimeFigureOut">
              <a:rPr lang="en-US" smtClean="0">
                <a:solidFill>
                  <a:prstClr val="black">
                    <a:tint val="75000"/>
                  </a:prstClr>
                </a:solidFill>
                <a:latin typeface="Calibri"/>
              </a:rPr>
              <a:pPr fontAlgn="auto">
                <a:spcBef>
                  <a:spcPts val="0"/>
                </a:spcBef>
                <a:spcAft>
                  <a:spcPts val="0"/>
                </a:spcAft>
              </a:pPr>
              <a:t>11/26/2017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0167DF9-56F6-4F4C-9102-CEED32ED1345}"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849887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B39CE623-7EB3-439F-8AF7-0CAF732B8474}" type="slidenum">
              <a:rPr lang="en-US"/>
              <a:pPr>
                <a:defRPr/>
              </a:pPr>
              <a:t>‹#›</a:t>
            </a:fld>
            <a:endParaRPr lang="en-US"/>
          </a:p>
        </p:txBody>
      </p:sp>
    </p:spTree>
    <p:extLst>
      <p:ext uri="{BB962C8B-B14F-4D97-AF65-F5344CB8AC3E}">
        <p14:creationId xmlns:p14="http://schemas.microsoft.com/office/powerpoint/2010/main" val="406517097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131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131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ltLang="en-US">
              <a:solidFill>
                <a:srgbClr val="000000"/>
              </a:solidFill>
            </a:endParaRPr>
          </a:p>
        </p:txBody>
      </p:sp>
      <p:sp>
        <p:nvSpPr>
          <p:cNvPr id="17131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a:endParaRPr lang="en-US" altLang="en-US">
              <a:solidFill>
                <a:srgbClr val="000000"/>
              </a:solidFill>
            </a:endParaRPr>
          </a:p>
        </p:txBody>
      </p:sp>
      <p:sp>
        <p:nvSpPr>
          <p:cNvPr id="17131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42DE6A0-2688-497A-8074-91AD30BC34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971823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2.xml"/></Relationships>
</file>

<file path=ppt/slides/_rels/slide1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51.xml"/><Relationship Id="rId5" Type="http://schemas.openxmlformats.org/officeDocument/2006/relationships/image" Target="../media/image92.jpeg"/><Relationship Id="rId4" Type="http://schemas.openxmlformats.org/officeDocument/2006/relationships/image" Target="../media/image91.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95.png"/><Relationship Id="rId4"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9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3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12"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196.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99.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png"/></Relationships>
</file>

<file path=ppt/slides/_rels/slide13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notesSlide" Target="../notesSlides/notesSlide18.xml"/><Relationship Id="rId1" Type="http://schemas.openxmlformats.org/officeDocument/2006/relationships/slideLayout" Target="../slideLayouts/slideLayout19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33.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00.png"/><Relationship Id="rId3" Type="http://schemas.microsoft.com/office/2007/relationships/media" Target="../media/media3.mov"/><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19.xml"/><Relationship Id="rId11" Type="http://schemas.openxmlformats.org/officeDocument/2006/relationships/image" Target="../media/image118.png"/><Relationship Id="rId5" Type="http://schemas.openxmlformats.org/officeDocument/2006/relationships/slideLayout" Target="../slideLayouts/slideLayout193.xml"/><Relationship Id="rId10" Type="http://schemas.openxmlformats.org/officeDocument/2006/relationships/image" Target="../media/image117.png"/><Relationship Id="rId4" Type="http://schemas.openxmlformats.org/officeDocument/2006/relationships/video" Target="../media/media3.mov"/><Relationship Id="rId9" Type="http://schemas.openxmlformats.org/officeDocument/2006/relationships/image" Target="../media/image11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191.xml"/><Relationship Id="rId6" Type="http://schemas.openxmlformats.org/officeDocument/2006/relationships/image" Target="../media/image100.png"/><Relationship Id="rId5" Type="http://schemas.openxmlformats.org/officeDocument/2006/relationships/image" Target="../media/image123.jpeg"/><Relationship Id="rId4" Type="http://schemas.openxmlformats.org/officeDocument/2006/relationships/image" Target="../media/image122.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7.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3.xml"/><Relationship Id="rId1" Type="http://schemas.openxmlformats.org/officeDocument/2006/relationships/vmlDrawing" Target="../drawings/vmlDrawing31.vml"/><Relationship Id="rId6" Type="http://schemas.openxmlformats.org/officeDocument/2006/relationships/image" Target="../media/image52.emf"/><Relationship Id="rId5" Type="http://schemas.openxmlformats.org/officeDocument/2006/relationships/oleObject" Target="../embeddings/oleObject44.bin"/><Relationship Id="rId4" Type="http://schemas.openxmlformats.org/officeDocument/2006/relationships/image" Target="../media/image125.emf"/></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3.xml"/><Relationship Id="rId1" Type="http://schemas.openxmlformats.org/officeDocument/2006/relationships/vmlDrawing" Target="../drawings/vmlDrawing32.vml"/><Relationship Id="rId6" Type="http://schemas.openxmlformats.org/officeDocument/2006/relationships/image" Target="../media/image52.emf"/><Relationship Id="rId5" Type="http://schemas.openxmlformats.org/officeDocument/2006/relationships/oleObject" Target="../embeddings/oleObject46.bin"/><Relationship Id="rId4" Type="http://schemas.openxmlformats.org/officeDocument/2006/relationships/image" Target="../media/image126.emf"/></Relationships>
</file>

<file path=ppt/slides/_rels/slide1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0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7.xml"/><Relationship Id="rId1" Type="http://schemas.openxmlformats.org/officeDocument/2006/relationships/vmlDrawing" Target="../drawings/vmlDrawing3.vml"/><Relationship Id="rId4" Type="http://schemas.openxmlformats.org/officeDocument/2006/relationships/image" Target="../media/image18.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9.xml"/><Relationship Id="rId1" Type="http://schemas.openxmlformats.org/officeDocument/2006/relationships/vmlDrawing" Target="../drawings/vmlDrawing4.vml"/><Relationship Id="rId4" Type="http://schemas.openxmlformats.org/officeDocument/2006/relationships/image" Target="../media/image19.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1.xml"/></Relationships>
</file>

<file path=ppt/slides/_rels/slide3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91.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2.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40.emf"/><Relationship Id="rId5" Type="http://schemas.openxmlformats.org/officeDocument/2006/relationships/oleObject" Target="../embeddings/oleObject6.bin"/><Relationship Id="rId4" Type="http://schemas.openxmlformats.org/officeDocument/2006/relationships/image" Target="../media/image39.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40.emf"/><Relationship Id="rId5" Type="http://schemas.openxmlformats.org/officeDocument/2006/relationships/oleObject" Target="../embeddings/oleObject8.bin"/><Relationship Id="rId4" Type="http://schemas.openxmlformats.org/officeDocument/2006/relationships/image" Target="../media/image41.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image" Target="../media/image40.emf"/><Relationship Id="rId5" Type="http://schemas.openxmlformats.org/officeDocument/2006/relationships/oleObject" Target="../embeddings/oleObject10.bin"/><Relationship Id="rId4" Type="http://schemas.openxmlformats.org/officeDocument/2006/relationships/image" Target="../media/image42.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40.emf"/><Relationship Id="rId5" Type="http://schemas.openxmlformats.org/officeDocument/2006/relationships/oleObject" Target="../embeddings/oleObject12.bin"/><Relationship Id="rId4" Type="http://schemas.openxmlformats.org/officeDocument/2006/relationships/image" Target="../media/image43.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3.xml"/><Relationship Id="rId1" Type="http://schemas.openxmlformats.org/officeDocument/2006/relationships/vmlDrawing" Target="../drawings/vmlDrawing9.vml"/><Relationship Id="rId6" Type="http://schemas.openxmlformats.org/officeDocument/2006/relationships/image" Target="../media/image40.emf"/><Relationship Id="rId5" Type="http://schemas.openxmlformats.org/officeDocument/2006/relationships/oleObject" Target="../embeddings/oleObject14.bin"/><Relationship Id="rId4" Type="http://schemas.openxmlformats.org/officeDocument/2006/relationships/image" Target="../media/image44.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image" Target="../media/image40.emf"/><Relationship Id="rId5" Type="http://schemas.openxmlformats.org/officeDocument/2006/relationships/oleObject" Target="../embeddings/oleObject16.bin"/><Relationship Id="rId4" Type="http://schemas.openxmlformats.org/officeDocument/2006/relationships/image" Target="../media/image4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image" Target="../media/image40.emf"/><Relationship Id="rId5" Type="http://schemas.openxmlformats.org/officeDocument/2006/relationships/oleObject" Target="../embeddings/oleObject18.bin"/><Relationship Id="rId4" Type="http://schemas.openxmlformats.org/officeDocument/2006/relationships/image" Target="../media/image46.e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image" Target="../media/image40.emf"/><Relationship Id="rId5" Type="http://schemas.openxmlformats.org/officeDocument/2006/relationships/oleObject" Target="../embeddings/oleObject20.bin"/><Relationship Id="rId4" Type="http://schemas.openxmlformats.org/officeDocument/2006/relationships/image" Target="../media/image47.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image" Target="../media/image40.emf"/><Relationship Id="rId5" Type="http://schemas.openxmlformats.org/officeDocument/2006/relationships/oleObject" Target="../embeddings/oleObject22.bin"/><Relationship Id="rId4" Type="http://schemas.openxmlformats.org/officeDocument/2006/relationships/image" Target="../media/image48.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3.xml"/><Relationship Id="rId1" Type="http://schemas.openxmlformats.org/officeDocument/2006/relationships/vmlDrawing" Target="../drawings/vmlDrawing14.vml"/><Relationship Id="rId6" Type="http://schemas.openxmlformats.org/officeDocument/2006/relationships/image" Target="../media/image40.emf"/><Relationship Id="rId5" Type="http://schemas.openxmlformats.org/officeDocument/2006/relationships/oleObject" Target="../embeddings/oleObject24.bin"/><Relationship Id="rId4" Type="http://schemas.openxmlformats.org/officeDocument/2006/relationships/image" Target="../media/image49.e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image" Target="../media/image40.emf"/><Relationship Id="rId5" Type="http://schemas.openxmlformats.org/officeDocument/2006/relationships/oleObject" Target="../embeddings/oleObject26.bin"/><Relationship Id="rId4" Type="http://schemas.openxmlformats.org/officeDocument/2006/relationships/image" Target="../media/image50.e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3.xml"/><Relationship Id="rId1" Type="http://schemas.openxmlformats.org/officeDocument/2006/relationships/vmlDrawing" Target="../drawings/vmlDrawing16.vml"/><Relationship Id="rId6" Type="http://schemas.openxmlformats.org/officeDocument/2006/relationships/image" Target="../media/image52.emf"/><Relationship Id="rId5" Type="http://schemas.openxmlformats.org/officeDocument/2006/relationships/oleObject" Target="../embeddings/oleObject28.bin"/><Relationship Id="rId4" Type="http://schemas.openxmlformats.org/officeDocument/2006/relationships/image" Target="../media/image51.e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3.xml"/><Relationship Id="rId1" Type="http://schemas.openxmlformats.org/officeDocument/2006/relationships/vmlDrawing" Target="../drawings/vmlDrawing17.vml"/><Relationship Id="rId4" Type="http://schemas.openxmlformats.org/officeDocument/2006/relationships/image" Target="../media/image53.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3.xml"/><Relationship Id="rId1" Type="http://schemas.openxmlformats.org/officeDocument/2006/relationships/vmlDrawing" Target="../drawings/vmlDrawing18.vml"/><Relationship Id="rId4" Type="http://schemas.openxmlformats.org/officeDocument/2006/relationships/image" Target="../media/image54.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3.xml"/><Relationship Id="rId1" Type="http://schemas.openxmlformats.org/officeDocument/2006/relationships/vmlDrawing" Target="../drawings/vmlDrawing19.vml"/><Relationship Id="rId4" Type="http://schemas.openxmlformats.org/officeDocument/2006/relationships/image" Target="../media/image55.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3.xml"/><Relationship Id="rId1" Type="http://schemas.openxmlformats.org/officeDocument/2006/relationships/vmlDrawing" Target="../drawings/vmlDrawing20.vml"/><Relationship Id="rId4" Type="http://schemas.openxmlformats.org/officeDocument/2006/relationships/image" Target="../media/image56.em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3.xml"/><Relationship Id="rId1" Type="http://schemas.openxmlformats.org/officeDocument/2006/relationships/vmlDrawing" Target="../drawings/vmlDrawing21.vml"/><Relationship Id="rId4" Type="http://schemas.openxmlformats.org/officeDocument/2006/relationships/image" Target="../media/image57.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3.xml"/><Relationship Id="rId1" Type="http://schemas.openxmlformats.org/officeDocument/2006/relationships/vmlDrawing" Target="../drawings/vmlDrawing22.vml"/><Relationship Id="rId4" Type="http://schemas.openxmlformats.org/officeDocument/2006/relationships/image" Target="../media/image58.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3.xml"/><Relationship Id="rId1" Type="http://schemas.openxmlformats.org/officeDocument/2006/relationships/vmlDrawing" Target="../drawings/vmlDrawing23.vml"/><Relationship Id="rId4" Type="http://schemas.openxmlformats.org/officeDocument/2006/relationships/image" Target="../media/image59.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3.xml"/><Relationship Id="rId1" Type="http://schemas.openxmlformats.org/officeDocument/2006/relationships/vmlDrawing" Target="../drawings/vmlDrawing24.vml"/><Relationship Id="rId4" Type="http://schemas.openxmlformats.org/officeDocument/2006/relationships/image" Target="../media/image60.e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3.xml"/><Relationship Id="rId1" Type="http://schemas.openxmlformats.org/officeDocument/2006/relationships/vmlDrawing" Target="../drawings/vmlDrawing25.vml"/><Relationship Id="rId4" Type="http://schemas.openxmlformats.org/officeDocument/2006/relationships/image" Target="../media/image61.e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3.xml"/><Relationship Id="rId1" Type="http://schemas.openxmlformats.org/officeDocument/2006/relationships/vmlDrawing" Target="../drawings/vmlDrawing26.vml"/><Relationship Id="rId4" Type="http://schemas.openxmlformats.org/officeDocument/2006/relationships/image" Target="../media/image62.e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3.xml"/><Relationship Id="rId1" Type="http://schemas.openxmlformats.org/officeDocument/2006/relationships/vmlDrawing" Target="../drawings/vmlDrawing27.vml"/><Relationship Id="rId4" Type="http://schemas.openxmlformats.org/officeDocument/2006/relationships/image" Target="../media/image63.e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3.xml"/><Relationship Id="rId1" Type="http://schemas.openxmlformats.org/officeDocument/2006/relationships/vmlDrawing" Target="../drawings/vmlDrawing28.vml"/><Relationship Id="rId4" Type="http://schemas.openxmlformats.org/officeDocument/2006/relationships/image" Target="../media/image64.e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3.xml"/><Relationship Id="rId1" Type="http://schemas.openxmlformats.org/officeDocument/2006/relationships/vmlDrawing" Target="../drawings/vmlDrawing29.vml"/><Relationship Id="rId4" Type="http://schemas.openxmlformats.org/officeDocument/2006/relationships/image" Target="../media/image65.e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3.xml"/><Relationship Id="rId1" Type="http://schemas.openxmlformats.org/officeDocument/2006/relationships/vmlDrawing" Target="../drawings/vmlDrawing30.vml"/><Relationship Id="rId4" Type="http://schemas.openxmlformats.org/officeDocument/2006/relationships/image" Target="../media/image6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Rectangle 2"/>
          <p:cNvSpPr>
            <a:spLocks noGrp="1" noChangeArrowheads="1"/>
          </p:cNvSpPr>
          <p:nvPr>
            <p:ph type="title"/>
          </p:nvPr>
        </p:nvSpPr>
        <p:spPr/>
        <p:txBody>
          <a:bodyPr/>
          <a:lstStyle/>
          <a:p>
            <a:r>
              <a:rPr lang="en-US" altLang="en-US" sz="4800"/>
              <a:t>PowerPoint File available:</a:t>
            </a:r>
          </a:p>
        </p:txBody>
      </p:sp>
      <p:sp>
        <p:nvSpPr>
          <p:cNvPr id="1676291" name="Rectangle 3"/>
          <p:cNvSpPr>
            <a:spLocks noGrp="1" noChangeArrowheads="1"/>
          </p:cNvSpPr>
          <p:nvPr>
            <p:ph type="body" idx="1"/>
          </p:nvPr>
        </p:nvSpPr>
        <p:spPr>
          <a:xfrm>
            <a:off x="457200" y="1600200"/>
            <a:ext cx="8229600" cy="4976813"/>
          </a:xfrm>
        </p:spPr>
        <p:txBody>
          <a:bodyPr/>
          <a:lstStyle/>
          <a:p>
            <a:endParaRPr lang="en-US" altLang="en-US" sz="6600" dirty="0"/>
          </a:p>
          <a:p>
            <a:pPr algn="ctr">
              <a:buFontTx/>
              <a:buNone/>
            </a:pPr>
            <a:r>
              <a:rPr lang="en-US" altLang="en-US" sz="4400" dirty="0"/>
              <a:t>http://bl831.als.lbl.gov/</a:t>
            </a:r>
          </a:p>
          <a:p>
            <a:pPr algn="ctr">
              <a:buFontTx/>
              <a:buNone/>
            </a:pPr>
            <a:r>
              <a:rPr lang="en-US" altLang="en-US" sz="4400" dirty="0"/>
              <a:t>~</a:t>
            </a:r>
            <a:r>
              <a:rPr lang="en-US" altLang="en-US" sz="4400" dirty="0" err="1"/>
              <a:t>jamesh</a:t>
            </a:r>
            <a:r>
              <a:rPr lang="en-US" altLang="en-US" sz="4400" dirty="0"/>
              <a:t>/</a:t>
            </a:r>
            <a:r>
              <a:rPr lang="en-US" altLang="en-US" sz="4400" dirty="0" err="1"/>
              <a:t>powerpoint</a:t>
            </a:r>
            <a:r>
              <a:rPr lang="en-US" altLang="en-US" sz="4400" dirty="0"/>
              <a:t>/</a:t>
            </a:r>
          </a:p>
          <a:p>
            <a:pPr algn="ctr">
              <a:buFontTx/>
              <a:buNone/>
            </a:pPr>
            <a:r>
              <a:rPr lang="en-US" altLang="en-US" sz="4400" dirty="0"/>
              <a:t>SLS_insitu_2017.pptx</a:t>
            </a:r>
          </a:p>
          <a:p>
            <a:pPr algn="ctr">
              <a:buFontTx/>
              <a:buNone/>
            </a:pPr>
            <a:endParaRPr lang="en-US" altLang="en-US"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69900" y="0"/>
            <a:ext cx="8229600" cy="1143000"/>
          </a:xfrm>
        </p:spPr>
        <p:txBody>
          <a:bodyPr/>
          <a:lstStyle/>
          <a:p>
            <a:r>
              <a:rPr lang="en-US" altLang="en-US" smtClean="0"/>
              <a:t>First diffraction from protein xtal</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l="51630" t="15807" r="11501" b="9012"/>
          <a:stretch>
            <a:fillRect/>
          </a:stretch>
        </p:blipFill>
        <p:spPr bwMode="auto">
          <a:xfrm>
            <a:off x="3754438" y="1082675"/>
            <a:ext cx="5029200" cy="576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2" name="Picture 5" descr="http://dodology.files.wordpress.com/2010/05/young-dorothy-np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2909888"/>
            <a:ext cx="16192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http://www.iva.dk/bh/core%20concepts%20in%20lis/articles%20a-z/bernaljd.jpg"/>
          <p:cNvPicPr>
            <a:picLocks noChangeAspect="1" noChangeArrowheads="1"/>
          </p:cNvPicPr>
          <p:nvPr/>
        </p:nvPicPr>
        <p:blipFill>
          <a:blip r:embed="rId4">
            <a:extLst>
              <a:ext uri="{28A0092B-C50C-407E-A947-70E740481C1C}">
                <a14:useLocalDpi xmlns:a14="http://schemas.microsoft.com/office/drawing/2010/main" val="0"/>
              </a:ext>
            </a:extLst>
          </a:blip>
          <a:srcRect l="16081" r="13725" b="13155"/>
          <a:stretch>
            <a:fillRect/>
          </a:stretch>
        </p:blipFill>
        <p:spPr bwMode="auto">
          <a:xfrm>
            <a:off x="180975" y="2909888"/>
            <a:ext cx="1673225"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3"/>
          <p:cNvSpPr>
            <a:spLocks noChangeArrowheads="1"/>
          </p:cNvSpPr>
          <p:nvPr/>
        </p:nvSpPr>
        <p:spPr bwMode="auto">
          <a:xfrm>
            <a:off x="115888" y="5638800"/>
            <a:ext cx="35036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Bernal, J. &amp; Crowfoot, D. (1934). "X-ray photographs of crystalline pepsin", </a:t>
            </a:r>
            <a:r>
              <a:rPr lang="en-US" altLang="en-US" i="1">
                <a:solidFill>
                  <a:srgbClr val="000000"/>
                </a:solidFill>
              </a:rPr>
              <a:t>Nature</a:t>
            </a:r>
            <a:r>
              <a:rPr lang="en-US" altLang="en-US">
                <a:solidFill>
                  <a:srgbClr val="000000"/>
                </a:solidFill>
              </a:rPr>
              <a:t> </a:t>
            </a:r>
            <a:r>
              <a:rPr lang="en-US" altLang="en-US" b="1">
                <a:solidFill>
                  <a:srgbClr val="000000"/>
                </a:solidFill>
              </a:rPr>
              <a:t>133</a:t>
            </a:r>
            <a:r>
              <a:rPr lang="en-US" altLang="en-US">
                <a:solidFill>
                  <a:srgbClr val="000000"/>
                </a:solidFill>
              </a:rPr>
              <a:t>, 794-795. </a:t>
            </a:r>
          </a:p>
        </p:txBody>
      </p:sp>
      <p:sp>
        <p:nvSpPr>
          <p:cNvPr id="7" name="Freeform 6"/>
          <p:cNvSpPr/>
          <p:nvPr/>
        </p:nvSpPr>
        <p:spPr>
          <a:xfrm>
            <a:off x="3594100" y="2847975"/>
            <a:ext cx="5273675" cy="469900"/>
          </a:xfrm>
          <a:custGeom>
            <a:avLst/>
            <a:gdLst>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0" fmla="*/ 4222974 w 5274032"/>
              <a:gd name="connsiteY0" fmla="*/ 10474 h 469645"/>
              <a:gd name="connsiteX1" fmla="*/ 3231301 w 5274032"/>
              <a:gd name="connsiteY1" fmla="*/ 23353 h 469645"/>
              <a:gd name="connsiteX2" fmla="*/ 3179785 w 5274032"/>
              <a:gd name="connsiteY2" fmla="*/ 216536 h 469645"/>
              <a:gd name="connsiteX3" fmla="*/ 2638873 w 5274032"/>
              <a:gd name="connsiteY3" fmla="*/ 242294 h 469645"/>
              <a:gd name="connsiteX4" fmla="*/ 256281 w 5274032"/>
              <a:gd name="connsiteY4" fmla="*/ 229415 h 469645"/>
              <a:gd name="connsiteX5" fmla="*/ 269160 w 5274032"/>
              <a:gd name="connsiteY5" fmla="*/ 448356 h 469645"/>
              <a:gd name="connsiteX6" fmla="*/ 2059323 w 5274032"/>
              <a:gd name="connsiteY6" fmla="*/ 461234 h 469645"/>
              <a:gd name="connsiteX7" fmla="*/ 4313126 w 5274032"/>
              <a:gd name="connsiteY7" fmla="*/ 448356 h 469645"/>
              <a:gd name="connsiteX8" fmla="*/ 4532067 w 5274032"/>
              <a:gd name="connsiteY8" fmla="*/ 396840 h 469645"/>
              <a:gd name="connsiteX9" fmla="*/ 4519188 w 5274032"/>
              <a:gd name="connsiteY9" fmla="*/ 242294 h 469645"/>
              <a:gd name="connsiteX10" fmla="*/ 5150253 w 5274032"/>
              <a:gd name="connsiteY10" fmla="*/ 255172 h 469645"/>
              <a:gd name="connsiteX11" fmla="*/ 5253284 w 5274032"/>
              <a:gd name="connsiteY11" fmla="*/ 87747 h 469645"/>
              <a:gd name="connsiteX12" fmla="*/ 4879797 w 5274032"/>
              <a:gd name="connsiteY12" fmla="*/ 10474 h 469645"/>
              <a:gd name="connsiteX13" fmla="*/ 4879797 w 5274032"/>
              <a:gd name="connsiteY13" fmla="*/ 10474 h 469645"/>
              <a:gd name="connsiteX14" fmla="*/ 4879797 w 5274032"/>
              <a:gd name="connsiteY14" fmla="*/ 10474 h 469645"/>
              <a:gd name="connsiteX15" fmla="*/ 4222974 w 5274032"/>
              <a:gd name="connsiteY15" fmla="*/ 10474 h 4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032" h="469645">
                <a:moveTo>
                  <a:pt x="4222974" y="10474"/>
                </a:moveTo>
                <a:cubicBezTo>
                  <a:pt x="3814070" y="-259"/>
                  <a:pt x="3405166" y="-10991"/>
                  <a:pt x="3231301" y="23353"/>
                </a:cubicBezTo>
                <a:cubicBezTo>
                  <a:pt x="3057436" y="57697"/>
                  <a:pt x="3278523" y="180046"/>
                  <a:pt x="3179785" y="216536"/>
                </a:cubicBezTo>
                <a:cubicBezTo>
                  <a:pt x="3081047" y="253026"/>
                  <a:pt x="2638873" y="242294"/>
                  <a:pt x="2638873" y="242294"/>
                </a:cubicBezTo>
                <a:cubicBezTo>
                  <a:pt x="2151622" y="244441"/>
                  <a:pt x="651233" y="195071"/>
                  <a:pt x="256281" y="229415"/>
                </a:cubicBezTo>
                <a:cubicBezTo>
                  <a:pt x="-138671" y="263759"/>
                  <a:pt x="-31347" y="409720"/>
                  <a:pt x="269160" y="448356"/>
                </a:cubicBezTo>
                <a:cubicBezTo>
                  <a:pt x="569667" y="486993"/>
                  <a:pt x="2059323" y="461234"/>
                  <a:pt x="2059323" y="461234"/>
                </a:cubicBezTo>
                <a:lnTo>
                  <a:pt x="4313126" y="448356"/>
                </a:lnTo>
                <a:cubicBezTo>
                  <a:pt x="4725250" y="437624"/>
                  <a:pt x="4497723" y="431184"/>
                  <a:pt x="4532067" y="396840"/>
                </a:cubicBezTo>
                <a:cubicBezTo>
                  <a:pt x="4566411" y="362496"/>
                  <a:pt x="4416157" y="265905"/>
                  <a:pt x="4519188" y="242294"/>
                </a:cubicBezTo>
                <a:cubicBezTo>
                  <a:pt x="4622219" y="218683"/>
                  <a:pt x="5027904" y="280930"/>
                  <a:pt x="5150253" y="255172"/>
                </a:cubicBezTo>
                <a:cubicBezTo>
                  <a:pt x="5272602" y="229414"/>
                  <a:pt x="5298360" y="128530"/>
                  <a:pt x="5253284" y="87747"/>
                </a:cubicBezTo>
                <a:cubicBezTo>
                  <a:pt x="5208208" y="46964"/>
                  <a:pt x="4879797" y="10474"/>
                  <a:pt x="4879797" y="10474"/>
                </a:cubicBezTo>
                <a:lnTo>
                  <a:pt x="4879797" y="10474"/>
                </a:lnTo>
                <a:lnTo>
                  <a:pt x="4879797" y="10474"/>
                </a:lnTo>
                <a:lnTo>
                  <a:pt x="4222974" y="1047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3496" name="TextBox 7"/>
          <p:cNvSpPr txBox="1">
            <a:spLocks noChangeArrowheads="1"/>
          </p:cNvSpPr>
          <p:nvPr/>
        </p:nvSpPr>
        <p:spPr bwMode="auto">
          <a:xfrm>
            <a:off x="1196975" y="1312863"/>
            <a:ext cx="1211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600">
                <a:solidFill>
                  <a:srgbClr val="000000"/>
                </a:solidFill>
              </a:rPr>
              <a:t>1934</a:t>
            </a:r>
          </a:p>
        </p:txBody>
      </p:sp>
    </p:spTree>
    <p:extLst>
      <p:ext uri="{BB962C8B-B14F-4D97-AF65-F5344CB8AC3E}">
        <p14:creationId xmlns:p14="http://schemas.microsoft.com/office/powerpoint/2010/main" val="2771462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524"/>
            <a:ext cx="8229600" cy="1143000"/>
          </a:xfrm>
        </p:spPr>
        <p:txBody>
          <a:bodyPr/>
          <a:lstStyle/>
          <a:p>
            <a:r>
              <a:rPr lang="en-US" dirty="0" smtClean="0"/>
              <a:t>Water permeability of glass</a:t>
            </a:r>
            <a:endParaRPr lang="en-US" dirty="0"/>
          </a:p>
        </p:txBody>
      </p:sp>
      <p:sp>
        <p:nvSpPr>
          <p:cNvPr id="5" name="Content Placeholder 2"/>
          <p:cNvSpPr>
            <a:spLocks noGrp="1"/>
          </p:cNvSpPr>
          <p:nvPr>
            <p:ph idx="1"/>
          </p:nvPr>
        </p:nvSpPr>
        <p:spPr>
          <a:xfrm>
            <a:off x="457200" y="1600200"/>
            <a:ext cx="8229600" cy="4525963"/>
          </a:xfrm>
        </p:spPr>
        <p:txBody>
          <a:bodyPr/>
          <a:lstStyle/>
          <a:p>
            <a:pPr>
              <a:lnSpc>
                <a:spcPct val="200000"/>
              </a:lnSpc>
              <a:buFont typeface="Wingdings" panose="05000000000000000000" pitchFamily="2" charset="2"/>
              <a:buChar char="ü"/>
            </a:pPr>
            <a:r>
              <a:rPr lang="en-US" dirty="0" smtClean="0">
                <a:solidFill>
                  <a:srgbClr val="20A82D"/>
                </a:solidFill>
              </a:rPr>
              <a:t>Thin	</a:t>
            </a:r>
          </a:p>
          <a:p>
            <a:pPr marL="0" indent="0">
              <a:lnSpc>
                <a:spcPct val="200000"/>
              </a:lnSpc>
              <a:buNone/>
            </a:pPr>
            <a:r>
              <a:rPr lang="en-US" dirty="0" smtClean="0">
                <a:solidFill>
                  <a:srgbClr val="FFC000"/>
                </a:solidFill>
              </a:rPr>
              <a:t>~ </a:t>
            </a:r>
            <a:r>
              <a:rPr lang="en-US" dirty="0" smtClean="0">
                <a:solidFill>
                  <a:srgbClr val="20A82D"/>
                </a:solidFill>
              </a:rPr>
              <a:t>Tight </a:t>
            </a:r>
            <a:r>
              <a:rPr lang="en-US" dirty="0" smtClean="0"/>
              <a:t>	</a:t>
            </a:r>
          </a:p>
          <a:p>
            <a:pPr marL="0" indent="0">
              <a:lnSpc>
                <a:spcPct val="200000"/>
              </a:lnSpc>
              <a:buNone/>
            </a:pPr>
            <a:r>
              <a:rPr lang="en-US" dirty="0" smtClean="0">
                <a:solidFill>
                  <a:srgbClr val="FFC000"/>
                </a:solidFill>
              </a:rPr>
              <a:t>? Cheap ?	</a:t>
            </a:r>
            <a:endParaRPr lang="en-US" dirty="0">
              <a:solidFill>
                <a:srgbClr val="FFC000"/>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l="14545" t="23352" r="15297" b="5823"/>
          <a:stretch>
            <a:fillRect/>
          </a:stretch>
        </p:blipFill>
        <p:spPr bwMode="auto">
          <a:xfrm>
            <a:off x="2478315" y="1963058"/>
            <a:ext cx="6410852" cy="355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32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1" name="Group 59"/>
          <p:cNvGrpSpPr>
            <a:grpSpLocks/>
          </p:cNvGrpSpPr>
          <p:nvPr/>
        </p:nvGrpSpPr>
        <p:grpSpPr bwMode="auto">
          <a:xfrm>
            <a:off x="5487988" y="1646238"/>
            <a:ext cx="1971675" cy="4191000"/>
            <a:chOff x="2714" y="704"/>
            <a:chExt cx="1441" cy="2640"/>
          </a:xfrm>
        </p:grpSpPr>
        <p:sp>
          <p:nvSpPr>
            <p:cNvPr id="2083" name="Oval 34"/>
            <p:cNvSpPr>
              <a:spLocks noChangeArrowheads="1"/>
            </p:cNvSpPr>
            <p:nvPr/>
          </p:nvSpPr>
          <p:spPr bwMode="auto">
            <a:xfrm>
              <a:off x="3052" y="1201"/>
              <a:ext cx="765" cy="7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84" name="Rectangle 32"/>
            <p:cNvSpPr>
              <a:spLocks noChangeArrowheads="1"/>
            </p:cNvSpPr>
            <p:nvPr/>
          </p:nvSpPr>
          <p:spPr bwMode="auto">
            <a:xfrm>
              <a:off x="2739" y="2879"/>
              <a:ext cx="141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Arial" pitchFamily="34" charset="0"/>
                  <a:ea typeface="MS PGothic" pitchFamily="34" charset="-128"/>
                </a:rPr>
                <a:t>Soliman, A. </a:t>
              </a:r>
              <a:r>
                <a:rPr lang="en-US" altLang="en-US" sz="1400" b="1" i="1">
                  <a:latin typeface="Arial" pitchFamily="34" charset="0"/>
                  <a:ea typeface="MS PGothic" pitchFamily="34" charset="-128"/>
                </a:rPr>
                <a:t>et al.</a:t>
              </a:r>
              <a:r>
                <a:rPr lang="en-US" altLang="en-US" sz="1400" b="1">
                  <a:latin typeface="Arial" pitchFamily="34" charset="0"/>
                  <a:ea typeface="MS PGothic" pitchFamily="34" charset="-128"/>
                </a:rPr>
                <a:t> (2011). </a:t>
              </a:r>
              <a:r>
                <a:rPr lang="en-US" altLang="en-US" sz="1400" b="1" i="1">
                  <a:latin typeface="Arial" pitchFamily="34" charset="0"/>
                  <a:ea typeface="MS PGothic" pitchFamily="34" charset="-128"/>
                </a:rPr>
                <a:t>Acta Cryst. D</a:t>
              </a:r>
              <a:r>
                <a:rPr lang="en-US" altLang="en-US" sz="1400" b="1">
                  <a:latin typeface="Arial" pitchFamily="34" charset="0"/>
                  <a:ea typeface="MS PGothic" pitchFamily="34" charset="-128"/>
                </a:rPr>
                <a:t> 67, 646-656. </a:t>
              </a:r>
            </a:p>
          </p:txBody>
        </p:sp>
        <p:sp>
          <p:nvSpPr>
            <p:cNvPr id="2085" name="Rectangle 33"/>
            <p:cNvSpPr>
              <a:spLocks noChangeArrowheads="1"/>
            </p:cNvSpPr>
            <p:nvPr/>
          </p:nvSpPr>
          <p:spPr bwMode="auto">
            <a:xfrm>
              <a:off x="2854" y="1554"/>
              <a:ext cx="1161" cy="449"/>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dirty="0">
                  <a:latin typeface="Arial" pitchFamily="34" charset="0"/>
                  <a:ea typeface="MS PGothic" pitchFamily="34" charset="-128"/>
                </a:rPr>
                <a:t>250 </a:t>
              </a:r>
              <a:r>
                <a:rPr lang="el-GR" altLang="en-US" sz="1800" dirty="0">
                  <a:latin typeface="Arial" pitchFamily="34" charset="0"/>
                  <a:ea typeface="MS PGothic" pitchFamily="34" charset="-128"/>
                </a:rPr>
                <a:t>μ</a:t>
              </a:r>
              <a:r>
                <a:rPr lang="en-US" altLang="en-US" sz="1800" dirty="0">
                  <a:latin typeface="Arial" pitchFamily="34" charset="0"/>
                  <a:ea typeface="MS PGothic" pitchFamily="34" charset="-128"/>
                </a:rPr>
                <a:t>m</a:t>
              </a:r>
              <a:endParaRPr lang="el-GR" altLang="en-US" sz="1800" dirty="0">
                <a:latin typeface="Arial" pitchFamily="34" charset="0"/>
                <a:ea typeface="MS PGothic" pitchFamily="34" charset="-128"/>
              </a:endParaRPr>
            </a:p>
          </p:txBody>
        </p:sp>
        <p:sp>
          <p:nvSpPr>
            <p:cNvPr id="2086" name="Rectangle 35"/>
            <p:cNvSpPr>
              <a:spLocks noChangeArrowheads="1"/>
            </p:cNvSpPr>
            <p:nvPr/>
          </p:nvSpPr>
          <p:spPr bwMode="auto">
            <a:xfrm>
              <a:off x="3400"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87" name="Text Box 37"/>
            <p:cNvSpPr txBox="1">
              <a:spLocks noChangeArrowheads="1"/>
            </p:cNvSpPr>
            <p:nvPr/>
          </p:nvSpPr>
          <p:spPr bwMode="auto">
            <a:xfrm>
              <a:off x="2714" y="2314"/>
              <a:ext cx="121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latin typeface="Arial" pitchFamily="34" charset="0"/>
                  <a:ea typeface="MS PGothic" pitchFamily="34" charset="-128"/>
                </a:rPr>
                <a:t>NatX-ray</a:t>
              </a:r>
            </a:p>
            <a:p>
              <a:pPr algn="ctr">
                <a:spcBef>
                  <a:spcPct val="0"/>
                </a:spcBef>
                <a:buFontTx/>
                <a:buNone/>
              </a:pPr>
              <a:r>
                <a:rPr lang="en-US" altLang="en-US" sz="1800">
                  <a:latin typeface="Arial" pitchFamily="34" charset="0"/>
                  <a:ea typeface="MS PGothic" pitchFamily="34" charset="-128"/>
                </a:rPr>
                <a:t>CrystalQuick™ X</a:t>
              </a:r>
            </a:p>
          </p:txBody>
        </p:sp>
        <p:sp>
          <p:nvSpPr>
            <p:cNvPr id="2088" name="Rectangle 45"/>
            <p:cNvSpPr>
              <a:spLocks noChangeArrowheads="1"/>
            </p:cNvSpPr>
            <p:nvPr/>
          </p:nvSpPr>
          <p:spPr bwMode="auto">
            <a:xfrm>
              <a:off x="2851" y="704"/>
              <a:ext cx="1161" cy="7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latin typeface="Arial" pitchFamily="34" charset="0"/>
                <a:ea typeface="MS PGothic" pitchFamily="34" charset="-128"/>
              </a:endParaRPr>
            </a:p>
          </p:txBody>
        </p:sp>
        <p:sp>
          <p:nvSpPr>
            <p:cNvPr id="2089" name="Text Box 46"/>
            <p:cNvSpPr txBox="1">
              <a:spLocks noChangeArrowheads="1"/>
            </p:cNvSpPr>
            <p:nvPr/>
          </p:nvSpPr>
          <p:spPr bwMode="auto">
            <a:xfrm>
              <a:off x="3003" y="721"/>
              <a:ext cx="9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latin typeface="Arial" pitchFamily="34" charset="0"/>
                  <a:ea typeface="MS PGothic" pitchFamily="34" charset="-128"/>
                </a:rPr>
                <a:t>~50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 tape</a:t>
              </a:r>
              <a:endParaRPr lang="el-GR" altLang="en-US" sz="1800">
                <a:latin typeface="Arial" pitchFamily="34" charset="0"/>
                <a:ea typeface="MS PGothic" pitchFamily="34" charset="-128"/>
              </a:endParaRPr>
            </a:p>
          </p:txBody>
        </p:sp>
      </p:grpSp>
      <p:grpSp>
        <p:nvGrpSpPr>
          <p:cNvPr id="2071" name="Group 12"/>
          <p:cNvGrpSpPr>
            <a:grpSpLocks/>
          </p:cNvGrpSpPr>
          <p:nvPr/>
        </p:nvGrpSpPr>
        <p:grpSpPr bwMode="auto">
          <a:xfrm flipH="1">
            <a:off x="-608013" y="2586038"/>
            <a:ext cx="2238376" cy="501650"/>
            <a:chOff x="4438" y="3135"/>
            <a:chExt cx="1410" cy="316"/>
          </a:xfrm>
        </p:grpSpPr>
        <p:sp>
          <p:nvSpPr>
            <p:cNvPr id="2078" name="Freeform 13"/>
            <p:cNvSpPr>
              <a:spLocks noChangeAspect="1"/>
            </p:cNvSpPr>
            <p:nvPr/>
          </p:nvSpPr>
          <p:spPr bwMode="auto">
            <a:xfrm>
              <a:off x="4438" y="3135"/>
              <a:ext cx="764" cy="316"/>
            </a:xfrm>
            <a:custGeom>
              <a:avLst/>
              <a:gdLst>
                <a:gd name="T0" fmla="*/ 66 w 2552"/>
                <a:gd name="T1" fmla="*/ 6 h 1384"/>
                <a:gd name="T2" fmla="*/ 32 w 2552"/>
                <a:gd name="T3" fmla="*/ 15 h 1384"/>
                <a:gd name="T4" fmla="*/ 9 w 2552"/>
                <a:gd name="T5" fmla="*/ 13 h 1384"/>
                <a:gd name="T6" fmla="*/ 0 w 2552"/>
                <a:gd name="T7" fmla="*/ 7 h 1384"/>
                <a:gd name="T8" fmla="*/ 8 w 2552"/>
                <a:gd name="T9" fmla="*/ 2 h 1384"/>
                <a:gd name="T10" fmla="*/ 29 w 2552"/>
                <a:gd name="T11" fmla="*/ 0 h 1384"/>
                <a:gd name="T12" fmla="*/ 45 w 2552"/>
                <a:gd name="T13" fmla="*/ 4 h 1384"/>
                <a:gd name="T14" fmla="*/ 63 w 2552"/>
                <a:gd name="T15" fmla="*/ 7 h 1384"/>
                <a:gd name="T16" fmla="*/ 69 w 2552"/>
                <a:gd name="T17" fmla="*/ 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9" name="Rectangle 14"/>
            <p:cNvSpPr>
              <a:spLocks noChangeArrowheads="1"/>
            </p:cNvSpPr>
            <p:nvPr/>
          </p:nvSpPr>
          <p:spPr bwMode="auto">
            <a:xfrm>
              <a:off x="4658" y="3279"/>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80" name="Freeform 15"/>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81" name="Freeform 16"/>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82" name="Oval 17"/>
            <p:cNvSpPr>
              <a:spLocks noChangeArrowheads="1"/>
            </p:cNvSpPr>
            <p:nvPr/>
          </p:nvSpPr>
          <p:spPr bwMode="auto">
            <a:xfrm>
              <a:off x="5096" y="3147"/>
              <a:ext cx="90" cy="8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grpSp>
      <p:grpSp>
        <p:nvGrpSpPr>
          <p:cNvPr id="2" name="Group 1"/>
          <p:cNvGrpSpPr/>
          <p:nvPr/>
        </p:nvGrpSpPr>
        <p:grpSpPr>
          <a:xfrm>
            <a:off x="0" y="1687513"/>
            <a:ext cx="1843088" cy="4354512"/>
            <a:chOff x="0" y="1687513"/>
            <a:chExt cx="1843088" cy="4354512"/>
          </a:xfrm>
        </p:grpSpPr>
        <p:sp>
          <p:nvSpPr>
            <p:cNvPr id="2072" name="Text Box 36"/>
            <p:cNvSpPr txBox="1">
              <a:spLocks noChangeArrowheads="1"/>
            </p:cNvSpPr>
            <p:nvPr/>
          </p:nvSpPr>
          <p:spPr bwMode="auto">
            <a:xfrm>
              <a:off x="355600" y="4203700"/>
              <a:ext cx="1276351"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latin typeface="Arial" pitchFamily="34" charset="0"/>
                  <a:ea typeface="MS PGothic" pitchFamily="34" charset="-128"/>
                </a:rPr>
                <a:t>MiTeGen</a:t>
              </a:r>
            </a:p>
            <a:p>
              <a:pPr algn="ctr">
                <a:spcBef>
                  <a:spcPct val="0"/>
                </a:spcBef>
                <a:buFontTx/>
                <a:buNone/>
              </a:pPr>
              <a:r>
                <a:rPr lang="en-US" altLang="en-US" sz="1800">
                  <a:latin typeface="Arial" pitchFamily="34" charset="0"/>
                  <a:ea typeface="MS PGothic" pitchFamily="34" charset="-128"/>
                </a:rPr>
                <a:t>MicroRT™</a:t>
              </a:r>
            </a:p>
          </p:txBody>
        </p:sp>
        <p:sp>
          <p:nvSpPr>
            <p:cNvPr id="2073" name="Rectangle 53"/>
            <p:cNvSpPr>
              <a:spLocks noChangeArrowheads="1"/>
            </p:cNvSpPr>
            <p:nvPr/>
          </p:nvSpPr>
          <p:spPr bwMode="auto">
            <a:xfrm>
              <a:off x="0" y="3662363"/>
              <a:ext cx="1843088" cy="55562"/>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latin typeface="Arial" pitchFamily="34" charset="0"/>
                <a:ea typeface="MS PGothic" pitchFamily="34" charset="-128"/>
              </a:endParaRPr>
            </a:p>
          </p:txBody>
        </p:sp>
        <p:sp>
          <p:nvSpPr>
            <p:cNvPr id="2074" name="Text Box 54"/>
            <p:cNvSpPr txBox="1">
              <a:spLocks noChangeArrowheads="1"/>
            </p:cNvSpPr>
            <p:nvPr/>
          </p:nvSpPr>
          <p:spPr bwMode="auto">
            <a:xfrm>
              <a:off x="241300" y="3689350"/>
              <a:ext cx="1281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latin typeface="Arial" pitchFamily="34" charset="0"/>
                  <a:ea typeface="MS PGothic" pitchFamily="34" charset="-128"/>
                </a:rPr>
                <a:t>25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 wall</a:t>
              </a:r>
              <a:endParaRPr lang="el-GR" altLang="en-US" sz="1800">
                <a:latin typeface="Arial" pitchFamily="34" charset="0"/>
                <a:ea typeface="MS PGothic" pitchFamily="34" charset="-128"/>
              </a:endParaRPr>
            </a:p>
          </p:txBody>
        </p:sp>
        <p:sp>
          <p:nvSpPr>
            <p:cNvPr id="2075" name="Rectangle 55"/>
            <p:cNvSpPr>
              <a:spLocks noChangeArrowheads="1"/>
            </p:cNvSpPr>
            <p:nvPr/>
          </p:nvSpPr>
          <p:spPr bwMode="auto">
            <a:xfrm>
              <a:off x="0" y="1687513"/>
              <a:ext cx="1843088" cy="55562"/>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latin typeface="Arial" pitchFamily="34" charset="0"/>
                <a:ea typeface="MS PGothic" pitchFamily="34" charset="-128"/>
              </a:endParaRPr>
            </a:p>
          </p:txBody>
        </p:sp>
        <p:sp>
          <p:nvSpPr>
            <p:cNvPr id="2076" name="Text Box 56"/>
            <p:cNvSpPr txBox="1">
              <a:spLocks noChangeArrowheads="1"/>
            </p:cNvSpPr>
            <p:nvPr/>
          </p:nvSpPr>
          <p:spPr bwMode="auto">
            <a:xfrm>
              <a:off x="241300" y="1714500"/>
              <a:ext cx="12811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latin typeface="Arial" pitchFamily="34" charset="0"/>
                  <a:ea typeface="MS PGothic" pitchFamily="34" charset="-128"/>
                </a:rPr>
                <a:t>25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 wall</a:t>
              </a:r>
              <a:endParaRPr lang="el-GR" altLang="en-US" sz="1800">
                <a:latin typeface="Arial" pitchFamily="34" charset="0"/>
                <a:ea typeface="MS PGothic" pitchFamily="34" charset="-128"/>
              </a:endParaRPr>
            </a:p>
          </p:txBody>
        </p:sp>
        <p:sp>
          <p:nvSpPr>
            <p:cNvPr id="2077" name="Rectangle 57"/>
            <p:cNvSpPr>
              <a:spLocks noChangeArrowheads="1"/>
            </p:cNvSpPr>
            <p:nvPr/>
          </p:nvSpPr>
          <p:spPr bwMode="auto">
            <a:xfrm>
              <a:off x="158750" y="5099050"/>
              <a:ext cx="1541463"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dirty="0">
                  <a:latin typeface="Arial" pitchFamily="34" charset="0"/>
                  <a:ea typeface="MS PGothic" pitchFamily="34" charset="-128"/>
                </a:rPr>
                <a:t>http://www.mitegen.com/products/micrort/micrort.shtml</a:t>
              </a:r>
            </a:p>
          </p:txBody>
        </p:sp>
      </p:grpSp>
      <p:grpSp>
        <p:nvGrpSpPr>
          <p:cNvPr id="3" name="Group 2"/>
          <p:cNvGrpSpPr/>
          <p:nvPr/>
        </p:nvGrpSpPr>
        <p:grpSpPr>
          <a:xfrm>
            <a:off x="1936750" y="2616200"/>
            <a:ext cx="1806575" cy="3425825"/>
            <a:chOff x="1936750" y="2616200"/>
            <a:chExt cx="1806575" cy="3425825"/>
          </a:xfrm>
        </p:grpSpPr>
        <p:grpSp>
          <p:nvGrpSpPr>
            <p:cNvPr id="2050" name="Group 58"/>
            <p:cNvGrpSpPr>
              <a:grpSpLocks/>
            </p:cNvGrpSpPr>
            <p:nvPr/>
          </p:nvGrpSpPr>
          <p:grpSpPr bwMode="auto">
            <a:xfrm>
              <a:off x="1936750" y="2616200"/>
              <a:ext cx="1806575" cy="3425825"/>
              <a:chOff x="1366" y="1315"/>
              <a:chExt cx="1138" cy="2158"/>
            </a:xfrm>
          </p:grpSpPr>
          <p:sp>
            <p:nvSpPr>
              <p:cNvPr id="2090" name="Rectangle 7"/>
              <p:cNvSpPr>
                <a:spLocks noChangeArrowheads="1"/>
              </p:cNvSpPr>
              <p:nvPr/>
            </p:nvSpPr>
            <p:spPr bwMode="auto">
              <a:xfrm>
                <a:off x="1423" y="1315"/>
                <a:ext cx="1070" cy="30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b="1">
                  <a:solidFill>
                    <a:schemeClr val="bg1"/>
                  </a:solidFill>
                  <a:latin typeface="Arial" pitchFamily="34" charset="0"/>
                  <a:ea typeface="MS PGothic" pitchFamily="34" charset="-128"/>
                </a:endParaRPr>
              </a:p>
            </p:txBody>
          </p:sp>
          <p:sp>
            <p:nvSpPr>
              <p:cNvPr id="2091" name="Rectangle 9"/>
              <p:cNvSpPr>
                <a:spLocks noChangeArrowheads="1"/>
              </p:cNvSpPr>
              <p:nvPr/>
            </p:nvSpPr>
            <p:spPr bwMode="auto">
              <a:xfrm>
                <a:off x="1792" y="1381"/>
                <a:ext cx="320" cy="1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92" name="Rectangle 10"/>
              <p:cNvSpPr>
                <a:spLocks noChangeArrowheads="1"/>
              </p:cNvSpPr>
              <p:nvPr/>
            </p:nvSpPr>
            <p:spPr bwMode="auto">
              <a:xfrm>
                <a:off x="1906"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93" name="Text Box 30"/>
              <p:cNvSpPr txBox="1">
                <a:spLocks noChangeArrowheads="1"/>
              </p:cNvSpPr>
              <p:nvPr/>
            </p:nvSpPr>
            <p:spPr bwMode="auto">
              <a:xfrm>
                <a:off x="1410" y="2314"/>
                <a:ext cx="87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latin typeface="Arial" pitchFamily="34" charset="0"/>
                    <a:ea typeface="MS PGothic" pitchFamily="34" charset="-128"/>
                  </a:rPr>
                  <a:t>Fluidigm</a:t>
                </a:r>
              </a:p>
              <a:p>
                <a:pPr algn="ctr">
                  <a:spcBef>
                    <a:spcPct val="0"/>
                  </a:spcBef>
                  <a:buFontTx/>
                  <a:buNone/>
                </a:pPr>
                <a:r>
                  <a:rPr lang="en-US" altLang="en-US" sz="1800">
                    <a:latin typeface="Arial" pitchFamily="34" charset="0"/>
                    <a:ea typeface="MS PGothic" pitchFamily="34" charset="-128"/>
                  </a:rPr>
                  <a:t>Topaz® DC</a:t>
                </a:r>
              </a:p>
            </p:txBody>
          </p:sp>
          <p:sp>
            <p:nvSpPr>
              <p:cNvPr id="2094" name="Rectangle 31"/>
              <p:cNvSpPr>
                <a:spLocks noChangeArrowheads="1"/>
              </p:cNvSpPr>
              <p:nvPr/>
            </p:nvSpPr>
            <p:spPr bwMode="auto">
              <a:xfrm>
                <a:off x="1366" y="2879"/>
                <a:ext cx="1138"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dirty="0">
                    <a:latin typeface="Arial" pitchFamily="34" charset="0"/>
                    <a:ea typeface="MS PGothic" pitchFamily="34" charset="-128"/>
                  </a:rPr>
                  <a:t>http://www.fluidigm.com/home/fluidigm/docs/Datasheet_1.96DC.pdf</a:t>
                </a:r>
              </a:p>
            </p:txBody>
          </p:sp>
          <p:sp>
            <p:nvSpPr>
              <p:cNvPr id="2095" name="Text Box 40"/>
              <p:cNvSpPr txBox="1">
                <a:spLocks noChangeArrowheads="1"/>
              </p:cNvSpPr>
              <p:nvPr/>
            </p:nvSpPr>
            <p:spPr bwMode="auto">
              <a:xfrm>
                <a:off x="1670" y="1686"/>
                <a:ext cx="5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dirty="0">
                    <a:latin typeface="Arial" pitchFamily="34" charset="0"/>
                    <a:ea typeface="MS PGothic" pitchFamily="34" charset="-128"/>
                  </a:rPr>
                  <a:t>200 </a:t>
                </a:r>
                <a:r>
                  <a:rPr lang="el-GR" altLang="en-US" sz="1800" dirty="0">
                    <a:latin typeface="Arial" pitchFamily="34" charset="0"/>
                    <a:ea typeface="MS PGothic" pitchFamily="34" charset="-128"/>
                  </a:rPr>
                  <a:t>μ</a:t>
                </a:r>
                <a:r>
                  <a:rPr lang="en-US" altLang="en-US" sz="1800" dirty="0">
                    <a:latin typeface="Arial" pitchFamily="34" charset="0"/>
                    <a:ea typeface="MS PGothic" pitchFamily="34" charset="-128"/>
                  </a:rPr>
                  <a:t>m</a:t>
                </a:r>
                <a:endParaRPr lang="el-GR" altLang="en-US" sz="1800" dirty="0">
                  <a:latin typeface="Arial" pitchFamily="34" charset="0"/>
                  <a:ea typeface="MS PGothic" pitchFamily="34" charset="-128"/>
                </a:endParaRPr>
              </a:p>
            </p:txBody>
          </p:sp>
        </p:grpSp>
        <p:sp>
          <p:nvSpPr>
            <p:cNvPr id="2053" name="Rectangle 62"/>
            <p:cNvSpPr>
              <a:spLocks noChangeArrowheads="1"/>
            </p:cNvSpPr>
            <p:nvPr/>
          </p:nvSpPr>
          <p:spPr bwMode="auto">
            <a:xfrm>
              <a:off x="2032000" y="2717800"/>
              <a:ext cx="57785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900" dirty="0">
                  <a:solidFill>
                    <a:schemeClr val="bg1"/>
                  </a:solidFill>
                  <a:latin typeface="Arial" pitchFamily="34" charset="0"/>
                  <a:ea typeface="MS PGothic" pitchFamily="34" charset="-128"/>
                </a:rPr>
                <a:t>PDMS</a:t>
              </a:r>
            </a:p>
          </p:txBody>
        </p:sp>
        <p:sp>
          <p:nvSpPr>
            <p:cNvPr id="2054" name="Rectangle 63"/>
            <p:cNvSpPr>
              <a:spLocks noChangeArrowheads="1"/>
            </p:cNvSpPr>
            <p:nvPr/>
          </p:nvSpPr>
          <p:spPr bwMode="auto">
            <a:xfrm>
              <a:off x="3124200" y="2717800"/>
              <a:ext cx="59690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900" dirty="0">
                  <a:solidFill>
                    <a:schemeClr val="bg1"/>
                  </a:solidFill>
                  <a:latin typeface="Arial" pitchFamily="34" charset="0"/>
                  <a:ea typeface="MS PGothic" pitchFamily="34" charset="-128"/>
                </a:rPr>
                <a:t>PDMS</a:t>
              </a:r>
            </a:p>
          </p:txBody>
        </p:sp>
      </p:grpSp>
      <p:grpSp>
        <p:nvGrpSpPr>
          <p:cNvPr id="2055" name="Group 59"/>
          <p:cNvGrpSpPr>
            <a:grpSpLocks/>
          </p:cNvGrpSpPr>
          <p:nvPr/>
        </p:nvGrpSpPr>
        <p:grpSpPr bwMode="auto">
          <a:xfrm>
            <a:off x="7472363" y="1687513"/>
            <a:ext cx="1544637" cy="4406900"/>
            <a:chOff x="2851" y="704"/>
            <a:chExt cx="1164" cy="2776"/>
          </a:xfrm>
        </p:grpSpPr>
        <p:sp>
          <p:nvSpPr>
            <p:cNvPr id="2064" name="Oval 34"/>
            <p:cNvSpPr>
              <a:spLocks noChangeArrowheads="1"/>
            </p:cNvSpPr>
            <p:nvPr/>
          </p:nvSpPr>
          <p:spPr bwMode="auto">
            <a:xfrm>
              <a:off x="3052" y="1324"/>
              <a:ext cx="765" cy="40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65" name="Rectangle 32"/>
            <p:cNvSpPr>
              <a:spLocks noChangeArrowheads="1"/>
            </p:cNvSpPr>
            <p:nvPr/>
          </p:nvSpPr>
          <p:spPr bwMode="auto">
            <a:xfrm>
              <a:off x="2854" y="2879"/>
              <a:ext cx="1158"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Arial" pitchFamily="34" charset="0"/>
                  <a:ea typeface="MS PGothic" pitchFamily="34" charset="-128"/>
                </a:rPr>
                <a:t>http://www.mitegen.com/mic_catalog.php?c=insituplates</a:t>
              </a:r>
            </a:p>
          </p:txBody>
        </p:sp>
        <p:sp>
          <p:nvSpPr>
            <p:cNvPr id="2066" name="Rectangle 33"/>
            <p:cNvSpPr>
              <a:spLocks noChangeArrowheads="1"/>
            </p:cNvSpPr>
            <p:nvPr/>
          </p:nvSpPr>
          <p:spPr bwMode="auto">
            <a:xfrm>
              <a:off x="2854" y="1554"/>
              <a:ext cx="1161" cy="179"/>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latin typeface="Arial" pitchFamily="34" charset="0"/>
                  <a:ea typeface="MS PGothic" pitchFamily="34" charset="-128"/>
                </a:rPr>
                <a:t>100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a:t>
              </a:r>
              <a:endParaRPr lang="el-GR" altLang="en-US" sz="1800">
                <a:latin typeface="Arial" pitchFamily="34" charset="0"/>
                <a:ea typeface="MS PGothic" pitchFamily="34" charset="-128"/>
              </a:endParaRPr>
            </a:p>
          </p:txBody>
        </p:sp>
        <p:sp>
          <p:nvSpPr>
            <p:cNvPr id="2067" name="Rectangle 35"/>
            <p:cNvSpPr>
              <a:spLocks noChangeArrowheads="1"/>
            </p:cNvSpPr>
            <p:nvPr/>
          </p:nvSpPr>
          <p:spPr bwMode="auto">
            <a:xfrm>
              <a:off x="3400"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68" name="Text Box 37"/>
            <p:cNvSpPr txBox="1">
              <a:spLocks noChangeArrowheads="1"/>
            </p:cNvSpPr>
            <p:nvPr/>
          </p:nvSpPr>
          <p:spPr bwMode="auto">
            <a:xfrm>
              <a:off x="2971" y="2314"/>
              <a:ext cx="69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latin typeface="Arial" pitchFamily="34" charset="0"/>
                  <a:ea typeface="MS PGothic" pitchFamily="34" charset="-128"/>
                </a:rPr>
                <a:t>MiTeGen</a:t>
              </a:r>
            </a:p>
            <a:p>
              <a:pPr algn="ctr">
                <a:spcBef>
                  <a:spcPct val="0"/>
                </a:spcBef>
                <a:buFontTx/>
                <a:buNone/>
              </a:pPr>
              <a:r>
                <a:rPr lang="en-US" altLang="en-US" sz="1800">
                  <a:latin typeface="Arial" pitchFamily="34" charset="0"/>
                  <a:ea typeface="MS PGothic" pitchFamily="34" charset="-128"/>
                </a:rPr>
                <a:t>in-situ-1</a:t>
              </a:r>
            </a:p>
          </p:txBody>
        </p:sp>
        <p:sp>
          <p:nvSpPr>
            <p:cNvPr id="2069" name="Rectangle 45"/>
            <p:cNvSpPr>
              <a:spLocks noChangeArrowheads="1"/>
            </p:cNvSpPr>
            <p:nvPr/>
          </p:nvSpPr>
          <p:spPr bwMode="auto">
            <a:xfrm>
              <a:off x="2851" y="704"/>
              <a:ext cx="1161" cy="7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latin typeface="Arial" pitchFamily="34" charset="0"/>
                <a:ea typeface="MS PGothic" pitchFamily="34" charset="-128"/>
              </a:endParaRPr>
            </a:p>
          </p:txBody>
        </p:sp>
        <p:sp>
          <p:nvSpPr>
            <p:cNvPr id="2070" name="Text Box 46"/>
            <p:cNvSpPr txBox="1">
              <a:spLocks noChangeArrowheads="1"/>
            </p:cNvSpPr>
            <p:nvPr/>
          </p:nvSpPr>
          <p:spPr bwMode="auto">
            <a:xfrm>
              <a:off x="3003" y="721"/>
              <a:ext cx="9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latin typeface="Arial" pitchFamily="34" charset="0"/>
                  <a:ea typeface="MS PGothic" pitchFamily="34" charset="-128"/>
                </a:rPr>
                <a:t>~50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 tape</a:t>
              </a:r>
              <a:endParaRPr lang="el-GR" altLang="en-US" sz="1800">
                <a:latin typeface="Arial" pitchFamily="34" charset="0"/>
                <a:ea typeface="MS PGothic" pitchFamily="34" charset="-128"/>
              </a:endParaRPr>
            </a:p>
          </p:txBody>
        </p:sp>
      </p:grpSp>
      <p:grpSp>
        <p:nvGrpSpPr>
          <p:cNvPr id="2056" name="Group 60"/>
          <p:cNvGrpSpPr>
            <a:grpSpLocks/>
          </p:cNvGrpSpPr>
          <p:nvPr/>
        </p:nvGrpSpPr>
        <p:grpSpPr bwMode="auto">
          <a:xfrm>
            <a:off x="3743325" y="1441450"/>
            <a:ext cx="1860550" cy="4395788"/>
            <a:chOff x="4104" y="575"/>
            <a:chExt cx="1656" cy="2769"/>
          </a:xfrm>
        </p:grpSpPr>
        <p:sp>
          <p:nvSpPr>
            <p:cNvPr id="2058" name="Rectangle 41"/>
            <p:cNvSpPr>
              <a:spLocks noChangeArrowheads="1"/>
            </p:cNvSpPr>
            <p:nvPr/>
          </p:nvSpPr>
          <p:spPr bwMode="auto">
            <a:xfrm>
              <a:off x="4104" y="2879"/>
              <a:ext cx="165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Arial" pitchFamily="34" charset="0"/>
                  <a:ea typeface="MS PGothic" pitchFamily="34" charset="-128"/>
                </a:rPr>
                <a:t>Ng, J. </a:t>
              </a:r>
              <a:r>
                <a:rPr lang="en-US" altLang="en-US" sz="1400" b="1" i="1">
                  <a:latin typeface="Arial" pitchFamily="34" charset="0"/>
                  <a:ea typeface="MS PGothic" pitchFamily="34" charset="-128"/>
                </a:rPr>
                <a:t>et al.</a:t>
              </a:r>
              <a:r>
                <a:rPr lang="en-US" altLang="en-US" sz="1400" b="1">
                  <a:latin typeface="Arial" pitchFamily="34" charset="0"/>
                  <a:ea typeface="MS PGothic" pitchFamily="34" charset="-128"/>
                </a:rPr>
                <a:t> (2008). </a:t>
              </a:r>
              <a:r>
                <a:rPr lang="en-US" altLang="en-US" sz="1400" b="1" i="1">
                  <a:latin typeface="Arial" pitchFamily="34" charset="0"/>
                  <a:ea typeface="MS PGothic" pitchFamily="34" charset="-128"/>
                </a:rPr>
                <a:t>Acta Cryst. D</a:t>
              </a:r>
              <a:r>
                <a:rPr lang="en-US" altLang="en-US" sz="1400" b="1">
                  <a:latin typeface="Arial" pitchFamily="34" charset="0"/>
                  <a:ea typeface="MS PGothic" pitchFamily="34" charset="-128"/>
                </a:rPr>
                <a:t> 64, 189-197. </a:t>
              </a:r>
            </a:p>
          </p:txBody>
        </p:sp>
        <p:sp>
          <p:nvSpPr>
            <p:cNvPr id="2059" name="Rectangle 42"/>
            <p:cNvSpPr>
              <a:spLocks noChangeArrowheads="1"/>
            </p:cNvSpPr>
            <p:nvPr/>
          </p:nvSpPr>
          <p:spPr bwMode="auto">
            <a:xfrm>
              <a:off x="4356" y="575"/>
              <a:ext cx="1161" cy="1497"/>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latin typeface="Arial" pitchFamily="34" charset="0"/>
                <a:ea typeface="MS PGothic" pitchFamily="34" charset="-128"/>
              </a:endParaRPr>
            </a:p>
          </p:txBody>
        </p:sp>
        <p:sp>
          <p:nvSpPr>
            <p:cNvPr id="2060" name="Text Box 43"/>
            <p:cNvSpPr txBox="1">
              <a:spLocks noChangeArrowheads="1"/>
            </p:cNvSpPr>
            <p:nvPr/>
          </p:nvSpPr>
          <p:spPr bwMode="auto">
            <a:xfrm>
              <a:off x="4474" y="1780"/>
              <a:ext cx="6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latin typeface="Arial" pitchFamily="34" charset="0"/>
                  <a:ea typeface="MS PGothic" pitchFamily="34" charset="-128"/>
                </a:rPr>
                <a:t>1000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a:t>
              </a:r>
            </a:p>
          </p:txBody>
        </p:sp>
        <p:sp>
          <p:nvSpPr>
            <p:cNvPr id="2061" name="Text Box 49"/>
            <p:cNvSpPr txBox="1">
              <a:spLocks noChangeArrowheads="1"/>
            </p:cNvSpPr>
            <p:nvPr/>
          </p:nvSpPr>
          <p:spPr bwMode="auto">
            <a:xfrm>
              <a:off x="4342" y="2314"/>
              <a:ext cx="1175"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latin typeface="Arial" pitchFamily="34" charset="0"/>
                  <a:ea typeface="MS PGothic" pitchFamily="34" charset="-128"/>
                </a:rPr>
                <a:t>Microlytic</a:t>
              </a:r>
            </a:p>
            <a:p>
              <a:pPr algn="ctr">
                <a:spcBef>
                  <a:spcPct val="0"/>
                </a:spcBef>
                <a:buFontTx/>
                <a:buNone/>
              </a:pPr>
              <a:r>
                <a:rPr lang="en-US" altLang="en-US" sz="1800">
                  <a:latin typeface="Arial" pitchFamily="34" charset="0"/>
                  <a:ea typeface="MS PGothic" pitchFamily="34" charset="-128"/>
                </a:rPr>
                <a:t>Crystal Former™</a:t>
              </a:r>
            </a:p>
          </p:txBody>
        </p:sp>
        <p:sp>
          <p:nvSpPr>
            <p:cNvPr id="2062" name="Rectangle 51"/>
            <p:cNvSpPr>
              <a:spLocks noChangeArrowheads="1"/>
            </p:cNvSpPr>
            <p:nvPr/>
          </p:nvSpPr>
          <p:spPr bwMode="auto">
            <a:xfrm>
              <a:off x="4777" y="638"/>
              <a:ext cx="320" cy="1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63" name="Rectangle 52"/>
            <p:cNvSpPr>
              <a:spLocks noChangeArrowheads="1"/>
            </p:cNvSpPr>
            <p:nvPr/>
          </p:nvSpPr>
          <p:spPr bwMode="auto">
            <a:xfrm>
              <a:off x="4891" y="707"/>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grpSp>
      <p:sp>
        <p:nvSpPr>
          <p:cNvPr id="2057"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lnSpc>
                <a:spcPct val="150000"/>
              </a:lnSpc>
              <a:spcBef>
                <a:spcPct val="0"/>
              </a:spcBef>
              <a:buFontTx/>
              <a:buNone/>
            </a:pPr>
            <a:r>
              <a:rPr lang="en-US" altLang="en-US" i="1">
                <a:latin typeface="Arial" pitchFamily="34" charset="0"/>
                <a:ea typeface="MS PGothic" pitchFamily="34" charset="-128"/>
              </a:rPr>
              <a:t>in-situ</a:t>
            </a:r>
            <a:r>
              <a:rPr lang="en-US" altLang="en-US">
                <a:latin typeface="Arial" pitchFamily="34" charset="0"/>
                <a:ea typeface="MS PGothic" pitchFamily="34" charset="-128"/>
              </a:rPr>
              <a:t> diffraction systems</a:t>
            </a:r>
          </a:p>
        </p:txBody>
      </p:sp>
    </p:spTree>
    <p:extLst>
      <p:ext uri="{BB962C8B-B14F-4D97-AF65-F5344CB8AC3E}">
        <p14:creationId xmlns:p14="http://schemas.microsoft.com/office/powerpoint/2010/main" val="40845352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7624762" y="2780552"/>
            <a:ext cx="1012037" cy="246018"/>
          </a:xfrm>
          <a:custGeom>
            <a:avLst/>
            <a:gdLst>
              <a:gd name="connsiteX0" fmla="*/ 563292 w 1108969"/>
              <a:gd name="connsiteY0" fmla="*/ 0 h 403755"/>
              <a:gd name="connsiteX1" fmla="*/ 772842 w 1108969"/>
              <a:gd name="connsiteY1" fmla="*/ 30956 h 403755"/>
              <a:gd name="connsiteX2" fmla="*/ 984773 w 1108969"/>
              <a:gd name="connsiteY2" fmla="*/ 138113 h 403755"/>
              <a:gd name="connsiteX3" fmla="*/ 1068117 w 1108969"/>
              <a:gd name="connsiteY3" fmla="*/ 304800 h 403755"/>
              <a:gd name="connsiteX4" fmla="*/ 1068117 w 1108969"/>
              <a:gd name="connsiteY4" fmla="*/ 395288 h 403755"/>
              <a:gd name="connsiteX5" fmla="*/ 560911 w 1108969"/>
              <a:gd name="connsiteY5" fmla="*/ 397669 h 403755"/>
              <a:gd name="connsiteX6" fmla="*/ 34654 w 1108969"/>
              <a:gd name="connsiteY6" fmla="*/ 397669 h 403755"/>
              <a:gd name="connsiteX7" fmla="*/ 56086 w 1108969"/>
              <a:gd name="connsiteY7" fmla="*/ 316706 h 403755"/>
              <a:gd name="connsiteX8" fmla="*/ 103711 w 1108969"/>
              <a:gd name="connsiteY8" fmla="*/ 183356 h 403755"/>
              <a:gd name="connsiteX9" fmla="*/ 277542 w 1108969"/>
              <a:gd name="connsiteY9" fmla="*/ 54769 h 403755"/>
              <a:gd name="connsiteX10" fmla="*/ 446611 w 1108969"/>
              <a:gd name="connsiteY10" fmla="*/ 9525 h 403755"/>
              <a:gd name="connsiteX0" fmla="*/ 563292 w 1108969"/>
              <a:gd name="connsiteY0" fmla="*/ 0 h 403755"/>
              <a:gd name="connsiteX1" fmla="*/ 772842 w 1108969"/>
              <a:gd name="connsiteY1" fmla="*/ 30956 h 403755"/>
              <a:gd name="connsiteX2" fmla="*/ 984773 w 1108969"/>
              <a:gd name="connsiteY2" fmla="*/ 138113 h 403755"/>
              <a:gd name="connsiteX3" fmla="*/ 1068117 w 1108969"/>
              <a:gd name="connsiteY3" fmla="*/ 304800 h 403755"/>
              <a:gd name="connsiteX4" fmla="*/ 1068117 w 1108969"/>
              <a:gd name="connsiteY4" fmla="*/ 395288 h 403755"/>
              <a:gd name="connsiteX5" fmla="*/ 560911 w 1108969"/>
              <a:gd name="connsiteY5" fmla="*/ 397669 h 403755"/>
              <a:gd name="connsiteX6" fmla="*/ 34654 w 1108969"/>
              <a:gd name="connsiteY6" fmla="*/ 397669 h 403755"/>
              <a:gd name="connsiteX7" fmla="*/ 56086 w 1108969"/>
              <a:gd name="connsiteY7" fmla="*/ 316706 h 403755"/>
              <a:gd name="connsiteX8" fmla="*/ 103711 w 1108969"/>
              <a:gd name="connsiteY8" fmla="*/ 183356 h 403755"/>
              <a:gd name="connsiteX9" fmla="*/ 277542 w 1108969"/>
              <a:gd name="connsiteY9" fmla="*/ 54769 h 403755"/>
              <a:gd name="connsiteX10" fmla="*/ 446611 w 1108969"/>
              <a:gd name="connsiteY10" fmla="*/ 9525 h 403755"/>
              <a:gd name="connsiteX11" fmla="*/ 563292 w 1108969"/>
              <a:gd name="connsiteY11" fmla="*/ 0 h 403755"/>
              <a:gd name="connsiteX0" fmla="*/ 563292 w 1074034"/>
              <a:gd name="connsiteY0" fmla="*/ 0 h 449358"/>
              <a:gd name="connsiteX1" fmla="*/ 772842 w 1074034"/>
              <a:gd name="connsiteY1" fmla="*/ 30956 h 449358"/>
              <a:gd name="connsiteX2" fmla="*/ 984773 w 1074034"/>
              <a:gd name="connsiteY2" fmla="*/ 138113 h 449358"/>
              <a:gd name="connsiteX3" fmla="*/ 1068117 w 1074034"/>
              <a:gd name="connsiteY3" fmla="*/ 304800 h 449358"/>
              <a:gd name="connsiteX4" fmla="*/ 1068117 w 1074034"/>
              <a:gd name="connsiteY4" fmla="*/ 395288 h 449358"/>
              <a:gd name="connsiteX5" fmla="*/ 560911 w 1074034"/>
              <a:gd name="connsiteY5" fmla="*/ 397669 h 449358"/>
              <a:gd name="connsiteX6" fmla="*/ 34654 w 1074034"/>
              <a:gd name="connsiteY6" fmla="*/ 397669 h 449358"/>
              <a:gd name="connsiteX7" fmla="*/ 56086 w 1074034"/>
              <a:gd name="connsiteY7" fmla="*/ 316706 h 449358"/>
              <a:gd name="connsiteX8" fmla="*/ 103711 w 1074034"/>
              <a:gd name="connsiteY8" fmla="*/ 183356 h 449358"/>
              <a:gd name="connsiteX9" fmla="*/ 277542 w 1074034"/>
              <a:gd name="connsiteY9" fmla="*/ 54769 h 449358"/>
              <a:gd name="connsiteX10" fmla="*/ 446611 w 1074034"/>
              <a:gd name="connsiteY10" fmla="*/ 9525 h 449358"/>
              <a:gd name="connsiteX11" fmla="*/ 563292 w 1074034"/>
              <a:gd name="connsiteY11" fmla="*/ 0 h 449358"/>
              <a:gd name="connsiteX0" fmla="*/ 563292 w 1123729"/>
              <a:gd name="connsiteY0" fmla="*/ 0 h 403755"/>
              <a:gd name="connsiteX1" fmla="*/ 772842 w 1123729"/>
              <a:gd name="connsiteY1" fmla="*/ 30956 h 403755"/>
              <a:gd name="connsiteX2" fmla="*/ 984773 w 1123729"/>
              <a:gd name="connsiteY2" fmla="*/ 138113 h 403755"/>
              <a:gd name="connsiteX3" fmla="*/ 1068117 w 1123729"/>
              <a:gd name="connsiteY3" fmla="*/ 304800 h 403755"/>
              <a:gd name="connsiteX4" fmla="*/ 1068117 w 1123729"/>
              <a:gd name="connsiteY4" fmla="*/ 395288 h 403755"/>
              <a:gd name="connsiteX5" fmla="*/ 560911 w 1123729"/>
              <a:gd name="connsiteY5" fmla="*/ 397669 h 403755"/>
              <a:gd name="connsiteX6" fmla="*/ 34654 w 1123729"/>
              <a:gd name="connsiteY6" fmla="*/ 397669 h 403755"/>
              <a:gd name="connsiteX7" fmla="*/ 56086 w 1123729"/>
              <a:gd name="connsiteY7" fmla="*/ 316706 h 403755"/>
              <a:gd name="connsiteX8" fmla="*/ 103711 w 1123729"/>
              <a:gd name="connsiteY8" fmla="*/ 183356 h 403755"/>
              <a:gd name="connsiteX9" fmla="*/ 277542 w 1123729"/>
              <a:gd name="connsiteY9" fmla="*/ 54769 h 403755"/>
              <a:gd name="connsiteX10" fmla="*/ 446611 w 1123729"/>
              <a:gd name="connsiteY10" fmla="*/ 9525 h 403755"/>
              <a:gd name="connsiteX11" fmla="*/ 563292 w 1123729"/>
              <a:gd name="connsiteY11" fmla="*/ 0 h 403755"/>
              <a:gd name="connsiteX0" fmla="*/ 563292 w 1123729"/>
              <a:gd name="connsiteY0" fmla="*/ 0 h 403755"/>
              <a:gd name="connsiteX1" fmla="*/ 772842 w 1123729"/>
              <a:gd name="connsiteY1" fmla="*/ 30956 h 403755"/>
              <a:gd name="connsiteX2" fmla="*/ 984773 w 1123729"/>
              <a:gd name="connsiteY2" fmla="*/ 138113 h 403755"/>
              <a:gd name="connsiteX3" fmla="*/ 1068117 w 1123729"/>
              <a:gd name="connsiteY3" fmla="*/ 304800 h 403755"/>
              <a:gd name="connsiteX4" fmla="*/ 1068117 w 1123729"/>
              <a:gd name="connsiteY4" fmla="*/ 395288 h 403755"/>
              <a:gd name="connsiteX5" fmla="*/ 560911 w 1123729"/>
              <a:gd name="connsiteY5" fmla="*/ 397669 h 403755"/>
              <a:gd name="connsiteX6" fmla="*/ 34654 w 1123729"/>
              <a:gd name="connsiteY6" fmla="*/ 397669 h 403755"/>
              <a:gd name="connsiteX7" fmla="*/ 56086 w 1123729"/>
              <a:gd name="connsiteY7" fmla="*/ 316706 h 403755"/>
              <a:gd name="connsiteX8" fmla="*/ 103711 w 1123729"/>
              <a:gd name="connsiteY8" fmla="*/ 183356 h 403755"/>
              <a:gd name="connsiteX9" fmla="*/ 277542 w 1123729"/>
              <a:gd name="connsiteY9" fmla="*/ 54769 h 403755"/>
              <a:gd name="connsiteX10" fmla="*/ 446611 w 1123729"/>
              <a:gd name="connsiteY10" fmla="*/ 9525 h 403755"/>
              <a:gd name="connsiteX11" fmla="*/ 563292 w 1123729"/>
              <a:gd name="connsiteY11" fmla="*/ 0 h 403755"/>
              <a:gd name="connsiteX0" fmla="*/ 563292 w 1072490"/>
              <a:gd name="connsiteY0" fmla="*/ 0 h 403755"/>
              <a:gd name="connsiteX1" fmla="*/ 772842 w 1072490"/>
              <a:gd name="connsiteY1" fmla="*/ 30956 h 403755"/>
              <a:gd name="connsiteX2" fmla="*/ 984773 w 1072490"/>
              <a:gd name="connsiteY2" fmla="*/ 138113 h 403755"/>
              <a:gd name="connsiteX3" fmla="*/ 1068117 w 1072490"/>
              <a:gd name="connsiteY3" fmla="*/ 304800 h 403755"/>
              <a:gd name="connsiteX4" fmla="*/ 1068117 w 1072490"/>
              <a:gd name="connsiteY4" fmla="*/ 395288 h 403755"/>
              <a:gd name="connsiteX5" fmla="*/ 560911 w 1072490"/>
              <a:gd name="connsiteY5" fmla="*/ 397669 h 403755"/>
              <a:gd name="connsiteX6" fmla="*/ 34654 w 1072490"/>
              <a:gd name="connsiteY6" fmla="*/ 397669 h 403755"/>
              <a:gd name="connsiteX7" fmla="*/ 56086 w 1072490"/>
              <a:gd name="connsiteY7" fmla="*/ 316706 h 403755"/>
              <a:gd name="connsiteX8" fmla="*/ 103711 w 1072490"/>
              <a:gd name="connsiteY8" fmla="*/ 183356 h 403755"/>
              <a:gd name="connsiteX9" fmla="*/ 277542 w 1072490"/>
              <a:gd name="connsiteY9" fmla="*/ 54769 h 403755"/>
              <a:gd name="connsiteX10" fmla="*/ 446611 w 1072490"/>
              <a:gd name="connsiteY10" fmla="*/ 9525 h 403755"/>
              <a:gd name="connsiteX11" fmla="*/ 563292 w 1072490"/>
              <a:gd name="connsiteY11" fmla="*/ 0 h 403755"/>
              <a:gd name="connsiteX0" fmla="*/ 563292 w 1091861"/>
              <a:gd name="connsiteY0" fmla="*/ 0 h 403755"/>
              <a:gd name="connsiteX1" fmla="*/ 772842 w 1091861"/>
              <a:gd name="connsiteY1" fmla="*/ 30956 h 403755"/>
              <a:gd name="connsiteX2" fmla="*/ 984773 w 1091861"/>
              <a:gd name="connsiteY2" fmla="*/ 138113 h 403755"/>
              <a:gd name="connsiteX3" fmla="*/ 1068117 w 1091861"/>
              <a:gd name="connsiteY3" fmla="*/ 395288 h 403755"/>
              <a:gd name="connsiteX4" fmla="*/ 560911 w 1091861"/>
              <a:gd name="connsiteY4" fmla="*/ 397669 h 403755"/>
              <a:gd name="connsiteX5" fmla="*/ 34654 w 1091861"/>
              <a:gd name="connsiteY5" fmla="*/ 397669 h 403755"/>
              <a:gd name="connsiteX6" fmla="*/ 56086 w 1091861"/>
              <a:gd name="connsiteY6" fmla="*/ 316706 h 403755"/>
              <a:gd name="connsiteX7" fmla="*/ 103711 w 1091861"/>
              <a:gd name="connsiteY7" fmla="*/ 183356 h 403755"/>
              <a:gd name="connsiteX8" fmla="*/ 277542 w 1091861"/>
              <a:gd name="connsiteY8" fmla="*/ 54769 h 403755"/>
              <a:gd name="connsiteX9" fmla="*/ 446611 w 1091861"/>
              <a:gd name="connsiteY9" fmla="*/ 9525 h 403755"/>
              <a:gd name="connsiteX10" fmla="*/ 563292 w 1091861"/>
              <a:gd name="connsiteY10" fmla="*/ 0 h 403755"/>
              <a:gd name="connsiteX0" fmla="*/ 563292 w 1068167"/>
              <a:gd name="connsiteY0" fmla="*/ 0 h 403755"/>
              <a:gd name="connsiteX1" fmla="*/ 772842 w 1068167"/>
              <a:gd name="connsiteY1" fmla="*/ 30956 h 403755"/>
              <a:gd name="connsiteX2" fmla="*/ 984773 w 1068167"/>
              <a:gd name="connsiteY2" fmla="*/ 138113 h 403755"/>
              <a:gd name="connsiteX3" fmla="*/ 1068117 w 1068167"/>
              <a:gd name="connsiteY3" fmla="*/ 395288 h 403755"/>
              <a:gd name="connsiteX4" fmla="*/ 560911 w 1068167"/>
              <a:gd name="connsiteY4" fmla="*/ 397669 h 403755"/>
              <a:gd name="connsiteX5" fmla="*/ 34654 w 1068167"/>
              <a:gd name="connsiteY5" fmla="*/ 397669 h 403755"/>
              <a:gd name="connsiteX6" fmla="*/ 56086 w 1068167"/>
              <a:gd name="connsiteY6" fmla="*/ 316706 h 403755"/>
              <a:gd name="connsiteX7" fmla="*/ 103711 w 1068167"/>
              <a:gd name="connsiteY7" fmla="*/ 183356 h 403755"/>
              <a:gd name="connsiteX8" fmla="*/ 277542 w 1068167"/>
              <a:gd name="connsiteY8" fmla="*/ 54769 h 403755"/>
              <a:gd name="connsiteX9" fmla="*/ 446611 w 1068167"/>
              <a:gd name="connsiteY9" fmla="*/ 9525 h 403755"/>
              <a:gd name="connsiteX10" fmla="*/ 563292 w 1068167"/>
              <a:gd name="connsiteY10" fmla="*/ 0 h 403755"/>
              <a:gd name="connsiteX0" fmla="*/ 546428 w 1051303"/>
              <a:gd name="connsiteY0" fmla="*/ 0 h 403755"/>
              <a:gd name="connsiteX1" fmla="*/ 755978 w 1051303"/>
              <a:gd name="connsiteY1" fmla="*/ 30956 h 403755"/>
              <a:gd name="connsiteX2" fmla="*/ 967909 w 1051303"/>
              <a:gd name="connsiteY2" fmla="*/ 138113 h 403755"/>
              <a:gd name="connsiteX3" fmla="*/ 1051253 w 1051303"/>
              <a:gd name="connsiteY3" fmla="*/ 395288 h 403755"/>
              <a:gd name="connsiteX4" fmla="*/ 544047 w 1051303"/>
              <a:gd name="connsiteY4" fmla="*/ 397669 h 403755"/>
              <a:gd name="connsiteX5" fmla="*/ 39222 w 1051303"/>
              <a:gd name="connsiteY5" fmla="*/ 397669 h 403755"/>
              <a:gd name="connsiteX6" fmla="*/ 39222 w 1051303"/>
              <a:gd name="connsiteY6" fmla="*/ 316706 h 403755"/>
              <a:gd name="connsiteX7" fmla="*/ 86847 w 1051303"/>
              <a:gd name="connsiteY7" fmla="*/ 183356 h 403755"/>
              <a:gd name="connsiteX8" fmla="*/ 260678 w 1051303"/>
              <a:gd name="connsiteY8" fmla="*/ 54769 h 403755"/>
              <a:gd name="connsiteX9" fmla="*/ 429747 w 1051303"/>
              <a:gd name="connsiteY9" fmla="*/ 9525 h 403755"/>
              <a:gd name="connsiteX10" fmla="*/ 546428 w 1051303"/>
              <a:gd name="connsiteY10" fmla="*/ 0 h 403755"/>
              <a:gd name="connsiteX0" fmla="*/ 546428 w 1051303"/>
              <a:gd name="connsiteY0" fmla="*/ 0 h 397669"/>
              <a:gd name="connsiteX1" fmla="*/ 755978 w 1051303"/>
              <a:gd name="connsiteY1" fmla="*/ 30956 h 397669"/>
              <a:gd name="connsiteX2" fmla="*/ 967909 w 1051303"/>
              <a:gd name="connsiteY2" fmla="*/ 138113 h 397669"/>
              <a:gd name="connsiteX3" fmla="*/ 1051253 w 1051303"/>
              <a:gd name="connsiteY3" fmla="*/ 395288 h 397669"/>
              <a:gd name="connsiteX4" fmla="*/ 544047 w 1051303"/>
              <a:gd name="connsiteY4" fmla="*/ 397669 h 397669"/>
              <a:gd name="connsiteX5" fmla="*/ 39222 w 1051303"/>
              <a:gd name="connsiteY5" fmla="*/ 397669 h 397669"/>
              <a:gd name="connsiteX6" fmla="*/ 39222 w 1051303"/>
              <a:gd name="connsiteY6" fmla="*/ 316706 h 397669"/>
              <a:gd name="connsiteX7" fmla="*/ 86847 w 1051303"/>
              <a:gd name="connsiteY7" fmla="*/ 183356 h 397669"/>
              <a:gd name="connsiteX8" fmla="*/ 260678 w 1051303"/>
              <a:gd name="connsiteY8" fmla="*/ 54769 h 397669"/>
              <a:gd name="connsiteX9" fmla="*/ 429747 w 1051303"/>
              <a:gd name="connsiteY9" fmla="*/ 9525 h 397669"/>
              <a:gd name="connsiteX10" fmla="*/ 546428 w 1051303"/>
              <a:gd name="connsiteY10" fmla="*/ 0 h 397669"/>
              <a:gd name="connsiteX0" fmla="*/ 511550 w 1016425"/>
              <a:gd name="connsiteY0" fmla="*/ 0 h 397669"/>
              <a:gd name="connsiteX1" fmla="*/ 721100 w 1016425"/>
              <a:gd name="connsiteY1" fmla="*/ 30956 h 397669"/>
              <a:gd name="connsiteX2" fmla="*/ 933031 w 1016425"/>
              <a:gd name="connsiteY2" fmla="*/ 138113 h 397669"/>
              <a:gd name="connsiteX3" fmla="*/ 1016375 w 1016425"/>
              <a:gd name="connsiteY3" fmla="*/ 395288 h 397669"/>
              <a:gd name="connsiteX4" fmla="*/ 509169 w 1016425"/>
              <a:gd name="connsiteY4" fmla="*/ 397669 h 397669"/>
              <a:gd name="connsiteX5" fmla="*/ 4344 w 1016425"/>
              <a:gd name="connsiteY5" fmla="*/ 397669 h 397669"/>
              <a:gd name="connsiteX6" fmla="*/ 4344 w 1016425"/>
              <a:gd name="connsiteY6" fmla="*/ 316706 h 397669"/>
              <a:gd name="connsiteX7" fmla="*/ 51969 w 1016425"/>
              <a:gd name="connsiteY7" fmla="*/ 183356 h 397669"/>
              <a:gd name="connsiteX8" fmla="*/ 225800 w 1016425"/>
              <a:gd name="connsiteY8" fmla="*/ 54769 h 397669"/>
              <a:gd name="connsiteX9" fmla="*/ 394869 w 1016425"/>
              <a:gd name="connsiteY9" fmla="*/ 9525 h 397669"/>
              <a:gd name="connsiteX10" fmla="*/ 511550 w 1016425"/>
              <a:gd name="connsiteY10" fmla="*/ 0 h 397669"/>
              <a:gd name="connsiteX0" fmla="*/ 537545 w 1042420"/>
              <a:gd name="connsiteY0" fmla="*/ 0 h 397669"/>
              <a:gd name="connsiteX1" fmla="*/ 747095 w 1042420"/>
              <a:gd name="connsiteY1" fmla="*/ 30956 h 397669"/>
              <a:gd name="connsiteX2" fmla="*/ 959026 w 1042420"/>
              <a:gd name="connsiteY2" fmla="*/ 138113 h 397669"/>
              <a:gd name="connsiteX3" fmla="*/ 1042370 w 1042420"/>
              <a:gd name="connsiteY3" fmla="*/ 395288 h 397669"/>
              <a:gd name="connsiteX4" fmla="*/ 535164 w 1042420"/>
              <a:gd name="connsiteY4" fmla="*/ 397669 h 397669"/>
              <a:gd name="connsiteX5" fmla="*/ 30339 w 1042420"/>
              <a:gd name="connsiteY5" fmla="*/ 397669 h 397669"/>
              <a:gd name="connsiteX6" fmla="*/ 77964 w 1042420"/>
              <a:gd name="connsiteY6" fmla="*/ 183356 h 397669"/>
              <a:gd name="connsiteX7" fmla="*/ 251795 w 1042420"/>
              <a:gd name="connsiteY7" fmla="*/ 54769 h 397669"/>
              <a:gd name="connsiteX8" fmla="*/ 420864 w 1042420"/>
              <a:gd name="connsiteY8" fmla="*/ 9525 h 397669"/>
              <a:gd name="connsiteX9" fmla="*/ 537545 w 1042420"/>
              <a:gd name="connsiteY9" fmla="*/ 0 h 397669"/>
              <a:gd name="connsiteX0" fmla="*/ 508045 w 1012920"/>
              <a:gd name="connsiteY0" fmla="*/ 0 h 397669"/>
              <a:gd name="connsiteX1" fmla="*/ 717595 w 1012920"/>
              <a:gd name="connsiteY1" fmla="*/ 30956 h 397669"/>
              <a:gd name="connsiteX2" fmla="*/ 929526 w 1012920"/>
              <a:gd name="connsiteY2" fmla="*/ 138113 h 397669"/>
              <a:gd name="connsiteX3" fmla="*/ 1012870 w 1012920"/>
              <a:gd name="connsiteY3" fmla="*/ 395288 h 397669"/>
              <a:gd name="connsiteX4" fmla="*/ 505664 w 1012920"/>
              <a:gd name="connsiteY4" fmla="*/ 397669 h 397669"/>
              <a:gd name="connsiteX5" fmla="*/ 839 w 1012920"/>
              <a:gd name="connsiteY5" fmla="*/ 397669 h 397669"/>
              <a:gd name="connsiteX6" fmla="*/ 48464 w 1012920"/>
              <a:gd name="connsiteY6" fmla="*/ 183356 h 397669"/>
              <a:gd name="connsiteX7" fmla="*/ 222295 w 1012920"/>
              <a:gd name="connsiteY7" fmla="*/ 54769 h 397669"/>
              <a:gd name="connsiteX8" fmla="*/ 391364 w 1012920"/>
              <a:gd name="connsiteY8" fmla="*/ 9525 h 397669"/>
              <a:gd name="connsiteX9" fmla="*/ 508045 w 1012920"/>
              <a:gd name="connsiteY9" fmla="*/ 0 h 397669"/>
              <a:gd name="connsiteX0" fmla="*/ 508045 w 1012971"/>
              <a:gd name="connsiteY0" fmla="*/ 0 h 397669"/>
              <a:gd name="connsiteX1" fmla="*/ 603295 w 1012971"/>
              <a:gd name="connsiteY1" fmla="*/ 154781 h 397669"/>
              <a:gd name="connsiteX2" fmla="*/ 929526 w 1012971"/>
              <a:gd name="connsiteY2" fmla="*/ 138113 h 397669"/>
              <a:gd name="connsiteX3" fmla="*/ 1012870 w 1012971"/>
              <a:gd name="connsiteY3" fmla="*/ 395288 h 397669"/>
              <a:gd name="connsiteX4" fmla="*/ 505664 w 1012971"/>
              <a:gd name="connsiteY4" fmla="*/ 397669 h 397669"/>
              <a:gd name="connsiteX5" fmla="*/ 839 w 1012971"/>
              <a:gd name="connsiteY5" fmla="*/ 397669 h 397669"/>
              <a:gd name="connsiteX6" fmla="*/ 48464 w 1012971"/>
              <a:gd name="connsiteY6" fmla="*/ 183356 h 397669"/>
              <a:gd name="connsiteX7" fmla="*/ 222295 w 1012971"/>
              <a:gd name="connsiteY7" fmla="*/ 54769 h 397669"/>
              <a:gd name="connsiteX8" fmla="*/ 391364 w 1012971"/>
              <a:gd name="connsiteY8" fmla="*/ 9525 h 397669"/>
              <a:gd name="connsiteX9" fmla="*/ 508045 w 1012971"/>
              <a:gd name="connsiteY9" fmla="*/ 0 h 397669"/>
              <a:gd name="connsiteX0" fmla="*/ 508045 w 1012877"/>
              <a:gd name="connsiteY0" fmla="*/ 0 h 397669"/>
              <a:gd name="connsiteX1" fmla="*/ 603295 w 1012877"/>
              <a:gd name="connsiteY1" fmla="*/ 154781 h 397669"/>
              <a:gd name="connsiteX2" fmla="*/ 681876 w 1012877"/>
              <a:gd name="connsiteY2" fmla="*/ 316707 h 397669"/>
              <a:gd name="connsiteX3" fmla="*/ 1012870 w 1012877"/>
              <a:gd name="connsiteY3" fmla="*/ 395288 h 397669"/>
              <a:gd name="connsiteX4" fmla="*/ 505664 w 1012877"/>
              <a:gd name="connsiteY4" fmla="*/ 397669 h 397669"/>
              <a:gd name="connsiteX5" fmla="*/ 839 w 1012877"/>
              <a:gd name="connsiteY5" fmla="*/ 397669 h 397669"/>
              <a:gd name="connsiteX6" fmla="*/ 48464 w 1012877"/>
              <a:gd name="connsiteY6" fmla="*/ 183356 h 397669"/>
              <a:gd name="connsiteX7" fmla="*/ 222295 w 1012877"/>
              <a:gd name="connsiteY7" fmla="*/ 54769 h 397669"/>
              <a:gd name="connsiteX8" fmla="*/ 391364 w 1012877"/>
              <a:gd name="connsiteY8" fmla="*/ 9525 h 397669"/>
              <a:gd name="connsiteX9" fmla="*/ 508045 w 1012877"/>
              <a:gd name="connsiteY9" fmla="*/ 0 h 397669"/>
              <a:gd name="connsiteX0" fmla="*/ 507381 w 1012213"/>
              <a:gd name="connsiteY0" fmla="*/ 0 h 397669"/>
              <a:gd name="connsiteX1" fmla="*/ 602631 w 1012213"/>
              <a:gd name="connsiteY1" fmla="*/ 154781 h 397669"/>
              <a:gd name="connsiteX2" fmla="*/ 681212 w 1012213"/>
              <a:gd name="connsiteY2" fmla="*/ 316707 h 397669"/>
              <a:gd name="connsiteX3" fmla="*/ 1012206 w 1012213"/>
              <a:gd name="connsiteY3" fmla="*/ 395288 h 397669"/>
              <a:gd name="connsiteX4" fmla="*/ 505000 w 1012213"/>
              <a:gd name="connsiteY4" fmla="*/ 397669 h 397669"/>
              <a:gd name="connsiteX5" fmla="*/ 175 w 1012213"/>
              <a:gd name="connsiteY5" fmla="*/ 397669 h 397669"/>
              <a:gd name="connsiteX6" fmla="*/ 126381 w 1012213"/>
              <a:gd name="connsiteY6" fmla="*/ 309562 h 397669"/>
              <a:gd name="connsiteX7" fmla="*/ 221631 w 1012213"/>
              <a:gd name="connsiteY7" fmla="*/ 54769 h 397669"/>
              <a:gd name="connsiteX8" fmla="*/ 390700 w 1012213"/>
              <a:gd name="connsiteY8" fmla="*/ 9525 h 397669"/>
              <a:gd name="connsiteX9" fmla="*/ 507381 w 1012213"/>
              <a:gd name="connsiteY9" fmla="*/ 0 h 397669"/>
              <a:gd name="connsiteX0" fmla="*/ 507393 w 1012225"/>
              <a:gd name="connsiteY0" fmla="*/ 0 h 397669"/>
              <a:gd name="connsiteX1" fmla="*/ 602643 w 1012225"/>
              <a:gd name="connsiteY1" fmla="*/ 154781 h 397669"/>
              <a:gd name="connsiteX2" fmla="*/ 681224 w 1012225"/>
              <a:gd name="connsiteY2" fmla="*/ 316707 h 397669"/>
              <a:gd name="connsiteX3" fmla="*/ 1012218 w 1012225"/>
              <a:gd name="connsiteY3" fmla="*/ 395288 h 397669"/>
              <a:gd name="connsiteX4" fmla="*/ 505012 w 1012225"/>
              <a:gd name="connsiteY4" fmla="*/ 397669 h 397669"/>
              <a:gd name="connsiteX5" fmla="*/ 187 w 1012225"/>
              <a:gd name="connsiteY5" fmla="*/ 397669 h 397669"/>
              <a:gd name="connsiteX6" fmla="*/ 126393 w 1012225"/>
              <a:gd name="connsiteY6" fmla="*/ 309562 h 397669"/>
              <a:gd name="connsiteX7" fmla="*/ 262124 w 1012225"/>
              <a:gd name="connsiteY7" fmla="*/ 323851 h 397669"/>
              <a:gd name="connsiteX8" fmla="*/ 390712 w 1012225"/>
              <a:gd name="connsiteY8" fmla="*/ 9525 h 397669"/>
              <a:gd name="connsiteX9" fmla="*/ 507393 w 1012225"/>
              <a:gd name="connsiteY9" fmla="*/ 0 h 397669"/>
              <a:gd name="connsiteX0" fmla="*/ 507393 w 1012225"/>
              <a:gd name="connsiteY0" fmla="*/ 0 h 397669"/>
              <a:gd name="connsiteX1" fmla="*/ 602643 w 1012225"/>
              <a:gd name="connsiteY1" fmla="*/ 154781 h 397669"/>
              <a:gd name="connsiteX2" fmla="*/ 681224 w 1012225"/>
              <a:gd name="connsiteY2" fmla="*/ 316707 h 397669"/>
              <a:gd name="connsiteX3" fmla="*/ 1012218 w 1012225"/>
              <a:gd name="connsiteY3" fmla="*/ 395288 h 397669"/>
              <a:gd name="connsiteX4" fmla="*/ 505012 w 1012225"/>
              <a:gd name="connsiteY4" fmla="*/ 397669 h 397669"/>
              <a:gd name="connsiteX5" fmla="*/ 187 w 1012225"/>
              <a:gd name="connsiteY5" fmla="*/ 397669 h 397669"/>
              <a:gd name="connsiteX6" fmla="*/ 126393 w 1012225"/>
              <a:gd name="connsiteY6" fmla="*/ 309562 h 397669"/>
              <a:gd name="connsiteX7" fmla="*/ 262124 w 1012225"/>
              <a:gd name="connsiteY7" fmla="*/ 323851 h 397669"/>
              <a:gd name="connsiteX8" fmla="*/ 414525 w 1012225"/>
              <a:gd name="connsiteY8" fmla="*/ 273844 h 397669"/>
              <a:gd name="connsiteX9" fmla="*/ 507393 w 1012225"/>
              <a:gd name="connsiteY9" fmla="*/ 0 h 397669"/>
              <a:gd name="connsiteX0" fmla="*/ 488343 w 1012225"/>
              <a:gd name="connsiteY0" fmla="*/ 9528 h 254797"/>
              <a:gd name="connsiteX1" fmla="*/ 602643 w 1012225"/>
              <a:gd name="connsiteY1" fmla="*/ 11909 h 254797"/>
              <a:gd name="connsiteX2" fmla="*/ 681224 w 1012225"/>
              <a:gd name="connsiteY2" fmla="*/ 173835 h 254797"/>
              <a:gd name="connsiteX3" fmla="*/ 1012218 w 1012225"/>
              <a:gd name="connsiteY3" fmla="*/ 252416 h 254797"/>
              <a:gd name="connsiteX4" fmla="*/ 505012 w 1012225"/>
              <a:gd name="connsiteY4" fmla="*/ 254797 h 254797"/>
              <a:gd name="connsiteX5" fmla="*/ 187 w 1012225"/>
              <a:gd name="connsiteY5" fmla="*/ 254797 h 254797"/>
              <a:gd name="connsiteX6" fmla="*/ 126393 w 1012225"/>
              <a:gd name="connsiteY6" fmla="*/ 166690 h 254797"/>
              <a:gd name="connsiteX7" fmla="*/ 262124 w 1012225"/>
              <a:gd name="connsiteY7" fmla="*/ 180979 h 254797"/>
              <a:gd name="connsiteX8" fmla="*/ 414525 w 1012225"/>
              <a:gd name="connsiteY8" fmla="*/ 130972 h 254797"/>
              <a:gd name="connsiteX9" fmla="*/ 488343 w 1012225"/>
              <a:gd name="connsiteY9" fmla="*/ 9528 h 254797"/>
              <a:gd name="connsiteX0" fmla="*/ 488343 w 1012225"/>
              <a:gd name="connsiteY0" fmla="*/ 463 h 245732"/>
              <a:gd name="connsiteX1" fmla="*/ 600262 w 1012225"/>
              <a:gd name="connsiteY1" fmla="*/ 17132 h 245732"/>
              <a:gd name="connsiteX2" fmla="*/ 681224 w 1012225"/>
              <a:gd name="connsiteY2" fmla="*/ 164770 h 245732"/>
              <a:gd name="connsiteX3" fmla="*/ 1012218 w 1012225"/>
              <a:gd name="connsiteY3" fmla="*/ 243351 h 245732"/>
              <a:gd name="connsiteX4" fmla="*/ 505012 w 1012225"/>
              <a:gd name="connsiteY4" fmla="*/ 245732 h 245732"/>
              <a:gd name="connsiteX5" fmla="*/ 187 w 1012225"/>
              <a:gd name="connsiteY5" fmla="*/ 245732 h 245732"/>
              <a:gd name="connsiteX6" fmla="*/ 126393 w 1012225"/>
              <a:gd name="connsiteY6" fmla="*/ 157625 h 245732"/>
              <a:gd name="connsiteX7" fmla="*/ 262124 w 1012225"/>
              <a:gd name="connsiteY7" fmla="*/ 171914 h 245732"/>
              <a:gd name="connsiteX8" fmla="*/ 414525 w 1012225"/>
              <a:gd name="connsiteY8" fmla="*/ 121907 h 245732"/>
              <a:gd name="connsiteX9" fmla="*/ 488343 w 1012225"/>
              <a:gd name="connsiteY9" fmla="*/ 463 h 245732"/>
              <a:gd name="connsiteX0" fmla="*/ 488343 w 1012224"/>
              <a:gd name="connsiteY0" fmla="*/ 749 h 246018"/>
              <a:gd name="connsiteX1" fmla="*/ 600262 w 1012224"/>
              <a:gd name="connsiteY1" fmla="*/ 17418 h 246018"/>
              <a:gd name="connsiteX2" fmla="*/ 669318 w 1012224"/>
              <a:gd name="connsiteY2" fmla="*/ 169818 h 246018"/>
              <a:gd name="connsiteX3" fmla="*/ 1012218 w 1012224"/>
              <a:gd name="connsiteY3" fmla="*/ 243637 h 246018"/>
              <a:gd name="connsiteX4" fmla="*/ 505012 w 1012224"/>
              <a:gd name="connsiteY4" fmla="*/ 246018 h 246018"/>
              <a:gd name="connsiteX5" fmla="*/ 187 w 1012224"/>
              <a:gd name="connsiteY5" fmla="*/ 246018 h 246018"/>
              <a:gd name="connsiteX6" fmla="*/ 126393 w 1012224"/>
              <a:gd name="connsiteY6" fmla="*/ 157911 h 246018"/>
              <a:gd name="connsiteX7" fmla="*/ 262124 w 1012224"/>
              <a:gd name="connsiteY7" fmla="*/ 172200 h 246018"/>
              <a:gd name="connsiteX8" fmla="*/ 414525 w 1012224"/>
              <a:gd name="connsiteY8" fmla="*/ 122193 h 246018"/>
              <a:gd name="connsiteX9" fmla="*/ 488343 w 1012224"/>
              <a:gd name="connsiteY9" fmla="*/ 749 h 246018"/>
              <a:gd name="connsiteX0" fmla="*/ 492838 w 1016719"/>
              <a:gd name="connsiteY0" fmla="*/ 749 h 246018"/>
              <a:gd name="connsiteX1" fmla="*/ 604757 w 1016719"/>
              <a:gd name="connsiteY1" fmla="*/ 17418 h 246018"/>
              <a:gd name="connsiteX2" fmla="*/ 673813 w 1016719"/>
              <a:gd name="connsiteY2" fmla="*/ 169818 h 246018"/>
              <a:gd name="connsiteX3" fmla="*/ 1016713 w 1016719"/>
              <a:gd name="connsiteY3" fmla="*/ 243637 h 246018"/>
              <a:gd name="connsiteX4" fmla="*/ 509507 w 1016719"/>
              <a:gd name="connsiteY4" fmla="*/ 246018 h 246018"/>
              <a:gd name="connsiteX5" fmla="*/ 4682 w 1016719"/>
              <a:gd name="connsiteY5" fmla="*/ 246018 h 246018"/>
              <a:gd name="connsiteX6" fmla="*/ 266619 w 1016719"/>
              <a:gd name="connsiteY6" fmla="*/ 172200 h 246018"/>
              <a:gd name="connsiteX7" fmla="*/ 419020 w 1016719"/>
              <a:gd name="connsiteY7" fmla="*/ 122193 h 246018"/>
              <a:gd name="connsiteX8" fmla="*/ 492838 w 1016719"/>
              <a:gd name="connsiteY8" fmla="*/ 749 h 246018"/>
              <a:gd name="connsiteX0" fmla="*/ 488156 w 1012037"/>
              <a:gd name="connsiteY0" fmla="*/ 749 h 246018"/>
              <a:gd name="connsiteX1" fmla="*/ 600075 w 1012037"/>
              <a:gd name="connsiteY1" fmla="*/ 17418 h 246018"/>
              <a:gd name="connsiteX2" fmla="*/ 669131 w 1012037"/>
              <a:gd name="connsiteY2" fmla="*/ 169818 h 246018"/>
              <a:gd name="connsiteX3" fmla="*/ 1012031 w 1012037"/>
              <a:gd name="connsiteY3" fmla="*/ 243637 h 246018"/>
              <a:gd name="connsiteX4" fmla="*/ 504825 w 1012037"/>
              <a:gd name="connsiteY4" fmla="*/ 246018 h 246018"/>
              <a:gd name="connsiteX5" fmla="*/ 0 w 1012037"/>
              <a:gd name="connsiteY5" fmla="*/ 246018 h 246018"/>
              <a:gd name="connsiteX6" fmla="*/ 261937 w 1012037"/>
              <a:gd name="connsiteY6" fmla="*/ 172200 h 246018"/>
              <a:gd name="connsiteX7" fmla="*/ 414338 w 1012037"/>
              <a:gd name="connsiteY7" fmla="*/ 122193 h 246018"/>
              <a:gd name="connsiteX8" fmla="*/ 488156 w 1012037"/>
              <a:gd name="connsiteY8" fmla="*/ 749 h 2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037" h="246018">
                <a:moveTo>
                  <a:pt x="488156" y="749"/>
                </a:moveTo>
                <a:cubicBezTo>
                  <a:pt x="557807" y="4717"/>
                  <a:pt x="569913" y="-10760"/>
                  <a:pt x="600075" y="17418"/>
                </a:cubicBezTo>
                <a:cubicBezTo>
                  <a:pt x="630237" y="45596"/>
                  <a:pt x="600472" y="132115"/>
                  <a:pt x="669131" y="169818"/>
                </a:cubicBezTo>
                <a:cubicBezTo>
                  <a:pt x="737790" y="207521"/>
                  <a:pt x="1013619" y="147990"/>
                  <a:pt x="1012031" y="243637"/>
                </a:cubicBezTo>
                <a:lnTo>
                  <a:pt x="504825" y="246018"/>
                </a:lnTo>
                <a:lnTo>
                  <a:pt x="0" y="246018"/>
                </a:lnTo>
                <a:cubicBezTo>
                  <a:pt x="9525" y="157515"/>
                  <a:pt x="192881" y="192837"/>
                  <a:pt x="261937" y="172200"/>
                </a:cubicBezTo>
                <a:cubicBezTo>
                  <a:pt x="309959" y="166247"/>
                  <a:pt x="358378" y="130329"/>
                  <a:pt x="414338" y="122193"/>
                </a:cubicBezTo>
                <a:lnTo>
                  <a:pt x="488156" y="749"/>
                </a:lnTo>
                <a:close/>
              </a:path>
            </a:pathLst>
          </a:cu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7619178" y="2626535"/>
            <a:ext cx="1012920" cy="397669"/>
          </a:xfrm>
          <a:custGeom>
            <a:avLst/>
            <a:gdLst>
              <a:gd name="connsiteX0" fmla="*/ 563292 w 1108969"/>
              <a:gd name="connsiteY0" fmla="*/ 0 h 403755"/>
              <a:gd name="connsiteX1" fmla="*/ 772842 w 1108969"/>
              <a:gd name="connsiteY1" fmla="*/ 30956 h 403755"/>
              <a:gd name="connsiteX2" fmla="*/ 984773 w 1108969"/>
              <a:gd name="connsiteY2" fmla="*/ 138113 h 403755"/>
              <a:gd name="connsiteX3" fmla="*/ 1068117 w 1108969"/>
              <a:gd name="connsiteY3" fmla="*/ 304800 h 403755"/>
              <a:gd name="connsiteX4" fmla="*/ 1068117 w 1108969"/>
              <a:gd name="connsiteY4" fmla="*/ 395288 h 403755"/>
              <a:gd name="connsiteX5" fmla="*/ 560911 w 1108969"/>
              <a:gd name="connsiteY5" fmla="*/ 397669 h 403755"/>
              <a:gd name="connsiteX6" fmla="*/ 34654 w 1108969"/>
              <a:gd name="connsiteY6" fmla="*/ 397669 h 403755"/>
              <a:gd name="connsiteX7" fmla="*/ 56086 w 1108969"/>
              <a:gd name="connsiteY7" fmla="*/ 316706 h 403755"/>
              <a:gd name="connsiteX8" fmla="*/ 103711 w 1108969"/>
              <a:gd name="connsiteY8" fmla="*/ 183356 h 403755"/>
              <a:gd name="connsiteX9" fmla="*/ 277542 w 1108969"/>
              <a:gd name="connsiteY9" fmla="*/ 54769 h 403755"/>
              <a:gd name="connsiteX10" fmla="*/ 446611 w 1108969"/>
              <a:gd name="connsiteY10" fmla="*/ 9525 h 403755"/>
              <a:gd name="connsiteX0" fmla="*/ 563292 w 1108969"/>
              <a:gd name="connsiteY0" fmla="*/ 0 h 403755"/>
              <a:gd name="connsiteX1" fmla="*/ 772842 w 1108969"/>
              <a:gd name="connsiteY1" fmla="*/ 30956 h 403755"/>
              <a:gd name="connsiteX2" fmla="*/ 984773 w 1108969"/>
              <a:gd name="connsiteY2" fmla="*/ 138113 h 403755"/>
              <a:gd name="connsiteX3" fmla="*/ 1068117 w 1108969"/>
              <a:gd name="connsiteY3" fmla="*/ 304800 h 403755"/>
              <a:gd name="connsiteX4" fmla="*/ 1068117 w 1108969"/>
              <a:gd name="connsiteY4" fmla="*/ 395288 h 403755"/>
              <a:gd name="connsiteX5" fmla="*/ 560911 w 1108969"/>
              <a:gd name="connsiteY5" fmla="*/ 397669 h 403755"/>
              <a:gd name="connsiteX6" fmla="*/ 34654 w 1108969"/>
              <a:gd name="connsiteY6" fmla="*/ 397669 h 403755"/>
              <a:gd name="connsiteX7" fmla="*/ 56086 w 1108969"/>
              <a:gd name="connsiteY7" fmla="*/ 316706 h 403755"/>
              <a:gd name="connsiteX8" fmla="*/ 103711 w 1108969"/>
              <a:gd name="connsiteY8" fmla="*/ 183356 h 403755"/>
              <a:gd name="connsiteX9" fmla="*/ 277542 w 1108969"/>
              <a:gd name="connsiteY9" fmla="*/ 54769 h 403755"/>
              <a:gd name="connsiteX10" fmla="*/ 446611 w 1108969"/>
              <a:gd name="connsiteY10" fmla="*/ 9525 h 403755"/>
              <a:gd name="connsiteX11" fmla="*/ 563292 w 1108969"/>
              <a:gd name="connsiteY11" fmla="*/ 0 h 403755"/>
              <a:gd name="connsiteX0" fmla="*/ 563292 w 1074034"/>
              <a:gd name="connsiteY0" fmla="*/ 0 h 449358"/>
              <a:gd name="connsiteX1" fmla="*/ 772842 w 1074034"/>
              <a:gd name="connsiteY1" fmla="*/ 30956 h 449358"/>
              <a:gd name="connsiteX2" fmla="*/ 984773 w 1074034"/>
              <a:gd name="connsiteY2" fmla="*/ 138113 h 449358"/>
              <a:gd name="connsiteX3" fmla="*/ 1068117 w 1074034"/>
              <a:gd name="connsiteY3" fmla="*/ 304800 h 449358"/>
              <a:gd name="connsiteX4" fmla="*/ 1068117 w 1074034"/>
              <a:gd name="connsiteY4" fmla="*/ 395288 h 449358"/>
              <a:gd name="connsiteX5" fmla="*/ 560911 w 1074034"/>
              <a:gd name="connsiteY5" fmla="*/ 397669 h 449358"/>
              <a:gd name="connsiteX6" fmla="*/ 34654 w 1074034"/>
              <a:gd name="connsiteY6" fmla="*/ 397669 h 449358"/>
              <a:gd name="connsiteX7" fmla="*/ 56086 w 1074034"/>
              <a:gd name="connsiteY7" fmla="*/ 316706 h 449358"/>
              <a:gd name="connsiteX8" fmla="*/ 103711 w 1074034"/>
              <a:gd name="connsiteY8" fmla="*/ 183356 h 449358"/>
              <a:gd name="connsiteX9" fmla="*/ 277542 w 1074034"/>
              <a:gd name="connsiteY9" fmla="*/ 54769 h 449358"/>
              <a:gd name="connsiteX10" fmla="*/ 446611 w 1074034"/>
              <a:gd name="connsiteY10" fmla="*/ 9525 h 449358"/>
              <a:gd name="connsiteX11" fmla="*/ 563292 w 1074034"/>
              <a:gd name="connsiteY11" fmla="*/ 0 h 449358"/>
              <a:gd name="connsiteX0" fmla="*/ 563292 w 1123729"/>
              <a:gd name="connsiteY0" fmla="*/ 0 h 403755"/>
              <a:gd name="connsiteX1" fmla="*/ 772842 w 1123729"/>
              <a:gd name="connsiteY1" fmla="*/ 30956 h 403755"/>
              <a:gd name="connsiteX2" fmla="*/ 984773 w 1123729"/>
              <a:gd name="connsiteY2" fmla="*/ 138113 h 403755"/>
              <a:gd name="connsiteX3" fmla="*/ 1068117 w 1123729"/>
              <a:gd name="connsiteY3" fmla="*/ 304800 h 403755"/>
              <a:gd name="connsiteX4" fmla="*/ 1068117 w 1123729"/>
              <a:gd name="connsiteY4" fmla="*/ 395288 h 403755"/>
              <a:gd name="connsiteX5" fmla="*/ 560911 w 1123729"/>
              <a:gd name="connsiteY5" fmla="*/ 397669 h 403755"/>
              <a:gd name="connsiteX6" fmla="*/ 34654 w 1123729"/>
              <a:gd name="connsiteY6" fmla="*/ 397669 h 403755"/>
              <a:gd name="connsiteX7" fmla="*/ 56086 w 1123729"/>
              <a:gd name="connsiteY7" fmla="*/ 316706 h 403755"/>
              <a:gd name="connsiteX8" fmla="*/ 103711 w 1123729"/>
              <a:gd name="connsiteY8" fmla="*/ 183356 h 403755"/>
              <a:gd name="connsiteX9" fmla="*/ 277542 w 1123729"/>
              <a:gd name="connsiteY9" fmla="*/ 54769 h 403755"/>
              <a:gd name="connsiteX10" fmla="*/ 446611 w 1123729"/>
              <a:gd name="connsiteY10" fmla="*/ 9525 h 403755"/>
              <a:gd name="connsiteX11" fmla="*/ 563292 w 1123729"/>
              <a:gd name="connsiteY11" fmla="*/ 0 h 403755"/>
              <a:gd name="connsiteX0" fmla="*/ 563292 w 1123729"/>
              <a:gd name="connsiteY0" fmla="*/ 0 h 403755"/>
              <a:gd name="connsiteX1" fmla="*/ 772842 w 1123729"/>
              <a:gd name="connsiteY1" fmla="*/ 30956 h 403755"/>
              <a:gd name="connsiteX2" fmla="*/ 984773 w 1123729"/>
              <a:gd name="connsiteY2" fmla="*/ 138113 h 403755"/>
              <a:gd name="connsiteX3" fmla="*/ 1068117 w 1123729"/>
              <a:gd name="connsiteY3" fmla="*/ 304800 h 403755"/>
              <a:gd name="connsiteX4" fmla="*/ 1068117 w 1123729"/>
              <a:gd name="connsiteY4" fmla="*/ 395288 h 403755"/>
              <a:gd name="connsiteX5" fmla="*/ 560911 w 1123729"/>
              <a:gd name="connsiteY5" fmla="*/ 397669 h 403755"/>
              <a:gd name="connsiteX6" fmla="*/ 34654 w 1123729"/>
              <a:gd name="connsiteY6" fmla="*/ 397669 h 403755"/>
              <a:gd name="connsiteX7" fmla="*/ 56086 w 1123729"/>
              <a:gd name="connsiteY7" fmla="*/ 316706 h 403755"/>
              <a:gd name="connsiteX8" fmla="*/ 103711 w 1123729"/>
              <a:gd name="connsiteY8" fmla="*/ 183356 h 403755"/>
              <a:gd name="connsiteX9" fmla="*/ 277542 w 1123729"/>
              <a:gd name="connsiteY9" fmla="*/ 54769 h 403755"/>
              <a:gd name="connsiteX10" fmla="*/ 446611 w 1123729"/>
              <a:gd name="connsiteY10" fmla="*/ 9525 h 403755"/>
              <a:gd name="connsiteX11" fmla="*/ 563292 w 1123729"/>
              <a:gd name="connsiteY11" fmla="*/ 0 h 403755"/>
              <a:gd name="connsiteX0" fmla="*/ 563292 w 1072490"/>
              <a:gd name="connsiteY0" fmla="*/ 0 h 403755"/>
              <a:gd name="connsiteX1" fmla="*/ 772842 w 1072490"/>
              <a:gd name="connsiteY1" fmla="*/ 30956 h 403755"/>
              <a:gd name="connsiteX2" fmla="*/ 984773 w 1072490"/>
              <a:gd name="connsiteY2" fmla="*/ 138113 h 403755"/>
              <a:gd name="connsiteX3" fmla="*/ 1068117 w 1072490"/>
              <a:gd name="connsiteY3" fmla="*/ 304800 h 403755"/>
              <a:gd name="connsiteX4" fmla="*/ 1068117 w 1072490"/>
              <a:gd name="connsiteY4" fmla="*/ 395288 h 403755"/>
              <a:gd name="connsiteX5" fmla="*/ 560911 w 1072490"/>
              <a:gd name="connsiteY5" fmla="*/ 397669 h 403755"/>
              <a:gd name="connsiteX6" fmla="*/ 34654 w 1072490"/>
              <a:gd name="connsiteY6" fmla="*/ 397669 h 403755"/>
              <a:gd name="connsiteX7" fmla="*/ 56086 w 1072490"/>
              <a:gd name="connsiteY7" fmla="*/ 316706 h 403755"/>
              <a:gd name="connsiteX8" fmla="*/ 103711 w 1072490"/>
              <a:gd name="connsiteY8" fmla="*/ 183356 h 403755"/>
              <a:gd name="connsiteX9" fmla="*/ 277542 w 1072490"/>
              <a:gd name="connsiteY9" fmla="*/ 54769 h 403755"/>
              <a:gd name="connsiteX10" fmla="*/ 446611 w 1072490"/>
              <a:gd name="connsiteY10" fmla="*/ 9525 h 403755"/>
              <a:gd name="connsiteX11" fmla="*/ 563292 w 1072490"/>
              <a:gd name="connsiteY11" fmla="*/ 0 h 403755"/>
              <a:gd name="connsiteX0" fmla="*/ 563292 w 1091861"/>
              <a:gd name="connsiteY0" fmla="*/ 0 h 403755"/>
              <a:gd name="connsiteX1" fmla="*/ 772842 w 1091861"/>
              <a:gd name="connsiteY1" fmla="*/ 30956 h 403755"/>
              <a:gd name="connsiteX2" fmla="*/ 984773 w 1091861"/>
              <a:gd name="connsiteY2" fmla="*/ 138113 h 403755"/>
              <a:gd name="connsiteX3" fmla="*/ 1068117 w 1091861"/>
              <a:gd name="connsiteY3" fmla="*/ 395288 h 403755"/>
              <a:gd name="connsiteX4" fmla="*/ 560911 w 1091861"/>
              <a:gd name="connsiteY4" fmla="*/ 397669 h 403755"/>
              <a:gd name="connsiteX5" fmla="*/ 34654 w 1091861"/>
              <a:gd name="connsiteY5" fmla="*/ 397669 h 403755"/>
              <a:gd name="connsiteX6" fmla="*/ 56086 w 1091861"/>
              <a:gd name="connsiteY6" fmla="*/ 316706 h 403755"/>
              <a:gd name="connsiteX7" fmla="*/ 103711 w 1091861"/>
              <a:gd name="connsiteY7" fmla="*/ 183356 h 403755"/>
              <a:gd name="connsiteX8" fmla="*/ 277542 w 1091861"/>
              <a:gd name="connsiteY8" fmla="*/ 54769 h 403755"/>
              <a:gd name="connsiteX9" fmla="*/ 446611 w 1091861"/>
              <a:gd name="connsiteY9" fmla="*/ 9525 h 403755"/>
              <a:gd name="connsiteX10" fmla="*/ 563292 w 1091861"/>
              <a:gd name="connsiteY10" fmla="*/ 0 h 403755"/>
              <a:gd name="connsiteX0" fmla="*/ 563292 w 1068167"/>
              <a:gd name="connsiteY0" fmla="*/ 0 h 403755"/>
              <a:gd name="connsiteX1" fmla="*/ 772842 w 1068167"/>
              <a:gd name="connsiteY1" fmla="*/ 30956 h 403755"/>
              <a:gd name="connsiteX2" fmla="*/ 984773 w 1068167"/>
              <a:gd name="connsiteY2" fmla="*/ 138113 h 403755"/>
              <a:gd name="connsiteX3" fmla="*/ 1068117 w 1068167"/>
              <a:gd name="connsiteY3" fmla="*/ 395288 h 403755"/>
              <a:gd name="connsiteX4" fmla="*/ 560911 w 1068167"/>
              <a:gd name="connsiteY4" fmla="*/ 397669 h 403755"/>
              <a:gd name="connsiteX5" fmla="*/ 34654 w 1068167"/>
              <a:gd name="connsiteY5" fmla="*/ 397669 h 403755"/>
              <a:gd name="connsiteX6" fmla="*/ 56086 w 1068167"/>
              <a:gd name="connsiteY6" fmla="*/ 316706 h 403755"/>
              <a:gd name="connsiteX7" fmla="*/ 103711 w 1068167"/>
              <a:gd name="connsiteY7" fmla="*/ 183356 h 403755"/>
              <a:gd name="connsiteX8" fmla="*/ 277542 w 1068167"/>
              <a:gd name="connsiteY8" fmla="*/ 54769 h 403755"/>
              <a:gd name="connsiteX9" fmla="*/ 446611 w 1068167"/>
              <a:gd name="connsiteY9" fmla="*/ 9525 h 403755"/>
              <a:gd name="connsiteX10" fmla="*/ 563292 w 1068167"/>
              <a:gd name="connsiteY10" fmla="*/ 0 h 403755"/>
              <a:gd name="connsiteX0" fmla="*/ 546428 w 1051303"/>
              <a:gd name="connsiteY0" fmla="*/ 0 h 403755"/>
              <a:gd name="connsiteX1" fmla="*/ 755978 w 1051303"/>
              <a:gd name="connsiteY1" fmla="*/ 30956 h 403755"/>
              <a:gd name="connsiteX2" fmla="*/ 967909 w 1051303"/>
              <a:gd name="connsiteY2" fmla="*/ 138113 h 403755"/>
              <a:gd name="connsiteX3" fmla="*/ 1051253 w 1051303"/>
              <a:gd name="connsiteY3" fmla="*/ 395288 h 403755"/>
              <a:gd name="connsiteX4" fmla="*/ 544047 w 1051303"/>
              <a:gd name="connsiteY4" fmla="*/ 397669 h 403755"/>
              <a:gd name="connsiteX5" fmla="*/ 39222 w 1051303"/>
              <a:gd name="connsiteY5" fmla="*/ 397669 h 403755"/>
              <a:gd name="connsiteX6" fmla="*/ 39222 w 1051303"/>
              <a:gd name="connsiteY6" fmla="*/ 316706 h 403755"/>
              <a:gd name="connsiteX7" fmla="*/ 86847 w 1051303"/>
              <a:gd name="connsiteY7" fmla="*/ 183356 h 403755"/>
              <a:gd name="connsiteX8" fmla="*/ 260678 w 1051303"/>
              <a:gd name="connsiteY8" fmla="*/ 54769 h 403755"/>
              <a:gd name="connsiteX9" fmla="*/ 429747 w 1051303"/>
              <a:gd name="connsiteY9" fmla="*/ 9525 h 403755"/>
              <a:gd name="connsiteX10" fmla="*/ 546428 w 1051303"/>
              <a:gd name="connsiteY10" fmla="*/ 0 h 403755"/>
              <a:gd name="connsiteX0" fmla="*/ 546428 w 1051303"/>
              <a:gd name="connsiteY0" fmla="*/ 0 h 397669"/>
              <a:gd name="connsiteX1" fmla="*/ 755978 w 1051303"/>
              <a:gd name="connsiteY1" fmla="*/ 30956 h 397669"/>
              <a:gd name="connsiteX2" fmla="*/ 967909 w 1051303"/>
              <a:gd name="connsiteY2" fmla="*/ 138113 h 397669"/>
              <a:gd name="connsiteX3" fmla="*/ 1051253 w 1051303"/>
              <a:gd name="connsiteY3" fmla="*/ 395288 h 397669"/>
              <a:gd name="connsiteX4" fmla="*/ 544047 w 1051303"/>
              <a:gd name="connsiteY4" fmla="*/ 397669 h 397669"/>
              <a:gd name="connsiteX5" fmla="*/ 39222 w 1051303"/>
              <a:gd name="connsiteY5" fmla="*/ 397669 h 397669"/>
              <a:gd name="connsiteX6" fmla="*/ 39222 w 1051303"/>
              <a:gd name="connsiteY6" fmla="*/ 316706 h 397669"/>
              <a:gd name="connsiteX7" fmla="*/ 86847 w 1051303"/>
              <a:gd name="connsiteY7" fmla="*/ 183356 h 397669"/>
              <a:gd name="connsiteX8" fmla="*/ 260678 w 1051303"/>
              <a:gd name="connsiteY8" fmla="*/ 54769 h 397669"/>
              <a:gd name="connsiteX9" fmla="*/ 429747 w 1051303"/>
              <a:gd name="connsiteY9" fmla="*/ 9525 h 397669"/>
              <a:gd name="connsiteX10" fmla="*/ 546428 w 1051303"/>
              <a:gd name="connsiteY10" fmla="*/ 0 h 397669"/>
              <a:gd name="connsiteX0" fmla="*/ 511550 w 1016425"/>
              <a:gd name="connsiteY0" fmla="*/ 0 h 397669"/>
              <a:gd name="connsiteX1" fmla="*/ 721100 w 1016425"/>
              <a:gd name="connsiteY1" fmla="*/ 30956 h 397669"/>
              <a:gd name="connsiteX2" fmla="*/ 933031 w 1016425"/>
              <a:gd name="connsiteY2" fmla="*/ 138113 h 397669"/>
              <a:gd name="connsiteX3" fmla="*/ 1016375 w 1016425"/>
              <a:gd name="connsiteY3" fmla="*/ 395288 h 397669"/>
              <a:gd name="connsiteX4" fmla="*/ 509169 w 1016425"/>
              <a:gd name="connsiteY4" fmla="*/ 397669 h 397669"/>
              <a:gd name="connsiteX5" fmla="*/ 4344 w 1016425"/>
              <a:gd name="connsiteY5" fmla="*/ 397669 h 397669"/>
              <a:gd name="connsiteX6" fmla="*/ 4344 w 1016425"/>
              <a:gd name="connsiteY6" fmla="*/ 316706 h 397669"/>
              <a:gd name="connsiteX7" fmla="*/ 51969 w 1016425"/>
              <a:gd name="connsiteY7" fmla="*/ 183356 h 397669"/>
              <a:gd name="connsiteX8" fmla="*/ 225800 w 1016425"/>
              <a:gd name="connsiteY8" fmla="*/ 54769 h 397669"/>
              <a:gd name="connsiteX9" fmla="*/ 394869 w 1016425"/>
              <a:gd name="connsiteY9" fmla="*/ 9525 h 397669"/>
              <a:gd name="connsiteX10" fmla="*/ 511550 w 1016425"/>
              <a:gd name="connsiteY10" fmla="*/ 0 h 397669"/>
              <a:gd name="connsiteX0" fmla="*/ 537545 w 1042420"/>
              <a:gd name="connsiteY0" fmla="*/ 0 h 397669"/>
              <a:gd name="connsiteX1" fmla="*/ 747095 w 1042420"/>
              <a:gd name="connsiteY1" fmla="*/ 30956 h 397669"/>
              <a:gd name="connsiteX2" fmla="*/ 959026 w 1042420"/>
              <a:gd name="connsiteY2" fmla="*/ 138113 h 397669"/>
              <a:gd name="connsiteX3" fmla="*/ 1042370 w 1042420"/>
              <a:gd name="connsiteY3" fmla="*/ 395288 h 397669"/>
              <a:gd name="connsiteX4" fmla="*/ 535164 w 1042420"/>
              <a:gd name="connsiteY4" fmla="*/ 397669 h 397669"/>
              <a:gd name="connsiteX5" fmla="*/ 30339 w 1042420"/>
              <a:gd name="connsiteY5" fmla="*/ 397669 h 397669"/>
              <a:gd name="connsiteX6" fmla="*/ 77964 w 1042420"/>
              <a:gd name="connsiteY6" fmla="*/ 183356 h 397669"/>
              <a:gd name="connsiteX7" fmla="*/ 251795 w 1042420"/>
              <a:gd name="connsiteY7" fmla="*/ 54769 h 397669"/>
              <a:gd name="connsiteX8" fmla="*/ 420864 w 1042420"/>
              <a:gd name="connsiteY8" fmla="*/ 9525 h 397669"/>
              <a:gd name="connsiteX9" fmla="*/ 537545 w 1042420"/>
              <a:gd name="connsiteY9" fmla="*/ 0 h 397669"/>
              <a:gd name="connsiteX0" fmla="*/ 508045 w 1012920"/>
              <a:gd name="connsiteY0" fmla="*/ 0 h 397669"/>
              <a:gd name="connsiteX1" fmla="*/ 717595 w 1012920"/>
              <a:gd name="connsiteY1" fmla="*/ 30956 h 397669"/>
              <a:gd name="connsiteX2" fmla="*/ 929526 w 1012920"/>
              <a:gd name="connsiteY2" fmla="*/ 138113 h 397669"/>
              <a:gd name="connsiteX3" fmla="*/ 1012870 w 1012920"/>
              <a:gd name="connsiteY3" fmla="*/ 395288 h 397669"/>
              <a:gd name="connsiteX4" fmla="*/ 505664 w 1012920"/>
              <a:gd name="connsiteY4" fmla="*/ 397669 h 397669"/>
              <a:gd name="connsiteX5" fmla="*/ 839 w 1012920"/>
              <a:gd name="connsiteY5" fmla="*/ 397669 h 397669"/>
              <a:gd name="connsiteX6" fmla="*/ 48464 w 1012920"/>
              <a:gd name="connsiteY6" fmla="*/ 183356 h 397669"/>
              <a:gd name="connsiteX7" fmla="*/ 222295 w 1012920"/>
              <a:gd name="connsiteY7" fmla="*/ 54769 h 397669"/>
              <a:gd name="connsiteX8" fmla="*/ 391364 w 1012920"/>
              <a:gd name="connsiteY8" fmla="*/ 9525 h 397669"/>
              <a:gd name="connsiteX9" fmla="*/ 508045 w 1012920"/>
              <a:gd name="connsiteY9" fmla="*/ 0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2920" h="397669">
                <a:moveTo>
                  <a:pt x="508045" y="0"/>
                </a:moveTo>
                <a:cubicBezTo>
                  <a:pt x="577696" y="3968"/>
                  <a:pt x="647348" y="7937"/>
                  <a:pt x="717595" y="30956"/>
                </a:cubicBezTo>
                <a:cubicBezTo>
                  <a:pt x="787842" y="53975"/>
                  <a:pt x="880314" y="77391"/>
                  <a:pt x="929526" y="138113"/>
                </a:cubicBezTo>
                <a:cubicBezTo>
                  <a:pt x="978738" y="198835"/>
                  <a:pt x="1014458" y="299641"/>
                  <a:pt x="1012870" y="395288"/>
                </a:cubicBezTo>
                <a:lnTo>
                  <a:pt x="505664" y="397669"/>
                </a:lnTo>
                <a:lnTo>
                  <a:pt x="839" y="397669"/>
                </a:lnTo>
                <a:cubicBezTo>
                  <a:pt x="-3924" y="323850"/>
                  <a:pt x="11555" y="240506"/>
                  <a:pt x="48464" y="183356"/>
                </a:cubicBezTo>
                <a:cubicBezTo>
                  <a:pt x="85373" y="139700"/>
                  <a:pt x="165145" y="83741"/>
                  <a:pt x="222295" y="54769"/>
                </a:cubicBezTo>
                <a:cubicBezTo>
                  <a:pt x="279445" y="25797"/>
                  <a:pt x="335404" y="17661"/>
                  <a:pt x="391364" y="9525"/>
                </a:cubicBezTo>
                <a:lnTo>
                  <a:pt x="508045" y="0"/>
                </a:lnTo>
                <a:close/>
              </a:path>
            </a:pathLst>
          </a:cu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0" name="Group 58"/>
          <p:cNvGrpSpPr>
            <a:grpSpLocks/>
          </p:cNvGrpSpPr>
          <p:nvPr/>
        </p:nvGrpSpPr>
        <p:grpSpPr bwMode="auto">
          <a:xfrm>
            <a:off x="1936750" y="2616200"/>
            <a:ext cx="1806575" cy="3425825"/>
            <a:chOff x="1366" y="1315"/>
            <a:chExt cx="1138" cy="2158"/>
          </a:xfrm>
        </p:grpSpPr>
        <p:sp>
          <p:nvSpPr>
            <p:cNvPr id="2090" name="Rectangle 7"/>
            <p:cNvSpPr>
              <a:spLocks noChangeArrowheads="1"/>
            </p:cNvSpPr>
            <p:nvPr/>
          </p:nvSpPr>
          <p:spPr bwMode="auto">
            <a:xfrm>
              <a:off x="1423" y="1315"/>
              <a:ext cx="1070" cy="30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1800" b="1">
                <a:solidFill>
                  <a:schemeClr val="bg1"/>
                </a:solidFill>
                <a:latin typeface="Arial" pitchFamily="34" charset="0"/>
                <a:ea typeface="MS PGothic" pitchFamily="34" charset="-128"/>
              </a:endParaRPr>
            </a:p>
          </p:txBody>
        </p:sp>
        <p:sp>
          <p:nvSpPr>
            <p:cNvPr id="2091" name="Rectangle 9"/>
            <p:cNvSpPr>
              <a:spLocks noChangeArrowheads="1"/>
            </p:cNvSpPr>
            <p:nvPr/>
          </p:nvSpPr>
          <p:spPr bwMode="auto">
            <a:xfrm>
              <a:off x="1792" y="1381"/>
              <a:ext cx="320" cy="1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92" name="Rectangle 10"/>
            <p:cNvSpPr>
              <a:spLocks noChangeArrowheads="1"/>
            </p:cNvSpPr>
            <p:nvPr/>
          </p:nvSpPr>
          <p:spPr bwMode="auto">
            <a:xfrm>
              <a:off x="1906"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93" name="Text Box 30"/>
            <p:cNvSpPr txBox="1">
              <a:spLocks noChangeArrowheads="1"/>
            </p:cNvSpPr>
            <p:nvPr/>
          </p:nvSpPr>
          <p:spPr bwMode="auto">
            <a:xfrm>
              <a:off x="1410" y="2314"/>
              <a:ext cx="87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latin typeface="Arial" pitchFamily="34" charset="0"/>
                  <a:ea typeface="MS PGothic" pitchFamily="34" charset="-128"/>
                </a:rPr>
                <a:t>Fluidigm</a:t>
              </a:r>
            </a:p>
            <a:p>
              <a:pPr algn="ctr">
                <a:spcBef>
                  <a:spcPct val="0"/>
                </a:spcBef>
                <a:buFontTx/>
                <a:buNone/>
              </a:pPr>
              <a:r>
                <a:rPr lang="en-US" altLang="en-US" sz="1800">
                  <a:latin typeface="Arial" pitchFamily="34" charset="0"/>
                  <a:ea typeface="MS PGothic" pitchFamily="34" charset="-128"/>
                </a:rPr>
                <a:t>Topaz® DC</a:t>
              </a:r>
            </a:p>
          </p:txBody>
        </p:sp>
        <p:sp>
          <p:nvSpPr>
            <p:cNvPr id="2094" name="Rectangle 31"/>
            <p:cNvSpPr>
              <a:spLocks noChangeArrowheads="1"/>
            </p:cNvSpPr>
            <p:nvPr/>
          </p:nvSpPr>
          <p:spPr bwMode="auto">
            <a:xfrm>
              <a:off x="1366" y="2879"/>
              <a:ext cx="1138"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Arial" pitchFamily="34" charset="0"/>
                  <a:ea typeface="MS PGothic" pitchFamily="34" charset="-128"/>
                </a:rPr>
                <a:t>http://www.fluidigm.com/home/fluidigm/docs/Datasheet_1.96DC.pdf</a:t>
              </a:r>
            </a:p>
          </p:txBody>
        </p:sp>
        <p:sp>
          <p:nvSpPr>
            <p:cNvPr id="2095" name="Text Box 40"/>
            <p:cNvSpPr txBox="1">
              <a:spLocks noChangeArrowheads="1"/>
            </p:cNvSpPr>
            <p:nvPr/>
          </p:nvSpPr>
          <p:spPr bwMode="auto">
            <a:xfrm>
              <a:off x="1670" y="1686"/>
              <a:ext cx="5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latin typeface="Arial" pitchFamily="34" charset="0"/>
                  <a:ea typeface="MS PGothic" pitchFamily="34" charset="-128"/>
                </a:rPr>
                <a:t>200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a:t>
              </a:r>
              <a:endParaRPr lang="el-GR" altLang="en-US" sz="1800">
                <a:latin typeface="Arial" pitchFamily="34" charset="0"/>
                <a:ea typeface="MS PGothic" pitchFamily="34" charset="-128"/>
              </a:endParaRPr>
            </a:p>
          </p:txBody>
        </p:sp>
      </p:grpSp>
      <p:grpSp>
        <p:nvGrpSpPr>
          <p:cNvPr id="2051" name="Group 59"/>
          <p:cNvGrpSpPr>
            <a:grpSpLocks/>
          </p:cNvGrpSpPr>
          <p:nvPr/>
        </p:nvGrpSpPr>
        <p:grpSpPr bwMode="auto">
          <a:xfrm>
            <a:off x="3644218" y="1646238"/>
            <a:ext cx="1971675" cy="4191000"/>
            <a:chOff x="2714" y="704"/>
            <a:chExt cx="1441" cy="2640"/>
          </a:xfrm>
        </p:grpSpPr>
        <p:sp>
          <p:nvSpPr>
            <p:cNvPr id="2083" name="Oval 34"/>
            <p:cNvSpPr>
              <a:spLocks noChangeArrowheads="1"/>
            </p:cNvSpPr>
            <p:nvPr/>
          </p:nvSpPr>
          <p:spPr bwMode="auto">
            <a:xfrm>
              <a:off x="3052" y="1201"/>
              <a:ext cx="765" cy="7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84" name="Rectangle 32"/>
            <p:cNvSpPr>
              <a:spLocks noChangeArrowheads="1"/>
            </p:cNvSpPr>
            <p:nvPr/>
          </p:nvSpPr>
          <p:spPr bwMode="auto">
            <a:xfrm>
              <a:off x="2739" y="2879"/>
              <a:ext cx="141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Arial" pitchFamily="34" charset="0"/>
                  <a:ea typeface="MS PGothic" pitchFamily="34" charset="-128"/>
                </a:rPr>
                <a:t>Soliman, A. </a:t>
              </a:r>
              <a:r>
                <a:rPr lang="en-US" altLang="en-US" sz="1400" b="1" i="1">
                  <a:latin typeface="Arial" pitchFamily="34" charset="0"/>
                  <a:ea typeface="MS PGothic" pitchFamily="34" charset="-128"/>
                </a:rPr>
                <a:t>et al.</a:t>
              </a:r>
              <a:r>
                <a:rPr lang="en-US" altLang="en-US" sz="1400" b="1">
                  <a:latin typeface="Arial" pitchFamily="34" charset="0"/>
                  <a:ea typeface="MS PGothic" pitchFamily="34" charset="-128"/>
                </a:rPr>
                <a:t> (2011). </a:t>
              </a:r>
              <a:r>
                <a:rPr lang="en-US" altLang="en-US" sz="1400" b="1" i="1">
                  <a:latin typeface="Arial" pitchFamily="34" charset="0"/>
                  <a:ea typeface="MS PGothic" pitchFamily="34" charset="-128"/>
                </a:rPr>
                <a:t>Acta Cryst. D</a:t>
              </a:r>
              <a:r>
                <a:rPr lang="en-US" altLang="en-US" sz="1400" b="1">
                  <a:latin typeface="Arial" pitchFamily="34" charset="0"/>
                  <a:ea typeface="MS PGothic" pitchFamily="34" charset="-128"/>
                </a:rPr>
                <a:t> 67, 646-656. </a:t>
              </a:r>
            </a:p>
          </p:txBody>
        </p:sp>
        <p:sp>
          <p:nvSpPr>
            <p:cNvPr id="2085" name="Rectangle 33"/>
            <p:cNvSpPr>
              <a:spLocks noChangeArrowheads="1"/>
            </p:cNvSpPr>
            <p:nvPr/>
          </p:nvSpPr>
          <p:spPr bwMode="auto">
            <a:xfrm>
              <a:off x="2854" y="1554"/>
              <a:ext cx="1161" cy="449"/>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latin typeface="Arial" pitchFamily="34" charset="0"/>
                  <a:ea typeface="MS PGothic" pitchFamily="34" charset="-128"/>
                </a:rPr>
                <a:t>250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a:t>
              </a:r>
              <a:endParaRPr lang="el-GR" altLang="en-US" sz="1800">
                <a:latin typeface="Arial" pitchFamily="34" charset="0"/>
                <a:ea typeface="MS PGothic" pitchFamily="34" charset="-128"/>
              </a:endParaRPr>
            </a:p>
          </p:txBody>
        </p:sp>
        <p:sp>
          <p:nvSpPr>
            <p:cNvPr id="2086" name="Rectangle 35"/>
            <p:cNvSpPr>
              <a:spLocks noChangeArrowheads="1"/>
            </p:cNvSpPr>
            <p:nvPr/>
          </p:nvSpPr>
          <p:spPr bwMode="auto">
            <a:xfrm>
              <a:off x="3400"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87" name="Text Box 37"/>
            <p:cNvSpPr txBox="1">
              <a:spLocks noChangeArrowheads="1"/>
            </p:cNvSpPr>
            <p:nvPr/>
          </p:nvSpPr>
          <p:spPr bwMode="auto">
            <a:xfrm>
              <a:off x="2714" y="2314"/>
              <a:ext cx="121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latin typeface="Arial" pitchFamily="34" charset="0"/>
                  <a:ea typeface="MS PGothic" pitchFamily="34" charset="-128"/>
                </a:rPr>
                <a:t>NatX-ray</a:t>
              </a:r>
            </a:p>
            <a:p>
              <a:pPr algn="ctr">
                <a:spcBef>
                  <a:spcPct val="0"/>
                </a:spcBef>
                <a:buFontTx/>
                <a:buNone/>
              </a:pPr>
              <a:r>
                <a:rPr lang="en-US" altLang="en-US" sz="1800">
                  <a:latin typeface="Arial" pitchFamily="34" charset="0"/>
                  <a:ea typeface="MS PGothic" pitchFamily="34" charset="-128"/>
                </a:rPr>
                <a:t>CrystalQuick™ X</a:t>
              </a:r>
            </a:p>
          </p:txBody>
        </p:sp>
        <p:sp>
          <p:nvSpPr>
            <p:cNvPr id="2088" name="Rectangle 45"/>
            <p:cNvSpPr>
              <a:spLocks noChangeArrowheads="1"/>
            </p:cNvSpPr>
            <p:nvPr/>
          </p:nvSpPr>
          <p:spPr bwMode="auto">
            <a:xfrm>
              <a:off x="2851" y="704"/>
              <a:ext cx="1161" cy="7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latin typeface="Arial" pitchFamily="34" charset="0"/>
                <a:ea typeface="MS PGothic" pitchFamily="34" charset="-128"/>
              </a:endParaRPr>
            </a:p>
          </p:txBody>
        </p:sp>
        <p:sp>
          <p:nvSpPr>
            <p:cNvPr id="2089" name="Text Box 46"/>
            <p:cNvSpPr txBox="1">
              <a:spLocks noChangeArrowheads="1"/>
            </p:cNvSpPr>
            <p:nvPr/>
          </p:nvSpPr>
          <p:spPr bwMode="auto">
            <a:xfrm>
              <a:off x="3003" y="721"/>
              <a:ext cx="9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latin typeface="Arial" pitchFamily="34" charset="0"/>
                  <a:ea typeface="MS PGothic" pitchFamily="34" charset="-128"/>
                </a:rPr>
                <a:t>~50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 tape</a:t>
              </a:r>
              <a:endParaRPr lang="el-GR" altLang="en-US" sz="1800">
                <a:latin typeface="Arial" pitchFamily="34" charset="0"/>
                <a:ea typeface="MS PGothic" pitchFamily="34" charset="-128"/>
              </a:endParaRPr>
            </a:p>
          </p:txBody>
        </p:sp>
      </p:grpSp>
      <p:grpSp>
        <p:nvGrpSpPr>
          <p:cNvPr id="2052" name="Group 61"/>
          <p:cNvGrpSpPr>
            <a:grpSpLocks/>
          </p:cNvGrpSpPr>
          <p:nvPr/>
        </p:nvGrpSpPr>
        <p:grpSpPr bwMode="auto">
          <a:xfrm>
            <a:off x="-608013" y="1687513"/>
            <a:ext cx="2451101" cy="4354512"/>
            <a:chOff x="-383" y="730"/>
            <a:chExt cx="1544" cy="2743"/>
          </a:xfrm>
        </p:grpSpPr>
        <p:grpSp>
          <p:nvGrpSpPr>
            <p:cNvPr id="2071" name="Group 12"/>
            <p:cNvGrpSpPr>
              <a:grpSpLocks/>
            </p:cNvGrpSpPr>
            <p:nvPr/>
          </p:nvGrpSpPr>
          <p:grpSpPr bwMode="auto">
            <a:xfrm flipH="1">
              <a:off x="-383" y="1296"/>
              <a:ext cx="1410" cy="316"/>
              <a:chOff x="4438" y="3135"/>
              <a:chExt cx="1410" cy="316"/>
            </a:xfrm>
          </p:grpSpPr>
          <p:sp>
            <p:nvSpPr>
              <p:cNvPr id="2078" name="Freeform 13"/>
              <p:cNvSpPr>
                <a:spLocks noChangeAspect="1"/>
              </p:cNvSpPr>
              <p:nvPr/>
            </p:nvSpPr>
            <p:spPr bwMode="auto">
              <a:xfrm>
                <a:off x="4438" y="3135"/>
                <a:ext cx="764" cy="316"/>
              </a:xfrm>
              <a:custGeom>
                <a:avLst/>
                <a:gdLst>
                  <a:gd name="T0" fmla="*/ 66 w 2552"/>
                  <a:gd name="T1" fmla="*/ 6 h 1384"/>
                  <a:gd name="T2" fmla="*/ 32 w 2552"/>
                  <a:gd name="T3" fmla="*/ 15 h 1384"/>
                  <a:gd name="T4" fmla="*/ 9 w 2552"/>
                  <a:gd name="T5" fmla="*/ 13 h 1384"/>
                  <a:gd name="T6" fmla="*/ 0 w 2552"/>
                  <a:gd name="T7" fmla="*/ 7 h 1384"/>
                  <a:gd name="T8" fmla="*/ 8 w 2552"/>
                  <a:gd name="T9" fmla="*/ 2 h 1384"/>
                  <a:gd name="T10" fmla="*/ 29 w 2552"/>
                  <a:gd name="T11" fmla="*/ 0 h 1384"/>
                  <a:gd name="T12" fmla="*/ 45 w 2552"/>
                  <a:gd name="T13" fmla="*/ 4 h 1384"/>
                  <a:gd name="T14" fmla="*/ 63 w 2552"/>
                  <a:gd name="T15" fmla="*/ 7 h 1384"/>
                  <a:gd name="T16" fmla="*/ 69 w 2552"/>
                  <a:gd name="T17" fmla="*/ 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79" name="Rectangle 14"/>
              <p:cNvSpPr>
                <a:spLocks noChangeArrowheads="1"/>
              </p:cNvSpPr>
              <p:nvPr/>
            </p:nvSpPr>
            <p:spPr bwMode="auto">
              <a:xfrm>
                <a:off x="4658" y="3279"/>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80" name="Freeform 15"/>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81" name="Freeform 16"/>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82" name="Oval 17"/>
              <p:cNvSpPr>
                <a:spLocks noChangeArrowheads="1"/>
              </p:cNvSpPr>
              <p:nvPr/>
            </p:nvSpPr>
            <p:spPr bwMode="auto">
              <a:xfrm>
                <a:off x="5096" y="3147"/>
                <a:ext cx="90" cy="8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grpSp>
        <p:sp>
          <p:nvSpPr>
            <p:cNvPr id="2072" name="Text Box 36"/>
            <p:cNvSpPr txBox="1">
              <a:spLocks noChangeArrowheads="1"/>
            </p:cNvSpPr>
            <p:nvPr/>
          </p:nvSpPr>
          <p:spPr bwMode="auto">
            <a:xfrm>
              <a:off x="224" y="2315"/>
              <a:ext cx="80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latin typeface="Arial" pitchFamily="34" charset="0"/>
                  <a:ea typeface="MS PGothic" pitchFamily="34" charset="-128"/>
                </a:rPr>
                <a:t>MiTeGen</a:t>
              </a:r>
            </a:p>
            <a:p>
              <a:pPr algn="ctr">
                <a:spcBef>
                  <a:spcPct val="0"/>
                </a:spcBef>
                <a:buFontTx/>
                <a:buNone/>
              </a:pPr>
              <a:r>
                <a:rPr lang="en-US" altLang="en-US" sz="1800">
                  <a:latin typeface="Arial" pitchFamily="34" charset="0"/>
                  <a:ea typeface="MS PGothic" pitchFamily="34" charset="-128"/>
                </a:rPr>
                <a:t>MicroRT™</a:t>
              </a:r>
            </a:p>
          </p:txBody>
        </p:sp>
        <p:sp>
          <p:nvSpPr>
            <p:cNvPr id="2073" name="Rectangle 53"/>
            <p:cNvSpPr>
              <a:spLocks noChangeArrowheads="1"/>
            </p:cNvSpPr>
            <p:nvPr/>
          </p:nvSpPr>
          <p:spPr bwMode="auto">
            <a:xfrm>
              <a:off x="0" y="1974"/>
              <a:ext cx="1161" cy="3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latin typeface="Arial" pitchFamily="34" charset="0"/>
                <a:ea typeface="MS PGothic" pitchFamily="34" charset="-128"/>
              </a:endParaRPr>
            </a:p>
          </p:txBody>
        </p:sp>
        <p:sp>
          <p:nvSpPr>
            <p:cNvPr id="2074" name="Text Box 54"/>
            <p:cNvSpPr txBox="1">
              <a:spLocks noChangeArrowheads="1"/>
            </p:cNvSpPr>
            <p:nvPr/>
          </p:nvSpPr>
          <p:spPr bwMode="auto">
            <a:xfrm>
              <a:off x="152" y="1991"/>
              <a:ext cx="8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latin typeface="Arial" pitchFamily="34" charset="0"/>
                  <a:ea typeface="MS PGothic" pitchFamily="34" charset="-128"/>
                </a:rPr>
                <a:t>25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 wall</a:t>
              </a:r>
              <a:endParaRPr lang="el-GR" altLang="en-US" sz="1800">
                <a:latin typeface="Arial" pitchFamily="34" charset="0"/>
                <a:ea typeface="MS PGothic" pitchFamily="34" charset="-128"/>
              </a:endParaRPr>
            </a:p>
          </p:txBody>
        </p:sp>
        <p:sp>
          <p:nvSpPr>
            <p:cNvPr id="2075" name="Rectangle 55"/>
            <p:cNvSpPr>
              <a:spLocks noChangeArrowheads="1"/>
            </p:cNvSpPr>
            <p:nvPr/>
          </p:nvSpPr>
          <p:spPr bwMode="auto">
            <a:xfrm>
              <a:off x="0" y="730"/>
              <a:ext cx="1161" cy="3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latin typeface="Arial" pitchFamily="34" charset="0"/>
                <a:ea typeface="MS PGothic" pitchFamily="34" charset="-128"/>
              </a:endParaRPr>
            </a:p>
          </p:txBody>
        </p:sp>
        <p:sp>
          <p:nvSpPr>
            <p:cNvPr id="2076" name="Text Box 56"/>
            <p:cNvSpPr txBox="1">
              <a:spLocks noChangeArrowheads="1"/>
            </p:cNvSpPr>
            <p:nvPr/>
          </p:nvSpPr>
          <p:spPr bwMode="auto">
            <a:xfrm>
              <a:off x="152" y="747"/>
              <a:ext cx="8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a:latin typeface="Arial" pitchFamily="34" charset="0"/>
                  <a:ea typeface="MS PGothic" pitchFamily="34" charset="-128"/>
                </a:rPr>
                <a:t>25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 wall</a:t>
              </a:r>
              <a:endParaRPr lang="el-GR" altLang="en-US" sz="1800">
                <a:latin typeface="Arial" pitchFamily="34" charset="0"/>
                <a:ea typeface="MS PGothic" pitchFamily="34" charset="-128"/>
              </a:endParaRPr>
            </a:p>
          </p:txBody>
        </p:sp>
        <p:sp>
          <p:nvSpPr>
            <p:cNvPr id="2077" name="Rectangle 57"/>
            <p:cNvSpPr>
              <a:spLocks noChangeArrowheads="1"/>
            </p:cNvSpPr>
            <p:nvPr/>
          </p:nvSpPr>
          <p:spPr bwMode="auto">
            <a:xfrm>
              <a:off x="100" y="2879"/>
              <a:ext cx="971"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a:latin typeface="Arial" pitchFamily="34" charset="0"/>
                  <a:ea typeface="MS PGothic" pitchFamily="34" charset="-128"/>
                </a:rPr>
                <a:t>http://www.mitegen.com/products/micrort/micrort.shtml</a:t>
              </a:r>
            </a:p>
          </p:txBody>
        </p:sp>
      </p:grpSp>
      <p:sp>
        <p:nvSpPr>
          <p:cNvPr id="2053" name="Rectangle 62"/>
          <p:cNvSpPr>
            <a:spLocks noChangeArrowheads="1"/>
          </p:cNvSpPr>
          <p:nvPr/>
        </p:nvSpPr>
        <p:spPr bwMode="auto">
          <a:xfrm>
            <a:off x="2032000" y="2717800"/>
            <a:ext cx="57785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900">
                <a:solidFill>
                  <a:schemeClr val="bg1"/>
                </a:solidFill>
                <a:latin typeface="Arial" pitchFamily="34" charset="0"/>
                <a:ea typeface="MS PGothic" pitchFamily="34" charset="-128"/>
              </a:rPr>
              <a:t>PDMS</a:t>
            </a:r>
          </a:p>
        </p:txBody>
      </p:sp>
      <p:sp>
        <p:nvSpPr>
          <p:cNvPr id="2054" name="Rectangle 63"/>
          <p:cNvSpPr>
            <a:spLocks noChangeArrowheads="1"/>
          </p:cNvSpPr>
          <p:nvPr/>
        </p:nvSpPr>
        <p:spPr bwMode="auto">
          <a:xfrm>
            <a:off x="3124200" y="2717800"/>
            <a:ext cx="59690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900">
                <a:solidFill>
                  <a:schemeClr val="bg1"/>
                </a:solidFill>
                <a:latin typeface="Arial" pitchFamily="34" charset="0"/>
                <a:ea typeface="MS PGothic" pitchFamily="34" charset="-128"/>
              </a:rPr>
              <a:t>PDMS</a:t>
            </a:r>
          </a:p>
        </p:txBody>
      </p:sp>
      <p:grpSp>
        <p:nvGrpSpPr>
          <p:cNvPr id="2055" name="Group 59"/>
          <p:cNvGrpSpPr>
            <a:grpSpLocks/>
          </p:cNvGrpSpPr>
          <p:nvPr/>
        </p:nvGrpSpPr>
        <p:grpSpPr bwMode="auto">
          <a:xfrm>
            <a:off x="5628593" y="1642543"/>
            <a:ext cx="1544637" cy="4406900"/>
            <a:chOff x="2851" y="704"/>
            <a:chExt cx="1164" cy="2776"/>
          </a:xfrm>
        </p:grpSpPr>
        <p:sp>
          <p:nvSpPr>
            <p:cNvPr id="2064" name="Oval 34"/>
            <p:cNvSpPr>
              <a:spLocks noChangeArrowheads="1"/>
            </p:cNvSpPr>
            <p:nvPr/>
          </p:nvSpPr>
          <p:spPr bwMode="auto">
            <a:xfrm>
              <a:off x="3052" y="1324"/>
              <a:ext cx="765" cy="40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65" name="Rectangle 32"/>
            <p:cNvSpPr>
              <a:spLocks noChangeArrowheads="1"/>
            </p:cNvSpPr>
            <p:nvPr/>
          </p:nvSpPr>
          <p:spPr bwMode="auto">
            <a:xfrm>
              <a:off x="2854" y="2879"/>
              <a:ext cx="1158"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400" b="1" dirty="0">
                  <a:latin typeface="Arial" pitchFamily="34" charset="0"/>
                  <a:ea typeface="MS PGothic" pitchFamily="34" charset="-128"/>
                </a:rPr>
                <a:t>http://www.mitegen.com/mic_catalog.php?c=insituplates</a:t>
              </a:r>
            </a:p>
          </p:txBody>
        </p:sp>
        <p:sp>
          <p:nvSpPr>
            <p:cNvPr id="2066" name="Rectangle 33"/>
            <p:cNvSpPr>
              <a:spLocks noChangeArrowheads="1"/>
            </p:cNvSpPr>
            <p:nvPr/>
          </p:nvSpPr>
          <p:spPr bwMode="auto">
            <a:xfrm>
              <a:off x="2854" y="1554"/>
              <a:ext cx="1161" cy="179"/>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a:latin typeface="Arial" pitchFamily="34" charset="0"/>
                  <a:ea typeface="MS PGothic" pitchFamily="34" charset="-128"/>
                </a:rPr>
                <a:t>100 </a:t>
              </a:r>
              <a:r>
                <a:rPr lang="el-GR" altLang="en-US" sz="1800">
                  <a:latin typeface="Arial" pitchFamily="34" charset="0"/>
                  <a:ea typeface="MS PGothic" pitchFamily="34" charset="-128"/>
                </a:rPr>
                <a:t>μ</a:t>
              </a:r>
              <a:r>
                <a:rPr lang="en-US" altLang="en-US" sz="1800">
                  <a:latin typeface="Arial" pitchFamily="34" charset="0"/>
                  <a:ea typeface="MS PGothic" pitchFamily="34" charset="-128"/>
                </a:rPr>
                <a:t>m</a:t>
              </a:r>
              <a:endParaRPr lang="el-GR" altLang="en-US" sz="1800">
                <a:latin typeface="Arial" pitchFamily="34" charset="0"/>
                <a:ea typeface="MS PGothic" pitchFamily="34" charset="-128"/>
              </a:endParaRPr>
            </a:p>
          </p:txBody>
        </p:sp>
        <p:sp>
          <p:nvSpPr>
            <p:cNvPr id="2067" name="Rectangle 35"/>
            <p:cNvSpPr>
              <a:spLocks noChangeArrowheads="1"/>
            </p:cNvSpPr>
            <p:nvPr/>
          </p:nvSpPr>
          <p:spPr bwMode="auto">
            <a:xfrm>
              <a:off x="3400"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2068" name="Text Box 37"/>
            <p:cNvSpPr txBox="1">
              <a:spLocks noChangeArrowheads="1"/>
            </p:cNvSpPr>
            <p:nvPr/>
          </p:nvSpPr>
          <p:spPr bwMode="auto">
            <a:xfrm>
              <a:off x="2971" y="2314"/>
              <a:ext cx="69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dirty="0" err="1">
                  <a:latin typeface="Arial" pitchFamily="34" charset="0"/>
                  <a:ea typeface="MS PGothic" pitchFamily="34" charset="-128"/>
                </a:rPr>
                <a:t>MiTeGen</a:t>
              </a:r>
              <a:endParaRPr lang="en-US" altLang="en-US" sz="1800" dirty="0">
                <a:latin typeface="Arial" pitchFamily="34" charset="0"/>
                <a:ea typeface="MS PGothic" pitchFamily="34" charset="-128"/>
              </a:endParaRPr>
            </a:p>
            <a:p>
              <a:pPr algn="ctr">
                <a:spcBef>
                  <a:spcPct val="0"/>
                </a:spcBef>
                <a:buFontTx/>
                <a:buNone/>
              </a:pPr>
              <a:r>
                <a:rPr lang="en-US" altLang="en-US" sz="1800" dirty="0">
                  <a:latin typeface="Arial" pitchFamily="34" charset="0"/>
                  <a:ea typeface="MS PGothic" pitchFamily="34" charset="-128"/>
                </a:rPr>
                <a:t>in-situ-1</a:t>
              </a:r>
            </a:p>
          </p:txBody>
        </p:sp>
        <p:sp>
          <p:nvSpPr>
            <p:cNvPr id="2069" name="Rectangle 45"/>
            <p:cNvSpPr>
              <a:spLocks noChangeArrowheads="1"/>
            </p:cNvSpPr>
            <p:nvPr/>
          </p:nvSpPr>
          <p:spPr bwMode="auto">
            <a:xfrm>
              <a:off x="2851" y="704"/>
              <a:ext cx="1161" cy="7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latin typeface="Arial" pitchFamily="34" charset="0"/>
                <a:ea typeface="MS PGothic" pitchFamily="34" charset="-128"/>
              </a:endParaRPr>
            </a:p>
          </p:txBody>
        </p:sp>
        <p:sp>
          <p:nvSpPr>
            <p:cNvPr id="2070" name="Text Box 46"/>
            <p:cNvSpPr txBox="1">
              <a:spLocks noChangeArrowheads="1"/>
            </p:cNvSpPr>
            <p:nvPr/>
          </p:nvSpPr>
          <p:spPr bwMode="auto">
            <a:xfrm>
              <a:off x="3003" y="721"/>
              <a:ext cx="9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dirty="0">
                  <a:latin typeface="Arial" pitchFamily="34" charset="0"/>
                  <a:ea typeface="MS PGothic" pitchFamily="34" charset="-128"/>
                </a:rPr>
                <a:t>~50 </a:t>
              </a:r>
              <a:r>
                <a:rPr lang="el-GR" altLang="en-US" sz="1800" dirty="0">
                  <a:latin typeface="Arial" pitchFamily="34" charset="0"/>
                  <a:ea typeface="MS PGothic" pitchFamily="34" charset="-128"/>
                </a:rPr>
                <a:t>μ</a:t>
              </a:r>
              <a:r>
                <a:rPr lang="en-US" altLang="en-US" sz="1800" dirty="0">
                  <a:latin typeface="Arial" pitchFamily="34" charset="0"/>
                  <a:ea typeface="MS PGothic" pitchFamily="34" charset="-128"/>
                </a:rPr>
                <a:t>m tape</a:t>
              </a:r>
              <a:endParaRPr lang="el-GR" altLang="en-US" sz="1800" dirty="0">
                <a:latin typeface="Arial" pitchFamily="34" charset="0"/>
                <a:ea typeface="MS PGothic" pitchFamily="34" charset="-128"/>
              </a:endParaRPr>
            </a:p>
          </p:txBody>
        </p:sp>
      </p:grpSp>
      <p:sp>
        <p:nvSpPr>
          <p:cNvPr id="2057"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lnSpc>
                <a:spcPct val="150000"/>
              </a:lnSpc>
              <a:spcBef>
                <a:spcPct val="0"/>
              </a:spcBef>
              <a:buFontTx/>
              <a:buNone/>
            </a:pPr>
            <a:r>
              <a:rPr lang="en-US" altLang="en-US" i="1">
                <a:latin typeface="Arial" pitchFamily="34" charset="0"/>
                <a:ea typeface="MS PGothic" pitchFamily="34" charset="-128"/>
              </a:rPr>
              <a:t>in-situ</a:t>
            </a:r>
            <a:r>
              <a:rPr lang="en-US" altLang="en-US">
                <a:latin typeface="Arial" pitchFamily="34" charset="0"/>
                <a:ea typeface="MS PGothic" pitchFamily="34" charset="-128"/>
              </a:rPr>
              <a:t> diffraction systems</a:t>
            </a:r>
          </a:p>
        </p:txBody>
      </p:sp>
      <p:grpSp>
        <p:nvGrpSpPr>
          <p:cNvPr id="48" name="Group 59"/>
          <p:cNvGrpSpPr>
            <a:grpSpLocks/>
          </p:cNvGrpSpPr>
          <p:nvPr/>
        </p:nvGrpSpPr>
        <p:grpSpPr bwMode="auto">
          <a:xfrm>
            <a:off x="7085557" y="1645043"/>
            <a:ext cx="1938757" cy="5022851"/>
            <a:chOff x="2648" y="704"/>
            <a:chExt cx="1461" cy="3164"/>
          </a:xfrm>
        </p:grpSpPr>
        <p:sp>
          <p:nvSpPr>
            <p:cNvPr id="50" name="Rectangle 32"/>
            <p:cNvSpPr>
              <a:spLocks noChangeArrowheads="1"/>
            </p:cNvSpPr>
            <p:nvPr/>
          </p:nvSpPr>
          <p:spPr bwMode="auto">
            <a:xfrm>
              <a:off x="2854" y="2879"/>
              <a:ext cx="1255"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sz="1600" b="1" dirty="0" err="1"/>
                <a:t>Márquez</a:t>
              </a:r>
              <a:r>
                <a:rPr lang="en-US" sz="1600" b="1" dirty="0"/>
                <a:t>, J. &amp; </a:t>
              </a:r>
              <a:r>
                <a:rPr lang="en-US" sz="1600" b="1" dirty="0" err="1"/>
                <a:t>Cipriani</a:t>
              </a:r>
              <a:r>
                <a:rPr lang="en-US" sz="1600" b="1" dirty="0"/>
                <a:t>, F. (2014) </a:t>
              </a:r>
              <a:r>
                <a:rPr lang="en-US" sz="1600" b="1" i="1" dirty="0" smtClean="0"/>
                <a:t>Structural </a:t>
              </a:r>
              <a:r>
                <a:rPr lang="en-US" sz="1600" b="1" i="1" dirty="0"/>
                <a:t>Genomics </a:t>
              </a:r>
              <a:r>
                <a:rPr lang="en-US" sz="1600" b="1" dirty="0"/>
                <a:t>(Chen, Y. W., </a:t>
              </a:r>
              <a:r>
                <a:rPr lang="en-US" sz="1600" b="1" dirty="0" err="1"/>
                <a:t>ed</a:t>
              </a:r>
              <a:r>
                <a:rPr lang="en-US" sz="1600" b="1" dirty="0"/>
                <a:t>) pp. </a:t>
              </a:r>
              <a:r>
                <a:rPr lang="en-US" sz="1600" b="1" dirty="0" smtClean="0"/>
                <a:t>197-203</a:t>
              </a:r>
              <a:r>
                <a:rPr lang="en-US" sz="1600" b="1" dirty="0"/>
                <a:t>.</a:t>
              </a:r>
              <a:endParaRPr lang="en-US" altLang="en-US" sz="1600" b="1" dirty="0">
                <a:latin typeface="Arial" pitchFamily="34" charset="0"/>
                <a:ea typeface="MS PGothic" pitchFamily="34" charset="-128"/>
              </a:endParaRPr>
            </a:p>
          </p:txBody>
        </p:sp>
        <p:sp>
          <p:nvSpPr>
            <p:cNvPr id="51" name="Rectangle 33"/>
            <p:cNvSpPr>
              <a:spLocks noChangeArrowheads="1"/>
            </p:cNvSpPr>
            <p:nvPr/>
          </p:nvSpPr>
          <p:spPr bwMode="auto">
            <a:xfrm>
              <a:off x="2854" y="1554"/>
              <a:ext cx="1161" cy="4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dirty="0">
                <a:latin typeface="Arial" pitchFamily="34" charset="0"/>
                <a:ea typeface="MS PGothic" pitchFamily="34" charset="-128"/>
              </a:endParaRPr>
            </a:p>
          </p:txBody>
        </p:sp>
        <p:sp>
          <p:nvSpPr>
            <p:cNvPr id="52" name="Rectangle 35"/>
            <p:cNvSpPr>
              <a:spLocks noChangeArrowheads="1"/>
            </p:cNvSpPr>
            <p:nvPr/>
          </p:nvSpPr>
          <p:spPr bwMode="auto">
            <a:xfrm>
              <a:off x="3400"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800">
                <a:latin typeface="Arial" pitchFamily="34" charset="0"/>
                <a:ea typeface="MS PGothic" pitchFamily="34" charset="-128"/>
              </a:endParaRPr>
            </a:p>
          </p:txBody>
        </p:sp>
        <p:sp>
          <p:nvSpPr>
            <p:cNvPr id="53" name="Text Box 37"/>
            <p:cNvSpPr txBox="1">
              <a:spLocks noChangeArrowheads="1"/>
            </p:cNvSpPr>
            <p:nvPr/>
          </p:nvSpPr>
          <p:spPr bwMode="auto">
            <a:xfrm>
              <a:off x="2648" y="2314"/>
              <a:ext cx="135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dirty="0" smtClean="0">
                  <a:latin typeface="Arial" pitchFamily="34" charset="0"/>
                  <a:ea typeface="MS PGothic" pitchFamily="34" charset="-128"/>
                </a:rPr>
                <a:t>Crystal </a:t>
              </a:r>
              <a:r>
                <a:rPr lang="en-US" altLang="en-US" sz="1800" dirty="0" err="1" smtClean="0">
                  <a:latin typeface="Arial" pitchFamily="34" charset="0"/>
                  <a:ea typeface="MS PGothic" pitchFamily="34" charset="-128"/>
                </a:rPr>
                <a:t>Direct</a:t>
              </a:r>
              <a:r>
                <a:rPr lang="en-US" altLang="en-US" sz="1800" baseline="30000" dirty="0" err="1" smtClean="0">
                  <a:latin typeface="Arial" pitchFamily="34" charset="0"/>
                  <a:ea typeface="MS PGothic" pitchFamily="34" charset="-128"/>
                </a:rPr>
                <a:t>TM</a:t>
              </a:r>
              <a:endParaRPr lang="en-US" altLang="en-US" sz="1800" baseline="30000" dirty="0">
                <a:latin typeface="Arial" pitchFamily="34" charset="0"/>
                <a:ea typeface="MS PGothic" pitchFamily="34" charset="-128"/>
              </a:endParaRPr>
            </a:p>
          </p:txBody>
        </p:sp>
        <p:sp>
          <p:nvSpPr>
            <p:cNvPr id="54" name="Rectangle 45"/>
            <p:cNvSpPr>
              <a:spLocks noChangeArrowheads="1"/>
            </p:cNvSpPr>
            <p:nvPr/>
          </p:nvSpPr>
          <p:spPr bwMode="auto">
            <a:xfrm>
              <a:off x="2851" y="704"/>
              <a:ext cx="1161" cy="7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a:latin typeface="Arial" pitchFamily="34" charset="0"/>
                <a:ea typeface="MS PGothic" pitchFamily="34" charset="-128"/>
              </a:endParaRPr>
            </a:p>
          </p:txBody>
        </p:sp>
        <p:sp>
          <p:nvSpPr>
            <p:cNvPr id="55" name="Text Box 46"/>
            <p:cNvSpPr txBox="1">
              <a:spLocks noChangeArrowheads="1"/>
            </p:cNvSpPr>
            <p:nvPr/>
          </p:nvSpPr>
          <p:spPr bwMode="auto">
            <a:xfrm>
              <a:off x="3003" y="721"/>
              <a:ext cx="9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800" dirty="0">
                  <a:latin typeface="Arial" pitchFamily="34" charset="0"/>
                  <a:ea typeface="MS PGothic" pitchFamily="34" charset="-128"/>
                </a:rPr>
                <a:t>~50 </a:t>
              </a:r>
              <a:r>
                <a:rPr lang="el-GR" altLang="en-US" sz="1800" dirty="0">
                  <a:latin typeface="Arial" pitchFamily="34" charset="0"/>
                  <a:ea typeface="MS PGothic" pitchFamily="34" charset="-128"/>
                </a:rPr>
                <a:t>μ</a:t>
              </a:r>
              <a:r>
                <a:rPr lang="en-US" altLang="en-US" sz="1800" dirty="0">
                  <a:latin typeface="Arial" pitchFamily="34" charset="0"/>
                  <a:ea typeface="MS PGothic" pitchFamily="34" charset="-128"/>
                </a:rPr>
                <a:t>m tape</a:t>
              </a:r>
              <a:endParaRPr lang="el-GR" altLang="en-US" sz="1800" dirty="0">
                <a:latin typeface="Arial" pitchFamily="34" charset="0"/>
                <a:ea typeface="MS PGothic" pitchFamily="34" charset="-128"/>
              </a:endParaRPr>
            </a:p>
          </p:txBody>
        </p:sp>
      </p:grpSp>
      <p:sp>
        <p:nvSpPr>
          <p:cNvPr id="56" name="Rectangle 33"/>
          <p:cNvSpPr>
            <a:spLocks noChangeArrowheads="1"/>
          </p:cNvSpPr>
          <p:nvPr/>
        </p:nvSpPr>
        <p:spPr bwMode="auto">
          <a:xfrm>
            <a:off x="7356557" y="3085607"/>
            <a:ext cx="1540655" cy="234557"/>
          </a:xfrm>
          <a:prstGeom prst="rect">
            <a:avLst/>
          </a:prstGeom>
          <a:solidFill>
            <a:schemeClr val="bg1"/>
          </a:solidFill>
          <a:ln w="9525">
            <a:noFill/>
            <a:miter lim="800000"/>
            <a:headEnd/>
            <a:tailEnd/>
          </a:ln>
          <a:effec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800" dirty="0" smtClean="0">
                <a:latin typeface="Arial" pitchFamily="34" charset="0"/>
                <a:ea typeface="MS PGothic" pitchFamily="34" charset="-128"/>
              </a:rPr>
              <a:t>25 </a:t>
            </a:r>
            <a:r>
              <a:rPr lang="el-GR" altLang="en-US" sz="1800" dirty="0" smtClean="0">
                <a:latin typeface="Arial" pitchFamily="34" charset="0"/>
                <a:ea typeface="MS PGothic" pitchFamily="34" charset="-128"/>
              </a:rPr>
              <a:t>μ</a:t>
            </a:r>
            <a:r>
              <a:rPr lang="en-US" altLang="en-US" sz="1800" dirty="0" smtClean="0">
                <a:latin typeface="Arial" pitchFamily="34" charset="0"/>
                <a:ea typeface="MS PGothic" pitchFamily="34" charset="-128"/>
              </a:rPr>
              <a:t>m</a:t>
            </a:r>
            <a:endParaRPr lang="el-GR" altLang="en-US" sz="1800" dirty="0">
              <a:latin typeface="Arial" pitchFamily="34" charset="0"/>
              <a:ea typeface="MS PGothic" pitchFamily="34" charset="-128"/>
            </a:endParaRPr>
          </a:p>
        </p:txBody>
      </p:sp>
      <p:sp>
        <p:nvSpPr>
          <p:cNvPr id="60" name="Rectangle 33"/>
          <p:cNvSpPr>
            <a:spLocks noChangeArrowheads="1"/>
          </p:cNvSpPr>
          <p:nvPr/>
        </p:nvSpPr>
        <p:spPr bwMode="auto">
          <a:xfrm>
            <a:off x="8467725" y="2991918"/>
            <a:ext cx="84206" cy="234557"/>
          </a:xfrm>
          <a:prstGeom prst="rect">
            <a:avLst/>
          </a:prstGeom>
          <a:solidFill>
            <a:schemeClr val="bg1"/>
          </a:solidFill>
          <a:ln w="9525">
            <a:noFill/>
            <a:miter lim="800000"/>
            <a:headEnd/>
            <a:tailEnd/>
          </a:ln>
          <a:effec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l-GR" altLang="en-US" sz="1800" dirty="0">
              <a:latin typeface="Arial" pitchFamily="34" charset="0"/>
              <a:ea typeface="MS PGothic" pitchFamily="34" charset="-128"/>
            </a:endParaRPr>
          </a:p>
        </p:txBody>
      </p:sp>
    </p:spTree>
    <p:extLst>
      <p:ext uri="{BB962C8B-B14F-4D97-AF65-F5344CB8AC3E}">
        <p14:creationId xmlns:p14="http://schemas.microsoft.com/office/powerpoint/2010/main" val="35514670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6754" name="AutoShape 2"/>
          <p:cNvSpPr>
            <a:spLocks noChangeArrowheads="1"/>
          </p:cNvSpPr>
          <p:nvPr/>
        </p:nvSpPr>
        <p:spPr bwMode="auto">
          <a:xfrm rot="16200000">
            <a:off x="7074694"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6755" name="Rectangle 3"/>
          <p:cNvSpPr>
            <a:spLocks noGrp="1" noChangeArrowheads="1"/>
          </p:cNvSpPr>
          <p:nvPr>
            <p:ph type="title" idx="4294967295"/>
          </p:nvPr>
        </p:nvSpPr>
        <p:spPr>
          <a:xfrm>
            <a:off x="685800" y="0"/>
            <a:ext cx="7772400" cy="1143000"/>
          </a:xfrm>
        </p:spPr>
        <p:txBody>
          <a:bodyPr/>
          <a:lstStyle/>
          <a:p>
            <a:r>
              <a:rPr lang="en-US" altLang="en-US" b="1"/>
              <a:t>Zero-parallax microscope</a:t>
            </a:r>
          </a:p>
        </p:txBody>
      </p:sp>
      <p:sp>
        <p:nvSpPr>
          <p:cNvPr id="3146756" name="AutoShape 4"/>
          <p:cNvSpPr>
            <a:spLocks noChangeArrowheads="1"/>
          </p:cNvSpPr>
          <p:nvPr/>
        </p:nvSpPr>
        <p:spPr bwMode="auto">
          <a:xfrm flipV="1">
            <a:off x="3276600"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6757" name="Rectangle 5"/>
          <p:cNvSpPr>
            <a:spLocks noChangeArrowheads="1"/>
          </p:cNvSpPr>
          <p:nvPr/>
        </p:nvSpPr>
        <p:spPr bwMode="auto">
          <a:xfrm flipH="1">
            <a:off x="3124200" y="3581400"/>
            <a:ext cx="1828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6758" name="AutoShape 6"/>
          <p:cNvSpPr>
            <a:spLocks noChangeArrowheads="1"/>
          </p:cNvSpPr>
          <p:nvPr/>
        </p:nvSpPr>
        <p:spPr bwMode="auto">
          <a:xfrm rot="5400000">
            <a:off x="723900"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6759" name="Rectangle 7"/>
          <p:cNvSpPr>
            <a:spLocks noChangeArrowheads="1"/>
          </p:cNvSpPr>
          <p:nvPr/>
        </p:nvSpPr>
        <p:spPr bwMode="auto">
          <a:xfrm flipH="1">
            <a:off x="2667000"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6760" name="AutoShape 8"/>
          <p:cNvSpPr>
            <a:spLocks noChangeArrowheads="1"/>
          </p:cNvSpPr>
          <p:nvPr/>
        </p:nvSpPr>
        <p:spPr bwMode="auto">
          <a:xfrm flipV="1">
            <a:off x="3276600" y="3276600"/>
            <a:ext cx="914400" cy="914400"/>
          </a:xfrm>
          <a:prstGeom prst="rtTriangle">
            <a:avLst/>
          </a:prstGeom>
          <a:solidFill>
            <a:srgbClr val="3366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6761" name="Text Box 9"/>
          <p:cNvSpPr txBox="1">
            <a:spLocks noChangeArrowheads="1"/>
          </p:cNvSpPr>
          <p:nvPr/>
        </p:nvSpPr>
        <p:spPr bwMode="auto">
          <a:xfrm flipH="1">
            <a:off x="887413"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pinhole</a:t>
            </a:r>
          </a:p>
        </p:txBody>
      </p:sp>
      <p:sp>
        <p:nvSpPr>
          <p:cNvPr id="3146762" name="Text Box 10"/>
          <p:cNvSpPr txBox="1">
            <a:spLocks noChangeArrowheads="1"/>
          </p:cNvSpPr>
          <p:nvPr/>
        </p:nvSpPr>
        <p:spPr bwMode="auto">
          <a:xfrm flipH="1">
            <a:off x="3160713" y="2819400"/>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mirror</a:t>
            </a:r>
          </a:p>
        </p:txBody>
      </p:sp>
      <p:sp>
        <p:nvSpPr>
          <p:cNvPr id="3146763" name="Line 11"/>
          <p:cNvSpPr>
            <a:spLocks noChangeShapeType="1"/>
          </p:cNvSpPr>
          <p:nvPr/>
        </p:nvSpPr>
        <p:spPr bwMode="auto">
          <a:xfrm flipH="1" flipV="1">
            <a:off x="4191000"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6764" name="Line 12"/>
          <p:cNvSpPr>
            <a:spLocks noChangeShapeType="1"/>
          </p:cNvSpPr>
          <p:nvPr/>
        </p:nvSpPr>
        <p:spPr bwMode="auto">
          <a:xfrm flipH="1">
            <a:off x="3352800" y="3886200"/>
            <a:ext cx="16764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46765" name="Group 13"/>
          <p:cNvGrpSpPr>
            <a:grpSpLocks/>
          </p:cNvGrpSpPr>
          <p:nvPr/>
        </p:nvGrpSpPr>
        <p:grpSpPr bwMode="auto">
          <a:xfrm>
            <a:off x="2495550" y="3429000"/>
            <a:ext cx="2684463" cy="3627438"/>
            <a:chOff x="1572" y="2160"/>
            <a:chExt cx="1691" cy="2285"/>
          </a:xfrm>
        </p:grpSpPr>
        <p:sp>
          <p:nvSpPr>
            <p:cNvPr id="3146766" name="AutoShape 14"/>
            <p:cNvSpPr>
              <a:spLocks noChangeArrowheads="1"/>
            </p:cNvSpPr>
            <p:nvPr/>
          </p:nvSpPr>
          <p:spPr bwMode="auto">
            <a:xfrm>
              <a:off x="1572" y="3461"/>
              <a:ext cx="1691" cy="984"/>
            </a:xfrm>
            <a:prstGeom prst="can">
              <a:avLst>
                <a:gd name="adj" fmla="val 933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6767" name="Line 15"/>
            <p:cNvSpPr>
              <a:spLocks noChangeShapeType="1"/>
            </p:cNvSpPr>
            <p:nvPr/>
          </p:nvSpPr>
          <p:spPr bwMode="auto">
            <a:xfrm flipH="1">
              <a:off x="1894" y="2651"/>
              <a:ext cx="218" cy="8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6768" name="Line 16"/>
            <p:cNvSpPr>
              <a:spLocks noChangeShapeType="1"/>
            </p:cNvSpPr>
            <p:nvPr/>
          </p:nvSpPr>
          <p:spPr bwMode="auto">
            <a:xfrm flipH="1" flipV="1">
              <a:off x="2640" y="2160"/>
              <a:ext cx="357" cy="1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3146769" name="Picture 17"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975" y="3352800"/>
            <a:ext cx="5556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6770" name="Rectangle 18"/>
          <p:cNvSpPr>
            <a:spLocks noChangeArrowheads="1"/>
          </p:cNvSpPr>
          <p:nvPr/>
        </p:nvSpPr>
        <p:spPr bwMode="auto">
          <a:xfrm>
            <a:off x="7391400" y="2057400"/>
            <a:ext cx="381000" cy="3810000"/>
          </a:xfrm>
          <a:prstGeom prst="rect">
            <a:avLst/>
          </a:prstGeom>
          <a:solidFill>
            <a:srgbClr val="CC66FF">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146771" name="Text Box 19"/>
          <p:cNvSpPr txBox="1">
            <a:spLocks noChangeArrowheads="1"/>
          </p:cNvSpPr>
          <p:nvPr/>
        </p:nvSpPr>
        <p:spPr bwMode="auto">
          <a:xfrm flipH="1">
            <a:off x="4071938" y="1828800"/>
            <a:ext cx="31670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Styrofoam</a:t>
            </a:r>
            <a:r>
              <a:rPr lang="en-US" altLang="en-US" sz="2400">
                <a:cs typeface="Arial" pitchFamily="34" charset="0"/>
              </a:rPr>
              <a:t>™</a:t>
            </a:r>
            <a:r>
              <a:rPr lang="en-US" altLang="en-US" sz="2400"/>
              <a:t> backlight</a:t>
            </a:r>
          </a:p>
        </p:txBody>
      </p:sp>
      <p:sp>
        <p:nvSpPr>
          <p:cNvPr id="3146772" name="Text Box 20"/>
          <p:cNvSpPr txBox="1">
            <a:spLocks noChangeArrowheads="1"/>
          </p:cNvSpPr>
          <p:nvPr/>
        </p:nvSpPr>
        <p:spPr bwMode="auto">
          <a:xfrm flipH="1">
            <a:off x="5834063" y="2590800"/>
            <a:ext cx="14049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backstop</a:t>
            </a:r>
          </a:p>
        </p:txBody>
      </p:sp>
      <p:sp>
        <p:nvSpPr>
          <p:cNvPr id="3146773" name="Line 21"/>
          <p:cNvSpPr>
            <a:spLocks noChangeShapeType="1"/>
          </p:cNvSpPr>
          <p:nvPr/>
        </p:nvSpPr>
        <p:spPr bwMode="auto">
          <a:xfrm flipH="1" flipV="1">
            <a:off x="6858000" y="29718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6774" name="Line 22"/>
          <p:cNvSpPr>
            <a:spLocks noChangeShapeType="1"/>
          </p:cNvSpPr>
          <p:nvPr/>
        </p:nvSpPr>
        <p:spPr bwMode="auto">
          <a:xfrm>
            <a:off x="7086600" y="2286000"/>
            <a:ext cx="2286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6775" name="Text Box 23"/>
          <p:cNvSpPr txBox="1">
            <a:spLocks noChangeArrowheads="1"/>
          </p:cNvSpPr>
          <p:nvPr/>
        </p:nvSpPr>
        <p:spPr bwMode="auto">
          <a:xfrm flipH="1">
            <a:off x="2979738" y="6008688"/>
            <a:ext cx="17446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microscope</a:t>
            </a:r>
          </a:p>
        </p:txBody>
      </p:sp>
    </p:spTree>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8802" name="Rectangle 2"/>
          <p:cNvSpPr>
            <a:spLocks noGrp="1" noChangeArrowheads="1"/>
          </p:cNvSpPr>
          <p:nvPr>
            <p:ph type="title" idx="4294967295"/>
          </p:nvPr>
        </p:nvSpPr>
        <p:spPr>
          <a:xfrm>
            <a:off x="685800" y="0"/>
            <a:ext cx="7772400" cy="1143000"/>
          </a:xfrm>
        </p:spPr>
        <p:txBody>
          <a:bodyPr/>
          <a:lstStyle/>
          <a:p>
            <a:r>
              <a:rPr lang="en-US" altLang="en-US" b="1"/>
              <a:t>Zero-parallax microscope</a:t>
            </a:r>
          </a:p>
        </p:txBody>
      </p:sp>
      <p:sp>
        <p:nvSpPr>
          <p:cNvPr id="3148803" name="AutoShape 3"/>
          <p:cNvSpPr>
            <a:spLocks noChangeArrowheads="1"/>
          </p:cNvSpPr>
          <p:nvPr/>
        </p:nvSpPr>
        <p:spPr bwMode="auto">
          <a:xfrm rot="16200000">
            <a:off x="7074694"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04" name="AutoShape 4"/>
          <p:cNvSpPr>
            <a:spLocks noChangeArrowheads="1"/>
          </p:cNvSpPr>
          <p:nvPr/>
        </p:nvSpPr>
        <p:spPr bwMode="auto">
          <a:xfrm flipV="1">
            <a:off x="3276600"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05" name="Rectangle 5"/>
          <p:cNvSpPr>
            <a:spLocks noChangeArrowheads="1"/>
          </p:cNvSpPr>
          <p:nvPr/>
        </p:nvSpPr>
        <p:spPr bwMode="auto">
          <a:xfrm flipH="1">
            <a:off x="3124200" y="3581400"/>
            <a:ext cx="1828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06" name="AutoShape 6"/>
          <p:cNvSpPr>
            <a:spLocks noChangeArrowheads="1"/>
          </p:cNvSpPr>
          <p:nvPr/>
        </p:nvSpPr>
        <p:spPr bwMode="auto">
          <a:xfrm rot="5400000">
            <a:off x="723900"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07" name="Rectangle 7"/>
          <p:cNvSpPr>
            <a:spLocks noChangeArrowheads="1"/>
          </p:cNvSpPr>
          <p:nvPr/>
        </p:nvSpPr>
        <p:spPr bwMode="auto">
          <a:xfrm flipH="1">
            <a:off x="2667000"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08" name="AutoShape 8"/>
          <p:cNvSpPr>
            <a:spLocks noChangeArrowheads="1"/>
          </p:cNvSpPr>
          <p:nvPr/>
        </p:nvSpPr>
        <p:spPr bwMode="auto">
          <a:xfrm flipV="1">
            <a:off x="3276600" y="3276600"/>
            <a:ext cx="914400" cy="914400"/>
          </a:xfrm>
          <a:prstGeom prst="rtTriangle">
            <a:avLst/>
          </a:prstGeom>
          <a:solidFill>
            <a:srgbClr val="3366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09" name="Text Box 9"/>
          <p:cNvSpPr txBox="1">
            <a:spLocks noChangeArrowheads="1"/>
          </p:cNvSpPr>
          <p:nvPr/>
        </p:nvSpPr>
        <p:spPr bwMode="auto">
          <a:xfrm flipH="1">
            <a:off x="887413"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pinhole</a:t>
            </a:r>
          </a:p>
        </p:txBody>
      </p:sp>
      <p:sp>
        <p:nvSpPr>
          <p:cNvPr id="3148810" name="Text Box 10"/>
          <p:cNvSpPr txBox="1">
            <a:spLocks noChangeArrowheads="1"/>
          </p:cNvSpPr>
          <p:nvPr/>
        </p:nvSpPr>
        <p:spPr bwMode="auto">
          <a:xfrm flipH="1">
            <a:off x="3160713" y="2819400"/>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mirror</a:t>
            </a:r>
          </a:p>
        </p:txBody>
      </p:sp>
      <p:sp>
        <p:nvSpPr>
          <p:cNvPr id="3148811" name="Line 11"/>
          <p:cNvSpPr>
            <a:spLocks noChangeShapeType="1"/>
          </p:cNvSpPr>
          <p:nvPr/>
        </p:nvSpPr>
        <p:spPr bwMode="auto">
          <a:xfrm flipH="1" flipV="1">
            <a:off x="4191000"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12" name="Line 12"/>
          <p:cNvSpPr>
            <a:spLocks noChangeShapeType="1"/>
          </p:cNvSpPr>
          <p:nvPr/>
        </p:nvSpPr>
        <p:spPr bwMode="auto">
          <a:xfrm flipH="1">
            <a:off x="3352800" y="3886200"/>
            <a:ext cx="16764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13" name="Rectangle 13"/>
          <p:cNvSpPr>
            <a:spLocks noChangeArrowheads="1"/>
          </p:cNvSpPr>
          <p:nvPr/>
        </p:nvSpPr>
        <p:spPr bwMode="auto">
          <a:xfrm flipH="1">
            <a:off x="2667000" y="3657600"/>
            <a:ext cx="4191000"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148814" name="Picture 14" descr="xtal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6975" y="3352800"/>
            <a:ext cx="555625"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8815" name="Rectangle 15"/>
          <p:cNvSpPr>
            <a:spLocks noChangeArrowheads="1"/>
          </p:cNvSpPr>
          <p:nvPr/>
        </p:nvSpPr>
        <p:spPr bwMode="auto">
          <a:xfrm flipH="1">
            <a:off x="2667000" y="3657600"/>
            <a:ext cx="2590800"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16" name="Rectangle 16"/>
          <p:cNvSpPr>
            <a:spLocks noChangeArrowheads="1"/>
          </p:cNvSpPr>
          <p:nvPr/>
        </p:nvSpPr>
        <p:spPr bwMode="auto">
          <a:xfrm>
            <a:off x="7391400" y="2057400"/>
            <a:ext cx="381000" cy="3810000"/>
          </a:xfrm>
          <a:prstGeom prst="rect">
            <a:avLst/>
          </a:prstGeom>
          <a:solidFill>
            <a:srgbClr val="CC66FF">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148817" name="Rectangle 17"/>
          <p:cNvSpPr>
            <a:spLocks noChangeArrowheads="1"/>
          </p:cNvSpPr>
          <p:nvPr/>
        </p:nvSpPr>
        <p:spPr bwMode="auto">
          <a:xfrm rot="19979467" flipH="1">
            <a:off x="5334000" y="2743200"/>
            <a:ext cx="3200400" cy="76200"/>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18" name="Rectangle 18"/>
          <p:cNvSpPr>
            <a:spLocks noChangeArrowheads="1"/>
          </p:cNvSpPr>
          <p:nvPr/>
        </p:nvSpPr>
        <p:spPr bwMode="auto">
          <a:xfrm rot="1620533" flipH="1" flipV="1">
            <a:off x="5334000" y="4572000"/>
            <a:ext cx="3200400" cy="76200"/>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19" name="Text Box 19"/>
          <p:cNvSpPr txBox="1">
            <a:spLocks noChangeArrowheads="1"/>
          </p:cNvSpPr>
          <p:nvPr/>
        </p:nvSpPr>
        <p:spPr bwMode="auto">
          <a:xfrm flipH="1">
            <a:off x="4071938" y="1828800"/>
            <a:ext cx="31670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Styrofoam</a:t>
            </a:r>
            <a:r>
              <a:rPr lang="en-US" altLang="en-US" sz="2400">
                <a:cs typeface="Arial" pitchFamily="34" charset="0"/>
              </a:rPr>
              <a:t>™</a:t>
            </a:r>
            <a:r>
              <a:rPr lang="en-US" altLang="en-US" sz="2400"/>
              <a:t> backlight</a:t>
            </a:r>
          </a:p>
        </p:txBody>
      </p:sp>
      <p:sp>
        <p:nvSpPr>
          <p:cNvPr id="3148820" name="Text Box 20"/>
          <p:cNvSpPr txBox="1">
            <a:spLocks noChangeArrowheads="1"/>
          </p:cNvSpPr>
          <p:nvPr/>
        </p:nvSpPr>
        <p:spPr bwMode="auto">
          <a:xfrm flipH="1">
            <a:off x="5834063" y="2590800"/>
            <a:ext cx="14049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backstop</a:t>
            </a:r>
          </a:p>
        </p:txBody>
      </p:sp>
      <p:sp>
        <p:nvSpPr>
          <p:cNvPr id="3148821" name="Line 21"/>
          <p:cNvSpPr>
            <a:spLocks noChangeShapeType="1"/>
          </p:cNvSpPr>
          <p:nvPr/>
        </p:nvSpPr>
        <p:spPr bwMode="auto">
          <a:xfrm flipH="1" flipV="1">
            <a:off x="6858000" y="2971800"/>
            <a:ext cx="152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22" name="Line 22"/>
          <p:cNvSpPr>
            <a:spLocks noChangeShapeType="1"/>
          </p:cNvSpPr>
          <p:nvPr/>
        </p:nvSpPr>
        <p:spPr bwMode="auto">
          <a:xfrm>
            <a:off x="7086600" y="2286000"/>
            <a:ext cx="2286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48823" name="Group 23"/>
          <p:cNvGrpSpPr>
            <a:grpSpLocks/>
          </p:cNvGrpSpPr>
          <p:nvPr/>
        </p:nvGrpSpPr>
        <p:grpSpPr bwMode="auto">
          <a:xfrm>
            <a:off x="2495550" y="3429000"/>
            <a:ext cx="2684463" cy="3627438"/>
            <a:chOff x="1572" y="2160"/>
            <a:chExt cx="1691" cy="2285"/>
          </a:xfrm>
        </p:grpSpPr>
        <p:sp>
          <p:nvSpPr>
            <p:cNvPr id="3148824" name="AutoShape 24"/>
            <p:cNvSpPr>
              <a:spLocks noChangeArrowheads="1"/>
            </p:cNvSpPr>
            <p:nvPr/>
          </p:nvSpPr>
          <p:spPr bwMode="auto">
            <a:xfrm>
              <a:off x="1572" y="3461"/>
              <a:ext cx="1691" cy="984"/>
            </a:xfrm>
            <a:prstGeom prst="can">
              <a:avLst>
                <a:gd name="adj" fmla="val 933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25" name="Line 25"/>
            <p:cNvSpPr>
              <a:spLocks noChangeShapeType="1"/>
            </p:cNvSpPr>
            <p:nvPr/>
          </p:nvSpPr>
          <p:spPr bwMode="auto">
            <a:xfrm flipH="1">
              <a:off x="1894" y="2651"/>
              <a:ext cx="218" cy="8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8826" name="Line 26"/>
            <p:cNvSpPr>
              <a:spLocks noChangeShapeType="1"/>
            </p:cNvSpPr>
            <p:nvPr/>
          </p:nvSpPr>
          <p:spPr bwMode="auto">
            <a:xfrm flipH="1" flipV="1">
              <a:off x="2640" y="2160"/>
              <a:ext cx="357" cy="1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48827" name="Text Box 27"/>
          <p:cNvSpPr txBox="1">
            <a:spLocks noChangeArrowheads="1"/>
          </p:cNvSpPr>
          <p:nvPr/>
        </p:nvSpPr>
        <p:spPr bwMode="auto">
          <a:xfrm flipH="1">
            <a:off x="2979738" y="6008688"/>
            <a:ext cx="17446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microscope</a:t>
            </a:r>
          </a:p>
        </p:txBody>
      </p:sp>
    </p:spTree>
  </p:cSld>
  <p:clrMapOvr>
    <a:masterClrMapping/>
  </p:clrMapOvr>
  <p:transition spd="slow">
    <p:wipe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0850" name="Group 2"/>
          <p:cNvGrpSpPr>
            <a:grpSpLocks/>
          </p:cNvGrpSpPr>
          <p:nvPr/>
        </p:nvGrpSpPr>
        <p:grpSpPr bwMode="auto">
          <a:xfrm>
            <a:off x="3006725" y="-1227138"/>
            <a:ext cx="4414838" cy="9561513"/>
            <a:chOff x="1894" y="-773"/>
            <a:chExt cx="2781" cy="6023"/>
          </a:xfrm>
        </p:grpSpPr>
        <p:pic>
          <p:nvPicPr>
            <p:cNvPr id="3150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4061">
              <a:off x="2393" y="-362"/>
              <a:ext cx="1681" cy="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0852" name="Rectangle 4"/>
            <p:cNvSpPr>
              <a:spLocks noChangeArrowheads="1"/>
            </p:cNvSpPr>
            <p:nvPr/>
          </p:nvSpPr>
          <p:spPr bwMode="auto">
            <a:xfrm>
              <a:off x="1894" y="-347"/>
              <a:ext cx="666" cy="37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53" name="Rectangle 5"/>
            <p:cNvSpPr>
              <a:spLocks noChangeArrowheads="1"/>
            </p:cNvSpPr>
            <p:nvPr/>
          </p:nvSpPr>
          <p:spPr bwMode="auto">
            <a:xfrm rot="284723">
              <a:off x="3852" y="1629"/>
              <a:ext cx="823" cy="3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54" name="Rectangle 6"/>
            <p:cNvSpPr>
              <a:spLocks noChangeArrowheads="1"/>
            </p:cNvSpPr>
            <p:nvPr/>
          </p:nvSpPr>
          <p:spPr bwMode="auto">
            <a:xfrm rot="-1566722">
              <a:off x="2458" y="3251"/>
              <a:ext cx="547" cy="1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55" name="Rectangle 7"/>
            <p:cNvSpPr>
              <a:spLocks noChangeArrowheads="1"/>
            </p:cNvSpPr>
            <p:nvPr/>
          </p:nvSpPr>
          <p:spPr bwMode="auto">
            <a:xfrm rot="-2115212">
              <a:off x="3215" y="-773"/>
              <a:ext cx="650" cy="15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50856" name="AutoShape 8"/>
          <p:cNvSpPr>
            <a:spLocks noChangeArrowheads="1"/>
          </p:cNvSpPr>
          <p:nvPr/>
        </p:nvSpPr>
        <p:spPr bwMode="auto">
          <a:xfrm rot="16200000">
            <a:off x="7074694"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57" name="Rectangle 9"/>
          <p:cNvSpPr>
            <a:spLocks noGrp="1" noChangeArrowheads="1"/>
          </p:cNvSpPr>
          <p:nvPr>
            <p:ph type="title" idx="4294967295"/>
          </p:nvPr>
        </p:nvSpPr>
        <p:spPr>
          <a:xfrm>
            <a:off x="685800" y="0"/>
            <a:ext cx="7772400" cy="1143000"/>
          </a:xfrm>
        </p:spPr>
        <p:txBody>
          <a:bodyPr/>
          <a:lstStyle/>
          <a:p>
            <a:r>
              <a:rPr lang="en-US" altLang="en-US" b="1"/>
              <a:t>Zero-parallax microscope</a:t>
            </a:r>
          </a:p>
        </p:txBody>
      </p:sp>
      <p:sp>
        <p:nvSpPr>
          <p:cNvPr id="3150858" name="AutoShape 10"/>
          <p:cNvSpPr>
            <a:spLocks noChangeArrowheads="1"/>
          </p:cNvSpPr>
          <p:nvPr/>
        </p:nvSpPr>
        <p:spPr bwMode="auto">
          <a:xfrm flipV="1">
            <a:off x="3276600"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59" name="Rectangle 11"/>
          <p:cNvSpPr>
            <a:spLocks noChangeArrowheads="1"/>
          </p:cNvSpPr>
          <p:nvPr/>
        </p:nvSpPr>
        <p:spPr bwMode="auto">
          <a:xfrm flipH="1">
            <a:off x="3124200" y="3581400"/>
            <a:ext cx="900113"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60" name="AutoShape 12"/>
          <p:cNvSpPr>
            <a:spLocks noChangeArrowheads="1"/>
          </p:cNvSpPr>
          <p:nvPr/>
        </p:nvSpPr>
        <p:spPr bwMode="auto">
          <a:xfrm rot="5400000">
            <a:off x="723900"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61" name="Rectangle 13"/>
          <p:cNvSpPr>
            <a:spLocks noChangeArrowheads="1"/>
          </p:cNvSpPr>
          <p:nvPr/>
        </p:nvSpPr>
        <p:spPr bwMode="auto">
          <a:xfrm flipH="1">
            <a:off x="2667000"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62" name="AutoShape 14"/>
          <p:cNvSpPr>
            <a:spLocks noChangeArrowheads="1"/>
          </p:cNvSpPr>
          <p:nvPr/>
        </p:nvSpPr>
        <p:spPr bwMode="auto">
          <a:xfrm flipV="1">
            <a:off x="3276600" y="3276600"/>
            <a:ext cx="914400" cy="914400"/>
          </a:xfrm>
          <a:prstGeom prst="rtTriangle">
            <a:avLst/>
          </a:prstGeom>
          <a:solidFill>
            <a:srgbClr val="3366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63" name="Text Box 15"/>
          <p:cNvSpPr txBox="1">
            <a:spLocks noChangeArrowheads="1"/>
          </p:cNvSpPr>
          <p:nvPr/>
        </p:nvSpPr>
        <p:spPr bwMode="auto">
          <a:xfrm flipH="1">
            <a:off x="887413"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pinhole</a:t>
            </a:r>
          </a:p>
        </p:txBody>
      </p:sp>
      <p:sp>
        <p:nvSpPr>
          <p:cNvPr id="3150864" name="Text Box 16"/>
          <p:cNvSpPr txBox="1">
            <a:spLocks noChangeArrowheads="1"/>
          </p:cNvSpPr>
          <p:nvPr/>
        </p:nvSpPr>
        <p:spPr bwMode="auto">
          <a:xfrm flipH="1">
            <a:off x="3160713" y="2819400"/>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mirror</a:t>
            </a:r>
          </a:p>
        </p:txBody>
      </p:sp>
      <p:sp>
        <p:nvSpPr>
          <p:cNvPr id="3150865" name="Line 17"/>
          <p:cNvSpPr>
            <a:spLocks noChangeShapeType="1"/>
          </p:cNvSpPr>
          <p:nvPr/>
        </p:nvSpPr>
        <p:spPr bwMode="auto">
          <a:xfrm flipH="1" flipV="1">
            <a:off x="4191000"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66" name="Line 18"/>
          <p:cNvSpPr>
            <a:spLocks noChangeShapeType="1"/>
          </p:cNvSpPr>
          <p:nvPr/>
        </p:nvSpPr>
        <p:spPr bwMode="auto">
          <a:xfrm flipH="1">
            <a:off x="3352800" y="3886200"/>
            <a:ext cx="16764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67" name="Rectangle 19"/>
          <p:cNvSpPr>
            <a:spLocks noChangeArrowheads="1"/>
          </p:cNvSpPr>
          <p:nvPr/>
        </p:nvSpPr>
        <p:spPr bwMode="auto">
          <a:xfrm flipH="1">
            <a:off x="6208713" y="3657600"/>
            <a:ext cx="649287"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68" name="Rectangle 20"/>
          <p:cNvSpPr>
            <a:spLocks noChangeArrowheads="1"/>
          </p:cNvSpPr>
          <p:nvPr/>
        </p:nvSpPr>
        <p:spPr bwMode="auto">
          <a:xfrm flipH="1">
            <a:off x="2667000" y="3657600"/>
            <a:ext cx="2590800"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69" name="Rectangle 21"/>
          <p:cNvSpPr>
            <a:spLocks noChangeArrowheads="1"/>
          </p:cNvSpPr>
          <p:nvPr/>
        </p:nvSpPr>
        <p:spPr bwMode="auto">
          <a:xfrm>
            <a:off x="7391400" y="2057400"/>
            <a:ext cx="381000" cy="3810000"/>
          </a:xfrm>
          <a:prstGeom prst="rect">
            <a:avLst/>
          </a:prstGeom>
          <a:solidFill>
            <a:srgbClr val="CC66FF">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150870" name="Rectangle 22"/>
          <p:cNvSpPr>
            <a:spLocks noChangeArrowheads="1"/>
          </p:cNvSpPr>
          <p:nvPr/>
        </p:nvSpPr>
        <p:spPr bwMode="auto">
          <a:xfrm rot="19979467" flipH="1">
            <a:off x="6148388" y="2546350"/>
            <a:ext cx="2338387" cy="74613"/>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71" name="Rectangle 23"/>
          <p:cNvSpPr>
            <a:spLocks noChangeArrowheads="1"/>
          </p:cNvSpPr>
          <p:nvPr/>
        </p:nvSpPr>
        <p:spPr bwMode="auto">
          <a:xfrm rot="1620533" flipH="1" flipV="1">
            <a:off x="6057900" y="4745038"/>
            <a:ext cx="2433638" cy="76200"/>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72" name="AutoShape 24"/>
          <p:cNvSpPr>
            <a:spLocks noChangeArrowheads="1"/>
          </p:cNvSpPr>
          <p:nvPr/>
        </p:nvSpPr>
        <p:spPr bwMode="auto">
          <a:xfrm>
            <a:off x="2495550" y="5494338"/>
            <a:ext cx="2684463" cy="1562100"/>
          </a:xfrm>
          <a:prstGeom prst="can">
            <a:avLst>
              <a:gd name="adj" fmla="val 933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73" name="Line 25"/>
          <p:cNvSpPr>
            <a:spLocks noChangeShapeType="1"/>
          </p:cNvSpPr>
          <p:nvPr/>
        </p:nvSpPr>
        <p:spPr bwMode="auto">
          <a:xfrm flipH="1">
            <a:off x="3006725" y="4208463"/>
            <a:ext cx="346075" cy="1322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74" name="Line 26"/>
          <p:cNvSpPr>
            <a:spLocks noChangeShapeType="1"/>
          </p:cNvSpPr>
          <p:nvPr/>
        </p:nvSpPr>
        <p:spPr bwMode="auto">
          <a:xfrm flipH="1" flipV="1">
            <a:off x="4191000" y="3429000"/>
            <a:ext cx="566738" cy="2043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0875" name="Text Box 27"/>
          <p:cNvSpPr txBox="1">
            <a:spLocks noChangeArrowheads="1"/>
          </p:cNvSpPr>
          <p:nvPr/>
        </p:nvSpPr>
        <p:spPr bwMode="auto">
          <a:xfrm flipH="1">
            <a:off x="2979738" y="6008688"/>
            <a:ext cx="17446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microscope</a:t>
            </a:r>
          </a:p>
        </p:txBody>
      </p:sp>
    </p:spTree>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2898" name="Group 2"/>
          <p:cNvGrpSpPr>
            <a:grpSpLocks/>
          </p:cNvGrpSpPr>
          <p:nvPr/>
        </p:nvGrpSpPr>
        <p:grpSpPr bwMode="auto">
          <a:xfrm>
            <a:off x="3006725" y="-1227138"/>
            <a:ext cx="4414838" cy="9561513"/>
            <a:chOff x="1894" y="-773"/>
            <a:chExt cx="2781" cy="6023"/>
          </a:xfrm>
        </p:grpSpPr>
        <p:pic>
          <p:nvPicPr>
            <p:cNvPr id="3152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4061">
              <a:off x="2393" y="-362"/>
              <a:ext cx="1681" cy="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2900" name="Rectangle 4"/>
            <p:cNvSpPr>
              <a:spLocks noChangeArrowheads="1"/>
            </p:cNvSpPr>
            <p:nvPr/>
          </p:nvSpPr>
          <p:spPr bwMode="auto">
            <a:xfrm>
              <a:off x="1894" y="-347"/>
              <a:ext cx="666" cy="37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01" name="Rectangle 5"/>
            <p:cNvSpPr>
              <a:spLocks noChangeArrowheads="1"/>
            </p:cNvSpPr>
            <p:nvPr/>
          </p:nvSpPr>
          <p:spPr bwMode="auto">
            <a:xfrm rot="284723">
              <a:off x="3852" y="1629"/>
              <a:ext cx="823" cy="3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02" name="Rectangle 6"/>
            <p:cNvSpPr>
              <a:spLocks noChangeArrowheads="1"/>
            </p:cNvSpPr>
            <p:nvPr/>
          </p:nvSpPr>
          <p:spPr bwMode="auto">
            <a:xfrm rot="-1566722">
              <a:off x="2458" y="3251"/>
              <a:ext cx="547" cy="1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03" name="Rectangle 7"/>
            <p:cNvSpPr>
              <a:spLocks noChangeArrowheads="1"/>
            </p:cNvSpPr>
            <p:nvPr/>
          </p:nvSpPr>
          <p:spPr bwMode="auto">
            <a:xfrm rot="-2115212">
              <a:off x="3215" y="-773"/>
              <a:ext cx="650" cy="15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52904" name="AutoShape 8"/>
          <p:cNvSpPr>
            <a:spLocks noChangeArrowheads="1"/>
          </p:cNvSpPr>
          <p:nvPr/>
        </p:nvSpPr>
        <p:spPr bwMode="auto">
          <a:xfrm rot="16200000">
            <a:off x="7074694"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05" name="Rectangle 9"/>
          <p:cNvSpPr>
            <a:spLocks noGrp="1" noChangeArrowheads="1"/>
          </p:cNvSpPr>
          <p:nvPr>
            <p:ph type="title" idx="4294967295"/>
          </p:nvPr>
        </p:nvSpPr>
        <p:spPr>
          <a:xfrm>
            <a:off x="685800" y="0"/>
            <a:ext cx="7772400" cy="1143000"/>
          </a:xfrm>
        </p:spPr>
        <p:txBody>
          <a:bodyPr/>
          <a:lstStyle/>
          <a:p>
            <a:r>
              <a:rPr lang="en-US" altLang="en-US" b="1"/>
              <a:t>Zero-parallax microscope</a:t>
            </a:r>
          </a:p>
        </p:txBody>
      </p:sp>
      <p:sp>
        <p:nvSpPr>
          <p:cNvPr id="3152906" name="AutoShape 10"/>
          <p:cNvSpPr>
            <a:spLocks noChangeArrowheads="1"/>
          </p:cNvSpPr>
          <p:nvPr/>
        </p:nvSpPr>
        <p:spPr bwMode="auto">
          <a:xfrm flipV="1">
            <a:off x="3276600"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07" name="Rectangle 11"/>
          <p:cNvSpPr>
            <a:spLocks noChangeArrowheads="1"/>
          </p:cNvSpPr>
          <p:nvPr/>
        </p:nvSpPr>
        <p:spPr bwMode="auto">
          <a:xfrm flipH="1">
            <a:off x="3124200" y="3581400"/>
            <a:ext cx="900113"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08" name="AutoShape 12"/>
          <p:cNvSpPr>
            <a:spLocks noChangeArrowheads="1"/>
          </p:cNvSpPr>
          <p:nvPr/>
        </p:nvSpPr>
        <p:spPr bwMode="auto">
          <a:xfrm rot="5400000">
            <a:off x="723900"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09" name="Rectangle 13"/>
          <p:cNvSpPr>
            <a:spLocks noChangeArrowheads="1"/>
          </p:cNvSpPr>
          <p:nvPr/>
        </p:nvSpPr>
        <p:spPr bwMode="auto">
          <a:xfrm flipH="1">
            <a:off x="2667000"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10" name="AutoShape 14"/>
          <p:cNvSpPr>
            <a:spLocks noChangeArrowheads="1"/>
          </p:cNvSpPr>
          <p:nvPr/>
        </p:nvSpPr>
        <p:spPr bwMode="auto">
          <a:xfrm flipV="1">
            <a:off x="3276600" y="3276600"/>
            <a:ext cx="914400" cy="914400"/>
          </a:xfrm>
          <a:prstGeom prst="rtTriangle">
            <a:avLst/>
          </a:prstGeom>
          <a:solidFill>
            <a:srgbClr val="3366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11" name="Text Box 15"/>
          <p:cNvSpPr txBox="1">
            <a:spLocks noChangeArrowheads="1"/>
          </p:cNvSpPr>
          <p:nvPr/>
        </p:nvSpPr>
        <p:spPr bwMode="auto">
          <a:xfrm flipH="1">
            <a:off x="887413"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pinhole</a:t>
            </a:r>
          </a:p>
        </p:txBody>
      </p:sp>
      <p:sp>
        <p:nvSpPr>
          <p:cNvPr id="3152912" name="Text Box 16"/>
          <p:cNvSpPr txBox="1">
            <a:spLocks noChangeArrowheads="1"/>
          </p:cNvSpPr>
          <p:nvPr/>
        </p:nvSpPr>
        <p:spPr bwMode="auto">
          <a:xfrm flipH="1">
            <a:off x="3160713" y="2819400"/>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mirror</a:t>
            </a:r>
          </a:p>
        </p:txBody>
      </p:sp>
      <p:sp>
        <p:nvSpPr>
          <p:cNvPr id="3152913" name="Line 17"/>
          <p:cNvSpPr>
            <a:spLocks noChangeShapeType="1"/>
          </p:cNvSpPr>
          <p:nvPr/>
        </p:nvSpPr>
        <p:spPr bwMode="auto">
          <a:xfrm flipH="1" flipV="1">
            <a:off x="4191000"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14" name="Line 18"/>
          <p:cNvSpPr>
            <a:spLocks noChangeShapeType="1"/>
          </p:cNvSpPr>
          <p:nvPr/>
        </p:nvSpPr>
        <p:spPr bwMode="auto">
          <a:xfrm flipH="1">
            <a:off x="3352800" y="3886200"/>
            <a:ext cx="16764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15" name="Rectangle 19"/>
          <p:cNvSpPr>
            <a:spLocks noChangeArrowheads="1"/>
          </p:cNvSpPr>
          <p:nvPr/>
        </p:nvSpPr>
        <p:spPr bwMode="auto">
          <a:xfrm flipH="1">
            <a:off x="6208713" y="3657600"/>
            <a:ext cx="649287"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16" name="Rectangle 20"/>
          <p:cNvSpPr>
            <a:spLocks noChangeArrowheads="1"/>
          </p:cNvSpPr>
          <p:nvPr/>
        </p:nvSpPr>
        <p:spPr bwMode="auto">
          <a:xfrm flipH="1">
            <a:off x="2667000" y="3657600"/>
            <a:ext cx="2590800"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17" name="Rectangle 21"/>
          <p:cNvSpPr>
            <a:spLocks noChangeArrowheads="1"/>
          </p:cNvSpPr>
          <p:nvPr/>
        </p:nvSpPr>
        <p:spPr bwMode="auto">
          <a:xfrm>
            <a:off x="7391400" y="2057400"/>
            <a:ext cx="381000" cy="3810000"/>
          </a:xfrm>
          <a:prstGeom prst="rect">
            <a:avLst/>
          </a:prstGeom>
          <a:solidFill>
            <a:srgbClr val="CC66FF">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152918" name="Rectangle 22"/>
          <p:cNvSpPr>
            <a:spLocks noChangeArrowheads="1"/>
          </p:cNvSpPr>
          <p:nvPr/>
        </p:nvSpPr>
        <p:spPr bwMode="auto">
          <a:xfrm rot="19979467" flipH="1">
            <a:off x="6148388" y="2546350"/>
            <a:ext cx="2338387" cy="74613"/>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19" name="Rectangle 23"/>
          <p:cNvSpPr>
            <a:spLocks noChangeArrowheads="1"/>
          </p:cNvSpPr>
          <p:nvPr/>
        </p:nvSpPr>
        <p:spPr bwMode="auto">
          <a:xfrm rot="1620533" flipH="1" flipV="1">
            <a:off x="6057900" y="4745038"/>
            <a:ext cx="2433638" cy="76200"/>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20" name="AutoShape 24"/>
          <p:cNvSpPr>
            <a:spLocks noChangeArrowheads="1"/>
          </p:cNvSpPr>
          <p:nvPr/>
        </p:nvSpPr>
        <p:spPr bwMode="auto">
          <a:xfrm rot="1650222">
            <a:off x="858838" y="4900613"/>
            <a:ext cx="2684462" cy="3117850"/>
          </a:xfrm>
          <a:prstGeom prst="can">
            <a:avLst>
              <a:gd name="adj" fmla="val 5264"/>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21" name="Text Box 25"/>
          <p:cNvSpPr txBox="1">
            <a:spLocks noChangeArrowheads="1"/>
          </p:cNvSpPr>
          <p:nvPr/>
        </p:nvSpPr>
        <p:spPr bwMode="auto">
          <a:xfrm rot="1682986" flipH="1">
            <a:off x="1625600" y="5540375"/>
            <a:ext cx="17446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microscope</a:t>
            </a:r>
          </a:p>
        </p:txBody>
      </p:sp>
      <p:sp>
        <p:nvSpPr>
          <p:cNvPr id="3152922" name="Line 26"/>
          <p:cNvSpPr>
            <a:spLocks noChangeShapeType="1"/>
          </p:cNvSpPr>
          <p:nvPr/>
        </p:nvSpPr>
        <p:spPr bwMode="auto">
          <a:xfrm flipH="1">
            <a:off x="3006725" y="4208463"/>
            <a:ext cx="346075" cy="1322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2923" name="Line 27"/>
          <p:cNvSpPr>
            <a:spLocks noChangeShapeType="1"/>
          </p:cNvSpPr>
          <p:nvPr/>
        </p:nvSpPr>
        <p:spPr bwMode="auto">
          <a:xfrm flipH="1" flipV="1">
            <a:off x="4191000" y="3429000"/>
            <a:ext cx="566738" cy="2043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4946" name="Group 2"/>
          <p:cNvGrpSpPr>
            <a:grpSpLocks/>
          </p:cNvGrpSpPr>
          <p:nvPr/>
        </p:nvGrpSpPr>
        <p:grpSpPr bwMode="auto">
          <a:xfrm>
            <a:off x="3006725" y="-1227138"/>
            <a:ext cx="4414838" cy="9561513"/>
            <a:chOff x="1894" y="-773"/>
            <a:chExt cx="2781" cy="6023"/>
          </a:xfrm>
        </p:grpSpPr>
        <p:pic>
          <p:nvPicPr>
            <p:cNvPr id="3154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4061">
              <a:off x="2393" y="-362"/>
              <a:ext cx="1681" cy="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4948" name="Rectangle 4"/>
            <p:cNvSpPr>
              <a:spLocks noChangeArrowheads="1"/>
            </p:cNvSpPr>
            <p:nvPr/>
          </p:nvSpPr>
          <p:spPr bwMode="auto">
            <a:xfrm>
              <a:off x="1894" y="-347"/>
              <a:ext cx="666" cy="37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49" name="Rectangle 5"/>
            <p:cNvSpPr>
              <a:spLocks noChangeArrowheads="1"/>
            </p:cNvSpPr>
            <p:nvPr/>
          </p:nvSpPr>
          <p:spPr bwMode="auto">
            <a:xfrm rot="284723">
              <a:off x="3852" y="1629"/>
              <a:ext cx="823" cy="3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50" name="Rectangle 6"/>
            <p:cNvSpPr>
              <a:spLocks noChangeArrowheads="1"/>
            </p:cNvSpPr>
            <p:nvPr/>
          </p:nvSpPr>
          <p:spPr bwMode="auto">
            <a:xfrm rot="-1566722">
              <a:off x="2458" y="3251"/>
              <a:ext cx="547" cy="1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51" name="Rectangle 7"/>
            <p:cNvSpPr>
              <a:spLocks noChangeArrowheads="1"/>
            </p:cNvSpPr>
            <p:nvPr/>
          </p:nvSpPr>
          <p:spPr bwMode="auto">
            <a:xfrm rot="-2115212">
              <a:off x="3215" y="-773"/>
              <a:ext cx="650" cy="15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54952" name="AutoShape 8"/>
          <p:cNvSpPr>
            <a:spLocks noChangeArrowheads="1"/>
          </p:cNvSpPr>
          <p:nvPr/>
        </p:nvSpPr>
        <p:spPr bwMode="auto">
          <a:xfrm rot="981349" flipV="1">
            <a:off x="3200400"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53" name="Rectangle 9"/>
          <p:cNvSpPr>
            <a:spLocks noChangeArrowheads="1"/>
          </p:cNvSpPr>
          <p:nvPr/>
        </p:nvSpPr>
        <p:spPr bwMode="auto">
          <a:xfrm rot="908756" flipH="1">
            <a:off x="2973388" y="3535363"/>
            <a:ext cx="863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54" name="Rectangle 10"/>
          <p:cNvSpPr>
            <a:spLocks noGrp="1" noChangeArrowheads="1"/>
          </p:cNvSpPr>
          <p:nvPr>
            <p:ph type="title" idx="4294967295"/>
          </p:nvPr>
        </p:nvSpPr>
        <p:spPr>
          <a:xfrm>
            <a:off x="685800" y="0"/>
            <a:ext cx="7772400" cy="1143000"/>
          </a:xfrm>
        </p:spPr>
        <p:txBody>
          <a:bodyPr/>
          <a:lstStyle/>
          <a:p>
            <a:r>
              <a:rPr lang="en-US" altLang="en-US" b="1"/>
              <a:t>Zero-parallax microscope</a:t>
            </a:r>
          </a:p>
        </p:txBody>
      </p:sp>
      <p:sp>
        <p:nvSpPr>
          <p:cNvPr id="3154955" name="AutoShape 11"/>
          <p:cNvSpPr>
            <a:spLocks noChangeArrowheads="1"/>
          </p:cNvSpPr>
          <p:nvPr/>
        </p:nvSpPr>
        <p:spPr bwMode="auto">
          <a:xfrm rot="5400000">
            <a:off x="723900"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56" name="AutoShape 12"/>
          <p:cNvSpPr>
            <a:spLocks noChangeArrowheads="1"/>
          </p:cNvSpPr>
          <p:nvPr/>
        </p:nvSpPr>
        <p:spPr bwMode="auto">
          <a:xfrm rot="16200000">
            <a:off x="7074694"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57" name="Rectangle 13"/>
          <p:cNvSpPr>
            <a:spLocks noChangeArrowheads="1"/>
          </p:cNvSpPr>
          <p:nvPr/>
        </p:nvSpPr>
        <p:spPr bwMode="auto">
          <a:xfrm flipH="1">
            <a:off x="2667000"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58" name="Text Box 14"/>
          <p:cNvSpPr txBox="1">
            <a:spLocks noChangeArrowheads="1"/>
          </p:cNvSpPr>
          <p:nvPr/>
        </p:nvSpPr>
        <p:spPr bwMode="auto">
          <a:xfrm flipH="1">
            <a:off x="887413"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pinhole</a:t>
            </a:r>
          </a:p>
        </p:txBody>
      </p:sp>
      <p:sp>
        <p:nvSpPr>
          <p:cNvPr id="3154959" name="Text Box 15"/>
          <p:cNvSpPr txBox="1">
            <a:spLocks noChangeArrowheads="1"/>
          </p:cNvSpPr>
          <p:nvPr/>
        </p:nvSpPr>
        <p:spPr bwMode="auto">
          <a:xfrm rot="917400" flipH="1">
            <a:off x="3119438" y="2747963"/>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mirror</a:t>
            </a:r>
          </a:p>
        </p:txBody>
      </p:sp>
      <p:sp>
        <p:nvSpPr>
          <p:cNvPr id="3154960" name="Line 16"/>
          <p:cNvSpPr>
            <a:spLocks noChangeShapeType="1"/>
          </p:cNvSpPr>
          <p:nvPr/>
        </p:nvSpPr>
        <p:spPr bwMode="auto">
          <a:xfrm flipH="1" flipV="1">
            <a:off x="4191000"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61" name="Line 17"/>
          <p:cNvSpPr>
            <a:spLocks noChangeShapeType="1"/>
          </p:cNvSpPr>
          <p:nvPr/>
        </p:nvSpPr>
        <p:spPr bwMode="auto">
          <a:xfrm flipH="1" flipV="1">
            <a:off x="3948113" y="3581400"/>
            <a:ext cx="1081087" cy="10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62" name="Line 18"/>
          <p:cNvSpPr>
            <a:spLocks noChangeShapeType="1"/>
          </p:cNvSpPr>
          <p:nvPr/>
        </p:nvSpPr>
        <p:spPr bwMode="auto">
          <a:xfrm flipH="1">
            <a:off x="2855913" y="3810000"/>
            <a:ext cx="954087" cy="149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63" name="Rectangle 19"/>
          <p:cNvSpPr>
            <a:spLocks noChangeArrowheads="1"/>
          </p:cNvSpPr>
          <p:nvPr/>
        </p:nvSpPr>
        <p:spPr bwMode="auto">
          <a:xfrm flipH="1">
            <a:off x="2667000" y="3657600"/>
            <a:ext cx="2778125"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64" name="Rectangle 20"/>
          <p:cNvSpPr>
            <a:spLocks noChangeArrowheads="1"/>
          </p:cNvSpPr>
          <p:nvPr/>
        </p:nvSpPr>
        <p:spPr bwMode="auto">
          <a:xfrm>
            <a:off x="7391400" y="2057400"/>
            <a:ext cx="381000" cy="3810000"/>
          </a:xfrm>
          <a:prstGeom prst="rect">
            <a:avLst/>
          </a:prstGeom>
          <a:solidFill>
            <a:srgbClr val="CC66FF">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154965" name="Rectangle 21"/>
          <p:cNvSpPr>
            <a:spLocks noChangeArrowheads="1"/>
          </p:cNvSpPr>
          <p:nvPr/>
        </p:nvSpPr>
        <p:spPr bwMode="auto">
          <a:xfrm rot="19979467" flipH="1">
            <a:off x="6165850" y="2540000"/>
            <a:ext cx="2316163" cy="68263"/>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66" name="Rectangle 22"/>
          <p:cNvSpPr>
            <a:spLocks noChangeArrowheads="1"/>
          </p:cNvSpPr>
          <p:nvPr/>
        </p:nvSpPr>
        <p:spPr bwMode="auto">
          <a:xfrm flipH="1">
            <a:off x="6226175" y="3657600"/>
            <a:ext cx="631825" cy="61913"/>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67" name="Rectangle 23"/>
          <p:cNvSpPr>
            <a:spLocks noChangeArrowheads="1"/>
          </p:cNvSpPr>
          <p:nvPr/>
        </p:nvSpPr>
        <p:spPr bwMode="auto">
          <a:xfrm rot="1620533" flipH="1" flipV="1">
            <a:off x="6056313" y="4754563"/>
            <a:ext cx="2430462" cy="66675"/>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68" name="AutoShape 24"/>
          <p:cNvSpPr>
            <a:spLocks noChangeArrowheads="1"/>
          </p:cNvSpPr>
          <p:nvPr/>
        </p:nvSpPr>
        <p:spPr bwMode="auto">
          <a:xfrm rot="1650222">
            <a:off x="858838" y="4900613"/>
            <a:ext cx="2684462" cy="3117850"/>
          </a:xfrm>
          <a:prstGeom prst="can">
            <a:avLst>
              <a:gd name="adj" fmla="val 5264"/>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69" name="Line 25"/>
          <p:cNvSpPr>
            <a:spLocks noChangeShapeType="1"/>
          </p:cNvSpPr>
          <p:nvPr/>
        </p:nvSpPr>
        <p:spPr bwMode="auto">
          <a:xfrm rot="1650222" flipH="1" flipV="1">
            <a:off x="3686175" y="3424238"/>
            <a:ext cx="566738" cy="2043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4970" name="Text Box 26"/>
          <p:cNvSpPr txBox="1">
            <a:spLocks noChangeArrowheads="1"/>
          </p:cNvSpPr>
          <p:nvPr/>
        </p:nvSpPr>
        <p:spPr bwMode="auto">
          <a:xfrm rot="1682986" flipH="1">
            <a:off x="1625600" y="5540375"/>
            <a:ext cx="17446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t>microscope</a:t>
            </a:r>
          </a:p>
        </p:txBody>
      </p:sp>
    </p:spTree>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9282" name="Rectangle 2"/>
          <p:cNvSpPr>
            <a:spLocks noGrp="1" noChangeArrowheads="1"/>
          </p:cNvSpPr>
          <p:nvPr>
            <p:ph type="title" idx="4294967295"/>
          </p:nvPr>
        </p:nvSpPr>
        <p:spPr>
          <a:xfrm>
            <a:off x="685800" y="0"/>
            <a:ext cx="7772400" cy="1143000"/>
          </a:xfrm>
        </p:spPr>
        <p:txBody>
          <a:bodyPr/>
          <a:lstStyle/>
          <a:p>
            <a:r>
              <a:rPr lang="en-US" altLang="en-US" b="1"/>
              <a:t>Sample parallax</a:t>
            </a:r>
          </a:p>
        </p:txBody>
      </p:sp>
      <p:sp>
        <p:nvSpPr>
          <p:cNvPr id="3169283" name="Rectangle 3"/>
          <p:cNvSpPr>
            <a:spLocks noChangeArrowheads="1"/>
          </p:cNvSpPr>
          <p:nvPr/>
        </p:nvSpPr>
        <p:spPr bwMode="auto">
          <a:xfrm flipH="1">
            <a:off x="3124200" y="3581400"/>
            <a:ext cx="900113"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9284" name="Rectangle 4"/>
          <p:cNvSpPr>
            <a:spLocks noChangeArrowheads="1"/>
          </p:cNvSpPr>
          <p:nvPr/>
        </p:nvSpPr>
        <p:spPr bwMode="auto">
          <a:xfrm flipH="1">
            <a:off x="0" y="3352800"/>
            <a:ext cx="9144000" cy="206375"/>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9285" name="Rectangle 5"/>
          <p:cNvSpPr>
            <a:spLocks noChangeArrowheads="1"/>
          </p:cNvSpPr>
          <p:nvPr/>
        </p:nvSpPr>
        <p:spPr bwMode="auto">
          <a:xfrm>
            <a:off x="5953125" y="3395663"/>
            <a:ext cx="303213" cy="261937"/>
          </a:xfrm>
          <a:prstGeom prst="rect">
            <a:avLst/>
          </a:prstGeom>
          <a:solidFill>
            <a:srgbClr val="FF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169286" name="Rectangle 6"/>
          <p:cNvSpPr>
            <a:spLocks noChangeArrowheads="1"/>
          </p:cNvSpPr>
          <p:nvPr/>
        </p:nvSpPr>
        <p:spPr bwMode="auto">
          <a:xfrm flipH="1">
            <a:off x="6327775" y="3352800"/>
            <a:ext cx="2816225" cy="18573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9287" name="Line 7"/>
          <p:cNvSpPr>
            <a:spLocks noChangeShapeType="1"/>
          </p:cNvSpPr>
          <p:nvPr/>
        </p:nvSpPr>
        <p:spPr bwMode="auto">
          <a:xfrm flipH="1">
            <a:off x="174625" y="3519488"/>
            <a:ext cx="5997575" cy="218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9288" name="Line 8"/>
          <p:cNvSpPr>
            <a:spLocks noChangeShapeType="1"/>
          </p:cNvSpPr>
          <p:nvPr/>
        </p:nvSpPr>
        <p:spPr bwMode="auto">
          <a:xfrm flipH="1" flipV="1">
            <a:off x="234950" y="1143000"/>
            <a:ext cx="5924550" cy="2349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9289" name="Line 9"/>
          <p:cNvSpPr>
            <a:spLocks noChangeShapeType="1"/>
          </p:cNvSpPr>
          <p:nvPr/>
        </p:nvSpPr>
        <p:spPr bwMode="auto">
          <a:xfrm>
            <a:off x="6154738" y="2844800"/>
            <a:ext cx="0" cy="1219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9290" name="Text Box 10"/>
          <p:cNvSpPr txBox="1">
            <a:spLocks noChangeArrowheads="1"/>
          </p:cNvSpPr>
          <p:nvPr/>
        </p:nvSpPr>
        <p:spPr bwMode="auto">
          <a:xfrm>
            <a:off x="5583238" y="2343150"/>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Image plane</a:t>
            </a:r>
          </a:p>
        </p:txBody>
      </p:sp>
      <p:sp>
        <p:nvSpPr>
          <p:cNvPr id="3169291" name="Text Box 11"/>
          <p:cNvSpPr txBox="1">
            <a:spLocks noChangeArrowheads="1"/>
          </p:cNvSpPr>
          <p:nvPr/>
        </p:nvSpPr>
        <p:spPr bwMode="auto">
          <a:xfrm rot="21595926" flipH="1">
            <a:off x="798513" y="4262438"/>
            <a:ext cx="10826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a:t>mirror</a:t>
            </a:r>
          </a:p>
        </p:txBody>
      </p:sp>
      <p:sp>
        <p:nvSpPr>
          <p:cNvPr id="3169292" name="Line 12"/>
          <p:cNvSpPr>
            <a:spLocks noChangeShapeType="1"/>
          </p:cNvSpPr>
          <p:nvPr/>
        </p:nvSpPr>
        <p:spPr bwMode="auto">
          <a:xfrm flipH="1">
            <a:off x="682625" y="4092575"/>
            <a:ext cx="1233488" cy="0"/>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9293" name="Text Box 13"/>
          <p:cNvSpPr txBox="1">
            <a:spLocks noChangeArrowheads="1"/>
          </p:cNvSpPr>
          <p:nvPr/>
        </p:nvSpPr>
        <p:spPr bwMode="auto">
          <a:xfrm>
            <a:off x="1127125" y="2895600"/>
            <a:ext cx="1084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009900"/>
                </a:solidFill>
              </a:rPr>
              <a:t>x-rays</a:t>
            </a:r>
          </a:p>
        </p:txBody>
      </p:sp>
      <p:sp>
        <p:nvSpPr>
          <p:cNvPr id="3169294" name="Text Box 14"/>
          <p:cNvSpPr txBox="1">
            <a:spLocks noChangeArrowheads="1"/>
          </p:cNvSpPr>
          <p:nvPr/>
        </p:nvSpPr>
        <p:spPr bwMode="auto">
          <a:xfrm>
            <a:off x="3979863" y="4797425"/>
            <a:ext cx="18780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a:t>Microscope</a:t>
            </a:r>
          </a:p>
          <a:p>
            <a:pPr algn="ctr"/>
            <a:r>
              <a:rPr lang="en-US" altLang="en-US" sz="2400" b="1"/>
              <a:t>light cone</a:t>
            </a:r>
          </a:p>
        </p:txBody>
      </p:sp>
      <p:sp>
        <p:nvSpPr>
          <p:cNvPr id="3169295" name="Freeform 15"/>
          <p:cNvSpPr>
            <a:spLocks/>
          </p:cNvSpPr>
          <p:nvPr/>
        </p:nvSpPr>
        <p:spPr bwMode="auto">
          <a:xfrm>
            <a:off x="3033713" y="4732338"/>
            <a:ext cx="798512" cy="319087"/>
          </a:xfrm>
          <a:custGeom>
            <a:avLst/>
            <a:gdLst>
              <a:gd name="T0" fmla="*/ 503 w 503"/>
              <a:gd name="T1" fmla="*/ 201 h 201"/>
              <a:gd name="T2" fmla="*/ 192 w 503"/>
              <a:gd name="T3" fmla="*/ 164 h 201"/>
              <a:gd name="T4" fmla="*/ 0 w 503"/>
              <a:gd name="T5" fmla="*/ 0 h 201"/>
            </a:gdLst>
            <a:ahLst/>
            <a:cxnLst>
              <a:cxn ang="0">
                <a:pos x="T0" y="T1"/>
              </a:cxn>
              <a:cxn ang="0">
                <a:pos x="T2" y="T3"/>
              </a:cxn>
              <a:cxn ang="0">
                <a:pos x="T4" y="T5"/>
              </a:cxn>
            </a:cxnLst>
            <a:rect l="0" t="0" r="r" b="b"/>
            <a:pathLst>
              <a:path w="503" h="201">
                <a:moveTo>
                  <a:pt x="503" y="201"/>
                </a:moveTo>
                <a:cubicBezTo>
                  <a:pt x="389" y="199"/>
                  <a:pt x="276" y="197"/>
                  <a:pt x="192" y="164"/>
                </a:cubicBezTo>
                <a:cubicBezTo>
                  <a:pt x="108" y="131"/>
                  <a:pt x="32" y="26"/>
                  <a:pt x="0" y="0"/>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9296" name="Freeform 16"/>
          <p:cNvSpPr>
            <a:spLocks/>
          </p:cNvSpPr>
          <p:nvPr/>
        </p:nvSpPr>
        <p:spPr bwMode="auto">
          <a:xfrm>
            <a:off x="4427538" y="2395538"/>
            <a:ext cx="942975" cy="2393950"/>
          </a:xfrm>
          <a:custGeom>
            <a:avLst/>
            <a:gdLst>
              <a:gd name="T0" fmla="*/ 0 w 594"/>
              <a:gd name="T1" fmla="*/ 1508 h 1508"/>
              <a:gd name="T2" fmla="*/ 420 w 594"/>
              <a:gd name="T3" fmla="*/ 1142 h 1508"/>
              <a:gd name="T4" fmla="*/ 594 w 594"/>
              <a:gd name="T5" fmla="*/ 329 h 1508"/>
              <a:gd name="T6" fmla="*/ 420 w 594"/>
              <a:gd name="T7" fmla="*/ 27 h 1508"/>
              <a:gd name="T8" fmla="*/ 54 w 594"/>
              <a:gd name="T9" fmla="*/ 164 h 1508"/>
            </a:gdLst>
            <a:ahLst/>
            <a:cxnLst>
              <a:cxn ang="0">
                <a:pos x="T0" y="T1"/>
              </a:cxn>
              <a:cxn ang="0">
                <a:pos x="T2" y="T3"/>
              </a:cxn>
              <a:cxn ang="0">
                <a:pos x="T4" y="T5"/>
              </a:cxn>
              <a:cxn ang="0">
                <a:pos x="T6" y="T7"/>
              </a:cxn>
              <a:cxn ang="0">
                <a:pos x="T8" y="T9"/>
              </a:cxn>
            </a:cxnLst>
            <a:rect l="0" t="0" r="r" b="b"/>
            <a:pathLst>
              <a:path w="594" h="1508">
                <a:moveTo>
                  <a:pt x="0" y="1508"/>
                </a:moveTo>
                <a:cubicBezTo>
                  <a:pt x="160" y="1423"/>
                  <a:pt x="321" y="1339"/>
                  <a:pt x="420" y="1142"/>
                </a:cubicBezTo>
                <a:cubicBezTo>
                  <a:pt x="519" y="945"/>
                  <a:pt x="594" y="515"/>
                  <a:pt x="594" y="329"/>
                </a:cubicBezTo>
                <a:cubicBezTo>
                  <a:pt x="594" y="143"/>
                  <a:pt x="510" y="54"/>
                  <a:pt x="420" y="27"/>
                </a:cubicBezTo>
                <a:cubicBezTo>
                  <a:pt x="330" y="0"/>
                  <a:pt x="192" y="82"/>
                  <a:pt x="54" y="164"/>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1330" name="Rectangle 2"/>
          <p:cNvSpPr>
            <a:spLocks noGrp="1" noChangeArrowheads="1"/>
          </p:cNvSpPr>
          <p:nvPr>
            <p:ph type="title" idx="4294967295"/>
          </p:nvPr>
        </p:nvSpPr>
        <p:spPr>
          <a:xfrm>
            <a:off x="685800" y="0"/>
            <a:ext cx="7772400" cy="1143000"/>
          </a:xfrm>
        </p:spPr>
        <p:txBody>
          <a:bodyPr/>
          <a:lstStyle/>
          <a:p>
            <a:r>
              <a:rPr lang="en-US" altLang="en-US" b="1"/>
              <a:t>Sample parallax</a:t>
            </a:r>
          </a:p>
        </p:txBody>
      </p:sp>
      <p:sp>
        <p:nvSpPr>
          <p:cNvPr id="3171331" name="Rectangle 3"/>
          <p:cNvSpPr>
            <a:spLocks noChangeArrowheads="1"/>
          </p:cNvSpPr>
          <p:nvPr/>
        </p:nvSpPr>
        <p:spPr bwMode="auto">
          <a:xfrm flipH="1">
            <a:off x="3124200" y="3581400"/>
            <a:ext cx="900113"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1332" name="Rectangle 4"/>
          <p:cNvSpPr>
            <a:spLocks noChangeArrowheads="1"/>
          </p:cNvSpPr>
          <p:nvPr/>
        </p:nvSpPr>
        <p:spPr bwMode="auto">
          <a:xfrm flipH="1">
            <a:off x="0" y="3352800"/>
            <a:ext cx="9144000" cy="206375"/>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1333" name="Rectangle 5"/>
          <p:cNvSpPr>
            <a:spLocks noChangeArrowheads="1"/>
          </p:cNvSpPr>
          <p:nvPr/>
        </p:nvSpPr>
        <p:spPr bwMode="auto">
          <a:xfrm>
            <a:off x="5953125" y="3395663"/>
            <a:ext cx="303213" cy="261937"/>
          </a:xfrm>
          <a:prstGeom prst="rect">
            <a:avLst/>
          </a:prstGeom>
          <a:solidFill>
            <a:srgbClr val="FF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171334" name="Rectangle 6"/>
          <p:cNvSpPr>
            <a:spLocks noChangeArrowheads="1"/>
          </p:cNvSpPr>
          <p:nvPr/>
        </p:nvSpPr>
        <p:spPr bwMode="auto">
          <a:xfrm flipH="1">
            <a:off x="6327775" y="3352800"/>
            <a:ext cx="2816225" cy="18573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1335" name="Line 7"/>
          <p:cNvSpPr>
            <a:spLocks noChangeShapeType="1"/>
          </p:cNvSpPr>
          <p:nvPr/>
        </p:nvSpPr>
        <p:spPr bwMode="auto">
          <a:xfrm flipH="1">
            <a:off x="174625" y="3519488"/>
            <a:ext cx="5997575" cy="2184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1336" name="Line 8"/>
          <p:cNvSpPr>
            <a:spLocks noChangeShapeType="1"/>
          </p:cNvSpPr>
          <p:nvPr/>
        </p:nvSpPr>
        <p:spPr bwMode="auto">
          <a:xfrm flipH="1" flipV="1">
            <a:off x="234950" y="1143000"/>
            <a:ext cx="5924550" cy="2349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1337" name="Line 9"/>
          <p:cNvSpPr>
            <a:spLocks noChangeShapeType="1"/>
          </p:cNvSpPr>
          <p:nvPr/>
        </p:nvSpPr>
        <p:spPr bwMode="auto">
          <a:xfrm>
            <a:off x="6154738" y="2844800"/>
            <a:ext cx="0" cy="1219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933" y="120650"/>
            <a:ext cx="6797675" cy="1143000"/>
          </a:xfrm>
        </p:spPr>
        <p:txBody>
          <a:bodyPr/>
          <a:lstStyle/>
          <a:p>
            <a:r>
              <a:rPr lang="en-US" altLang="en-US" dirty="0" smtClean="0"/>
              <a:t>Dehydration: 1934</a:t>
            </a:r>
          </a:p>
        </p:txBody>
      </p:sp>
      <p:sp>
        <p:nvSpPr>
          <p:cNvPr id="4" name="Cube 3"/>
          <p:cNvSpPr/>
          <p:nvPr/>
        </p:nvSpPr>
        <p:spPr>
          <a:xfrm>
            <a:off x="5924550" y="3590925"/>
            <a:ext cx="242888" cy="25082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7" name="Straight Arrow Connector 6"/>
          <p:cNvCxnSpPr/>
          <p:nvPr/>
        </p:nvCxnSpPr>
        <p:spPr>
          <a:xfrm flipV="1">
            <a:off x="835025" y="1987550"/>
            <a:ext cx="0" cy="4227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2" name="TextBox 7"/>
          <p:cNvSpPr txBox="1">
            <a:spLocks noChangeArrowheads="1"/>
          </p:cNvSpPr>
          <p:nvPr/>
        </p:nvSpPr>
        <p:spPr bwMode="auto">
          <a:xfrm>
            <a:off x="4460875" y="3457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sp>
        <p:nvSpPr>
          <p:cNvPr id="8" name="Cube 7"/>
          <p:cNvSpPr/>
          <p:nvPr/>
        </p:nvSpPr>
        <p:spPr>
          <a:xfrm>
            <a:off x="1057275" y="1536700"/>
            <a:ext cx="1778000" cy="4678363"/>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543" name="TextBox 7"/>
          <p:cNvSpPr txBox="1">
            <a:spLocks noChangeArrowheads="1"/>
          </p:cNvSpPr>
          <p:nvPr/>
        </p:nvSpPr>
        <p:spPr bwMode="auto">
          <a:xfrm rot="-5400000">
            <a:off x="7938" y="3938587"/>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2 mm</a:t>
            </a:r>
          </a:p>
        </p:txBody>
      </p:sp>
      <p:sp>
        <p:nvSpPr>
          <p:cNvPr id="15" name="TextBox 14"/>
          <p:cNvSpPr txBox="1">
            <a:spLocks noChangeArrowheads="1"/>
          </p:cNvSpPr>
          <p:nvPr/>
        </p:nvSpPr>
        <p:spPr bwMode="auto">
          <a:xfrm>
            <a:off x="2949575" y="1736725"/>
            <a:ext cx="24114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1.5 μL</a:t>
            </a:r>
          </a:p>
        </p:txBody>
      </p:sp>
      <p:cxnSp>
        <p:nvCxnSpPr>
          <p:cNvPr id="16" name="Straight Arrow Connector 15"/>
          <p:cNvCxnSpPr/>
          <p:nvPr/>
        </p:nvCxnSpPr>
        <p:spPr>
          <a:xfrm flipV="1">
            <a:off x="5773738" y="3600450"/>
            <a:ext cx="0" cy="21113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6102350" y="3344863"/>
            <a:ext cx="2400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nL</a:t>
            </a:r>
          </a:p>
        </p:txBody>
      </p:sp>
      <p:sp>
        <p:nvSpPr>
          <p:cNvPr id="18" name="Cube 17"/>
          <p:cNvSpPr/>
          <p:nvPr/>
        </p:nvSpPr>
        <p:spPr>
          <a:xfrm>
            <a:off x="6026150" y="5146675"/>
            <a:ext cx="26988" cy="28575"/>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TextBox 7"/>
          <p:cNvSpPr txBox="1">
            <a:spLocks noChangeArrowheads="1"/>
          </p:cNvSpPr>
          <p:nvPr/>
        </p:nvSpPr>
        <p:spPr bwMode="auto">
          <a:xfrm>
            <a:off x="4638675" y="4924425"/>
            <a:ext cx="1047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rgbClr val="000000"/>
                </a:solidFill>
                <a:latin typeface="Arial" pitchFamily="34" charset="0"/>
              </a:rPr>
              <a:t>10 </a:t>
            </a:r>
            <a:r>
              <a:rPr lang="el-GR" altLang="en-US" sz="2400">
                <a:solidFill>
                  <a:srgbClr val="000000"/>
                </a:solidFill>
                <a:latin typeface="Arial" pitchFamily="34" charset="0"/>
              </a:rPr>
              <a:t>μ</a:t>
            </a:r>
            <a:r>
              <a:rPr lang="en-US" altLang="en-US" sz="2400">
                <a:solidFill>
                  <a:srgbClr val="000000"/>
                </a:solidFill>
                <a:latin typeface="Arial" pitchFamily="34" charset="0"/>
              </a:rPr>
              <a:t>m</a:t>
            </a:r>
          </a:p>
        </p:txBody>
      </p:sp>
      <p:cxnSp>
        <p:nvCxnSpPr>
          <p:cNvPr id="20" name="Straight Arrow Connector 19"/>
          <p:cNvCxnSpPr/>
          <p:nvPr/>
        </p:nvCxnSpPr>
        <p:spPr>
          <a:xfrm flipV="1">
            <a:off x="5875338" y="5156200"/>
            <a:ext cx="0" cy="190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6165850" y="4784725"/>
            <a:ext cx="2398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a:solidFill>
                  <a:srgbClr val="000000"/>
                </a:solidFill>
                <a:latin typeface="Arial" pitchFamily="34" charset="0"/>
              </a:rPr>
              <a:t> = 1.0 pL</a:t>
            </a:r>
          </a:p>
        </p:txBody>
      </p:sp>
      <p:sp>
        <p:nvSpPr>
          <p:cNvPr id="14" name="Rectangle 13"/>
          <p:cNvSpPr>
            <a:spLocks noChangeArrowheads="1"/>
          </p:cNvSpPr>
          <p:nvPr/>
        </p:nvSpPr>
        <p:spPr bwMode="auto">
          <a:xfrm>
            <a:off x="5729288" y="301625"/>
            <a:ext cx="25795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dirty="0">
                <a:solidFill>
                  <a:srgbClr val="000000"/>
                </a:solidFill>
                <a:latin typeface="Calibri" pitchFamily="34" charset="0"/>
              </a:rPr>
              <a:t>and </a:t>
            </a:r>
            <a:r>
              <a:rPr lang="en-US" altLang="en-US" sz="4400" dirty="0" smtClean="0">
                <a:solidFill>
                  <a:srgbClr val="000000"/>
                </a:solidFill>
                <a:latin typeface="Calibri" pitchFamily="34" charset="0"/>
              </a:rPr>
              <a:t>2017?</a:t>
            </a:r>
            <a:endParaRPr lang="en-US" altLang="en-US" dirty="0">
              <a:solidFill>
                <a:srgbClr val="000000"/>
              </a:solidFill>
              <a:latin typeface="Calibri" pitchFamily="34" charset="0"/>
            </a:endParaRPr>
          </a:p>
        </p:txBody>
      </p:sp>
      <p:sp>
        <p:nvSpPr>
          <p:cNvPr id="22" name="Cube 21"/>
          <p:cNvSpPr/>
          <p:nvPr/>
        </p:nvSpPr>
        <p:spPr>
          <a:xfrm>
            <a:off x="6022296" y="6046561"/>
            <a:ext cx="9144" cy="9144"/>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 name="TextBox 7"/>
          <p:cNvSpPr txBox="1">
            <a:spLocks noChangeArrowheads="1"/>
          </p:cNvSpPr>
          <p:nvPr/>
        </p:nvSpPr>
        <p:spPr bwMode="auto">
          <a:xfrm>
            <a:off x="4634821" y="5824311"/>
            <a:ext cx="8755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dirty="0" smtClean="0">
                <a:solidFill>
                  <a:srgbClr val="000000"/>
                </a:solidFill>
                <a:latin typeface="Arial" pitchFamily="34" charset="0"/>
              </a:rPr>
              <a:t>1 </a:t>
            </a:r>
            <a:r>
              <a:rPr lang="el-GR" altLang="en-US" sz="2400" dirty="0">
                <a:solidFill>
                  <a:srgbClr val="000000"/>
                </a:solidFill>
                <a:latin typeface="Arial" pitchFamily="34" charset="0"/>
              </a:rPr>
              <a:t>μ</a:t>
            </a:r>
            <a:r>
              <a:rPr lang="en-US" altLang="en-US" sz="2400" dirty="0">
                <a:solidFill>
                  <a:srgbClr val="000000"/>
                </a:solidFill>
                <a:latin typeface="Arial" pitchFamily="34" charset="0"/>
              </a:rPr>
              <a:t>m</a:t>
            </a:r>
          </a:p>
        </p:txBody>
      </p:sp>
      <p:sp>
        <p:nvSpPr>
          <p:cNvPr id="25" name="TextBox 24"/>
          <p:cNvSpPr txBox="1">
            <a:spLocks noChangeArrowheads="1"/>
          </p:cNvSpPr>
          <p:nvPr/>
        </p:nvSpPr>
        <p:spPr bwMode="auto">
          <a:xfrm>
            <a:off x="6161996" y="5684611"/>
            <a:ext cx="224292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4400" dirty="0">
                <a:solidFill>
                  <a:srgbClr val="000000"/>
                </a:solidFill>
                <a:latin typeface="Arial" pitchFamily="34" charset="0"/>
              </a:rPr>
              <a:t> = 1.0 </a:t>
            </a:r>
            <a:r>
              <a:rPr lang="en-US" altLang="en-US" sz="4400" dirty="0" err="1" smtClean="0">
                <a:solidFill>
                  <a:srgbClr val="000000"/>
                </a:solidFill>
                <a:latin typeface="Arial" pitchFamily="34" charset="0"/>
              </a:rPr>
              <a:t>fL</a:t>
            </a:r>
            <a:endParaRPr lang="en-US" altLang="en-US" sz="4400" dirty="0">
              <a:solidFill>
                <a:srgbClr val="000000"/>
              </a:solidFill>
              <a:latin typeface="Arial" pitchFamily="34" charset="0"/>
            </a:endParaRPr>
          </a:p>
        </p:txBody>
      </p:sp>
    </p:spTree>
    <p:extLst>
      <p:ext uri="{BB962C8B-B14F-4D97-AF65-F5344CB8AC3E}">
        <p14:creationId xmlns:p14="http://schemas.microsoft.com/office/powerpoint/2010/main" val="39793713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702" grpId="0"/>
      <p:bldP spid="15" grpId="0"/>
      <p:bldP spid="17" grpId="0"/>
      <p:bldP spid="18" grpId="0" animBg="1"/>
      <p:bldP spid="19" grpId="0"/>
      <p:bldP spid="21" grpId="0"/>
      <p:bldP spid="14" grpId="0"/>
      <p:bldP spid="22" grpId="0" animBg="1"/>
      <p:bldP spid="23" grpId="0"/>
      <p:bldP spid="2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3378" name="Rectangle 2"/>
          <p:cNvSpPr>
            <a:spLocks noGrp="1" noChangeArrowheads="1"/>
          </p:cNvSpPr>
          <p:nvPr>
            <p:ph type="title" idx="4294967295"/>
          </p:nvPr>
        </p:nvSpPr>
        <p:spPr>
          <a:xfrm>
            <a:off x="685800" y="0"/>
            <a:ext cx="7772400" cy="1143000"/>
          </a:xfrm>
        </p:spPr>
        <p:txBody>
          <a:bodyPr/>
          <a:lstStyle/>
          <a:p>
            <a:r>
              <a:rPr lang="en-US" altLang="en-US" b="1"/>
              <a:t>Sample parallax</a:t>
            </a:r>
          </a:p>
        </p:txBody>
      </p:sp>
      <p:sp>
        <p:nvSpPr>
          <p:cNvPr id="3173379" name="Rectangle 3"/>
          <p:cNvSpPr>
            <a:spLocks noChangeArrowheads="1"/>
          </p:cNvSpPr>
          <p:nvPr/>
        </p:nvSpPr>
        <p:spPr bwMode="auto">
          <a:xfrm flipH="1">
            <a:off x="3124200" y="3581400"/>
            <a:ext cx="900113"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3380" name="Rectangle 4"/>
          <p:cNvSpPr>
            <a:spLocks noChangeArrowheads="1"/>
          </p:cNvSpPr>
          <p:nvPr/>
        </p:nvSpPr>
        <p:spPr bwMode="auto">
          <a:xfrm flipH="1">
            <a:off x="0" y="3352800"/>
            <a:ext cx="9144000" cy="206375"/>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3381" name="Rectangle 5"/>
          <p:cNvSpPr>
            <a:spLocks noChangeArrowheads="1"/>
          </p:cNvSpPr>
          <p:nvPr/>
        </p:nvSpPr>
        <p:spPr bwMode="auto">
          <a:xfrm>
            <a:off x="5953125" y="3395663"/>
            <a:ext cx="303213" cy="261937"/>
          </a:xfrm>
          <a:prstGeom prst="rect">
            <a:avLst/>
          </a:prstGeom>
          <a:solidFill>
            <a:srgbClr val="FF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173382" name="Rectangle 6"/>
          <p:cNvSpPr>
            <a:spLocks noChangeArrowheads="1"/>
          </p:cNvSpPr>
          <p:nvPr/>
        </p:nvSpPr>
        <p:spPr bwMode="auto">
          <a:xfrm flipH="1">
            <a:off x="6327775" y="3352800"/>
            <a:ext cx="2816225" cy="18573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3383" name="Line 7"/>
          <p:cNvSpPr>
            <a:spLocks noChangeShapeType="1"/>
          </p:cNvSpPr>
          <p:nvPr/>
        </p:nvSpPr>
        <p:spPr bwMode="auto">
          <a:xfrm flipH="1">
            <a:off x="174625" y="4332288"/>
            <a:ext cx="3776663"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3384" name="Line 8"/>
          <p:cNvSpPr>
            <a:spLocks noChangeShapeType="1"/>
          </p:cNvSpPr>
          <p:nvPr/>
        </p:nvSpPr>
        <p:spPr bwMode="auto">
          <a:xfrm flipH="1" flipV="1">
            <a:off x="234950" y="1143000"/>
            <a:ext cx="3689350" cy="1449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3385" name="Line 9"/>
          <p:cNvSpPr>
            <a:spLocks noChangeShapeType="1"/>
          </p:cNvSpPr>
          <p:nvPr/>
        </p:nvSpPr>
        <p:spPr bwMode="auto">
          <a:xfrm>
            <a:off x="6632575" y="2844800"/>
            <a:ext cx="0" cy="1219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3386" name="Rectangle 10"/>
          <p:cNvSpPr>
            <a:spLocks noChangeArrowheads="1"/>
          </p:cNvSpPr>
          <p:nvPr/>
        </p:nvSpPr>
        <p:spPr bwMode="auto">
          <a:xfrm>
            <a:off x="3933825" y="-203200"/>
            <a:ext cx="2887663" cy="7300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3387" name="Line 11"/>
          <p:cNvSpPr>
            <a:spLocks noChangeShapeType="1"/>
          </p:cNvSpPr>
          <p:nvPr/>
        </p:nvSpPr>
        <p:spPr bwMode="auto">
          <a:xfrm flipH="1" flipV="1">
            <a:off x="3944938" y="2597150"/>
            <a:ext cx="2687637" cy="850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3388" name="Line 12"/>
          <p:cNvSpPr>
            <a:spLocks noChangeShapeType="1"/>
          </p:cNvSpPr>
          <p:nvPr/>
        </p:nvSpPr>
        <p:spPr bwMode="auto">
          <a:xfrm flipH="1">
            <a:off x="3938588" y="3448050"/>
            <a:ext cx="2693987" cy="892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3389" name="Text Box 13"/>
          <p:cNvSpPr txBox="1">
            <a:spLocks noChangeArrowheads="1"/>
          </p:cNvSpPr>
          <p:nvPr/>
        </p:nvSpPr>
        <p:spPr bwMode="auto">
          <a:xfrm>
            <a:off x="4886325" y="5210175"/>
            <a:ext cx="808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t>n&gt;1</a:t>
            </a:r>
          </a:p>
        </p:txBody>
      </p:sp>
    </p:spTree>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426" name="Rectangle 2"/>
          <p:cNvSpPr>
            <a:spLocks noGrp="1" noChangeArrowheads="1"/>
          </p:cNvSpPr>
          <p:nvPr>
            <p:ph type="title" idx="4294967295"/>
          </p:nvPr>
        </p:nvSpPr>
        <p:spPr>
          <a:xfrm>
            <a:off x="685800" y="0"/>
            <a:ext cx="7772400" cy="1143000"/>
          </a:xfrm>
        </p:spPr>
        <p:txBody>
          <a:bodyPr/>
          <a:lstStyle/>
          <a:p>
            <a:r>
              <a:rPr lang="en-US" altLang="en-US" b="1"/>
              <a:t>Sample parallax</a:t>
            </a:r>
          </a:p>
        </p:txBody>
      </p:sp>
      <p:sp>
        <p:nvSpPr>
          <p:cNvPr id="3175427" name="Rectangle 3"/>
          <p:cNvSpPr>
            <a:spLocks noChangeArrowheads="1"/>
          </p:cNvSpPr>
          <p:nvPr/>
        </p:nvSpPr>
        <p:spPr bwMode="auto">
          <a:xfrm flipH="1">
            <a:off x="3124200" y="3581400"/>
            <a:ext cx="900113"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428" name="Rectangle 4"/>
          <p:cNvSpPr>
            <a:spLocks noChangeArrowheads="1"/>
          </p:cNvSpPr>
          <p:nvPr/>
        </p:nvSpPr>
        <p:spPr bwMode="auto">
          <a:xfrm flipH="1">
            <a:off x="0" y="3352800"/>
            <a:ext cx="9144000" cy="206375"/>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429" name="Rectangle 5"/>
          <p:cNvSpPr>
            <a:spLocks noChangeArrowheads="1"/>
          </p:cNvSpPr>
          <p:nvPr/>
        </p:nvSpPr>
        <p:spPr bwMode="auto">
          <a:xfrm>
            <a:off x="5953125" y="3395663"/>
            <a:ext cx="303213" cy="261937"/>
          </a:xfrm>
          <a:prstGeom prst="rect">
            <a:avLst/>
          </a:prstGeom>
          <a:solidFill>
            <a:srgbClr val="FF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175430" name="Rectangle 6"/>
          <p:cNvSpPr>
            <a:spLocks noChangeArrowheads="1"/>
          </p:cNvSpPr>
          <p:nvPr/>
        </p:nvSpPr>
        <p:spPr bwMode="auto">
          <a:xfrm flipH="1">
            <a:off x="6327775" y="3352800"/>
            <a:ext cx="2816225" cy="18573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431" name="Line 7"/>
          <p:cNvSpPr>
            <a:spLocks noChangeShapeType="1"/>
          </p:cNvSpPr>
          <p:nvPr/>
        </p:nvSpPr>
        <p:spPr bwMode="auto">
          <a:xfrm flipH="1">
            <a:off x="-282575" y="4200525"/>
            <a:ext cx="4216400" cy="1531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32" name="Line 8"/>
          <p:cNvSpPr>
            <a:spLocks noChangeShapeType="1"/>
          </p:cNvSpPr>
          <p:nvPr/>
        </p:nvSpPr>
        <p:spPr bwMode="auto">
          <a:xfrm flipH="1" flipV="1">
            <a:off x="-222250" y="1100138"/>
            <a:ext cx="4156075" cy="16335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33" name="Line 9"/>
          <p:cNvSpPr>
            <a:spLocks noChangeShapeType="1"/>
          </p:cNvSpPr>
          <p:nvPr/>
        </p:nvSpPr>
        <p:spPr bwMode="auto">
          <a:xfrm>
            <a:off x="6175375" y="2844800"/>
            <a:ext cx="0" cy="1219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34" name="Rectangle 10"/>
          <p:cNvSpPr>
            <a:spLocks noChangeArrowheads="1"/>
          </p:cNvSpPr>
          <p:nvPr/>
        </p:nvSpPr>
        <p:spPr bwMode="auto">
          <a:xfrm>
            <a:off x="3933825" y="-203200"/>
            <a:ext cx="2887663" cy="7300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435" name="Line 11"/>
          <p:cNvSpPr>
            <a:spLocks noChangeShapeType="1"/>
          </p:cNvSpPr>
          <p:nvPr/>
        </p:nvSpPr>
        <p:spPr bwMode="auto">
          <a:xfrm flipH="1" flipV="1">
            <a:off x="3933825" y="2738438"/>
            <a:ext cx="2241550" cy="7096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36" name="Line 12"/>
          <p:cNvSpPr>
            <a:spLocks noChangeShapeType="1"/>
          </p:cNvSpPr>
          <p:nvPr/>
        </p:nvSpPr>
        <p:spPr bwMode="auto">
          <a:xfrm flipH="1">
            <a:off x="3933825" y="3448050"/>
            <a:ext cx="2241550" cy="7429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37" name="Text Box 13"/>
          <p:cNvSpPr txBox="1">
            <a:spLocks noChangeArrowheads="1"/>
          </p:cNvSpPr>
          <p:nvPr/>
        </p:nvSpPr>
        <p:spPr bwMode="auto">
          <a:xfrm>
            <a:off x="4886325" y="5210175"/>
            <a:ext cx="808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t>n&gt;1</a:t>
            </a:r>
          </a:p>
        </p:txBody>
      </p:sp>
    </p:spTree>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7474" name="Rectangle 2"/>
          <p:cNvSpPr>
            <a:spLocks noGrp="1" noChangeArrowheads="1"/>
          </p:cNvSpPr>
          <p:nvPr>
            <p:ph type="title" idx="4294967295"/>
          </p:nvPr>
        </p:nvSpPr>
        <p:spPr>
          <a:xfrm>
            <a:off x="685800" y="0"/>
            <a:ext cx="7772400" cy="1143000"/>
          </a:xfrm>
        </p:spPr>
        <p:txBody>
          <a:bodyPr/>
          <a:lstStyle/>
          <a:p>
            <a:r>
              <a:rPr lang="en-US" altLang="en-US" b="1"/>
              <a:t>Sample parallax</a:t>
            </a:r>
          </a:p>
        </p:txBody>
      </p:sp>
      <p:sp>
        <p:nvSpPr>
          <p:cNvPr id="3177475" name="Rectangle 3"/>
          <p:cNvSpPr>
            <a:spLocks noChangeArrowheads="1"/>
          </p:cNvSpPr>
          <p:nvPr/>
        </p:nvSpPr>
        <p:spPr bwMode="auto">
          <a:xfrm flipH="1">
            <a:off x="3124200" y="3581400"/>
            <a:ext cx="900113"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476" name="Rectangle 4"/>
          <p:cNvSpPr>
            <a:spLocks noChangeArrowheads="1"/>
          </p:cNvSpPr>
          <p:nvPr/>
        </p:nvSpPr>
        <p:spPr bwMode="auto">
          <a:xfrm flipH="1">
            <a:off x="0" y="3352800"/>
            <a:ext cx="9144000" cy="206375"/>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477" name="Rectangle 5"/>
          <p:cNvSpPr>
            <a:spLocks noChangeArrowheads="1"/>
          </p:cNvSpPr>
          <p:nvPr/>
        </p:nvSpPr>
        <p:spPr bwMode="auto">
          <a:xfrm rot="-676099">
            <a:off x="5953125" y="3395663"/>
            <a:ext cx="303213" cy="261937"/>
          </a:xfrm>
          <a:prstGeom prst="rect">
            <a:avLst/>
          </a:prstGeom>
          <a:solidFill>
            <a:srgbClr val="FF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177478" name="Rectangle 6"/>
          <p:cNvSpPr>
            <a:spLocks noChangeArrowheads="1"/>
          </p:cNvSpPr>
          <p:nvPr/>
        </p:nvSpPr>
        <p:spPr bwMode="auto">
          <a:xfrm flipH="1">
            <a:off x="6327775" y="3352800"/>
            <a:ext cx="2816225" cy="18573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479" name="Line 7"/>
          <p:cNvSpPr>
            <a:spLocks noChangeShapeType="1"/>
          </p:cNvSpPr>
          <p:nvPr/>
        </p:nvSpPr>
        <p:spPr bwMode="auto">
          <a:xfrm flipH="1">
            <a:off x="-282575" y="4167188"/>
            <a:ext cx="4306888" cy="15652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480" name="Line 8"/>
          <p:cNvSpPr>
            <a:spLocks noChangeShapeType="1"/>
          </p:cNvSpPr>
          <p:nvPr/>
        </p:nvSpPr>
        <p:spPr bwMode="auto">
          <a:xfrm flipH="1" flipV="1">
            <a:off x="-222250" y="1100138"/>
            <a:ext cx="3962400" cy="155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481" name="Line 9"/>
          <p:cNvSpPr>
            <a:spLocks noChangeShapeType="1"/>
          </p:cNvSpPr>
          <p:nvPr/>
        </p:nvSpPr>
        <p:spPr bwMode="auto">
          <a:xfrm flipH="1">
            <a:off x="6103938" y="3030538"/>
            <a:ext cx="152400" cy="1219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482" name="Rectangle 10"/>
          <p:cNvSpPr>
            <a:spLocks noChangeArrowheads="1"/>
          </p:cNvSpPr>
          <p:nvPr/>
        </p:nvSpPr>
        <p:spPr bwMode="auto">
          <a:xfrm rot="-674193">
            <a:off x="3930650" y="-482600"/>
            <a:ext cx="2887663" cy="7848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483" name="Line 11"/>
          <p:cNvSpPr>
            <a:spLocks noChangeShapeType="1"/>
          </p:cNvSpPr>
          <p:nvPr/>
        </p:nvSpPr>
        <p:spPr bwMode="auto">
          <a:xfrm flipH="1" flipV="1">
            <a:off x="3740150" y="2659063"/>
            <a:ext cx="2435225" cy="9985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484" name="Line 12"/>
          <p:cNvSpPr>
            <a:spLocks noChangeShapeType="1"/>
          </p:cNvSpPr>
          <p:nvPr/>
        </p:nvSpPr>
        <p:spPr bwMode="auto">
          <a:xfrm flipH="1">
            <a:off x="4024313" y="3657600"/>
            <a:ext cx="2151062" cy="511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485" name="Text Box 13"/>
          <p:cNvSpPr txBox="1">
            <a:spLocks noChangeArrowheads="1"/>
          </p:cNvSpPr>
          <p:nvPr/>
        </p:nvSpPr>
        <p:spPr bwMode="auto">
          <a:xfrm>
            <a:off x="4886325" y="5210175"/>
            <a:ext cx="808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t>n&gt;1</a:t>
            </a:r>
          </a:p>
        </p:txBody>
      </p:sp>
    </p:spTree>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9522" name="Rectangle 2"/>
          <p:cNvSpPr>
            <a:spLocks noGrp="1" noChangeArrowheads="1"/>
          </p:cNvSpPr>
          <p:nvPr>
            <p:ph type="title" idx="4294967295"/>
          </p:nvPr>
        </p:nvSpPr>
        <p:spPr>
          <a:xfrm>
            <a:off x="685800" y="0"/>
            <a:ext cx="7772400" cy="1143000"/>
          </a:xfrm>
        </p:spPr>
        <p:txBody>
          <a:bodyPr/>
          <a:lstStyle/>
          <a:p>
            <a:r>
              <a:rPr lang="en-US" altLang="en-US" b="1"/>
              <a:t>Sample parallax</a:t>
            </a:r>
          </a:p>
        </p:txBody>
      </p:sp>
      <p:sp>
        <p:nvSpPr>
          <p:cNvPr id="3179523" name="Rectangle 3"/>
          <p:cNvSpPr>
            <a:spLocks noChangeArrowheads="1"/>
          </p:cNvSpPr>
          <p:nvPr/>
        </p:nvSpPr>
        <p:spPr bwMode="auto">
          <a:xfrm flipH="1">
            <a:off x="3124200" y="3581400"/>
            <a:ext cx="900113"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524" name="Rectangle 4"/>
          <p:cNvSpPr>
            <a:spLocks noChangeArrowheads="1"/>
          </p:cNvSpPr>
          <p:nvPr/>
        </p:nvSpPr>
        <p:spPr bwMode="auto">
          <a:xfrm flipH="1">
            <a:off x="0" y="3352800"/>
            <a:ext cx="9144000" cy="206375"/>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525" name="Rectangle 5"/>
          <p:cNvSpPr>
            <a:spLocks noChangeArrowheads="1"/>
          </p:cNvSpPr>
          <p:nvPr/>
        </p:nvSpPr>
        <p:spPr bwMode="auto">
          <a:xfrm rot="-1352197">
            <a:off x="5953125" y="3395663"/>
            <a:ext cx="303213" cy="261937"/>
          </a:xfrm>
          <a:prstGeom prst="rect">
            <a:avLst/>
          </a:prstGeom>
          <a:solidFill>
            <a:srgbClr val="FF0000"/>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3179526" name="Rectangle 6"/>
          <p:cNvSpPr>
            <a:spLocks noChangeArrowheads="1"/>
          </p:cNvSpPr>
          <p:nvPr/>
        </p:nvSpPr>
        <p:spPr bwMode="auto">
          <a:xfrm flipH="1">
            <a:off x="6327775" y="3352800"/>
            <a:ext cx="2816225" cy="185738"/>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527" name="Line 7"/>
          <p:cNvSpPr>
            <a:spLocks noChangeShapeType="1"/>
          </p:cNvSpPr>
          <p:nvPr/>
        </p:nvSpPr>
        <p:spPr bwMode="auto">
          <a:xfrm flipH="1">
            <a:off x="-282575" y="4140200"/>
            <a:ext cx="4383088" cy="1592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528" name="Line 8"/>
          <p:cNvSpPr>
            <a:spLocks noChangeShapeType="1"/>
          </p:cNvSpPr>
          <p:nvPr/>
        </p:nvSpPr>
        <p:spPr bwMode="auto">
          <a:xfrm flipH="1" flipV="1">
            <a:off x="-222250" y="1100138"/>
            <a:ext cx="3651250" cy="1435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529" name="Line 9"/>
          <p:cNvSpPr>
            <a:spLocks noChangeShapeType="1"/>
          </p:cNvSpPr>
          <p:nvPr/>
        </p:nvSpPr>
        <p:spPr bwMode="auto">
          <a:xfrm flipH="1">
            <a:off x="5735638" y="3328988"/>
            <a:ext cx="444500" cy="11557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530" name="Rectangle 10"/>
          <p:cNvSpPr>
            <a:spLocks noChangeArrowheads="1"/>
          </p:cNvSpPr>
          <p:nvPr/>
        </p:nvSpPr>
        <p:spPr bwMode="auto">
          <a:xfrm rot="-1361046">
            <a:off x="3933825" y="-1014413"/>
            <a:ext cx="2887663" cy="89312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531" name="Line 11"/>
          <p:cNvSpPr>
            <a:spLocks noChangeShapeType="1"/>
          </p:cNvSpPr>
          <p:nvPr/>
        </p:nvSpPr>
        <p:spPr bwMode="auto">
          <a:xfrm flipH="1" flipV="1">
            <a:off x="3467100" y="2538413"/>
            <a:ext cx="2486025" cy="13604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532" name="Line 12"/>
          <p:cNvSpPr>
            <a:spLocks noChangeShapeType="1"/>
          </p:cNvSpPr>
          <p:nvPr/>
        </p:nvSpPr>
        <p:spPr bwMode="auto">
          <a:xfrm flipH="1">
            <a:off x="4100513" y="3898900"/>
            <a:ext cx="1852612" cy="231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9533" name="Text Box 13"/>
          <p:cNvSpPr txBox="1">
            <a:spLocks noChangeArrowheads="1"/>
          </p:cNvSpPr>
          <p:nvPr/>
        </p:nvSpPr>
        <p:spPr bwMode="auto">
          <a:xfrm>
            <a:off x="4886325" y="5210175"/>
            <a:ext cx="808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t>n&gt;1</a:t>
            </a:r>
          </a:p>
        </p:txBody>
      </p:sp>
    </p:spTree>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56994" name="Rectangle 2"/>
          <p:cNvSpPr>
            <a:spLocks noGrp="1" noChangeArrowheads="1"/>
          </p:cNvSpPr>
          <p:nvPr>
            <p:ph type="title"/>
          </p:nvPr>
        </p:nvSpPr>
        <p:spPr/>
        <p:txBody>
          <a:bodyPr/>
          <a:lstStyle/>
          <a:p>
            <a:endParaRPr lang="en-US" altLang="en-US"/>
          </a:p>
        </p:txBody>
      </p:sp>
      <p:sp>
        <p:nvSpPr>
          <p:cNvPr id="3156995" name="Rectangle 3"/>
          <p:cNvSpPr>
            <a:spLocks noGrp="1" noChangeArrowheads="1"/>
          </p:cNvSpPr>
          <p:nvPr>
            <p:ph type="body" idx="1"/>
          </p:nvPr>
        </p:nvSpPr>
        <p:spPr/>
        <p:txBody>
          <a:bodyPr/>
          <a:lstStyle/>
          <a:p>
            <a:endParaRPr lang="en-US" altLang="en-US"/>
          </a:p>
        </p:txBody>
      </p:sp>
      <p:pic>
        <p:nvPicPr>
          <p:cNvPr id="3156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p:txBody>
          <a:bodyPr/>
          <a:lstStyle/>
          <a:p>
            <a:endParaRPr lang="en-US" altLang="en-US"/>
          </a:p>
        </p:txBody>
      </p:sp>
      <p:pic>
        <p:nvPicPr>
          <p:cNvPr id="3188739" name="Picture 3" descr="DSC0056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9762" name="Rectangle 2"/>
          <p:cNvSpPr>
            <a:spLocks noGrp="1" noChangeArrowheads="1"/>
          </p:cNvSpPr>
          <p:nvPr>
            <p:ph type="title"/>
          </p:nvPr>
        </p:nvSpPr>
        <p:spPr/>
        <p:txBody>
          <a:bodyPr/>
          <a:lstStyle/>
          <a:p>
            <a:endParaRPr lang="en-US" altLang="en-US"/>
          </a:p>
        </p:txBody>
      </p:sp>
      <p:pic>
        <p:nvPicPr>
          <p:cNvPr id="3189763" name="Picture 3" descr="DSC0056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543550" y="-4181475"/>
            <a:ext cx="19881850" cy="14911388"/>
          </a:xfrm>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descr="chip49_A10-1_targ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1183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ltLang="en-US"/>
          </a:p>
        </p:txBody>
      </p:sp>
      <p:sp>
        <p:nvSpPr>
          <p:cNvPr id="51203" name="Rectangle 3"/>
          <p:cNvSpPr>
            <a:spLocks noGrp="1" noChangeArrowheads="1"/>
          </p:cNvSpPr>
          <p:nvPr>
            <p:ph type="body" idx="1"/>
          </p:nvPr>
        </p:nvSpPr>
        <p:spPr/>
        <p:txBody>
          <a:bodyPr/>
          <a:lstStyle/>
          <a:p>
            <a:endParaRPr lang="en-US" altLang="en-US"/>
          </a:p>
        </p:txBody>
      </p:sp>
      <p:pic>
        <p:nvPicPr>
          <p:cNvPr id="51204" name="Picture 4" descr="chip49_A10-1_target1_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0"/>
            <a:ext cx="10191751" cy="6948488"/>
          </a:xfrm>
          <a:prstGeom prst="rect">
            <a:avLst/>
          </a:prstGeom>
          <a:noFill/>
          <a:extLst>
            <a:ext uri="{909E8E84-426E-40DD-AFC4-6F175D3DCCD1}">
              <a14:hiddenFill xmlns:a14="http://schemas.microsoft.com/office/drawing/2010/main">
                <a:solidFill>
                  <a:srgbClr val="FFFFFF"/>
                </a:solidFill>
              </a14:hiddenFill>
            </a:ext>
          </a:extLst>
        </p:spPr>
      </p:pic>
      <p:sp>
        <p:nvSpPr>
          <p:cNvPr id="51205" name="Text Box 5"/>
          <p:cNvSpPr txBox="1">
            <a:spLocks noChangeArrowheads="1"/>
          </p:cNvSpPr>
          <p:nvPr/>
        </p:nvSpPr>
        <p:spPr bwMode="auto">
          <a:xfrm>
            <a:off x="3163888" y="5568950"/>
            <a:ext cx="285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a:solidFill>
                  <a:srgbClr val="FF0000"/>
                </a:solidFill>
              </a:rPr>
              <a:t>8000 Gy/s</a:t>
            </a:r>
          </a:p>
        </p:txBody>
      </p:sp>
    </p:spTree>
    <p:extLst>
      <p:ext uri="{BB962C8B-B14F-4D97-AF65-F5344CB8AC3E}">
        <p14:creationId xmlns:p14="http://schemas.microsoft.com/office/powerpoint/2010/main" val="1591425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6690" name="Rectangle 2"/>
          <p:cNvSpPr>
            <a:spLocks noGrp="1" noChangeArrowheads="1"/>
          </p:cNvSpPr>
          <p:nvPr>
            <p:ph type="title"/>
          </p:nvPr>
        </p:nvSpPr>
        <p:spPr>
          <a:xfrm>
            <a:off x="457200" y="17463"/>
            <a:ext cx="8229600" cy="1143000"/>
          </a:xfrm>
        </p:spPr>
        <p:txBody>
          <a:bodyPr/>
          <a:lstStyle/>
          <a:p>
            <a:r>
              <a:rPr lang="en-US" altLang="en-US"/>
              <a:t>pseudo-Laue from Lysozyme </a:t>
            </a:r>
          </a:p>
        </p:txBody>
      </p:sp>
      <p:sp>
        <p:nvSpPr>
          <p:cNvPr id="3186691" name="Rectangle 3"/>
          <p:cNvSpPr>
            <a:spLocks noGrp="1" noChangeArrowheads="1"/>
          </p:cNvSpPr>
          <p:nvPr>
            <p:ph type="body" idx="1"/>
          </p:nvPr>
        </p:nvSpPr>
        <p:spPr/>
        <p:txBody>
          <a:bodyPr/>
          <a:lstStyle/>
          <a:p>
            <a:endParaRPr lang="en-US" altLang="en-US"/>
          </a:p>
        </p:txBody>
      </p:sp>
      <p:grpSp>
        <p:nvGrpSpPr>
          <p:cNvPr id="3186692" name="Group 4"/>
          <p:cNvGrpSpPr>
            <a:grpSpLocks/>
          </p:cNvGrpSpPr>
          <p:nvPr/>
        </p:nvGrpSpPr>
        <p:grpSpPr bwMode="auto">
          <a:xfrm rot="16200000">
            <a:off x="1455737" y="-300037"/>
            <a:ext cx="6181725" cy="8686800"/>
            <a:chOff x="13200" y="16896"/>
            <a:chExt cx="4271" cy="6242"/>
          </a:xfrm>
        </p:grpSpPr>
        <p:pic>
          <p:nvPicPr>
            <p:cNvPr id="3186693" name="Picture 5"/>
            <p:cNvPicPr>
              <a:picLocks noChangeAspect="1" noChangeArrowheads="1"/>
            </p:cNvPicPr>
            <p:nvPr/>
          </p:nvPicPr>
          <p:blipFill>
            <a:blip r:embed="rId2">
              <a:extLst>
                <a:ext uri="{28A0092B-C50C-407E-A947-70E740481C1C}">
                  <a14:useLocalDpi xmlns:a14="http://schemas.microsoft.com/office/drawing/2010/main" val="0"/>
                </a:ext>
              </a:extLst>
            </a:blip>
            <a:srcRect l="16719" t="22639" r="18448" b="15820"/>
            <a:stretch>
              <a:fillRect/>
            </a:stretch>
          </p:blipFill>
          <p:spPr bwMode="auto">
            <a:xfrm>
              <a:off x="14711" y="21838"/>
              <a:ext cx="1295" cy="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86694" name="Picture 6" descr="lyso"/>
            <p:cNvPicPr>
              <a:picLocks noChangeAspect="1" noChangeArrowheads="1"/>
            </p:cNvPicPr>
            <p:nvPr/>
          </p:nvPicPr>
          <p:blipFill>
            <a:blip r:embed="rId3">
              <a:lum contrast="40000"/>
              <a:extLst>
                <a:ext uri="{28A0092B-C50C-407E-A947-70E740481C1C}">
                  <a14:useLocalDpi xmlns:a14="http://schemas.microsoft.com/office/drawing/2010/main" val="0"/>
                </a:ext>
              </a:extLst>
            </a:blip>
            <a:srcRect l="4124" r="4124"/>
            <a:stretch>
              <a:fillRect/>
            </a:stretch>
          </p:blipFill>
          <p:spPr bwMode="auto">
            <a:xfrm>
              <a:off x="13200" y="16896"/>
              <a:ext cx="4228" cy="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6695" name="Picture 7"/>
            <p:cNvPicPr>
              <a:picLocks noChangeAspect="1" noChangeArrowheads="1"/>
            </p:cNvPicPr>
            <p:nvPr/>
          </p:nvPicPr>
          <p:blipFill>
            <a:blip r:embed="rId4">
              <a:extLst>
                <a:ext uri="{28A0092B-C50C-407E-A947-70E740481C1C}">
                  <a14:useLocalDpi xmlns:a14="http://schemas.microsoft.com/office/drawing/2010/main" val="0"/>
                </a:ext>
              </a:extLst>
            </a:blip>
            <a:srcRect l="14412" t="25095" r="20753" b="13638"/>
            <a:stretch>
              <a:fillRect/>
            </a:stretch>
          </p:blipFill>
          <p:spPr bwMode="auto">
            <a:xfrm>
              <a:off x="16176" y="21842"/>
              <a:ext cx="1295" cy="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86696" name="Line 8"/>
            <p:cNvSpPr>
              <a:spLocks noChangeShapeType="1"/>
            </p:cNvSpPr>
            <p:nvPr/>
          </p:nvSpPr>
          <p:spPr bwMode="auto">
            <a:xfrm flipH="1">
              <a:off x="16176" y="20496"/>
              <a:ext cx="816" cy="13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6697" name="Line 9"/>
            <p:cNvSpPr>
              <a:spLocks noChangeShapeType="1"/>
            </p:cNvSpPr>
            <p:nvPr/>
          </p:nvSpPr>
          <p:spPr bwMode="auto">
            <a:xfrm flipH="1">
              <a:off x="14711" y="21264"/>
              <a:ext cx="937" cy="5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6698" name="Line 10"/>
            <p:cNvSpPr>
              <a:spLocks noChangeShapeType="1"/>
            </p:cNvSpPr>
            <p:nvPr/>
          </p:nvSpPr>
          <p:spPr bwMode="auto">
            <a:xfrm flipH="1" flipV="1">
              <a:off x="15744" y="21312"/>
              <a:ext cx="262" cy="5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86699" name="Picture 11"/>
            <p:cNvPicPr>
              <a:picLocks noChangeAspect="1" noChangeArrowheads="1"/>
            </p:cNvPicPr>
            <p:nvPr/>
          </p:nvPicPr>
          <p:blipFill>
            <a:blip r:embed="rId5">
              <a:extLst>
                <a:ext uri="{28A0092B-C50C-407E-A947-70E740481C1C}">
                  <a14:useLocalDpi xmlns:a14="http://schemas.microsoft.com/office/drawing/2010/main" val="0"/>
                </a:ext>
              </a:extLst>
            </a:blip>
            <a:srcRect l="16719" t="27277" r="18448" b="11456"/>
            <a:stretch>
              <a:fillRect/>
            </a:stretch>
          </p:blipFill>
          <p:spPr bwMode="auto">
            <a:xfrm>
              <a:off x="13246" y="21840"/>
              <a:ext cx="1295" cy="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86700" name="Line 12"/>
            <p:cNvSpPr>
              <a:spLocks noChangeShapeType="1"/>
            </p:cNvSpPr>
            <p:nvPr/>
          </p:nvSpPr>
          <p:spPr bwMode="auto">
            <a:xfrm flipH="1">
              <a:off x="13251" y="20304"/>
              <a:ext cx="429" cy="15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6701" name="Line 13"/>
            <p:cNvSpPr>
              <a:spLocks noChangeShapeType="1"/>
            </p:cNvSpPr>
            <p:nvPr/>
          </p:nvSpPr>
          <p:spPr bwMode="auto">
            <a:xfrm flipH="1" flipV="1">
              <a:off x="13776" y="20304"/>
              <a:ext cx="765" cy="15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6702" name="Line 14"/>
            <p:cNvSpPr>
              <a:spLocks noChangeShapeType="1"/>
            </p:cNvSpPr>
            <p:nvPr/>
          </p:nvSpPr>
          <p:spPr bwMode="auto">
            <a:xfrm flipH="1" flipV="1">
              <a:off x="17088" y="20496"/>
              <a:ext cx="383" cy="13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pPr fontAlgn="auto">
              <a:spcBef>
                <a:spcPts val="0"/>
              </a:spcBef>
              <a:spcAft>
                <a:spcPts val="0"/>
              </a:spcAft>
            </a:pPr>
            <a:r>
              <a:rPr lang="en-US" sz="1400" dirty="0">
                <a:solidFill>
                  <a:prstClr val="black"/>
                </a:solidFill>
                <a:latin typeface="Calibri"/>
              </a:rPr>
              <a:t>Dear James</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a:solidFill>
                  <a:prstClr val="black"/>
                </a:solidFill>
                <a:latin typeface="Calibri"/>
              </a:rPr>
              <a:t>diffractometer</a:t>
            </a:r>
            <a:r>
              <a:rPr lang="en-US" sz="1400" dirty="0">
                <a:solidFill>
                  <a:prstClr val="black"/>
                </a:solidFill>
                <a:latin typeface="Calibri"/>
              </a:rPr>
              <a:t> because crystals were mounted to rotate about the diagonal axis). As I recall both Type I and Type II could be found in the same </a:t>
            </a:r>
            <a:r>
              <a:rPr lang="en-US" sz="1400" dirty="0" err="1">
                <a:solidFill>
                  <a:prstClr val="black"/>
                </a:solidFill>
                <a:latin typeface="Calibri"/>
              </a:rPr>
              <a:t>crystallisation</a:t>
            </a:r>
            <a:r>
              <a:rPr lang="en-US" sz="1400" dirty="0">
                <a:solidFill>
                  <a:prstClr val="black"/>
                </a:solidFill>
                <a:latin typeface="Calibri"/>
              </a:rPr>
              <a:t> batch . Although sometimes the external morphology allowed recognition this was not infallible.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The structure was based on Type II crystals. Later a graduate student Helen </a:t>
            </a:r>
            <a:r>
              <a:rPr lang="en-US" sz="1400" dirty="0" err="1">
                <a:solidFill>
                  <a:prstClr val="black"/>
                </a:solidFill>
                <a:latin typeface="Calibri"/>
              </a:rPr>
              <a:t>Handoll</a:t>
            </a:r>
            <a:r>
              <a:rPr lang="en-US" sz="1400" dirty="0">
                <a:solidFill>
                  <a:prstClr val="black"/>
                </a:solidFill>
                <a:latin typeface="Calibri"/>
              </a:rPr>
              <a:t> examined Type I. The work, which was in the early days and before refinement </a:t>
            </a:r>
            <a:r>
              <a:rPr lang="en-US" sz="1400" dirty="0" err="1">
                <a:solidFill>
                  <a:prstClr val="black"/>
                </a:solidFill>
                <a:latin typeface="Calibri"/>
              </a:rPr>
              <a:t>programmes</a:t>
            </a:r>
            <a:r>
              <a:rPr lang="en-US" sz="1400" dirty="0">
                <a:solidFill>
                  <a:prstClr val="black"/>
                </a:solidFill>
                <a:latin typeface="Calibri"/>
              </a:rPr>
              <a:t>, seemed to suggest that the differences lay in the arrangement of water or chloride molecules (Lysozyme was </a:t>
            </a:r>
            <a:r>
              <a:rPr lang="en-US" sz="1400" dirty="0" err="1">
                <a:solidFill>
                  <a:prstClr val="black"/>
                </a:solidFill>
                <a:latin typeface="Calibri"/>
              </a:rPr>
              <a:t>crystallised</a:t>
            </a:r>
            <a:r>
              <a:rPr lang="en-US" sz="1400" dirty="0">
                <a:solidFill>
                  <a:prstClr val="black"/>
                </a:solidFill>
                <a:latin typeface="Calibri"/>
              </a:rPr>
              <a:t> from </a:t>
            </a:r>
            <a:r>
              <a:rPr lang="en-US" sz="1400" dirty="0" err="1">
                <a:solidFill>
                  <a:prstClr val="black"/>
                </a:solidFill>
                <a:latin typeface="Calibri"/>
              </a:rPr>
              <a:t>NaCl</a:t>
            </a:r>
            <a:r>
              <a:rPr lang="en-US" sz="1400" dirty="0">
                <a:solidFill>
                  <a:prstClr val="black"/>
                </a:solidFill>
                <a:latin typeface="Calibri"/>
              </a:rPr>
              <a:t>). But the work was never written up. Keith Wilson at one stage was following this up as lysozyme was being used to test data collection strategies but I do not know the outcome.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An account of this is given in International Table Volume F (</a:t>
            </a:r>
            <a:r>
              <a:rPr lang="en-US" sz="1400" dirty="0" err="1">
                <a:solidFill>
                  <a:prstClr val="black"/>
                </a:solidFill>
                <a:latin typeface="Calibri"/>
              </a:rPr>
              <a:t>Rossmann</a:t>
            </a:r>
            <a:r>
              <a:rPr lang="en-US" sz="1400" dirty="0">
                <a:solidFill>
                  <a:prstClr val="black"/>
                </a:solidFill>
                <a:latin typeface="Calibri"/>
              </a:rPr>
              <a:t> and Arnold edited 2001) p760.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Tony North was much involved in sorting this out and if you wanted more info he would be the person to contact. I hope this is helpful. Do let me know if you need more.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Best wishes </a:t>
            </a:r>
          </a:p>
          <a:p>
            <a:pPr fontAlgn="auto">
              <a:spcBef>
                <a:spcPts val="0"/>
              </a:spcBef>
              <a:spcAft>
                <a:spcPts val="0"/>
              </a:spcAft>
            </a:pPr>
            <a:endParaRPr lang="en-US" sz="1400" dirty="0">
              <a:solidFill>
                <a:prstClr val="black"/>
              </a:solidFill>
              <a:latin typeface="Calibri"/>
            </a:endParaRPr>
          </a:p>
          <a:p>
            <a:pPr fontAlgn="auto">
              <a:spcBef>
                <a:spcPts val="0"/>
              </a:spcBef>
              <a:spcAft>
                <a:spcPts val="0"/>
              </a:spcAft>
            </a:pPr>
            <a:r>
              <a:rPr lang="en-US" sz="1400" dirty="0">
                <a:solidFill>
                  <a:prstClr val="black"/>
                </a:solidFill>
                <a:latin typeface="Calibri"/>
              </a:rPr>
              <a:t>Louise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mtClean="0">
                <a:solidFill>
                  <a:prstClr val="black"/>
                </a:solidFill>
              </a:rPr>
              <a:t>Non-isomorphism in lysozyme</a:t>
            </a:r>
            <a:endParaRPr lang="en-US" dirty="0">
              <a:solidFill>
                <a:prstClr val="black"/>
              </a:solidFill>
            </a:endParaRP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1188831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7714" name="Rectangle 2"/>
          <p:cNvSpPr>
            <a:spLocks noGrp="1" noChangeArrowheads="1"/>
          </p:cNvSpPr>
          <p:nvPr>
            <p:ph type="title"/>
          </p:nvPr>
        </p:nvSpPr>
        <p:spPr/>
        <p:txBody>
          <a:bodyPr/>
          <a:lstStyle/>
          <a:p>
            <a:r>
              <a:rPr lang="en-US" altLang="en-US" sz="5400"/>
              <a:t>Laue spot from lysozyme</a:t>
            </a:r>
          </a:p>
        </p:txBody>
      </p:sp>
      <p:sp>
        <p:nvSpPr>
          <p:cNvPr id="3187715" name="Rectangle 3"/>
          <p:cNvSpPr>
            <a:spLocks noGrp="1" noChangeArrowheads="1"/>
          </p:cNvSpPr>
          <p:nvPr>
            <p:ph type="body" idx="1"/>
          </p:nvPr>
        </p:nvSpPr>
        <p:spPr/>
        <p:txBody>
          <a:bodyPr/>
          <a:lstStyle/>
          <a:p>
            <a:endParaRPr lang="en-US" altLang="en-US"/>
          </a:p>
        </p:txBody>
      </p:sp>
      <p:pic>
        <p:nvPicPr>
          <p:cNvPr id="3187716" name="Picture 4" descr="himosaic_s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100" y="1600200"/>
            <a:ext cx="40005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3187717" name="Picture 5" descr="lomosaic_s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4000500" cy="4000500"/>
          </a:xfrm>
          <a:prstGeom prst="rect">
            <a:avLst/>
          </a:prstGeom>
          <a:noFill/>
          <a:extLst>
            <a:ext uri="{909E8E84-426E-40DD-AFC4-6F175D3DCCD1}">
              <a14:hiddenFill xmlns:a14="http://schemas.microsoft.com/office/drawing/2010/main">
                <a:solidFill>
                  <a:srgbClr val="FFFFFF"/>
                </a:solidFill>
              </a14:hiddenFill>
            </a:ext>
          </a:extLst>
        </p:spPr>
      </p:pic>
      <p:sp>
        <p:nvSpPr>
          <p:cNvPr id="3187718" name="Text Box 6"/>
          <p:cNvSpPr txBox="1">
            <a:spLocks noChangeArrowheads="1"/>
          </p:cNvSpPr>
          <p:nvPr/>
        </p:nvSpPr>
        <p:spPr bwMode="auto">
          <a:xfrm>
            <a:off x="852488" y="5600700"/>
            <a:ext cx="3105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10s exposure</a:t>
            </a:r>
          </a:p>
        </p:txBody>
      </p:sp>
      <p:sp>
        <p:nvSpPr>
          <p:cNvPr id="3187719" name="Text Box 7"/>
          <p:cNvSpPr txBox="1">
            <a:spLocks noChangeArrowheads="1"/>
          </p:cNvSpPr>
          <p:nvPr/>
        </p:nvSpPr>
        <p:spPr bwMode="auto">
          <a:xfrm>
            <a:off x="5788025" y="5600700"/>
            <a:ext cx="219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t>after 30s </a:t>
            </a:r>
          </a:p>
        </p:txBody>
      </p:sp>
      <p:sp>
        <p:nvSpPr>
          <p:cNvPr id="2" name="Rectangle 1"/>
          <p:cNvSpPr/>
          <p:nvPr/>
        </p:nvSpPr>
        <p:spPr>
          <a:xfrm>
            <a:off x="3222171" y="6488668"/>
            <a:ext cx="5921829" cy="369332"/>
          </a:xfrm>
          <a:prstGeom prst="rect">
            <a:avLst/>
          </a:prstGeom>
        </p:spPr>
        <p:txBody>
          <a:bodyPr wrap="square">
            <a:spAutoFit/>
          </a:bodyPr>
          <a:lstStyle/>
          <a:p>
            <a:r>
              <a:rPr lang="en-US" dirty="0"/>
              <a:t> </a:t>
            </a:r>
            <a:r>
              <a:rPr lang="en-US" dirty="0" smtClean="0"/>
              <a:t>as in:   Snell</a:t>
            </a:r>
            <a:r>
              <a:rPr lang="en-US" dirty="0"/>
              <a:t>, </a:t>
            </a:r>
            <a:r>
              <a:rPr lang="en-US" i="1" dirty="0" smtClean="0"/>
              <a:t>et al.</a:t>
            </a:r>
            <a:r>
              <a:rPr lang="en-US" dirty="0" smtClean="0"/>
              <a:t> (1995), </a:t>
            </a:r>
            <a:r>
              <a:rPr lang="en-US" i="1" dirty="0" err="1"/>
              <a:t>Acta</a:t>
            </a:r>
            <a:r>
              <a:rPr lang="en-US" i="1" dirty="0"/>
              <a:t> </a:t>
            </a:r>
            <a:r>
              <a:rPr lang="en-US" i="1" dirty="0" err="1"/>
              <a:t>Cryst</a:t>
            </a:r>
            <a:r>
              <a:rPr lang="en-US" i="1" dirty="0"/>
              <a:t> D. </a:t>
            </a:r>
            <a:r>
              <a:rPr lang="en-US" b="1" dirty="0"/>
              <a:t>51</a:t>
            </a:r>
            <a:r>
              <a:rPr lang="en-US" dirty="0"/>
              <a:t>, 1099-102.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Rastering</a:t>
            </a:r>
            <a:r>
              <a:rPr lang="en-US" dirty="0"/>
              <a:t> </a:t>
            </a:r>
            <a:r>
              <a:rPr lang="en-US" dirty="0" smtClean="0"/>
              <a:t>math</a:t>
            </a:r>
            <a:endParaRPr lang="en-US" dirty="0"/>
          </a:p>
        </p:txBody>
      </p:sp>
      <p:sp>
        <p:nvSpPr>
          <p:cNvPr id="3" name="Content Placeholder 2"/>
          <p:cNvSpPr>
            <a:spLocks noGrp="1"/>
          </p:cNvSpPr>
          <p:nvPr>
            <p:ph idx="1"/>
          </p:nvPr>
        </p:nvSpPr>
        <p:spPr>
          <a:xfrm>
            <a:off x="457199" y="1061662"/>
            <a:ext cx="8541657" cy="5427005"/>
          </a:xfrm>
        </p:spPr>
        <p:txBody>
          <a:bodyPr>
            <a:normAutofit lnSpcReduction="10000"/>
          </a:bodyPr>
          <a:lstStyle/>
          <a:p>
            <a:pPr marL="0" indent="0">
              <a:buNone/>
            </a:pPr>
            <a:r>
              <a:rPr lang="en-US" sz="4400" dirty="0" smtClean="0">
                <a:solidFill>
                  <a:srgbClr val="FF0000"/>
                </a:solidFill>
              </a:rPr>
              <a:t>Damage &amp; diffraction = flux / area</a:t>
            </a:r>
          </a:p>
          <a:p>
            <a:pPr marL="0" indent="0">
              <a:buNone/>
            </a:pPr>
            <a:r>
              <a:rPr lang="en-US" sz="5400" dirty="0" smtClean="0">
                <a:solidFill>
                  <a:schemeClr val="tx1">
                    <a:lumMod val="65000"/>
                    <a:lumOff val="35000"/>
                  </a:schemeClr>
                </a:solidFill>
              </a:rPr>
              <a:t>  </a:t>
            </a:r>
            <a:r>
              <a:rPr lang="en-US" sz="5400" dirty="0" err="1" smtClean="0">
                <a:solidFill>
                  <a:schemeClr val="tx1">
                    <a:lumMod val="65000"/>
                    <a:lumOff val="35000"/>
                  </a:schemeClr>
                </a:solidFill>
              </a:rPr>
              <a:t>Gy</a:t>
            </a:r>
            <a:r>
              <a:rPr lang="en-US" sz="5400" dirty="0" smtClean="0">
                <a:solidFill>
                  <a:schemeClr val="tx1">
                    <a:lumMod val="65000"/>
                    <a:lumOff val="35000"/>
                  </a:schemeClr>
                </a:solidFill>
              </a:rPr>
              <a:t>/s = </a:t>
            </a:r>
            <a:r>
              <a:rPr lang="en-US" sz="5400" dirty="0" err="1" smtClean="0">
                <a:solidFill>
                  <a:schemeClr val="tx1">
                    <a:lumMod val="65000"/>
                    <a:lumOff val="35000"/>
                  </a:schemeClr>
                </a:solidFill>
              </a:rPr>
              <a:t>ph</a:t>
            </a:r>
            <a:r>
              <a:rPr lang="en-US" sz="5400" dirty="0" smtClean="0">
                <a:solidFill>
                  <a:schemeClr val="tx1">
                    <a:lumMod val="65000"/>
                    <a:lumOff val="35000"/>
                  </a:schemeClr>
                </a:solidFill>
              </a:rPr>
              <a:t>/s /2000 / um</a:t>
            </a:r>
            <a:r>
              <a:rPr lang="en-US" sz="5400" baseline="30000" dirty="0" smtClean="0">
                <a:solidFill>
                  <a:schemeClr val="tx1">
                    <a:lumMod val="65000"/>
                    <a:lumOff val="35000"/>
                  </a:schemeClr>
                </a:solidFill>
              </a:rPr>
              <a:t>2</a:t>
            </a:r>
          </a:p>
          <a:p>
            <a:pPr marL="0" indent="0">
              <a:buNone/>
            </a:pPr>
            <a:endParaRPr lang="en-US" sz="2000" dirty="0" smtClean="0">
              <a:solidFill>
                <a:schemeClr val="tx1">
                  <a:lumMod val="65000"/>
                  <a:lumOff val="35000"/>
                </a:schemeClr>
              </a:solidFill>
            </a:endParaRPr>
          </a:p>
          <a:p>
            <a:pPr marL="0" indent="0">
              <a:buNone/>
            </a:pPr>
            <a:r>
              <a:rPr lang="en-US" sz="2800" b="1" dirty="0" smtClean="0">
                <a:solidFill>
                  <a:schemeClr val="accent3">
                    <a:lumMod val="50000"/>
                  </a:schemeClr>
                </a:solidFill>
              </a:rPr>
              <a:t>Example: </a:t>
            </a:r>
            <a:r>
              <a:rPr lang="en-US" sz="2800" dirty="0">
                <a:solidFill>
                  <a:schemeClr val="accent3">
                    <a:lumMod val="50000"/>
                  </a:schemeClr>
                </a:solidFill>
              </a:rPr>
              <a:t>flux= 10</a:t>
            </a:r>
            <a:r>
              <a:rPr lang="en-US" sz="2800" baseline="30000" dirty="0">
                <a:solidFill>
                  <a:schemeClr val="accent3">
                    <a:lumMod val="50000"/>
                  </a:schemeClr>
                </a:solidFill>
              </a:rPr>
              <a:t>12</a:t>
            </a:r>
            <a:r>
              <a:rPr lang="en-US" sz="2800" dirty="0">
                <a:solidFill>
                  <a:schemeClr val="accent3">
                    <a:lumMod val="50000"/>
                  </a:schemeClr>
                </a:solidFill>
              </a:rPr>
              <a:t> </a:t>
            </a:r>
            <a:r>
              <a:rPr lang="en-US" sz="2800" dirty="0" err="1">
                <a:solidFill>
                  <a:schemeClr val="accent3">
                    <a:lumMod val="50000"/>
                  </a:schemeClr>
                </a:solidFill>
              </a:rPr>
              <a:t>ph</a:t>
            </a:r>
            <a:r>
              <a:rPr lang="en-US" sz="2800" dirty="0">
                <a:solidFill>
                  <a:schemeClr val="accent3">
                    <a:lumMod val="50000"/>
                  </a:schemeClr>
                </a:solidFill>
              </a:rPr>
              <a:t>/s, 1 mm</a:t>
            </a:r>
            <a:r>
              <a:rPr lang="en-US" sz="2800" baseline="30000" dirty="0">
                <a:solidFill>
                  <a:schemeClr val="accent3">
                    <a:lumMod val="50000"/>
                  </a:schemeClr>
                </a:solidFill>
              </a:rPr>
              <a:t>2</a:t>
            </a:r>
            <a:r>
              <a:rPr lang="en-US" sz="2800" dirty="0">
                <a:solidFill>
                  <a:schemeClr val="accent3">
                    <a:lumMod val="50000"/>
                  </a:schemeClr>
                </a:solidFill>
              </a:rPr>
              <a:t> </a:t>
            </a:r>
            <a:r>
              <a:rPr lang="en-US" sz="2800" dirty="0" smtClean="0">
                <a:solidFill>
                  <a:schemeClr val="accent3">
                    <a:lumMod val="50000"/>
                  </a:schemeClr>
                </a:solidFill>
              </a:rPr>
              <a:t>beam = 500 </a:t>
            </a:r>
            <a:r>
              <a:rPr lang="en-US" sz="2800" dirty="0" err="1" smtClean="0">
                <a:solidFill>
                  <a:schemeClr val="accent3">
                    <a:lumMod val="50000"/>
                  </a:schemeClr>
                </a:solidFill>
              </a:rPr>
              <a:t>Gy</a:t>
            </a:r>
            <a:r>
              <a:rPr lang="en-US" sz="2800" dirty="0" smtClean="0">
                <a:solidFill>
                  <a:schemeClr val="accent3">
                    <a:lumMod val="50000"/>
                  </a:schemeClr>
                </a:solidFill>
              </a:rPr>
              <a:t>/s </a:t>
            </a:r>
          </a:p>
          <a:p>
            <a:pPr marL="0" indent="0">
              <a:buNone/>
            </a:pPr>
            <a:r>
              <a:rPr lang="en-US" sz="2800" dirty="0" smtClean="0">
                <a:solidFill>
                  <a:schemeClr val="accent3">
                    <a:lumMod val="50000"/>
                  </a:schemeClr>
                </a:solidFill>
              </a:rPr>
              <a:t>1 mm</a:t>
            </a:r>
            <a:r>
              <a:rPr lang="en-US" sz="2800" baseline="30000" dirty="0" smtClean="0">
                <a:solidFill>
                  <a:schemeClr val="accent3">
                    <a:lumMod val="50000"/>
                  </a:schemeClr>
                </a:solidFill>
              </a:rPr>
              <a:t>2</a:t>
            </a:r>
            <a:r>
              <a:rPr lang="en-US" sz="2800" dirty="0" smtClean="0">
                <a:solidFill>
                  <a:schemeClr val="accent3">
                    <a:lumMod val="50000"/>
                  </a:schemeClr>
                </a:solidFill>
              </a:rPr>
              <a:t> beam = 500 </a:t>
            </a:r>
            <a:r>
              <a:rPr lang="en-US" sz="2800" dirty="0" err="1" smtClean="0">
                <a:solidFill>
                  <a:schemeClr val="accent3">
                    <a:lumMod val="50000"/>
                  </a:schemeClr>
                </a:solidFill>
              </a:rPr>
              <a:t>Gy</a:t>
            </a:r>
            <a:r>
              <a:rPr lang="en-US" sz="2800" dirty="0" smtClean="0">
                <a:solidFill>
                  <a:schemeClr val="accent3">
                    <a:lumMod val="50000"/>
                  </a:schemeClr>
                </a:solidFill>
              </a:rPr>
              <a:t>/s</a:t>
            </a:r>
            <a:r>
              <a:rPr lang="en-US" sz="2800" dirty="0" smtClean="0">
                <a:solidFill>
                  <a:schemeClr val="accent3">
                    <a:lumMod val="50000"/>
                  </a:schemeClr>
                </a:solidFill>
              </a:rPr>
              <a:t> </a:t>
            </a:r>
            <a:r>
              <a:rPr lang="en-US" sz="2800" dirty="0" smtClean="0">
                <a:solidFill>
                  <a:schemeClr val="accent3">
                    <a:lumMod val="50000"/>
                  </a:schemeClr>
                </a:solidFill>
              </a:rPr>
              <a:t>→ 30 </a:t>
            </a:r>
            <a:r>
              <a:rPr lang="en-US" sz="2800" dirty="0" err="1" smtClean="0">
                <a:solidFill>
                  <a:schemeClr val="accent3">
                    <a:lumMod val="50000"/>
                  </a:schemeClr>
                </a:solidFill>
              </a:rPr>
              <a:t>MGy</a:t>
            </a:r>
            <a:r>
              <a:rPr lang="en-US" sz="2800" dirty="0" smtClean="0">
                <a:solidFill>
                  <a:schemeClr val="accent3">
                    <a:lumMod val="50000"/>
                  </a:schemeClr>
                </a:solidFill>
              </a:rPr>
              <a:t> </a:t>
            </a:r>
            <a:r>
              <a:rPr lang="en-US" sz="2800" dirty="0" smtClean="0">
                <a:solidFill>
                  <a:schemeClr val="accent3">
                    <a:lumMod val="50000"/>
                  </a:schemeClr>
                </a:solidFill>
              </a:rPr>
              <a:t>= </a:t>
            </a:r>
            <a:r>
              <a:rPr lang="en-US" sz="2800" dirty="0" smtClean="0">
                <a:solidFill>
                  <a:srgbClr val="C00000"/>
                </a:solidFill>
              </a:rPr>
              <a:t>17 </a:t>
            </a:r>
            <a:r>
              <a:rPr lang="en-US" sz="2800" dirty="0" smtClean="0">
                <a:solidFill>
                  <a:srgbClr val="C00000"/>
                </a:solidFill>
              </a:rPr>
              <a:t>hours</a:t>
            </a:r>
            <a:endParaRPr lang="en-US" sz="2800" dirty="0" smtClean="0">
              <a:solidFill>
                <a:srgbClr val="C00000"/>
              </a:solidFill>
            </a:endParaRPr>
          </a:p>
          <a:p>
            <a:pPr marL="0" indent="0">
              <a:buNone/>
            </a:pPr>
            <a:r>
              <a:rPr lang="en-US" sz="2800" dirty="0">
                <a:solidFill>
                  <a:schemeClr val="accent3">
                    <a:lumMod val="50000"/>
                  </a:schemeClr>
                </a:solidFill>
              </a:rPr>
              <a:t>100 µm beam = 50 </a:t>
            </a:r>
            <a:r>
              <a:rPr lang="en-US" sz="2800" dirty="0" err="1">
                <a:solidFill>
                  <a:schemeClr val="accent3">
                    <a:lumMod val="50000"/>
                  </a:schemeClr>
                </a:solidFill>
              </a:rPr>
              <a:t>kGy</a:t>
            </a:r>
            <a:r>
              <a:rPr lang="en-US" sz="2800" dirty="0">
                <a:solidFill>
                  <a:schemeClr val="accent3">
                    <a:lumMod val="50000"/>
                  </a:schemeClr>
                </a:solidFill>
              </a:rPr>
              <a:t>/s * 10x10 shots = </a:t>
            </a:r>
            <a:r>
              <a:rPr lang="en-US" sz="2800" dirty="0">
                <a:solidFill>
                  <a:srgbClr val="C00000"/>
                </a:solidFill>
              </a:rPr>
              <a:t>17 hours</a:t>
            </a:r>
          </a:p>
          <a:p>
            <a:pPr marL="0" indent="0">
              <a:buNone/>
            </a:pPr>
            <a:r>
              <a:rPr lang="en-US" sz="2800" dirty="0" smtClean="0">
                <a:solidFill>
                  <a:schemeClr val="accent3">
                    <a:lumMod val="50000"/>
                  </a:schemeClr>
                </a:solidFill>
              </a:rPr>
              <a:t>10 </a:t>
            </a:r>
            <a:r>
              <a:rPr lang="en-US" sz="2800" dirty="0">
                <a:solidFill>
                  <a:schemeClr val="accent3">
                    <a:lumMod val="50000"/>
                  </a:schemeClr>
                </a:solidFill>
              </a:rPr>
              <a:t>µm beam = </a:t>
            </a:r>
            <a:r>
              <a:rPr lang="en-US" sz="2800" dirty="0" smtClean="0">
                <a:solidFill>
                  <a:schemeClr val="accent3">
                    <a:lumMod val="50000"/>
                  </a:schemeClr>
                </a:solidFill>
              </a:rPr>
              <a:t>5 </a:t>
            </a:r>
            <a:r>
              <a:rPr lang="en-US" sz="2800" dirty="0" err="1" smtClean="0">
                <a:solidFill>
                  <a:schemeClr val="accent3">
                    <a:lumMod val="50000"/>
                  </a:schemeClr>
                </a:solidFill>
              </a:rPr>
              <a:t>MGy</a:t>
            </a:r>
            <a:r>
              <a:rPr lang="en-US" sz="2800" dirty="0" smtClean="0">
                <a:solidFill>
                  <a:schemeClr val="accent3">
                    <a:lumMod val="50000"/>
                  </a:schemeClr>
                </a:solidFill>
              </a:rPr>
              <a:t>/s </a:t>
            </a:r>
            <a:r>
              <a:rPr lang="en-US" sz="2800" dirty="0">
                <a:solidFill>
                  <a:schemeClr val="accent3">
                    <a:lumMod val="50000"/>
                  </a:schemeClr>
                </a:solidFill>
              </a:rPr>
              <a:t>* </a:t>
            </a:r>
            <a:r>
              <a:rPr lang="en-US" sz="2800" dirty="0" smtClean="0">
                <a:solidFill>
                  <a:schemeClr val="accent3">
                    <a:lumMod val="50000"/>
                  </a:schemeClr>
                </a:solidFill>
              </a:rPr>
              <a:t>100x100 </a:t>
            </a:r>
            <a:r>
              <a:rPr lang="en-US" sz="2800" dirty="0">
                <a:solidFill>
                  <a:schemeClr val="accent3">
                    <a:lumMod val="50000"/>
                  </a:schemeClr>
                </a:solidFill>
              </a:rPr>
              <a:t>shots = </a:t>
            </a:r>
            <a:r>
              <a:rPr lang="en-US" sz="2800" dirty="0">
                <a:solidFill>
                  <a:srgbClr val="C00000"/>
                </a:solidFill>
              </a:rPr>
              <a:t>17 hours</a:t>
            </a:r>
          </a:p>
          <a:p>
            <a:pPr marL="0" indent="0">
              <a:buNone/>
            </a:pPr>
            <a:r>
              <a:rPr lang="en-US" sz="2800" dirty="0">
                <a:solidFill>
                  <a:schemeClr val="accent3">
                    <a:lumMod val="50000"/>
                  </a:schemeClr>
                </a:solidFill>
              </a:rPr>
              <a:t>   </a:t>
            </a:r>
            <a:endParaRPr lang="en-US" sz="2800" dirty="0" smtClean="0">
              <a:solidFill>
                <a:schemeClr val="accent3">
                  <a:lumMod val="50000"/>
                </a:schemeClr>
              </a:solidFill>
            </a:endParaRPr>
          </a:p>
          <a:p>
            <a:pPr marL="0" indent="0">
              <a:buNone/>
            </a:pPr>
            <a:r>
              <a:rPr lang="en-US" sz="2800" dirty="0" smtClean="0">
                <a:solidFill>
                  <a:schemeClr val="accent3">
                    <a:lumMod val="50000"/>
                  </a:schemeClr>
                </a:solidFill>
              </a:rPr>
              <a:t> </a:t>
            </a:r>
            <a:r>
              <a:rPr lang="en-US" sz="2800" dirty="0">
                <a:solidFill>
                  <a:schemeClr val="accent3">
                    <a:lumMod val="50000"/>
                  </a:schemeClr>
                </a:solidFill>
              </a:rPr>
              <a:t>1% sample life → 300 </a:t>
            </a:r>
            <a:r>
              <a:rPr lang="en-US" sz="2800" dirty="0" err="1">
                <a:solidFill>
                  <a:schemeClr val="accent3">
                    <a:lumMod val="50000"/>
                  </a:schemeClr>
                </a:solidFill>
              </a:rPr>
              <a:t>kGy</a:t>
            </a:r>
            <a:r>
              <a:rPr lang="en-US" sz="2800" dirty="0">
                <a:solidFill>
                  <a:schemeClr val="accent3">
                    <a:lumMod val="50000"/>
                  </a:schemeClr>
                </a:solidFill>
              </a:rPr>
              <a:t> / 500 </a:t>
            </a:r>
            <a:r>
              <a:rPr lang="en-US" sz="2800" dirty="0" err="1">
                <a:solidFill>
                  <a:schemeClr val="accent3">
                    <a:lumMod val="50000"/>
                  </a:schemeClr>
                </a:solidFill>
              </a:rPr>
              <a:t>Gy</a:t>
            </a:r>
            <a:r>
              <a:rPr lang="en-US" sz="2800" dirty="0">
                <a:solidFill>
                  <a:schemeClr val="accent3">
                    <a:lumMod val="50000"/>
                  </a:schemeClr>
                </a:solidFill>
              </a:rPr>
              <a:t>/s = </a:t>
            </a:r>
            <a:r>
              <a:rPr lang="en-US" sz="2800" dirty="0">
                <a:solidFill>
                  <a:srgbClr val="C00000"/>
                </a:solidFill>
              </a:rPr>
              <a:t>10 min</a:t>
            </a:r>
          </a:p>
          <a:p>
            <a:pPr marL="0" indent="0">
              <a:buNone/>
            </a:pPr>
            <a:r>
              <a:rPr lang="en-US" sz="2800" dirty="0">
                <a:solidFill>
                  <a:schemeClr val="accent3">
                    <a:lumMod val="50000"/>
                  </a:schemeClr>
                </a:solidFill>
              </a:rPr>
              <a:t>    </a:t>
            </a:r>
            <a:r>
              <a:rPr lang="en-US" sz="2800" dirty="0" smtClean="0">
                <a:solidFill>
                  <a:schemeClr val="accent3">
                    <a:lumMod val="50000"/>
                  </a:schemeClr>
                </a:solidFill>
              </a:rPr>
              <a:t>   room temp </a:t>
            </a:r>
            <a:r>
              <a:rPr lang="en-US" sz="2800" dirty="0">
                <a:solidFill>
                  <a:schemeClr val="accent3">
                    <a:lumMod val="50000"/>
                  </a:schemeClr>
                </a:solidFill>
              </a:rPr>
              <a:t>→ </a:t>
            </a:r>
            <a:r>
              <a:rPr lang="en-US" sz="2800" dirty="0" smtClean="0">
                <a:solidFill>
                  <a:schemeClr val="accent3">
                    <a:lumMod val="50000"/>
                  </a:schemeClr>
                </a:solidFill>
              </a:rPr>
              <a:t>200 </a:t>
            </a:r>
            <a:r>
              <a:rPr lang="en-US" sz="2800" dirty="0" err="1">
                <a:solidFill>
                  <a:schemeClr val="accent3">
                    <a:lumMod val="50000"/>
                  </a:schemeClr>
                </a:solidFill>
              </a:rPr>
              <a:t>kGy</a:t>
            </a:r>
            <a:r>
              <a:rPr lang="en-US" sz="2800" dirty="0">
                <a:solidFill>
                  <a:schemeClr val="accent3">
                    <a:lumMod val="50000"/>
                  </a:schemeClr>
                </a:solidFill>
              </a:rPr>
              <a:t> / 500 </a:t>
            </a:r>
            <a:r>
              <a:rPr lang="en-US" sz="2800" dirty="0" err="1">
                <a:solidFill>
                  <a:schemeClr val="accent3">
                    <a:lumMod val="50000"/>
                  </a:schemeClr>
                </a:solidFill>
              </a:rPr>
              <a:t>Gy</a:t>
            </a:r>
            <a:r>
              <a:rPr lang="en-US" sz="2800" dirty="0">
                <a:solidFill>
                  <a:schemeClr val="accent3">
                    <a:lumMod val="50000"/>
                  </a:schemeClr>
                </a:solidFill>
              </a:rPr>
              <a:t>/s = </a:t>
            </a:r>
            <a:r>
              <a:rPr lang="en-US" sz="2800" dirty="0">
                <a:solidFill>
                  <a:srgbClr val="C00000"/>
                </a:solidFill>
              </a:rPr>
              <a:t>7</a:t>
            </a:r>
            <a:r>
              <a:rPr lang="en-US" sz="2800" dirty="0" smtClean="0">
                <a:solidFill>
                  <a:srgbClr val="C00000"/>
                </a:solidFill>
              </a:rPr>
              <a:t> </a:t>
            </a:r>
            <a:r>
              <a:rPr lang="en-US" sz="2800" dirty="0">
                <a:solidFill>
                  <a:srgbClr val="C00000"/>
                </a:solidFill>
              </a:rPr>
              <a:t>min</a:t>
            </a:r>
          </a:p>
          <a:p>
            <a:pPr marL="0" indent="0">
              <a:buNone/>
            </a:pPr>
            <a:endParaRPr lang="en-US" sz="2800" dirty="0" smtClean="0">
              <a:solidFill>
                <a:schemeClr val="accent6">
                  <a:lumMod val="50000"/>
                </a:schemeClr>
              </a:solidFill>
            </a:endParaRPr>
          </a:p>
        </p:txBody>
      </p:sp>
      <p:sp>
        <p:nvSpPr>
          <p:cNvPr id="6" name="Rectangle 5"/>
          <p:cNvSpPr/>
          <p:nvPr/>
        </p:nvSpPr>
        <p:spPr>
          <a:xfrm>
            <a:off x="1204686" y="6488668"/>
            <a:ext cx="7939314" cy="369332"/>
          </a:xfrm>
          <a:prstGeom prst="rect">
            <a:avLst/>
          </a:prstGeom>
        </p:spPr>
        <p:txBody>
          <a:bodyPr wrap="square">
            <a:spAutoFit/>
          </a:bodyPr>
          <a:lstStyle/>
          <a:p>
            <a:pPr algn="r" fontAlgn="auto">
              <a:spcBef>
                <a:spcPts val="0"/>
              </a:spcBef>
              <a:spcAft>
                <a:spcPts val="0"/>
              </a:spcAft>
            </a:pPr>
            <a:r>
              <a:rPr lang="en-US" dirty="0" smtClean="0">
                <a:solidFill>
                  <a:prstClr val="black"/>
                </a:solidFill>
              </a:rPr>
              <a:t>Holton </a:t>
            </a:r>
            <a:r>
              <a:rPr lang="en-US" dirty="0">
                <a:solidFill>
                  <a:prstClr val="black"/>
                </a:solidFill>
              </a:rPr>
              <a:t>(2009</a:t>
            </a:r>
            <a:r>
              <a:rPr lang="en-US" dirty="0" smtClean="0">
                <a:solidFill>
                  <a:prstClr val="black"/>
                </a:solidFill>
              </a:rPr>
              <a:t>)."beginner's guide rad dam", </a:t>
            </a:r>
            <a:r>
              <a:rPr lang="en-US" i="1" dirty="0" smtClean="0">
                <a:solidFill>
                  <a:prstClr val="black"/>
                </a:solidFill>
              </a:rPr>
              <a:t>J. Synch. Rad.</a:t>
            </a:r>
            <a:r>
              <a:rPr lang="en-US" dirty="0" smtClean="0">
                <a:solidFill>
                  <a:prstClr val="black"/>
                </a:solidFill>
              </a:rPr>
              <a:t> </a:t>
            </a:r>
            <a:r>
              <a:rPr lang="en-US" b="1" dirty="0">
                <a:solidFill>
                  <a:prstClr val="black"/>
                </a:solidFill>
              </a:rPr>
              <a:t>16</a:t>
            </a:r>
            <a:r>
              <a:rPr lang="en-US" dirty="0">
                <a:solidFill>
                  <a:prstClr val="black"/>
                </a:solidFill>
              </a:rPr>
              <a:t>, 133-142. </a:t>
            </a:r>
          </a:p>
        </p:txBody>
      </p:sp>
    </p:spTree>
    <p:extLst>
      <p:ext uri="{BB962C8B-B14F-4D97-AF65-F5344CB8AC3E}">
        <p14:creationId xmlns:p14="http://schemas.microsoft.com/office/powerpoint/2010/main" val="414798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a:xfrm>
            <a:off x="536575" y="1457325"/>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endParaRPr>
          </a:p>
        </p:txBody>
      </p:sp>
      <p:sp>
        <p:nvSpPr>
          <p:cNvPr id="7" name="Rectangle 6"/>
          <p:cNvSpPr/>
          <p:nvPr/>
        </p:nvSpPr>
        <p:spPr>
          <a:xfrm>
            <a:off x="-304800" y="3854450"/>
            <a:ext cx="3551238"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endParaRPr>
          </a:p>
        </p:txBody>
      </p:sp>
      <p:sp>
        <p:nvSpPr>
          <p:cNvPr id="20484" name="Title 1"/>
          <p:cNvSpPr>
            <a:spLocks noGrp="1"/>
          </p:cNvSpPr>
          <p:nvPr>
            <p:ph type="ctrTitle"/>
          </p:nvPr>
        </p:nvSpPr>
        <p:spPr>
          <a:xfrm>
            <a:off x="0" y="0"/>
            <a:ext cx="9144000" cy="1062038"/>
          </a:xfrm>
        </p:spPr>
        <p:txBody>
          <a:bodyPr/>
          <a:lstStyle/>
          <a:p>
            <a:r>
              <a:rPr lang="en-US" altLang="en-US" dirty="0" smtClean="0"/>
              <a:t>Multilayers: better for </a:t>
            </a:r>
            <a:r>
              <a:rPr lang="en-US" altLang="en-US" dirty="0" err="1" smtClean="0"/>
              <a:t>rastering</a:t>
            </a:r>
            <a:endParaRPr lang="en-US" altLang="en-US" dirty="0" smtClean="0"/>
          </a:p>
        </p:txBody>
      </p:sp>
      <p:sp>
        <p:nvSpPr>
          <p:cNvPr id="32" name="Rectangle 31"/>
          <p:cNvSpPr/>
          <p:nvPr/>
        </p:nvSpPr>
        <p:spPr>
          <a:xfrm rot="-1080000">
            <a:off x="2741613" y="3617913"/>
            <a:ext cx="2139950" cy="9207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endParaRPr>
          </a:p>
        </p:txBody>
      </p:sp>
      <p:sp>
        <p:nvSpPr>
          <p:cNvPr id="34" name="Rectangle 33"/>
          <p:cNvSpPr/>
          <p:nvPr/>
        </p:nvSpPr>
        <p:spPr>
          <a:xfrm rot="21060000">
            <a:off x="2662238" y="3911600"/>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latin typeface="Arial" panose="020B0604020202020204" pitchFamily="34" charset="0"/>
              </a:rPr>
              <a:t>Si(111)</a:t>
            </a:r>
          </a:p>
        </p:txBody>
      </p:sp>
      <p:sp>
        <p:nvSpPr>
          <p:cNvPr id="20487" name="TextBox 36"/>
          <p:cNvSpPr txBox="1">
            <a:spLocks noChangeArrowheads="1"/>
          </p:cNvSpPr>
          <p:nvPr/>
        </p:nvSpPr>
        <p:spPr bwMode="auto">
          <a:xfrm>
            <a:off x="2528888" y="1939925"/>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smtClean="0">
                <a:solidFill>
                  <a:srgbClr val="000000"/>
                </a:solidFill>
                <a:latin typeface="Arial" panose="020B0604020202020204" pitchFamily="34" charset="0"/>
                <a:cs typeface="Arial" panose="020B0604020202020204" pitchFamily="34" charset="0"/>
              </a:rPr>
              <a:t>Existing mono</a:t>
            </a:r>
          </a:p>
        </p:txBody>
      </p:sp>
      <p:sp>
        <p:nvSpPr>
          <p:cNvPr id="9" name="Rectangle 8"/>
          <p:cNvSpPr/>
          <p:nvPr/>
        </p:nvSpPr>
        <p:spPr>
          <a:xfrm>
            <a:off x="4267200" y="3313113"/>
            <a:ext cx="5010150" cy="90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endParaRPr>
          </a:p>
        </p:txBody>
      </p:sp>
      <p:sp>
        <p:nvSpPr>
          <p:cNvPr id="36" name="Rectangle 35"/>
          <p:cNvSpPr/>
          <p:nvPr/>
        </p:nvSpPr>
        <p:spPr>
          <a:xfrm rot="21060000">
            <a:off x="4054475" y="2462213"/>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latin typeface="Arial" panose="020B0604020202020204" pitchFamily="34" charset="0"/>
              </a:rPr>
              <a:t>Si(111)</a:t>
            </a:r>
          </a:p>
        </p:txBody>
      </p:sp>
      <p:sp>
        <p:nvSpPr>
          <p:cNvPr id="38" name="Rectangle 37"/>
          <p:cNvSpPr/>
          <p:nvPr/>
        </p:nvSpPr>
        <p:spPr>
          <a:xfrm rot="-180000">
            <a:off x="685800" y="4052888"/>
            <a:ext cx="1754188" cy="3667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latin typeface="Arial" panose="020B0604020202020204" pitchFamily="34" charset="0"/>
              </a:rPr>
              <a:t>ML</a:t>
            </a:r>
          </a:p>
        </p:txBody>
      </p:sp>
      <p:sp>
        <p:nvSpPr>
          <p:cNvPr id="39" name="Rectangle 38"/>
          <p:cNvSpPr/>
          <p:nvPr/>
        </p:nvSpPr>
        <p:spPr>
          <a:xfrm rot="-180000">
            <a:off x="5776913" y="2833688"/>
            <a:ext cx="1754187" cy="3667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latin typeface="Arial" panose="020B0604020202020204" pitchFamily="34" charset="0"/>
              </a:rPr>
              <a:t>ML</a:t>
            </a:r>
          </a:p>
        </p:txBody>
      </p:sp>
      <p:sp>
        <p:nvSpPr>
          <p:cNvPr id="40" name="TextBox 39"/>
          <p:cNvSpPr txBox="1"/>
          <p:nvPr/>
        </p:nvSpPr>
        <p:spPr>
          <a:xfrm>
            <a:off x="3933825" y="1001713"/>
            <a:ext cx="4977645" cy="1077218"/>
          </a:xfrm>
          <a:prstGeom prst="rect">
            <a:avLst/>
          </a:prstGeom>
          <a:noFill/>
        </p:spPr>
        <p:txBody>
          <a:bodyPr wrap="none">
            <a:spAutoFit/>
          </a:bodyPr>
          <a:lstStyle/>
          <a:p>
            <a:pPr>
              <a:defRPr/>
            </a:pPr>
            <a:r>
              <a:rPr lang="en-US" sz="3200" dirty="0">
                <a:solidFill>
                  <a:prstClr val="black"/>
                </a:solidFill>
                <a:cs typeface="Arial" panose="020B0604020202020204" pitchFamily="34" charset="0"/>
              </a:rPr>
              <a:t>0.014 %       </a:t>
            </a:r>
            <a:r>
              <a:rPr lang="en-US" sz="3200" dirty="0" smtClean="0">
                <a:solidFill>
                  <a:prstClr val="black"/>
                </a:solidFill>
                <a:cs typeface="Arial" panose="020B0604020202020204" pitchFamily="34" charset="0"/>
              </a:rPr>
              <a:t>(1x10</a:t>
            </a:r>
            <a:r>
              <a:rPr lang="en-US" sz="3200" baseline="30000" dirty="0" smtClean="0">
                <a:solidFill>
                  <a:prstClr val="black"/>
                </a:solidFill>
                <a:cs typeface="Arial" panose="020B0604020202020204" pitchFamily="34" charset="0"/>
              </a:rPr>
              <a:t>12</a:t>
            </a:r>
            <a:r>
              <a:rPr lang="en-US" sz="3200" dirty="0" smtClean="0">
                <a:solidFill>
                  <a:prstClr val="black"/>
                </a:solidFill>
                <a:cs typeface="Arial" panose="020B0604020202020204" pitchFamily="34" charset="0"/>
              </a:rPr>
              <a:t> </a:t>
            </a:r>
            <a:r>
              <a:rPr lang="en-US" sz="3200" dirty="0" err="1" smtClean="0">
                <a:solidFill>
                  <a:prstClr val="black"/>
                </a:solidFill>
                <a:cs typeface="Arial" panose="020B0604020202020204" pitchFamily="34" charset="0"/>
              </a:rPr>
              <a:t>ph</a:t>
            </a:r>
            <a:r>
              <a:rPr lang="en-US" sz="3200" dirty="0" smtClean="0">
                <a:solidFill>
                  <a:prstClr val="black"/>
                </a:solidFill>
                <a:cs typeface="Arial" panose="020B0604020202020204" pitchFamily="34" charset="0"/>
              </a:rPr>
              <a:t>/s</a:t>
            </a:r>
          </a:p>
          <a:p>
            <a:pPr>
              <a:defRPr/>
            </a:pPr>
            <a:r>
              <a:rPr lang="en-US" sz="3200" dirty="0">
                <a:solidFill>
                  <a:prstClr val="black"/>
                </a:solidFill>
                <a:cs typeface="Arial" panose="020B0604020202020204" pitchFamily="34" charset="0"/>
              </a:rPr>
              <a:t> </a:t>
            </a:r>
            <a:r>
              <a:rPr lang="en-US" sz="3200" dirty="0" smtClean="0">
                <a:solidFill>
                  <a:prstClr val="black"/>
                </a:solidFill>
                <a:cs typeface="Arial" panose="020B0604020202020204" pitchFamily="34" charset="0"/>
              </a:rPr>
              <a:t>                    = 400 s/mm</a:t>
            </a:r>
            <a:r>
              <a:rPr lang="en-US" sz="3200" baseline="30000" dirty="0" smtClean="0">
                <a:solidFill>
                  <a:prstClr val="black"/>
                </a:solidFill>
                <a:cs typeface="Arial" panose="020B0604020202020204" pitchFamily="34" charset="0"/>
              </a:rPr>
              <a:t>2</a:t>
            </a:r>
            <a:r>
              <a:rPr lang="en-US" sz="3200" dirty="0" smtClean="0">
                <a:solidFill>
                  <a:prstClr val="black"/>
                </a:solidFill>
                <a:cs typeface="Arial" panose="020B0604020202020204" pitchFamily="34" charset="0"/>
              </a:rPr>
              <a:t>)</a:t>
            </a:r>
            <a:endParaRPr lang="en-US" sz="3200" dirty="0">
              <a:solidFill>
                <a:prstClr val="black"/>
              </a:solidFill>
              <a:cs typeface="Arial" panose="020B0604020202020204" pitchFamily="34" charset="0"/>
            </a:endParaRPr>
          </a:p>
        </p:txBody>
      </p:sp>
    </p:spTree>
    <p:extLst>
      <p:ext uri="{BB962C8B-B14F-4D97-AF65-F5344CB8AC3E}">
        <p14:creationId xmlns:p14="http://schemas.microsoft.com/office/powerpoint/2010/main" val="29642154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539750" y="1457325"/>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endParaRPr>
          </a:p>
        </p:txBody>
      </p:sp>
      <p:sp>
        <p:nvSpPr>
          <p:cNvPr id="9" name="Rectangle 8"/>
          <p:cNvSpPr/>
          <p:nvPr/>
        </p:nvSpPr>
        <p:spPr>
          <a:xfrm>
            <a:off x="6062663" y="3313113"/>
            <a:ext cx="3214687" cy="90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endParaRPr>
          </a:p>
        </p:txBody>
      </p:sp>
      <p:sp>
        <p:nvSpPr>
          <p:cNvPr id="6" name="Rectangle 5"/>
          <p:cNvSpPr/>
          <p:nvPr/>
        </p:nvSpPr>
        <p:spPr>
          <a:xfrm rot="-360000">
            <a:off x="676275" y="3608388"/>
            <a:ext cx="6408738" cy="9048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endParaRPr>
          </a:p>
        </p:txBody>
      </p:sp>
      <p:sp>
        <p:nvSpPr>
          <p:cNvPr id="7" name="Rectangle 6"/>
          <p:cNvSpPr/>
          <p:nvPr/>
        </p:nvSpPr>
        <p:spPr>
          <a:xfrm>
            <a:off x="-304800" y="3854450"/>
            <a:ext cx="2724150" cy="92075"/>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panose="020B0604020202020204" pitchFamily="34" charset="0"/>
            </a:endParaRPr>
          </a:p>
        </p:txBody>
      </p:sp>
      <p:sp>
        <p:nvSpPr>
          <p:cNvPr id="4" name="Rectangle 3"/>
          <p:cNvSpPr/>
          <p:nvPr/>
        </p:nvSpPr>
        <p:spPr>
          <a:xfrm rot="21060000">
            <a:off x="2665413" y="3911600"/>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latin typeface="Arial" panose="020B0604020202020204" pitchFamily="34" charset="0"/>
              </a:rPr>
              <a:t>Si(111)</a:t>
            </a:r>
          </a:p>
        </p:txBody>
      </p:sp>
      <p:sp>
        <p:nvSpPr>
          <p:cNvPr id="21511" name="TextBox 15"/>
          <p:cNvSpPr txBox="1">
            <a:spLocks noChangeArrowheads="1"/>
          </p:cNvSpPr>
          <p:nvPr/>
        </p:nvSpPr>
        <p:spPr bwMode="auto">
          <a:xfrm>
            <a:off x="2532063" y="1939925"/>
            <a:ext cx="163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smtClean="0">
                <a:solidFill>
                  <a:srgbClr val="000000"/>
                </a:solidFill>
                <a:latin typeface="Arial" panose="020B0604020202020204" pitchFamily="34" charset="0"/>
                <a:cs typeface="Arial" panose="020B0604020202020204" pitchFamily="34" charset="0"/>
              </a:rPr>
              <a:t>Existing mono</a:t>
            </a:r>
          </a:p>
        </p:txBody>
      </p:sp>
      <p:sp>
        <p:nvSpPr>
          <p:cNvPr id="15" name="Rectangle 14"/>
          <p:cNvSpPr/>
          <p:nvPr/>
        </p:nvSpPr>
        <p:spPr>
          <a:xfrm rot="-180000">
            <a:off x="685800" y="3906838"/>
            <a:ext cx="1754188" cy="3683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latin typeface="Arial" panose="020B0604020202020204" pitchFamily="34" charset="0"/>
              </a:rPr>
              <a:t>ML</a:t>
            </a:r>
          </a:p>
        </p:txBody>
      </p:sp>
      <p:sp>
        <p:nvSpPr>
          <p:cNvPr id="18" name="Rectangle 17"/>
          <p:cNvSpPr/>
          <p:nvPr/>
        </p:nvSpPr>
        <p:spPr>
          <a:xfrm rot="-180000">
            <a:off x="5776913" y="2978150"/>
            <a:ext cx="1754187" cy="3683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dirty="0">
                <a:solidFill>
                  <a:prstClr val="white"/>
                </a:solidFill>
                <a:latin typeface="Arial" panose="020B0604020202020204" pitchFamily="34" charset="0"/>
              </a:rPr>
              <a:t>ML</a:t>
            </a:r>
          </a:p>
        </p:txBody>
      </p:sp>
      <p:sp>
        <p:nvSpPr>
          <p:cNvPr id="19" name="TextBox 18"/>
          <p:cNvSpPr txBox="1"/>
          <p:nvPr/>
        </p:nvSpPr>
        <p:spPr>
          <a:xfrm>
            <a:off x="4122738" y="1030288"/>
            <a:ext cx="4560864" cy="1077218"/>
          </a:xfrm>
          <a:prstGeom prst="rect">
            <a:avLst/>
          </a:prstGeom>
          <a:noFill/>
        </p:spPr>
        <p:txBody>
          <a:bodyPr wrap="none">
            <a:spAutoFit/>
          </a:bodyPr>
          <a:lstStyle/>
          <a:p>
            <a:pPr>
              <a:defRPr/>
            </a:pPr>
            <a:r>
              <a:rPr lang="en-US" sz="3200" dirty="0">
                <a:solidFill>
                  <a:prstClr val="black"/>
                </a:solidFill>
                <a:cs typeface="Arial" panose="020B0604020202020204" pitchFamily="34" charset="0"/>
              </a:rPr>
              <a:t>1 %            </a:t>
            </a:r>
            <a:r>
              <a:rPr lang="en-US" sz="3200" dirty="0" smtClean="0">
                <a:solidFill>
                  <a:prstClr val="black"/>
                </a:solidFill>
                <a:cs typeface="Arial" panose="020B0604020202020204" pitchFamily="34" charset="0"/>
              </a:rPr>
              <a:t>(</a:t>
            </a:r>
            <a:r>
              <a:rPr lang="en-US" sz="3200" dirty="0">
                <a:solidFill>
                  <a:prstClr val="black"/>
                </a:solidFill>
                <a:cs typeface="Arial" panose="020B0604020202020204" pitchFamily="34" charset="0"/>
              </a:rPr>
              <a:t>7</a:t>
            </a:r>
            <a:r>
              <a:rPr lang="en-US" sz="3200" dirty="0" smtClean="0">
                <a:solidFill>
                  <a:prstClr val="black"/>
                </a:solidFill>
                <a:cs typeface="Arial" panose="020B0604020202020204" pitchFamily="34" charset="0"/>
              </a:rPr>
              <a:t>x10</a:t>
            </a:r>
            <a:r>
              <a:rPr lang="en-US" sz="3200" baseline="30000" dirty="0" smtClean="0">
                <a:solidFill>
                  <a:prstClr val="black"/>
                </a:solidFill>
                <a:cs typeface="Arial" panose="020B0604020202020204" pitchFamily="34" charset="0"/>
              </a:rPr>
              <a:t>13</a:t>
            </a:r>
            <a:r>
              <a:rPr lang="en-US" sz="3200" dirty="0" smtClean="0">
                <a:solidFill>
                  <a:prstClr val="black"/>
                </a:solidFill>
                <a:cs typeface="Arial" panose="020B0604020202020204" pitchFamily="34" charset="0"/>
              </a:rPr>
              <a:t> </a:t>
            </a:r>
            <a:r>
              <a:rPr lang="en-US" sz="3200" dirty="0" err="1">
                <a:solidFill>
                  <a:prstClr val="black"/>
                </a:solidFill>
                <a:cs typeface="Arial" panose="020B0604020202020204" pitchFamily="34" charset="0"/>
              </a:rPr>
              <a:t>ph</a:t>
            </a:r>
            <a:r>
              <a:rPr lang="en-US" sz="3200" dirty="0">
                <a:solidFill>
                  <a:prstClr val="black"/>
                </a:solidFill>
                <a:cs typeface="Arial" panose="020B0604020202020204" pitchFamily="34" charset="0"/>
              </a:rPr>
              <a:t>/s</a:t>
            </a:r>
          </a:p>
          <a:p>
            <a:pPr>
              <a:defRPr/>
            </a:pPr>
            <a:r>
              <a:rPr lang="en-US" sz="3200" dirty="0">
                <a:solidFill>
                  <a:prstClr val="black"/>
                </a:solidFill>
                <a:cs typeface="Arial" panose="020B0604020202020204" pitchFamily="34" charset="0"/>
              </a:rPr>
              <a:t>                     = 2</a:t>
            </a:r>
            <a:r>
              <a:rPr lang="en-US" sz="3200" dirty="0" smtClean="0">
                <a:solidFill>
                  <a:prstClr val="black"/>
                </a:solidFill>
                <a:cs typeface="Arial" panose="020B0604020202020204" pitchFamily="34" charset="0"/>
              </a:rPr>
              <a:t> </a:t>
            </a:r>
            <a:r>
              <a:rPr lang="en-US" sz="3200" dirty="0">
                <a:solidFill>
                  <a:prstClr val="black"/>
                </a:solidFill>
                <a:cs typeface="Arial" panose="020B0604020202020204" pitchFamily="34" charset="0"/>
              </a:rPr>
              <a:t>s/mm</a:t>
            </a:r>
            <a:r>
              <a:rPr lang="en-US" sz="3200" baseline="30000" dirty="0">
                <a:solidFill>
                  <a:prstClr val="black"/>
                </a:solidFill>
                <a:cs typeface="Arial" panose="020B0604020202020204" pitchFamily="34" charset="0"/>
              </a:rPr>
              <a:t>2</a:t>
            </a:r>
            <a:r>
              <a:rPr lang="en-US" sz="3200" dirty="0" smtClean="0">
                <a:solidFill>
                  <a:prstClr val="black"/>
                </a:solidFill>
                <a:cs typeface="Arial" panose="020B0604020202020204" pitchFamily="34" charset="0"/>
              </a:rPr>
              <a:t>)</a:t>
            </a:r>
            <a:endParaRPr lang="en-US" sz="3200" dirty="0">
              <a:solidFill>
                <a:prstClr val="black"/>
              </a:solidFill>
              <a:cs typeface="Arial" panose="020B0604020202020204" pitchFamily="34" charset="0"/>
            </a:endParaRPr>
          </a:p>
        </p:txBody>
      </p:sp>
      <p:sp>
        <p:nvSpPr>
          <p:cNvPr id="20" name="Rectangle 19"/>
          <p:cNvSpPr/>
          <p:nvPr/>
        </p:nvSpPr>
        <p:spPr>
          <a:xfrm rot="21060000">
            <a:off x="4054475" y="2462213"/>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dirty="0">
                <a:solidFill>
                  <a:prstClr val="white"/>
                </a:solidFill>
                <a:latin typeface="Arial" panose="020B0604020202020204" pitchFamily="34" charset="0"/>
              </a:rPr>
              <a:t>Si(111)</a:t>
            </a:r>
          </a:p>
        </p:txBody>
      </p:sp>
      <p:sp>
        <p:nvSpPr>
          <p:cNvPr id="21516" name="Title 1"/>
          <p:cNvSpPr txBox="1">
            <a:spLocks/>
          </p:cNvSpPr>
          <p:nvPr/>
        </p:nvSpPr>
        <p:spPr bwMode="auto">
          <a:xfrm>
            <a:off x="0" y="0"/>
            <a:ext cx="91440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4400" dirty="0">
                <a:latin typeface="Arial" panose="020B0604020202020204" pitchFamily="34" charset="0"/>
                <a:cs typeface="Arial" panose="020B0604020202020204" pitchFamily="34" charset="0"/>
              </a:rPr>
              <a:t>Multilayers: better for </a:t>
            </a:r>
            <a:r>
              <a:rPr lang="en-US" altLang="en-US" sz="4400" dirty="0" err="1">
                <a:latin typeface="Arial" panose="020B0604020202020204" pitchFamily="34" charset="0"/>
                <a:cs typeface="Arial" panose="020B0604020202020204" pitchFamily="34" charset="0"/>
              </a:rPr>
              <a:t>rastering</a:t>
            </a:r>
            <a:endParaRPr lang="en-US" altLang="en-US" sz="4400" dirty="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99218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lstStyle/>
          <a:p>
            <a:r>
              <a:rPr lang="en-US" dirty="0" smtClean="0"/>
              <a:t>Wide bandpass reveals </a:t>
            </a:r>
            <a:r>
              <a:rPr lang="en-US" dirty="0" err="1" smtClean="0"/>
              <a:t>mosaicity</a:t>
            </a:r>
            <a:r>
              <a:rPr lang="en-US" dirty="0" smtClean="0"/>
              <a:t/>
            </a:r>
            <a:br>
              <a:rPr lang="en-US" dirty="0" smtClean="0"/>
            </a:br>
            <a:r>
              <a:rPr lang="en-US" dirty="0" smtClean="0"/>
              <a:t>from a still</a:t>
            </a:r>
            <a:endParaRPr lang="en-US" dirty="0"/>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115"/>
          <a:stretch/>
        </p:blipFill>
        <p:spPr bwMode="auto">
          <a:xfrm>
            <a:off x="4648200" y="1905000"/>
            <a:ext cx="4200525" cy="2808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3546"/>
          <a:stretch/>
        </p:blipFill>
        <p:spPr bwMode="auto">
          <a:xfrm>
            <a:off x="304800" y="1905001"/>
            <a:ext cx="4200525" cy="278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934670"/>
            <a:ext cx="9144000" cy="923330"/>
          </a:xfrm>
          <a:prstGeom prst="rect">
            <a:avLst/>
          </a:prstGeom>
        </p:spPr>
        <p:txBody>
          <a:bodyPr wrap="square">
            <a:spAutoFit/>
          </a:bodyPr>
          <a:lstStyle/>
          <a:p>
            <a:pPr fontAlgn="auto">
              <a:spcBef>
                <a:spcPts val="0"/>
              </a:spcBef>
              <a:spcAft>
                <a:spcPts val="0"/>
              </a:spcAft>
            </a:pPr>
            <a:r>
              <a:rPr lang="en-US" dirty="0">
                <a:solidFill>
                  <a:srgbClr val="000000"/>
                </a:solidFill>
              </a:rPr>
              <a:t>Snell EH, </a:t>
            </a:r>
            <a:r>
              <a:rPr lang="en-US" dirty="0" err="1">
                <a:solidFill>
                  <a:srgbClr val="000000"/>
                </a:solidFill>
              </a:rPr>
              <a:t>Weisgerber</a:t>
            </a:r>
            <a:r>
              <a:rPr lang="en-US" dirty="0">
                <a:solidFill>
                  <a:srgbClr val="000000"/>
                </a:solidFill>
              </a:rPr>
              <a:t> S, </a:t>
            </a:r>
            <a:r>
              <a:rPr lang="en-US" dirty="0" err="1">
                <a:solidFill>
                  <a:srgbClr val="000000"/>
                </a:solidFill>
              </a:rPr>
              <a:t>Helliwell</a:t>
            </a:r>
            <a:r>
              <a:rPr lang="en-US" dirty="0">
                <a:solidFill>
                  <a:srgbClr val="000000"/>
                </a:solidFill>
              </a:rPr>
              <a:t> JR, </a:t>
            </a:r>
            <a:r>
              <a:rPr lang="en-US" dirty="0" err="1">
                <a:solidFill>
                  <a:srgbClr val="000000"/>
                </a:solidFill>
              </a:rPr>
              <a:t>Holzer</a:t>
            </a:r>
            <a:r>
              <a:rPr lang="en-US" dirty="0">
                <a:solidFill>
                  <a:srgbClr val="000000"/>
                </a:solidFill>
              </a:rPr>
              <a:t> K &amp; </a:t>
            </a:r>
            <a:r>
              <a:rPr lang="en-US" dirty="0" err="1">
                <a:solidFill>
                  <a:srgbClr val="000000"/>
                </a:solidFill>
              </a:rPr>
              <a:t>Schroer</a:t>
            </a:r>
            <a:r>
              <a:rPr lang="en-US" dirty="0">
                <a:solidFill>
                  <a:srgbClr val="000000"/>
                </a:solidFill>
              </a:rPr>
              <a:t> K (1995)."Improvements in lysozyme protein crystal perfection through microgravity growth", </a:t>
            </a:r>
            <a:r>
              <a:rPr lang="en-US" i="1" dirty="0" err="1">
                <a:solidFill>
                  <a:srgbClr val="000000"/>
                </a:solidFill>
              </a:rPr>
              <a:t>Acta</a:t>
            </a:r>
            <a:r>
              <a:rPr lang="en-US" i="1" dirty="0">
                <a:solidFill>
                  <a:srgbClr val="000000"/>
                </a:solidFill>
              </a:rPr>
              <a:t> </a:t>
            </a:r>
            <a:r>
              <a:rPr lang="en-US" i="1" dirty="0" err="1">
                <a:solidFill>
                  <a:srgbClr val="000000"/>
                </a:solidFill>
              </a:rPr>
              <a:t>crystallographica</a:t>
            </a:r>
            <a:r>
              <a:rPr lang="en-US" i="1" dirty="0">
                <a:solidFill>
                  <a:srgbClr val="000000"/>
                </a:solidFill>
              </a:rPr>
              <a:t>. Section D, Biological crystallography</a:t>
            </a:r>
            <a:r>
              <a:rPr lang="en-US" dirty="0">
                <a:solidFill>
                  <a:srgbClr val="000000"/>
                </a:solidFill>
              </a:rPr>
              <a:t> </a:t>
            </a:r>
            <a:r>
              <a:rPr lang="en-US" b="1" dirty="0">
                <a:solidFill>
                  <a:srgbClr val="000000"/>
                </a:solidFill>
              </a:rPr>
              <a:t>51</a:t>
            </a:r>
            <a:r>
              <a:rPr lang="en-US" dirty="0">
                <a:solidFill>
                  <a:srgbClr val="000000"/>
                </a:solidFill>
              </a:rPr>
              <a:t>, 1099-1102. </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953000"/>
            <a:ext cx="421957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4114800"/>
            <a:ext cx="2212465" cy="584775"/>
          </a:xfrm>
          <a:prstGeom prst="rect">
            <a:avLst/>
          </a:prstGeom>
          <a:noFill/>
        </p:spPr>
        <p:txBody>
          <a:bodyPr wrap="none" rtlCol="0">
            <a:spAutoFit/>
          </a:bodyPr>
          <a:lstStyle/>
          <a:p>
            <a:pPr fontAlgn="auto">
              <a:spcBef>
                <a:spcPts val="0"/>
              </a:spcBef>
              <a:spcAft>
                <a:spcPts val="0"/>
              </a:spcAft>
            </a:pPr>
            <a:r>
              <a:rPr lang="en-US" sz="3200" dirty="0">
                <a:solidFill>
                  <a:srgbClr val="FFFFFF"/>
                </a:solidFill>
              </a:rPr>
              <a:t>l</a:t>
            </a:r>
            <a:r>
              <a:rPr lang="en-US" sz="3200" dirty="0" smtClean="0">
                <a:solidFill>
                  <a:srgbClr val="FFFFFF"/>
                </a:solidFill>
              </a:rPr>
              <a:t>ow mosaic</a:t>
            </a:r>
            <a:endParaRPr lang="en-US" sz="3200" dirty="0">
              <a:solidFill>
                <a:srgbClr val="FFFFFF"/>
              </a:solidFill>
            </a:endParaRPr>
          </a:p>
        </p:txBody>
      </p:sp>
      <p:sp>
        <p:nvSpPr>
          <p:cNvPr id="9" name="TextBox 8"/>
          <p:cNvSpPr txBox="1"/>
          <p:nvPr/>
        </p:nvSpPr>
        <p:spPr>
          <a:xfrm>
            <a:off x="4648200" y="4114800"/>
            <a:ext cx="2371162" cy="584775"/>
          </a:xfrm>
          <a:prstGeom prst="rect">
            <a:avLst/>
          </a:prstGeom>
          <a:noFill/>
        </p:spPr>
        <p:txBody>
          <a:bodyPr wrap="none" rtlCol="0">
            <a:spAutoFit/>
          </a:bodyPr>
          <a:lstStyle/>
          <a:p>
            <a:pPr fontAlgn="auto">
              <a:spcBef>
                <a:spcPts val="0"/>
              </a:spcBef>
              <a:spcAft>
                <a:spcPts val="0"/>
              </a:spcAft>
            </a:pPr>
            <a:r>
              <a:rPr lang="en-US" sz="3200" dirty="0">
                <a:solidFill>
                  <a:srgbClr val="FFFFFF"/>
                </a:solidFill>
              </a:rPr>
              <a:t>h</a:t>
            </a:r>
            <a:r>
              <a:rPr lang="en-US" sz="3200" dirty="0" smtClean="0">
                <a:solidFill>
                  <a:srgbClr val="FFFFFF"/>
                </a:solidFill>
              </a:rPr>
              <a:t>igh mosaic</a:t>
            </a:r>
            <a:endParaRPr lang="en-US" sz="3200" dirty="0">
              <a:solidFill>
                <a:srgbClr val="FFFFFF"/>
              </a:solidFill>
            </a:endParaRPr>
          </a:p>
        </p:txBody>
      </p:sp>
      <p:sp>
        <p:nvSpPr>
          <p:cNvPr id="6" name="TextBox 5"/>
          <p:cNvSpPr txBox="1"/>
          <p:nvPr/>
        </p:nvSpPr>
        <p:spPr>
          <a:xfrm>
            <a:off x="4876800" y="5105400"/>
            <a:ext cx="3272050" cy="523220"/>
          </a:xfrm>
          <a:prstGeom prst="rect">
            <a:avLst/>
          </a:prstGeom>
          <a:noFill/>
        </p:spPr>
        <p:txBody>
          <a:bodyPr wrap="none" rtlCol="0">
            <a:spAutoFit/>
          </a:bodyPr>
          <a:lstStyle/>
          <a:p>
            <a:pPr fontAlgn="auto">
              <a:spcBef>
                <a:spcPts val="0"/>
              </a:spcBef>
              <a:spcAft>
                <a:spcPts val="0"/>
              </a:spcAft>
            </a:pPr>
            <a:r>
              <a:rPr lang="el-GR" sz="2800" dirty="0" smtClean="0">
                <a:solidFill>
                  <a:srgbClr val="000000"/>
                </a:solidFill>
              </a:rPr>
              <a:t>Δ</a:t>
            </a:r>
            <a:r>
              <a:rPr lang="en-US" sz="2800" baseline="-25000" dirty="0" smtClean="0">
                <a:solidFill>
                  <a:srgbClr val="000000"/>
                </a:solidFill>
              </a:rPr>
              <a:t>radial</a:t>
            </a:r>
            <a:r>
              <a:rPr lang="en-US" sz="2800" dirty="0" smtClean="0">
                <a:solidFill>
                  <a:srgbClr val="000000"/>
                </a:solidFill>
              </a:rPr>
              <a:t> = 2</a:t>
            </a:r>
            <a:r>
              <a:rPr lang="el-GR" sz="2800" dirty="0" smtClean="0">
                <a:solidFill>
                  <a:srgbClr val="C00000"/>
                </a:solidFill>
              </a:rPr>
              <a:t>η</a:t>
            </a:r>
            <a:r>
              <a:rPr lang="en-US" sz="2800" dirty="0" smtClean="0">
                <a:solidFill>
                  <a:srgbClr val="000000"/>
                </a:solidFill>
              </a:rPr>
              <a:t>D/cos</a:t>
            </a:r>
            <a:r>
              <a:rPr lang="en-US" sz="2800" baseline="30000" dirty="0" smtClean="0">
                <a:solidFill>
                  <a:srgbClr val="000000"/>
                </a:solidFill>
              </a:rPr>
              <a:t>2</a:t>
            </a:r>
            <a:r>
              <a:rPr lang="en-US" sz="2800" dirty="0" smtClean="0">
                <a:solidFill>
                  <a:srgbClr val="000000"/>
                </a:solidFill>
              </a:rPr>
              <a:t>2</a:t>
            </a:r>
            <a:r>
              <a:rPr lang="el-GR" sz="2800" dirty="0" smtClean="0">
                <a:solidFill>
                  <a:srgbClr val="000000"/>
                </a:solidFill>
              </a:rPr>
              <a:t>θ</a:t>
            </a:r>
            <a:endParaRPr lang="en-US" sz="2800" dirty="0">
              <a:solidFill>
                <a:srgbClr val="000000"/>
              </a:solidFill>
            </a:endParaRPr>
          </a:p>
        </p:txBody>
      </p:sp>
    </p:spTree>
    <p:extLst>
      <p:ext uri="{BB962C8B-B14F-4D97-AF65-F5344CB8AC3E}">
        <p14:creationId xmlns:p14="http://schemas.microsoft.com/office/powerpoint/2010/main" val="311523360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09600" y="22225"/>
            <a:ext cx="7772400" cy="1044575"/>
          </a:xfrm>
        </p:spPr>
        <p:txBody>
          <a:bodyPr/>
          <a:lstStyle/>
          <a:p>
            <a:pPr eaLnBrk="1" hangingPunct="1"/>
            <a:r>
              <a:rPr lang="en-US" altLang="en-US" dirty="0" smtClean="0"/>
              <a:t>Si(111) vs multilayers</a:t>
            </a:r>
          </a:p>
        </p:txBody>
      </p:sp>
      <p:pic>
        <p:nvPicPr>
          <p:cNvPr id="2051" name="Picture 2" descr="http://bl831.als.lbl.gov/%7Ejamesh/MX_w_ML/Si111_spots_4A.jpg"/>
          <p:cNvPicPr>
            <a:picLocks noChangeAspect="1" noChangeArrowheads="1"/>
          </p:cNvPicPr>
          <p:nvPr/>
        </p:nvPicPr>
        <p:blipFill>
          <a:blip r:embed="rId2">
            <a:extLst>
              <a:ext uri="{28A0092B-C50C-407E-A947-70E740481C1C}">
                <a14:useLocalDpi xmlns:a14="http://schemas.microsoft.com/office/drawing/2010/main" val="0"/>
              </a:ext>
            </a:extLst>
          </a:blip>
          <a:srcRect t="27296" b="13521"/>
          <a:stretch>
            <a:fillRect/>
          </a:stretch>
        </p:blipFill>
        <p:spPr bwMode="auto">
          <a:xfrm>
            <a:off x="1857375"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bl831.als.lbl.gov/%7Ejamesh/MX_w_ML/multilayer_spots_4A.jpg"/>
          <p:cNvPicPr>
            <a:picLocks noChangeAspect="1" noChangeArrowheads="1"/>
          </p:cNvPicPr>
          <p:nvPr/>
        </p:nvPicPr>
        <p:blipFill>
          <a:blip r:embed="rId3">
            <a:extLst>
              <a:ext uri="{28A0092B-C50C-407E-A947-70E740481C1C}">
                <a14:useLocalDpi xmlns:a14="http://schemas.microsoft.com/office/drawing/2010/main" val="0"/>
              </a:ext>
            </a:extLst>
          </a:blip>
          <a:srcRect t="27296" b="13521"/>
          <a:stretch>
            <a:fillRect/>
          </a:stretch>
        </p:blipFill>
        <p:spPr bwMode="auto">
          <a:xfrm>
            <a:off x="5181600"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http://bl831.als.lbl.gov/%7Ejamesh/MX_w_ML/Si111_spot_1.9A.jpg"/>
          <p:cNvPicPr>
            <a:picLocks noChangeAspect="1" noChangeArrowheads="1"/>
          </p:cNvPicPr>
          <p:nvPr/>
        </p:nvPicPr>
        <p:blipFill>
          <a:blip r:embed="rId4">
            <a:extLst>
              <a:ext uri="{28A0092B-C50C-407E-A947-70E740481C1C}">
                <a14:useLocalDpi xmlns:a14="http://schemas.microsoft.com/office/drawing/2010/main" val="0"/>
              </a:ext>
            </a:extLst>
          </a:blip>
          <a:srcRect t="27364" b="13454"/>
          <a:stretch>
            <a:fillRect/>
          </a:stretch>
        </p:blipFill>
        <p:spPr bwMode="auto">
          <a:xfrm>
            <a:off x="1857375"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descr="http://bl831.als.lbl.gov/%7Ejamesh/MX_w_ML/multilayer_spot_1.9A.jpg"/>
          <p:cNvPicPr>
            <a:picLocks noChangeAspect="1" noChangeArrowheads="1"/>
          </p:cNvPicPr>
          <p:nvPr/>
        </p:nvPicPr>
        <p:blipFill>
          <a:blip r:embed="rId5">
            <a:extLst>
              <a:ext uri="{28A0092B-C50C-407E-A947-70E740481C1C}">
                <a14:useLocalDpi xmlns:a14="http://schemas.microsoft.com/office/drawing/2010/main" val="0"/>
              </a:ext>
            </a:extLst>
          </a:blip>
          <a:srcRect t="27364" b="13454"/>
          <a:stretch>
            <a:fillRect/>
          </a:stretch>
        </p:blipFill>
        <p:spPr bwMode="auto">
          <a:xfrm>
            <a:off x="5181600"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3"/>
          <p:cNvSpPr txBox="1">
            <a:spLocks noChangeArrowheads="1"/>
          </p:cNvSpPr>
          <p:nvPr/>
        </p:nvSpPr>
        <p:spPr bwMode="auto">
          <a:xfrm>
            <a:off x="2444149" y="1285875"/>
            <a:ext cx="140455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auto" hangingPunct="1">
              <a:spcBef>
                <a:spcPct val="0"/>
              </a:spcBef>
              <a:spcAft>
                <a:spcPts val="0"/>
              </a:spcAft>
              <a:buFontTx/>
              <a:buNone/>
            </a:pPr>
            <a:r>
              <a:rPr lang="en-US" altLang="en-US" sz="2800" dirty="0">
                <a:solidFill>
                  <a:srgbClr val="000000"/>
                </a:solidFill>
                <a:latin typeface="Arial" panose="020B0604020202020204" pitchFamily="34" charset="0"/>
              </a:rPr>
              <a:t>0.014%</a:t>
            </a:r>
          </a:p>
          <a:p>
            <a:pPr algn="ctr" eaLnBrk="1" fontAlgn="auto" hangingPunct="1">
              <a:spcBef>
                <a:spcPct val="0"/>
              </a:spcBef>
              <a:spcAft>
                <a:spcPts val="0"/>
              </a:spcAft>
              <a:buFontTx/>
              <a:buNone/>
            </a:pPr>
            <a:r>
              <a:rPr lang="en-US" altLang="en-US" sz="1800" dirty="0">
                <a:solidFill>
                  <a:srgbClr val="000000"/>
                </a:solidFill>
                <a:latin typeface="Arial" panose="020B0604020202020204" pitchFamily="34" charset="0"/>
              </a:rPr>
              <a:t>Si(111)</a:t>
            </a:r>
          </a:p>
        </p:txBody>
      </p:sp>
      <p:sp>
        <p:nvSpPr>
          <p:cNvPr id="2056" name="TextBox 8"/>
          <p:cNvSpPr txBox="1">
            <a:spLocks noChangeArrowheads="1"/>
          </p:cNvSpPr>
          <p:nvPr/>
        </p:nvSpPr>
        <p:spPr bwMode="auto">
          <a:xfrm>
            <a:off x="6456092" y="1301750"/>
            <a:ext cx="117211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auto" hangingPunct="1">
              <a:spcBef>
                <a:spcPct val="0"/>
              </a:spcBef>
              <a:spcAft>
                <a:spcPts val="0"/>
              </a:spcAft>
              <a:buFontTx/>
              <a:buNone/>
            </a:pPr>
            <a:r>
              <a:rPr lang="en-US" altLang="en-US" sz="2800" dirty="0">
                <a:solidFill>
                  <a:srgbClr val="000000"/>
                </a:solidFill>
                <a:latin typeface="Arial" panose="020B0604020202020204" pitchFamily="34" charset="0"/>
              </a:rPr>
              <a:t>1%</a:t>
            </a:r>
          </a:p>
          <a:p>
            <a:pPr algn="ctr" eaLnBrk="1" fontAlgn="auto" hangingPunct="1">
              <a:spcBef>
                <a:spcPct val="0"/>
              </a:spcBef>
              <a:spcAft>
                <a:spcPts val="0"/>
              </a:spcAft>
              <a:buFontTx/>
              <a:buNone/>
            </a:pPr>
            <a:r>
              <a:rPr lang="en-US" altLang="en-US" sz="1800" dirty="0">
                <a:solidFill>
                  <a:srgbClr val="000000"/>
                </a:solidFill>
                <a:latin typeface="Arial" panose="020B0604020202020204" pitchFamily="34" charset="0"/>
              </a:rPr>
              <a:t>multilayer</a:t>
            </a:r>
          </a:p>
        </p:txBody>
      </p:sp>
      <p:sp>
        <p:nvSpPr>
          <p:cNvPr id="2057" name="TextBox 4"/>
          <p:cNvSpPr txBox="1">
            <a:spLocks noChangeArrowheads="1"/>
          </p:cNvSpPr>
          <p:nvPr/>
        </p:nvSpPr>
        <p:spPr bwMode="auto">
          <a:xfrm>
            <a:off x="530225" y="2876550"/>
            <a:ext cx="8226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auto" hangingPunct="1">
              <a:spcBef>
                <a:spcPct val="0"/>
              </a:spcBef>
              <a:spcAft>
                <a:spcPts val="0"/>
              </a:spcAft>
              <a:buFontTx/>
              <a:buNone/>
            </a:pPr>
            <a:r>
              <a:rPr lang="en-US" altLang="en-US" b="1" dirty="0">
                <a:solidFill>
                  <a:srgbClr val="000000"/>
                </a:solidFill>
                <a:latin typeface="Arial" panose="020B0604020202020204" pitchFamily="34" charset="0"/>
              </a:rPr>
              <a:t>4 Å</a:t>
            </a:r>
          </a:p>
        </p:txBody>
      </p:sp>
      <p:sp>
        <p:nvSpPr>
          <p:cNvPr id="2058" name="TextBox 10"/>
          <p:cNvSpPr txBox="1">
            <a:spLocks noChangeArrowheads="1"/>
          </p:cNvSpPr>
          <p:nvPr/>
        </p:nvSpPr>
        <p:spPr bwMode="auto">
          <a:xfrm>
            <a:off x="373063" y="5043488"/>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auto" hangingPunct="1">
              <a:spcBef>
                <a:spcPct val="0"/>
              </a:spcBef>
              <a:spcAft>
                <a:spcPts val="0"/>
              </a:spcAft>
              <a:buFontTx/>
              <a:buNone/>
            </a:pPr>
            <a:r>
              <a:rPr lang="en-US" altLang="en-US" b="1" dirty="0">
                <a:solidFill>
                  <a:srgbClr val="000000"/>
                </a:solidFill>
                <a:latin typeface="Arial" panose="020B0604020202020204" pitchFamily="34" charset="0"/>
              </a:rPr>
              <a:t>1.9 Å</a:t>
            </a:r>
          </a:p>
        </p:txBody>
      </p:sp>
      <p:sp>
        <p:nvSpPr>
          <p:cNvPr id="2059" name="TextBox 5"/>
          <p:cNvSpPr txBox="1">
            <a:spLocks noChangeArrowheads="1"/>
          </p:cNvSpPr>
          <p:nvPr/>
        </p:nvSpPr>
        <p:spPr bwMode="auto">
          <a:xfrm>
            <a:off x="165100" y="4033838"/>
            <a:ext cx="15215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auto" hangingPunct="1">
              <a:spcBef>
                <a:spcPct val="0"/>
              </a:spcBef>
              <a:spcAft>
                <a:spcPts val="0"/>
              </a:spcAft>
              <a:buFontTx/>
              <a:buNone/>
            </a:pPr>
            <a:r>
              <a:rPr lang="en-US" altLang="en-US" sz="2400" dirty="0">
                <a:solidFill>
                  <a:srgbClr val="000000"/>
                </a:solidFill>
                <a:latin typeface="Arial" panose="020B0604020202020204" pitchFamily="34" charset="0"/>
              </a:rPr>
              <a:t>resolution</a:t>
            </a:r>
          </a:p>
        </p:txBody>
      </p:sp>
      <p:sp>
        <p:nvSpPr>
          <p:cNvPr id="2060" name="TextBox 6"/>
          <p:cNvSpPr txBox="1">
            <a:spLocks noChangeArrowheads="1"/>
          </p:cNvSpPr>
          <p:nvPr/>
        </p:nvSpPr>
        <p:spPr bwMode="auto">
          <a:xfrm>
            <a:off x="4233951" y="1285875"/>
            <a:ext cx="159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auto" hangingPunct="1">
              <a:spcBef>
                <a:spcPct val="0"/>
              </a:spcBef>
              <a:spcAft>
                <a:spcPts val="0"/>
              </a:spcAft>
              <a:buFontTx/>
              <a:buNone/>
            </a:pPr>
            <a:r>
              <a:rPr lang="en-US" altLang="en-US" sz="2400" dirty="0">
                <a:solidFill>
                  <a:srgbClr val="000000"/>
                </a:solidFill>
                <a:latin typeface="Arial" panose="020B0604020202020204" pitchFamily="34" charset="0"/>
              </a:rPr>
              <a:t>spectral</a:t>
            </a:r>
          </a:p>
          <a:p>
            <a:pPr algn="ctr" eaLnBrk="1" fontAlgn="auto" hangingPunct="1">
              <a:spcBef>
                <a:spcPct val="0"/>
              </a:spcBef>
              <a:spcAft>
                <a:spcPts val="0"/>
              </a:spcAft>
              <a:buFontTx/>
              <a:buNone/>
            </a:pPr>
            <a:r>
              <a:rPr lang="en-US" altLang="en-US" sz="2400" dirty="0">
                <a:solidFill>
                  <a:srgbClr val="000000"/>
                </a:solidFill>
                <a:latin typeface="Arial" panose="020B0604020202020204" pitchFamily="34" charset="0"/>
              </a:rPr>
              <a:t>dispersion</a:t>
            </a:r>
          </a:p>
        </p:txBody>
      </p:sp>
    </p:spTree>
    <p:extLst>
      <p:ext uri="{BB962C8B-B14F-4D97-AF65-F5344CB8AC3E}">
        <p14:creationId xmlns:p14="http://schemas.microsoft.com/office/powerpoint/2010/main" val="231364401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altLang="en-US" dirty="0" smtClean="0"/>
              <a:t>Wide-bandpass MX?</a:t>
            </a:r>
          </a:p>
        </p:txBody>
      </p:sp>
      <p:graphicFrame>
        <p:nvGraphicFramePr>
          <p:cNvPr id="4" name="Content Placeholder 3"/>
          <p:cNvGraphicFramePr>
            <a:graphicFrameLocks noGrp="1"/>
          </p:cNvGraphicFramePr>
          <p:nvPr>
            <p:ph idx="1"/>
          </p:nvPr>
        </p:nvGraphicFramePr>
        <p:xfrm>
          <a:off x="422275" y="1377950"/>
          <a:ext cx="8264524" cy="5043493"/>
        </p:xfrm>
        <a:graphic>
          <a:graphicData uri="http://schemas.openxmlformats.org/drawingml/2006/table">
            <a:tbl>
              <a:tblPr firstRow="1" bandRow="1">
                <a:tableStyleId>{17292A2E-F333-43FB-9621-5CBBE7FDCDCB}</a:tableStyleId>
              </a:tblPr>
              <a:tblGrid>
                <a:gridCol w="1652905"/>
                <a:gridCol w="1645841"/>
                <a:gridCol w="1723542"/>
                <a:gridCol w="1893070"/>
                <a:gridCol w="1349166"/>
              </a:tblGrid>
              <a:tr h="387961">
                <a:tc>
                  <a:txBody>
                    <a:bodyPr/>
                    <a:lstStyle/>
                    <a:p>
                      <a:pPr algn="ctr"/>
                      <a:r>
                        <a:rPr lang="en-US" sz="1800" dirty="0" smtClean="0">
                          <a:latin typeface="Arial" panose="020B0604020202020204" pitchFamily="34" charset="0"/>
                        </a:rPr>
                        <a:t>Mono</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Si(111)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multilayer</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Difference (%)</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good</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Energy (eV)</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11111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12027.5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+8.2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Scale</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1.0000</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1.0964</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+9.6</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Yes</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latin typeface="Arial" panose="020B0604020202020204" pitchFamily="34" charset="0"/>
                        </a:rPr>
                        <a:t>R</a:t>
                      </a:r>
                      <a:r>
                        <a:rPr lang="en-US" sz="1800" baseline="-25000" dirty="0" err="1" smtClean="0">
                          <a:latin typeface="Arial" panose="020B0604020202020204" pitchFamily="34" charset="0"/>
                        </a:rPr>
                        <a:t>merge</a:t>
                      </a:r>
                      <a:r>
                        <a:rPr lang="en-US" sz="1800" dirty="0" smtClean="0">
                          <a:latin typeface="Arial" panose="020B0604020202020204" pitchFamily="34" charset="0"/>
                        </a:rPr>
                        <a:t> (%)</a:t>
                      </a:r>
                      <a:endParaRPr lang="en-US" sz="1800" baseline="-250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7.5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8.4</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No</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latin typeface="Arial" panose="020B0604020202020204" pitchFamily="34" charset="0"/>
                        </a:rPr>
                        <a:t>R</a:t>
                      </a:r>
                      <a:r>
                        <a:rPr lang="en-US" sz="1800" baseline="-25000" dirty="0" err="1" smtClean="0">
                          <a:latin typeface="Arial" panose="020B0604020202020204" pitchFamily="34" charset="0"/>
                        </a:rPr>
                        <a:t>anom</a:t>
                      </a:r>
                      <a:r>
                        <a:rPr lang="en-US" sz="1800" dirty="0" smtClean="0">
                          <a:latin typeface="Arial" panose="020B0604020202020204" pitchFamily="34" charset="0"/>
                        </a:rPr>
                        <a:t> (%)</a:t>
                      </a:r>
                      <a:endParaRPr lang="en-US" sz="1800" baseline="-25000" dirty="0" smtClean="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5.6</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5.5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I/</a:t>
                      </a:r>
                      <a:r>
                        <a:rPr lang="en-US" sz="1800" dirty="0" err="1" smtClean="0">
                          <a:latin typeface="Arial" panose="020B0604020202020204" pitchFamily="34" charset="0"/>
                        </a:rPr>
                        <a:t>sd</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13.2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12.3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-6.8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I/</a:t>
                      </a:r>
                      <a:r>
                        <a:rPr lang="en-US" sz="1800" dirty="0" err="1" smtClean="0">
                          <a:latin typeface="Arial" panose="020B0604020202020204" pitchFamily="34" charset="0"/>
                        </a:rPr>
                        <a:t>sd</a:t>
                      </a:r>
                      <a:r>
                        <a:rPr lang="en-US" sz="1800" dirty="0" smtClean="0">
                          <a:latin typeface="Arial" panose="020B0604020202020204" pitchFamily="34" charset="0"/>
                        </a:rPr>
                        <a:t> (1.5Å)</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-21.7</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No</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latin typeface="Arial" panose="020B0604020202020204" pitchFamily="34" charset="0"/>
                        </a:rPr>
                        <a:t>Ano</a:t>
                      </a:r>
                      <a:r>
                        <a:rPr lang="en-US" sz="1800" dirty="0" smtClean="0">
                          <a:latin typeface="Arial" panose="020B0604020202020204" pitchFamily="34" charset="0"/>
                        </a:rPr>
                        <a:t> </a:t>
                      </a:r>
                      <a:r>
                        <a:rPr lang="en-US" sz="1800" dirty="0" err="1" smtClean="0">
                          <a:latin typeface="Arial" panose="020B0604020202020204" pitchFamily="34" charset="0"/>
                        </a:rPr>
                        <a:t>Patt</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5.96</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4.75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-20.3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latin typeface="Arial" panose="020B0604020202020204" pitchFamily="34" charset="0"/>
                        </a:rPr>
                        <a:t>Ano</a:t>
                      </a:r>
                      <a:r>
                        <a:rPr lang="en-US" sz="1800" dirty="0" smtClean="0">
                          <a:latin typeface="Arial" panose="020B0604020202020204" pitchFamily="34" charset="0"/>
                        </a:rPr>
                        <a:t> Phased</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41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39.33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-4.1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FOM</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0.238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0.192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-19.3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CC</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0.555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0.647</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-6.1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Yes</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latin typeface="Arial" panose="020B0604020202020204" pitchFamily="34" charset="0"/>
                        </a:rPr>
                        <a:t>R</a:t>
                      </a:r>
                      <a:r>
                        <a:rPr lang="en-US" sz="1800" baseline="-25000" dirty="0" err="1" smtClean="0">
                          <a:latin typeface="Arial" panose="020B0604020202020204" pitchFamily="34" charset="0"/>
                        </a:rPr>
                        <a:t>cryst</a:t>
                      </a:r>
                      <a:r>
                        <a:rPr lang="en-US" sz="1800" dirty="0" smtClean="0">
                          <a:latin typeface="Arial" panose="020B0604020202020204" pitchFamily="34" charset="0"/>
                        </a:rPr>
                        <a:t> (%)</a:t>
                      </a:r>
                      <a:endParaRPr lang="en-US" sz="1800" baseline="-25000" dirty="0" smtClean="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26.70</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26.48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Ligand peak</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8.213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8.250</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+0.4</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347959508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5154" name="Rectangle 2"/>
          <p:cNvSpPr>
            <a:spLocks noGrp="1" noChangeArrowheads="1"/>
          </p:cNvSpPr>
          <p:nvPr>
            <p:ph type="title"/>
          </p:nvPr>
        </p:nvSpPr>
        <p:spPr/>
        <p:txBody>
          <a:bodyPr/>
          <a:lstStyle/>
          <a:p>
            <a:endParaRPr lang="en-US" altLang="en-US"/>
          </a:p>
        </p:txBody>
      </p:sp>
      <p:sp>
        <p:nvSpPr>
          <p:cNvPr id="3505155" name="Rectangle 3"/>
          <p:cNvSpPr>
            <a:spLocks noGrp="1" noChangeArrowheads="1"/>
          </p:cNvSpPr>
          <p:nvPr>
            <p:ph type="body" idx="1"/>
          </p:nvPr>
        </p:nvSpPr>
        <p:spPr>
          <a:xfrm>
            <a:off x="457200" y="1417638"/>
            <a:ext cx="8229600" cy="4708525"/>
          </a:xfrm>
        </p:spPr>
        <p:txBody>
          <a:bodyPr/>
          <a:lstStyle/>
          <a:p>
            <a:pPr algn="ctr">
              <a:buFontTx/>
              <a:buNone/>
            </a:pPr>
            <a:r>
              <a:rPr lang="en-US" altLang="en-US" sz="5400" dirty="0" smtClean="0"/>
              <a:t>ML good for raster</a:t>
            </a:r>
          </a:p>
          <a:p>
            <a:pPr algn="ctr">
              <a:buFontTx/>
              <a:buNone/>
            </a:pPr>
            <a:endParaRPr lang="en-US" altLang="en-US" sz="5400" dirty="0"/>
          </a:p>
          <a:p>
            <a:pPr algn="ctr">
              <a:buFontTx/>
              <a:buNone/>
            </a:pPr>
            <a:r>
              <a:rPr lang="en-US" altLang="en-US" sz="5400" dirty="0" smtClean="0"/>
              <a:t>What about collection?</a:t>
            </a:r>
            <a:endParaRPr lang="en-US" altLang="en-US" sz="54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5002" name="Rectangle 26"/>
          <p:cNvSpPr>
            <a:spLocks noGrp="1" noChangeArrowheads="1"/>
          </p:cNvSpPr>
          <p:nvPr>
            <p:ph type="title" idx="4294967295"/>
          </p:nvPr>
        </p:nvSpPr>
        <p:spPr>
          <a:xfrm>
            <a:off x="457200" y="0"/>
            <a:ext cx="8229600" cy="1143000"/>
          </a:xfrm>
        </p:spPr>
        <p:txBody>
          <a:bodyPr/>
          <a:lstStyle/>
          <a:p>
            <a:r>
              <a:rPr lang="en-US" altLang="en-US" sz="4000"/>
              <a:t>High energy compresses pattern</a:t>
            </a:r>
          </a:p>
        </p:txBody>
      </p:sp>
      <p:sp>
        <p:nvSpPr>
          <p:cNvPr id="3455003" name="AutoShape 27"/>
          <p:cNvSpPr>
            <a:spLocks noChangeArrowheads="1"/>
          </p:cNvSpPr>
          <p:nvPr/>
        </p:nvSpPr>
        <p:spPr bwMode="auto">
          <a:xfrm rot="10800000">
            <a:off x="1533525" y="1430338"/>
            <a:ext cx="1096963" cy="3895725"/>
          </a:xfrm>
          <a:prstGeom prst="triangle">
            <a:avLst>
              <a:gd name="adj" fmla="val 50000"/>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5004" name="AutoShape 28"/>
          <p:cNvSpPr>
            <a:spLocks noChangeArrowheads="1"/>
          </p:cNvSpPr>
          <p:nvPr/>
        </p:nvSpPr>
        <p:spPr bwMode="auto">
          <a:xfrm rot="10800000">
            <a:off x="5286375" y="4127500"/>
            <a:ext cx="2671763" cy="1208088"/>
          </a:xfrm>
          <a:prstGeom prst="triangle">
            <a:avLst>
              <a:gd name="adj" fmla="val 50000"/>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5005" name="Line 29"/>
          <p:cNvSpPr>
            <a:spLocks noChangeShapeType="1"/>
          </p:cNvSpPr>
          <p:nvPr/>
        </p:nvSpPr>
        <p:spPr bwMode="auto">
          <a:xfrm>
            <a:off x="2082800" y="5332413"/>
            <a:ext cx="0" cy="1525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5006" name="Line 30"/>
          <p:cNvSpPr>
            <a:spLocks noChangeShapeType="1"/>
          </p:cNvSpPr>
          <p:nvPr/>
        </p:nvSpPr>
        <p:spPr bwMode="auto">
          <a:xfrm>
            <a:off x="6621463" y="5332413"/>
            <a:ext cx="0" cy="1525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5292" name="Text Box 316"/>
          <p:cNvSpPr txBox="1">
            <a:spLocks noChangeArrowheads="1"/>
          </p:cNvSpPr>
          <p:nvPr/>
        </p:nvSpPr>
        <p:spPr bwMode="auto">
          <a:xfrm>
            <a:off x="2713038" y="1385888"/>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 </a:t>
            </a:r>
            <a:r>
              <a:rPr lang="en-US" altLang="en-US">
                <a:cs typeface="Arial" charset="0"/>
              </a:rPr>
              <a:t>Å data</a:t>
            </a:r>
          </a:p>
        </p:txBody>
      </p:sp>
      <p:sp>
        <p:nvSpPr>
          <p:cNvPr id="3455293" name="Text Box 317"/>
          <p:cNvSpPr txBox="1">
            <a:spLocks noChangeArrowheads="1"/>
          </p:cNvSpPr>
          <p:nvPr/>
        </p:nvSpPr>
        <p:spPr bwMode="auto">
          <a:xfrm>
            <a:off x="7988300" y="391795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 </a:t>
            </a:r>
            <a:r>
              <a:rPr lang="en-US" altLang="en-US">
                <a:cs typeface="Arial" charset="0"/>
              </a:rPr>
              <a:t>Å data</a:t>
            </a:r>
          </a:p>
        </p:txBody>
      </p:sp>
      <p:grpSp>
        <p:nvGrpSpPr>
          <p:cNvPr id="3455437" name="Group 461"/>
          <p:cNvGrpSpPr>
            <a:grpSpLocks/>
          </p:cNvGrpSpPr>
          <p:nvPr/>
        </p:nvGrpSpPr>
        <p:grpSpPr bwMode="auto">
          <a:xfrm>
            <a:off x="450850" y="5210175"/>
            <a:ext cx="3255963" cy="214313"/>
            <a:chOff x="458" y="3708"/>
            <a:chExt cx="2051" cy="135"/>
          </a:xfrm>
        </p:grpSpPr>
        <p:sp>
          <p:nvSpPr>
            <p:cNvPr id="3455435" name="Rectangle 459"/>
            <p:cNvSpPr>
              <a:spLocks noChangeArrowheads="1"/>
            </p:cNvSpPr>
            <p:nvPr/>
          </p:nvSpPr>
          <p:spPr bwMode="auto">
            <a:xfrm>
              <a:off x="458" y="3708"/>
              <a:ext cx="2051" cy="135"/>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5436" name="Rectangle 460"/>
            <p:cNvSpPr>
              <a:spLocks noChangeArrowheads="1"/>
            </p:cNvSpPr>
            <p:nvPr/>
          </p:nvSpPr>
          <p:spPr bwMode="auto">
            <a:xfrm>
              <a:off x="1452" y="3744"/>
              <a:ext cx="63" cy="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55438" name="Group 462"/>
          <p:cNvGrpSpPr>
            <a:grpSpLocks/>
          </p:cNvGrpSpPr>
          <p:nvPr/>
        </p:nvGrpSpPr>
        <p:grpSpPr bwMode="auto">
          <a:xfrm>
            <a:off x="4986338" y="5213350"/>
            <a:ext cx="3255962" cy="214313"/>
            <a:chOff x="458" y="3708"/>
            <a:chExt cx="2051" cy="135"/>
          </a:xfrm>
        </p:grpSpPr>
        <p:sp>
          <p:nvSpPr>
            <p:cNvPr id="3455439" name="Rectangle 463"/>
            <p:cNvSpPr>
              <a:spLocks noChangeArrowheads="1"/>
            </p:cNvSpPr>
            <p:nvPr/>
          </p:nvSpPr>
          <p:spPr bwMode="auto">
            <a:xfrm>
              <a:off x="458" y="3708"/>
              <a:ext cx="2051" cy="135"/>
            </a:xfrm>
            <a:prstGeom prst="rect">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5440" name="Rectangle 464"/>
            <p:cNvSpPr>
              <a:spLocks noChangeArrowheads="1"/>
            </p:cNvSpPr>
            <p:nvPr/>
          </p:nvSpPr>
          <p:spPr bwMode="auto">
            <a:xfrm>
              <a:off x="1452" y="3744"/>
              <a:ext cx="63" cy="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50595144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accel="50000" decel="50000" autoRev="1" fill="hold" nodeType="clickEffect">
                                  <p:stCondLst>
                                    <p:cond delay="0"/>
                                  </p:stCondLst>
                                  <p:childTnLst>
                                    <p:animRot by="4200000">
                                      <p:cBhvr>
                                        <p:cTn id="6" dur="1000" fill="hold"/>
                                        <p:tgtEl>
                                          <p:spTgt spid="3455437"/>
                                        </p:tgtEl>
                                        <p:attrNameLst>
                                          <p:attrName>r</p:attrName>
                                        </p:attrNameLst>
                                      </p:cBhvr>
                                    </p:animRot>
                                  </p:childTnLst>
                                </p:cTn>
                              </p:par>
                              <p:par>
                                <p:cTn id="7" presetID="8" presetClass="emph" presetSubtype="0" repeatCount="indefinite" accel="50000" decel="50000" autoRev="1" fill="hold" nodeType="withEffect">
                                  <p:stCondLst>
                                    <p:cond delay="0"/>
                                  </p:stCondLst>
                                  <p:childTnLst>
                                    <p:animRot by="4200000">
                                      <p:cBhvr>
                                        <p:cTn id="8" dur="1000" fill="hold"/>
                                        <p:tgtEl>
                                          <p:spTgt spid="34554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Example Data</a:t>
            </a:r>
          </a:p>
        </p:txBody>
      </p:sp>
      <p:sp>
        <p:nvSpPr>
          <p:cNvPr id="52227" name="Rectangle 3"/>
          <p:cNvSpPr>
            <a:spLocks noGrp="1" noChangeArrowheads="1"/>
          </p:cNvSpPr>
          <p:nvPr>
            <p:ph type="body" sz="half" idx="1"/>
          </p:nvPr>
        </p:nvSpPr>
        <p:spPr>
          <a:xfrm>
            <a:off x="381000" y="1371600"/>
            <a:ext cx="3962400" cy="4800600"/>
          </a:xfrm>
        </p:spPr>
        <p:txBody>
          <a:bodyPr/>
          <a:lstStyle/>
          <a:p>
            <a:pPr>
              <a:lnSpc>
                <a:spcPct val="80000"/>
              </a:lnSpc>
            </a:pPr>
            <a:r>
              <a:rPr lang="en-US" altLang="en-US" sz="2000" b="1" dirty="0" smtClean="0"/>
              <a:t>70 </a:t>
            </a:r>
            <a:r>
              <a:rPr lang="el-GR" altLang="en-US" sz="2000" b="1" dirty="0" smtClean="0"/>
              <a:t>μ</a:t>
            </a:r>
            <a:r>
              <a:rPr lang="en-US" altLang="en-US" sz="2000" b="1" dirty="0" smtClean="0"/>
              <a:t>m lysozyme </a:t>
            </a:r>
            <a:r>
              <a:rPr lang="en-US" altLang="en-US" sz="2000" b="1" dirty="0" err="1" smtClean="0"/>
              <a:t>xtal</a:t>
            </a:r>
            <a:endParaRPr lang="en-US" altLang="en-US" sz="2000" b="1" dirty="0"/>
          </a:p>
          <a:p>
            <a:pPr>
              <a:lnSpc>
                <a:spcPct val="80000"/>
              </a:lnSpc>
            </a:pPr>
            <a:endParaRPr lang="en-US" altLang="en-US" sz="2000" b="1" dirty="0"/>
          </a:p>
          <a:p>
            <a:pPr>
              <a:lnSpc>
                <a:spcPct val="80000"/>
              </a:lnSpc>
            </a:pPr>
            <a:r>
              <a:rPr lang="en-US" altLang="en-US" sz="2000" b="1" dirty="0"/>
              <a:t>50 </a:t>
            </a:r>
            <a:r>
              <a:rPr lang="el-GR" altLang="en-US" sz="2000" b="1" dirty="0">
                <a:cs typeface="Arial" pitchFamily="34" charset="0"/>
              </a:rPr>
              <a:t>μ</a:t>
            </a:r>
            <a:r>
              <a:rPr lang="en-US" altLang="en-US" sz="2000" b="1" dirty="0">
                <a:cs typeface="Arial" pitchFamily="34" charset="0"/>
              </a:rPr>
              <a:t>m beam</a:t>
            </a:r>
            <a:endParaRPr lang="el-GR" altLang="en-US" sz="2000" b="1" dirty="0">
              <a:cs typeface="Arial" pitchFamily="34" charset="0"/>
            </a:endParaRPr>
          </a:p>
          <a:p>
            <a:pPr>
              <a:lnSpc>
                <a:spcPct val="80000"/>
              </a:lnSpc>
            </a:pPr>
            <a:endParaRPr lang="en-US" altLang="en-US" sz="2000" b="1" dirty="0"/>
          </a:p>
          <a:p>
            <a:pPr>
              <a:lnSpc>
                <a:spcPct val="80000"/>
              </a:lnSpc>
            </a:pPr>
            <a:r>
              <a:rPr lang="en-US" altLang="en-US" sz="2000" b="1" dirty="0"/>
              <a:t>37 </a:t>
            </a:r>
            <a:r>
              <a:rPr lang="en-US" altLang="en-US" sz="2000" b="1" dirty="0" err="1"/>
              <a:t>Gy</a:t>
            </a:r>
            <a:r>
              <a:rPr lang="en-US" altLang="en-US" sz="2000" b="1" dirty="0"/>
              <a:t>/s (0.775 </a:t>
            </a:r>
            <a:r>
              <a:rPr lang="en-US" altLang="en-US" sz="2000" b="1" dirty="0">
                <a:cs typeface="Arial" pitchFamily="34" charset="0"/>
              </a:rPr>
              <a:t>Å</a:t>
            </a:r>
            <a:r>
              <a:rPr lang="en-US" altLang="en-US" sz="2000" b="1" dirty="0"/>
              <a:t>)</a:t>
            </a:r>
          </a:p>
          <a:p>
            <a:pPr>
              <a:lnSpc>
                <a:spcPct val="80000"/>
              </a:lnSpc>
            </a:pPr>
            <a:endParaRPr lang="en-US" altLang="en-US" sz="2000" b="1" dirty="0"/>
          </a:p>
          <a:p>
            <a:pPr>
              <a:lnSpc>
                <a:spcPct val="80000"/>
              </a:lnSpc>
            </a:pPr>
            <a:r>
              <a:rPr lang="en-US" altLang="en-US" sz="2000" b="1" dirty="0"/>
              <a:t>30s exposures at 20C</a:t>
            </a:r>
          </a:p>
          <a:p>
            <a:pPr>
              <a:lnSpc>
                <a:spcPct val="80000"/>
              </a:lnSpc>
            </a:pPr>
            <a:endParaRPr lang="en-US" altLang="en-US" sz="2000" b="1" dirty="0"/>
          </a:p>
          <a:p>
            <a:pPr>
              <a:lnSpc>
                <a:spcPct val="80000"/>
              </a:lnSpc>
            </a:pPr>
            <a:r>
              <a:rPr lang="en-US" altLang="en-US" sz="2000" b="1" dirty="0"/>
              <a:t>90</a:t>
            </a:r>
            <a:r>
              <a:rPr lang="en-US" altLang="en-US" sz="2000" b="1" dirty="0">
                <a:cs typeface="Arial" pitchFamily="34" charset="0"/>
              </a:rPr>
              <a:t>° of data</a:t>
            </a:r>
            <a:r>
              <a:rPr lang="en-US" altLang="en-US" sz="2000" b="1" dirty="0"/>
              <a:t>, 97% complete</a:t>
            </a:r>
          </a:p>
          <a:p>
            <a:pPr>
              <a:lnSpc>
                <a:spcPct val="80000"/>
              </a:lnSpc>
            </a:pPr>
            <a:endParaRPr lang="en-US" altLang="en-US" sz="2000" b="1" dirty="0"/>
          </a:p>
          <a:p>
            <a:pPr>
              <a:lnSpc>
                <a:spcPct val="80000"/>
              </a:lnSpc>
            </a:pPr>
            <a:r>
              <a:rPr lang="en-US" altLang="en-US" sz="2000" b="1" dirty="0"/>
              <a:t>I/</a:t>
            </a:r>
            <a:r>
              <a:rPr lang="en-US" altLang="en-US" sz="2000" b="1" dirty="0">
                <a:sym typeface="Symbol" pitchFamily="18" charset="2"/>
              </a:rPr>
              <a:t> = 1.5 at 1.9</a:t>
            </a:r>
            <a:r>
              <a:rPr lang="en-US" altLang="en-US" sz="2000" b="1" dirty="0"/>
              <a:t> Å</a:t>
            </a:r>
          </a:p>
          <a:p>
            <a:pPr>
              <a:lnSpc>
                <a:spcPct val="80000"/>
              </a:lnSpc>
            </a:pPr>
            <a:endParaRPr lang="en-US" altLang="en-US" sz="2000" b="1" dirty="0"/>
          </a:p>
          <a:p>
            <a:pPr>
              <a:lnSpc>
                <a:spcPct val="80000"/>
              </a:lnSpc>
            </a:pPr>
            <a:r>
              <a:rPr lang="en-US" altLang="en-US" sz="2000" b="1" dirty="0" err="1"/>
              <a:t>R</a:t>
            </a:r>
            <a:r>
              <a:rPr lang="en-US" altLang="en-US" sz="2000" b="1" baseline="-25000" dirty="0" err="1"/>
              <a:t>merge</a:t>
            </a:r>
            <a:r>
              <a:rPr lang="en-US" altLang="en-US" sz="2000" b="1" dirty="0"/>
              <a:t> 18% (overall) 5% (low)</a:t>
            </a:r>
          </a:p>
          <a:p>
            <a:pPr>
              <a:lnSpc>
                <a:spcPct val="80000"/>
              </a:lnSpc>
            </a:pPr>
            <a:endParaRPr lang="en-US" altLang="en-US" sz="2000" b="1" dirty="0"/>
          </a:p>
          <a:p>
            <a:pPr>
              <a:lnSpc>
                <a:spcPct val="80000"/>
              </a:lnSpc>
            </a:pPr>
            <a:r>
              <a:rPr lang="el-GR" altLang="en-US" sz="2000" b="1" dirty="0">
                <a:cs typeface="Arial" pitchFamily="34" charset="0"/>
              </a:rPr>
              <a:t>Δ</a:t>
            </a:r>
            <a:r>
              <a:rPr lang="en-US" altLang="en-US" sz="2000" b="1" dirty="0">
                <a:cs typeface="Arial" pitchFamily="34" charset="0"/>
              </a:rPr>
              <a:t>B same as 20 min at 100K</a:t>
            </a:r>
            <a:endParaRPr lang="el-GR" altLang="en-US" sz="2000" b="1" dirty="0">
              <a:cs typeface="Arial" pitchFamily="34" charset="0"/>
            </a:endParaRPr>
          </a:p>
          <a:p>
            <a:pPr>
              <a:lnSpc>
                <a:spcPct val="80000"/>
              </a:lnSpc>
            </a:pPr>
            <a:endParaRPr lang="en-US" altLang="en-US" sz="2000" b="1" dirty="0"/>
          </a:p>
          <a:p>
            <a:pPr>
              <a:lnSpc>
                <a:spcPct val="80000"/>
              </a:lnSpc>
            </a:pPr>
            <a:endParaRPr lang="en-US" altLang="en-US" sz="2000" dirty="0"/>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l="16667" t="12500" b="10228"/>
          <a:stretch>
            <a:fillRect/>
          </a:stretch>
        </p:blipFill>
        <p:spPr bwMode="auto">
          <a:xfrm>
            <a:off x="4876800" y="1447800"/>
            <a:ext cx="3810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229" name="Group 5"/>
          <p:cNvGrpSpPr>
            <a:grpSpLocks/>
          </p:cNvGrpSpPr>
          <p:nvPr/>
        </p:nvGrpSpPr>
        <p:grpSpPr bwMode="auto">
          <a:xfrm>
            <a:off x="4343400" y="4029075"/>
            <a:ext cx="4419600" cy="2828925"/>
            <a:chOff x="2736" y="2538"/>
            <a:chExt cx="2784" cy="1782"/>
          </a:xfrm>
        </p:grpSpPr>
        <p:pic>
          <p:nvPicPr>
            <p:cNvPr id="522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2538"/>
              <a:ext cx="2784" cy="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Text Box 7"/>
            <p:cNvSpPr txBox="1">
              <a:spLocks noChangeArrowheads="1"/>
            </p:cNvSpPr>
            <p:nvPr/>
          </p:nvSpPr>
          <p:spPr bwMode="auto">
            <a:xfrm>
              <a:off x="4512" y="2928"/>
              <a:ext cx="8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B factor</a:t>
              </a:r>
            </a:p>
          </p:txBody>
        </p:sp>
        <p:sp>
          <p:nvSpPr>
            <p:cNvPr id="52232" name="Text Box 8"/>
            <p:cNvSpPr txBox="1">
              <a:spLocks noChangeArrowheads="1"/>
            </p:cNvSpPr>
            <p:nvPr/>
          </p:nvSpPr>
          <p:spPr bwMode="auto">
            <a:xfrm>
              <a:off x="2880" y="3018"/>
              <a:ext cx="432" cy="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65000"/>
                </a:lnSpc>
                <a:spcBef>
                  <a:spcPct val="50000"/>
                </a:spcBef>
              </a:pPr>
              <a:r>
                <a:rPr lang="en-US" altLang="en-US" b="1">
                  <a:solidFill>
                    <a:srgbClr val="000000"/>
                  </a:solidFill>
                </a:rPr>
                <a:t>-2</a:t>
              </a:r>
            </a:p>
            <a:p>
              <a:pPr>
                <a:lnSpc>
                  <a:spcPct val="65000"/>
                </a:lnSpc>
                <a:spcBef>
                  <a:spcPct val="50000"/>
                </a:spcBef>
              </a:pPr>
              <a:endParaRPr lang="en-US" altLang="en-US" b="1">
                <a:solidFill>
                  <a:srgbClr val="000000"/>
                </a:solidFill>
              </a:endParaRPr>
            </a:p>
            <a:p>
              <a:pPr>
                <a:lnSpc>
                  <a:spcPct val="65000"/>
                </a:lnSpc>
                <a:spcBef>
                  <a:spcPct val="50000"/>
                </a:spcBef>
              </a:pPr>
              <a:r>
                <a:rPr lang="en-US" altLang="en-US" b="1">
                  <a:solidFill>
                    <a:srgbClr val="000000"/>
                  </a:solidFill>
                </a:rPr>
                <a:t>-4</a:t>
              </a:r>
            </a:p>
            <a:p>
              <a:pPr>
                <a:lnSpc>
                  <a:spcPct val="65000"/>
                </a:lnSpc>
                <a:spcBef>
                  <a:spcPct val="50000"/>
                </a:spcBef>
              </a:pPr>
              <a:endParaRPr lang="en-US" altLang="en-US" b="1">
                <a:solidFill>
                  <a:srgbClr val="000000"/>
                </a:solidFill>
              </a:endParaRPr>
            </a:p>
            <a:p>
              <a:pPr>
                <a:lnSpc>
                  <a:spcPct val="65000"/>
                </a:lnSpc>
                <a:spcBef>
                  <a:spcPct val="50000"/>
                </a:spcBef>
              </a:pPr>
              <a:r>
                <a:rPr lang="en-US" altLang="en-US" b="1">
                  <a:solidFill>
                    <a:srgbClr val="000000"/>
                  </a:solidFill>
                </a:rPr>
                <a:t>-6</a:t>
              </a:r>
            </a:p>
          </p:txBody>
        </p:sp>
      </p:grpSp>
      <p:grpSp>
        <p:nvGrpSpPr>
          <p:cNvPr id="52233" name="Group 9"/>
          <p:cNvGrpSpPr>
            <a:grpSpLocks/>
          </p:cNvGrpSpPr>
          <p:nvPr/>
        </p:nvGrpSpPr>
        <p:grpSpPr bwMode="auto">
          <a:xfrm>
            <a:off x="4260850" y="1219200"/>
            <a:ext cx="4654550" cy="2876550"/>
            <a:chOff x="2684" y="768"/>
            <a:chExt cx="2932" cy="1812"/>
          </a:xfrm>
        </p:grpSpPr>
        <p:pic>
          <p:nvPicPr>
            <p:cNvPr id="522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768"/>
              <a:ext cx="2832" cy="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5" name="Text Box 11"/>
            <p:cNvSpPr txBox="1">
              <a:spLocks noChangeArrowheads="1"/>
            </p:cNvSpPr>
            <p:nvPr/>
          </p:nvSpPr>
          <p:spPr bwMode="auto">
            <a:xfrm>
              <a:off x="3504" y="1920"/>
              <a:ext cx="153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scale vs batch</a:t>
              </a:r>
            </a:p>
          </p:txBody>
        </p:sp>
        <p:sp>
          <p:nvSpPr>
            <p:cNvPr id="52236" name="Text Box 12"/>
            <p:cNvSpPr txBox="1">
              <a:spLocks noChangeArrowheads="1"/>
            </p:cNvSpPr>
            <p:nvPr/>
          </p:nvSpPr>
          <p:spPr bwMode="auto">
            <a:xfrm>
              <a:off x="2684" y="1223"/>
              <a:ext cx="196" cy="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rPr>
                <a:t>2</a:t>
              </a:r>
            </a:p>
            <a:p>
              <a:endParaRPr lang="en-US" altLang="en-US" b="1">
                <a:solidFill>
                  <a:srgbClr val="000000"/>
                </a:solidFill>
              </a:endParaRPr>
            </a:p>
            <a:p>
              <a:endParaRPr lang="en-US" altLang="en-US" b="1">
                <a:solidFill>
                  <a:srgbClr val="000000"/>
                </a:solidFill>
              </a:endParaRPr>
            </a:p>
            <a:p>
              <a:r>
                <a:rPr lang="en-US" altLang="en-US" b="1">
                  <a:solidFill>
                    <a:srgbClr val="000000"/>
                  </a:solidFill>
                </a:rPr>
                <a:t>1</a:t>
              </a:r>
            </a:p>
            <a:p>
              <a:endParaRPr lang="en-US" altLang="en-US" b="1">
                <a:solidFill>
                  <a:srgbClr val="000000"/>
                </a:solidFill>
              </a:endParaRPr>
            </a:p>
            <a:p>
              <a:endParaRPr lang="en-US" altLang="en-US" b="1">
                <a:solidFill>
                  <a:srgbClr val="000000"/>
                </a:solidFill>
              </a:endParaRPr>
            </a:p>
            <a:p>
              <a:r>
                <a:rPr lang="en-US" altLang="en-US" b="1">
                  <a:solidFill>
                    <a:srgbClr val="000000"/>
                  </a:solidFill>
                </a:rPr>
                <a:t>0</a:t>
              </a:r>
            </a:p>
          </p:txBody>
        </p:sp>
      </p:grpSp>
    </p:spTree>
    <p:extLst>
      <p:ext uri="{BB962C8B-B14F-4D97-AF65-F5344CB8AC3E}">
        <p14:creationId xmlns:p14="http://schemas.microsoft.com/office/powerpoint/2010/main" val="392185405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7">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22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2227">
                                            <p:txEl>
                                              <p:pRg st="12" end="1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222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222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796030162"/>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3551243"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Tree>
    <p:extLst>
      <p:ext uri="{BB962C8B-B14F-4D97-AF65-F5344CB8AC3E}">
        <p14:creationId xmlns:p14="http://schemas.microsoft.com/office/powerpoint/2010/main" val="804756330"/>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73"/>
          <p:cNvSpPr txBox="1">
            <a:spLocks/>
          </p:cNvSpPr>
          <p:nvPr/>
        </p:nvSpPr>
        <p:spPr>
          <a:xfrm>
            <a:off x="-65565" y="335513"/>
            <a:ext cx="9143999" cy="75303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b">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chemeClr val="accent1"/>
                </a:solidFill>
                <a:uFillTx/>
                <a:latin typeface="Helvetica Light"/>
                <a:ea typeface="Helvetica Light"/>
                <a:cs typeface="Helvetica Light"/>
                <a:sym typeface="Helvetica Light"/>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a:lstStyle>
          <a:p>
            <a:pPr algn="ctr" hangingPunct="0"/>
            <a:r>
              <a:rPr lang="en-US" kern="0" dirty="0">
                <a:solidFill>
                  <a:srgbClr val="C00000"/>
                </a:solidFill>
              </a:rPr>
              <a:t>Room Temperature Sample Mounting </a:t>
            </a:r>
            <a:endParaRPr lang="en-US" kern="0" dirty="0" smtClean="0">
              <a:solidFill>
                <a:srgbClr val="C00000"/>
              </a:solidFill>
            </a:endParaRPr>
          </a:p>
          <a:p>
            <a:pPr algn="ctr" hangingPunct="0"/>
            <a:r>
              <a:rPr lang="en-US" kern="0" dirty="0" smtClean="0">
                <a:solidFill>
                  <a:srgbClr val="C00000"/>
                </a:solidFill>
              </a:rPr>
              <a:t>at </a:t>
            </a:r>
            <a:r>
              <a:rPr lang="en-US" kern="0" dirty="0">
                <a:solidFill>
                  <a:srgbClr val="C00000"/>
                </a:solidFill>
              </a:rPr>
              <a:t>LCLS-MFX</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4700" y="1317529"/>
            <a:ext cx="3139297" cy="4161096"/>
          </a:xfrm>
          <a:prstGeom prst="rect">
            <a:avLst/>
          </a:prstGeom>
        </p:spPr>
      </p:pic>
      <p:sp>
        <p:nvSpPr>
          <p:cNvPr id="8" name="TextBox 7"/>
          <p:cNvSpPr txBox="1"/>
          <p:nvPr/>
        </p:nvSpPr>
        <p:spPr>
          <a:xfrm>
            <a:off x="1341370" y="3535455"/>
            <a:ext cx="1881412" cy="481927"/>
          </a:xfrm>
          <a:prstGeom prst="rect">
            <a:avLst/>
          </a:prstGeom>
          <a:noFill/>
        </p:spPr>
        <p:txBody>
          <a:bodyPr wrap="none" rtlCol="0">
            <a:spAutoFit/>
          </a:bodyPr>
          <a:lstStyle/>
          <a:p>
            <a:r>
              <a:rPr lang="en-US" sz="1266" b="1" dirty="0">
                <a:solidFill>
                  <a:srgbClr val="FFFF99"/>
                </a:solidFill>
                <a:effectLst>
                  <a:glow rad="127000">
                    <a:prstClr val="black"/>
                  </a:glow>
                </a:effectLst>
                <a:latin typeface="Calibri"/>
                <a:sym typeface="Helvetica Light"/>
              </a:rPr>
              <a:t>10 Room Temperature</a:t>
            </a:r>
          </a:p>
          <a:p>
            <a:r>
              <a:rPr lang="en-US" sz="1266" b="1" dirty="0">
                <a:solidFill>
                  <a:srgbClr val="FFFF99"/>
                </a:solidFill>
                <a:effectLst>
                  <a:glow rad="127000">
                    <a:prstClr val="black"/>
                  </a:glow>
                </a:effectLst>
                <a:latin typeface="Calibri"/>
                <a:sym typeface="Helvetica Light"/>
              </a:rPr>
              <a:t>Sample Holder Locations </a:t>
            </a:r>
          </a:p>
        </p:txBody>
      </p:sp>
      <p:cxnSp>
        <p:nvCxnSpPr>
          <p:cNvPr id="9" name="Straight Arrow Connector 8"/>
          <p:cNvCxnSpPr/>
          <p:nvPr/>
        </p:nvCxnSpPr>
        <p:spPr>
          <a:xfrm flipH="1">
            <a:off x="2075898" y="4053321"/>
            <a:ext cx="6304" cy="434585"/>
          </a:xfrm>
          <a:prstGeom prst="straightConnector1">
            <a:avLst/>
          </a:prstGeom>
          <a:noFill/>
          <a:ln w="47625" cap="flat" cmpd="sng" algn="ctr">
            <a:solidFill>
              <a:srgbClr val="FFFF99"/>
            </a:solidFill>
            <a:prstDash val="solid"/>
            <a:tailEnd type="triangle"/>
          </a:ln>
          <a:effectLst/>
        </p:spPr>
      </p:cxnSp>
      <p:pic>
        <p:nvPicPr>
          <p:cNvPr id="10" name="Picture 9"/>
          <p:cNvPicPr>
            <a:picLocks noChangeAspect="1"/>
          </p:cNvPicPr>
          <p:nvPr/>
        </p:nvPicPr>
        <p:blipFill>
          <a:blip r:embed="rId3"/>
          <a:stretch>
            <a:fillRect/>
          </a:stretch>
        </p:blipFill>
        <p:spPr>
          <a:xfrm>
            <a:off x="3736774" y="1418112"/>
            <a:ext cx="2571750" cy="2623392"/>
          </a:xfrm>
          <a:prstGeom prst="rect">
            <a:avLst/>
          </a:prstGeom>
        </p:spPr>
      </p:pic>
      <p:sp>
        <p:nvSpPr>
          <p:cNvPr id="11" name="Plus 10"/>
          <p:cNvSpPr/>
          <p:nvPr/>
        </p:nvSpPr>
        <p:spPr>
          <a:xfrm>
            <a:off x="6397965" y="2354761"/>
            <a:ext cx="337023" cy="3750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0751" hangingPunct="0"/>
            <a:endParaRPr lang="en-US" sz="2531" kern="0">
              <a:solidFill>
                <a:srgbClr val="FFFFFF"/>
              </a:solidFill>
              <a:sym typeface="Helvetica Light"/>
            </a:endParaRPr>
          </a:p>
        </p:txBody>
      </p:sp>
      <p:sp>
        <p:nvSpPr>
          <p:cNvPr id="12" name="TextBox 11"/>
          <p:cNvSpPr txBox="1"/>
          <p:nvPr/>
        </p:nvSpPr>
        <p:spPr>
          <a:xfrm>
            <a:off x="3983742" y="1093504"/>
            <a:ext cx="2077813" cy="351956"/>
          </a:xfrm>
          <a:prstGeom prst="rect">
            <a:avLst/>
          </a:prstGeom>
          <a:noFill/>
        </p:spPr>
        <p:txBody>
          <a:bodyPr wrap="none" rtlCol="0">
            <a:spAutoFit/>
          </a:bodyPr>
          <a:lstStyle/>
          <a:p>
            <a:pPr algn="ctr" defTabSz="410751" hangingPunct="0"/>
            <a:r>
              <a:rPr lang="en-US" sz="1687" kern="0" dirty="0">
                <a:solidFill>
                  <a:srgbClr val="000000"/>
                </a:solidFill>
                <a:latin typeface="Arial" charset="0"/>
                <a:sym typeface="Helvetica Light"/>
              </a:rPr>
              <a:t>Crystallization Plate</a:t>
            </a:r>
          </a:p>
        </p:txBody>
      </p:sp>
      <p:pic>
        <p:nvPicPr>
          <p:cNvPr id="13" name="Picture 12"/>
          <p:cNvPicPr>
            <a:picLocks noChangeAspect="1"/>
          </p:cNvPicPr>
          <p:nvPr/>
        </p:nvPicPr>
        <p:blipFill>
          <a:blip r:embed="rId4"/>
          <a:stretch>
            <a:fillRect/>
          </a:stretch>
        </p:blipFill>
        <p:spPr>
          <a:xfrm>
            <a:off x="6913870" y="1575390"/>
            <a:ext cx="1888629" cy="2089547"/>
          </a:xfrm>
          <a:prstGeom prst="rect">
            <a:avLst/>
          </a:prstGeom>
        </p:spPr>
      </p:pic>
      <p:sp>
        <p:nvSpPr>
          <p:cNvPr id="15" name="TextBox 14"/>
          <p:cNvSpPr txBox="1"/>
          <p:nvPr/>
        </p:nvSpPr>
        <p:spPr>
          <a:xfrm>
            <a:off x="7376291" y="1233652"/>
            <a:ext cx="1059906" cy="351956"/>
          </a:xfrm>
          <a:prstGeom prst="rect">
            <a:avLst/>
          </a:prstGeom>
          <a:noFill/>
        </p:spPr>
        <p:txBody>
          <a:bodyPr wrap="none" rtlCol="0">
            <a:spAutoFit/>
          </a:bodyPr>
          <a:lstStyle/>
          <a:p>
            <a:pPr algn="ctr" defTabSz="410751" hangingPunct="0"/>
            <a:r>
              <a:rPr lang="en-US" sz="1687" kern="0" dirty="0" err="1">
                <a:solidFill>
                  <a:srgbClr val="000000"/>
                </a:solidFill>
                <a:latin typeface="Arial" charset="0"/>
                <a:sym typeface="Helvetica Light"/>
              </a:rPr>
              <a:t>Uni</a:t>
            </a:r>
            <a:r>
              <a:rPr lang="en-US" sz="1687" kern="0" dirty="0">
                <a:solidFill>
                  <a:srgbClr val="000000"/>
                </a:solidFill>
                <a:latin typeface="Arial" charset="0"/>
                <a:sym typeface="Helvetica Light"/>
              </a:rPr>
              <a:t>-Puck</a:t>
            </a:r>
          </a:p>
        </p:txBody>
      </p:sp>
      <p:sp>
        <p:nvSpPr>
          <p:cNvPr id="16" name="TextBox 15"/>
          <p:cNvSpPr txBox="1"/>
          <p:nvPr/>
        </p:nvSpPr>
        <p:spPr>
          <a:xfrm>
            <a:off x="273783" y="5514564"/>
            <a:ext cx="3421129" cy="611578"/>
          </a:xfrm>
          <a:prstGeom prst="rect">
            <a:avLst/>
          </a:prstGeom>
          <a:noFill/>
        </p:spPr>
        <p:txBody>
          <a:bodyPr wrap="none" rtlCol="0">
            <a:spAutoFit/>
          </a:bodyPr>
          <a:lstStyle/>
          <a:p>
            <a:pPr algn="ctr" defTabSz="410751" hangingPunct="0"/>
            <a:r>
              <a:rPr lang="en-US" sz="1687" kern="0" dirty="0">
                <a:solidFill>
                  <a:srgbClr val="000000"/>
                </a:solidFill>
                <a:latin typeface="Arial" charset="0"/>
                <a:sym typeface="Helvetica Light"/>
              </a:rPr>
              <a:t>LCLS-MFX June </a:t>
            </a:r>
            <a:r>
              <a:rPr lang="en-US" sz="1687" kern="0" dirty="0" smtClean="0">
                <a:solidFill>
                  <a:srgbClr val="000000"/>
                </a:solidFill>
                <a:latin typeface="Arial" charset="0"/>
                <a:sym typeface="Helvetica Light"/>
              </a:rPr>
              <a:t>2016</a:t>
            </a:r>
          </a:p>
          <a:p>
            <a:pPr algn="ctr" defTabSz="410751" hangingPunct="0"/>
            <a:r>
              <a:rPr lang="en-US" sz="1687" kern="0" dirty="0" smtClean="0">
                <a:solidFill>
                  <a:srgbClr val="000000"/>
                </a:solidFill>
                <a:latin typeface="Arial" charset="0"/>
                <a:sym typeface="Helvetica Light"/>
              </a:rPr>
              <a:t>(Problem - samples could dry out)</a:t>
            </a:r>
            <a:endParaRPr lang="en-US" sz="1687" kern="0" dirty="0">
              <a:solidFill>
                <a:srgbClr val="000000"/>
              </a:solidFill>
              <a:latin typeface="Arial" charset="0"/>
              <a:sym typeface="Helvetica Light"/>
            </a:endParaRPr>
          </a:p>
        </p:txBody>
      </p:sp>
      <p:pic>
        <p:nvPicPr>
          <p:cNvPr id="17" name="pasted-image.pdf" descr="pasted-image.pdf"/>
          <p:cNvPicPr>
            <a:picLocks noChangeAspect="1"/>
          </p:cNvPicPr>
          <p:nvPr/>
        </p:nvPicPr>
        <p:blipFill>
          <a:blip r:embed="rId5">
            <a:extLst/>
          </a:blip>
          <a:srcRect l="16907" t="15250" r="12337" b="9242"/>
          <a:stretch>
            <a:fillRect/>
          </a:stretch>
        </p:blipFill>
        <p:spPr>
          <a:xfrm>
            <a:off x="5692024" y="4223099"/>
            <a:ext cx="2424779" cy="1455540"/>
          </a:xfrm>
          <a:prstGeom prst="rect">
            <a:avLst/>
          </a:prstGeom>
          <a:ln w="25400">
            <a:solidFill>
              <a:srgbClr val="000000"/>
            </a:solidFill>
            <a:miter lim="400000"/>
          </a:ln>
          <a:effectLst>
            <a:outerShdw blurRad="50800" dist="63500" dir="2700000" rotWithShape="0">
              <a:srgbClr val="000000">
                <a:alpha val="50000"/>
              </a:srgbClr>
            </a:outerShdw>
          </a:effectLst>
        </p:spPr>
      </p:pic>
      <p:sp>
        <p:nvSpPr>
          <p:cNvPr id="18" name="="/>
          <p:cNvSpPr txBox="1"/>
          <p:nvPr/>
        </p:nvSpPr>
        <p:spPr>
          <a:xfrm>
            <a:off x="4998426" y="4655114"/>
            <a:ext cx="325411" cy="59150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4800" b="1">
                <a:latin typeface="Helvetica"/>
                <a:ea typeface="Helvetica"/>
                <a:cs typeface="Helvetica"/>
                <a:sym typeface="Helvetica"/>
              </a:defRPr>
            </a:lvl1pPr>
          </a:lstStyle>
          <a:p>
            <a:pPr algn="ctr" defTabSz="410751" hangingPunct="0"/>
            <a:r>
              <a:rPr sz="3375" kern="0" dirty="0">
                <a:solidFill>
                  <a:srgbClr val="000000"/>
                </a:solidFill>
              </a:rPr>
              <a:t>=</a:t>
            </a:r>
          </a:p>
        </p:txBody>
      </p:sp>
      <p:grpSp>
        <p:nvGrpSpPr>
          <p:cNvPr id="19" name="Group"/>
          <p:cNvGrpSpPr/>
          <p:nvPr/>
        </p:nvGrpSpPr>
        <p:grpSpPr>
          <a:xfrm>
            <a:off x="5155738" y="3336371"/>
            <a:ext cx="2014975" cy="3450348"/>
            <a:chOff x="-3302" y="-968"/>
            <a:chExt cx="2865742" cy="4907162"/>
          </a:xfrm>
        </p:grpSpPr>
        <p:sp>
          <p:nvSpPr>
            <p:cNvPr id="20" name="Line"/>
            <p:cNvSpPr/>
            <p:nvPr/>
          </p:nvSpPr>
          <p:spPr>
            <a:xfrm flipV="1">
              <a:off x="1378768" y="2767286"/>
              <a:ext cx="1" cy="1689152"/>
            </a:xfrm>
            <a:prstGeom prst="line">
              <a:avLst/>
            </a:prstGeom>
            <a:noFill/>
            <a:ln w="25400" cap="flat">
              <a:solidFill>
                <a:srgbClr val="000000"/>
              </a:solidFill>
              <a:prstDash val="solid"/>
              <a:miter lim="400000"/>
              <a:tailEnd type="oval" w="med" len="med"/>
            </a:ln>
            <a:effectLst/>
          </p:spPr>
          <p:txBody>
            <a:bodyPr wrap="square" lIns="35719" tIns="35719" rIns="35719" bIns="35719" numCol="1" anchor="ctr">
              <a:noAutofit/>
            </a:bodyPr>
            <a:lstStyle/>
            <a:p>
              <a:pPr algn="ctr" defTabSz="410751" hangingPunct="0">
                <a:defRPr sz="2400"/>
              </a:pPr>
              <a:endParaRPr sz="1687" kern="0">
                <a:solidFill>
                  <a:srgbClr val="000000"/>
                </a:solidFill>
                <a:latin typeface="Arial" charset="0"/>
                <a:sym typeface="Helvetica Light"/>
              </a:endParaRPr>
            </a:p>
          </p:txBody>
        </p:sp>
        <p:sp>
          <p:nvSpPr>
            <p:cNvPr id="21" name="sample base holder"/>
            <p:cNvSpPr txBox="1"/>
            <p:nvPr/>
          </p:nvSpPr>
          <p:spPr>
            <a:xfrm>
              <a:off x="-3302" y="4434360"/>
              <a:ext cx="2865742" cy="4718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lvl1pPr>
                <a:defRPr sz="2400">
                  <a:latin typeface="Helvetica"/>
                  <a:ea typeface="Helvetica"/>
                  <a:cs typeface="Helvetica"/>
                  <a:sym typeface="Helvetica"/>
                </a:defRPr>
              </a:lvl1pPr>
            </a:lstStyle>
            <a:p>
              <a:pPr algn="ctr" defTabSz="410751" hangingPunct="0"/>
              <a:r>
                <a:rPr sz="1687" kern="0">
                  <a:solidFill>
                    <a:srgbClr val="000000"/>
                  </a:solidFill>
                </a:rPr>
                <a:t>sample base holder </a:t>
              </a:r>
            </a:p>
          </p:txBody>
        </p:sp>
        <p:sp>
          <p:nvSpPr>
            <p:cNvPr id="22" name="solution vial"/>
            <p:cNvSpPr txBox="1"/>
            <p:nvPr/>
          </p:nvSpPr>
          <p:spPr>
            <a:xfrm>
              <a:off x="526113" y="-968"/>
              <a:ext cx="1705311" cy="4718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lvl1pPr>
                <a:defRPr sz="2400">
                  <a:latin typeface="Helvetica"/>
                  <a:ea typeface="Helvetica"/>
                  <a:cs typeface="Helvetica"/>
                  <a:sym typeface="Helvetica"/>
                </a:defRPr>
              </a:lvl1pPr>
            </a:lstStyle>
            <a:p>
              <a:pPr algn="ctr" defTabSz="410751" hangingPunct="0"/>
              <a:r>
                <a:rPr sz="1687" kern="0">
                  <a:solidFill>
                    <a:srgbClr val="000000"/>
                  </a:solidFill>
                </a:rPr>
                <a:t>solution vial</a:t>
              </a:r>
            </a:p>
          </p:txBody>
        </p:sp>
        <p:sp>
          <p:nvSpPr>
            <p:cNvPr id="23" name="Line"/>
            <p:cNvSpPr/>
            <p:nvPr/>
          </p:nvSpPr>
          <p:spPr>
            <a:xfrm flipH="1">
              <a:off x="1327968" y="444499"/>
              <a:ext cx="1" cy="2000420"/>
            </a:xfrm>
            <a:prstGeom prst="line">
              <a:avLst/>
            </a:prstGeom>
            <a:noFill/>
            <a:ln w="25400" cap="flat">
              <a:solidFill>
                <a:srgbClr val="000000"/>
              </a:solidFill>
              <a:prstDash val="solid"/>
              <a:miter lim="400000"/>
              <a:tailEnd type="oval" w="med" len="med"/>
            </a:ln>
            <a:effectLst/>
          </p:spPr>
          <p:txBody>
            <a:bodyPr wrap="square" lIns="35719" tIns="35719" rIns="35719" bIns="35719" numCol="1" anchor="ctr">
              <a:noAutofit/>
            </a:bodyPr>
            <a:lstStyle/>
            <a:p>
              <a:pPr algn="ctr" defTabSz="410751" hangingPunct="0">
                <a:defRPr sz="2400"/>
              </a:pPr>
              <a:endParaRPr sz="1687" kern="0">
                <a:solidFill>
                  <a:srgbClr val="000000"/>
                </a:solidFill>
                <a:latin typeface="Arial" charset="0"/>
                <a:sym typeface="Helvetica Light"/>
              </a:endParaRPr>
            </a:p>
          </p:txBody>
        </p:sp>
      </p:grpSp>
      <p:sp>
        <p:nvSpPr>
          <p:cNvPr id="25" name="TextBox 24"/>
          <p:cNvSpPr txBox="1"/>
          <p:nvPr/>
        </p:nvSpPr>
        <p:spPr>
          <a:xfrm>
            <a:off x="7000621" y="5703279"/>
            <a:ext cx="2077813" cy="611578"/>
          </a:xfrm>
          <a:prstGeom prst="rect">
            <a:avLst/>
          </a:prstGeom>
          <a:noFill/>
        </p:spPr>
        <p:txBody>
          <a:bodyPr wrap="none" rtlCol="0">
            <a:spAutoFit/>
          </a:bodyPr>
          <a:lstStyle/>
          <a:p>
            <a:pPr algn="ctr" defTabSz="410751" hangingPunct="0"/>
            <a:r>
              <a:rPr lang="en-US" sz="1687" kern="0" dirty="0">
                <a:solidFill>
                  <a:srgbClr val="000000"/>
                </a:solidFill>
                <a:latin typeface="Arial" charset="0"/>
                <a:sym typeface="Helvetica Light"/>
              </a:rPr>
              <a:t>SAM Compatible </a:t>
            </a:r>
          </a:p>
          <a:p>
            <a:pPr algn="ctr" defTabSz="410751" hangingPunct="0"/>
            <a:r>
              <a:rPr lang="en-US" sz="1687" kern="0" dirty="0">
                <a:solidFill>
                  <a:srgbClr val="000000"/>
                </a:solidFill>
                <a:latin typeface="Arial" charset="0"/>
                <a:sym typeface="Helvetica Light"/>
              </a:rPr>
              <a:t>Crystallization Plate</a:t>
            </a:r>
          </a:p>
        </p:txBody>
      </p:sp>
      <p:grpSp>
        <p:nvGrpSpPr>
          <p:cNvPr id="29" name="Group 28"/>
          <p:cNvGrpSpPr/>
          <p:nvPr/>
        </p:nvGrpSpPr>
        <p:grpSpPr>
          <a:xfrm>
            <a:off x="7693485" y="417874"/>
            <a:ext cx="1109014" cy="711146"/>
            <a:chOff x="685800" y="468394"/>
            <a:chExt cx="1109014" cy="711146"/>
          </a:xfrm>
        </p:grpSpPr>
        <p:pic>
          <p:nvPicPr>
            <p:cNvPr id="30" name="Picture 29"/>
            <p:cNvPicPr>
              <a:picLocks noChangeAspect="1"/>
            </p:cNvPicPr>
            <p:nvPr/>
          </p:nvPicPr>
          <p:blipFill>
            <a:blip r:embed="rId6" cstate="print"/>
            <a:srcRect/>
            <a:stretch>
              <a:fillRect/>
            </a:stretch>
          </p:blipFill>
          <p:spPr bwMode="auto">
            <a:xfrm>
              <a:off x="685800" y="565317"/>
              <a:ext cx="1109014" cy="614223"/>
            </a:xfrm>
            <a:prstGeom prst="rect">
              <a:avLst/>
            </a:prstGeom>
            <a:noFill/>
          </p:spPr>
        </p:pic>
        <p:sp>
          <p:nvSpPr>
            <p:cNvPr id="31" name="TextBox 30"/>
            <p:cNvSpPr txBox="1"/>
            <p:nvPr/>
          </p:nvSpPr>
          <p:spPr>
            <a:xfrm rot="21364796">
              <a:off x="841510" y="468394"/>
              <a:ext cx="562975" cy="261610"/>
            </a:xfrm>
            <a:prstGeom prst="rect">
              <a:avLst/>
            </a:prstGeom>
            <a:noFill/>
          </p:spPr>
          <p:txBody>
            <a:bodyPr wrap="none" rtlCol="0">
              <a:spAutoFit/>
            </a:bodyPr>
            <a:lstStyle/>
            <a:p>
              <a:r>
                <a:rPr lang="en-US" sz="1100" b="1" i="1" dirty="0" smtClean="0">
                  <a:solidFill>
                    <a:srgbClr val="C00000"/>
                  </a:solidFill>
                  <a:latin typeface="Arial" charset="0"/>
                </a:rPr>
                <a:t>SSRL</a:t>
              </a:r>
              <a:endParaRPr lang="en-US" sz="1100" b="1" i="1" dirty="0">
                <a:solidFill>
                  <a:srgbClr val="C00000"/>
                </a:solidFill>
                <a:latin typeface="Arial" charset="0"/>
              </a:endParaRPr>
            </a:p>
          </p:txBody>
        </p:sp>
      </p:grpSp>
    </p:spTree>
    <p:extLst>
      <p:ext uri="{BB962C8B-B14F-4D97-AF65-F5344CB8AC3E}">
        <p14:creationId xmlns:p14="http://schemas.microsoft.com/office/powerpoint/2010/main" val="3351627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2" presetClass="entr" presetSubtype="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18"/>
                                        </p:tgtEl>
                                        <p:attrNameLst>
                                          <p:attrName>style.visibility</p:attrName>
                                        </p:attrNameLst>
                                      </p:cBhvr>
                                      <p:to>
                                        <p:strVal val="visible"/>
                                      </p:to>
                                    </p:set>
                                    <p:animEffect transition="in" filter="dissolve">
                                      <p:cBhvr>
                                        <p:cTn id="27" dur="499"/>
                                        <p:tgtEl>
                                          <p:spTgt spid="18"/>
                                        </p:tgtEl>
                                      </p:cBhvr>
                                    </p:animEffect>
                                  </p:childTnLst>
                                </p:cTn>
                              </p:par>
                            </p:childTnLst>
                          </p:cTn>
                        </p:par>
                        <p:par>
                          <p:cTn id="28" fill="hold">
                            <p:stCondLst>
                              <p:cond delay="499"/>
                            </p:stCondLst>
                            <p:childTnLst>
                              <p:par>
                                <p:cTn id="29" presetID="2" presetClass="entr" presetSubtype="2" fill="hold" grpId="0" nodeType="afterEffect">
                                  <p:stCondLst>
                                    <p:cond delay="0"/>
                                  </p:stCondLst>
                                  <p:iterate>
                                    <p:tmAbs val="0"/>
                                  </p:iterate>
                                  <p:childTnLst>
                                    <p:set>
                                      <p:cBhvr>
                                        <p:cTn id="30" fill="hold"/>
                                        <p:tgtEl>
                                          <p:spTgt spid="17"/>
                                        </p:tgtEl>
                                        <p:attrNameLst>
                                          <p:attrName>style.visibility</p:attrName>
                                        </p:attrNameLst>
                                      </p:cBhvr>
                                      <p:to>
                                        <p:strVal val="visible"/>
                                      </p:to>
                                    </p:set>
                                    <p:anim calcmode="lin" valueType="num">
                                      <p:cBhvr>
                                        <p:cTn id="31" dur="499" fill="hold"/>
                                        <p:tgtEl>
                                          <p:spTgt spid="17"/>
                                        </p:tgtEl>
                                        <p:attrNameLst>
                                          <p:attrName>ppt_x</p:attrName>
                                        </p:attrNameLst>
                                      </p:cBhvr>
                                      <p:tavLst>
                                        <p:tav tm="0">
                                          <p:val>
                                            <p:strVal val="1+#ppt_w/2"/>
                                          </p:val>
                                        </p:tav>
                                        <p:tav tm="100000">
                                          <p:val>
                                            <p:strVal val="#ppt_x"/>
                                          </p:val>
                                        </p:tav>
                                      </p:tavLst>
                                    </p:anim>
                                    <p:anim calcmode="lin" valueType="num">
                                      <p:cBhvr>
                                        <p:cTn id="32" dur="499" fill="hold"/>
                                        <p:tgtEl>
                                          <p:spTgt spid="17"/>
                                        </p:tgtEl>
                                        <p:attrNameLst>
                                          <p:attrName>ppt_y</p:attrName>
                                        </p:attrNameLst>
                                      </p:cBhvr>
                                      <p:tavLst>
                                        <p:tav tm="0">
                                          <p:val>
                                            <p:strVal val="#ppt_y"/>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fill="hold" grpId="0" nodeType="clickEffect">
                                  <p:stCondLst>
                                    <p:cond delay="0"/>
                                  </p:stCondLst>
                                  <p:iterate>
                                    <p:tmAbs val="0"/>
                                  </p:iterate>
                                  <p:childTnLst>
                                    <p:set>
                                      <p:cBhvr>
                                        <p:cTn id="38" fill="hold"/>
                                        <p:tgtEl>
                                          <p:spTgt spid="19"/>
                                        </p:tgtEl>
                                        <p:attrNameLst>
                                          <p:attrName>style.visibility</p:attrName>
                                        </p:attrNameLst>
                                      </p:cBhvr>
                                      <p:to>
                                        <p:strVal val="visible"/>
                                      </p:to>
                                    </p:set>
                                    <p:animEffect transition="in" filter="dissolve">
                                      <p:cBhvr>
                                        <p:cTn id="3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P spid="17" grpId="0" animBg="1" advAuto="0"/>
      <p:bldP spid="18" grpId="0" animBg="1" advAuto="0"/>
      <p:bldP spid="19" grpId="0" animBg="1" advAuto="0"/>
      <p:bldP spid="2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3092" y="4912058"/>
            <a:ext cx="3437930" cy="1933836"/>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93092" y="4868524"/>
            <a:ext cx="3515327" cy="1977371"/>
          </a:xfrm>
          <a:prstGeom prst="rect">
            <a:avLst/>
          </a:prstGeom>
        </p:spPr>
      </p:pic>
      <p:sp>
        <p:nvSpPr>
          <p:cNvPr id="415" name="Growth, Storage and Delivery Tray"/>
          <p:cNvSpPr txBox="1"/>
          <p:nvPr/>
        </p:nvSpPr>
        <p:spPr>
          <a:xfrm>
            <a:off x="0" y="109668"/>
            <a:ext cx="9053201" cy="93762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defTabSz="457200">
              <a:defRPr sz="4000" b="1">
                <a:solidFill>
                  <a:srgbClr val="232323"/>
                </a:solidFill>
                <a:latin typeface="Helvetica"/>
                <a:ea typeface="Helvetica"/>
                <a:cs typeface="Helvetica"/>
                <a:sym typeface="Helvetica"/>
              </a:defRPr>
            </a:lvl1pPr>
          </a:lstStyle>
          <a:p>
            <a:pPr algn="ctr" hangingPunct="0"/>
            <a:r>
              <a:rPr lang="en-US" sz="2812" b="0" kern="0" dirty="0" smtClean="0">
                <a:solidFill>
                  <a:srgbClr val="C00000"/>
                </a:solidFill>
              </a:rPr>
              <a:t>Humidity Controlled Crystallization</a:t>
            </a:r>
            <a:r>
              <a:rPr sz="2812" b="0" kern="0" dirty="0">
                <a:solidFill>
                  <a:srgbClr val="C00000"/>
                </a:solidFill>
              </a:rPr>
              <a:t>, </a:t>
            </a:r>
            <a:endParaRPr lang="en-US" sz="2812" b="0" kern="0" dirty="0" smtClean="0">
              <a:solidFill>
                <a:srgbClr val="C00000"/>
              </a:solidFill>
            </a:endParaRPr>
          </a:p>
          <a:p>
            <a:pPr algn="ctr" hangingPunct="0"/>
            <a:r>
              <a:rPr sz="2812" b="0" kern="0" dirty="0" smtClean="0">
                <a:solidFill>
                  <a:srgbClr val="C00000"/>
                </a:solidFill>
              </a:rPr>
              <a:t>Storage </a:t>
            </a:r>
            <a:r>
              <a:rPr sz="2812" b="0" kern="0" dirty="0">
                <a:solidFill>
                  <a:srgbClr val="C00000"/>
                </a:solidFill>
              </a:rPr>
              <a:t>and </a:t>
            </a:r>
            <a:r>
              <a:rPr sz="2812" b="0" kern="0" dirty="0" smtClean="0">
                <a:solidFill>
                  <a:srgbClr val="C00000"/>
                </a:solidFill>
              </a:rPr>
              <a:t>Delivery </a:t>
            </a:r>
            <a:r>
              <a:rPr lang="en-US" sz="2812" b="0" kern="0" dirty="0">
                <a:solidFill>
                  <a:srgbClr val="C00000"/>
                </a:solidFill>
              </a:rPr>
              <a:t>Plate</a:t>
            </a:r>
            <a:endParaRPr sz="2812" b="0" kern="0" dirty="0">
              <a:solidFill>
                <a:srgbClr val="C00000"/>
              </a:solidFill>
            </a:endParaRPr>
          </a:p>
        </p:txBody>
      </p:sp>
      <p:pic>
        <p:nvPicPr>
          <p:cNvPr id="416" name="pasted-image.pdf" descr="pasted-image.pdf"/>
          <p:cNvPicPr>
            <a:picLocks noChangeAspect="1"/>
          </p:cNvPicPr>
          <p:nvPr/>
        </p:nvPicPr>
        <p:blipFill>
          <a:blip r:embed="rId5">
            <a:extLst/>
          </a:blip>
          <a:srcRect l="16907" t="15250" r="12337" b="9242"/>
          <a:stretch>
            <a:fillRect/>
          </a:stretch>
        </p:blipFill>
        <p:spPr>
          <a:xfrm>
            <a:off x="154795" y="1695424"/>
            <a:ext cx="2424779" cy="1455540"/>
          </a:xfrm>
          <a:prstGeom prst="rect">
            <a:avLst/>
          </a:prstGeom>
          <a:ln w="25400">
            <a:solidFill>
              <a:srgbClr val="000000"/>
            </a:solidFill>
            <a:miter lim="400000"/>
          </a:ln>
          <a:effectLst>
            <a:outerShdw blurRad="50800" dist="63500" dir="2700000" rotWithShape="0">
              <a:srgbClr val="000000">
                <a:alpha val="50000"/>
              </a:srgbClr>
            </a:outerShdw>
          </a:effectLst>
        </p:spPr>
      </p:pic>
      <p:pic>
        <p:nvPicPr>
          <p:cNvPr id="417" name="pasted-image.pdf" descr="pasted-image.pdf"/>
          <p:cNvPicPr>
            <a:picLocks noChangeAspect="1"/>
          </p:cNvPicPr>
          <p:nvPr/>
        </p:nvPicPr>
        <p:blipFill>
          <a:blip r:embed="rId6">
            <a:extLst/>
          </a:blip>
          <a:srcRect l="6904" r="6904"/>
          <a:stretch>
            <a:fillRect/>
          </a:stretch>
        </p:blipFill>
        <p:spPr>
          <a:xfrm>
            <a:off x="3052894" y="1695424"/>
            <a:ext cx="2227000" cy="1455540"/>
          </a:xfrm>
          <a:prstGeom prst="rect">
            <a:avLst/>
          </a:prstGeom>
          <a:ln w="25400">
            <a:solidFill>
              <a:srgbClr val="000000"/>
            </a:solidFill>
            <a:miter lim="400000"/>
          </a:ln>
          <a:effectLst>
            <a:outerShdw blurRad="50800" dist="63500" dir="2700000" rotWithShape="0">
              <a:srgbClr val="000000">
                <a:alpha val="50000"/>
              </a:srgbClr>
            </a:outerShdw>
          </a:effectLst>
        </p:spPr>
      </p:pic>
      <p:pic>
        <p:nvPicPr>
          <p:cNvPr id="418" name="pasted-image.pdf" descr="pasted-image.pdf"/>
          <p:cNvPicPr>
            <a:picLocks noChangeAspect="1"/>
          </p:cNvPicPr>
          <p:nvPr/>
        </p:nvPicPr>
        <p:blipFill>
          <a:blip r:embed="rId7">
            <a:extLst/>
          </a:blip>
          <a:srcRect l="6972" r="6972"/>
          <a:stretch>
            <a:fillRect/>
          </a:stretch>
        </p:blipFill>
        <p:spPr>
          <a:xfrm>
            <a:off x="5416258" y="1695424"/>
            <a:ext cx="2223493" cy="1455540"/>
          </a:xfrm>
          <a:prstGeom prst="rect">
            <a:avLst/>
          </a:prstGeom>
          <a:ln w="25400">
            <a:solidFill>
              <a:srgbClr val="000000"/>
            </a:solidFill>
            <a:miter lim="400000"/>
          </a:ln>
          <a:effectLst>
            <a:outerShdw blurRad="50800" dist="63500" dir="2700000" rotWithShape="0">
              <a:srgbClr val="000000">
                <a:alpha val="50000"/>
              </a:srgbClr>
            </a:outerShdw>
          </a:effectLst>
        </p:spPr>
      </p:pic>
      <p:sp>
        <p:nvSpPr>
          <p:cNvPr id="419" name="Shape"/>
          <p:cNvSpPr/>
          <p:nvPr/>
        </p:nvSpPr>
        <p:spPr>
          <a:xfrm>
            <a:off x="2024233" y="2106236"/>
            <a:ext cx="350185" cy="956029"/>
          </a:xfrm>
          <a:custGeom>
            <a:avLst/>
            <a:gdLst/>
            <a:ahLst/>
            <a:cxnLst>
              <a:cxn ang="0">
                <a:pos x="wd2" y="hd2"/>
              </a:cxn>
              <a:cxn ang="5400000">
                <a:pos x="wd2" y="hd2"/>
              </a:cxn>
              <a:cxn ang="10800000">
                <a:pos x="wd2" y="hd2"/>
              </a:cxn>
              <a:cxn ang="16200000">
                <a:pos x="wd2" y="hd2"/>
              </a:cxn>
            </a:cxnLst>
            <a:rect l="0" t="0" r="r" b="b"/>
            <a:pathLst>
              <a:path w="21600" h="21600" extrusionOk="0">
                <a:moveTo>
                  <a:pt x="0" y="5803"/>
                </a:moveTo>
                <a:lnTo>
                  <a:pt x="13885" y="10179"/>
                </a:lnTo>
                <a:lnTo>
                  <a:pt x="13885" y="18547"/>
                </a:lnTo>
                <a:lnTo>
                  <a:pt x="21600" y="21600"/>
                </a:lnTo>
                <a:lnTo>
                  <a:pt x="21600" y="4804"/>
                </a:lnTo>
                <a:lnTo>
                  <a:pt x="444" y="0"/>
                </a:lnTo>
                <a:lnTo>
                  <a:pt x="0" y="5803"/>
                </a:lnTo>
                <a:close/>
              </a:path>
            </a:pathLst>
          </a:custGeom>
          <a:solidFill>
            <a:srgbClr val="F0E701">
              <a:alpha val="50000"/>
            </a:srgbClr>
          </a:solidFill>
          <a:ln w="12700">
            <a:solidFill>
              <a:srgbClr val="000000"/>
            </a:solidFill>
            <a:miter lim="400000"/>
          </a:ln>
        </p:spPr>
        <p:txBody>
          <a:bodyPr lIns="35719" tIns="35719" rIns="35719" bIns="35719" anchor="ctr"/>
          <a:lstStyle/>
          <a:p>
            <a:pPr algn="ctr" defTabSz="410751" hangingPunct="0">
              <a:defRPr sz="2400"/>
            </a:pPr>
            <a:endParaRPr sz="1687" kern="0">
              <a:solidFill>
                <a:srgbClr val="000000"/>
              </a:solidFill>
              <a:latin typeface="Arial" charset="0"/>
              <a:sym typeface="Helvetica Light"/>
            </a:endParaRPr>
          </a:p>
        </p:txBody>
      </p:sp>
      <p:sp>
        <p:nvSpPr>
          <p:cNvPr id="435" name="Connection Line"/>
          <p:cNvSpPr/>
          <p:nvPr/>
        </p:nvSpPr>
        <p:spPr>
          <a:xfrm>
            <a:off x="2378908" y="2515097"/>
            <a:ext cx="665056" cy="54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25400">
            <a:solidFill>
              <a:srgbClr val="000000"/>
            </a:solidFill>
            <a:miter lim="400000"/>
          </a:ln>
        </p:spPr>
        <p:txBody>
          <a:bodyPr/>
          <a:lstStyle/>
          <a:p>
            <a:pPr algn="ctr" defTabSz="410751" hangingPunct="0"/>
            <a:endParaRPr sz="2531" kern="0">
              <a:solidFill>
                <a:srgbClr val="000000"/>
              </a:solidFill>
              <a:latin typeface="Arial" charset="0"/>
              <a:sym typeface="Helvetica Light"/>
            </a:endParaRPr>
          </a:p>
        </p:txBody>
      </p:sp>
      <p:pic>
        <p:nvPicPr>
          <p:cNvPr id="421" name="pasted-image.pdf" descr="pasted-image.pdf"/>
          <p:cNvPicPr>
            <a:picLocks noChangeAspect="1"/>
          </p:cNvPicPr>
          <p:nvPr/>
        </p:nvPicPr>
        <p:blipFill>
          <a:blip r:embed="rId8">
            <a:extLst/>
          </a:blip>
          <a:stretch>
            <a:fillRect/>
          </a:stretch>
        </p:blipFill>
        <p:spPr>
          <a:xfrm>
            <a:off x="7759678" y="1686495"/>
            <a:ext cx="1229527" cy="1473399"/>
          </a:xfrm>
          <a:prstGeom prst="rect">
            <a:avLst/>
          </a:prstGeom>
          <a:ln w="25400">
            <a:solidFill>
              <a:srgbClr val="000000"/>
            </a:solidFill>
            <a:miter lim="400000"/>
          </a:ln>
          <a:effectLst>
            <a:outerShdw blurRad="50800" dist="63500" dir="2700000" rotWithShape="0">
              <a:srgbClr val="000000">
                <a:alpha val="50000"/>
              </a:srgbClr>
            </a:outerShdw>
          </a:effectLst>
        </p:spPr>
      </p:pic>
      <p:grpSp>
        <p:nvGrpSpPr>
          <p:cNvPr id="424" name="Group"/>
          <p:cNvGrpSpPr/>
          <p:nvPr/>
        </p:nvGrpSpPr>
        <p:grpSpPr>
          <a:xfrm>
            <a:off x="333389" y="994920"/>
            <a:ext cx="528362" cy="1484303"/>
            <a:chOff x="0" y="0"/>
            <a:chExt cx="751446" cy="2111006"/>
          </a:xfrm>
        </p:grpSpPr>
        <p:pic>
          <p:nvPicPr>
            <p:cNvPr id="422" name="pasted-image.pdf" descr="pasted-image.pdf"/>
            <p:cNvPicPr>
              <a:picLocks noChangeAspect="1"/>
            </p:cNvPicPr>
            <p:nvPr/>
          </p:nvPicPr>
          <p:blipFill>
            <a:blip r:embed="rId9">
              <a:extLst/>
            </a:blip>
            <a:srcRect l="10553" r="10553"/>
            <a:stretch>
              <a:fillRect/>
            </a:stretch>
          </p:blipFill>
          <p:spPr>
            <a:xfrm>
              <a:off x="0" y="0"/>
              <a:ext cx="751447" cy="711200"/>
            </a:xfrm>
            <a:prstGeom prst="rect">
              <a:avLst/>
            </a:prstGeom>
            <a:ln w="25400" cap="flat">
              <a:solidFill>
                <a:srgbClr val="000000"/>
              </a:solidFill>
              <a:prstDash val="solid"/>
              <a:miter lim="400000"/>
            </a:ln>
            <a:effectLst/>
          </p:spPr>
        </p:pic>
        <p:sp>
          <p:nvSpPr>
            <p:cNvPr id="423" name="Line"/>
            <p:cNvSpPr/>
            <p:nvPr/>
          </p:nvSpPr>
          <p:spPr>
            <a:xfrm flipH="1">
              <a:off x="375642" y="723899"/>
              <a:ext cx="1" cy="1387108"/>
            </a:xfrm>
            <a:prstGeom prst="line">
              <a:avLst/>
            </a:prstGeom>
            <a:noFill/>
            <a:ln w="50800" cap="flat">
              <a:solidFill>
                <a:srgbClr val="000000"/>
              </a:solidFill>
              <a:prstDash val="solid"/>
              <a:miter lim="400000"/>
              <a:tailEnd type="stealth" w="med" len="med"/>
            </a:ln>
            <a:effectLst/>
          </p:spPr>
          <p:txBody>
            <a:bodyPr wrap="square" lIns="35719" tIns="35719" rIns="35719" bIns="35719" numCol="1" anchor="ctr">
              <a:noAutofit/>
            </a:bodyPr>
            <a:lstStyle/>
            <a:p>
              <a:pPr algn="ctr" defTabSz="410751" hangingPunct="0">
                <a:defRPr sz="2400"/>
              </a:pPr>
              <a:endParaRPr sz="1687" kern="0">
                <a:solidFill>
                  <a:srgbClr val="000000"/>
                </a:solidFill>
                <a:latin typeface="Arial" charset="0"/>
                <a:sym typeface="Helvetica Light"/>
              </a:endParaRPr>
            </a:p>
          </p:txBody>
        </p:sp>
      </p:grpSp>
      <p:pic>
        <p:nvPicPr>
          <p:cNvPr id="425" name="pasted-image.pdf" descr="pasted-image.pdf"/>
          <p:cNvPicPr>
            <a:picLocks noChangeAspect="1"/>
          </p:cNvPicPr>
          <p:nvPr/>
        </p:nvPicPr>
        <p:blipFill>
          <a:blip r:embed="rId10">
            <a:extLst/>
          </a:blip>
          <a:stretch>
            <a:fillRect/>
          </a:stretch>
        </p:blipFill>
        <p:spPr>
          <a:xfrm>
            <a:off x="145866" y="3369844"/>
            <a:ext cx="2442549" cy="3253916"/>
          </a:xfrm>
          <a:prstGeom prst="rect">
            <a:avLst/>
          </a:prstGeom>
          <a:ln w="25400">
            <a:solidFill>
              <a:srgbClr val="000000"/>
            </a:solidFill>
            <a:miter lim="400000"/>
          </a:ln>
          <a:effectLst>
            <a:outerShdw blurRad="50800" dist="63500" dir="2700000" rotWithShape="0">
              <a:srgbClr val="000000">
                <a:alpha val="50000"/>
              </a:srgbClr>
            </a:outerShdw>
          </a:effectLst>
        </p:spPr>
      </p:pic>
      <p:grpSp>
        <p:nvGrpSpPr>
          <p:cNvPr id="430" name="Group"/>
          <p:cNvGrpSpPr/>
          <p:nvPr/>
        </p:nvGrpSpPr>
        <p:grpSpPr>
          <a:xfrm>
            <a:off x="746085" y="5964065"/>
            <a:ext cx="2338109" cy="444532"/>
            <a:chOff x="0" y="1765812"/>
            <a:chExt cx="3325311" cy="632223"/>
          </a:xfrm>
        </p:grpSpPr>
        <p:sp>
          <p:nvSpPr>
            <p:cNvPr id="427" name="Rectangle"/>
            <p:cNvSpPr/>
            <p:nvPr/>
          </p:nvSpPr>
          <p:spPr>
            <a:xfrm>
              <a:off x="0" y="2125142"/>
              <a:ext cx="485422" cy="272893"/>
            </a:xfrm>
            <a:prstGeom prst="rect">
              <a:avLst/>
            </a:prstGeom>
            <a:noFill/>
            <a:ln w="25400" cap="flat">
              <a:solidFill>
                <a:srgbClr val="FFFFFF"/>
              </a:solidFill>
              <a:prstDash val="solid"/>
              <a:miter lim="400000"/>
            </a:ln>
            <a:effectLst/>
          </p:spPr>
          <p:txBody>
            <a:bodyPr wrap="square" lIns="35719" tIns="35719" rIns="35719" bIns="35719" numCol="1" anchor="ctr">
              <a:noAutofit/>
            </a:bodyPr>
            <a:lstStyle/>
            <a:p>
              <a:pPr algn="ctr" defTabSz="410751" hangingPunct="0">
                <a:defRPr sz="2400">
                  <a:solidFill>
                    <a:srgbClr val="FFFFFF"/>
                  </a:solidFill>
                </a:defRPr>
              </a:pPr>
              <a:endParaRPr sz="1687" kern="0">
                <a:solidFill>
                  <a:srgbClr val="FFFFFF"/>
                </a:solidFill>
                <a:latin typeface="Arial" charset="0"/>
                <a:sym typeface="Helvetica Light"/>
              </a:endParaRPr>
            </a:p>
          </p:txBody>
        </p:sp>
        <p:sp>
          <p:nvSpPr>
            <p:cNvPr id="436" name="Connection Line"/>
            <p:cNvSpPr/>
            <p:nvPr/>
          </p:nvSpPr>
          <p:spPr>
            <a:xfrm>
              <a:off x="498078" y="1765812"/>
              <a:ext cx="2827233" cy="4547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noFill/>
            <a:ln w="25400" cap="flat">
              <a:solidFill>
                <a:srgbClr val="FFFFFF"/>
              </a:solidFill>
              <a:prstDash val="solid"/>
              <a:miter lim="400000"/>
            </a:ln>
            <a:effectLst/>
          </p:spPr>
          <p:txBody>
            <a:bodyPr/>
            <a:lstStyle/>
            <a:p>
              <a:pPr algn="ctr" defTabSz="410751" hangingPunct="0"/>
              <a:endParaRPr sz="2531" kern="0">
                <a:solidFill>
                  <a:srgbClr val="000000"/>
                </a:solidFill>
                <a:latin typeface="Arial" charset="0"/>
                <a:sym typeface="Helvetica Light"/>
              </a:endParaRPr>
            </a:p>
          </p:txBody>
        </p:sp>
        <p:sp>
          <p:nvSpPr>
            <p:cNvPr id="437" name="Connection Line"/>
            <p:cNvSpPr/>
            <p:nvPr/>
          </p:nvSpPr>
          <p:spPr>
            <a:xfrm>
              <a:off x="2634094" y="1771106"/>
              <a:ext cx="691217" cy="1126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noFill/>
            <a:ln w="25400" cap="flat">
              <a:solidFill>
                <a:srgbClr val="000000"/>
              </a:solidFill>
              <a:prstDash val="solid"/>
              <a:miter lim="400000"/>
            </a:ln>
            <a:effectLst/>
          </p:spPr>
          <p:txBody>
            <a:bodyPr/>
            <a:lstStyle/>
            <a:p>
              <a:pPr algn="ctr" defTabSz="410751" hangingPunct="0"/>
              <a:endParaRPr sz="2531" kern="0">
                <a:solidFill>
                  <a:srgbClr val="000000"/>
                </a:solidFill>
                <a:latin typeface="Arial" charset="0"/>
                <a:sym typeface="Helvetica Light"/>
              </a:endParaRPr>
            </a:p>
          </p:txBody>
        </p:sp>
      </p:grpSp>
      <p:sp>
        <p:nvSpPr>
          <p:cNvPr id="431" name="Ring magnet holds sample in"/>
          <p:cNvSpPr txBox="1"/>
          <p:nvPr/>
        </p:nvSpPr>
        <p:spPr>
          <a:xfrm>
            <a:off x="3043964" y="3428320"/>
            <a:ext cx="3776676"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400">
                <a:latin typeface="Helvetica"/>
                <a:ea typeface="Helvetica"/>
                <a:cs typeface="Helvetica"/>
                <a:sym typeface="Helvetica"/>
              </a:defRPr>
            </a:lvl1pPr>
          </a:lstStyle>
          <a:p>
            <a:pPr defTabSz="410751" hangingPunct="0"/>
            <a:r>
              <a:rPr sz="1687" kern="0" dirty="0">
                <a:solidFill>
                  <a:srgbClr val="000000"/>
                </a:solidFill>
              </a:rPr>
              <a:t>Ring magnet holds sample </a:t>
            </a:r>
            <a:r>
              <a:rPr lang="en-US" sz="1687" kern="0" dirty="0">
                <a:solidFill>
                  <a:srgbClr val="000000"/>
                </a:solidFill>
              </a:rPr>
              <a:t>base </a:t>
            </a:r>
            <a:r>
              <a:rPr sz="1687" kern="0" dirty="0">
                <a:solidFill>
                  <a:srgbClr val="000000"/>
                </a:solidFill>
              </a:rPr>
              <a:t>in</a:t>
            </a:r>
            <a:r>
              <a:rPr lang="en-US" sz="1687" kern="0" dirty="0">
                <a:solidFill>
                  <a:srgbClr val="000000"/>
                </a:solidFill>
              </a:rPr>
              <a:t>side</a:t>
            </a:r>
            <a:endParaRPr sz="1687" kern="0" dirty="0">
              <a:solidFill>
                <a:srgbClr val="000000"/>
              </a:solidFill>
            </a:endParaRPr>
          </a:p>
        </p:txBody>
      </p:sp>
      <p:sp>
        <p:nvSpPr>
          <p:cNvPr id="432" name="Sample delivery device in hydrated environment"/>
          <p:cNvSpPr txBox="1"/>
          <p:nvPr/>
        </p:nvSpPr>
        <p:spPr>
          <a:xfrm>
            <a:off x="3043964" y="3843865"/>
            <a:ext cx="466474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400">
                <a:latin typeface="Helvetica"/>
                <a:ea typeface="Helvetica"/>
                <a:cs typeface="Helvetica"/>
                <a:sym typeface="Helvetica"/>
              </a:defRPr>
            </a:lvl1pPr>
          </a:lstStyle>
          <a:p>
            <a:pPr defTabSz="410751" hangingPunct="0"/>
            <a:r>
              <a:rPr sz="1687" kern="0" dirty="0">
                <a:solidFill>
                  <a:srgbClr val="000000"/>
                </a:solidFill>
              </a:rPr>
              <a:t>Sample delivery device in hydrated environment</a:t>
            </a:r>
          </a:p>
        </p:txBody>
      </p:sp>
      <p:sp>
        <p:nvSpPr>
          <p:cNvPr id="433" name="Automated sample exchange with SAM"/>
          <p:cNvSpPr txBox="1"/>
          <p:nvPr/>
        </p:nvSpPr>
        <p:spPr>
          <a:xfrm>
            <a:off x="3043964" y="4259410"/>
            <a:ext cx="383598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400">
                <a:latin typeface="Helvetica"/>
                <a:ea typeface="Helvetica"/>
                <a:cs typeface="Helvetica"/>
                <a:sym typeface="Helvetica"/>
              </a:defRPr>
            </a:lvl1pPr>
          </a:lstStyle>
          <a:p>
            <a:pPr defTabSz="410751" hangingPunct="0"/>
            <a:r>
              <a:rPr sz="1687" kern="0">
                <a:solidFill>
                  <a:srgbClr val="000000"/>
                </a:solidFill>
              </a:rPr>
              <a:t>Automated sample exchange with SAM</a:t>
            </a:r>
          </a:p>
        </p:txBody>
      </p:sp>
      <p:sp>
        <p:nvSpPr>
          <p:cNvPr id="434" name="Compatible with Qiagen screw-caps"/>
          <p:cNvSpPr txBox="1"/>
          <p:nvPr/>
        </p:nvSpPr>
        <p:spPr>
          <a:xfrm>
            <a:off x="956811" y="985893"/>
            <a:ext cx="351218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defRPr sz="2400">
                <a:latin typeface="Helvetica"/>
                <a:ea typeface="Helvetica"/>
                <a:cs typeface="Helvetica"/>
                <a:sym typeface="Helvetica"/>
              </a:defRPr>
            </a:lvl1pPr>
          </a:lstStyle>
          <a:p>
            <a:pPr defTabSz="410751" hangingPunct="0"/>
            <a:r>
              <a:rPr sz="1687" kern="0" dirty="0">
                <a:solidFill>
                  <a:srgbClr val="000000"/>
                </a:solidFill>
              </a:rPr>
              <a:t>Compatible with </a:t>
            </a:r>
            <a:r>
              <a:rPr sz="1687" kern="0" dirty="0" err="1">
                <a:solidFill>
                  <a:srgbClr val="000000"/>
                </a:solidFill>
              </a:rPr>
              <a:t>Qiagen</a:t>
            </a:r>
            <a:r>
              <a:rPr sz="1687" kern="0" dirty="0">
                <a:solidFill>
                  <a:srgbClr val="000000"/>
                </a:solidFill>
              </a:rPr>
              <a:t> screw-caps</a:t>
            </a:r>
          </a:p>
        </p:txBody>
      </p:sp>
      <p:sp>
        <p:nvSpPr>
          <p:cNvPr id="24" name="TextBox 23"/>
          <p:cNvSpPr txBox="1"/>
          <p:nvPr/>
        </p:nvSpPr>
        <p:spPr>
          <a:xfrm>
            <a:off x="3729721" y="4868524"/>
            <a:ext cx="3209336" cy="461665"/>
          </a:xfrm>
          <a:prstGeom prst="rect">
            <a:avLst/>
          </a:prstGeom>
          <a:noFill/>
        </p:spPr>
        <p:txBody>
          <a:bodyPr wrap="square" rtlCol="0">
            <a:spAutoFit/>
          </a:bodyPr>
          <a:lstStyle/>
          <a:p>
            <a:pPr algn="r" defTabSz="914353" hangingPunct="0"/>
            <a:r>
              <a:rPr lang="en-US" sz="1400" kern="0" dirty="0">
                <a:solidFill>
                  <a:srgbClr val="000000"/>
                </a:solidFill>
                <a:latin typeface="Arial"/>
                <a:cs typeface="Arial"/>
                <a:sym typeface="Arial"/>
              </a:rPr>
              <a:t>Capacity for 5 </a:t>
            </a:r>
            <a:r>
              <a:rPr lang="en-US" sz="1400" kern="0" dirty="0" smtClean="0">
                <a:solidFill>
                  <a:srgbClr val="000000"/>
                </a:solidFill>
                <a:latin typeface="Arial"/>
                <a:cs typeface="Arial"/>
                <a:sym typeface="Arial"/>
              </a:rPr>
              <a:t>trays/50 </a:t>
            </a:r>
            <a:r>
              <a:rPr lang="en-US" sz="1400" kern="0" dirty="0">
                <a:solidFill>
                  <a:srgbClr val="000000"/>
                </a:solidFill>
                <a:latin typeface="Arial"/>
                <a:cs typeface="Arial"/>
                <a:sym typeface="Arial"/>
              </a:rPr>
              <a:t>sample </a:t>
            </a:r>
            <a:r>
              <a:rPr lang="en-US" sz="1400" kern="0" dirty="0" smtClean="0">
                <a:solidFill>
                  <a:srgbClr val="000000"/>
                </a:solidFill>
                <a:latin typeface="Arial"/>
                <a:cs typeface="Arial"/>
                <a:sym typeface="Arial"/>
              </a:rPr>
              <a:t>bases</a:t>
            </a:r>
          </a:p>
          <a:p>
            <a:pPr algn="r" defTabSz="914353" hangingPunct="0"/>
            <a:r>
              <a:rPr lang="en-US" sz="1000" kern="0" dirty="0" smtClean="0">
                <a:solidFill>
                  <a:srgbClr val="000000"/>
                </a:solidFill>
                <a:latin typeface="Arial"/>
                <a:cs typeface="Arial"/>
                <a:sym typeface="Arial"/>
              </a:rPr>
              <a:t>(Humidity controlled enclosure for shelf in progress)</a:t>
            </a:r>
            <a:endParaRPr lang="en-US" sz="1000" kern="0" dirty="0">
              <a:solidFill>
                <a:srgbClr val="000000"/>
              </a:solidFill>
              <a:latin typeface="Arial"/>
              <a:cs typeface="Arial"/>
              <a:sym typeface="Arial"/>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39057" y="4723510"/>
            <a:ext cx="2084419" cy="2122385"/>
          </a:xfrm>
          <a:prstGeom prst="rect">
            <a:avLst/>
          </a:prstGeom>
          <a:ln w="28575">
            <a:solidFill>
              <a:schemeClr val="tx1"/>
            </a:solidFill>
          </a:ln>
          <a:effectLst>
            <a:outerShdw blurRad="50800" dist="38100" dir="2700000" algn="tl" rotWithShape="0">
              <a:prstClr val="black">
                <a:alpha val="40000"/>
              </a:prstClr>
            </a:outerShdw>
          </a:effectLst>
        </p:spPr>
      </p:pic>
      <p:grpSp>
        <p:nvGrpSpPr>
          <p:cNvPr id="26" name="Group 25"/>
          <p:cNvGrpSpPr/>
          <p:nvPr/>
        </p:nvGrpSpPr>
        <p:grpSpPr>
          <a:xfrm>
            <a:off x="7858184" y="97494"/>
            <a:ext cx="1109014" cy="711146"/>
            <a:chOff x="685800" y="468394"/>
            <a:chExt cx="1109014" cy="711146"/>
          </a:xfrm>
        </p:grpSpPr>
        <p:pic>
          <p:nvPicPr>
            <p:cNvPr id="28" name="Picture 27"/>
            <p:cNvPicPr>
              <a:picLocks noChangeAspect="1"/>
            </p:cNvPicPr>
            <p:nvPr/>
          </p:nvPicPr>
          <p:blipFill>
            <a:blip r:embed="rId12" cstate="print"/>
            <a:srcRect/>
            <a:stretch>
              <a:fillRect/>
            </a:stretch>
          </p:blipFill>
          <p:spPr bwMode="auto">
            <a:xfrm>
              <a:off x="685800" y="565317"/>
              <a:ext cx="1109014" cy="614223"/>
            </a:xfrm>
            <a:prstGeom prst="rect">
              <a:avLst/>
            </a:prstGeom>
            <a:noFill/>
          </p:spPr>
        </p:pic>
        <p:sp>
          <p:nvSpPr>
            <p:cNvPr id="29" name="TextBox 28"/>
            <p:cNvSpPr txBox="1"/>
            <p:nvPr/>
          </p:nvSpPr>
          <p:spPr>
            <a:xfrm rot="21364796">
              <a:off x="841510" y="468394"/>
              <a:ext cx="562975" cy="261610"/>
            </a:xfrm>
            <a:prstGeom prst="rect">
              <a:avLst/>
            </a:prstGeom>
            <a:noFill/>
          </p:spPr>
          <p:txBody>
            <a:bodyPr wrap="none" rtlCol="0">
              <a:spAutoFit/>
            </a:bodyPr>
            <a:lstStyle/>
            <a:p>
              <a:r>
                <a:rPr lang="en-US" sz="1100" b="1" i="1" dirty="0" smtClean="0">
                  <a:solidFill>
                    <a:srgbClr val="C00000"/>
                  </a:solidFill>
                  <a:latin typeface="Arial" charset="0"/>
                </a:rPr>
                <a:t>SSRL</a:t>
              </a:r>
              <a:endParaRPr lang="en-US" sz="1100" b="1" i="1" dirty="0">
                <a:solidFill>
                  <a:srgbClr val="C00000"/>
                </a:solidFill>
                <a:latin typeface="Arial" charset="0"/>
              </a:endParaRPr>
            </a:p>
          </p:txBody>
        </p:sp>
      </p:grpSp>
    </p:spTree>
    <p:extLst>
      <p:ext uri="{BB962C8B-B14F-4D97-AF65-F5344CB8AC3E}">
        <p14:creationId xmlns:p14="http://schemas.microsoft.com/office/powerpoint/2010/main" val="30074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419"/>
                                        </p:tgtEl>
                                        <p:attrNameLst>
                                          <p:attrName>style.visibility</p:attrName>
                                        </p:attrNameLst>
                                      </p:cBhvr>
                                      <p:to>
                                        <p:strVal val="visible"/>
                                      </p:to>
                                    </p:set>
                                    <p:anim calcmode="lin" valueType="num">
                                      <p:cBhvr>
                                        <p:cTn id="7" dur="499" fill="hold"/>
                                        <p:tgtEl>
                                          <p:spTgt spid="419"/>
                                        </p:tgtEl>
                                        <p:attrNameLst>
                                          <p:attrName>ppt_x</p:attrName>
                                        </p:attrNameLst>
                                      </p:cBhvr>
                                      <p:tavLst>
                                        <p:tav tm="0">
                                          <p:val>
                                            <p:strVal val="#ppt_x"/>
                                          </p:val>
                                        </p:tav>
                                        <p:tav tm="100000">
                                          <p:val>
                                            <p:strVal val="#ppt_x"/>
                                          </p:val>
                                        </p:tav>
                                      </p:tavLst>
                                    </p:anim>
                                    <p:anim calcmode="lin" valueType="num">
                                      <p:cBhvr>
                                        <p:cTn id="8" dur="499" fill="hold"/>
                                        <p:tgtEl>
                                          <p:spTgt spid="419"/>
                                        </p:tgtEl>
                                        <p:attrNameLst>
                                          <p:attrName>ppt_y</p:attrName>
                                        </p:attrNameLst>
                                      </p:cBhvr>
                                      <p:tavLst>
                                        <p:tav tm="0">
                                          <p:val>
                                            <p:strVal val="0-#ppt_h/2"/>
                                          </p:val>
                                        </p:tav>
                                        <p:tav tm="100000">
                                          <p:val>
                                            <p:strVal val="#ppt_y"/>
                                          </p:val>
                                        </p:tav>
                                      </p:tavLst>
                                    </p:anim>
                                  </p:childTnLst>
                                </p:cTn>
                              </p:par>
                            </p:childTnLst>
                          </p:cTn>
                        </p:par>
                        <p:par>
                          <p:cTn id="9" fill="hold">
                            <p:stCondLst>
                              <p:cond delay="499"/>
                            </p:stCondLst>
                            <p:childTnLst>
                              <p:par>
                                <p:cTn id="10" presetID="9" presetClass="entr" fill="hold" grpId="0" nodeType="afterEffect">
                                  <p:stCondLst>
                                    <p:cond delay="0"/>
                                  </p:stCondLst>
                                  <p:iterate>
                                    <p:tmAbs val="0"/>
                                  </p:iterate>
                                  <p:childTnLst>
                                    <p:set>
                                      <p:cBhvr>
                                        <p:cTn id="11" fill="hold"/>
                                        <p:tgtEl>
                                          <p:spTgt spid="435"/>
                                        </p:tgtEl>
                                        <p:attrNameLst>
                                          <p:attrName>style.visibility</p:attrName>
                                        </p:attrNameLst>
                                      </p:cBhvr>
                                      <p:to>
                                        <p:strVal val="visible"/>
                                      </p:to>
                                    </p:set>
                                    <p:animEffect transition="in" filter="dissolve">
                                      <p:cBhvr>
                                        <p:cTn id="12" dur="300"/>
                                        <p:tgtEl>
                                          <p:spTgt spid="435"/>
                                        </p:tgtEl>
                                      </p:cBhvr>
                                    </p:animEffect>
                                  </p:childTnLst>
                                </p:cTn>
                              </p:par>
                            </p:childTnLst>
                          </p:cTn>
                        </p:par>
                        <p:par>
                          <p:cTn id="13" fill="hold">
                            <p:stCondLst>
                              <p:cond delay="799"/>
                            </p:stCondLst>
                            <p:childTnLst>
                              <p:par>
                                <p:cTn id="14" presetID="9" presetClass="entr" fill="hold" grpId="0" nodeType="afterEffect">
                                  <p:stCondLst>
                                    <p:cond delay="0"/>
                                  </p:stCondLst>
                                  <p:iterate>
                                    <p:tmAbs val="0"/>
                                  </p:iterate>
                                  <p:childTnLst>
                                    <p:set>
                                      <p:cBhvr>
                                        <p:cTn id="15" fill="hold"/>
                                        <p:tgtEl>
                                          <p:spTgt spid="418"/>
                                        </p:tgtEl>
                                        <p:attrNameLst>
                                          <p:attrName>style.visibility</p:attrName>
                                        </p:attrNameLst>
                                      </p:cBhvr>
                                      <p:to>
                                        <p:strVal val="visible"/>
                                      </p:to>
                                    </p:set>
                                    <p:animEffect transition="in" filter="dissolve">
                                      <p:cBhvr>
                                        <p:cTn id="16" dur="500"/>
                                        <p:tgtEl>
                                          <p:spTgt spid="418"/>
                                        </p:tgtEl>
                                      </p:cBhvr>
                                    </p:animEffect>
                                  </p:childTnLst>
                                </p:cTn>
                              </p:par>
                            </p:childTnLst>
                          </p:cTn>
                        </p:par>
                        <p:par>
                          <p:cTn id="17" fill="hold">
                            <p:stCondLst>
                              <p:cond delay="1299"/>
                            </p:stCondLst>
                            <p:childTnLst>
                              <p:par>
                                <p:cTn id="18" presetID="9" presetClass="entr" fill="hold" grpId="0" nodeType="afterEffect">
                                  <p:stCondLst>
                                    <p:cond delay="0"/>
                                  </p:stCondLst>
                                  <p:iterate>
                                    <p:tmAbs val="0"/>
                                  </p:iterate>
                                  <p:childTnLst>
                                    <p:set>
                                      <p:cBhvr>
                                        <p:cTn id="19" fill="hold"/>
                                        <p:tgtEl>
                                          <p:spTgt spid="417"/>
                                        </p:tgtEl>
                                        <p:attrNameLst>
                                          <p:attrName>style.visibility</p:attrName>
                                        </p:attrNameLst>
                                      </p:cBhvr>
                                      <p:to>
                                        <p:strVal val="visible"/>
                                      </p:to>
                                    </p:set>
                                    <p:animEffect transition="in" filter="dissolve">
                                      <p:cBhvr>
                                        <p:cTn id="20" dur="500"/>
                                        <p:tgtEl>
                                          <p:spTgt spid="417"/>
                                        </p:tgtEl>
                                      </p:cBhvr>
                                    </p:animEffect>
                                  </p:childTnLst>
                                </p:cTn>
                              </p:par>
                            </p:childTnLst>
                          </p:cTn>
                        </p:par>
                        <p:par>
                          <p:cTn id="21" fill="hold">
                            <p:stCondLst>
                              <p:cond delay="1799"/>
                            </p:stCondLst>
                            <p:childTnLst>
                              <p:par>
                                <p:cTn id="22" presetID="9" presetClass="entr" fill="hold" grpId="0" nodeType="afterEffect">
                                  <p:stCondLst>
                                    <p:cond delay="0"/>
                                  </p:stCondLst>
                                  <p:iterate>
                                    <p:tmAbs val="0"/>
                                  </p:iterate>
                                  <p:childTnLst>
                                    <p:set>
                                      <p:cBhvr>
                                        <p:cTn id="23" fill="hold"/>
                                        <p:tgtEl>
                                          <p:spTgt spid="431"/>
                                        </p:tgtEl>
                                        <p:attrNameLst>
                                          <p:attrName>style.visibility</p:attrName>
                                        </p:attrNameLst>
                                      </p:cBhvr>
                                      <p:to>
                                        <p:strVal val="visible"/>
                                      </p:to>
                                    </p:set>
                                    <p:animEffect transition="in" filter="dissolve">
                                      <p:cBhvr>
                                        <p:cTn id="24" dur="1000"/>
                                        <p:tgtEl>
                                          <p:spTgt spid="43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iterate>
                                    <p:tmAbs val="0"/>
                                  </p:iterate>
                                  <p:childTnLst>
                                    <p:set>
                                      <p:cBhvr>
                                        <p:cTn id="28" fill="hold"/>
                                        <p:tgtEl>
                                          <p:spTgt spid="421"/>
                                        </p:tgtEl>
                                        <p:attrNameLst>
                                          <p:attrName>style.visibility</p:attrName>
                                        </p:attrNameLst>
                                      </p:cBhvr>
                                      <p:to>
                                        <p:strVal val="visible"/>
                                      </p:to>
                                    </p:set>
                                    <p:anim calcmode="lin" valueType="num">
                                      <p:cBhvr>
                                        <p:cTn id="29" dur="499" fill="hold"/>
                                        <p:tgtEl>
                                          <p:spTgt spid="421"/>
                                        </p:tgtEl>
                                        <p:attrNameLst>
                                          <p:attrName>ppt_x</p:attrName>
                                        </p:attrNameLst>
                                      </p:cBhvr>
                                      <p:tavLst>
                                        <p:tav tm="0">
                                          <p:val>
                                            <p:strVal val="1+#ppt_w/2"/>
                                          </p:val>
                                        </p:tav>
                                        <p:tav tm="100000">
                                          <p:val>
                                            <p:strVal val="#ppt_x"/>
                                          </p:val>
                                        </p:tav>
                                      </p:tavLst>
                                    </p:anim>
                                    <p:anim calcmode="lin" valueType="num">
                                      <p:cBhvr>
                                        <p:cTn id="30" dur="499" fill="hold"/>
                                        <p:tgtEl>
                                          <p:spTgt spid="421"/>
                                        </p:tgtEl>
                                        <p:attrNameLst>
                                          <p:attrName>ppt_y</p:attrName>
                                        </p:attrNameLst>
                                      </p:cBhvr>
                                      <p:tavLst>
                                        <p:tav tm="0">
                                          <p:val>
                                            <p:strVal val="#ppt_y"/>
                                          </p:val>
                                        </p:tav>
                                        <p:tav tm="100000">
                                          <p:val>
                                            <p:strVal val="#ppt_y"/>
                                          </p:val>
                                        </p:tav>
                                      </p:tavLst>
                                    </p:anim>
                                  </p:childTnLst>
                                </p:cTn>
                              </p:par>
                            </p:childTnLst>
                          </p:cTn>
                        </p:par>
                        <p:par>
                          <p:cTn id="31" fill="hold">
                            <p:stCondLst>
                              <p:cond delay="499"/>
                            </p:stCondLst>
                            <p:childTnLst>
                              <p:par>
                                <p:cTn id="32" presetID="9" presetClass="entr" fill="hold" grpId="0" nodeType="afterEffect">
                                  <p:stCondLst>
                                    <p:cond delay="0"/>
                                  </p:stCondLst>
                                  <p:iterate>
                                    <p:tmAbs val="0"/>
                                  </p:iterate>
                                  <p:childTnLst>
                                    <p:set>
                                      <p:cBhvr>
                                        <p:cTn id="33" fill="hold"/>
                                        <p:tgtEl>
                                          <p:spTgt spid="432"/>
                                        </p:tgtEl>
                                        <p:attrNameLst>
                                          <p:attrName>style.visibility</p:attrName>
                                        </p:attrNameLst>
                                      </p:cBhvr>
                                      <p:to>
                                        <p:strVal val="visible"/>
                                      </p:to>
                                    </p:set>
                                    <p:animEffect transition="in" filter="dissolve">
                                      <p:cBhvr>
                                        <p:cTn id="34" dur="1000"/>
                                        <p:tgtEl>
                                          <p:spTgt spid="43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iterate>
                                    <p:tmAbs val="0"/>
                                  </p:iterate>
                                  <p:childTnLst>
                                    <p:set>
                                      <p:cBhvr>
                                        <p:cTn id="38" fill="hold"/>
                                        <p:tgtEl>
                                          <p:spTgt spid="424"/>
                                        </p:tgtEl>
                                        <p:attrNameLst>
                                          <p:attrName>style.visibility</p:attrName>
                                        </p:attrNameLst>
                                      </p:cBhvr>
                                      <p:to>
                                        <p:strVal val="visible"/>
                                      </p:to>
                                    </p:set>
                                    <p:anim calcmode="lin" valueType="num">
                                      <p:cBhvr>
                                        <p:cTn id="39" dur="499" fill="hold"/>
                                        <p:tgtEl>
                                          <p:spTgt spid="424"/>
                                        </p:tgtEl>
                                        <p:attrNameLst>
                                          <p:attrName>ppt_x</p:attrName>
                                        </p:attrNameLst>
                                      </p:cBhvr>
                                      <p:tavLst>
                                        <p:tav tm="0">
                                          <p:val>
                                            <p:strVal val="#ppt_x"/>
                                          </p:val>
                                        </p:tav>
                                        <p:tav tm="100000">
                                          <p:val>
                                            <p:strVal val="#ppt_x"/>
                                          </p:val>
                                        </p:tav>
                                      </p:tavLst>
                                    </p:anim>
                                    <p:anim calcmode="lin" valueType="num">
                                      <p:cBhvr>
                                        <p:cTn id="40" dur="499" fill="hold"/>
                                        <p:tgtEl>
                                          <p:spTgt spid="424"/>
                                        </p:tgtEl>
                                        <p:attrNameLst>
                                          <p:attrName>ppt_y</p:attrName>
                                        </p:attrNameLst>
                                      </p:cBhvr>
                                      <p:tavLst>
                                        <p:tav tm="0">
                                          <p:val>
                                            <p:strVal val="0-#ppt_h/2"/>
                                          </p:val>
                                        </p:tav>
                                        <p:tav tm="100000">
                                          <p:val>
                                            <p:strVal val="#ppt_y"/>
                                          </p:val>
                                        </p:tav>
                                      </p:tavLst>
                                    </p:anim>
                                  </p:childTnLst>
                                </p:cTn>
                              </p:par>
                            </p:childTnLst>
                          </p:cTn>
                        </p:par>
                        <p:par>
                          <p:cTn id="41" fill="hold">
                            <p:stCondLst>
                              <p:cond delay="499"/>
                            </p:stCondLst>
                            <p:childTnLst>
                              <p:par>
                                <p:cTn id="42" presetID="9" presetClass="entr" fill="hold" grpId="0" nodeType="afterEffect">
                                  <p:stCondLst>
                                    <p:cond delay="0"/>
                                  </p:stCondLst>
                                  <p:iterate>
                                    <p:tmAbs val="0"/>
                                  </p:iterate>
                                  <p:childTnLst>
                                    <p:set>
                                      <p:cBhvr>
                                        <p:cTn id="43" fill="hold"/>
                                        <p:tgtEl>
                                          <p:spTgt spid="434"/>
                                        </p:tgtEl>
                                        <p:attrNameLst>
                                          <p:attrName>style.visibility</p:attrName>
                                        </p:attrNameLst>
                                      </p:cBhvr>
                                      <p:to>
                                        <p:strVal val="visible"/>
                                      </p:to>
                                    </p:set>
                                    <p:animEffect transition="in" filter="dissolve">
                                      <p:cBhvr>
                                        <p:cTn id="44" dur="1000"/>
                                        <p:tgtEl>
                                          <p:spTgt spid="43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fill="hold" grpId="0" nodeType="clickEffect">
                                  <p:stCondLst>
                                    <p:cond delay="0"/>
                                  </p:stCondLst>
                                  <p:iterate>
                                    <p:tmAbs val="0"/>
                                  </p:iterate>
                                  <p:childTnLst>
                                    <p:set>
                                      <p:cBhvr>
                                        <p:cTn id="48" fill="hold"/>
                                        <p:tgtEl>
                                          <p:spTgt spid="425"/>
                                        </p:tgtEl>
                                        <p:attrNameLst>
                                          <p:attrName>style.visibility</p:attrName>
                                        </p:attrNameLst>
                                      </p:cBhvr>
                                      <p:to>
                                        <p:strVal val="visible"/>
                                      </p:to>
                                    </p:set>
                                    <p:animEffect transition="in" filter="dissolve">
                                      <p:cBhvr>
                                        <p:cTn id="49" dur="1000"/>
                                        <p:tgtEl>
                                          <p:spTgt spid="425"/>
                                        </p:tgtEl>
                                      </p:cBhvr>
                                    </p:animEffect>
                                  </p:childTnLst>
                                </p:cTn>
                              </p:par>
                            </p:childTnLst>
                          </p:cTn>
                        </p:par>
                        <p:par>
                          <p:cTn id="50" fill="hold">
                            <p:stCondLst>
                              <p:cond delay="1000"/>
                            </p:stCondLst>
                            <p:childTnLst>
                              <p:par>
                                <p:cTn id="51" presetID="9" presetClass="entr" fill="hold" grpId="0" nodeType="afterEffect">
                                  <p:stCondLst>
                                    <p:cond delay="0"/>
                                  </p:stCondLst>
                                  <p:iterate>
                                    <p:tmAbs val="0"/>
                                  </p:iterate>
                                  <p:childTnLst>
                                    <p:set>
                                      <p:cBhvr>
                                        <p:cTn id="52" fill="hold"/>
                                        <p:tgtEl>
                                          <p:spTgt spid="430"/>
                                        </p:tgtEl>
                                        <p:attrNameLst>
                                          <p:attrName>style.visibility</p:attrName>
                                        </p:attrNameLst>
                                      </p:cBhvr>
                                      <p:to>
                                        <p:strVal val="visible"/>
                                      </p:to>
                                    </p:set>
                                    <p:animEffect transition="in" filter="dissolve">
                                      <p:cBhvr>
                                        <p:cTn id="53" dur="1000"/>
                                        <p:tgtEl>
                                          <p:spTgt spid="430"/>
                                        </p:tgtEl>
                                      </p:cBhvr>
                                    </p:animEffect>
                                  </p:childTnLst>
                                </p:cTn>
                              </p:par>
                              <p:par>
                                <p:cTn id="54" presetID="9" presetClass="entr" fill="hold" grpId="0" nodeType="withEffect">
                                  <p:stCondLst>
                                    <p:cond delay="0"/>
                                  </p:stCondLst>
                                  <p:iterate>
                                    <p:tmAbs val="0"/>
                                  </p:iterate>
                                  <p:childTnLst>
                                    <p:set>
                                      <p:cBhvr>
                                        <p:cTn id="55" fill="hold"/>
                                        <p:tgtEl>
                                          <p:spTgt spid="433"/>
                                        </p:tgtEl>
                                        <p:attrNameLst>
                                          <p:attrName>style.visibility</p:attrName>
                                        </p:attrNameLst>
                                      </p:cBhvr>
                                      <p:to>
                                        <p:strVal val="visible"/>
                                      </p:to>
                                    </p:set>
                                    <p:animEffect transition="in" filter="dissolve">
                                      <p:cBhvr>
                                        <p:cTn id="56" dur="1000"/>
                                        <p:tgtEl>
                                          <p:spTgt spid="433"/>
                                        </p:tgtEl>
                                      </p:cBhvr>
                                    </p:animEffec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par>
                                <p:cTn id="68" presetID="10" presetClass="entr" presetSubtype="0" fill="hold" nodeType="with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advAuto="0"/>
      <p:bldP spid="418" grpId="0" animBg="1" advAuto="0"/>
      <p:bldP spid="419" grpId="0" animBg="1" advAuto="0"/>
      <p:bldP spid="435" grpId="0" animBg="1" advAuto="0"/>
      <p:bldP spid="421" grpId="0" animBg="1" advAuto="0"/>
      <p:bldP spid="424" grpId="0" animBg="1" advAuto="0"/>
      <p:bldP spid="425" grpId="0" animBg="1" advAuto="0"/>
      <p:bldP spid="430" grpId="0" animBg="1" advAuto="0"/>
      <p:bldP spid="431" grpId="0" animBg="1" advAuto="0"/>
      <p:bldP spid="432" grpId="0" animBg="1" advAuto="0"/>
      <p:bldP spid="433" grpId="0" animBg="1" advAuto="0"/>
      <p:bldP spid="434" grpId="0" animBg="1" advAuto="0"/>
      <p:bldP spid="2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57200" y="0"/>
            <a:ext cx="8229600" cy="1143000"/>
          </a:xfrm>
        </p:spPr>
        <p:txBody>
          <a:bodyPr>
            <a:normAutofit/>
          </a:bodyPr>
          <a:lstStyle/>
          <a:p>
            <a:r>
              <a:rPr lang="en-US" dirty="0" smtClean="0">
                <a:solidFill>
                  <a:srgbClr val="C00000"/>
                </a:solidFill>
              </a:rPr>
              <a:t>Multi-Crystal Mounting Grid</a:t>
            </a:r>
            <a:endParaRPr lang="en-US" dirty="0">
              <a:solidFill>
                <a:srgbClr val="C00000"/>
              </a:solidFill>
            </a:endParaRPr>
          </a:p>
        </p:txBody>
      </p:sp>
      <p:sp>
        <p:nvSpPr>
          <p:cNvPr id="14" name="TextBox 13"/>
          <p:cNvSpPr txBox="1"/>
          <p:nvPr/>
        </p:nvSpPr>
        <p:spPr>
          <a:xfrm>
            <a:off x="3169432" y="6296092"/>
            <a:ext cx="5893254" cy="523220"/>
          </a:xfrm>
          <a:prstGeom prst="rect">
            <a:avLst/>
          </a:prstGeom>
          <a:noFill/>
          <a:ln>
            <a:solidFill>
              <a:schemeClr val="accent2"/>
            </a:solidFill>
          </a:ln>
        </p:spPr>
        <p:txBody>
          <a:bodyPr wrap="square" rtlCol="0">
            <a:spAutoFit/>
          </a:bodyPr>
          <a:lstStyle/>
          <a:p>
            <a:r>
              <a:rPr lang="en-US" sz="1400" dirty="0">
                <a:solidFill>
                  <a:srgbClr val="4BACC6">
                    <a:lumMod val="50000"/>
                  </a:srgbClr>
                </a:solidFill>
                <a:latin typeface="Arial" charset="0"/>
              </a:rPr>
              <a:t>Cohen, A. E. </a:t>
            </a:r>
            <a:r>
              <a:rPr lang="en-US" sz="1400" i="1" dirty="0">
                <a:solidFill>
                  <a:srgbClr val="4BACC6">
                    <a:lumMod val="50000"/>
                  </a:srgbClr>
                </a:solidFill>
                <a:latin typeface="Arial" charset="0"/>
              </a:rPr>
              <a:t>et al. </a:t>
            </a:r>
            <a:r>
              <a:rPr lang="en-US" sz="1400" dirty="0">
                <a:solidFill>
                  <a:srgbClr val="4BACC6">
                    <a:lumMod val="50000"/>
                  </a:srgbClr>
                </a:solidFill>
                <a:latin typeface="Arial" charset="0"/>
              </a:rPr>
              <a:t>(2014). Proc. Natl Acad. Sci. USA, 111, </a:t>
            </a:r>
            <a:r>
              <a:rPr lang="en-US" sz="1400" dirty="0" smtClean="0">
                <a:solidFill>
                  <a:srgbClr val="4BACC6">
                    <a:lumMod val="50000"/>
                  </a:srgbClr>
                </a:solidFill>
                <a:latin typeface="Arial" charset="0"/>
              </a:rPr>
              <a:t>17122–17127</a:t>
            </a:r>
          </a:p>
          <a:p>
            <a:r>
              <a:rPr lang="en-US" sz="1400" dirty="0" smtClean="0">
                <a:solidFill>
                  <a:srgbClr val="4BACC6">
                    <a:lumMod val="50000"/>
                  </a:srgbClr>
                </a:solidFill>
                <a:latin typeface="Arial" charset="0"/>
              </a:rPr>
              <a:t>Baxter E. L. </a:t>
            </a:r>
            <a:r>
              <a:rPr lang="en-US" sz="1400" i="1" dirty="0" smtClean="0">
                <a:solidFill>
                  <a:srgbClr val="4BACC6">
                    <a:lumMod val="50000"/>
                  </a:srgbClr>
                </a:solidFill>
                <a:latin typeface="Arial" charset="0"/>
              </a:rPr>
              <a:t>et al.</a:t>
            </a:r>
            <a:r>
              <a:rPr lang="en-US" sz="1400" dirty="0" smtClean="0">
                <a:solidFill>
                  <a:srgbClr val="4BACC6">
                    <a:lumMod val="50000"/>
                  </a:srgbClr>
                </a:solidFill>
                <a:latin typeface="Arial" charset="0"/>
              </a:rPr>
              <a:t>  </a:t>
            </a:r>
            <a:r>
              <a:rPr lang="en-US" sz="1400" dirty="0" err="1" smtClean="0">
                <a:solidFill>
                  <a:srgbClr val="4BACC6">
                    <a:lumMod val="50000"/>
                  </a:srgbClr>
                </a:solidFill>
                <a:latin typeface="Arial" charset="0"/>
              </a:rPr>
              <a:t>Acta</a:t>
            </a:r>
            <a:r>
              <a:rPr lang="en-US" sz="1400" dirty="0" smtClean="0">
                <a:solidFill>
                  <a:srgbClr val="4BACC6">
                    <a:lumMod val="50000"/>
                  </a:srgbClr>
                </a:solidFill>
                <a:latin typeface="Arial" charset="0"/>
              </a:rPr>
              <a:t> </a:t>
            </a:r>
            <a:r>
              <a:rPr lang="en-US" sz="1400" dirty="0" err="1">
                <a:solidFill>
                  <a:srgbClr val="4BACC6">
                    <a:lumMod val="50000"/>
                  </a:srgbClr>
                </a:solidFill>
                <a:latin typeface="Arial" charset="0"/>
              </a:rPr>
              <a:t>Cryst</a:t>
            </a:r>
            <a:r>
              <a:rPr lang="en-US" sz="1400" dirty="0">
                <a:solidFill>
                  <a:srgbClr val="4BACC6">
                    <a:lumMod val="50000"/>
                  </a:srgbClr>
                </a:solidFill>
                <a:latin typeface="Arial" charset="0"/>
              </a:rPr>
              <a:t>. (2016). D72, </a:t>
            </a:r>
            <a:r>
              <a:rPr lang="en-US" sz="1400" dirty="0" smtClean="0">
                <a:solidFill>
                  <a:srgbClr val="4BACC6">
                    <a:lumMod val="50000"/>
                  </a:srgbClr>
                </a:solidFill>
                <a:latin typeface="Arial" charset="0"/>
              </a:rPr>
              <a:t>2–11.</a:t>
            </a:r>
            <a:endParaRPr lang="en-US" sz="1400" dirty="0">
              <a:solidFill>
                <a:srgbClr val="4BACC6">
                  <a:lumMod val="50000"/>
                </a:srgbClr>
              </a:solidFill>
              <a:latin typeface="Arial" charset="0"/>
            </a:endParaRPr>
          </a:p>
        </p:txBody>
      </p:sp>
      <p:pic>
        <p:nvPicPr>
          <p:cNvPr id="11" name="Picture 2"/>
          <p:cNvPicPr>
            <a:picLocks noChangeAspect="1" noChangeArrowheads="1"/>
          </p:cNvPicPr>
          <p:nvPr/>
        </p:nvPicPr>
        <p:blipFill>
          <a:blip r:embed="rId3" cstate="print"/>
          <a:srcRect l="1115" b="26362"/>
          <a:stretch>
            <a:fillRect/>
          </a:stretch>
        </p:blipFill>
        <p:spPr bwMode="auto">
          <a:xfrm>
            <a:off x="3371773" y="3659154"/>
            <a:ext cx="5647035" cy="2372990"/>
          </a:xfrm>
          <a:prstGeom prst="rect">
            <a:avLst/>
          </a:prstGeom>
          <a:noFill/>
          <a:ln w="9525">
            <a:noFill/>
            <a:miter lim="800000"/>
            <a:headEnd/>
            <a:tailEnd/>
          </a:ln>
        </p:spPr>
      </p:pic>
      <p:sp>
        <p:nvSpPr>
          <p:cNvPr id="2" name="Rounded Rectangle 1"/>
          <p:cNvSpPr/>
          <p:nvPr/>
        </p:nvSpPr>
        <p:spPr>
          <a:xfrm>
            <a:off x="3850450" y="4769726"/>
            <a:ext cx="2856734" cy="5909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6172200" y="5783497"/>
            <a:ext cx="2163349" cy="400110"/>
          </a:xfrm>
          <a:prstGeom prst="rect">
            <a:avLst/>
          </a:prstGeom>
          <a:noFill/>
        </p:spPr>
        <p:txBody>
          <a:bodyPr wrap="none" rtlCol="0">
            <a:spAutoFit/>
          </a:bodyPr>
          <a:lstStyle/>
          <a:p>
            <a:r>
              <a:rPr lang="en-US" sz="2000" dirty="0" smtClean="0">
                <a:solidFill>
                  <a:prstClr val="black"/>
                </a:solidFill>
                <a:latin typeface="Arial" charset="0"/>
              </a:rPr>
              <a:t>Single thin window</a:t>
            </a:r>
            <a:endParaRPr lang="en-US" sz="2000" dirty="0">
              <a:solidFill>
                <a:prstClr val="black"/>
              </a:solidFill>
              <a:latin typeface="Arial" charset="0"/>
            </a:endParaRPr>
          </a:p>
        </p:txBody>
      </p:sp>
      <p:cxnSp>
        <p:nvCxnSpPr>
          <p:cNvPr id="6" name="Straight Arrow Connector 5"/>
          <p:cNvCxnSpPr>
            <a:endCxn id="2" idx="3"/>
          </p:cNvCxnSpPr>
          <p:nvPr/>
        </p:nvCxnSpPr>
        <p:spPr>
          <a:xfrm flipH="1" flipV="1">
            <a:off x="6707184" y="5065176"/>
            <a:ext cx="711425" cy="65284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162087" y="2685610"/>
            <a:ext cx="3107226" cy="3726572"/>
          </a:xfrm>
          <a:prstGeom prst="rect">
            <a:avLst/>
          </a:prstGeom>
        </p:spPr>
      </p:pic>
      <p:sp>
        <p:nvSpPr>
          <p:cNvPr id="20" name="TextBox 19"/>
          <p:cNvSpPr txBox="1"/>
          <p:nvPr/>
        </p:nvSpPr>
        <p:spPr>
          <a:xfrm>
            <a:off x="135122" y="6319210"/>
            <a:ext cx="2888932" cy="615553"/>
          </a:xfrm>
          <a:prstGeom prst="rect">
            <a:avLst/>
          </a:prstGeom>
          <a:noFill/>
        </p:spPr>
        <p:txBody>
          <a:bodyPr wrap="none" rtlCol="0">
            <a:spAutoFit/>
          </a:bodyPr>
          <a:lstStyle/>
          <a:p>
            <a:r>
              <a:rPr lang="en-US" sz="1600" dirty="0" smtClean="0">
                <a:solidFill>
                  <a:prstClr val="black"/>
                </a:solidFill>
                <a:latin typeface="Arial" charset="0"/>
              </a:rPr>
              <a:t>After X-ray Exposure at LCLS</a:t>
            </a:r>
          </a:p>
          <a:p>
            <a:endParaRPr lang="en-US" dirty="0">
              <a:solidFill>
                <a:prstClr val="black"/>
              </a:solidFill>
              <a:latin typeface="Arial" charset="0"/>
            </a:endParaRPr>
          </a:p>
        </p:txBody>
      </p:sp>
      <p:cxnSp>
        <p:nvCxnSpPr>
          <p:cNvPr id="21" name="Straight Arrow Connector 20"/>
          <p:cNvCxnSpPr/>
          <p:nvPr/>
        </p:nvCxnSpPr>
        <p:spPr>
          <a:xfrm flipH="1" flipV="1">
            <a:off x="2163285" y="5139019"/>
            <a:ext cx="592694" cy="49092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455966" y="4347736"/>
            <a:ext cx="609600" cy="24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Picture 25"/>
          <p:cNvPicPr>
            <a:picLocks noChangeAspect="1"/>
          </p:cNvPicPr>
          <p:nvPr/>
        </p:nvPicPr>
        <p:blipFill>
          <a:blip r:embed="rId5"/>
          <a:stretch>
            <a:fillRect/>
          </a:stretch>
        </p:blipFill>
        <p:spPr>
          <a:xfrm>
            <a:off x="3310076" y="974850"/>
            <a:ext cx="3386876" cy="2497453"/>
          </a:xfrm>
          <a:prstGeom prst="rect">
            <a:avLst/>
          </a:prstGeom>
        </p:spPr>
      </p:pic>
      <p:pic>
        <p:nvPicPr>
          <p:cNvPr id="27" name="Picture 26"/>
          <p:cNvPicPr>
            <a:picLocks noChangeAspect="1"/>
          </p:cNvPicPr>
          <p:nvPr/>
        </p:nvPicPr>
        <p:blipFill>
          <a:blip r:embed="rId6"/>
          <a:stretch>
            <a:fillRect/>
          </a:stretch>
        </p:blipFill>
        <p:spPr>
          <a:xfrm>
            <a:off x="6737715" y="1650583"/>
            <a:ext cx="2332591" cy="2273606"/>
          </a:xfrm>
          <a:prstGeom prst="rect">
            <a:avLst/>
          </a:prstGeom>
        </p:spPr>
      </p:pic>
      <p:sp>
        <p:nvSpPr>
          <p:cNvPr id="28" name="TextBox 27"/>
          <p:cNvSpPr txBox="1"/>
          <p:nvPr/>
        </p:nvSpPr>
        <p:spPr>
          <a:xfrm>
            <a:off x="3320275" y="3507691"/>
            <a:ext cx="3028008" cy="646331"/>
          </a:xfrm>
          <a:prstGeom prst="rect">
            <a:avLst/>
          </a:prstGeom>
          <a:noFill/>
        </p:spPr>
        <p:txBody>
          <a:bodyPr wrap="none" rtlCol="0">
            <a:spAutoFit/>
          </a:bodyPr>
          <a:lstStyle/>
          <a:p>
            <a:r>
              <a:rPr lang="en-US" dirty="0" smtClean="0">
                <a:solidFill>
                  <a:prstClr val="black"/>
                </a:solidFill>
                <a:latin typeface="Arial" charset="0"/>
              </a:rPr>
              <a:t>Raster Data Collection in Grids</a:t>
            </a:r>
          </a:p>
          <a:p>
            <a:endParaRPr lang="en-US" dirty="0">
              <a:solidFill>
                <a:prstClr val="black"/>
              </a:solidFill>
              <a:latin typeface="Arial" charset="0"/>
            </a:endParaRPr>
          </a:p>
        </p:txBody>
      </p:sp>
      <p:pic>
        <p:nvPicPr>
          <p:cNvPr id="16" name="Content Placeholder 7" descr="grid_on_base.jpg"/>
          <p:cNvPicPr>
            <a:picLocks noGrp="1" noChangeAspect="1"/>
          </p:cNvPicPr>
          <p:nvPr>
            <p:ph sz="half" idx="1"/>
          </p:nvPr>
        </p:nvPicPr>
        <p:blipFill>
          <a:blip r:embed="rId7" cstate="print"/>
          <a:stretch>
            <a:fillRect/>
          </a:stretch>
        </p:blipFill>
        <p:spPr>
          <a:xfrm>
            <a:off x="536689" y="798682"/>
            <a:ext cx="1910797" cy="1747298"/>
          </a:xfrm>
        </p:spPr>
      </p:pic>
      <p:sp>
        <p:nvSpPr>
          <p:cNvPr id="17" name="TextBox 16"/>
          <p:cNvSpPr txBox="1"/>
          <p:nvPr/>
        </p:nvSpPr>
        <p:spPr>
          <a:xfrm>
            <a:off x="224202" y="2494164"/>
            <a:ext cx="2422458" cy="246221"/>
          </a:xfrm>
          <a:prstGeom prst="rect">
            <a:avLst/>
          </a:prstGeom>
          <a:noFill/>
        </p:spPr>
        <p:txBody>
          <a:bodyPr wrap="none" rtlCol="0">
            <a:spAutoFit/>
          </a:bodyPr>
          <a:lstStyle/>
          <a:p>
            <a:r>
              <a:rPr lang="en-US" sz="1000" dirty="0" smtClean="0">
                <a:solidFill>
                  <a:prstClr val="black"/>
                </a:solidFill>
                <a:latin typeface="Arial" charset="0"/>
              </a:rPr>
              <a:t>Comparison of grid to copper-magnetic pin</a:t>
            </a:r>
          </a:p>
        </p:txBody>
      </p:sp>
      <p:sp>
        <p:nvSpPr>
          <p:cNvPr id="15" name="TextBox 14"/>
          <p:cNvSpPr txBox="1"/>
          <p:nvPr/>
        </p:nvSpPr>
        <p:spPr>
          <a:xfrm>
            <a:off x="135122" y="3900329"/>
            <a:ext cx="3134191" cy="615553"/>
          </a:xfrm>
          <a:prstGeom prst="rect">
            <a:avLst/>
          </a:prstGeom>
          <a:noFill/>
        </p:spPr>
        <p:txBody>
          <a:bodyPr wrap="none" rtlCol="0">
            <a:spAutoFit/>
          </a:bodyPr>
          <a:lstStyle/>
          <a:p>
            <a:r>
              <a:rPr lang="en-US" sz="1600" dirty="0" smtClean="0">
                <a:solidFill>
                  <a:srgbClr val="FFFFFF"/>
                </a:solidFill>
                <a:latin typeface="Arial" charset="0"/>
              </a:rPr>
              <a:t>Crystallization Drops on Window</a:t>
            </a:r>
          </a:p>
          <a:p>
            <a:endParaRPr lang="en-US" dirty="0">
              <a:solidFill>
                <a:prstClr val="black"/>
              </a:solidFill>
              <a:latin typeface="Arial" charset="0"/>
            </a:endParaRPr>
          </a:p>
        </p:txBody>
      </p:sp>
      <p:grpSp>
        <p:nvGrpSpPr>
          <p:cNvPr id="18" name="Group 17"/>
          <p:cNvGrpSpPr/>
          <p:nvPr/>
        </p:nvGrpSpPr>
        <p:grpSpPr>
          <a:xfrm>
            <a:off x="7253874" y="751863"/>
            <a:ext cx="1109014" cy="711146"/>
            <a:chOff x="685800" y="468394"/>
            <a:chExt cx="1109014" cy="711146"/>
          </a:xfrm>
        </p:grpSpPr>
        <p:pic>
          <p:nvPicPr>
            <p:cNvPr id="19" name="Picture 18"/>
            <p:cNvPicPr>
              <a:picLocks noChangeAspect="1"/>
            </p:cNvPicPr>
            <p:nvPr/>
          </p:nvPicPr>
          <p:blipFill>
            <a:blip r:embed="rId8" cstate="print"/>
            <a:srcRect/>
            <a:stretch>
              <a:fillRect/>
            </a:stretch>
          </p:blipFill>
          <p:spPr bwMode="auto">
            <a:xfrm>
              <a:off x="685800" y="565317"/>
              <a:ext cx="1109014" cy="614223"/>
            </a:xfrm>
            <a:prstGeom prst="rect">
              <a:avLst/>
            </a:prstGeom>
            <a:noFill/>
          </p:spPr>
        </p:pic>
        <p:sp>
          <p:nvSpPr>
            <p:cNvPr id="22" name="TextBox 21"/>
            <p:cNvSpPr txBox="1"/>
            <p:nvPr/>
          </p:nvSpPr>
          <p:spPr>
            <a:xfrm rot="21364796">
              <a:off x="841510" y="468394"/>
              <a:ext cx="562975" cy="261610"/>
            </a:xfrm>
            <a:prstGeom prst="rect">
              <a:avLst/>
            </a:prstGeom>
            <a:noFill/>
          </p:spPr>
          <p:txBody>
            <a:bodyPr wrap="none" rtlCol="0">
              <a:spAutoFit/>
            </a:bodyPr>
            <a:lstStyle/>
            <a:p>
              <a:r>
                <a:rPr lang="en-US" sz="1100" b="1" i="1" dirty="0" smtClean="0">
                  <a:solidFill>
                    <a:srgbClr val="C00000"/>
                  </a:solidFill>
                  <a:latin typeface="Arial" charset="0"/>
                </a:rPr>
                <a:t>SSRL</a:t>
              </a:r>
              <a:endParaRPr lang="en-US" sz="1100" b="1" i="1" dirty="0">
                <a:solidFill>
                  <a:srgbClr val="C00000"/>
                </a:solidFill>
                <a:latin typeface="Arial" charset="0"/>
              </a:endParaRPr>
            </a:p>
          </p:txBody>
        </p:sp>
      </p:grpSp>
    </p:spTree>
    <p:extLst>
      <p:ext uri="{BB962C8B-B14F-4D97-AF65-F5344CB8AC3E}">
        <p14:creationId xmlns:p14="http://schemas.microsoft.com/office/powerpoint/2010/main" val="1522783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7"/>
          <a:stretch>
            <a:fillRect/>
          </a:stretch>
        </p:blipFill>
        <p:spPr>
          <a:xfrm>
            <a:off x="748118" y="4491576"/>
            <a:ext cx="4677968" cy="1718211"/>
          </a:xfrm>
          <a:prstGeom prst="rect">
            <a:avLst/>
          </a:prstGeom>
        </p:spPr>
      </p:pic>
      <p:sp>
        <p:nvSpPr>
          <p:cNvPr id="2" name="Title 1"/>
          <p:cNvSpPr>
            <a:spLocks noGrp="1"/>
          </p:cNvSpPr>
          <p:nvPr>
            <p:ph type="title"/>
          </p:nvPr>
        </p:nvSpPr>
        <p:spPr>
          <a:xfrm>
            <a:off x="457200" y="0"/>
            <a:ext cx="8229600" cy="1143000"/>
          </a:xfrm>
        </p:spPr>
        <p:txBody>
          <a:bodyPr>
            <a:normAutofit/>
          </a:bodyPr>
          <a:lstStyle/>
          <a:p>
            <a:r>
              <a:rPr lang="en-US" dirty="0" smtClean="0">
                <a:solidFill>
                  <a:srgbClr val="C00000"/>
                </a:solidFill>
              </a:rPr>
              <a:t>Automation for Filling Grids</a:t>
            </a:r>
            <a:endParaRPr lang="en-US" dirty="0">
              <a:solidFill>
                <a:srgbClr val="C00000"/>
              </a:solidFill>
            </a:endParaRPr>
          </a:p>
        </p:txBody>
      </p:sp>
      <p:sp>
        <p:nvSpPr>
          <p:cNvPr id="13" name="TextBox 12"/>
          <p:cNvSpPr txBox="1"/>
          <p:nvPr/>
        </p:nvSpPr>
        <p:spPr>
          <a:xfrm>
            <a:off x="387838" y="792540"/>
            <a:ext cx="8610600" cy="1569660"/>
          </a:xfrm>
          <a:prstGeom prst="rect">
            <a:avLst/>
          </a:prstGeom>
          <a:noFill/>
        </p:spPr>
        <p:txBody>
          <a:bodyPr wrap="square" rtlCol="0">
            <a:spAutoFit/>
          </a:bodyPr>
          <a:lstStyle/>
          <a:p>
            <a:pPr>
              <a:buFont typeface="Arial" pitchFamily="34" charset="0"/>
              <a:buChar char="•"/>
            </a:pPr>
            <a:r>
              <a:rPr lang="en-US" sz="2400" dirty="0" smtClean="0">
                <a:solidFill>
                  <a:prstClr val="black"/>
                </a:solidFill>
                <a:latin typeface="Arial" charset="0"/>
              </a:rPr>
              <a:t>  </a:t>
            </a:r>
            <a:r>
              <a:rPr lang="en-US" sz="2400" dirty="0">
                <a:solidFill>
                  <a:prstClr val="black"/>
                </a:solidFill>
                <a:latin typeface="Arial" charset="0"/>
              </a:rPr>
              <a:t>Adaptor </a:t>
            </a:r>
            <a:r>
              <a:rPr lang="en-US" sz="2400" dirty="0" smtClean="0">
                <a:solidFill>
                  <a:prstClr val="black"/>
                </a:solidFill>
                <a:latin typeface="Arial" charset="0"/>
              </a:rPr>
              <a:t>in standard </a:t>
            </a:r>
            <a:r>
              <a:rPr lang="en-US" sz="2400" dirty="0" err="1">
                <a:solidFill>
                  <a:prstClr val="black"/>
                </a:solidFill>
                <a:latin typeface="Arial" charset="0"/>
              </a:rPr>
              <a:t>microplate</a:t>
            </a:r>
            <a:r>
              <a:rPr lang="en-US" sz="2400" dirty="0">
                <a:solidFill>
                  <a:prstClr val="black"/>
                </a:solidFill>
                <a:latin typeface="Arial" charset="0"/>
              </a:rPr>
              <a:t> form factor</a:t>
            </a:r>
          </a:p>
          <a:p>
            <a:pPr>
              <a:buFont typeface="Arial" pitchFamily="34" charset="0"/>
              <a:buChar char="•"/>
            </a:pPr>
            <a:r>
              <a:rPr lang="en-US" sz="2400" dirty="0" smtClean="0">
                <a:solidFill>
                  <a:prstClr val="black"/>
                </a:solidFill>
                <a:latin typeface="Arial" charset="0"/>
              </a:rPr>
              <a:t>  Compatible with a variety of fluid handing robots</a:t>
            </a:r>
          </a:p>
          <a:p>
            <a:pPr lvl="1">
              <a:buFont typeface="Arial" pitchFamily="34" charset="0"/>
              <a:buChar char="•"/>
            </a:pPr>
            <a:r>
              <a:rPr lang="en-US" sz="2400" dirty="0" smtClean="0">
                <a:solidFill>
                  <a:prstClr val="black"/>
                </a:solidFill>
                <a:latin typeface="Arial" charset="0"/>
              </a:rPr>
              <a:t>  </a:t>
            </a:r>
            <a:r>
              <a:rPr lang="en-US" sz="2400" dirty="0" err="1" smtClean="0">
                <a:solidFill>
                  <a:prstClr val="black"/>
                </a:solidFill>
                <a:latin typeface="Arial" charset="0"/>
              </a:rPr>
              <a:t>Labcyte</a:t>
            </a:r>
            <a:r>
              <a:rPr lang="en-US" sz="2400" dirty="0" smtClean="0">
                <a:solidFill>
                  <a:prstClr val="black"/>
                </a:solidFill>
                <a:latin typeface="Arial" charset="0"/>
              </a:rPr>
              <a:t> Echo (hanging drop) </a:t>
            </a:r>
          </a:p>
          <a:p>
            <a:pPr lvl="1">
              <a:buFont typeface="Arial" pitchFamily="34" charset="0"/>
              <a:buChar char="•"/>
            </a:pPr>
            <a:r>
              <a:rPr lang="en-US" sz="2400" dirty="0">
                <a:solidFill>
                  <a:prstClr val="black"/>
                </a:solidFill>
                <a:latin typeface="Arial" charset="0"/>
              </a:rPr>
              <a:t> </a:t>
            </a:r>
            <a:r>
              <a:rPr lang="en-US" sz="2400" dirty="0" smtClean="0">
                <a:solidFill>
                  <a:prstClr val="black"/>
                </a:solidFill>
                <a:latin typeface="Arial" charset="0"/>
              </a:rPr>
              <a:t> Art Robbins Gryphon </a:t>
            </a:r>
            <a:r>
              <a:rPr lang="en-US" sz="2400" dirty="0">
                <a:solidFill>
                  <a:prstClr val="black"/>
                </a:solidFill>
                <a:latin typeface="Arial" charset="0"/>
              </a:rPr>
              <a:t>and </a:t>
            </a:r>
            <a:r>
              <a:rPr lang="en-US" sz="2400" dirty="0" smtClean="0">
                <a:solidFill>
                  <a:prstClr val="black"/>
                </a:solidFill>
                <a:latin typeface="Arial" charset="0"/>
              </a:rPr>
              <a:t>TTP </a:t>
            </a:r>
            <a:r>
              <a:rPr lang="en-US" sz="2400" dirty="0" err="1">
                <a:solidFill>
                  <a:prstClr val="black"/>
                </a:solidFill>
                <a:latin typeface="Arial" charset="0"/>
              </a:rPr>
              <a:t>Labtech</a:t>
            </a:r>
            <a:r>
              <a:rPr lang="en-US" sz="2400" dirty="0">
                <a:solidFill>
                  <a:prstClr val="black"/>
                </a:solidFill>
                <a:latin typeface="Arial" charset="0"/>
              </a:rPr>
              <a:t> Mosquito (</a:t>
            </a:r>
            <a:r>
              <a:rPr lang="en-US" sz="2400" dirty="0" smtClean="0">
                <a:solidFill>
                  <a:prstClr val="black"/>
                </a:solidFill>
                <a:latin typeface="Arial" charset="0"/>
              </a:rPr>
              <a:t>LCP)</a:t>
            </a:r>
          </a:p>
        </p:txBody>
      </p:sp>
      <p:pic>
        <p:nvPicPr>
          <p:cNvPr id="11" name="Picture 10" descr="Macintosh HD:Users:ebaxter-a:Desktop:IMAG1059.jpg"/>
          <p:cNvPicPr/>
          <p:nvPr/>
        </p:nvPicPr>
        <p:blipFill>
          <a:blip r:embed="rId8" cstate="print">
            <a:extLst>
              <a:ext uri="{28A0092B-C50C-407E-A947-70E740481C1C}">
                <a14:useLocalDpi xmlns:a14="http://schemas.microsoft.com/office/drawing/2010/main"/>
              </a:ext>
            </a:extLst>
          </a:blip>
          <a:srcRect/>
          <a:stretch>
            <a:fillRect/>
          </a:stretch>
        </p:blipFill>
        <p:spPr bwMode="auto">
          <a:xfrm>
            <a:off x="491684" y="4038600"/>
            <a:ext cx="4845075" cy="2515486"/>
          </a:xfrm>
          <a:prstGeom prst="rect">
            <a:avLst/>
          </a:prstGeom>
          <a:noFill/>
          <a:ln>
            <a:noFill/>
          </a:ln>
        </p:spPr>
      </p:pic>
      <p:pic>
        <p:nvPicPr>
          <p:cNvPr id="7" name="Picture 6" descr="echo_555_0.png"/>
          <p:cNvPicPr>
            <a:picLocks noChangeAspect="1"/>
          </p:cNvPicPr>
          <p:nvPr/>
        </p:nvPicPr>
        <p:blipFill>
          <a:blip r:embed="rId9" cstate="print"/>
          <a:stretch>
            <a:fillRect/>
          </a:stretch>
        </p:blipFill>
        <p:spPr>
          <a:xfrm>
            <a:off x="0" y="2383426"/>
            <a:ext cx="1752600" cy="2344012"/>
          </a:xfrm>
          <a:prstGeom prst="rect">
            <a:avLst/>
          </a:prstGeom>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006340" y="2383426"/>
            <a:ext cx="3186113" cy="2636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9100" y="6488668"/>
            <a:ext cx="4204997" cy="369332"/>
          </a:xfrm>
          <a:prstGeom prst="rect">
            <a:avLst/>
          </a:prstGeom>
          <a:noFill/>
        </p:spPr>
        <p:txBody>
          <a:bodyPr wrap="none" rtlCol="0">
            <a:spAutoFit/>
          </a:bodyPr>
          <a:lstStyle/>
          <a:p>
            <a:r>
              <a:rPr lang="en-US" dirty="0" smtClean="0">
                <a:solidFill>
                  <a:prstClr val="black"/>
                </a:solidFill>
                <a:latin typeface="Arial" charset="0"/>
              </a:rPr>
              <a:t>                                                                            </a:t>
            </a:r>
            <a:endParaRPr lang="en-US" dirty="0">
              <a:solidFill>
                <a:prstClr val="black"/>
              </a:solidFill>
              <a:latin typeface="Arial" charset="0"/>
            </a:endParaRPr>
          </a:p>
        </p:txBody>
      </p:sp>
      <p:pic>
        <p:nvPicPr>
          <p:cNvPr id="15" name="Gryphon_dispens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618868" y="4756972"/>
            <a:ext cx="3201990" cy="1801119"/>
          </a:xfrm>
          <a:prstGeom prst="rect">
            <a:avLst/>
          </a:prstGeom>
        </p:spPr>
      </p:pic>
      <p:sp>
        <p:nvSpPr>
          <p:cNvPr id="4" name="Rectangle 3"/>
          <p:cNvSpPr/>
          <p:nvPr/>
        </p:nvSpPr>
        <p:spPr>
          <a:xfrm>
            <a:off x="5627412" y="5883959"/>
            <a:ext cx="1003352" cy="369332"/>
          </a:xfrm>
          <a:prstGeom prst="rect">
            <a:avLst/>
          </a:prstGeom>
        </p:spPr>
        <p:txBody>
          <a:bodyPr wrap="none">
            <a:spAutoFit/>
          </a:bodyPr>
          <a:lstStyle/>
          <a:p>
            <a:r>
              <a:rPr lang="en-US" dirty="0" smtClean="0">
                <a:solidFill>
                  <a:prstClr val="white"/>
                </a:solidFill>
                <a:latin typeface="Arial" charset="0"/>
              </a:rPr>
              <a:t>Gryphon</a:t>
            </a:r>
            <a:endParaRPr lang="en-US" dirty="0">
              <a:solidFill>
                <a:prstClr val="white"/>
              </a:solidFill>
              <a:latin typeface="Arial" charset="0"/>
            </a:endParaRPr>
          </a:p>
        </p:txBody>
      </p:sp>
      <p:pic>
        <p:nvPicPr>
          <p:cNvPr id="19" name="IMG_1645.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880769" y="2499173"/>
            <a:ext cx="3022115" cy="1702600"/>
          </a:xfrm>
          <a:prstGeom prst="rect">
            <a:avLst/>
          </a:prstGeom>
        </p:spPr>
      </p:pic>
      <p:sp>
        <p:nvSpPr>
          <p:cNvPr id="20" name="Rectangle 19"/>
          <p:cNvSpPr/>
          <p:nvPr/>
        </p:nvSpPr>
        <p:spPr>
          <a:xfrm>
            <a:off x="1880769" y="2501600"/>
            <a:ext cx="1086516" cy="369332"/>
          </a:xfrm>
          <a:prstGeom prst="rect">
            <a:avLst/>
          </a:prstGeom>
        </p:spPr>
        <p:txBody>
          <a:bodyPr wrap="none">
            <a:spAutoFit/>
          </a:bodyPr>
          <a:lstStyle/>
          <a:p>
            <a:r>
              <a:rPr lang="en-US" dirty="0" smtClean="0">
                <a:solidFill>
                  <a:prstClr val="white"/>
                </a:solidFill>
                <a:latin typeface="Arial" charset="0"/>
              </a:rPr>
              <a:t>Mosquito</a:t>
            </a:r>
            <a:endParaRPr lang="en-US" dirty="0">
              <a:solidFill>
                <a:prstClr val="white"/>
              </a:solidFill>
              <a:latin typeface="Arial" charset="0"/>
            </a:endParaRPr>
          </a:p>
        </p:txBody>
      </p:sp>
      <p:sp>
        <p:nvSpPr>
          <p:cNvPr id="6" name="Rectangle 5"/>
          <p:cNvSpPr/>
          <p:nvPr/>
        </p:nvSpPr>
        <p:spPr>
          <a:xfrm>
            <a:off x="1872060" y="6525825"/>
            <a:ext cx="4992513" cy="369332"/>
          </a:xfrm>
          <a:prstGeom prst="rect">
            <a:avLst/>
          </a:prstGeom>
        </p:spPr>
        <p:txBody>
          <a:bodyPr wrap="square">
            <a:spAutoFit/>
          </a:bodyPr>
          <a:lstStyle/>
          <a:p>
            <a:r>
              <a:rPr lang="en-US" dirty="0">
                <a:solidFill>
                  <a:srgbClr val="4BACC6">
                    <a:lumMod val="50000"/>
                  </a:srgbClr>
                </a:solidFill>
                <a:latin typeface="Arial" charset="0"/>
              </a:rPr>
              <a:t>Baxter E. L. </a:t>
            </a:r>
            <a:r>
              <a:rPr lang="en-US" i="1" dirty="0">
                <a:solidFill>
                  <a:srgbClr val="4BACC6">
                    <a:lumMod val="50000"/>
                  </a:srgbClr>
                </a:solidFill>
                <a:latin typeface="Arial" charset="0"/>
              </a:rPr>
              <a:t>et al.</a:t>
            </a:r>
            <a:r>
              <a:rPr lang="en-US" dirty="0">
                <a:solidFill>
                  <a:srgbClr val="4BACC6">
                    <a:lumMod val="50000"/>
                  </a:srgbClr>
                </a:solidFill>
                <a:latin typeface="Arial" charset="0"/>
              </a:rPr>
              <a:t>  </a:t>
            </a:r>
            <a:r>
              <a:rPr lang="en-US" dirty="0" err="1">
                <a:solidFill>
                  <a:srgbClr val="4BACC6">
                    <a:lumMod val="50000"/>
                  </a:srgbClr>
                </a:solidFill>
                <a:latin typeface="Arial" charset="0"/>
              </a:rPr>
              <a:t>Acta</a:t>
            </a:r>
            <a:r>
              <a:rPr lang="en-US" dirty="0">
                <a:solidFill>
                  <a:srgbClr val="4BACC6">
                    <a:lumMod val="50000"/>
                  </a:srgbClr>
                </a:solidFill>
                <a:latin typeface="Arial" charset="0"/>
              </a:rPr>
              <a:t> </a:t>
            </a:r>
            <a:r>
              <a:rPr lang="en-US" dirty="0" err="1">
                <a:solidFill>
                  <a:srgbClr val="4BACC6">
                    <a:lumMod val="50000"/>
                  </a:srgbClr>
                </a:solidFill>
                <a:latin typeface="Arial" charset="0"/>
              </a:rPr>
              <a:t>Cryst</a:t>
            </a:r>
            <a:r>
              <a:rPr lang="en-US" dirty="0">
                <a:solidFill>
                  <a:srgbClr val="4BACC6">
                    <a:lumMod val="50000"/>
                  </a:srgbClr>
                </a:solidFill>
                <a:latin typeface="Arial" charset="0"/>
              </a:rPr>
              <a:t>. (2016). D72, 2–11.</a:t>
            </a:r>
          </a:p>
        </p:txBody>
      </p:sp>
      <p:cxnSp>
        <p:nvCxnSpPr>
          <p:cNvPr id="5" name="Straight Arrow Connector 4"/>
          <p:cNvCxnSpPr/>
          <p:nvPr/>
        </p:nvCxnSpPr>
        <p:spPr>
          <a:xfrm flipH="1">
            <a:off x="2883352" y="4038600"/>
            <a:ext cx="2603048" cy="1073814"/>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7647148" y="830467"/>
            <a:ext cx="1109014" cy="711146"/>
            <a:chOff x="685800" y="468394"/>
            <a:chExt cx="1109014" cy="711146"/>
          </a:xfrm>
        </p:grpSpPr>
        <p:pic>
          <p:nvPicPr>
            <p:cNvPr id="21" name="Picture 20"/>
            <p:cNvPicPr>
              <a:picLocks noChangeAspect="1"/>
            </p:cNvPicPr>
            <p:nvPr/>
          </p:nvPicPr>
          <p:blipFill>
            <a:blip r:embed="rId13" cstate="print"/>
            <a:srcRect/>
            <a:stretch>
              <a:fillRect/>
            </a:stretch>
          </p:blipFill>
          <p:spPr bwMode="auto">
            <a:xfrm>
              <a:off x="685800" y="565317"/>
              <a:ext cx="1109014" cy="614223"/>
            </a:xfrm>
            <a:prstGeom prst="rect">
              <a:avLst/>
            </a:prstGeom>
            <a:noFill/>
          </p:spPr>
        </p:pic>
        <p:sp>
          <p:nvSpPr>
            <p:cNvPr id="22" name="TextBox 21"/>
            <p:cNvSpPr txBox="1"/>
            <p:nvPr/>
          </p:nvSpPr>
          <p:spPr>
            <a:xfrm rot="21364796">
              <a:off x="841510" y="468394"/>
              <a:ext cx="562975" cy="261610"/>
            </a:xfrm>
            <a:prstGeom prst="rect">
              <a:avLst/>
            </a:prstGeom>
            <a:noFill/>
          </p:spPr>
          <p:txBody>
            <a:bodyPr wrap="none" rtlCol="0">
              <a:spAutoFit/>
            </a:bodyPr>
            <a:lstStyle/>
            <a:p>
              <a:r>
                <a:rPr lang="en-US" sz="1100" b="1" i="1" dirty="0" smtClean="0">
                  <a:solidFill>
                    <a:srgbClr val="C00000"/>
                  </a:solidFill>
                  <a:latin typeface="Arial" charset="0"/>
                </a:rPr>
                <a:t>SSRL</a:t>
              </a:r>
              <a:endParaRPr lang="en-US" sz="1100" b="1" i="1" dirty="0">
                <a:solidFill>
                  <a:srgbClr val="C00000"/>
                </a:solidFill>
                <a:latin typeface="Arial" charset="0"/>
              </a:endParaRPr>
            </a:p>
          </p:txBody>
        </p:sp>
      </p:grpSp>
    </p:spTree>
    <p:extLst>
      <p:ext uri="{BB962C8B-B14F-4D97-AF65-F5344CB8AC3E}">
        <p14:creationId xmlns:p14="http://schemas.microsoft.com/office/powerpoint/2010/main" val="429339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350" fill="hold"/>
                                        <p:tgtEl>
                                          <p:spTgt spid="15"/>
                                        </p:tgtEl>
                                      </p:cBhvr>
                                    </p:cmd>
                                  </p:childTnLst>
                                </p:cTn>
                              </p:par>
                              <p:par>
                                <p:cTn id="7" presetID="2" presetClass="mediacall" presetSubtype="0" fill="hold" nodeType="withEffect">
                                  <p:stCondLst>
                                    <p:cond delay="0"/>
                                  </p:stCondLst>
                                  <p:childTnLst>
                                    <p:cmd type="call" cmd="togglePause">
                                      <p:cBhvr>
                                        <p:cTn id="8" dur="1" fill="hold"/>
                                        <p:tgtEl>
                                          <p:spTgt spid="19"/>
                                        </p:tgtEl>
                                      </p:cBhvr>
                                    </p:cmd>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15"/>
                </p:tgtEl>
              </p:cMediaNode>
            </p:video>
            <p:video>
              <p:cMediaNode vol="80000">
                <p:cTn id="14" fill="hold" display="0">
                  <p:stCondLst>
                    <p:cond delay="indefinite"/>
                  </p:stCondLst>
                </p:cTn>
                <p:tgtEl>
                  <p:spTgt spid="19"/>
                </p:tgtEl>
              </p:cMediaNode>
            </p:vide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Laws of </a:t>
            </a:r>
            <a:r>
              <a:rPr lang="en-US" i="1" dirty="0" smtClean="0"/>
              <a:t>in-situ</a:t>
            </a:r>
            <a:r>
              <a:rPr lang="en-US" dirty="0" smtClean="0"/>
              <a:t> MX</a:t>
            </a:r>
            <a:endParaRPr lang="en-US" dirty="0"/>
          </a:p>
        </p:txBody>
      </p:sp>
      <p:sp>
        <p:nvSpPr>
          <p:cNvPr id="3" name="Content Placeholder 2"/>
          <p:cNvSpPr>
            <a:spLocks noGrp="1"/>
          </p:cNvSpPr>
          <p:nvPr>
            <p:ph idx="1"/>
          </p:nvPr>
        </p:nvSpPr>
        <p:spPr>
          <a:xfrm>
            <a:off x="457200" y="1600200"/>
            <a:ext cx="8229600" cy="5017416"/>
          </a:xfrm>
        </p:spPr>
        <p:txBody>
          <a:bodyPr/>
          <a:lstStyle/>
          <a:p>
            <a:pPr marL="514350" indent="-514350">
              <a:spcBef>
                <a:spcPts val="500"/>
              </a:spcBef>
              <a:buFont typeface="+mj-lt"/>
              <a:buAutoNum type="arabicPeriod"/>
            </a:pPr>
            <a:r>
              <a:rPr lang="en-US" dirty="0" smtClean="0"/>
              <a:t>Must be </a:t>
            </a:r>
            <a:r>
              <a:rPr lang="en-US" dirty="0" smtClean="0">
                <a:solidFill>
                  <a:srgbClr val="20A82D"/>
                </a:solidFill>
              </a:rPr>
              <a:t>Thin</a:t>
            </a:r>
          </a:p>
          <a:p>
            <a:pPr lvl="1">
              <a:spcBef>
                <a:spcPts val="500"/>
              </a:spcBef>
            </a:pPr>
            <a:r>
              <a:rPr lang="en-US" dirty="0" smtClean="0"/>
              <a:t>plastic </a:t>
            </a:r>
            <a:r>
              <a:rPr lang="en-US" dirty="0" smtClean="0"/>
              <a:t>= water = </a:t>
            </a:r>
            <a:r>
              <a:rPr lang="en-US" dirty="0" smtClean="0"/>
              <a:t>protein != glass</a:t>
            </a:r>
          </a:p>
          <a:p>
            <a:pPr lvl="2">
              <a:spcBef>
                <a:spcPts val="500"/>
              </a:spcBef>
            </a:pPr>
            <a:r>
              <a:rPr lang="en-US" sz="1800" dirty="0"/>
              <a:t>Normalize for absorption</a:t>
            </a:r>
            <a:r>
              <a:rPr lang="en-US" sz="1800" dirty="0" smtClean="0"/>
              <a:t>!</a:t>
            </a:r>
          </a:p>
          <a:p>
            <a:pPr lvl="1">
              <a:spcBef>
                <a:spcPts val="500"/>
              </a:spcBef>
            </a:pPr>
            <a:r>
              <a:rPr lang="en-US" dirty="0" smtClean="0"/>
              <a:t>walls &lt;= </a:t>
            </a:r>
            <a:r>
              <a:rPr lang="en-US" dirty="0" err="1" smtClean="0"/>
              <a:t>xtal</a:t>
            </a:r>
            <a:r>
              <a:rPr lang="en-US" dirty="0" smtClean="0"/>
              <a:t> size</a:t>
            </a:r>
            <a:endParaRPr lang="en-US" dirty="0" smtClean="0"/>
          </a:p>
          <a:p>
            <a:pPr marL="514350" indent="-514350">
              <a:spcBef>
                <a:spcPts val="500"/>
              </a:spcBef>
              <a:buFont typeface="+mj-lt"/>
              <a:buAutoNum type="arabicPeriod"/>
            </a:pPr>
            <a:r>
              <a:rPr lang="en-US" dirty="0" smtClean="0"/>
              <a:t>Must be </a:t>
            </a:r>
            <a:r>
              <a:rPr lang="en-US" dirty="0" smtClean="0">
                <a:solidFill>
                  <a:srgbClr val="20A82D"/>
                </a:solidFill>
              </a:rPr>
              <a:t>Tight</a:t>
            </a:r>
          </a:p>
          <a:p>
            <a:pPr marL="914400" lvl="1" indent="-514350">
              <a:spcBef>
                <a:spcPts val="500"/>
              </a:spcBef>
            </a:pPr>
            <a:r>
              <a:rPr lang="en-US" dirty="0" smtClean="0"/>
              <a:t>evaporation </a:t>
            </a:r>
            <a:r>
              <a:rPr lang="en-US" dirty="0" smtClean="0"/>
              <a:t>= </a:t>
            </a:r>
            <a:r>
              <a:rPr lang="en-US" dirty="0" err="1" smtClean="0"/>
              <a:t>nonisomorphism</a:t>
            </a:r>
            <a:endParaRPr lang="en-US" dirty="0" smtClean="0"/>
          </a:p>
          <a:p>
            <a:pPr marL="914400" lvl="1" indent="-514350">
              <a:spcBef>
                <a:spcPts val="500"/>
              </a:spcBef>
            </a:pPr>
            <a:r>
              <a:rPr lang="en-US" dirty="0" smtClean="0"/>
              <a:t>Plastic = pile of worms</a:t>
            </a:r>
            <a:endParaRPr lang="en-US" dirty="0" smtClean="0"/>
          </a:p>
          <a:p>
            <a:pPr marL="514350" indent="-514350">
              <a:spcBef>
                <a:spcPts val="500"/>
              </a:spcBef>
              <a:buFont typeface="+mj-lt"/>
              <a:buAutoNum type="arabicPeriod"/>
            </a:pPr>
            <a:r>
              <a:rPr lang="en-US" dirty="0" smtClean="0"/>
              <a:t>Must be </a:t>
            </a:r>
            <a:r>
              <a:rPr lang="en-US" dirty="0" smtClean="0">
                <a:solidFill>
                  <a:srgbClr val="20A82D"/>
                </a:solidFill>
              </a:rPr>
              <a:t>Cheap</a:t>
            </a:r>
          </a:p>
          <a:p>
            <a:pPr marL="914400" lvl="1" indent="-514350">
              <a:spcBef>
                <a:spcPts val="500"/>
              </a:spcBef>
            </a:pPr>
            <a:r>
              <a:rPr lang="en-US" dirty="0" smtClean="0"/>
              <a:t>$1-20/tray</a:t>
            </a:r>
            <a:endParaRPr lang="en-US" dirty="0"/>
          </a:p>
          <a:p>
            <a:pPr marL="914400" lvl="1" indent="-514350">
              <a:spcBef>
                <a:spcPts val="500"/>
              </a:spcBef>
            </a:pPr>
            <a:r>
              <a:rPr lang="en-US" dirty="0" smtClean="0"/>
              <a:t>New tray = new experiment</a:t>
            </a:r>
          </a:p>
        </p:txBody>
      </p:sp>
    </p:spTree>
    <p:extLst>
      <p:ext uri="{BB962C8B-B14F-4D97-AF65-F5344CB8AC3E}">
        <p14:creationId xmlns:p14="http://schemas.microsoft.com/office/powerpoint/2010/main" val="41301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In-situ diffraction</a:t>
            </a:r>
            <a:endParaRPr lang="en-US" dirty="0"/>
          </a:p>
        </p:txBody>
      </p:sp>
      <p:sp>
        <p:nvSpPr>
          <p:cNvPr id="3" name="Text Placeholder 2"/>
          <p:cNvSpPr>
            <a:spLocks noGrp="1"/>
          </p:cNvSpPr>
          <p:nvPr>
            <p:ph type="body" idx="1"/>
          </p:nvPr>
        </p:nvSpPr>
        <p:spPr/>
        <p:txBody>
          <a:bodyPr/>
          <a:lstStyle/>
          <a:p>
            <a:pPr algn="ctr"/>
            <a:r>
              <a:rPr lang="en-US" sz="3600" dirty="0" smtClean="0"/>
              <a:t>promises</a:t>
            </a:r>
            <a:endParaRPr lang="en-US" sz="3600" dirty="0"/>
          </a:p>
        </p:txBody>
      </p:sp>
      <p:sp>
        <p:nvSpPr>
          <p:cNvPr id="4" name="Content Placeholder 3"/>
          <p:cNvSpPr>
            <a:spLocks noGrp="1"/>
          </p:cNvSpPr>
          <p:nvPr>
            <p:ph sz="half" idx="2"/>
          </p:nvPr>
        </p:nvSpPr>
        <p:spPr/>
        <p:txBody>
          <a:bodyPr/>
          <a:lstStyle/>
          <a:p>
            <a:pPr lvl="0"/>
            <a:r>
              <a:rPr lang="en-US" sz="2800" dirty="0">
                <a:solidFill>
                  <a:srgbClr val="000000"/>
                </a:solidFill>
              </a:rPr>
              <a:t>Better resolution</a:t>
            </a:r>
          </a:p>
          <a:p>
            <a:r>
              <a:rPr lang="en-US" sz="2800" dirty="0" smtClean="0"/>
              <a:t>Isomorphism</a:t>
            </a:r>
          </a:p>
          <a:p>
            <a:r>
              <a:rPr lang="en-US" sz="2800" dirty="0" smtClean="0"/>
              <a:t>Control: “no hands!”</a:t>
            </a:r>
          </a:p>
          <a:p>
            <a:r>
              <a:rPr lang="en-US" sz="2800" dirty="0" smtClean="0"/>
              <a:t>Dose rate advantage?</a:t>
            </a:r>
          </a:p>
          <a:p>
            <a:r>
              <a:rPr lang="en-US" sz="2800" dirty="0" err="1" smtClean="0"/>
              <a:t>Mosaicity</a:t>
            </a:r>
            <a:r>
              <a:rPr lang="en-US" sz="2800" dirty="0" smtClean="0"/>
              <a:t> from still</a:t>
            </a:r>
          </a:p>
          <a:p>
            <a:r>
              <a:rPr lang="en-US" sz="2800" dirty="0" smtClean="0"/>
              <a:t>Datasets possible</a:t>
            </a:r>
            <a:endParaRPr lang="en-US" sz="2800" dirty="0"/>
          </a:p>
        </p:txBody>
      </p:sp>
      <p:sp>
        <p:nvSpPr>
          <p:cNvPr id="5" name="Text Placeholder 4"/>
          <p:cNvSpPr>
            <a:spLocks noGrp="1"/>
          </p:cNvSpPr>
          <p:nvPr>
            <p:ph type="body" sz="quarter" idx="3"/>
          </p:nvPr>
        </p:nvSpPr>
        <p:spPr/>
        <p:txBody>
          <a:bodyPr/>
          <a:lstStyle/>
          <a:p>
            <a:pPr algn="ctr"/>
            <a:r>
              <a:rPr lang="en-US" sz="3600" dirty="0" smtClean="0"/>
              <a:t>pitfalls</a:t>
            </a:r>
            <a:endParaRPr lang="en-US" sz="3600" dirty="0"/>
          </a:p>
        </p:txBody>
      </p:sp>
      <p:sp>
        <p:nvSpPr>
          <p:cNvPr id="6" name="Content Placeholder 5"/>
          <p:cNvSpPr>
            <a:spLocks noGrp="1"/>
          </p:cNvSpPr>
          <p:nvPr>
            <p:ph sz="quarter" idx="4"/>
          </p:nvPr>
        </p:nvSpPr>
        <p:spPr/>
        <p:txBody>
          <a:bodyPr/>
          <a:lstStyle/>
          <a:p>
            <a:r>
              <a:rPr lang="en-US" sz="2800" dirty="0" smtClean="0"/>
              <a:t>Radiation damage</a:t>
            </a:r>
          </a:p>
          <a:p>
            <a:r>
              <a:rPr lang="en-US" sz="2800" dirty="0" smtClean="0"/>
              <a:t>Trays dry out</a:t>
            </a:r>
          </a:p>
          <a:p>
            <a:r>
              <a:rPr lang="en-US" sz="2800" dirty="0" smtClean="0"/>
              <a:t>thick = background</a:t>
            </a:r>
          </a:p>
          <a:p>
            <a:r>
              <a:rPr lang="en-US" sz="2800" dirty="0" smtClean="0"/>
              <a:t>Thin = evaporation</a:t>
            </a:r>
          </a:p>
          <a:p>
            <a:r>
              <a:rPr lang="en-US" sz="2800" dirty="0" smtClean="0"/>
              <a:t>Graphene = $$$$</a:t>
            </a:r>
          </a:p>
          <a:p>
            <a:r>
              <a:rPr lang="en-US" sz="2800" dirty="0" smtClean="0"/>
              <a:t>2D array = bulky</a:t>
            </a:r>
          </a:p>
          <a:p>
            <a:r>
              <a:rPr lang="en-US" sz="2800" dirty="0" smtClean="0"/>
              <a:t>Microscope parallax</a:t>
            </a:r>
            <a:endParaRPr lang="en-US" sz="2800" dirty="0"/>
          </a:p>
        </p:txBody>
      </p:sp>
      <p:sp>
        <p:nvSpPr>
          <p:cNvPr id="7" name="Rectangle 6"/>
          <p:cNvSpPr/>
          <p:nvPr/>
        </p:nvSpPr>
        <p:spPr>
          <a:xfrm>
            <a:off x="0" y="6310828"/>
            <a:ext cx="9144000" cy="369332"/>
          </a:xfrm>
          <a:prstGeom prst="rect">
            <a:avLst/>
          </a:prstGeom>
        </p:spPr>
        <p:txBody>
          <a:bodyPr wrap="square">
            <a:spAutoFit/>
          </a:bodyPr>
          <a:lstStyle/>
          <a:p>
            <a:pPr algn="ctr">
              <a:buFontTx/>
              <a:buNone/>
            </a:pPr>
            <a:r>
              <a:rPr lang="en-US" altLang="en-US" b="1" dirty="0">
                <a:latin typeface="Courier New" panose="02070309020205020404" pitchFamily="49" charset="0"/>
                <a:cs typeface="Courier New" panose="02070309020205020404" pitchFamily="49" charset="0"/>
              </a:rPr>
              <a:t>http://bl831.als.lbl.gov</a:t>
            </a:r>
            <a:r>
              <a:rPr lang="en-US" altLang="en-US" b="1" dirty="0" smtClean="0">
                <a:latin typeface="Courier New" panose="02070309020205020404" pitchFamily="49" charset="0"/>
                <a:cs typeface="Courier New" panose="02070309020205020404" pitchFamily="49" charset="0"/>
              </a:rPr>
              <a:t>/~</a:t>
            </a:r>
            <a:r>
              <a:rPr lang="en-US" altLang="en-US" b="1" dirty="0">
                <a:latin typeface="Courier New" panose="02070309020205020404" pitchFamily="49" charset="0"/>
                <a:cs typeface="Courier New" panose="02070309020205020404" pitchFamily="49" charset="0"/>
              </a:rPr>
              <a:t>jamesh/powerpoint/SLS_insitu_2017.pptx</a:t>
            </a:r>
          </a:p>
        </p:txBody>
      </p:sp>
    </p:spTree>
    <p:extLst>
      <p:ext uri="{BB962C8B-B14F-4D97-AF65-F5344CB8AC3E}">
        <p14:creationId xmlns:p14="http://schemas.microsoft.com/office/powerpoint/2010/main" val="27744652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In-situ diffraction</a:t>
            </a:r>
            <a:endParaRPr lang="en-US" dirty="0"/>
          </a:p>
        </p:txBody>
      </p:sp>
      <p:sp>
        <p:nvSpPr>
          <p:cNvPr id="3" name="Text Placeholder 2"/>
          <p:cNvSpPr>
            <a:spLocks noGrp="1"/>
          </p:cNvSpPr>
          <p:nvPr>
            <p:ph type="body" idx="1"/>
          </p:nvPr>
        </p:nvSpPr>
        <p:spPr/>
        <p:txBody>
          <a:bodyPr/>
          <a:lstStyle/>
          <a:p>
            <a:pPr algn="ctr"/>
            <a:r>
              <a:rPr lang="en-US" sz="3600" dirty="0" smtClean="0"/>
              <a:t>promises</a:t>
            </a:r>
            <a:endParaRPr lang="en-US" sz="3600" dirty="0"/>
          </a:p>
        </p:txBody>
      </p:sp>
      <p:sp>
        <p:nvSpPr>
          <p:cNvPr id="4" name="Content Placeholder 3"/>
          <p:cNvSpPr>
            <a:spLocks noGrp="1"/>
          </p:cNvSpPr>
          <p:nvPr>
            <p:ph sz="half" idx="2"/>
          </p:nvPr>
        </p:nvSpPr>
        <p:spPr/>
        <p:txBody>
          <a:bodyPr/>
          <a:lstStyle/>
          <a:p>
            <a:pPr lvl="0"/>
            <a:r>
              <a:rPr lang="en-US" sz="2800" dirty="0">
                <a:solidFill>
                  <a:srgbClr val="20A82D"/>
                </a:solidFill>
              </a:rPr>
              <a:t>Better resolution</a:t>
            </a:r>
          </a:p>
          <a:p>
            <a:r>
              <a:rPr lang="en-US" sz="2800" dirty="0" smtClean="0">
                <a:solidFill>
                  <a:srgbClr val="20A82D"/>
                </a:solidFill>
              </a:rPr>
              <a:t>Isomorphism</a:t>
            </a:r>
          </a:p>
          <a:p>
            <a:r>
              <a:rPr lang="en-US" sz="2800" dirty="0" smtClean="0"/>
              <a:t>Control: “no hands!”</a:t>
            </a:r>
          </a:p>
          <a:p>
            <a:r>
              <a:rPr lang="en-US" sz="2800" dirty="0" smtClean="0"/>
              <a:t>Dose rate advantage?</a:t>
            </a:r>
          </a:p>
          <a:p>
            <a:r>
              <a:rPr lang="en-US" sz="2800" dirty="0" err="1" smtClean="0"/>
              <a:t>Mosaicity</a:t>
            </a:r>
            <a:r>
              <a:rPr lang="en-US" sz="2800" dirty="0" smtClean="0"/>
              <a:t> from still</a:t>
            </a:r>
          </a:p>
          <a:p>
            <a:r>
              <a:rPr lang="en-US" sz="2800" dirty="0" smtClean="0"/>
              <a:t>Datasets possible</a:t>
            </a:r>
            <a:endParaRPr lang="en-US" sz="2800" dirty="0"/>
          </a:p>
        </p:txBody>
      </p:sp>
      <p:sp>
        <p:nvSpPr>
          <p:cNvPr id="5" name="Text Placeholder 4"/>
          <p:cNvSpPr>
            <a:spLocks noGrp="1"/>
          </p:cNvSpPr>
          <p:nvPr>
            <p:ph type="body" sz="quarter" idx="3"/>
          </p:nvPr>
        </p:nvSpPr>
        <p:spPr/>
        <p:txBody>
          <a:bodyPr/>
          <a:lstStyle/>
          <a:p>
            <a:pPr algn="ctr"/>
            <a:r>
              <a:rPr lang="en-US" sz="3600" dirty="0" smtClean="0"/>
              <a:t>pitfalls</a:t>
            </a:r>
            <a:endParaRPr lang="en-US" sz="3600" dirty="0"/>
          </a:p>
        </p:txBody>
      </p:sp>
      <p:sp>
        <p:nvSpPr>
          <p:cNvPr id="6" name="Content Placeholder 5"/>
          <p:cNvSpPr>
            <a:spLocks noGrp="1"/>
          </p:cNvSpPr>
          <p:nvPr>
            <p:ph sz="quarter" idx="4"/>
          </p:nvPr>
        </p:nvSpPr>
        <p:spPr/>
        <p:txBody>
          <a:bodyPr/>
          <a:lstStyle/>
          <a:p>
            <a:r>
              <a:rPr lang="en-US" sz="2800" dirty="0" smtClean="0"/>
              <a:t>Radiation damage</a:t>
            </a:r>
          </a:p>
          <a:p>
            <a:r>
              <a:rPr lang="en-US" sz="2800" dirty="0" smtClean="0"/>
              <a:t>Trays dry out</a:t>
            </a:r>
          </a:p>
          <a:p>
            <a:r>
              <a:rPr lang="en-US" sz="2800" dirty="0" smtClean="0"/>
              <a:t>thick = background</a:t>
            </a:r>
          </a:p>
          <a:p>
            <a:r>
              <a:rPr lang="en-US" sz="2800" dirty="0" smtClean="0"/>
              <a:t>Thin = evaporation</a:t>
            </a:r>
          </a:p>
          <a:p>
            <a:r>
              <a:rPr lang="en-US" sz="2800" dirty="0" smtClean="0"/>
              <a:t>Graphene = $$$$</a:t>
            </a:r>
          </a:p>
          <a:p>
            <a:r>
              <a:rPr lang="en-US" sz="2800" dirty="0" smtClean="0"/>
              <a:t>2D array = bulky</a:t>
            </a:r>
          </a:p>
          <a:p>
            <a:r>
              <a:rPr lang="en-US" sz="2800" dirty="0" smtClean="0"/>
              <a:t>Microscope parallax</a:t>
            </a:r>
          </a:p>
        </p:txBody>
      </p:sp>
      <p:sp>
        <p:nvSpPr>
          <p:cNvPr id="7" name="Rectangle 6"/>
          <p:cNvSpPr/>
          <p:nvPr/>
        </p:nvSpPr>
        <p:spPr>
          <a:xfrm>
            <a:off x="0" y="6310828"/>
            <a:ext cx="9144000" cy="369332"/>
          </a:xfrm>
          <a:prstGeom prst="rect">
            <a:avLst/>
          </a:prstGeom>
        </p:spPr>
        <p:txBody>
          <a:bodyPr wrap="square">
            <a:spAutoFit/>
          </a:bodyPr>
          <a:lstStyle/>
          <a:p>
            <a:pPr algn="ctr">
              <a:buFontTx/>
              <a:buNone/>
            </a:pPr>
            <a:r>
              <a:rPr lang="en-US" altLang="en-US" b="1" dirty="0">
                <a:latin typeface="Courier New" panose="02070309020205020404" pitchFamily="49" charset="0"/>
                <a:cs typeface="Courier New" panose="02070309020205020404" pitchFamily="49" charset="0"/>
              </a:rPr>
              <a:t>http://bl831.als.lbl.gov</a:t>
            </a:r>
            <a:r>
              <a:rPr lang="en-US" altLang="en-US" b="1" dirty="0" smtClean="0">
                <a:latin typeface="Courier New" panose="02070309020205020404" pitchFamily="49" charset="0"/>
                <a:cs typeface="Courier New" panose="02070309020205020404" pitchFamily="49" charset="0"/>
              </a:rPr>
              <a:t>/~jamesh/powerpoint/SLS_insitu_2017.pptx</a:t>
            </a:r>
            <a:endParaRPr lang="en-US" alt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6051194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28638" y="4743450"/>
            <a:ext cx="7945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prstClr val="black"/>
                </a:solidFill>
                <a:ea typeface="MS PGothic" pitchFamily="34" charset="-128"/>
              </a:rPr>
              <a:t>Efremov, R. G. &amp; Sazanov, L. A. (2011)."Structure of the membrane domain of respiratory complex I", </a:t>
            </a:r>
            <a:r>
              <a:rPr lang="en-US" altLang="en-US" sz="1600" i="1">
                <a:solidFill>
                  <a:prstClr val="black"/>
                </a:solidFill>
                <a:ea typeface="MS PGothic" pitchFamily="34" charset="-128"/>
              </a:rPr>
              <a:t>Nature</a:t>
            </a:r>
            <a:r>
              <a:rPr lang="en-US" altLang="en-US" sz="1600">
                <a:solidFill>
                  <a:prstClr val="black"/>
                </a:solidFill>
                <a:ea typeface="MS PGothic" pitchFamily="34" charset="-128"/>
              </a:rPr>
              <a:t> </a:t>
            </a:r>
            <a:r>
              <a:rPr lang="en-US" altLang="en-US" sz="1600" b="1">
                <a:solidFill>
                  <a:prstClr val="black"/>
                </a:solidFill>
                <a:ea typeface="MS PGothic" pitchFamily="34" charset="-128"/>
              </a:rPr>
              <a:t>476</a:t>
            </a:r>
            <a:r>
              <a:rPr lang="en-US" altLang="en-US" sz="1600">
                <a:solidFill>
                  <a:prstClr val="black"/>
                </a:solidFill>
                <a:ea typeface="MS PGothic" pitchFamily="34" charset="-128"/>
              </a:rPr>
              <a:t>, 414-420. </a:t>
            </a:r>
          </a:p>
          <a:p>
            <a:pPr eaLnBrk="1" hangingPunct="1">
              <a:spcBef>
                <a:spcPct val="0"/>
              </a:spcBef>
              <a:buFontTx/>
              <a:buNone/>
            </a:pPr>
            <a:r>
              <a:rPr lang="en-US" altLang="en-US" sz="1400">
                <a:solidFill>
                  <a:prstClr val="black"/>
                </a:solidFill>
                <a:ea typeface="MS PGothic" pitchFamily="34" charset="-128"/>
              </a:rPr>
              <a:t>“To improve diffraction properties, crystals were slowly cooled to 4 C, placed into micro-dialysis buttons, and mother liquor was exchanged by dialysis for 0.1 M sodium acetate (pH 4.8), 0.15 M sodium tartrate (pH 5.0), 30% PEG4000, 0.1% sodium cholate and 12.5% glycerol over a period of 5 days.”</a:t>
            </a:r>
          </a:p>
        </p:txBody>
      </p:sp>
      <p:sp>
        <p:nvSpPr>
          <p:cNvPr id="141315" name="Title 1"/>
          <p:cNvSpPr>
            <a:spLocks noGrp="1"/>
          </p:cNvSpPr>
          <p:nvPr>
            <p:ph type="title"/>
          </p:nvPr>
        </p:nvSpPr>
        <p:spPr/>
        <p:txBody>
          <a:bodyPr>
            <a:normAutofit fontScale="90000"/>
          </a:bodyPr>
          <a:lstStyle/>
          <a:p>
            <a:r>
              <a:rPr lang="en-US" altLang="en-US" smtClean="0"/>
              <a:t>… but does it work for membrane proteins?</a:t>
            </a:r>
          </a:p>
        </p:txBody>
      </p:sp>
      <p:sp>
        <p:nvSpPr>
          <p:cNvPr id="141316" name="Content Placeholder 2"/>
          <p:cNvSpPr>
            <a:spLocks noGrp="1"/>
          </p:cNvSpPr>
          <p:nvPr>
            <p:ph idx="1"/>
          </p:nvPr>
        </p:nvSpPr>
        <p:spPr>
          <a:xfrm>
            <a:off x="457200" y="1728788"/>
            <a:ext cx="8229600" cy="3040062"/>
          </a:xfrm>
        </p:spPr>
        <p:txBody>
          <a:bodyPr/>
          <a:lstStyle/>
          <a:p>
            <a:pPr marL="0" indent="0">
              <a:buFontTx/>
              <a:buNone/>
            </a:pPr>
            <a:r>
              <a:rPr lang="en-US" altLang="en-US" sz="1600" b="1" smtClean="0"/>
              <a:t>CCP4BB:</a:t>
            </a:r>
            <a:endParaRPr lang="en-US" altLang="en-US" sz="1400" smtClean="0"/>
          </a:p>
          <a:p>
            <a:pPr marL="0" indent="0">
              <a:buFontTx/>
              <a:buNone/>
            </a:pPr>
            <a:r>
              <a:rPr lang="en-US" altLang="en-US" sz="1400" smtClean="0"/>
              <a:t>“We used it for a large membrane protein complex and diffraction improved from ~7 to 2.7 A. The crystal is fished out and put into mother liquor solution in the button, sealed with dialysis membrane and the button is then placed into about 5 mls of mother liquor with slightly higher PEG concentration. Then you just exchange outside buffer every day or so for solutions containing higher concentrations of PEG. We went from ~9 to 30 % PEG4000 in about a week. You can easily observe crystal under microscope and if it cracks - you went too far/too quickly with PEG and need to use a bit less next time. Also, this method allows you to control all other components of the dehydrating solution - we needed to decrease salt concentration at the same time as increasing PEG. You can also introduce/increase cryo-protectant concentration at the same time. With these crystals, otherwise excellent dehydration machines already mentioned did not work, possibly because the process had to be really slow.”</a:t>
            </a:r>
          </a:p>
        </p:txBody>
      </p:sp>
      <p:sp>
        <p:nvSpPr>
          <p:cNvPr id="4" name="Oval 3"/>
          <p:cNvSpPr/>
          <p:nvPr/>
        </p:nvSpPr>
        <p:spPr>
          <a:xfrm>
            <a:off x="425450" y="5873750"/>
            <a:ext cx="1017588"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Oval 4"/>
          <p:cNvSpPr/>
          <p:nvPr/>
        </p:nvSpPr>
        <p:spPr>
          <a:xfrm>
            <a:off x="6735763" y="1968500"/>
            <a:ext cx="1158875" cy="43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Oval 6"/>
          <p:cNvSpPr/>
          <p:nvPr/>
        </p:nvSpPr>
        <p:spPr>
          <a:xfrm>
            <a:off x="4070350" y="2882900"/>
            <a:ext cx="1466850"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Oval 7"/>
          <p:cNvSpPr/>
          <p:nvPr/>
        </p:nvSpPr>
        <p:spPr>
          <a:xfrm>
            <a:off x="482600" y="5218113"/>
            <a:ext cx="2943225"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049976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73"/>
          <p:cNvSpPr txBox="1">
            <a:spLocks/>
          </p:cNvSpPr>
          <p:nvPr/>
        </p:nvSpPr>
        <p:spPr>
          <a:xfrm>
            <a:off x="451821" y="-101508"/>
            <a:ext cx="8103570" cy="861143"/>
          </a:xfrm>
          <a:prstGeom prst="rect">
            <a:avLst/>
          </a:prstGeom>
          <a:ln w="12700">
            <a:miter lim="400000"/>
          </a:ln>
          <a:extLst>
            <a:ext uri="{C572A759-6A51-4108-AA02-DFA0A04FC94B}">
              <ma14:wrappingTextBoxFlag xmlns:ma14="http://schemas.microsoft.com/office/mac/drawingml/2011/main" xmlns="" val="1"/>
            </a:ext>
          </a:extLst>
        </p:spPr>
        <p:txBody>
          <a:bodyPr lIns="91424" tIns="91424" rIns="91424" bIns="91424" anchor="b">
            <a:norm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chemeClr val="accent1"/>
                </a:solidFill>
                <a:uFillTx/>
                <a:latin typeface="Helvetica Light"/>
                <a:ea typeface="Helvetica Light"/>
                <a:cs typeface="Helvetica Light"/>
                <a:sym typeface="Helvetica Light"/>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a:lstStyle>
          <a:p>
            <a:pPr algn="ctr" hangingPunct="0"/>
            <a:r>
              <a:rPr lang="en-US" kern="0" dirty="0" smtClean="0">
                <a:solidFill>
                  <a:srgbClr val="A4001D"/>
                </a:solidFill>
              </a:rPr>
              <a:t>Experiments at Controlled Humidity</a:t>
            </a:r>
            <a:endParaRPr lang="en-US" kern="0" dirty="0">
              <a:solidFill>
                <a:srgbClr val="A4001D"/>
              </a:solidFill>
            </a:endParaRPr>
          </a:p>
        </p:txBody>
      </p:sp>
      <p:sp>
        <p:nvSpPr>
          <p:cNvPr id="5" name="Title 1"/>
          <p:cNvSpPr txBox="1">
            <a:spLocks/>
          </p:cNvSpPr>
          <p:nvPr/>
        </p:nvSpPr>
        <p:spPr>
          <a:xfrm>
            <a:off x="130629" y="296294"/>
            <a:ext cx="9144000" cy="1142999"/>
          </a:xfrm>
          <a:prstGeom prst="rect">
            <a:avLst/>
          </a:prstGeom>
        </p:spPr>
        <p:txBody>
          <a:bodyPr/>
          <a:lst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a:lstStyle>
          <a:p>
            <a:endParaRPr lang="en-US" kern="0" dirty="0"/>
          </a:p>
        </p:txBody>
      </p:sp>
      <p:sp>
        <p:nvSpPr>
          <p:cNvPr id="6" name="TextBox 5"/>
          <p:cNvSpPr txBox="1"/>
          <p:nvPr/>
        </p:nvSpPr>
        <p:spPr>
          <a:xfrm>
            <a:off x="4374792" y="1793299"/>
            <a:ext cx="4670044" cy="1446550"/>
          </a:xfrm>
          <a:prstGeom prst="rect">
            <a:avLst/>
          </a:prstGeom>
          <a:noFill/>
        </p:spPr>
        <p:txBody>
          <a:bodyPr wrap="square" rtlCol="0">
            <a:spAutoFit/>
          </a:bodyPr>
          <a:lstStyle/>
          <a:p>
            <a:pPr hangingPunct="0"/>
            <a:endParaRPr lang="en-US" sz="1400" b="1" kern="0" dirty="0" smtClean="0">
              <a:solidFill>
                <a:srgbClr val="0070C0"/>
              </a:solidFill>
              <a:latin typeface="Arial"/>
              <a:cs typeface="Arial"/>
              <a:sym typeface="Arial"/>
            </a:endParaRPr>
          </a:p>
          <a:p>
            <a:pPr hangingPunct="0"/>
            <a:endParaRPr lang="en-US" sz="1600" kern="0" dirty="0">
              <a:solidFill>
                <a:srgbClr val="000000"/>
              </a:solidFill>
              <a:latin typeface="Arial"/>
              <a:cs typeface="Arial"/>
              <a:sym typeface="Arial"/>
            </a:endParaRPr>
          </a:p>
          <a:p>
            <a:pPr hangingPunct="0"/>
            <a:r>
              <a:rPr lang="en-US" sz="1600" kern="0" dirty="0" smtClean="0">
                <a:solidFill>
                  <a:srgbClr val="000000"/>
                </a:solidFill>
                <a:latin typeface="Arial"/>
                <a:cs typeface="Arial"/>
                <a:sym typeface="Arial"/>
              </a:rPr>
              <a:t>Test Case:  </a:t>
            </a:r>
            <a:r>
              <a:rPr lang="en-US" sz="1600" b="1" kern="0" dirty="0" smtClean="0">
                <a:solidFill>
                  <a:srgbClr val="000000"/>
                </a:solidFill>
                <a:latin typeface="Arial"/>
                <a:cs typeface="Arial"/>
                <a:sym typeface="Arial"/>
              </a:rPr>
              <a:t>Bovine Liver Catalase Crystals</a:t>
            </a:r>
          </a:p>
          <a:p>
            <a:pPr hangingPunct="0"/>
            <a:r>
              <a:rPr lang="en-US" sz="1400" b="1" kern="0" dirty="0" smtClean="0">
                <a:solidFill>
                  <a:srgbClr val="0070C0"/>
                </a:solidFill>
                <a:latin typeface="Arial"/>
                <a:cs typeface="Arial"/>
                <a:sym typeface="Arial"/>
              </a:rPr>
              <a:t>Dehydration Protocol</a:t>
            </a:r>
          </a:p>
          <a:p>
            <a:pPr marL="285750" indent="-285750" hangingPunct="0">
              <a:buFont typeface="Arial" panose="020B0604020202020204" pitchFamily="34" charset="0"/>
              <a:buChar char="•"/>
            </a:pPr>
            <a:r>
              <a:rPr lang="en-US" sz="1400" kern="0" dirty="0" smtClean="0">
                <a:solidFill>
                  <a:srgbClr val="000000"/>
                </a:solidFill>
                <a:latin typeface="Arial"/>
                <a:cs typeface="Arial"/>
                <a:sym typeface="Arial"/>
              </a:rPr>
              <a:t>starting RH=96%, final RH=90%, 1 % RH steps, </a:t>
            </a:r>
          </a:p>
          <a:p>
            <a:pPr marL="285750" indent="-285750" hangingPunct="0">
              <a:buFont typeface="Arial" panose="020B0604020202020204" pitchFamily="34" charset="0"/>
              <a:buChar char="•"/>
            </a:pPr>
            <a:r>
              <a:rPr lang="en-US" sz="1400" kern="0" dirty="0" smtClean="0">
                <a:solidFill>
                  <a:srgbClr val="000000"/>
                </a:solidFill>
                <a:latin typeface="Arial"/>
                <a:cs typeface="Arial"/>
                <a:sym typeface="Arial"/>
              </a:rPr>
              <a:t>300 seconds equilibration time between steps</a:t>
            </a:r>
            <a:endParaRPr lang="en-US" sz="1400" kern="0" dirty="0">
              <a:solidFill>
                <a:srgbClr val="000000"/>
              </a:solidFill>
              <a:latin typeface="Arial"/>
              <a:cs typeface="Arial"/>
              <a:sym typeface="Arial"/>
            </a:endParaRPr>
          </a:p>
        </p:txBody>
      </p:sp>
      <p:grpSp>
        <p:nvGrpSpPr>
          <p:cNvPr id="7" name="Group 6"/>
          <p:cNvGrpSpPr/>
          <p:nvPr/>
        </p:nvGrpSpPr>
        <p:grpSpPr>
          <a:xfrm>
            <a:off x="381000" y="3461346"/>
            <a:ext cx="4067309" cy="3584880"/>
            <a:chOff x="530007" y="2144702"/>
            <a:chExt cx="4646715" cy="4235232"/>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0007" y="2412769"/>
              <a:ext cx="3259117" cy="3370268"/>
            </a:xfrm>
            <a:prstGeom prst="rect">
              <a:avLst/>
            </a:prstGeom>
          </p:spPr>
        </p:pic>
        <p:sp>
          <p:nvSpPr>
            <p:cNvPr id="9" name="TextBox 8"/>
            <p:cNvSpPr txBox="1"/>
            <p:nvPr/>
          </p:nvSpPr>
          <p:spPr>
            <a:xfrm>
              <a:off x="678417" y="2667000"/>
              <a:ext cx="1106505" cy="436334"/>
            </a:xfrm>
            <a:prstGeom prst="rect">
              <a:avLst/>
            </a:prstGeom>
            <a:noFill/>
          </p:spPr>
          <p:txBody>
            <a:bodyPr wrap="none" rtlCol="0">
              <a:spAutoFit/>
            </a:bodyPr>
            <a:lstStyle/>
            <a:p>
              <a:pPr hangingPunct="0"/>
              <a:r>
                <a:rPr lang="en-US" sz="1400" b="1" kern="0" dirty="0" smtClean="0">
                  <a:solidFill>
                    <a:srgbClr val="0070C0"/>
                  </a:solidFill>
                  <a:latin typeface="Arial"/>
                  <a:cs typeface="Arial"/>
                  <a:sym typeface="Arial"/>
                </a:rPr>
                <a:t>96 % RH</a:t>
              </a:r>
              <a:endParaRPr lang="en-US" sz="1400" b="1" kern="0" dirty="0">
                <a:solidFill>
                  <a:srgbClr val="0070C0"/>
                </a:solidFill>
                <a:latin typeface="Arial"/>
                <a:cs typeface="Arial"/>
                <a:sym typeface="Arial"/>
              </a:endParaRPr>
            </a:p>
          </p:txBody>
        </p:sp>
        <p:sp>
          <p:nvSpPr>
            <p:cNvPr id="10" name="TextBox 9"/>
            <p:cNvSpPr txBox="1"/>
            <p:nvPr/>
          </p:nvSpPr>
          <p:spPr>
            <a:xfrm>
              <a:off x="1740806" y="5943600"/>
              <a:ext cx="211046" cy="436334"/>
            </a:xfrm>
            <a:prstGeom prst="rect">
              <a:avLst/>
            </a:prstGeom>
            <a:noFill/>
          </p:spPr>
          <p:txBody>
            <a:bodyPr wrap="none" rtlCol="0">
              <a:spAutoFit/>
            </a:bodyPr>
            <a:lstStyle/>
            <a:p>
              <a:pPr hangingPunct="0"/>
              <a:endParaRPr lang="en-US" sz="1400" b="1" kern="0" dirty="0">
                <a:solidFill>
                  <a:srgbClr val="0070C0"/>
                </a:solidFill>
                <a:latin typeface="Arial"/>
                <a:cs typeface="Arial"/>
                <a:sym typeface="Arial"/>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a:ext>
              </a:extLst>
            </a:blip>
            <a:srcRect l="67927" b="67058"/>
            <a:stretch/>
          </p:blipFill>
          <p:spPr>
            <a:xfrm>
              <a:off x="3280249" y="2144702"/>
              <a:ext cx="1896473" cy="1917263"/>
            </a:xfrm>
            <a:prstGeom prst="rect">
              <a:avLst/>
            </a:prstGeom>
          </p:spPr>
        </p:pic>
      </p:grpSp>
      <p:grpSp>
        <p:nvGrpSpPr>
          <p:cNvPr id="12" name="Group 11"/>
          <p:cNvGrpSpPr/>
          <p:nvPr/>
        </p:nvGrpSpPr>
        <p:grpSpPr>
          <a:xfrm>
            <a:off x="4767933" y="3440267"/>
            <a:ext cx="4027072" cy="3117271"/>
            <a:chOff x="4737482" y="2043267"/>
            <a:chExt cx="4653889" cy="3661588"/>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7482" y="2353992"/>
              <a:ext cx="3296769" cy="3350863"/>
            </a:xfrm>
            <a:prstGeom prst="rect">
              <a:avLst/>
            </a:prstGeom>
          </p:spPr>
        </p:pic>
        <p:sp>
          <p:nvSpPr>
            <p:cNvPr id="14" name="TextBox 13"/>
            <p:cNvSpPr txBox="1"/>
            <p:nvPr/>
          </p:nvSpPr>
          <p:spPr>
            <a:xfrm>
              <a:off x="4876800" y="2587317"/>
              <a:ext cx="1119288" cy="433822"/>
            </a:xfrm>
            <a:prstGeom prst="rect">
              <a:avLst/>
            </a:prstGeom>
            <a:noFill/>
          </p:spPr>
          <p:txBody>
            <a:bodyPr wrap="none" rtlCol="0">
              <a:spAutoFit/>
            </a:bodyPr>
            <a:lstStyle/>
            <a:p>
              <a:pPr hangingPunct="0"/>
              <a:r>
                <a:rPr lang="en-US" sz="1400" b="1" kern="0" dirty="0" smtClean="0">
                  <a:solidFill>
                    <a:srgbClr val="0070C0"/>
                  </a:solidFill>
                  <a:latin typeface="Arial"/>
                  <a:cs typeface="Arial"/>
                  <a:sym typeface="Arial"/>
                </a:rPr>
                <a:t>90 % RH</a:t>
              </a:r>
              <a:endParaRPr lang="en-US" sz="1400" b="1" kern="0" dirty="0">
                <a:solidFill>
                  <a:srgbClr val="0070C0"/>
                </a:solidFill>
                <a:latin typeface="Arial"/>
                <a:cs typeface="Arial"/>
                <a:sym typeface="Arial"/>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a:ext>
              </a:extLst>
            </a:blip>
            <a:srcRect l="66538" b="66690"/>
            <a:stretch/>
          </p:blipFill>
          <p:spPr>
            <a:xfrm>
              <a:off x="7424044" y="2043267"/>
              <a:ext cx="1967327" cy="1917267"/>
            </a:xfrm>
            <a:prstGeom prst="rect">
              <a:avLst/>
            </a:prstGeom>
          </p:spPr>
        </p:pic>
        <p:sp>
          <p:nvSpPr>
            <p:cNvPr id="16" name="TextBox 15"/>
            <p:cNvSpPr txBox="1"/>
            <p:nvPr/>
          </p:nvSpPr>
          <p:spPr>
            <a:xfrm>
              <a:off x="8591045" y="2234326"/>
              <a:ext cx="776573" cy="433822"/>
            </a:xfrm>
            <a:prstGeom prst="rect">
              <a:avLst/>
            </a:prstGeom>
            <a:noFill/>
          </p:spPr>
          <p:txBody>
            <a:bodyPr wrap="none" rtlCol="0">
              <a:spAutoFit/>
            </a:bodyPr>
            <a:lstStyle/>
            <a:p>
              <a:pPr hangingPunct="0"/>
              <a:r>
                <a:rPr lang="en-US" sz="1400" b="1" kern="0" dirty="0" smtClean="0">
                  <a:solidFill>
                    <a:srgbClr val="0070C0"/>
                  </a:solidFill>
                  <a:latin typeface="Arial"/>
                  <a:cs typeface="Arial"/>
                  <a:sym typeface="Arial"/>
                </a:rPr>
                <a:t>1.7 Å</a:t>
              </a:r>
              <a:endParaRPr lang="en-US" sz="1400" b="1" kern="0" dirty="0">
                <a:solidFill>
                  <a:srgbClr val="0070C0"/>
                </a:solidFill>
                <a:latin typeface="Arial"/>
                <a:cs typeface="Arial"/>
                <a:sym typeface="Arial"/>
              </a:endParaRPr>
            </a:p>
          </p:txBody>
        </p:sp>
      </p:grpSp>
      <p:cxnSp>
        <p:nvCxnSpPr>
          <p:cNvPr id="17" name="Straight Connector 16"/>
          <p:cNvCxnSpPr/>
          <p:nvPr/>
        </p:nvCxnSpPr>
        <p:spPr>
          <a:xfrm flipV="1">
            <a:off x="3233738" y="5084199"/>
            <a:ext cx="1170408" cy="46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637381" y="3502986"/>
            <a:ext cx="150929" cy="201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945862" y="3461346"/>
            <a:ext cx="146789" cy="260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643413" y="5072521"/>
            <a:ext cx="1144817" cy="73163"/>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761192" y="3602924"/>
            <a:ext cx="671979" cy="369332"/>
          </a:xfrm>
          <a:prstGeom prst="rect">
            <a:avLst/>
          </a:prstGeom>
        </p:spPr>
        <p:txBody>
          <a:bodyPr wrap="none">
            <a:spAutoFit/>
          </a:bodyPr>
          <a:lstStyle/>
          <a:p>
            <a:pPr hangingPunct="0"/>
            <a:r>
              <a:rPr lang="en-US" sz="1400" b="1" kern="0" dirty="0" smtClean="0">
                <a:solidFill>
                  <a:srgbClr val="0070C0"/>
                </a:solidFill>
                <a:latin typeface="Arial"/>
                <a:cs typeface="Arial"/>
                <a:sym typeface="Arial"/>
              </a:rPr>
              <a:t>2.7 Å</a:t>
            </a:r>
            <a:endParaRPr lang="en-US" sz="1400" b="1" kern="0" dirty="0">
              <a:solidFill>
                <a:srgbClr val="0070C0"/>
              </a:solidFill>
              <a:latin typeface="Arial"/>
              <a:cs typeface="Arial"/>
              <a:sym typeface="Arial"/>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a:ext>
            </a:extLst>
          </a:blip>
          <a:srcRect l="28287" t="28764" r="32954" b="20833"/>
          <a:stretch/>
        </p:blipFill>
        <p:spPr>
          <a:xfrm>
            <a:off x="3167621" y="2183160"/>
            <a:ext cx="1212110" cy="1074733"/>
          </a:xfrm>
          <a:prstGeom prst="rect">
            <a:avLst/>
          </a:prstGeom>
        </p:spPr>
      </p:pic>
      <p:sp>
        <p:nvSpPr>
          <p:cNvPr id="23" name="TextBox 22"/>
          <p:cNvSpPr txBox="1"/>
          <p:nvPr/>
        </p:nvSpPr>
        <p:spPr>
          <a:xfrm>
            <a:off x="614035" y="6553186"/>
            <a:ext cx="3639558" cy="307777"/>
          </a:xfrm>
          <a:prstGeom prst="rect">
            <a:avLst/>
          </a:prstGeom>
          <a:noFill/>
        </p:spPr>
        <p:txBody>
          <a:bodyPr wrap="square" rtlCol="0">
            <a:spAutoFit/>
          </a:bodyPr>
          <a:lstStyle/>
          <a:p>
            <a:pPr hangingPunct="0"/>
            <a:r>
              <a:rPr lang="en-US" sz="1400" b="1" kern="0" dirty="0" smtClean="0">
                <a:solidFill>
                  <a:srgbClr val="000000"/>
                </a:solidFill>
                <a:latin typeface="Arial"/>
                <a:cs typeface="Arial"/>
                <a:sym typeface="Arial"/>
              </a:rPr>
              <a:t>a=87.8 Å, b=140.8 Å, c=233.1 Å,  </a:t>
            </a:r>
            <a:r>
              <a:rPr lang="en-US" sz="1400" kern="0" dirty="0" smtClean="0">
                <a:solidFill>
                  <a:srgbClr val="000000"/>
                </a:solidFill>
                <a:latin typeface="Arial"/>
                <a:cs typeface="Arial"/>
                <a:sym typeface="Arial"/>
              </a:rPr>
              <a:t>P212121</a:t>
            </a:r>
            <a:endParaRPr lang="en-US" sz="1400" kern="0" dirty="0">
              <a:solidFill>
                <a:srgbClr val="000000"/>
              </a:solidFill>
              <a:latin typeface="Arial"/>
              <a:cs typeface="Arial"/>
              <a:sym typeface="Arial"/>
            </a:endParaRPr>
          </a:p>
        </p:txBody>
      </p:sp>
      <p:sp>
        <p:nvSpPr>
          <p:cNvPr id="24" name="TextBox 23"/>
          <p:cNvSpPr txBox="1"/>
          <p:nvPr/>
        </p:nvSpPr>
        <p:spPr>
          <a:xfrm>
            <a:off x="4888487" y="6553186"/>
            <a:ext cx="3666904" cy="307777"/>
          </a:xfrm>
          <a:prstGeom prst="rect">
            <a:avLst/>
          </a:prstGeom>
          <a:noFill/>
        </p:spPr>
        <p:txBody>
          <a:bodyPr wrap="square" rtlCol="0">
            <a:spAutoFit/>
          </a:bodyPr>
          <a:lstStyle/>
          <a:p>
            <a:pPr algn="ctr" hangingPunct="0"/>
            <a:r>
              <a:rPr lang="en-US" sz="1400" b="1" kern="0" dirty="0" smtClean="0">
                <a:solidFill>
                  <a:srgbClr val="000000"/>
                </a:solidFill>
                <a:latin typeface="Arial"/>
                <a:cs typeface="Arial"/>
                <a:sym typeface="Arial"/>
              </a:rPr>
              <a:t>a=84.6 Å, b=142.0 Å, c=233.8 Å,  </a:t>
            </a:r>
            <a:r>
              <a:rPr lang="en-US" sz="1400" kern="0" dirty="0" smtClean="0">
                <a:solidFill>
                  <a:srgbClr val="000000"/>
                </a:solidFill>
                <a:latin typeface="Arial"/>
                <a:cs typeface="Arial"/>
                <a:sym typeface="Arial"/>
              </a:rPr>
              <a:t>P212121</a:t>
            </a:r>
            <a:endParaRPr lang="en-US" sz="1400" kern="0" dirty="0">
              <a:solidFill>
                <a:srgbClr val="000000"/>
              </a:solidFill>
              <a:latin typeface="Arial"/>
              <a:cs typeface="Arial"/>
              <a:sym typeface="Arial"/>
            </a:endParaRPr>
          </a:p>
        </p:txBody>
      </p:sp>
      <p:pic>
        <p:nvPicPr>
          <p:cNvPr id="25" name="Picture 2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820" y="986538"/>
            <a:ext cx="2366587" cy="2393636"/>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413504" y="1067098"/>
            <a:ext cx="6786926" cy="987450"/>
          </a:xfrm>
          <a:prstGeom prst="rect">
            <a:avLst/>
          </a:prstGeom>
          <a:noFill/>
        </p:spPr>
        <p:txBody>
          <a:bodyPr wrap="square" rtlCol="0">
            <a:spAutoFit/>
          </a:bodyPr>
          <a:lstStyle/>
          <a:p>
            <a:pPr hangingPunct="0"/>
            <a:r>
              <a:rPr lang="en-US" b="1" kern="0" dirty="0" err="1" smtClean="0">
                <a:solidFill>
                  <a:srgbClr val="000000"/>
                </a:solidFill>
                <a:latin typeface="Arial"/>
                <a:cs typeface="Arial"/>
                <a:sym typeface="Arial"/>
              </a:rPr>
              <a:t>Arinax</a:t>
            </a:r>
            <a:r>
              <a:rPr lang="en-US" b="1" kern="0" dirty="0" smtClean="0">
                <a:solidFill>
                  <a:srgbClr val="000000"/>
                </a:solidFill>
                <a:latin typeface="Arial"/>
                <a:cs typeface="Arial"/>
                <a:sym typeface="Arial"/>
              </a:rPr>
              <a:t> Humidity Control Device acquired for MFX and SSRL</a:t>
            </a:r>
          </a:p>
          <a:p>
            <a:pPr marL="285750" indent="-285750" hangingPunct="0">
              <a:spcBef>
                <a:spcPts val="500"/>
              </a:spcBef>
              <a:buFont typeface="Arial" panose="020B0604020202020204" pitchFamily="34" charset="0"/>
              <a:buChar char="•"/>
            </a:pPr>
            <a:r>
              <a:rPr lang="en-US" kern="0" dirty="0" smtClean="0">
                <a:solidFill>
                  <a:srgbClr val="000000"/>
                </a:solidFill>
                <a:latin typeface="Arial"/>
                <a:cs typeface="Arial"/>
                <a:sym typeface="Arial"/>
              </a:rPr>
              <a:t>Data collection at room temperature</a:t>
            </a:r>
          </a:p>
          <a:p>
            <a:pPr marL="285750" indent="-285750" hangingPunct="0">
              <a:buFont typeface="Arial" panose="020B0604020202020204" pitchFamily="34" charset="0"/>
              <a:buChar char="•"/>
            </a:pPr>
            <a:r>
              <a:rPr lang="en-US" kern="0" dirty="0" smtClean="0">
                <a:solidFill>
                  <a:srgbClr val="000000"/>
                </a:solidFill>
                <a:latin typeface="Arial"/>
                <a:cs typeface="Arial"/>
                <a:sym typeface="Arial"/>
              </a:rPr>
              <a:t>Controlled </a:t>
            </a:r>
            <a:r>
              <a:rPr lang="en-US" kern="0" dirty="0">
                <a:solidFill>
                  <a:srgbClr val="000000"/>
                </a:solidFill>
                <a:latin typeface="Arial"/>
                <a:cs typeface="Arial"/>
                <a:sym typeface="Arial"/>
              </a:rPr>
              <a:t>d</a:t>
            </a:r>
            <a:r>
              <a:rPr lang="en-US" kern="0" dirty="0" smtClean="0">
                <a:solidFill>
                  <a:srgbClr val="000000"/>
                </a:solidFill>
                <a:latin typeface="Arial"/>
                <a:cs typeface="Arial"/>
                <a:sym typeface="Arial"/>
              </a:rPr>
              <a:t>ehydration to improve diffraction resolution </a:t>
            </a:r>
          </a:p>
        </p:txBody>
      </p:sp>
      <p:grpSp>
        <p:nvGrpSpPr>
          <p:cNvPr id="27" name="Group 26"/>
          <p:cNvGrpSpPr/>
          <p:nvPr/>
        </p:nvGrpSpPr>
        <p:grpSpPr>
          <a:xfrm>
            <a:off x="7858184" y="97494"/>
            <a:ext cx="1109014" cy="711146"/>
            <a:chOff x="685800" y="468394"/>
            <a:chExt cx="1109014" cy="711146"/>
          </a:xfrm>
        </p:grpSpPr>
        <p:pic>
          <p:nvPicPr>
            <p:cNvPr id="28" name="Picture 27"/>
            <p:cNvPicPr>
              <a:picLocks noChangeAspect="1"/>
            </p:cNvPicPr>
            <p:nvPr/>
          </p:nvPicPr>
          <p:blipFill>
            <a:blip r:embed="rId6" cstate="print"/>
            <a:srcRect/>
            <a:stretch>
              <a:fillRect/>
            </a:stretch>
          </p:blipFill>
          <p:spPr bwMode="auto">
            <a:xfrm>
              <a:off x="685800" y="565317"/>
              <a:ext cx="1109014" cy="614223"/>
            </a:xfrm>
            <a:prstGeom prst="rect">
              <a:avLst/>
            </a:prstGeom>
            <a:noFill/>
          </p:spPr>
        </p:pic>
        <p:sp>
          <p:nvSpPr>
            <p:cNvPr id="29" name="TextBox 28"/>
            <p:cNvSpPr txBox="1"/>
            <p:nvPr/>
          </p:nvSpPr>
          <p:spPr>
            <a:xfrm rot="21364796">
              <a:off x="841510" y="468394"/>
              <a:ext cx="562975" cy="261610"/>
            </a:xfrm>
            <a:prstGeom prst="rect">
              <a:avLst/>
            </a:prstGeom>
            <a:noFill/>
          </p:spPr>
          <p:txBody>
            <a:bodyPr wrap="none" rtlCol="0">
              <a:spAutoFit/>
            </a:bodyPr>
            <a:lstStyle/>
            <a:p>
              <a:r>
                <a:rPr lang="en-US" sz="1100" b="1" i="1" dirty="0" smtClean="0">
                  <a:solidFill>
                    <a:srgbClr val="C00000"/>
                  </a:solidFill>
                  <a:latin typeface="Arial" charset="0"/>
                </a:rPr>
                <a:t>SSRL</a:t>
              </a:r>
              <a:endParaRPr lang="en-US" sz="1100" b="1" i="1" dirty="0">
                <a:solidFill>
                  <a:srgbClr val="C00000"/>
                </a:solidFill>
                <a:latin typeface="Arial" charset="0"/>
              </a:endParaRPr>
            </a:p>
          </p:txBody>
        </p:sp>
      </p:grpSp>
    </p:spTree>
    <p:extLst>
      <p:ext uri="{BB962C8B-B14F-4D97-AF65-F5344CB8AC3E}">
        <p14:creationId xmlns:p14="http://schemas.microsoft.com/office/powerpoint/2010/main" val="3755188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3000"/>
          </a:xfrm>
        </p:spPr>
        <p:txBody>
          <a:bodyPr>
            <a:normAutofit/>
          </a:bodyPr>
          <a:lstStyle/>
          <a:p>
            <a:r>
              <a:rPr lang="en-US" sz="6000" b="1" dirty="0" smtClean="0">
                <a:latin typeface="Arial" panose="020B0604020202020204" pitchFamily="34" charset="0"/>
                <a:cs typeface="Arial" panose="020B0604020202020204" pitchFamily="34" charset="0"/>
              </a:rPr>
              <a:t>What you know when:</a:t>
            </a:r>
            <a:endParaRPr lang="en-US" sz="6000" b="1" dirty="0">
              <a:latin typeface="Arial" panose="020B0604020202020204" pitchFamily="34" charset="0"/>
              <a:cs typeface="Arial" panose="020B0604020202020204" pitchFamily="34" charset="0"/>
            </a:endParaRPr>
          </a:p>
        </p:txBody>
      </p:sp>
      <p:sp>
        <p:nvSpPr>
          <p:cNvPr id="4" name="TextBox 3"/>
          <p:cNvSpPr txBox="1"/>
          <p:nvPr/>
        </p:nvSpPr>
        <p:spPr>
          <a:xfrm>
            <a:off x="609600" y="1600200"/>
            <a:ext cx="7957628" cy="3785652"/>
          </a:xfrm>
          <a:prstGeom prst="rect">
            <a:avLst/>
          </a:prstGeom>
          <a:noFill/>
        </p:spPr>
        <p:txBody>
          <a:bodyPr wrap="none" rtlCol="0">
            <a:spAutoFit/>
          </a:bodyPr>
          <a:lstStyle/>
          <a:p>
            <a:pPr fontAlgn="auto">
              <a:lnSpc>
                <a:spcPct val="200000"/>
              </a:lnSpc>
              <a:spcBef>
                <a:spcPts val="0"/>
              </a:spcBef>
              <a:spcAft>
                <a:spcPts val="0"/>
              </a:spcAft>
            </a:pPr>
            <a:r>
              <a:rPr lang="en-US" sz="4000" dirty="0" err="1" smtClean="0">
                <a:solidFill>
                  <a:prstClr val="black"/>
                </a:solidFill>
                <a:cs typeface="Arial" panose="020B0604020202020204" pitchFamily="34" charset="0"/>
              </a:rPr>
              <a:t>Autoindexing</a:t>
            </a:r>
            <a:r>
              <a:rPr lang="en-US" sz="4000" dirty="0" smtClean="0">
                <a:solidFill>
                  <a:prstClr val="black"/>
                </a:solidFill>
                <a:cs typeface="Arial" panose="020B0604020202020204" pitchFamily="34" charset="0"/>
              </a:rPr>
              <a:t>:	Lattice (14)</a:t>
            </a:r>
          </a:p>
          <a:p>
            <a:pPr fontAlgn="auto">
              <a:lnSpc>
                <a:spcPct val="200000"/>
              </a:lnSpc>
              <a:spcBef>
                <a:spcPts val="0"/>
              </a:spcBef>
              <a:spcAft>
                <a:spcPts val="0"/>
              </a:spcAft>
            </a:pPr>
            <a:r>
              <a:rPr lang="en-US" sz="4000" dirty="0" smtClean="0">
                <a:solidFill>
                  <a:prstClr val="black"/>
                </a:solidFill>
                <a:cs typeface="Arial" panose="020B0604020202020204" pitchFamily="34" charset="0"/>
              </a:rPr>
              <a:t>Scaling:			Point Group (43)</a:t>
            </a:r>
          </a:p>
          <a:p>
            <a:pPr fontAlgn="auto">
              <a:lnSpc>
                <a:spcPct val="200000"/>
              </a:lnSpc>
              <a:spcBef>
                <a:spcPts val="0"/>
              </a:spcBef>
              <a:spcAft>
                <a:spcPts val="0"/>
              </a:spcAft>
            </a:pPr>
            <a:r>
              <a:rPr lang="en-US" sz="4000" dirty="0" smtClean="0">
                <a:solidFill>
                  <a:prstClr val="black"/>
                </a:solidFill>
                <a:cs typeface="Arial" panose="020B0604020202020204" pitchFamily="34" charset="0"/>
              </a:rPr>
              <a:t>Refinement:		Space Group (84)</a:t>
            </a:r>
            <a:endParaRPr lang="en-US" sz="4000" dirty="0">
              <a:solidFill>
                <a:prstClr val="black"/>
              </a:solidFill>
              <a:cs typeface="Arial" panose="020B0604020202020204" pitchFamily="34" charset="0"/>
            </a:endParaRPr>
          </a:p>
        </p:txBody>
      </p:sp>
    </p:spTree>
    <p:extLst>
      <p:ext uri="{BB962C8B-B14F-4D97-AF65-F5344CB8AC3E}">
        <p14:creationId xmlns:p14="http://schemas.microsoft.com/office/powerpoint/2010/main" val="35784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3011" name="Object 3"/>
          <p:cNvGraphicFramePr>
            <a:graphicFrameLocks noChangeAspect="1"/>
          </p:cNvGraphicFramePr>
          <p:nvPr>
            <p:extLst>
              <p:ext uri="{D42A27DB-BD31-4B8C-83A1-F6EECF244321}">
                <p14:modId xmlns:p14="http://schemas.microsoft.com/office/powerpoint/2010/main" val="1307523700"/>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3552267" name="Chart" r:id="rId3" imgW="5166573" imgH="3703320" progId="MSGraph.Chart.8">
                  <p:embed followColorScheme="full"/>
                </p:oleObj>
              </mc:Choice>
              <mc:Fallback>
                <p:oleObj name="Chart" r:id="rId3" imgW="5166573" imgH="3703320"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Text Box 4"/>
          <p:cNvSpPr txBox="1">
            <a:spLocks noChangeArrowheads="1"/>
          </p:cNvSpPr>
          <p:nvPr/>
        </p:nvSpPr>
        <p:spPr bwMode="auto">
          <a:xfrm>
            <a:off x="3519306" y="6057900"/>
            <a:ext cx="28483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Johnson’s ratio</a:t>
            </a:r>
            <a:endParaRPr lang="en-US" sz="2800" b="1" dirty="0">
              <a:solidFill>
                <a:prstClr val="black"/>
              </a:solidFill>
            </a:endParaRPr>
          </a:p>
        </p:txBody>
      </p:sp>
      <p:sp>
        <p:nvSpPr>
          <p:cNvPr id="43013" name="Text Box 5"/>
          <p:cNvSpPr txBox="1">
            <a:spLocks noChangeArrowheads="1"/>
          </p:cNvSpPr>
          <p:nvPr/>
        </p:nvSpPr>
        <p:spPr bwMode="auto">
          <a:xfrm rot="-5400000">
            <a:off x="-1372218" y="3056265"/>
            <a:ext cx="3542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dirty="0" smtClean="0">
                <a:solidFill>
                  <a:prstClr val="black"/>
                </a:solidFill>
              </a:rPr>
              <a:t>Structure factor (e</a:t>
            </a:r>
            <a:r>
              <a:rPr lang="en-US" sz="2800" b="1" baseline="30000" dirty="0" smtClean="0">
                <a:solidFill>
                  <a:prstClr val="black"/>
                </a:solidFill>
              </a:rPr>
              <a:t>-</a:t>
            </a:r>
            <a:r>
              <a:rPr lang="en-US" sz="2800" b="1" dirty="0" smtClean="0">
                <a:solidFill>
                  <a:prstClr val="black"/>
                </a:solidFill>
              </a:rPr>
              <a:t>)</a:t>
            </a:r>
            <a:endParaRPr lang="en-US" sz="2800" b="1" dirty="0">
              <a:solidFill>
                <a:prstClr val="black"/>
              </a:solidFill>
            </a:endParaRPr>
          </a:p>
        </p:txBody>
      </p:sp>
      <p:sp>
        <p:nvSpPr>
          <p:cNvPr id="7"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7010400" y="1546396"/>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14795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98307" name="Freeform 3"/>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98308" name="Rectangle 4"/>
          <p:cNvSpPr>
            <a:spLocks noGrp="1" noChangeArrowheads="1"/>
          </p:cNvSpPr>
          <p:nvPr>
            <p:ph type="title"/>
          </p:nvPr>
        </p:nvSpPr>
        <p:spPr>
          <a:xfrm>
            <a:off x="457200" y="33338"/>
            <a:ext cx="8229600" cy="1143000"/>
          </a:xfrm>
        </p:spPr>
        <p:txBody>
          <a:bodyPr/>
          <a:lstStyle/>
          <a:p>
            <a:r>
              <a:rPr lang="en-US" altLang="en-US"/>
              <a:t>plunge cooling</a:t>
            </a:r>
          </a:p>
        </p:txBody>
      </p:sp>
      <p:sp>
        <p:nvSpPr>
          <p:cNvPr id="98309"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98310"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foam insulation</a:t>
            </a:r>
          </a:p>
        </p:txBody>
      </p:sp>
      <p:sp>
        <p:nvSpPr>
          <p:cNvPr id="98311"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12"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13"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14"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15"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16"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17"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18"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19"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20"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21"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22"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23"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24"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25"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26"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27"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28"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29"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30"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31"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32"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33"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34"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35"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36"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37"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38"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39"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40"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41"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42"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43"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44"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45"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46"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47"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48"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49"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50"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51"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52"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53"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54"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55"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56"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57"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58"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59"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60"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61"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62"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63"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64"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65"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66"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67"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68"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69"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70"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71"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72"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73"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74"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75"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76"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77"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78"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79"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80"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81"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82"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83"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84"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85"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86"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87"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88"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89"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90"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91"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92"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93"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94"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95"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96"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97"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8398"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warm, moist air</a:t>
            </a:r>
          </a:p>
        </p:txBody>
      </p:sp>
      <p:sp>
        <p:nvSpPr>
          <p:cNvPr id="98399" name="Text Box 95"/>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cold N</a:t>
            </a:r>
            <a:r>
              <a:rPr lang="en-US" altLang="en-US" baseline="-25000">
                <a:solidFill>
                  <a:srgbClr val="000000"/>
                </a:solidFill>
              </a:rPr>
              <a:t>2</a:t>
            </a:r>
          </a:p>
        </p:txBody>
      </p:sp>
      <p:sp>
        <p:nvSpPr>
          <p:cNvPr id="98400"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liquid N</a:t>
            </a:r>
            <a:r>
              <a:rPr lang="en-US" altLang="en-US" baseline="-25000">
                <a:solidFill>
                  <a:srgbClr val="000000"/>
                </a:solidFill>
              </a:rPr>
              <a:t>2</a:t>
            </a:r>
          </a:p>
        </p:txBody>
      </p:sp>
      <p:sp>
        <p:nvSpPr>
          <p:cNvPr id="98401"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grpSp>
        <p:nvGrpSpPr>
          <p:cNvPr id="98402" name="Group 98"/>
          <p:cNvGrpSpPr>
            <a:grpSpLocks/>
          </p:cNvGrpSpPr>
          <p:nvPr/>
        </p:nvGrpSpPr>
        <p:grpSpPr bwMode="auto">
          <a:xfrm>
            <a:off x="-1071563" y="4995863"/>
            <a:ext cx="820738" cy="427037"/>
            <a:chOff x="445" y="1175"/>
            <a:chExt cx="517" cy="269"/>
          </a:xfrm>
        </p:grpSpPr>
        <p:sp>
          <p:nvSpPr>
            <p:cNvPr id="98403" name="Freeform 99"/>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98404"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endParaRPr>
            </a:p>
          </p:txBody>
        </p:sp>
        <p:sp>
          <p:nvSpPr>
            <p:cNvPr id="98405" name="Freeform 101"/>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98406" name="Freeform 102"/>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Tree>
    <p:extLst>
      <p:ext uri="{BB962C8B-B14F-4D97-AF65-F5344CB8AC3E}">
        <p14:creationId xmlns:p14="http://schemas.microsoft.com/office/powerpoint/2010/main" val="3002615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 fill="hold"/>
                                        <p:tgtEl>
                                          <p:spTgt spid="98402"/>
                                        </p:tgtEl>
                                        <p:attrNameLst>
                                          <p:attrName>ppt_x</p:attrName>
                                          <p:attrName>ppt_y</p:attrName>
                                        </p:attrNameLst>
                                      </p:cBhvr>
                                      <p:rCtr x="25920" y="2823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decel="50000" fill="hold" nodeType="clickEffect">
                                  <p:stCondLst>
                                    <p:cond delay="0"/>
                                  </p:stCondLst>
                                  <p:childTnLst>
                                    <p:animMotion origin="layout" path="M 0.16441 -0.73079 L 0.75416 -0.06898 " pathEditMode="relative" rAng="0" ptsTypes="AA">
                                      <p:cBhvr>
                                        <p:cTn id="10" dur="500" fill="hold"/>
                                        <p:tgtEl>
                                          <p:spTgt spid="98402"/>
                                        </p:tgtEl>
                                        <p:attrNameLst>
                                          <p:attrName>ppt_x</p:attrName>
                                          <p:attrName>ppt_y</p:attrName>
                                        </p:attrNameLst>
                                      </p:cBhvr>
                                      <p:rCtr x="29479" y="3307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path" presetSubtype="0" decel="50000" fill="hold" nodeType="clickEffect">
                                  <p:stCondLst>
                                    <p:cond delay="0"/>
                                  </p:stCondLst>
                                  <p:childTnLst>
                                    <p:animMotion origin="layout" path="M 0.16423 -0.72942 L 0.69305 -0.14663 " pathEditMode="relative" rAng="0" ptsTypes="AA">
                                      <p:cBhvr>
                                        <p:cTn id="14" dur="5000" fill="hold"/>
                                        <p:tgtEl>
                                          <p:spTgt spid="98402"/>
                                        </p:tgtEl>
                                        <p:attrNameLst>
                                          <p:attrName>ppt_x</p:attrName>
                                          <p:attrName>ppt_y</p:attrName>
                                        </p:attrNameLst>
                                      </p:cBhvr>
                                      <p:rCtr x="26441" y="291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5203" name="Rectangle 3"/>
          <p:cNvSpPr>
            <a:spLocks noChangeArrowheads="1"/>
          </p:cNvSpPr>
          <p:nvPr/>
        </p:nvSpPr>
        <p:spPr bwMode="auto">
          <a:xfrm>
            <a:off x="0" y="625475"/>
            <a:ext cx="9140825" cy="565150"/>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5204" name="Rectangle 4"/>
          <p:cNvSpPr>
            <a:spLocks noGrp="1" noChangeArrowheads="1"/>
          </p:cNvSpPr>
          <p:nvPr>
            <p:ph type="title"/>
          </p:nvPr>
        </p:nvSpPr>
        <p:spPr>
          <a:xfrm>
            <a:off x="457200" y="-207963"/>
            <a:ext cx="8229600" cy="1143001"/>
          </a:xfrm>
        </p:spPr>
        <p:txBody>
          <a:bodyPr/>
          <a:lstStyle/>
          <a:p>
            <a:r>
              <a:rPr lang="en-US" altLang="en-US"/>
              <a:t>ice = bad</a:t>
            </a:r>
          </a:p>
        </p:txBody>
      </p:sp>
      <p:grpSp>
        <p:nvGrpSpPr>
          <p:cNvPr id="435205" name="Group 5"/>
          <p:cNvGrpSpPr>
            <a:grpSpLocks/>
          </p:cNvGrpSpPr>
          <p:nvPr/>
        </p:nvGrpSpPr>
        <p:grpSpPr bwMode="auto">
          <a:xfrm>
            <a:off x="-227013" y="925513"/>
            <a:ext cx="9598026" cy="6134100"/>
            <a:chOff x="1" y="639"/>
            <a:chExt cx="5758" cy="3681"/>
          </a:xfrm>
        </p:grpSpPr>
        <p:grpSp>
          <p:nvGrpSpPr>
            <p:cNvPr id="435206" name="Group 6"/>
            <p:cNvGrpSpPr>
              <a:grpSpLocks/>
            </p:cNvGrpSpPr>
            <p:nvPr/>
          </p:nvGrpSpPr>
          <p:grpSpPr bwMode="auto">
            <a:xfrm>
              <a:off x="1" y="1251"/>
              <a:ext cx="5758" cy="621"/>
              <a:chOff x="1" y="1852"/>
              <a:chExt cx="5758" cy="621"/>
            </a:xfrm>
          </p:grpSpPr>
          <p:pic>
            <p:nvPicPr>
              <p:cNvPr id="435207" name="Picture 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08" name="Picture 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09" name="Picture 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0" name="Picture 1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1" name="Picture 1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2" name="Picture 1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3" name="Picture 1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4" name="Picture 1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5" name="Picture 1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6" name="Picture 1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17" name="Picture 1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18" name="Group 18"/>
            <p:cNvGrpSpPr>
              <a:grpSpLocks/>
            </p:cNvGrpSpPr>
            <p:nvPr/>
          </p:nvGrpSpPr>
          <p:grpSpPr bwMode="auto">
            <a:xfrm>
              <a:off x="1" y="1863"/>
              <a:ext cx="5758" cy="621"/>
              <a:chOff x="1" y="1852"/>
              <a:chExt cx="5758" cy="621"/>
            </a:xfrm>
          </p:grpSpPr>
          <p:pic>
            <p:nvPicPr>
              <p:cNvPr id="435219" name="Picture 1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0" name="Picture 2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1" name="Picture 2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2" name="Picture 2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3" name="Picture 2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4" name="Picture 2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5" name="Picture 2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6" name="Picture 2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7" name="Picture 2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8" name="Picture 2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29" name="Picture 2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30" name="Group 30"/>
            <p:cNvGrpSpPr>
              <a:grpSpLocks/>
            </p:cNvGrpSpPr>
            <p:nvPr/>
          </p:nvGrpSpPr>
          <p:grpSpPr bwMode="auto">
            <a:xfrm>
              <a:off x="1" y="2475"/>
              <a:ext cx="5758" cy="621"/>
              <a:chOff x="1" y="1852"/>
              <a:chExt cx="5758" cy="621"/>
            </a:xfrm>
          </p:grpSpPr>
          <p:pic>
            <p:nvPicPr>
              <p:cNvPr id="435231" name="Picture 3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2" name="Picture 3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3" name="Picture 3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4" name="Picture 3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5" name="Picture 3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6" name="Picture 3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7" name="Picture 3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8" name="Picture 3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39" name="Picture 3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0" name="Picture 4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1" name="Picture 4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42" name="Group 42"/>
            <p:cNvGrpSpPr>
              <a:grpSpLocks/>
            </p:cNvGrpSpPr>
            <p:nvPr/>
          </p:nvGrpSpPr>
          <p:grpSpPr bwMode="auto">
            <a:xfrm>
              <a:off x="1" y="3087"/>
              <a:ext cx="5758" cy="621"/>
              <a:chOff x="1" y="1852"/>
              <a:chExt cx="5758" cy="621"/>
            </a:xfrm>
          </p:grpSpPr>
          <p:pic>
            <p:nvPicPr>
              <p:cNvPr id="435243" name="Picture 4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4" name="Picture 4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5" name="Picture 4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6" name="Picture 4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7" name="Picture 4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8" name="Picture 4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49" name="Picture 4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0" name="Picture 5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1" name="Picture 5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2" name="Picture 5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3" name="Picture 5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54" name="Group 54"/>
            <p:cNvGrpSpPr>
              <a:grpSpLocks/>
            </p:cNvGrpSpPr>
            <p:nvPr/>
          </p:nvGrpSpPr>
          <p:grpSpPr bwMode="auto">
            <a:xfrm>
              <a:off x="1" y="3699"/>
              <a:ext cx="5758" cy="621"/>
              <a:chOff x="1" y="1852"/>
              <a:chExt cx="5758" cy="621"/>
            </a:xfrm>
          </p:grpSpPr>
          <p:pic>
            <p:nvPicPr>
              <p:cNvPr id="435255" name="Picture 5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6" name="Picture 5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7" name="Picture 5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8" name="Picture 5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59" name="Picture 5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0" name="Picture 6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1" name="Picture 6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2" name="Picture 6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3" name="Picture 6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4" name="Picture 6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5" name="Picture 6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35266" name="Group 66"/>
            <p:cNvGrpSpPr>
              <a:grpSpLocks/>
            </p:cNvGrpSpPr>
            <p:nvPr/>
          </p:nvGrpSpPr>
          <p:grpSpPr bwMode="auto">
            <a:xfrm>
              <a:off x="1" y="639"/>
              <a:ext cx="5758" cy="621"/>
              <a:chOff x="1" y="1852"/>
              <a:chExt cx="5758" cy="621"/>
            </a:xfrm>
          </p:grpSpPr>
          <p:pic>
            <p:nvPicPr>
              <p:cNvPr id="435267" name="Picture 6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 y="1852"/>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8" name="Picture 68"/>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4"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69" name="Picture 69"/>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04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0" name="Picture 70"/>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1569"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1" name="Picture 71"/>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09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2" name="Picture 72"/>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261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3" name="Picture 73"/>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136"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4" name="Picture 74"/>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3658"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5" name="Picture 75"/>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181"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6" name="Picture 76"/>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4703"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5277" name="Picture 77"/>
              <p:cNvPicPr>
                <a:picLocks noChangeAspect="1" noChangeArrowheads="1"/>
              </p:cNvPicPr>
              <p:nvPr/>
            </p:nvPicPr>
            <p:blipFill>
              <a:blip r:embed="rId2">
                <a:extLst>
                  <a:ext uri="{28A0092B-C50C-407E-A947-70E740481C1C}">
                    <a14:useLocalDpi xmlns:a14="http://schemas.microsoft.com/office/drawing/2010/main" val="0"/>
                  </a:ext>
                </a:extLst>
              </a:blip>
              <a:srcRect l="8447" t="3839" r="20349" b="13438"/>
              <a:stretch>
                <a:fillRect/>
              </a:stretch>
            </p:blipFill>
            <p:spPr bwMode="auto">
              <a:xfrm>
                <a:off x="5225" y="1853"/>
                <a:ext cx="534"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435278" name="Group 78"/>
          <p:cNvGrpSpPr>
            <a:grpSpLocks/>
          </p:cNvGrpSpPr>
          <p:nvPr/>
        </p:nvGrpSpPr>
        <p:grpSpPr bwMode="auto">
          <a:xfrm>
            <a:off x="-225425" y="873125"/>
            <a:ext cx="9788525" cy="6602413"/>
            <a:chOff x="-142" y="550"/>
            <a:chExt cx="6166" cy="4159"/>
          </a:xfrm>
        </p:grpSpPr>
        <p:grpSp>
          <p:nvGrpSpPr>
            <p:cNvPr id="435279" name="Group 79"/>
            <p:cNvGrpSpPr>
              <a:grpSpLocks/>
            </p:cNvGrpSpPr>
            <p:nvPr/>
          </p:nvGrpSpPr>
          <p:grpSpPr bwMode="auto">
            <a:xfrm>
              <a:off x="-141" y="1778"/>
              <a:ext cx="6165" cy="475"/>
              <a:chOff x="-140" y="1771"/>
              <a:chExt cx="6165" cy="475"/>
            </a:xfrm>
          </p:grpSpPr>
          <p:sp>
            <p:nvSpPr>
              <p:cNvPr id="435280" name="Freeform 80"/>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81" name="Freeform 81"/>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82" name="Freeform 82"/>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83" name="Freeform 83"/>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84" name="Freeform 84"/>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85" name="Freeform 85"/>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86" name="Freeform 86"/>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87" name="Freeform 87"/>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88" name="Freeform 88"/>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89" name="Freeform 89"/>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90" name="Freeform 90"/>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91" name="Freeform 91"/>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5292" name="Group 92"/>
            <p:cNvGrpSpPr>
              <a:grpSpLocks/>
            </p:cNvGrpSpPr>
            <p:nvPr/>
          </p:nvGrpSpPr>
          <p:grpSpPr bwMode="auto">
            <a:xfrm>
              <a:off x="-142" y="3620"/>
              <a:ext cx="6165" cy="475"/>
              <a:chOff x="-140" y="1771"/>
              <a:chExt cx="6165" cy="475"/>
            </a:xfrm>
          </p:grpSpPr>
          <p:sp>
            <p:nvSpPr>
              <p:cNvPr id="435293" name="Freeform 93"/>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94" name="Freeform 94"/>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95" name="Freeform 95"/>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96" name="Freeform 96"/>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97" name="Freeform 97"/>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98" name="Freeform 98"/>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299" name="Freeform 99"/>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00" name="Freeform 100"/>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01" name="Freeform 101"/>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02" name="Freeform 102"/>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03" name="Freeform 103"/>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04" name="Freeform 104"/>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5305" name="Group 105"/>
            <p:cNvGrpSpPr>
              <a:grpSpLocks/>
            </p:cNvGrpSpPr>
            <p:nvPr/>
          </p:nvGrpSpPr>
          <p:grpSpPr bwMode="auto">
            <a:xfrm>
              <a:off x="-142" y="3006"/>
              <a:ext cx="6165" cy="475"/>
              <a:chOff x="-140" y="1771"/>
              <a:chExt cx="6165" cy="475"/>
            </a:xfrm>
          </p:grpSpPr>
          <p:sp>
            <p:nvSpPr>
              <p:cNvPr id="435306" name="Freeform 106"/>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07" name="Freeform 107"/>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08" name="Freeform 108"/>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09" name="Freeform 109"/>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10" name="Freeform 110"/>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11" name="Freeform 111"/>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12" name="Freeform 112"/>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13" name="Freeform 113"/>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14" name="Freeform 114"/>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15" name="Freeform 115"/>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16" name="Freeform 116"/>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17" name="Freeform 117"/>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5318" name="Group 118"/>
            <p:cNvGrpSpPr>
              <a:grpSpLocks/>
            </p:cNvGrpSpPr>
            <p:nvPr/>
          </p:nvGrpSpPr>
          <p:grpSpPr bwMode="auto">
            <a:xfrm>
              <a:off x="-141" y="2392"/>
              <a:ext cx="6165" cy="475"/>
              <a:chOff x="-140" y="1771"/>
              <a:chExt cx="6165" cy="475"/>
            </a:xfrm>
          </p:grpSpPr>
          <p:sp>
            <p:nvSpPr>
              <p:cNvPr id="435319" name="Freeform 119"/>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20" name="Freeform 120"/>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21" name="Freeform 121"/>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22" name="Freeform 122"/>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23" name="Freeform 123"/>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24" name="Freeform 124"/>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25" name="Freeform 125"/>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26" name="Freeform 126"/>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27" name="Freeform 127"/>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28" name="Freeform 128"/>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29" name="Freeform 129"/>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30" name="Freeform 130"/>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5331" name="Group 131"/>
            <p:cNvGrpSpPr>
              <a:grpSpLocks/>
            </p:cNvGrpSpPr>
            <p:nvPr/>
          </p:nvGrpSpPr>
          <p:grpSpPr bwMode="auto">
            <a:xfrm>
              <a:off x="-142" y="1164"/>
              <a:ext cx="6165" cy="475"/>
              <a:chOff x="-140" y="1771"/>
              <a:chExt cx="6165" cy="475"/>
            </a:xfrm>
          </p:grpSpPr>
          <p:sp>
            <p:nvSpPr>
              <p:cNvPr id="435332" name="Freeform 132"/>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33" name="Freeform 133"/>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34" name="Freeform 134"/>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35" name="Freeform 135"/>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36" name="Freeform 136"/>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37" name="Freeform 137"/>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38" name="Freeform 138"/>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39" name="Freeform 139"/>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40" name="Freeform 140"/>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41" name="Freeform 141"/>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42" name="Freeform 142"/>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43" name="Freeform 143"/>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5344" name="Group 144"/>
            <p:cNvGrpSpPr>
              <a:grpSpLocks/>
            </p:cNvGrpSpPr>
            <p:nvPr/>
          </p:nvGrpSpPr>
          <p:grpSpPr bwMode="auto">
            <a:xfrm>
              <a:off x="-141" y="550"/>
              <a:ext cx="6165" cy="475"/>
              <a:chOff x="-140" y="1771"/>
              <a:chExt cx="6165" cy="475"/>
            </a:xfrm>
          </p:grpSpPr>
          <p:sp>
            <p:nvSpPr>
              <p:cNvPr id="435345" name="Freeform 145"/>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46" name="Freeform 146"/>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47" name="Freeform 147"/>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48" name="Freeform 148"/>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49" name="Freeform 149"/>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50" name="Freeform 150"/>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51" name="Freeform 151"/>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52" name="Freeform 152"/>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53" name="Freeform 153"/>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54" name="Freeform 154"/>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55" name="Freeform 155"/>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56" name="Freeform 156"/>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5357" name="Group 157"/>
            <p:cNvGrpSpPr>
              <a:grpSpLocks/>
            </p:cNvGrpSpPr>
            <p:nvPr/>
          </p:nvGrpSpPr>
          <p:grpSpPr bwMode="auto">
            <a:xfrm>
              <a:off x="-142" y="4234"/>
              <a:ext cx="6165" cy="475"/>
              <a:chOff x="-140" y="1771"/>
              <a:chExt cx="6165" cy="475"/>
            </a:xfrm>
          </p:grpSpPr>
          <p:sp>
            <p:nvSpPr>
              <p:cNvPr id="435358" name="Freeform 158"/>
              <p:cNvSpPr>
                <a:spLocks/>
              </p:cNvSpPr>
              <p:nvPr/>
            </p:nvSpPr>
            <p:spPr bwMode="auto">
              <a:xfrm>
                <a:off x="247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59" name="Freeform 159"/>
              <p:cNvSpPr>
                <a:spLocks/>
              </p:cNvSpPr>
              <p:nvPr/>
            </p:nvSpPr>
            <p:spPr bwMode="auto">
              <a:xfrm>
                <a:off x="195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60" name="Freeform 160"/>
              <p:cNvSpPr>
                <a:spLocks/>
              </p:cNvSpPr>
              <p:nvPr/>
            </p:nvSpPr>
            <p:spPr bwMode="auto">
              <a:xfrm>
                <a:off x="299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61" name="Freeform 161"/>
              <p:cNvSpPr>
                <a:spLocks/>
              </p:cNvSpPr>
              <p:nvPr/>
            </p:nvSpPr>
            <p:spPr bwMode="auto">
              <a:xfrm>
                <a:off x="3518"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62" name="Freeform 162"/>
              <p:cNvSpPr>
                <a:spLocks/>
              </p:cNvSpPr>
              <p:nvPr/>
            </p:nvSpPr>
            <p:spPr bwMode="auto">
              <a:xfrm>
                <a:off x="4041"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63" name="Freeform 163"/>
              <p:cNvSpPr>
                <a:spLocks/>
              </p:cNvSpPr>
              <p:nvPr/>
            </p:nvSpPr>
            <p:spPr bwMode="auto">
              <a:xfrm>
                <a:off x="4563"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64" name="Freeform 164"/>
              <p:cNvSpPr>
                <a:spLocks/>
              </p:cNvSpPr>
              <p:nvPr/>
            </p:nvSpPr>
            <p:spPr bwMode="auto">
              <a:xfrm>
                <a:off x="5086"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65" name="Freeform 165"/>
              <p:cNvSpPr>
                <a:spLocks/>
              </p:cNvSpPr>
              <p:nvPr/>
            </p:nvSpPr>
            <p:spPr bwMode="auto">
              <a:xfrm>
                <a:off x="5609" y="1772"/>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66" name="Freeform 166"/>
              <p:cNvSpPr>
                <a:spLocks/>
              </p:cNvSpPr>
              <p:nvPr/>
            </p:nvSpPr>
            <p:spPr bwMode="auto">
              <a:xfrm>
                <a:off x="1427"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67" name="Freeform 167"/>
              <p:cNvSpPr>
                <a:spLocks/>
              </p:cNvSpPr>
              <p:nvPr/>
            </p:nvSpPr>
            <p:spPr bwMode="auto">
              <a:xfrm>
                <a:off x="905"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68" name="Freeform 168"/>
              <p:cNvSpPr>
                <a:spLocks/>
              </p:cNvSpPr>
              <p:nvPr/>
            </p:nvSpPr>
            <p:spPr bwMode="auto">
              <a:xfrm>
                <a:off x="382"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69" name="Freeform 169"/>
              <p:cNvSpPr>
                <a:spLocks/>
              </p:cNvSpPr>
              <p:nvPr/>
            </p:nvSpPr>
            <p:spPr bwMode="auto">
              <a:xfrm>
                <a:off x="-140" y="1771"/>
                <a:ext cx="416" cy="474"/>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solidFill>
                <a:srgbClr val="33CC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grpSp>
        <p:nvGrpSpPr>
          <p:cNvPr id="435370" name="Group 170"/>
          <p:cNvGrpSpPr>
            <a:grpSpLocks/>
          </p:cNvGrpSpPr>
          <p:nvPr/>
        </p:nvGrpSpPr>
        <p:grpSpPr bwMode="auto">
          <a:xfrm>
            <a:off x="-365125" y="758825"/>
            <a:ext cx="10006013" cy="6846888"/>
            <a:chOff x="-142" y="550"/>
            <a:chExt cx="6303" cy="4313"/>
          </a:xfrm>
        </p:grpSpPr>
        <p:sp>
          <p:nvSpPr>
            <p:cNvPr id="435371" name="Freeform 171"/>
            <p:cNvSpPr>
              <a:spLocks/>
            </p:cNvSpPr>
            <p:nvPr/>
          </p:nvSpPr>
          <p:spPr bwMode="auto">
            <a:xfrm>
              <a:off x="247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72" name="Freeform 172"/>
            <p:cNvSpPr>
              <a:spLocks/>
            </p:cNvSpPr>
            <p:nvPr/>
          </p:nvSpPr>
          <p:spPr bwMode="auto">
            <a:xfrm>
              <a:off x="1949"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73" name="Freeform 173"/>
            <p:cNvSpPr>
              <a:spLocks/>
            </p:cNvSpPr>
            <p:nvPr/>
          </p:nvSpPr>
          <p:spPr bwMode="auto">
            <a:xfrm>
              <a:off x="299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74" name="Freeform 174"/>
            <p:cNvSpPr>
              <a:spLocks/>
            </p:cNvSpPr>
            <p:nvPr/>
          </p:nvSpPr>
          <p:spPr bwMode="auto">
            <a:xfrm>
              <a:off x="3517"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75" name="Freeform 175"/>
            <p:cNvSpPr>
              <a:spLocks/>
            </p:cNvSpPr>
            <p:nvPr/>
          </p:nvSpPr>
          <p:spPr bwMode="auto">
            <a:xfrm>
              <a:off x="4040"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76" name="Freeform 176"/>
            <p:cNvSpPr>
              <a:spLocks/>
            </p:cNvSpPr>
            <p:nvPr/>
          </p:nvSpPr>
          <p:spPr bwMode="auto">
            <a:xfrm>
              <a:off x="4562"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77" name="Freeform 177"/>
            <p:cNvSpPr>
              <a:spLocks/>
            </p:cNvSpPr>
            <p:nvPr/>
          </p:nvSpPr>
          <p:spPr bwMode="auto">
            <a:xfrm>
              <a:off x="5085"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78" name="Freeform 178"/>
            <p:cNvSpPr>
              <a:spLocks/>
            </p:cNvSpPr>
            <p:nvPr/>
          </p:nvSpPr>
          <p:spPr bwMode="auto">
            <a:xfrm>
              <a:off x="5608" y="1779"/>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79" name="Freeform 179"/>
            <p:cNvSpPr>
              <a:spLocks/>
            </p:cNvSpPr>
            <p:nvPr/>
          </p:nvSpPr>
          <p:spPr bwMode="auto">
            <a:xfrm>
              <a:off x="1426"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80" name="Freeform 180"/>
            <p:cNvSpPr>
              <a:spLocks/>
            </p:cNvSpPr>
            <p:nvPr/>
          </p:nvSpPr>
          <p:spPr bwMode="auto">
            <a:xfrm>
              <a:off x="904"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81" name="Freeform 181"/>
            <p:cNvSpPr>
              <a:spLocks/>
            </p:cNvSpPr>
            <p:nvPr/>
          </p:nvSpPr>
          <p:spPr bwMode="auto">
            <a:xfrm>
              <a:off x="38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82" name="Freeform 182"/>
            <p:cNvSpPr>
              <a:spLocks/>
            </p:cNvSpPr>
            <p:nvPr/>
          </p:nvSpPr>
          <p:spPr bwMode="auto">
            <a:xfrm>
              <a:off x="-141" y="1778"/>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83" name="Freeform 183"/>
            <p:cNvSpPr>
              <a:spLocks/>
            </p:cNvSpPr>
            <p:nvPr/>
          </p:nvSpPr>
          <p:spPr bwMode="auto">
            <a:xfrm>
              <a:off x="247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84" name="Freeform 184"/>
            <p:cNvSpPr>
              <a:spLocks/>
            </p:cNvSpPr>
            <p:nvPr/>
          </p:nvSpPr>
          <p:spPr bwMode="auto">
            <a:xfrm>
              <a:off x="1948"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85" name="Freeform 185"/>
            <p:cNvSpPr>
              <a:spLocks/>
            </p:cNvSpPr>
            <p:nvPr/>
          </p:nvSpPr>
          <p:spPr bwMode="auto">
            <a:xfrm>
              <a:off x="299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86" name="Freeform 186"/>
            <p:cNvSpPr>
              <a:spLocks/>
            </p:cNvSpPr>
            <p:nvPr/>
          </p:nvSpPr>
          <p:spPr bwMode="auto">
            <a:xfrm>
              <a:off x="3516"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87" name="Freeform 187"/>
            <p:cNvSpPr>
              <a:spLocks/>
            </p:cNvSpPr>
            <p:nvPr/>
          </p:nvSpPr>
          <p:spPr bwMode="auto">
            <a:xfrm>
              <a:off x="4039"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88" name="Freeform 188"/>
            <p:cNvSpPr>
              <a:spLocks/>
            </p:cNvSpPr>
            <p:nvPr/>
          </p:nvSpPr>
          <p:spPr bwMode="auto">
            <a:xfrm>
              <a:off x="4561"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89" name="Freeform 189"/>
            <p:cNvSpPr>
              <a:spLocks/>
            </p:cNvSpPr>
            <p:nvPr/>
          </p:nvSpPr>
          <p:spPr bwMode="auto">
            <a:xfrm>
              <a:off x="5084"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90" name="Freeform 190"/>
            <p:cNvSpPr>
              <a:spLocks/>
            </p:cNvSpPr>
            <p:nvPr/>
          </p:nvSpPr>
          <p:spPr bwMode="auto">
            <a:xfrm>
              <a:off x="5607" y="362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91" name="Freeform 191"/>
            <p:cNvSpPr>
              <a:spLocks/>
            </p:cNvSpPr>
            <p:nvPr/>
          </p:nvSpPr>
          <p:spPr bwMode="auto">
            <a:xfrm>
              <a:off x="1425"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92" name="Freeform 192"/>
            <p:cNvSpPr>
              <a:spLocks/>
            </p:cNvSpPr>
            <p:nvPr/>
          </p:nvSpPr>
          <p:spPr bwMode="auto">
            <a:xfrm>
              <a:off x="903"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93" name="Freeform 193"/>
            <p:cNvSpPr>
              <a:spLocks/>
            </p:cNvSpPr>
            <p:nvPr/>
          </p:nvSpPr>
          <p:spPr bwMode="auto">
            <a:xfrm>
              <a:off x="380"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94" name="Freeform 194"/>
            <p:cNvSpPr>
              <a:spLocks/>
            </p:cNvSpPr>
            <p:nvPr/>
          </p:nvSpPr>
          <p:spPr bwMode="auto">
            <a:xfrm>
              <a:off x="-142" y="362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95" name="Freeform 195"/>
            <p:cNvSpPr>
              <a:spLocks/>
            </p:cNvSpPr>
            <p:nvPr/>
          </p:nvSpPr>
          <p:spPr bwMode="auto">
            <a:xfrm>
              <a:off x="247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96" name="Freeform 196"/>
            <p:cNvSpPr>
              <a:spLocks/>
            </p:cNvSpPr>
            <p:nvPr/>
          </p:nvSpPr>
          <p:spPr bwMode="auto">
            <a:xfrm>
              <a:off x="1948"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97" name="Freeform 197"/>
            <p:cNvSpPr>
              <a:spLocks/>
            </p:cNvSpPr>
            <p:nvPr/>
          </p:nvSpPr>
          <p:spPr bwMode="auto">
            <a:xfrm>
              <a:off x="299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98" name="Freeform 198"/>
            <p:cNvSpPr>
              <a:spLocks/>
            </p:cNvSpPr>
            <p:nvPr/>
          </p:nvSpPr>
          <p:spPr bwMode="auto">
            <a:xfrm>
              <a:off x="3516"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399" name="Freeform 199"/>
            <p:cNvSpPr>
              <a:spLocks/>
            </p:cNvSpPr>
            <p:nvPr/>
          </p:nvSpPr>
          <p:spPr bwMode="auto">
            <a:xfrm>
              <a:off x="4039"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00" name="Freeform 200"/>
            <p:cNvSpPr>
              <a:spLocks/>
            </p:cNvSpPr>
            <p:nvPr/>
          </p:nvSpPr>
          <p:spPr bwMode="auto">
            <a:xfrm>
              <a:off x="4561"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01" name="Freeform 201"/>
            <p:cNvSpPr>
              <a:spLocks/>
            </p:cNvSpPr>
            <p:nvPr/>
          </p:nvSpPr>
          <p:spPr bwMode="auto">
            <a:xfrm>
              <a:off x="5084"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02" name="Freeform 202"/>
            <p:cNvSpPr>
              <a:spLocks/>
            </p:cNvSpPr>
            <p:nvPr/>
          </p:nvSpPr>
          <p:spPr bwMode="auto">
            <a:xfrm>
              <a:off x="5607" y="3007"/>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03" name="Freeform 203"/>
            <p:cNvSpPr>
              <a:spLocks/>
            </p:cNvSpPr>
            <p:nvPr/>
          </p:nvSpPr>
          <p:spPr bwMode="auto">
            <a:xfrm>
              <a:off x="1425"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04" name="Freeform 204"/>
            <p:cNvSpPr>
              <a:spLocks/>
            </p:cNvSpPr>
            <p:nvPr/>
          </p:nvSpPr>
          <p:spPr bwMode="auto">
            <a:xfrm>
              <a:off x="903"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05" name="Freeform 205"/>
            <p:cNvSpPr>
              <a:spLocks/>
            </p:cNvSpPr>
            <p:nvPr/>
          </p:nvSpPr>
          <p:spPr bwMode="auto">
            <a:xfrm>
              <a:off x="380"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06" name="Freeform 206"/>
            <p:cNvSpPr>
              <a:spLocks/>
            </p:cNvSpPr>
            <p:nvPr/>
          </p:nvSpPr>
          <p:spPr bwMode="auto">
            <a:xfrm>
              <a:off x="-142" y="3006"/>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07" name="Freeform 207"/>
            <p:cNvSpPr>
              <a:spLocks/>
            </p:cNvSpPr>
            <p:nvPr/>
          </p:nvSpPr>
          <p:spPr bwMode="auto">
            <a:xfrm>
              <a:off x="247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08" name="Freeform 208"/>
            <p:cNvSpPr>
              <a:spLocks/>
            </p:cNvSpPr>
            <p:nvPr/>
          </p:nvSpPr>
          <p:spPr bwMode="auto">
            <a:xfrm>
              <a:off x="1949"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09" name="Freeform 209"/>
            <p:cNvSpPr>
              <a:spLocks/>
            </p:cNvSpPr>
            <p:nvPr/>
          </p:nvSpPr>
          <p:spPr bwMode="auto">
            <a:xfrm>
              <a:off x="299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10" name="Freeform 210"/>
            <p:cNvSpPr>
              <a:spLocks/>
            </p:cNvSpPr>
            <p:nvPr/>
          </p:nvSpPr>
          <p:spPr bwMode="auto">
            <a:xfrm>
              <a:off x="3517"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11" name="Freeform 211"/>
            <p:cNvSpPr>
              <a:spLocks/>
            </p:cNvSpPr>
            <p:nvPr/>
          </p:nvSpPr>
          <p:spPr bwMode="auto">
            <a:xfrm>
              <a:off x="4040"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12" name="Freeform 212"/>
            <p:cNvSpPr>
              <a:spLocks/>
            </p:cNvSpPr>
            <p:nvPr/>
          </p:nvSpPr>
          <p:spPr bwMode="auto">
            <a:xfrm>
              <a:off x="4562"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13" name="Freeform 213"/>
            <p:cNvSpPr>
              <a:spLocks/>
            </p:cNvSpPr>
            <p:nvPr/>
          </p:nvSpPr>
          <p:spPr bwMode="auto">
            <a:xfrm>
              <a:off x="5085"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14" name="Freeform 214"/>
            <p:cNvSpPr>
              <a:spLocks/>
            </p:cNvSpPr>
            <p:nvPr/>
          </p:nvSpPr>
          <p:spPr bwMode="auto">
            <a:xfrm>
              <a:off x="5608" y="2393"/>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15" name="Freeform 215"/>
            <p:cNvSpPr>
              <a:spLocks/>
            </p:cNvSpPr>
            <p:nvPr/>
          </p:nvSpPr>
          <p:spPr bwMode="auto">
            <a:xfrm>
              <a:off x="1426"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16" name="Freeform 216"/>
            <p:cNvSpPr>
              <a:spLocks/>
            </p:cNvSpPr>
            <p:nvPr/>
          </p:nvSpPr>
          <p:spPr bwMode="auto">
            <a:xfrm>
              <a:off x="904"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17" name="Freeform 217"/>
            <p:cNvSpPr>
              <a:spLocks/>
            </p:cNvSpPr>
            <p:nvPr/>
          </p:nvSpPr>
          <p:spPr bwMode="auto">
            <a:xfrm>
              <a:off x="38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18" name="Freeform 218"/>
            <p:cNvSpPr>
              <a:spLocks/>
            </p:cNvSpPr>
            <p:nvPr/>
          </p:nvSpPr>
          <p:spPr bwMode="auto">
            <a:xfrm>
              <a:off x="-141" y="2392"/>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19" name="Freeform 219"/>
            <p:cNvSpPr>
              <a:spLocks/>
            </p:cNvSpPr>
            <p:nvPr/>
          </p:nvSpPr>
          <p:spPr bwMode="auto">
            <a:xfrm>
              <a:off x="247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20" name="Freeform 220"/>
            <p:cNvSpPr>
              <a:spLocks/>
            </p:cNvSpPr>
            <p:nvPr/>
          </p:nvSpPr>
          <p:spPr bwMode="auto">
            <a:xfrm>
              <a:off x="1948"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21" name="Freeform 221"/>
            <p:cNvSpPr>
              <a:spLocks/>
            </p:cNvSpPr>
            <p:nvPr/>
          </p:nvSpPr>
          <p:spPr bwMode="auto">
            <a:xfrm>
              <a:off x="299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22" name="Freeform 222"/>
            <p:cNvSpPr>
              <a:spLocks/>
            </p:cNvSpPr>
            <p:nvPr/>
          </p:nvSpPr>
          <p:spPr bwMode="auto">
            <a:xfrm>
              <a:off x="3516"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23" name="Freeform 223"/>
            <p:cNvSpPr>
              <a:spLocks/>
            </p:cNvSpPr>
            <p:nvPr/>
          </p:nvSpPr>
          <p:spPr bwMode="auto">
            <a:xfrm>
              <a:off x="4039"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24" name="Freeform 224"/>
            <p:cNvSpPr>
              <a:spLocks/>
            </p:cNvSpPr>
            <p:nvPr/>
          </p:nvSpPr>
          <p:spPr bwMode="auto">
            <a:xfrm>
              <a:off x="4561"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25" name="Freeform 225"/>
            <p:cNvSpPr>
              <a:spLocks/>
            </p:cNvSpPr>
            <p:nvPr/>
          </p:nvSpPr>
          <p:spPr bwMode="auto">
            <a:xfrm>
              <a:off x="5084"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26" name="Freeform 226"/>
            <p:cNvSpPr>
              <a:spLocks/>
            </p:cNvSpPr>
            <p:nvPr/>
          </p:nvSpPr>
          <p:spPr bwMode="auto">
            <a:xfrm>
              <a:off x="5607" y="116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27" name="Freeform 227"/>
            <p:cNvSpPr>
              <a:spLocks/>
            </p:cNvSpPr>
            <p:nvPr/>
          </p:nvSpPr>
          <p:spPr bwMode="auto">
            <a:xfrm>
              <a:off x="1425"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28" name="Freeform 228"/>
            <p:cNvSpPr>
              <a:spLocks/>
            </p:cNvSpPr>
            <p:nvPr/>
          </p:nvSpPr>
          <p:spPr bwMode="auto">
            <a:xfrm>
              <a:off x="903"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29" name="Freeform 229"/>
            <p:cNvSpPr>
              <a:spLocks/>
            </p:cNvSpPr>
            <p:nvPr/>
          </p:nvSpPr>
          <p:spPr bwMode="auto">
            <a:xfrm>
              <a:off x="380"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30" name="Freeform 230"/>
            <p:cNvSpPr>
              <a:spLocks/>
            </p:cNvSpPr>
            <p:nvPr/>
          </p:nvSpPr>
          <p:spPr bwMode="auto">
            <a:xfrm>
              <a:off x="-142" y="116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31" name="Freeform 231"/>
            <p:cNvSpPr>
              <a:spLocks/>
            </p:cNvSpPr>
            <p:nvPr/>
          </p:nvSpPr>
          <p:spPr bwMode="auto">
            <a:xfrm>
              <a:off x="247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32" name="Freeform 232"/>
            <p:cNvSpPr>
              <a:spLocks/>
            </p:cNvSpPr>
            <p:nvPr/>
          </p:nvSpPr>
          <p:spPr bwMode="auto">
            <a:xfrm>
              <a:off x="1949"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33" name="Freeform 233"/>
            <p:cNvSpPr>
              <a:spLocks/>
            </p:cNvSpPr>
            <p:nvPr/>
          </p:nvSpPr>
          <p:spPr bwMode="auto">
            <a:xfrm>
              <a:off x="299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34" name="Freeform 234"/>
            <p:cNvSpPr>
              <a:spLocks/>
            </p:cNvSpPr>
            <p:nvPr/>
          </p:nvSpPr>
          <p:spPr bwMode="auto">
            <a:xfrm>
              <a:off x="3517"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35" name="Freeform 235"/>
            <p:cNvSpPr>
              <a:spLocks/>
            </p:cNvSpPr>
            <p:nvPr/>
          </p:nvSpPr>
          <p:spPr bwMode="auto">
            <a:xfrm>
              <a:off x="4040"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36" name="Freeform 236"/>
            <p:cNvSpPr>
              <a:spLocks/>
            </p:cNvSpPr>
            <p:nvPr/>
          </p:nvSpPr>
          <p:spPr bwMode="auto">
            <a:xfrm>
              <a:off x="4562"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37" name="Freeform 237"/>
            <p:cNvSpPr>
              <a:spLocks/>
            </p:cNvSpPr>
            <p:nvPr/>
          </p:nvSpPr>
          <p:spPr bwMode="auto">
            <a:xfrm>
              <a:off x="5085"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38" name="Freeform 238"/>
            <p:cNvSpPr>
              <a:spLocks/>
            </p:cNvSpPr>
            <p:nvPr/>
          </p:nvSpPr>
          <p:spPr bwMode="auto">
            <a:xfrm>
              <a:off x="5608" y="551"/>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39" name="Freeform 239"/>
            <p:cNvSpPr>
              <a:spLocks/>
            </p:cNvSpPr>
            <p:nvPr/>
          </p:nvSpPr>
          <p:spPr bwMode="auto">
            <a:xfrm>
              <a:off x="1426"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40" name="Freeform 240"/>
            <p:cNvSpPr>
              <a:spLocks/>
            </p:cNvSpPr>
            <p:nvPr/>
          </p:nvSpPr>
          <p:spPr bwMode="auto">
            <a:xfrm>
              <a:off x="904"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41" name="Freeform 241"/>
            <p:cNvSpPr>
              <a:spLocks/>
            </p:cNvSpPr>
            <p:nvPr/>
          </p:nvSpPr>
          <p:spPr bwMode="auto">
            <a:xfrm>
              <a:off x="38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42" name="Freeform 242"/>
            <p:cNvSpPr>
              <a:spLocks/>
            </p:cNvSpPr>
            <p:nvPr/>
          </p:nvSpPr>
          <p:spPr bwMode="auto">
            <a:xfrm>
              <a:off x="-141" y="550"/>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43" name="Freeform 243"/>
            <p:cNvSpPr>
              <a:spLocks/>
            </p:cNvSpPr>
            <p:nvPr/>
          </p:nvSpPr>
          <p:spPr bwMode="auto">
            <a:xfrm>
              <a:off x="247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44" name="Freeform 244"/>
            <p:cNvSpPr>
              <a:spLocks/>
            </p:cNvSpPr>
            <p:nvPr/>
          </p:nvSpPr>
          <p:spPr bwMode="auto">
            <a:xfrm>
              <a:off x="1948"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45" name="Freeform 245"/>
            <p:cNvSpPr>
              <a:spLocks/>
            </p:cNvSpPr>
            <p:nvPr/>
          </p:nvSpPr>
          <p:spPr bwMode="auto">
            <a:xfrm>
              <a:off x="299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46" name="Freeform 246"/>
            <p:cNvSpPr>
              <a:spLocks/>
            </p:cNvSpPr>
            <p:nvPr/>
          </p:nvSpPr>
          <p:spPr bwMode="auto">
            <a:xfrm>
              <a:off x="3516"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47" name="Freeform 247"/>
            <p:cNvSpPr>
              <a:spLocks/>
            </p:cNvSpPr>
            <p:nvPr/>
          </p:nvSpPr>
          <p:spPr bwMode="auto">
            <a:xfrm>
              <a:off x="4039"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48" name="Freeform 248"/>
            <p:cNvSpPr>
              <a:spLocks/>
            </p:cNvSpPr>
            <p:nvPr/>
          </p:nvSpPr>
          <p:spPr bwMode="auto">
            <a:xfrm>
              <a:off x="4561"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49" name="Freeform 249"/>
            <p:cNvSpPr>
              <a:spLocks/>
            </p:cNvSpPr>
            <p:nvPr/>
          </p:nvSpPr>
          <p:spPr bwMode="auto">
            <a:xfrm>
              <a:off x="5084"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50" name="Freeform 250"/>
            <p:cNvSpPr>
              <a:spLocks/>
            </p:cNvSpPr>
            <p:nvPr/>
          </p:nvSpPr>
          <p:spPr bwMode="auto">
            <a:xfrm>
              <a:off x="5607" y="4235"/>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51" name="Freeform 251"/>
            <p:cNvSpPr>
              <a:spLocks/>
            </p:cNvSpPr>
            <p:nvPr/>
          </p:nvSpPr>
          <p:spPr bwMode="auto">
            <a:xfrm>
              <a:off x="1425"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52" name="Freeform 252"/>
            <p:cNvSpPr>
              <a:spLocks/>
            </p:cNvSpPr>
            <p:nvPr/>
          </p:nvSpPr>
          <p:spPr bwMode="auto">
            <a:xfrm>
              <a:off x="903"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53" name="Freeform 253"/>
            <p:cNvSpPr>
              <a:spLocks/>
            </p:cNvSpPr>
            <p:nvPr/>
          </p:nvSpPr>
          <p:spPr bwMode="auto">
            <a:xfrm>
              <a:off x="380"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454" name="Freeform 254"/>
            <p:cNvSpPr>
              <a:spLocks/>
            </p:cNvSpPr>
            <p:nvPr/>
          </p:nvSpPr>
          <p:spPr bwMode="auto">
            <a:xfrm>
              <a:off x="-142" y="4234"/>
              <a:ext cx="553" cy="628"/>
            </a:xfrm>
            <a:custGeom>
              <a:avLst/>
              <a:gdLst>
                <a:gd name="T0" fmla="*/ 84 w 416"/>
                <a:gd name="T1" fmla="*/ 191 h 474"/>
                <a:gd name="T2" fmla="*/ 140 w 416"/>
                <a:gd name="T3" fmla="*/ 271 h 474"/>
                <a:gd name="T4" fmla="*/ 148 w 416"/>
                <a:gd name="T5" fmla="*/ 321 h 474"/>
                <a:gd name="T6" fmla="*/ 154 w 416"/>
                <a:gd name="T7" fmla="*/ 389 h 474"/>
                <a:gd name="T8" fmla="*/ 150 w 416"/>
                <a:gd name="T9" fmla="*/ 445 h 474"/>
                <a:gd name="T10" fmla="*/ 150 w 416"/>
                <a:gd name="T11" fmla="*/ 471 h 474"/>
                <a:gd name="T12" fmla="*/ 196 w 416"/>
                <a:gd name="T13" fmla="*/ 463 h 474"/>
                <a:gd name="T14" fmla="*/ 196 w 416"/>
                <a:gd name="T15" fmla="*/ 413 h 474"/>
                <a:gd name="T16" fmla="*/ 220 w 416"/>
                <a:gd name="T17" fmla="*/ 369 h 474"/>
                <a:gd name="T18" fmla="*/ 256 w 416"/>
                <a:gd name="T19" fmla="*/ 331 h 474"/>
                <a:gd name="T20" fmla="*/ 312 w 416"/>
                <a:gd name="T21" fmla="*/ 335 h 474"/>
                <a:gd name="T22" fmla="*/ 334 w 416"/>
                <a:gd name="T23" fmla="*/ 357 h 474"/>
                <a:gd name="T24" fmla="*/ 370 w 416"/>
                <a:gd name="T25" fmla="*/ 329 h 474"/>
                <a:gd name="T26" fmla="*/ 370 w 416"/>
                <a:gd name="T27" fmla="*/ 275 h 474"/>
                <a:gd name="T28" fmla="*/ 398 w 416"/>
                <a:gd name="T29" fmla="*/ 255 h 474"/>
                <a:gd name="T30" fmla="*/ 384 w 416"/>
                <a:gd name="T31" fmla="*/ 199 h 474"/>
                <a:gd name="T32" fmla="*/ 384 w 416"/>
                <a:gd name="T33" fmla="*/ 151 h 474"/>
                <a:gd name="T34" fmla="*/ 414 w 416"/>
                <a:gd name="T35" fmla="*/ 111 h 474"/>
                <a:gd name="T36" fmla="*/ 372 w 416"/>
                <a:gd name="T37" fmla="*/ 107 h 474"/>
                <a:gd name="T38" fmla="*/ 306 w 416"/>
                <a:gd name="T39" fmla="*/ 97 h 474"/>
                <a:gd name="T40" fmla="*/ 240 w 416"/>
                <a:gd name="T41" fmla="*/ 97 h 474"/>
                <a:gd name="T42" fmla="*/ 218 w 416"/>
                <a:gd name="T43" fmla="*/ 55 h 474"/>
                <a:gd name="T44" fmla="*/ 186 w 416"/>
                <a:gd name="T45" fmla="*/ 15 h 474"/>
                <a:gd name="T46" fmla="*/ 148 w 416"/>
                <a:gd name="T47" fmla="*/ 1 h 474"/>
                <a:gd name="T48" fmla="*/ 108 w 416"/>
                <a:gd name="T49" fmla="*/ 11 h 474"/>
                <a:gd name="T50" fmla="*/ 94 w 416"/>
                <a:gd name="T51" fmla="*/ 69 h 474"/>
                <a:gd name="T52" fmla="*/ 32 w 416"/>
                <a:gd name="T53" fmla="*/ 63 h 474"/>
                <a:gd name="T54" fmla="*/ 2 w 416"/>
                <a:gd name="T55" fmla="*/ 77 h 474"/>
                <a:gd name="T56" fmla="*/ 20 w 416"/>
                <a:gd name="T57" fmla="*/ 117 h 474"/>
                <a:gd name="T58" fmla="*/ 18 w 416"/>
                <a:gd name="T59" fmla="*/ 187 h 474"/>
                <a:gd name="T60" fmla="*/ 56 w 416"/>
                <a:gd name="T61" fmla="*/ 187 h 474"/>
                <a:gd name="T62" fmla="*/ 84 w 416"/>
                <a:gd name="T63" fmla="*/ 19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6" h="474">
                  <a:moveTo>
                    <a:pt x="84" y="191"/>
                  </a:moveTo>
                  <a:cubicBezTo>
                    <a:pt x="106" y="220"/>
                    <a:pt x="129" y="249"/>
                    <a:pt x="140" y="271"/>
                  </a:cubicBezTo>
                  <a:cubicBezTo>
                    <a:pt x="151" y="293"/>
                    <a:pt x="146" y="301"/>
                    <a:pt x="148" y="321"/>
                  </a:cubicBezTo>
                  <a:cubicBezTo>
                    <a:pt x="150" y="341"/>
                    <a:pt x="154" y="368"/>
                    <a:pt x="154" y="389"/>
                  </a:cubicBezTo>
                  <a:cubicBezTo>
                    <a:pt x="154" y="410"/>
                    <a:pt x="151" y="431"/>
                    <a:pt x="150" y="445"/>
                  </a:cubicBezTo>
                  <a:cubicBezTo>
                    <a:pt x="149" y="459"/>
                    <a:pt x="142" y="468"/>
                    <a:pt x="150" y="471"/>
                  </a:cubicBezTo>
                  <a:cubicBezTo>
                    <a:pt x="158" y="474"/>
                    <a:pt x="188" y="473"/>
                    <a:pt x="196" y="463"/>
                  </a:cubicBezTo>
                  <a:cubicBezTo>
                    <a:pt x="204" y="453"/>
                    <a:pt x="192" y="429"/>
                    <a:pt x="196" y="413"/>
                  </a:cubicBezTo>
                  <a:cubicBezTo>
                    <a:pt x="200" y="397"/>
                    <a:pt x="210" y="383"/>
                    <a:pt x="220" y="369"/>
                  </a:cubicBezTo>
                  <a:cubicBezTo>
                    <a:pt x="230" y="355"/>
                    <a:pt x="241" y="337"/>
                    <a:pt x="256" y="331"/>
                  </a:cubicBezTo>
                  <a:cubicBezTo>
                    <a:pt x="271" y="325"/>
                    <a:pt x="299" y="331"/>
                    <a:pt x="312" y="335"/>
                  </a:cubicBezTo>
                  <a:cubicBezTo>
                    <a:pt x="325" y="339"/>
                    <a:pt x="324" y="358"/>
                    <a:pt x="334" y="357"/>
                  </a:cubicBezTo>
                  <a:cubicBezTo>
                    <a:pt x="344" y="356"/>
                    <a:pt x="364" y="343"/>
                    <a:pt x="370" y="329"/>
                  </a:cubicBezTo>
                  <a:cubicBezTo>
                    <a:pt x="376" y="315"/>
                    <a:pt x="365" y="287"/>
                    <a:pt x="370" y="275"/>
                  </a:cubicBezTo>
                  <a:cubicBezTo>
                    <a:pt x="375" y="263"/>
                    <a:pt x="396" y="268"/>
                    <a:pt x="398" y="255"/>
                  </a:cubicBezTo>
                  <a:cubicBezTo>
                    <a:pt x="400" y="242"/>
                    <a:pt x="386" y="216"/>
                    <a:pt x="384" y="199"/>
                  </a:cubicBezTo>
                  <a:cubicBezTo>
                    <a:pt x="382" y="182"/>
                    <a:pt x="379" y="166"/>
                    <a:pt x="384" y="151"/>
                  </a:cubicBezTo>
                  <a:cubicBezTo>
                    <a:pt x="389" y="136"/>
                    <a:pt x="416" y="118"/>
                    <a:pt x="414" y="111"/>
                  </a:cubicBezTo>
                  <a:cubicBezTo>
                    <a:pt x="412" y="104"/>
                    <a:pt x="390" y="109"/>
                    <a:pt x="372" y="107"/>
                  </a:cubicBezTo>
                  <a:cubicBezTo>
                    <a:pt x="354" y="105"/>
                    <a:pt x="328" y="99"/>
                    <a:pt x="306" y="97"/>
                  </a:cubicBezTo>
                  <a:cubicBezTo>
                    <a:pt x="284" y="95"/>
                    <a:pt x="255" y="104"/>
                    <a:pt x="240" y="97"/>
                  </a:cubicBezTo>
                  <a:cubicBezTo>
                    <a:pt x="225" y="90"/>
                    <a:pt x="227" y="69"/>
                    <a:pt x="218" y="55"/>
                  </a:cubicBezTo>
                  <a:cubicBezTo>
                    <a:pt x="209" y="41"/>
                    <a:pt x="198" y="24"/>
                    <a:pt x="186" y="15"/>
                  </a:cubicBezTo>
                  <a:cubicBezTo>
                    <a:pt x="174" y="6"/>
                    <a:pt x="161" y="2"/>
                    <a:pt x="148" y="1"/>
                  </a:cubicBezTo>
                  <a:cubicBezTo>
                    <a:pt x="135" y="0"/>
                    <a:pt x="117" y="0"/>
                    <a:pt x="108" y="11"/>
                  </a:cubicBezTo>
                  <a:cubicBezTo>
                    <a:pt x="99" y="22"/>
                    <a:pt x="107" y="60"/>
                    <a:pt x="94" y="69"/>
                  </a:cubicBezTo>
                  <a:cubicBezTo>
                    <a:pt x="81" y="78"/>
                    <a:pt x="47" y="62"/>
                    <a:pt x="32" y="63"/>
                  </a:cubicBezTo>
                  <a:cubicBezTo>
                    <a:pt x="17" y="64"/>
                    <a:pt x="4" y="68"/>
                    <a:pt x="2" y="77"/>
                  </a:cubicBezTo>
                  <a:cubicBezTo>
                    <a:pt x="0" y="86"/>
                    <a:pt x="17" y="99"/>
                    <a:pt x="20" y="117"/>
                  </a:cubicBezTo>
                  <a:cubicBezTo>
                    <a:pt x="23" y="135"/>
                    <a:pt x="12" y="175"/>
                    <a:pt x="18" y="187"/>
                  </a:cubicBezTo>
                  <a:cubicBezTo>
                    <a:pt x="24" y="199"/>
                    <a:pt x="40" y="193"/>
                    <a:pt x="56" y="187"/>
                  </a:cubicBezTo>
                  <a:cubicBezTo>
                    <a:pt x="56" y="187"/>
                    <a:pt x="84" y="191"/>
                    <a:pt x="84" y="191"/>
                  </a:cubicBezTo>
                  <a:close/>
                </a:path>
              </a:pathLst>
            </a:custGeom>
            <a:pattFill prst="horzBrick">
              <a:fgClr>
                <a:schemeClr val="bg1"/>
              </a:fgClr>
              <a:bgClr>
                <a:schemeClr val="hlink"/>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Tree>
    <p:extLst>
      <p:ext uri="{BB962C8B-B14F-4D97-AF65-F5344CB8AC3E}">
        <p14:creationId xmlns:p14="http://schemas.microsoft.com/office/powerpoint/2010/main" val="1138805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435205"/>
                                        </p:tgtEl>
                                      </p:cBhvr>
                                      <p:by x="95000" y="95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352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5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244600" y="2125663"/>
            <a:ext cx="6616700" cy="2351087"/>
          </a:xfrm>
          <a:custGeom>
            <a:avLst/>
            <a:gdLst>
              <a:gd name="T0" fmla="*/ 202 w 4168"/>
              <a:gd name="T1" fmla="*/ 452 h 1481"/>
              <a:gd name="T2" fmla="*/ 297 w 4168"/>
              <a:gd name="T3" fmla="*/ 121 h 1481"/>
              <a:gd name="T4" fmla="*/ 922 w 4168"/>
              <a:gd name="T5" fmla="*/ 91 h 1481"/>
              <a:gd name="T6" fmla="*/ 1159 w 4168"/>
              <a:gd name="T7" fmla="*/ 106 h 1481"/>
              <a:gd name="T8" fmla="*/ 1404 w 4168"/>
              <a:gd name="T9" fmla="*/ 106 h 1481"/>
              <a:gd name="T10" fmla="*/ 1836 w 4168"/>
              <a:gd name="T11" fmla="*/ 89 h 1481"/>
              <a:gd name="T12" fmla="*/ 2128 w 4168"/>
              <a:gd name="T13" fmla="*/ 89 h 1481"/>
              <a:gd name="T14" fmla="*/ 2285 w 4168"/>
              <a:gd name="T15" fmla="*/ 81 h 1481"/>
              <a:gd name="T16" fmla="*/ 2427 w 4168"/>
              <a:gd name="T17" fmla="*/ 81 h 1481"/>
              <a:gd name="T18" fmla="*/ 2577 w 4168"/>
              <a:gd name="T19" fmla="*/ 65 h 1481"/>
              <a:gd name="T20" fmla="*/ 2901 w 4168"/>
              <a:gd name="T21" fmla="*/ 58 h 1481"/>
              <a:gd name="T22" fmla="*/ 3264 w 4168"/>
              <a:gd name="T23" fmla="*/ 65 h 1481"/>
              <a:gd name="T24" fmla="*/ 3942 w 4168"/>
              <a:gd name="T25" fmla="*/ 97 h 1481"/>
              <a:gd name="T26" fmla="*/ 4005 w 4168"/>
              <a:gd name="T27" fmla="*/ 649 h 1481"/>
              <a:gd name="T28" fmla="*/ 4053 w 4168"/>
              <a:gd name="T29" fmla="*/ 1312 h 1481"/>
              <a:gd name="T30" fmla="*/ 3313 w 4168"/>
              <a:gd name="T31" fmla="*/ 1227 h 1481"/>
              <a:gd name="T32" fmla="*/ 851 w 4168"/>
              <a:gd name="T33" fmla="*/ 1274 h 1481"/>
              <a:gd name="T34" fmla="*/ 108 w 4168"/>
              <a:gd name="T35" fmla="*/ 1344 h 1481"/>
              <a:gd name="T36" fmla="*/ 202 w 4168"/>
              <a:gd name="T37" fmla="*/ 452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99331" name="Text Box 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cold N</a:t>
            </a:r>
            <a:r>
              <a:rPr lang="en-US" altLang="en-US" baseline="-25000">
                <a:solidFill>
                  <a:srgbClr val="000000"/>
                </a:solidFill>
              </a:rPr>
              <a:t>2</a:t>
            </a:r>
          </a:p>
        </p:txBody>
      </p:sp>
      <p:sp>
        <p:nvSpPr>
          <p:cNvPr id="99332" name="Freeform 4"/>
          <p:cNvSpPr>
            <a:spLocks/>
          </p:cNvSpPr>
          <p:nvPr/>
        </p:nvSpPr>
        <p:spPr bwMode="auto">
          <a:xfrm>
            <a:off x="1935163" y="2562225"/>
            <a:ext cx="5219700" cy="2727325"/>
          </a:xfrm>
          <a:custGeom>
            <a:avLst/>
            <a:gdLst>
              <a:gd name="T0" fmla="*/ 399 w 3288"/>
              <a:gd name="T1" fmla="*/ 359 h 1718"/>
              <a:gd name="T2" fmla="*/ 462 w 3288"/>
              <a:gd name="T3" fmla="*/ 303 h 1718"/>
              <a:gd name="T4" fmla="*/ 493 w 3288"/>
              <a:gd name="T5" fmla="*/ 351 h 1718"/>
              <a:gd name="T6" fmla="*/ 572 w 3288"/>
              <a:gd name="T7" fmla="*/ 366 h 1718"/>
              <a:gd name="T8" fmla="*/ 604 w 3288"/>
              <a:gd name="T9" fmla="*/ 319 h 1718"/>
              <a:gd name="T10" fmla="*/ 667 w 3288"/>
              <a:gd name="T11" fmla="*/ 366 h 1718"/>
              <a:gd name="T12" fmla="*/ 730 w 3288"/>
              <a:gd name="T13" fmla="*/ 366 h 1718"/>
              <a:gd name="T14" fmla="*/ 801 w 3288"/>
              <a:gd name="T15" fmla="*/ 390 h 1718"/>
              <a:gd name="T16" fmla="*/ 840 w 3288"/>
              <a:gd name="T17" fmla="*/ 382 h 1718"/>
              <a:gd name="T18" fmla="*/ 880 w 3288"/>
              <a:gd name="T19" fmla="*/ 366 h 1718"/>
              <a:gd name="T20" fmla="*/ 975 w 3288"/>
              <a:gd name="T21" fmla="*/ 366 h 1718"/>
              <a:gd name="T22" fmla="*/ 1022 w 3288"/>
              <a:gd name="T23" fmla="*/ 382 h 1718"/>
              <a:gd name="T24" fmla="*/ 1077 w 3288"/>
              <a:gd name="T25" fmla="*/ 359 h 1718"/>
              <a:gd name="T26" fmla="*/ 1132 w 3288"/>
              <a:gd name="T27" fmla="*/ 335 h 1718"/>
              <a:gd name="T28" fmla="*/ 1243 w 3288"/>
              <a:gd name="T29" fmla="*/ 335 h 1718"/>
              <a:gd name="T30" fmla="*/ 1282 w 3288"/>
              <a:gd name="T31" fmla="*/ 390 h 1718"/>
              <a:gd name="T32" fmla="*/ 1330 w 3288"/>
              <a:gd name="T33" fmla="*/ 366 h 1718"/>
              <a:gd name="T34" fmla="*/ 1416 w 3288"/>
              <a:gd name="T35" fmla="*/ 398 h 1718"/>
              <a:gd name="T36" fmla="*/ 1503 w 3288"/>
              <a:gd name="T37" fmla="*/ 374 h 1718"/>
              <a:gd name="T38" fmla="*/ 1551 w 3288"/>
              <a:gd name="T39" fmla="*/ 398 h 1718"/>
              <a:gd name="T40" fmla="*/ 1637 w 3288"/>
              <a:gd name="T41" fmla="*/ 366 h 1718"/>
              <a:gd name="T42" fmla="*/ 1700 w 3288"/>
              <a:gd name="T43" fmla="*/ 382 h 1718"/>
              <a:gd name="T44" fmla="*/ 1811 w 3288"/>
              <a:gd name="T45" fmla="*/ 351 h 1718"/>
              <a:gd name="T46" fmla="*/ 1866 w 3288"/>
              <a:gd name="T47" fmla="*/ 382 h 1718"/>
              <a:gd name="T48" fmla="*/ 1937 w 3288"/>
              <a:gd name="T49" fmla="*/ 351 h 1718"/>
              <a:gd name="T50" fmla="*/ 2000 w 3288"/>
              <a:gd name="T51" fmla="*/ 366 h 1718"/>
              <a:gd name="T52" fmla="*/ 2071 w 3288"/>
              <a:gd name="T53" fmla="*/ 343 h 1718"/>
              <a:gd name="T54" fmla="*/ 2150 w 3288"/>
              <a:gd name="T55" fmla="*/ 366 h 1718"/>
              <a:gd name="T56" fmla="*/ 2237 w 3288"/>
              <a:gd name="T57" fmla="*/ 343 h 1718"/>
              <a:gd name="T58" fmla="*/ 2292 w 3288"/>
              <a:gd name="T59" fmla="*/ 359 h 1718"/>
              <a:gd name="T60" fmla="*/ 2371 w 3288"/>
              <a:gd name="T61" fmla="*/ 335 h 1718"/>
              <a:gd name="T62" fmla="*/ 2482 w 3288"/>
              <a:gd name="T63" fmla="*/ 351 h 1718"/>
              <a:gd name="T64" fmla="*/ 2576 w 3288"/>
              <a:gd name="T65" fmla="*/ 351 h 1718"/>
              <a:gd name="T66" fmla="*/ 2718 w 3288"/>
              <a:gd name="T67" fmla="*/ 343 h 1718"/>
              <a:gd name="T68" fmla="*/ 2789 w 3288"/>
              <a:gd name="T69" fmla="*/ 327 h 1718"/>
              <a:gd name="T70" fmla="*/ 2845 w 3288"/>
              <a:gd name="T71" fmla="*/ 193 h 1718"/>
              <a:gd name="T72" fmla="*/ 2884 w 3288"/>
              <a:gd name="T73" fmla="*/ 1487 h 1718"/>
              <a:gd name="T74" fmla="*/ 422 w 3288"/>
              <a:gd name="T75" fmla="*/ 1534 h 1718"/>
              <a:gd name="T76" fmla="*/ 351 w 3288"/>
              <a:gd name="T77" fmla="*/ 382 h 1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99333" name="Freeform 5"/>
          <p:cNvSpPr>
            <a:spLocks/>
          </p:cNvSpPr>
          <p:nvPr/>
        </p:nvSpPr>
        <p:spPr bwMode="auto">
          <a:xfrm>
            <a:off x="1935163" y="2035175"/>
            <a:ext cx="5205412" cy="3005138"/>
          </a:xfrm>
          <a:custGeom>
            <a:avLst/>
            <a:gdLst>
              <a:gd name="T0" fmla="*/ 399 w 3279"/>
              <a:gd name="T1" fmla="*/ 266 h 1893"/>
              <a:gd name="T2" fmla="*/ 462 w 3279"/>
              <a:gd name="T3" fmla="*/ 199 h 1893"/>
              <a:gd name="T4" fmla="*/ 493 w 3279"/>
              <a:gd name="T5" fmla="*/ 256 h 1893"/>
              <a:gd name="T6" fmla="*/ 572 w 3279"/>
              <a:gd name="T7" fmla="*/ 274 h 1893"/>
              <a:gd name="T8" fmla="*/ 604 w 3279"/>
              <a:gd name="T9" fmla="*/ 218 h 1893"/>
              <a:gd name="T10" fmla="*/ 667 w 3279"/>
              <a:gd name="T11" fmla="*/ 274 h 1893"/>
              <a:gd name="T12" fmla="*/ 730 w 3279"/>
              <a:gd name="T13" fmla="*/ 274 h 1893"/>
              <a:gd name="T14" fmla="*/ 801 w 3279"/>
              <a:gd name="T15" fmla="*/ 303 h 1893"/>
              <a:gd name="T16" fmla="*/ 840 w 3279"/>
              <a:gd name="T17" fmla="*/ 293 h 1893"/>
              <a:gd name="T18" fmla="*/ 880 w 3279"/>
              <a:gd name="T19" fmla="*/ 274 h 1893"/>
              <a:gd name="T20" fmla="*/ 975 w 3279"/>
              <a:gd name="T21" fmla="*/ 274 h 1893"/>
              <a:gd name="T22" fmla="*/ 1022 w 3279"/>
              <a:gd name="T23" fmla="*/ 293 h 1893"/>
              <a:gd name="T24" fmla="*/ 1077 w 3279"/>
              <a:gd name="T25" fmla="*/ 266 h 1893"/>
              <a:gd name="T26" fmla="*/ 1132 w 3279"/>
              <a:gd name="T27" fmla="*/ 237 h 1893"/>
              <a:gd name="T28" fmla="*/ 1243 w 3279"/>
              <a:gd name="T29" fmla="*/ 237 h 1893"/>
              <a:gd name="T30" fmla="*/ 1282 w 3279"/>
              <a:gd name="T31" fmla="*/ 303 h 1893"/>
              <a:gd name="T32" fmla="*/ 1330 w 3279"/>
              <a:gd name="T33" fmla="*/ 274 h 1893"/>
              <a:gd name="T34" fmla="*/ 1416 w 3279"/>
              <a:gd name="T35" fmla="*/ 313 h 1893"/>
              <a:gd name="T36" fmla="*/ 1503 w 3279"/>
              <a:gd name="T37" fmla="*/ 284 h 1893"/>
              <a:gd name="T38" fmla="*/ 1551 w 3279"/>
              <a:gd name="T39" fmla="*/ 313 h 1893"/>
              <a:gd name="T40" fmla="*/ 1637 w 3279"/>
              <a:gd name="T41" fmla="*/ 274 h 1893"/>
              <a:gd name="T42" fmla="*/ 1700 w 3279"/>
              <a:gd name="T43" fmla="*/ 293 h 1893"/>
              <a:gd name="T44" fmla="*/ 1811 w 3279"/>
              <a:gd name="T45" fmla="*/ 256 h 1893"/>
              <a:gd name="T46" fmla="*/ 1866 w 3279"/>
              <a:gd name="T47" fmla="*/ 293 h 1893"/>
              <a:gd name="T48" fmla="*/ 1937 w 3279"/>
              <a:gd name="T49" fmla="*/ 256 h 1893"/>
              <a:gd name="T50" fmla="*/ 2000 w 3279"/>
              <a:gd name="T51" fmla="*/ 274 h 1893"/>
              <a:gd name="T52" fmla="*/ 2071 w 3279"/>
              <a:gd name="T53" fmla="*/ 247 h 1893"/>
              <a:gd name="T54" fmla="*/ 2150 w 3279"/>
              <a:gd name="T55" fmla="*/ 274 h 1893"/>
              <a:gd name="T56" fmla="*/ 2237 w 3279"/>
              <a:gd name="T57" fmla="*/ 247 h 1893"/>
              <a:gd name="T58" fmla="*/ 2292 w 3279"/>
              <a:gd name="T59" fmla="*/ 266 h 1893"/>
              <a:gd name="T60" fmla="*/ 2371 w 3279"/>
              <a:gd name="T61" fmla="*/ 237 h 1893"/>
              <a:gd name="T62" fmla="*/ 2482 w 3279"/>
              <a:gd name="T63" fmla="*/ 256 h 1893"/>
              <a:gd name="T64" fmla="*/ 2576 w 3279"/>
              <a:gd name="T65" fmla="*/ 256 h 1893"/>
              <a:gd name="T66" fmla="*/ 2718 w 3279"/>
              <a:gd name="T67" fmla="*/ 247 h 1893"/>
              <a:gd name="T68" fmla="*/ 2789 w 3279"/>
              <a:gd name="T69" fmla="*/ 228 h 1893"/>
              <a:gd name="T70" fmla="*/ 2884 w 3279"/>
              <a:gd name="T71" fmla="*/ 1616 h 1893"/>
              <a:gd name="T72" fmla="*/ 422 w 3279"/>
              <a:gd name="T73" fmla="*/ 1673 h 1893"/>
              <a:gd name="T74" fmla="*/ 351 w 3279"/>
              <a:gd name="T75" fmla="*/ 293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79" h="1893">
                <a:moveTo>
                  <a:pt x="399" y="266"/>
                </a:moveTo>
                <a:cubicBezTo>
                  <a:pt x="422" y="232"/>
                  <a:pt x="446" y="200"/>
                  <a:pt x="462" y="199"/>
                </a:cubicBezTo>
                <a:cubicBezTo>
                  <a:pt x="478" y="198"/>
                  <a:pt x="475" y="244"/>
                  <a:pt x="493" y="256"/>
                </a:cubicBezTo>
                <a:cubicBezTo>
                  <a:pt x="511" y="268"/>
                  <a:pt x="554" y="280"/>
                  <a:pt x="572" y="274"/>
                </a:cubicBezTo>
                <a:cubicBezTo>
                  <a:pt x="590" y="268"/>
                  <a:pt x="588" y="218"/>
                  <a:pt x="604" y="218"/>
                </a:cubicBezTo>
                <a:cubicBezTo>
                  <a:pt x="620" y="218"/>
                  <a:pt x="646" y="265"/>
                  <a:pt x="667" y="274"/>
                </a:cubicBezTo>
                <a:cubicBezTo>
                  <a:pt x="688" y="284"/>
                  <a:pt x="708" y="269"/>
                  <a:pt x="730" y="274"/>
                </a:cubicBezTo>
                <a:cubicBezTo>
                  <a:pt x="752" y="279"/>
                  <a:pt x="783" y="299"/>
                  <a:pt x="801" y="303"/>
                </a:cubicBezTo>
                <a:cubicBezTo>
                  <a:pt x="819" y="307"/>
                  <a:pt x="827" y="298"/>
                  <a:pt x="840" y="293"/>
                </a:cubicBezTo>
                <a:cubicBezTo>
                  <a:pt x="853" y="289"/>
                  <a:pt x="858" y="278"/>
                  <a:pt x="880" y="274"/>
                </a:cubicBezTo>
                <a:cubicBezTo>
                  <a:pt x="902" y="271"/>
                  <a:pt x="951" y="271"/>
                  <a:pt x="975" y="274"/>
                </a:cubicBezTo>
                <a:cubicBezTo>
                  <a:pt x="999" y="278"/>
                  <a:pt x="1005" y="295"/>
                  <a:pt x="1022" y="293"/>
                </a:cubicBezTo>
                <a:cubicBezTo>
                  <a:pt x="1039" y="292"/>
                  <a:pt x="1059" y="275"/>
                  <a:pt x="1077" y="266"/>
                </a:cubicBezTo>
                <a:cubicBezTo>
                  <a:pt x="1095" y="256"/>
                  <a:pt x="1104" y="242"/>
                  <a:pt x="1132" y="237"/>
                </a:cubicBezTo>
                <a:cubicBezTo>
                  <a:pt x="1160" y="232"/>
                  <a:pt x="1218" y="226"/>
                  <a:pt x="1243" y="237"/>
                </a:cubicBezTo>
                <a:cubicBezTo>
                  <a:pt x="1268" y="248"/>
                  <a:pt x="1268" y="297"/>
                  <a:pt x="1282" y="303"/>
                </a:cubicBezTo>
                <a:cubicBezTo>
                  <a:pt x="1296" y="309"/>
                  <a:pt x="1308" y="273"/>
                  <a:pt x="1330" y="274"/>
                </a:cubicBezTo>
                <a:cubicBezTo>
                  <a:pt x="1352" y="275"/>
                  <a:pt x="1387" y="311"/>
                  <a:pt x="1416" y="313"/>
                </a:cubicBezTo>
                <a:cubicBezTo>
                  <a:pt x="1445" y="314"/>
                  <a:pt x="1481" y="284"/>
                  <a:pt x="1503" y="284"/>
                </a:cubicBezTo>
                <a:cubicBezTo>
                  <a:pt x="1525" y="284"/>
                  <a:pt x="1529" y="314"/>
                  <a:pt x="1551" y="313"/>
                </a:cubicBezTo>
                <a:cubicBezTo>
                  <a:pt x="1573" y="311"/>
                  <a:pt x="1612" y="278"/>
                  <a:pt x="1637" y="274"/>
                </a:cubicBezTo>
                <a:cubicBezTo>
                  <a:pt x="1662" y="271"/>
                  <a:pt x="1671" y="296"/>
                  <a:pt x="1700" y="293"/>
                </a:cubicBezTo>
                <a:cubicBezTo>
                  <a:pt x="1729" y="291"/>
                  <a:pt x="1783" y="256"/>
                  <a:pt x="1811" y="256"/>
                </a:cubicBezTo>
                <a:cubicBezTo>
                  <a:pt x="1839" y="256"/>
                  <a:pt x="1845" y="293"/>
                  <a:pt x="1866" y="293"/>
                </a:cubicBezTo>
                <a:cubicBezTo>
                  <a:pt x="1887" y="293"/>
                  <a:pt x="1915" y="260"/>
                  <a:pt x="1937" y="256"/>
                </a:cubicBezTo>
                <a:cubicBezTo>
                  <a:pt x="1959" y="253"/>
                  <a:pt x="1978" y="275"/>
                  <a:pt x="2000" y="274"/>
                </a:cubicBezTo>
                <a:cubicBezTo>
                  <a:pt x="2022" y="273"/>
                  <a:pt x="2046" y="247"/>
                  <a:pt x="2071" y="247"/>
                </a:cubicBezTo>
                <a:cubicBezTo>
                  <a:pt x="2096" y="247"/>
                  <a:pt x="2122" y="274"/>
                  <a:pt x="2150" y="274"/>
                </a:cubicBezTo>
                <a:cubicBezTo>
                  <a:pt x="2178" y="274"/>
                  <a:pt x="2213" y="248"/>
                  <a:pt x="2237" y="247"/>
                </a:cubicBezTo>
                <a:cubicBezTo>
                  <a:pt x="2261" y="245"/>
                  <a:pt x="2270" y="267"/>
                  <a:pt x="2292" y="266"/>
                </a:cubicBezTo>
                <a:cubicBezTo>
                  <a:pt x="2314" y="265"/>
                  <a:pt x="2339" y="238"/>
                  <a:pt x="2371" y="237"/>
                </a:cubicBezTo>
                <a:cubicBezTo>
                  <a:pt x="2403" y="236"/>
                  <a:pt x="2448" y="253"/>
                  <a:pt x="2482" y="256"/>
                </a:cubicBezTo>
                <a:cubicBezTo>
                  <a:pt x="2516" y="260"/>
                  <a:pt x="2537" y="257"/>
                  <a:pt x="2576" y="256"/>
                </a:cubicBezTo>
                <a:cubicBezTo>
                  <a:pt x="2615" y="255"/>
                  <a:pt x="2683" y="251"/>
                  <a:pt x="2718" y="247"/>
                </a:cubicBezTo>
                <a:cubicBezTo>
                  <a:pt x="2753" y="242"/>
                  <a:pt x="2761" y="0"/>
                  <a:pt x="2789" y="228"/>
                </a:cubicBezTo>
                <a:cubicBezTo>
                  <a:pt x="2817" y="456"/>
                  <a:pt x="3279" y="1375"/>
                  <a:pt x="2884" y="1616"/>
                </a:cubicBezTo>
                <a:cubicBezTo>
                  <a:pt x="2489" y="1857"/>
                  <a:pt x="844" y="1893"/>
                  <a:pt x="422" y="1673"/>
                </a:cubicBezTo>
                <a:cubicBezTo>
                  <a:pt x="0" y="1452"/>
                  <a:pt x="175" y="873"/>
                  <a:pt x="351" y="293"/>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99334" name="Rectangle 6"/>
          <p:cNvSpPr>
            <a:spLocks noGrp="1" noChangeArrowheads="1"/>
          </p:cNvSpPr>
          <p:nvPr>
            <p:ph type="title"/>
          </p:nvPr>
        </p:nvSpPr>
        <p:spPr>
          <a:xfrm>
            <a:off x="457200" y="33338"/>
            <a:ext cx="8229600" cy="1143000"/>
          </a:xfrm>
        </p:spPr>
        <p:txBody>
          <a:bodyPr/>
          <a:lstStyle/>
          <a:p>
            <a:r>
              <a:rPr lang="en-US" altLang="en-US"/>
              <a:t>plunge cooling</a:t>
            </a:r>
          </a:p>
        </p:txBody>
      </p:sp>
      <p:sp>
        <p:nvSpPr>
          <p:cNvPr id="99335" name="Freeform 7"/>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99336" name="Text Box 8"/>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foam insulation</a:t>
            </a:r>
          </a:p>
        </p:txBody>
      </p:sp>
      <p:sp>
        <p:nvSpPr>
          <p:cNvPr id="99337" name="AutoShape 9"/>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38" name="AutoShape 10"/>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39" name="AutoShape 11"/>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40" name="AutoShape 12"/>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41" name="AutoShape 13"/>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42" name="AutoShape 14"/>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43" name="AutoShape 15"/>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44" name="AutoShape 16"/>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45" name="AutoShape 17"/>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46" name="AutoShape 18"/>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47" name="AutoShape 19"/>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48" name="AutoShape 20"/>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49" name="AutoShape 21"/>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50" name="AutoShape 22"/>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51" name="AutoShape 23"/>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52" name="AutoShape 24"/>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53" name="AutoShape 25"/>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54" name="AutoShape 26"/>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55" name="AutoShape 27"/>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56" name="AutoShape 28"/>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57" name="AutoShape 29"/>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58" name="AutoShape 30"/>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59" name="AutoShape 31"/>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60" name="AutoShape 32"/>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61" name="AutoShape 33"/>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62" name="AutoShape 34"/>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63" name="AutoShape 35"/>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64" name="AutoShape 36"/>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65" name="AutoShape 37"/>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66" name="AutoShape 38"/>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67" name="AutoShape 39"/>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68" name="AutoShape 40"/>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69" name="AutoShape 41"/>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70" name="AutoShape 42"/>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71" name="AutoShape 43"/>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72" name="AutoShape 44"/>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73" name="AutoShape 45"/>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74" name="AutoShape 46"/>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75" name="AutoShape 47"/>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76" name="AutoShape 48"/>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77" name="AutoShape 49"/>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78" name="AutoShape 50"/>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79" name="AutoShape 51"/>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80" name="AutoShape 52"/>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81" name="AutoShape 53"/>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82" name="AutoShape 54"/>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83" name="AutoShape 55"/>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84" name="AutoShape 56"/>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85" name="AutoShape 57"/>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86" name="AutoShape 58"/>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87" name="AutoShape 59"/>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88" name="AutoShape 60"/>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89" name="AutoShape 61"/>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90" name="AutoShape 62"/>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91" name="AutoShape 63"/>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92" name="AutoShape 64"/>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93" name="AutoShape 65"/>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94" name="AutoShape 66"/>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95" name="AutoShape 67"/>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96" name="AutoShape 68"/>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97" name="AutoShape 69"/>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98" name="AutoShape 70"/>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399" name="AutoShape 71"/>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00" name="AutoShape 72"/>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01" name="AutoShape 73"/>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02" name="AutoShape 74"/>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03" name="AutoShape 75"/>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04" name="AutoShape 76"/>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05" name="AutoShape 77"/>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06" name="AutoShape 78"/>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07" name="AutoShape 79"/>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08" name="AutoShape 80"/>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09" name="AutoShape 81"/>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10" name="AutoShape 82"/>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11" name="AutoShape 83"/>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12" name="AutoShape 84"/>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13" name="AutoShape 85"/>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14" name="AutoShape 86"/>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15" name="AutoShape 87"/>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16" name="AutoShape 88"/>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17" name="AutoShape 89"/>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18" name="AutoShape 90"/>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19" name="AutoShape 91"/>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20" name="AutoShape 92"/>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21" name="AutoShape 93"/>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22" name="AutoShape 94"/>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23" name="AutoShape 95"/>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99424" name="Text Box 96"/>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warm, moist air</a:t>
            </a:r>
          </a:p>
        </p:txBody>
      </p:sp>
      <p:sp>
        <p:nvSpPr>
          <p:cNvPr id="99425" name="Text Box 97"/>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liquid N</a:t>
            </a:r>
            <a:r>
              <a:rPr lang="en-US" altLang="en-US" baseline="-25000">
                <a:solidFill>
                  <a:srgbClr val="000000"/>
                </a:solidFill>
              </a:rPr>
              <a:t>2</a:t>
            </a:r>
          </a:p>
        </p:txBody>
      </p:sp>
      <p:sp>
        <p:nvSpPr>
          <p:cNvPr id="99426" name="Text Box 98"/>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993300"/>
                </a:solidFill>
              </a:rPr>
              <a:t>ice</a:t>
            </a:r>
            <a:endParaRPr lang="en-US" altLang="en-US" baseline="-25000">
              <a:solidFill>
                <a:srgbClr val="993300"/>
              </a:solidFill>
            </a:endParaRPr>
          </a:p>
        </p:txBody>
      </p:sp>
    </p:spTree>
    <p:extLst>
      <p:ext uri="{BB962C8B-B14F-4D97-AF65-F5344CB8AC3E}">
        <p14:creationId xmlns:p14="http://schemas.microsoft.com/office/powerpoint/2010/main" val="616962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244600" y="1701800"/>
            <a:ext cx="6616700" cy="2774950"/>
          </a:xfrm>
          <a:custGeom>
            <a:avLst/>
            <a:gdLst>
              <a:gd name="T0" fmla="*/ 202 w 4168"/>
              <a:gd name="T1" fmla="*/ 719 h 1748"/>
              <a:gd name="T2" fmla="*/ 297 w 4168"/>
              <a:gd name="T3" fmla="*/ 388 h 1748"/>
              <a:gd name="T4" fmla="*/ 620 w 4168"/>
              <a:gd name="T5" fmla="*/ 175 h 1748"/>
              <a:gd name="T6" fmla="*/ 1102 w 4168"/>
              <a:gd name="T7" fmla="*/ 411 h 1748"/>
              <a:gd name="T8" fmla="*/ 1417 w 4168"/>
              <a:gd name="T9" fmla="*/ 506 h 1748"/>
              <a:gd name="T10" fmla="*/ 1804 w 4168"/>
              <a:gd name="T11" fmla="*/ 356 h 1748"/>
              <a:gd name="T12" fmla="*/ 1836 w 4168"/>
              <a:gd name="T13" fmla="*/ 356 h 1748"/>
              <a:gd name="T14" fmla="*/ 2199 w 4168"/>
              <a:gd name="T15" fmla="*/ 41 h 1748"/>
              <a:gd name="T16" fmla="*/ 2443 w 4168"/>
              <a:gd name="T17" fmla="*/ 112 h 1748"/>
              <a:gd name="T18" fmla="*/ 2427 w 4168"/>
              <a:gd name="T19" fmla="*/ 348 h 1748"/>
              <a:gd name="T20" fmla="*/ 2869 w 4168"/>
              <a:gd name="T21" fmla="*/ 104 h 1748"/>
              <a:gd name="T22" fmla="*/ 2901 w 4168"/>
              <a:gd name="T23" fmla="*/ 325 h 1748"/>
              <a:gd name="T24" fmla="*/ 3264 w 4168"/>
              <a:gd name="T25" fmla="*/ 332 h 1748"/>
              <a:gd name="T26" fmla="*/ 3942 w 4168"/>
              <a:gd name="T27" fmla="*/ 364 h 1748"/>
              <a:gd name="T28" fmla="*/ 4005 w 4168"/>
              <a:gd name="T29" fmla="*/ 916 h 1748"/>
              <a:gd name="T30" fmla="*/ 4053 w 4168"/>
              <a:gd name="T31" fmla="*/ 1579 h 1748"/>
              <a:gd name="T32" fmla="*/ 3313 w 4168"/>
              <a:gd name="T33" fmla="*/ 1494 h 1748"/>
              <a:gd name="T34" fmla="*/ 851 w 4168"/>
              <a:gd name="T35" fmla="*/ 1541 h 1748"/>
              <a:gd name="T36" fmla="*/ 108 w 4168"/>
              <a:gd name="T37" fmla="*/ 1611 h 1748"/>
              <a:gd name="T38" fmla="*/ 202 w 4168"/>
              <a:gd name="T39" fmla="*/ 719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68" h="1748">
                <a:moveTo>
                  <a:pt x="202" y="719"/>
                </a:moveTo>
                <a:cubicBezTo>
                  <a:pt x="233" y="515"/>
                  <a:pt x="227" y="479"/>
                  <a:pt x="297" y="388"/>
                </a:cubicBezTo>
                <a:cubicBezTo>
                  <a:pt x="367" y="297"/>
                  <a:pt x="486" y="171"/>
                  <a:pt x="620" y="175"/>
                </a:cubicBezTo>
                <a:cubicBezTo>
                  <a:pt x="754" y="179"/>
                  <a:pt x="969" y="356"/>
                  <a:pt x="1102" y="411"/>
                </a:cubicBezTo>
                <a:cubicBezTo>
                  <a:pt x="1235" y="466"/>
                  <a:pt x="1300" y="515"/>
                  <a:pt x="1417" y="506"/>
                </a:cubicBezTo>
                <a:cubicBezTo>
                  <a:pt x="1534" y="497"/>
                  <a:pt x="1734" y="381"/>
                  <a:pt x="1804" y="356"/>
                </a:cubicBezTo>
                <a:cubicBezTo>
                  <a:pt x="1874" y="331"/>
                  <a:pt x="1770" y="408"/>
                  <a:pt x="1836" y="356"/>
                </a:cubicBezTo>
                <a:cubicBezTo>
                  <a:pt x="1902" y="304"/>
                  <a:pt x="2098" y="82"/>
                  <a:pt x="2199" y="41"/>
                </a:cubicBezTo>
                <a:cubicBezTo>
                  <a:pt x="2300" y="0"/>
                  <a:pt x="2405" y="61"/>
                  <a:pt x="2443" y="112"/>
                </a:cubicBezTo>
                <a:cubicBezTo>
                  <a:pt x="2481" y="163"/>
                  <a:pt x="2356" y="349"/>
                  <a:pt x="2427" y="348"/>
                </a:cubicBezTo>
                <a:cubicBezTo>
                  <a:pt x="2498" y="347"/>
                  <a:pt x="2790" y="108"/>
                  <a:pt x="2869" y="104"/>
                </a:cubicBezTo>
                <a:cubicBezTo>
                  <a:pt x="2948" y="100"/>
                  <a:pt x="2835" y="287"/>
                  <a:pt x="2901" y="325"/>
                </a:cubicBezTo>
                <a:cubicBezTo>
                  <a:pt x="2967" y="363"/>
                  <a:pt x="3091" y="326"/>
                  <a:pt x="3264" y="332"/>
                </a:cubicBezTo>
                <a:cubicBezTo>
                  <a:pt x="3437" y="338"/>
                  <a:pt x="3818" y="267"/>
                  <a:pt x="3942" y="364"/>
                </a:cubicBezTo>
                <a:cubicBezTo>
                  <a:pt x="4066" y="461"/>
                  <a:pt x="3987" y="714"/>
                  <a:pt x="4005" y="916"/>
                </a:cubicBezTo>
                <a:cubicBezTo>
                  <a:pt x="4023" y="1118"/>
                  <a:pt x="4168" y="1483"/>
                  <a:pt x="4053" y="1579"/>
                </a:cubicBezTo>
                <a:cubicBezTo>
                  <a:pt x="3938" y="1675"/>
                  <a:pt x="3847" y="1500"/>
                  <a:pt x="3313" y="1494"/>
                </a:cubicBezTo>
                <a:cubicBezTo>
                  <a:pt x="2779" y="1488"/>
                  <a:pt x="1385" y="1522"/>
                  <a:pt x="851" y="1541"/>
                </a:cubicBezTo>
                <a:cubicBezTo>
                  <a:pt x="317" y="1560"/>
                  <a:pt x="216" y="1748"/>
                  <a:pt x="108" y="1611"/>
                </a:cubicBezTo>
                <a:cubicBezTo>
                  <a:pt x="0" y="1474"/>
                  <a:pt x="72" y="936"/>
                  <a:pt x="202" y="71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00355" name="Freeform 3"/>
          <p:cNvSpPr>
            <a:spLocks/>
          </p:cNvSpPr>
          <p:nvPr/>
        </p:nvSpPr>
        <p:spPr bwMode="auto">
          <a:xfrm>
            <a:off x="1935163" y="2024063"/>
            <a:ext cx="5203825" cy="3041650"/>
          </a:xfrm>
          <a:custGeom>
            <a:avLst/>
            <a:gdLst>
              <a:gd name="T0" fmla="*/ 399 w 3278"/>
              <a:gd name="T1" fmla="*/ 270 h 1916"/>
              <a:gd name="T2" fmla="*/ 462 w 3278"/>
              <a:gd name="T3" fmla="*/ 202 h 1916"/>
              <a:gd name="T4" fmla="*/ 493 w 3278"/>
              <a:gd name="T5" fmla="*/ 260 h 1916"/>
              <a:gd name="T6" fmla="*/ 572 w 3278"/>
              <a:gd name="T7" fmla="*/ 278 h 1916"/>
              <a:gd name="T8" fmla="*/ 604 w 3278"/>
              <a:gd name="T9" fmla="*/ 221 h 1916"/>
              <a:gd name="T10" fmla="*/ 667 w 3278"/>
              <a:gd name="T11" fmla="*/ 278 h 1916"/>
              <a:gd name="T12" fmla="*/ 730 w 3278"/>
              <a:gd name="T13" fmla="*/ 278 h 1916"/>
              <a:gd name="T14" fmla="*/ 801 w 3278"/>
              <a:gd name="T15" fmla="*/ 307 h 1916"/>
              <a:gd name="T16" fmla="*/ 998 w 3278"/>
              <a:gd name="T17" fmla="*/ 335 h 1916"/>
              <a:gd name="T18" fmla="*/ 1243 w 3278"/>
              <a:gd name="T19" fmla="*/ 241 h 1916"/>
              <a:gd name="T20" fmla="*/ 1330 w 3278"/>
              <a:gd name="T21" fmla="*/ 208 h 1916"/>
              <a:gd name="T22" fmla="*/ 1330 w 3278"/>
              <a:gd name="T23" fmla="*/ 278 h 1916"/>
              <a:gd name="T24" fmla="*/ 1432 w 3278"/>
              <a:gd name="T25" fmla="*/ 240 h 1916"/>
              <a:gd name="T26" fmla="*/ 1503 w 3278"/>
              <a:gd name="T27" fmla="*/ 288 h 1916"/>
              <a:gd name="T28" fmla="*/ 1551 w 3278"/>
              <a:gd name="T29" fmla="*/ 317 h 1916"/>
              <a:gd name="T30" fmla="*/ 1637 w 3278"/>
              <a:gd name="T31" fmla="*/ 278 h 1916"/>
              <a:gd name="T32" fmla="*/ 1700 w 3278"/>
              <a:gd name="T33" fmla="*/ 298 h 1916"/>
              <a:gd name="T34" fmla="*/ 1811 w 3278"/>
              <a:gd name="T35" fmla="*/ 260 h 1916"/>
              <a:gd name="T36" fmla="*/ 1866 w 3278"/>
              <a:gd name="T37" fmla="*/ 298 h 1916"/>
              <a:gd name="T38" fmla="*/ 1937 w 3278"/>
              <a:gd name="T39" fmla="*/ 260 h 1916"/>
              <a:gd name="T40" fmla="*/ 2000 w 3278"/>
              <a:gd name="T41" fmla="*/ 278 h 1916"/>
              <a:gd name="T42" fmla="*/ 2071 w 3278"/>
              <a:gd name="T43" fmla="*/ 250 h 1916"/>
              <a:gd name="T44" fmla="*/ 2150 w 3278"/>
              <a:gd name="T45" fmla="*/ 278 h 1916"/>
              <a:gd name="T46" fmla="*/ 2237 w 3278"/>
              <a:gd name="T47" fmla="*/ 250 h 1916"/>
              <a:gd name="T48" fmla="*/ 2292 w 3278"/>
              <a:gd name="T49" fmla="*/ 270 h 1916"/>
              <a:gd name="T50" fmla="*/ 2371 w 3278"/>
              <a:gd name="T51" fmla="*/ 241 h 1916"/>
              <a:gd name="T52" fmla="*/ 2482 w 3278"/>
              <a:gd name="T53" fmla="*/ 260 h 1916"/>
              <a:gd name="T54" fmla="*/ 2576 w 3278"/>
              <a:gd name="T55" fmla="*/ 260 h 1916"/>
              <a:gd name="T56" fmla="*/ 2718 w 3278"/>
              <a:gd name="T57" fmla="*/ 250 h 1916"/>
              <a:gd name="T58" fmla="*/ 2789 w 3278"/>
              <a:gd name="T59" fmla="*/ 231 h 1916"/>
              <a:gd name="T60" fmla="*/ 2884 w 3278"/>
              <a:gd name="T61" fmla="*/ 1636 h 1916"/>
              <a:gd name="T62" fmla="*/ 422 w 3278"/>
              <a:gd name="T63" fmla="*/ 1693 h 1916"/>
              <a:gd name="T64" fmla="*/ 351 w 3278"/>
              <a:gd name="T65" fmla="*/ 298 h 1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78" h="1916">
                <a:moveTo>
                  <a:pt x="399" y="270"/>
                </a:moveTo>
                <a:cubicBezTo>
                  <a:pt x="422" y="236"/>
                  <a:pt x="446" y="203"/>
                  <a:pt x="462" y="202"/>
                </a:cubicBezTo>
                <a:cubicBezTo>
                  <a:pt x="478" y="201"/>
                  <a:pt x="475" y="248"/>
                  <a:pt x="493" y="260"/>
                </a:cubicBezTo>
                <a:cubicBezTo>
                  <a:pt x="511" y="272"/>
                  <a:pt x="554" y="284"/>
                  <a:pt x="572" y="278"/>
                </a:cubicBezTo>
                <a:cubicBezTo>
                  <a:pt x="590" y="272"/>
                  <a:pt x="588" y="221"/>
                  <a:pt x="604" y="221"/>
                </a:cubicBezTo>
                <a:cubicBezTo>
                  <a:pt x="620" y="221"/>
                  <a:pt x="646" y="269"/>
                  <a:pt x="667" y="278"/>
                </a:cubicBezTo>
                <a:cubicBezTo>
                  <a:pt x="688" y="288"/>
                  <a:pt x="708" y="273"/>
                  <a:pt x="730" y="278"/>
                </a:cubicBezTo>
                <a:cubicBezTo>
                  <a:pt x="752" y="283"/>
                  <a:pt x="756" y="297"/>
                  <a:pt x="801" y="307"/>
                </a:cubicBezTo>
                <a:cubicBezTo>
                  <a:pt x="846" y="317"/>
                  <a:pt x="924" y="346"/>
                  <a:pt x="998" y="335"/>
                </a:cubicBezTo>
                <a:cubicBezTo>
                  <a:pt x="1072" y="324"/>
                  <a:pt x="1188" y="262"/>
                  <a:pt x="1243" y="241"/>
                </a:cubicBezTo>
                <a:cubicBezTo>
                  <a:pt x="1298" y="220"/>
                  <a:pt x="1315" y="202"/>
                  <a:pt x="1330" y="208"/>
                </a:cubicBezTo>
                <a:cubicBezTo>
                  <a:pt x="1345" y="214"/>
                  <a:pt x="1313" y="273"/>
                  <a:pt x="1330" y="278"/>
                </a:cubicBezTo>
                <a:cubicBezTo>
                  <a:pt x="1347" y="283"/>
                  <a:pt x="1403" y="238"/>
                  <a:pt x="1432" y="240"/>
                </a:cubicBezTo>
                <a:cubicBezTo>
                  <a:pt x="1461" y="242"/>
                  <a:pt x="1483" y="275"/>
                  <a:pt x="1503" y="288"/>
                </a:cubicBezTo>
                <a:cubicBezTo>
                  <a:pt x="1523" y="301"/>
                  <a:pt x="1529" y="318"/>
                  <a:pt x="1551" y="317"/>
                </a:cubicBezTo>
                <a:cubicBezTo>
                  <a:pt x="1573" y="316"/>
                  <a:pt x="1612" y="282"/>
                  <a:pt x="1637" y="278"/>
                </a:cubicBezTo>
                <a:cubicBezTo>
                  <a:pt x="1662" y="275"/>
                  <a:pt x="1671" y="300"/>
                  <a:pt x="1700" y="298"/>
                </a:cubicBezTo>
                <a:cubicBezTo>
                  <a:pt x="1729" y="295"/>
                  <a:pt x="1783" y="260"/>
                  <a:pt x="1811" y="260"/>
                </a:cubicBezTo>
                <a:cubicBezTo>
                  <a:pt x="1839" y="260"/>
                  <a:pt x="1845" y="298"/>
                  <a:pt x="1866" y="298"/>
                </a:cubicBezTo>
                <a:cubicBezTo>
                  <a:pt x="1887" y="298"/>
                  <a:pt x="1915" y="264"/>
                  <a:pt x="1937" y="260"/>
                </a:cubicBezTo>
                <a:cubicBezTo>
                  <a:pt x="1959" y="257"/>
                  <a:pt x="1978" y="280"/>
                  <a:pt x="2000" y="278"/>
                </a:cubicBezTo>
                <a:cubicBezTo>
                  <a:pt x="2022" y="277"/>
                  <a:pt x="2046" y="250"/>
                  <a:pt x="2071" y="250"/>
                </a:cubicBezTo>
                <a:cubicBezTo>
                  <a:pt x="2096" y="250"/>
                  <a:pt x="2122" y="278"/>
                  <a:pt x="2150" y="278"/>
                </a:cubicBezTo>
                <a:cubicBezTo>
                  <a:pt x="2178" y="278"/>
                  <a:pt x="2213" y="252"/>
                  <a:pt x="2237" y="250"/>
                </a:cubicBezTo>
                <a:cubicBezTo>
                  <a:pt x="2261" y="249"/>
                  <a:pt x="2270" y="271"/>
                  <a:pt x="2292" y="270"/>
                </a:cubicBezTo>
                <a:cubicBezTo>
                  <a:pt x="2314" y="269"/>
                  <a:pt x="2339" y="242"/>
                  <a:pt x="2371" y="241"/>
                </a:cubicBezTo>
                <a:cubicBezTo>
                  <a:pt x="2403" y="240"/>
                  <a:pt x="2448" y="257"/>
                  <a:pt x="2482" y="260"/>
                </a:cubicBezTo>
                <a:cubicBezTo>
                  <a:pt x="2516" y="264"/>
                  <a:pt x="2537" y="261"/>
                  <a:pt x="2576" y="260"/>
                </a:cubicBezTo>
                <a:cubicBezTo>
                  <a:pt x="2615" y="259"/>
                  <a:pt x="2683" y="255"/>
                  <a:pt x="2718" y="250"/>
                </a:cubicBezTo>
                <a:cubicBezTo>
                  <a:pt x="2753" y="246"/>
                  <a:pt x="2761" y="0"/>
                  <a:pt x="2789" y="231"/>
                </a:cubicBezTo>
                <a:cubicBezTo>
                  <a:pt x="2817" y="462"/>
                  <a:pt x="3278" y="1392"/>
                  <a:pt x="2884" y="1636"/>
                </a:cubicBezTo>
                <a:cubicBezTo>
                  <a:pt x="2490" y="1880"/>
                  <a:pt x="844" y="1916"/>
                  <a:pt x="422" y="1693"/>
                </a:cubicBezTo>
                <a:cubicBezTo>
                  <a:pt x="0" y="1470"/>
                  <a:pt x="175" y="884"/>
                  <a:pt x="351" y="298"/>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00356" name="Rectangle 4"/>
          <p:cNvSpPr>
            <a:spLocks noGrp="1" noChangeArrowheads="1"/>
          </p:cNvSpPr>
          <p:nvPr>
            <p:ph type="title"/>
          </p:nvPr>
        </p:nvSpPr>
        <p:spPr>
          <a:xfrm>
            <a:off x="457200" y="33338"/>
            <a:ext cx="8229600" cy="1143000"/>
          </a:xfrm>
        </p:spPr>
        <p:txBody>
          <a:bodyPr/>
          <a:lstStyle/>
          <a:p>
            <a:r>
              <a:rPr lang="en-US" altLang="en-US"/>
              <a:t>Warkentin method</a:t>
            </a:r>
          </a:p>
        </p:txBody>
      </p:sp>
      <p:sp>
        <p:nvSpPr>
          <p:cNvPr id="100357" name="Freeform 5"/>
          <p:cNvSpPr>
            <a:spLocks/>
          </p:cNvSpPr>
          <p:nvPr/>
        </p:nvSpPr>
        <p:spPr bwMode="auto">
          <a:xfrm>
            <a:off x="1771650" y="2427288"/>
            <a:ext cx="5600700" cy="3371850"/>
          </a:xfrm>
          <a:custGeom>
            <a:avLst/>
            <a:gdLst>
              <a:gd name="T0" fmla="*/ 1 w 3528"/>
              <a:gd name="T1" fmla="*/ 2124 h 2124"/>
              <a:gd name="T2" fmla="*/ 0 w 3528"/>
              <a:gd name="T3" fmla="*/ 1 h 2124"/>
              <a:gd name="T4" fmla="*/ 703 w 3528"/>
              <a:gd name="T5" fmla="*/ 0 h 2124"/>
              <a:gd name="T6" fmla="*/ 704 w 3528"/>
              <a:gd name="T7" fmla="*/ 1422 h 2124"/>
              <a:gd name="T8" fmla="*/ 2824 w 3528"/>
              <a:gd name="T9" fmla="*/ 1422 h 2124"/>
              <a:gd name="T10" fmla="*/ 2826 w 3528"/>
              <a:gd name="T11" fmla="*/ 1 h 2124"/>
              <a:gd name="T12" fmla="*/ 3528 w 3528"/>
              <a:gd name="T13" fmla="*/ 2 h 2124"/>
              <a:gd name="T14" fmla="*/ 3528 w 3528"/>
              <a:gd name="T15" fmla="*/ 2124 h 2124"/>
              <a:gd name="T16" fmla="*/ 1 w 3528"/>
              <a:gd name="T17"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00358"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foam insulation</a:t>
            </a:r>
          </a:p>
        </p:txBody>
      </p:sp>
      <p:sp>
        <p:nvSpPr>
          <p:cNvPr id="100359"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60"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61"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62"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63"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64"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65"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66"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67"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68"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69" name="AutoShape 17"/>
          <p:cNvSpPr>
            <a:spLocks noChangeArrowheads="1"/>
          </p:cNvSpPr>
          <p:nvPr/>
        </p:nvSpPr>
        <p:spPr bwMode="auto">
          <a:xfrm>
            <a:off x="4840288" y="18415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70" name="AutoShape 1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71" name="AutoShape 1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72" name="AutoShape 20"/>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73" name="AutoShape 21"/>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74" name="AutoShape 22"/>
          <p:cNvSpPr>
            <a:spLocks noChangeArrowheads="1"/>
          </p:cNvSpPr>
          <p:nvPr/>
        </p:nvSpPr>
        <p:spPr bwMode="auto">
          <a:xfrm>
            <a:off x="5510213" y="190817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75" name="AutoShape 23"/>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76" name="AutoShape 24"/>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77" name="AutoShape 25"/>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78" name="AutoShape 26"/>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79" name="AutoShape 27"/>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80" name="AutoShape 28"/>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81" name="AutoShape 29"/>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82" name="AutoShape 30"/>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83" name="AutoShape 31"/>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84" name="AutoShape 32"/>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85" name="AutoShape 33"/>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86" name="AutoShape 34"/>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87" name="AutoShape 35"/>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88" name="AutoShape 36"/>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89" name="AutoShape 37"/>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90" name="AutoShape 38"/>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91" name="AutoShape 39"/>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92" name="AutoShape 40"/>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93" name="AutoShape 41"/>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94" name="AutoShape 42"/>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95" name="AutoShape 43"/>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96" name="AutoShape 44"/>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97" name="AutoShape 45"/>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98" name="AutoShape 46"/>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399" name="AutoShape 47"/>
          <p:cNvSpPr>
            <a:spLocks noChangeArrowheads="1"/>
          </p:cNvSpPr>
          <p:nvPr/>
        </p:nvSpPr>
        <p:spPr bwMode="auto">
          <a:xfrm>
            <a:off x="48228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00" name="AutoShape 48"/>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01" name="AutoShape 49"/>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02" name="AutoShape 50"/>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03" name="AutoShape 51"/>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04" name="AutoShape 52"/>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05" name="AutoShape 53"/>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06" name="AutoShape 54"/>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07" name="AutoShape 55"/>
          <p:cNvSpPr>
            <a:spLocks noChangeArrowheads="1"/>
          </p:cNvSpPr>
          <p:nvPr/>
        </p:nvSpPr>
        <p:spPr bwMode="auto">
          <a:xfrm>
            <a:off x="5734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08" name="AutoShape 56"/>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09" name="AutoShape 57"/>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10" name="AutoShape 58"/>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11" name="AutoShape 59"/>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12" name="AutoShape 60"/>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13" name="AutoShape 61"/>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14" name="AutoShape 62"/>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15" name="AutoShape 63"/>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16" name="AutoShape 64"/>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17" name="AutoShape 65"/>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18" name="AutoShape 66"/>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19" name="AutoShape 67"/>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20" name="AutoShape 68"/>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21" name="AutoShape 69"/>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22" name="AutoShape 70"/>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23" name="AutoShape 71"/>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24" name="AutoShape 72"/>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25" name="AutoShape 73"/>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26" name="AutoShape 74"/>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27" name="AutoShape 75"/>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28" name="AutoShape 76"/>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29" name="AutoShape 77"/>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30" name="AutoShape 78"/>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31" name="AutoShape 79"/>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32" name="AutoShape 80"/>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33" name="AutoShape 81"/>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34" name="AutoShape 82"/>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0435" name="Text Box 83"/>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liquid N</a:t>
            </a:r>
            <a:r>
              <a:rPr lang="en-US" altLang="en-US" baseline="-25000">
                <a:solidFill>
                  <a:srgbClr val="000000"/>
                </a:solidFill>
              </a:rPr>
              <a:t>2</a:t>
            </a:r>
          </a:p>
        </p:txBody>
      </p:sp>
      <p:grpSp>
        <p:nvGrpSpPr>
          <p:cNvPr id="100436" name="Group 84"/>
          <p:cNvGrpSpPr>
            <a:grpSpLocks/>
          </p:cNvGrpSpPr>
          <p:nvPr/>
        </p:nvGrpSpPr>
        <p:grpSpPr bwMode="auto">
          <a:xfrm>
            <a:off x="-1071563" y="4995863"/>
            <a:ext cx="820738" cy="427037"/>
            <a:chOff x="445" y="1175"/>
            <a:chExt cx="517" cy="269"/>
          </a:xfrm>
        </p:grpSpPr>
        <p:sp>
          <p:nvSpPr>
            <p:cNvPr id="100437" name="Freeform 85"/>
            <p:cNvSpPr>
              <a:spLocks noChangeAspect="1"/>
            </p:cNvSpPr>
            <p:nvPr/>
          </p:nvSpPr>
          <p:spPr bwMode="auto">
            <a:xfrm rot="2166978" flipH="1">
              <a:off x="647" y="1293"/>
              <a:ext cx="315" cy="1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00438" name="Rectangle 8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9" lon="20999999"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solidFill>
                  <a:srgbClr val="000000"/>
                </a:solidFill>
              </a:endParaRPr>
            </a:p>
          </p:txBody>
        </p:sp>
        <p:sp>
          <p:nvSpPr>
            <p:cNvPr id="100439" name="Freeform 87"/>
            <p:cNvSpPr>
              <a:spLocks/>
            </p:cNvSpPr>
            <p:nvPr/>
          </p:nvSpPr>
          <p:spPr bwMode="auto">
            <a:xfrm rot="2166978" flipH="1">
              <a:off x="445" y="1175"/>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00440" name="Freeform 88"/>
            <p:cNvSpPr>
              <a:spLocks/>
            </p:cNvSpPr>
            <p:nvPr/>
          </p:nvSpPr>
          <p:spPr bwMode="auto">
            <a:xfrm rot="12966978">
              <a:off x="454" y="1179"/>
              <a:ext cx="293" cy="32"/>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00441" name="Text Box 89"/>
          <p:cNvSpPr txBox="1">
            <a:spLocks noChangeArrowheads="1"/>
          </p:cNvSpPr>
          <p:nvPr/>
        </p:nvSpPr>
        <p:spPr bwMode="auto">
          <a:xfrm>
            <a:off x="1849438" y="6178550"/>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00"/>
                </a:solidFill>
              </a:rPr>
              <a:t>Warkentin (2006) </a:t>
            </a:r>
            <a:r>
              <a:rPr lang="en-US" altLang="en-US" i="1">
                <a:solidFill>
                  <a:srgbClr val="000000"/>
                </a:solidFill>
              </a:rPr>
              <a:t>J. Appl. Crystallogr.</a:t>
            </a:r>
            <a:r>
              <a:rPr lang="en-US" altLang="en-US">
                <a:solidFill>
                  <a:srgbClr val="000000"/>
                </a:solidFill>
              </a:rPr>
              <a:t> </a:t>
            </a:r>
            <a:r>
              <a:rPr lang="en-US" altLang="en-US" b="1">
                <a:solidFill>
                  <a:srgbClr val="000000"/>
                </a:solidFill>
              </a:rPr>
              <a:t>39</a:t>
            </a:r>
            <a:r>
              <a:rPr lang="en-US" altLang="en-US">
                <a:solidFill>
                  <a:srgbClr val="000000"/>
                </a:solidFill>
              </a:rPr>
              <a:t>, 805-811. </a:t>
            </a:r>
          </a:p>
          <a:p>
            <a:endParaRPr lang="en-US" altLang="en-US">
              <a:solidFill>
                <a:srgbClr val="000000"/>
              </a:solidFill>
            </a:endParaRPr>
          </a:p>
        </p:txBody>
      </p:sp>
      <p:sp>
        <p:nvSpPr>
          <p:cNvPr id="100442" name="Freeform 90"/>
          <p:cNvSpPr>
            <a:spLocks/>
          </p:cNvSpPr>
          <p:nvPr/>
        </p:nvSpPr>
        <p:spPr bwMode="auto">
          <a:xfrm>
            <a:off x="2617788" y="1114425"/>
            <a:ext cx="498475" cy="1084263"/>
          </a:xfrm>
          <a:custGeom>
            <a:avLst/>
            <a:gdLst>
              <a:gd name="T0" fmla="*/ 150 w 314"/>
              <a:gd name="T1" fmla="*/ 0 h 683"/>
              <a:gd name="T2" fmla="*/ 276 w 314"/>
              <a:gd name="T3" fmla="*/ 371 h 683"/>
              <a:gd name="T4" fmla="*/ 268 w 314"/>
              <a:gd name="T5" fmla="*/ 655 h 683"/>
              <a:gd name="T6" fmla="*/ 0 w 314"/>
              <a:gd name="T7" fmla="*/ 537 h 683"/>
            </a:gdLst>
            <a:ahLst/>
            <a:cxnLst>
              <a:cxn ang="0">
                <a:pos x="T0" y="T1"/>
              </a:cxn>
              <a:cxn ang="0">
                <a:pos x="T2" y="T3"/>
              </a:cxn>
              <a:cxn ang="0">
                <a:pos x="T4" y="T5"/>
              </a:cxn>
              <a:cxn ang="0">
                <a:pos x="T6" y="T7"/>
              </a:cxn>
            </a:cxnLst>
            <a:rect l="0" t="0" r="r" b="b"/>
            <a:pathLst>
              <a:path w="314" h="683">
                <a:moveTo>
                  <a:pt x="150" y="0"/>
                </a:moveTo>
                <a:cubicBezTo>
                  <a:pt x="203" y="131"/>
                  <a:pt x="256" y="262"/>
                  <a:pt x="276" y="371"/>
                </a:cubicBezTo>
                <a:cubicBezTo>
                  <a:pt x="296" y="480"/>
                  <a:pt x="314" y="627"/>
                  <a:pt x="268" y="655"/>
                </a:cubicBezTo>
                <a:cubicBezTo>
                  <a:pt x="222" y="683"/>
                  <a:pt x="111" y="610"/>
                  <a:pt x="0" y="537"/>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00443" name="Freeform 91"/>
          <p:cNvSpPr>
            <a:spLocks/>
          </p:cNvSpPr>
          <p:nvPr/>
        </p:nvSpPr>
        <p:spPr bwMode="auto">
          <a:xfrm>
            <a:off x="3319463" y="1039813"/>
            <a:ext cx="939800" cy="773112"/>
          </a:xfrm>
          <a:custGeom>
            <a:avLst/>
            <a:gdLst>
              <a:gd name="T0" fmla="*/ 0 w 592"/>
              <a:gd name="T1" fmla="*/ 0 h 487"/>
              <a:gd name="T2" fmla="*/ 134 w 592"/>
              <a:gd name="T3" fmla="*/ 387 h 487"/>
              <a:gd name="T4" fmla="*/ 371 w 592"/>
              <a:gd name="T5" fmla="*/ 458 h 487"/>
              <a:gd name="T6" fmla="*/ 592 w 592"/>
              <a:gd name="T7" fmla="*/ 213 h 487"/>
            </a:gdLst>
            <a:ahLst/>
            <a:cxnLst>
              <a:cxn ang="0">
                <a:pos x="T0" y="T1"/>
              </a:cxn>
              <a:cxn ang="0">
                <a:pos x="T2" y="T3"/>
              </a:cxn>
              <a:cxn ang="0">
                <a:pos x="T4" y="T5"/>
              </a:cxn>
              <a:cxn ang="0">
                <a:pos x="T6" y="T7"/>
              </a:cxn>
            </a:cxnLst>
            <a:rect l="0" t="0" r="r" b="b"/>
            <a:pathLst>
              <a:path w="592" h="487">
                <a:moveTo>
                  <a:pt x="0" y="0"/>
                </a:moveTo>
                <a:cubicBezTo>
                  <a:pt x="36" y="155"/>
                  <a:pt x="72" y="311"/>
                  <a:pt x="134" y="387"/>
                </a:cubicBezTo>
                <a:cubicBezTo>
                  <a:pt x="196" y="463"/>
                  <a:pt x="295" y="487"/>
                  <a:pt x="371" y="458"/>
                </a:cubicBezTo>
                <a:cubicBezTo>
                  <a:pt x="447" y="429"/>
                  <a:pt x="519" y="321"/>
                  <a:pt x="592" y="213"/>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00444" name="Freeform 92"/>
          <p:cNvSpPr>
            <a:spLocks/>
          </p:cNvSpPr>
          <p:nvPr/>
        </p:nvSpPr>
        <p:spPr bwMode="auto">
          <a:xfrm>
            <a:off x="3043238" y="1165225"/>
            <a:ext cx="333375" cy="1139825"/>
          </a:xfrm>
          <a:custGeom>
            <a:avLst/>
            <a:gdLst>
              <a:gd name="T0" fmla="*/ 0 w 210"/>
              <a:gd name="T1" fmla="*/ 0 h 718"/>
              <a:gd name="T2" fmla="*/ 182 w 210"/>
              <a:gd name="T3" fmla="*/ 513 h 718"/>
              <a:gd name="T4" fmla="*/ 166 w 210"/>
              <a:gd name="T5" fmla="*/ 718 h 718"/>
            </a:gdLst>
            <a:ahLst/>
            <a:cxnLst>
              <a:cxn ang="0">
                <a:pos x="T0" y="T1"/>
              </a:cxn>
              <a:cxn ang="0">
                <a:pos x="T2" y="T3"/>
              </a:cxn>
              <a:cxn ang="0">
                <a:pos x="T4" y="T5"/>
              </a:cxn>
            </a:cxnLst>
            <a:rect l="0" t="0" r="r" b="b"/>
            <a:pathLst>
              <a:path w="210" h="718">
                <a:moveTo>
                  <a:pt x="0" y="0"/>
                </a:moveTo>
                <a:cubicBezTo>
                  <a:pt x="77" y="197"/>
                  <a:pt x="154" y="394"/>
                  <a:pt x="182" y="513"/>
                </a:cubicBezTo>
                <a:cubicBezTo>
                  <a:pt x="210" y="632"/>
                  <a:pt x="188" y="675"/>
                  <a:pt x="166" y="718"/>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00445" name="Freeform 93"/>
          <p:cNvSpPr>
            <a:spLocks/>
          </p:cNvSpPr>
          <p:nvPr/>
        </p:nvSpPr>
        <p:spPr bwMode="auto">
          <a:xfrm>
            <a:off x="3170238" y="1076325"/>
            <a:ext cx="1050925" cy="969963"/>
          </a:xfrm>
          <a:custGeom>
            <a:avLst/>
            <a:gdLst>
              <a:gd name="T0" fmla="*/ 0 w 449"/>
              <a:gd name="T1" fmla="*/ 0 h 555"/>
              <a:gd name="T2" fmla="*/ 110 w 449"/>
              <a:gd name="T3" fmla="*/ 395 h 555"/>
              <a:gd name="T4" fmla="*/ 276 w 449"/>
              <a:gd name="T5" fmla="*/ 537 h 555"/>
              <a:gd name="T6" fmla="*/ 449 w 449"/>
              <a:gd name="T7" fmla="*/ 505 h 555"/>
            </a:gdLst>
            <a:ahLst/>
            <a:cxnLst>
              <a:cxn ang="0">
                <a:pos x="T0" y="T1"/>
              </a:cxn>
              <a:cxn ang="0">
                <a:pos x="T2" y="T3"/>
              </a:cxn>
              <a:cxn ang="0">
                <a:pos x="T4" y="T5"/>
              </a:cxn>
              <a:cxn ang="0">
                <a:pos x="T6" y="T7"/>
              </a:cxn>
            </a:cxnLst>
            <a:rect l="0" t="0" r="r" b="b"/>
            <a:pathLst>
              <a:path w="449" h="555">
                <a:moveTo>
                  <a:pt x="0" y="0"/>
                </a:moveTo>
                <a:cubicBezTo>
                  <a:pt x="32" y="153"/>
                  <a:pt x="64" y="306"/>
                  <a:pt x="110" y="395"/>
                </a:cubicBezTo>
                <a:cubicBezTo>
                  <a:pt x="156" y="484"/>
                  <a:pt x="220" y="519"/>
                  <a:pt x="276" y="537"/>
                </a:cubicBezTo>
                <a:cubicBezTo>
                  <a:pt x="332" y="555"/>
                  <a:pt x="390" y="530"/>
                  <a:pt x="449" y="505"/>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607248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0" fill="hold"/>
                                        <p:tgtEl>
                                          <p:spTgt spid="100436"/>
                                        </p:tgtEl>
                                        <p:attrNameLst>
                                          <p:attrName>ppt_x</p:attrName>
                                          <p:attrName>ppt_y</p:attrName>
                                        </p:attrNameLst>
                                      </p:cBhvr>
                                      <p:rCtr x="25920" y="282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Grp="1" noChangeAspect="1"/>
          </p:cNvGraphicFramePr>
          <p:nvPr>
            <p:ph idx="1"/>
          </p:nvPr>
        </p:nvGraphicFramePr>
        <p:xfrm>
          <a:off x="890588" y="1122363"/>
          <a:ext cx="7204075" cy="4721225"/>
        </p:xfrm>
        <a:graphic>
          <a:graphicData uri="http://schemas.openxmlformats.org/presentationml/2006/ole">
            <mc:AlternateContent xmlns:mc="http://schemas.openxmlformats.org/markup-compatibility/2006">
              <mc:Choice xmlns:v="urn:schemas-microsoft-com:vml" Requires="v">
                <p:oleObj spid="_x0000_s3513416" name="Chart" r:id="rId3" imgW="7219839" imgH="5057745" progId="MSGraph.Chart.8">
                  <p:embed followColorScheme="full"/>
                </p:oleObj>
              </mc:Choice>
              <mc:Fallback>
                <p:oleObj name="Chart" r:id="rId3" imgW="7219839" imgH="5057745" progId="MSGraph.Chart.8">
                  <p:embed followColorScheme="full"/>
                  <p:pic>
                    <p:nvPicPr>
                      <p:cNvPr id="0" name=""/>
                      <p:cNvPicPr>
                        <a:picLocks noChangeAspect="1" noChangeArrowheads="1"/>
                      </p:cNvPicPr>
                      <p:nvPr/>
                    </p:nvPicPr>
                    <p:blipFill>
                      <a:blip r:embed="rId4"/>
                      <a:srcRect/>
                      <a:stretch>
                        <a:fillRect/>
                      </a:stretch>
                    </p:blipFill>
                    <p:spPr bwMode="auto">
                      <a:xfrm>
                        <a:off x="890588" y="1122363"/>
                        <a:ext cx="7204075" cy="472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1" name="Rectangle 3"/>
          <p:cNvSpPr>
            <a:spLocks noGrp="1" noChangeArrowheads="1"/>
          </p:cNvSpPr>
          <p:nvPr>
            <p:ph type="title"/>
          </p:nvPr>
        </p:nvSpPr>
        <p:spPr>
          <a:noFill/>
          <a:ln/>
        </p:spPr>
        <p:txBody>
          <a:bodyPr/>
          <a:lstStyle/>
          <a:p>
            <a:r>
              <a:rPr lang="en-US" altLang="en-US" sz="4000"/>
              <a:t>Tris buffer vs temperature</a:t>
            </a:r>
          </a:p>
        </p:txBody>
      </p:sp>
      <p:sp>
        <p:nvSpPr>
          <p:cNvPr id="27652" name="Text Box 4"/>
          <p:cNvSpPr txBox="1">
            <a:spLocks noChangeArrowheads="1"/>
          </p:cNvSpPr>
          <p:nvPr/>
        </p:nvSpPr>
        <p:spPr bwMode="auto">
          <a:xfrm>
            <a:off x="3902075" y="5705475"/>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Temperature (C)</a:t>
            </a:r>
          </a:p>
        </p:txBody>
      </p:sp>
      <p:sp>
        <p:nvSpPr>
          <p:cNvPr id="27653" name="Text Box 5"/>
          <p:cNvSpPr txBox="1">
            <a:spLocks noChangeArrowheads="1"/>
          </p:cNvSpPr>
          <p:nvPr/>
        </p:nvSpPr>
        <p:spPr bwMode="auto">
          <a:xfrm rot="-5400000">
            <a:off x="551657" y="3217068"/>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pH</a:t>
            </a:r>
          </a:p>
        </p:txBody>
      </p:sp>
      <p:graphicFrame>
        <p:nvGraphicFramePr>
          <p:cNvPr id="27654"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513417" name="Chart" r:id="rId5" imgW="1209605" imgH="914535" progId="MSGraph.Chart.8">
                  <p:embed followColorScheme="full"/>
                </p:oleObj>
              </mc:Choice>
              <mc:Fallback>
                <p:oleObj name="Chart" r:id="rId5" imgW="1209605" imgH="914535" progId="MSGraph.Chart.8">
                  <p:embed followColorScheme="full"/>
                  <p:pic>
                    <p:nvPicPr>
                      <p:cNvPr id="0" name=""/>
                      <p:cNvPicPr>
                        <a:picLocks noChangeAspect="1" noChangeArrowheads="1"/>
                      </p:cNvPicPr>
                      <p:nvPr/>
                    </p:nvPicPr>
                    <p:blipFill>
                      <a:blip r:embed="rId6"/>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96324252"/>
      </p:ext>
    </p:extLst>
  </p:cSld>
  <p:clrMapOvr>
    <a:masterClrMapping/>
  </p:clrMapOvr>
  <p:transition spd="med"/>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Grp="1" noChangeAspect="1"/>
          </p:cNvGraphicFramePr>
          <p:nvPr>
            <p:ph idx="1"/>
          </p:nvPr>
        </p:nvGraphicFramePr>
        <p:xfrm>
          <a:off x="890588" y="1122363"/>
          <a:ext cx="7204075" cy="4721225"/>
        </p:xfrm>
        <a:graphic>
          <a:graphicData uri="http://schemas.openxmlformats.org/presentationml/2006/ole">
            <mc:AlternateContent xmlns:mc="http://schemas.openxmlformats.org/markup-compatibility/2006">
              <mc:Choice xmlns:v="urn:schemas-microsoft-com:vml" Requires="v">
                <p:oleObj spid="_x0000_s3514442" name="Chart" r:id="rId3" imgW="7219839" imgH="5057745" progId="MSGraph.Chart.8">
                  <p:embed followColorScheme="full"/>
                </p:oleObj>
              </mc:Choice>
              <mc:Fallback>
                <p:oleObj name="Chart" r:id="rId3" imgW="7219839" imgH="5057745" progId="MSGraph.Chart.8">
                  <p:embed followColorScheme="full"/>
                  <p:pic>
                    <p:nvPicPr>
                      <p:cNvPr id="0" name=""/>
                      <p:cNvPicPr>
                        <a:picLocks noChangeAspect="1" noChangeArrowheads="1"/>
                      </p:cNvPicPr>
                      <p:nvPr/>
                    </p:nvPicPr>
                    <p:blipFill>
                      <a:blip r:embed="rId4"/>
                      <a:srcRect/>
                      <a:stretch>
                        <a:fillRect/>
                      </a:stretch>
                    </p:blipFill>
                    <p:spPr bwMode="auto">
                      <a:xfrm>
                        <a:off x="890588" y="1122363"/>
                        <a:ext cx="7204075" cy="4721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5" name="Rectangle 3"/>
          <p:cNvSpPr>
            <a:spLocks noGrp="1" noChangeArrowheads="1"/>
          </p:cNvSpPr>
          <p:nvPr>
            <p:ph type="title"/>
          </p:nvPr>
        </p:nvSpPr>
        <p:spPr>
          <a:noFill/>
          <a:ln/>
        </p:spPr>
        <p:txBody>
          <a:bodyPr/>
          <a:lstStyle/>
          <a:p>
            <a:r>
              <a:rPr lang="en-US" altLang="en-US" sz="4000"/>
              <a:t>Tris buffer under cryo</a:t>
            </a:r>
          </a:p>
        </p:txBody>
      </p:sp>
      <p:sp>
        <p:nvSpPr>
          <p:cNvPr id="28676" name="Text Box 4"/>
          <p:cNvSpPr txBox="1">
            <a:spLocks noChangeArrowheads="1"/>
          </p:cNvSpPr>
          <p:nvPr/>
        </p:nvSpPr>
        <p:spPr bwMode="auto">
          <a:xfrm>
            <a:off x="3902075" y="5705475"/>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Temperature (K)</a:t>
            </a:r>
          </a:p>
        </p:txBody>
      </p:sp>
      <p:sp>
        <p:nvSpPr>
          <p:cNvPr id="28677" name="Text Box 5"/>
          <p:cNvSpPr txBox="1">
            <a:spLocks noChangeArrowheads="1"/>
          </p:cNvSpPr>
          <p:nvPr/>
        </p:nvSpPr>
        <p:spPr bwMode="auto">
          <a:xfrm rot="-5400000">
            <a:off x="507207" y="3217068"/>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pH*</a:t>
            </a:r>
          </a:p>
        </p:txBody>
      </p:sp>
      <p:graphicFrame>
        <p:nvGraphicFramePr>
          <p:cNvPr id="28678"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514443" name="Chart" r:id="rId5" imgW="1209605" imgH="914535" progId="MSGraph.Chart.8">
                  <p:embed followColorScheme="full"/>
                </p:oleObj>
              </mc:Choice>
              <mc:Fallback>
                <p:oleObj name="Chart" r:id="rId5" imgW="1209605" imgH="914535" progId="MSGraph.Chart.8">
                  <p:embed followColorScheme="full"/>
                  <p:pic>
                    <p:nvPicPr>
                      <p:cNvPr id="0" name=""/>
                      <p:cNvPicPr>
                        <a:picLocks noChangeAspect="1" noChangeArrowheads="1"/>
                      </p:cNvPicPr>
                      <p:nvPr/>
                    </p:nvPicPr>
                    <p:blipFill>
                      <a:blip r:embed="rId6"/>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9" name="Rectangle 7"/>
          <p:cNvSpPr>
            <a:spLocks noChangeArrowheads="1"/>
          </p:cNvSpPr>
          <p:nvPr/>
        </p:nvSpPr>
        <p:spPr bwMode="auto">
          <a:xfrm>
            <a:off x="808038" y="6294438"/>
            <a:ext cx="727710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None/>
            </a:pPr>
            <a:r>
              <a:rPr lang="en-US" altLang="en-US" sz="1800">
                <a:solidFill>
                  <a:srgbClr val="000000"/>
                </a:solidFill>
              </a:rPr>
              <a:t>Douzou (1977) </a:t>
            </a:r>
            <a:r>
              <a:rPr lang="en-US" altLang="en-US" sz="1800" i="1">
                <a:solidFill>
                  <a:srgbClr val="000000"/>
                </a:solidFill>
              </a:rPr>
              <a:t>Cryobiochemistry</a:t>
            </a:r>
            <a:r>
              <a:rPr lang="en-US" altLang="en-US" sz="1800">
                <a:solidFill>
                  <a:srgbClr val="000000"/>
                </a:solidFill>
              </a:rPr>
              <a:t>. Academic Press.</a:t>
            </a:r>
          </a:p>
        </p:txBody>
      </p:sp>
    </p:spTree>
    <p:extLst>
      <p:ext uri="{BB962C8B-B14F-4D97-AF65-F5344CB8AC3E}">
        <p14:creationId xmlns:p14="http://schemas.microsoft.com/office/powerpoint/2010/main" val="2153058567"/>
      </p:ext>
    </p:extLst>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b="1"/>
              <a:t>Dielectric matching</a:t>
            </a:r>
          </a:p>
        </p:txBody>
      </p:sp>
      <p:sp>
        <p:nvSpPr>
          <p:cNvPr id="26627" name="Rectangle 3"/>
          <p:cNvSpPr>
            <a:spLocks noChangeArrowheads="1"/>
          </p:cNvSpPr>
          <p:nvPr/>
        </p:nvSpPr>
        <p:spPr bwMode="auto">
          <a:xfrm>
            <a:off x="808038" y="5119688"/>
            <a:ext cx="7277100" cy="173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itchFamily="34" charset="0"/>
              </a:defRPr>
            </a:lvl1pPr>
            <a:lvl2pPr marL="990600" indent="-533400">
              <a:spcBef>
                <a:spcPct val="20000"/>
              </a:spcBef>
              <a:buChar char="–"/>
              <a:defRPr sz="2800">
                <a:solidFill>
                  <a:schemeClr val="tx1"/>
                </a:solidFill>
                <a:latin typeface="Arial" pitchFamily="34" charset="0"/>
              </a:defRPr>
            </a:lvl2pPr>
            <a:lvl3pPr marL="1371600" indent="-457200">
              <a:spcBef>
                <a:spcPct val="20000"/>
              </a:spcBef>
              <a:buChar char="•"/>
              <a:defRPr sz="2400">
                <a:solidFill>
                  <a:schemeClr val="tx1"/>
                </a:solidFill>
                <a:latin typeface="Arial" pitchFamily="34" charset="0"/>
              </a:defRPr>
            </a:lvl3pPr>
            <a:lvl4pPr marL="1752600" indent="-381000">
              <a:spcBef>
                <a:spcPct val="20000"/>
              </a:spcBef>
              <a:buChar char="–"/>
              <a:defRPr sz="2000">
                <a:solidFill>
                  <a:schemeClr val="tx1"/>
                </a:solidFill>
                <a:latin typeface="Arial" pitchFamily="34" charset="0"/>
              </a:defRPr>
            </a:lvl4pPr>
            <a:lvl5pPr marL="2209800" indent="-381000">
              <a:spcBef>
                <a:spcPct val="20000"/>
              </a:spcBef>
              <a:buChar char="»"/>
              <a:defRPr sz="2000">
                <a:solidFill>
                  <a:schemeClr val="tx1"/>
                </a:solidFill>
                <a:latin typeface="Arial" pitchFamily="34" charset="0"/>
              </a:defRPr>
            </a:lvl5pPr>
            <a:lvl6pPr marL="2667000" indent="-381000" fontAlgn="base">
              <a:spcBef>
                <a:spcPct val="20000"/>
              </a:spcBef>
              <a:spcAft>
                <a:spcPct val="0"/>
              </a:spcAft>
              <a:buChar char="»"/>
              <a:defRPr sz="2000">
                <a:solidFill>
                  <a:schemeClr val="tx1"/>
                </a:solidFill>
                <a:latin typeface="Arial" pitchFamily="34" charset="0"/>
              </a:defRPr>
            </a:lvl6pPr>
            <a:lvl7pPr marL="3124200" indent="-381000" fontAlgn="base">
              <a:spcBef>
                <a:spcPct val="20000"/>
              </a:spcBef>
              <a:spcAft>
                <a:spcPct val="0"/>
              </a:spcAft>
              <a:buChar char="»"/>
              <a:defRPr sz="2000">
                <a:solidFill>
                  <a:schemeClr val="tx1"/>
                </a:solidFill>
                <a:latin typeface="Arial" pitchFamily="34" charset="0"/>
              </a:defRPr>
            </a:lvl7pPr>
            <a:lvl8pPr marL="3581400" indent="-381000" fontAlgn="base">
              <a:spcBef>
                <a:spcPct val="20000"/>
              </a:spcBef>
              <a:spcAft>
                <a:spcPct val="0"/>
              </a:spcAft>
              <a:buChar char="»"/>
              <a:defRPr sz="2000">
                <a:solidFill>
                  <a:schemeClr val="tx1"/>
                </a:solidFill>
                <a:latin typeface="Arial" pitchFamily="34" charset="0"/>
              </a:defRPr>
            </a:lvl8pPr>
            <a:lvl9pPr marL="4038600" indent="-381000" fontAlgn="base">
              <a:spcBef>
                <a:spcPct val="20000"/>
              </a:spcBef>
              <a:spcAft>
                <a:spcPct val="0"/>
              </a:spcAft>
              <a:buChar char="»"/>
              <a:defRPr sz="2000">
                <a:solidFill>
                  <a:schemeClr val="tx1"/>
                </a:solidFill>
                <a:latin typeface="Arial" pitchFamily="34" charset="0"/>
              </a:defRPr>
            </a:lvl9pPr>
          </a:lstStyle>
          <a:p>
            <a:pPr>
              <a:buFontTx/>
              <a:buNone/>
            </a:pPr>
            <a:r>
              <a:rPr lang="en-US" altLang="en-US" sz="1800">
                <a:solidFill>
                  <a:srgbClr val="000000"/>
                </a:solidFill>
              </a:rPr>
              <a:t>Travers &amp; Douzou (1970) </a:t>
            </a:r>
            <a:r>
              <a:rPr lang="en-US" altLang="en-US" sz="1800" i="1">
                <a:solidFill>
                  <a:srgbClr val="000000"/>
                </a:solidFill>
              </a:rPr>
              <a:t>J. of Phys. Chem.</a:t>
            </a:r>
            <a:r>
              <a:rPr lang="en-US" altLang="en-US" sz="1800">
                <a:solidFill>
                  <a:srgbClr val="000000"/>
                </a:solidFill>
              </a:rPr>
              <a:t> </a:t>
            </a:r>
            <a:r>
              <a:rPr lang="en-US" altLang="en-US" sz="1800" b="1">
                <a:solidFill>
                  <a:srgbClr val="000000"/>
                </a:solidFill>
              </a:rPr>
              <a:t>74</a:t>
            </a:r>
            <a:r>
              <a:rPr lang="en-US" altLang="en-US" sz="1800">
                <a:solidFill>
                  <a:srgbClr val="000000"/>
                </a:solidFill>
              </a:rPr>
              <a:t>, 2243-2244. </a:t>
            </a:r>
          </a:p>
          <a:p>
            <a:pPr>
              <a:buFontTx/>
              <a:buNone/>
            </a:pPr>
            <a:endParaRPr lang="en-US" altLang="en-US" sz="1800">
              <a:solidFill>
                <a:srgbClr val="000000"/>
              </a:solidFill>
            </a:endParaRPr>
          </a:p>
          <a:p>
            <a:pPr>
              <a:buFontTx/>
              <a:buNone/>
            </a:pPr>
            <a:endParaRPr lang="en-US" altLang="en-US" sz="1800">
              <a:solidFill>
                <a:srgbClr val="000000"/>
              </a:solidFill>
            </a:endParaRPr>
          </a:p>
          <a:p>
            <a:pPr>
              <a:buFontTx/>
              <a:buNone/>
            </a:pPr>
            <a:r>
              <a:rPr lang="en-US" altLang="en-US" sz="1800">
                <a:solidFill>
                  <a:srgbClr val="000000"/>
                </a:solidFill>
              </a:rPr>
              <a:t>Petsko (1975) </a:t>
            </a:r>
            <a:r>
              <a:rPr lang="en-US" altLang="en-US" sz="1800" i="1">
                <a:solidFill>
                  <a:srgbClr val="000000"/>
                </a:solidFill>
              </a:rPr>
              <a:t>J. Mol. Biol.</a:t>
            </a:r>
            <a:r>
              <a:rPr lang="en-US" altLang="en-US" sz="1800">
                <a:solidFill>
                  <a:srgbClr val="000000"/>
                </a:solidFill>
              </a:rPr>
              <a:t> </a:t>
            </a:r>
            <a:r>
              <a:rPr lang="en-US" altLang="en-US" sz="1800" b="1">
                <a:solidFill>
                  <a:srgbClr val="000000"/>
                </a:solidFill>
              </a:rPr>
              <a:t>96</a:t>
            </a:r>
            <a:r>
              <a:rPr lang="en-US" altLang="en-US" sz="1800">
                <a:solidFill>
                  <a:srgbClr val="000000"/>
                </a:solidFill>
              </a:rPr>
              <a:t>, 381-388.</a:t>
            </a:r>
          </a:p>
          <a:p>
            <a:pPr>
              <a:buFontTx/>
              <a:buNone/>
            </a:pPr>
            <a:r>
              <a:rPr lang="en-US" altLang="en-US" sz="1800">
                <a:solidFill>
                  <a:srgbClr val="000000"/>
                </a:solidFill>
              </a:rPr>
              <a:t>Douzou (1977) </a:t>
            </a:r>
            <a:r>
              <a:rPr lang="en-US" altLang="en-US" sz="1800" i="1">
                <a:solidFill>
                  <a:srgbClr val="000000"/>
                </a:solidFill>
              </a:rPr>
              <a:t>Cryobiochemistry</a:t>
            </a:r>
            <a:r>
              <a:rPr lang="en-US" altLang="en-US" sz="1800">
                <a:solidFill>
                  <a:srgbClr val="000000"/>
                </a:solidFill>
              </a:rPr>
              <a:t>. Academic Press.</a:t>
            </a: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l="12523" t="24431" r="10498" b="21330"/>
          <a:stretch>
            <a:fillRect/>
          </a:stretch>
        </p:blipFill>
        <p:spPr bwMode="auto">
          <a:xfrm>
            <a:off x="295275" y="1544638"/>
            <a:ext cx="8455025" cy="360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Line 5"/>
          <p:cNvSpPr>
            <a:spLocks noChangeShapeType="1"/>
          </p:cNvSpPr>
          <p:nvPr/>
        </p:nvSpPr>
        <p:spPr bwMode="auto">
          <a:xfrm flipV="1">
            <a:off x="4532313" y="2481263"/>
            <a:ext cx="3292475" cy="1541462"/>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3166564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284584"/>
              </p:ext>
            </p:extLst>
          </p:nvPr>
        </p:nvGraphicFramePr>
        <p:xfrm>
          <a:off x="0" y="10886"/>
          <a:ext cx="9144000" cy="6457902"/>
        </p:xfrm>
        <a:graphic>
          <a:graphicData uri="http://schemas.openxmlformats.org/drawingml/2006/table">
            <a:tbl>
              <a:tblPr/>
              <a:tblGrid>
                <a:gridCol w="2895600"/>
                <a:gridCol w="1562100"/>
                <a:gridCol w="1562100"/>
                <a:gridCol w="1447800"/>
                <a:gridCol w="1676400"/>
              </a:tblGrid>
              <a:tr h="313566">
                <a:tc rowSpan="2">
                  <a:txBody>
                    <a:bodyPr/>
                    <a:lstStyle/>
                    <a:p>
                      <a:r>
                        <a:rPr lang="en-US" sz="2200" dirty="0" smtClean="0">
                          <a:latin typeface="Courier New" panose="02070309020205020404" pitchFamily="49" charset="0"/>
                          <a:cs typeface="Courier New" panose="02070309020205020404" pitchFamily="49" charset="0"/>
                        </a:rPr>
                        <a:t>processing</a:t>
                      </a:r>
                      <a:r>
                        <a:rPr lang="en-US" sz="2200" dirty="0">
                          <a:latin typeface="Courier New" panose="02070309020205020404" pitchFamily="49" charset="0"/>
                          <a:cs typeface="Courier New" panose="02070309020205020404" pitchFamily="49" charset="0"/>
                        </a:rPr>
                        <a:t/>
                      </a:r>
                      <a:br>
                        <a:rPr lang="en-US" sz="2200" dirty="0">
                          <a:latin typeface="Courier New" panose="02070309020205020404" pitchFamily="49" charset="0"/>
                          <a:cs typeface="Courier New" panose="02070309020205020404" pitchFamily="49" charset="0"/>
                        </a:rPr>
                      </a:br>
                      <a:r>
                        <a:rPr lang="en-US" sz="2200" dirty="0">
                          <a:latin typeface="Courier New" panose="02070309020205020404" pitchFamily="49" charset="0"/>
                          <a:cs typeface="Courier New" panose="02070309020205020404" pitchFamily="49" charset="0"/>
                        </a:rPr>
                        <a:t>procedure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200">
                          <a:latin typeface="Courier New" panose="02070309020205020404" pitchFamily="49" charset="0"/>
                          <a:cs typeface="Courier New" panose="02070309020205020404" pitchFamily="49" charset="0"/>
                        </a:rPr>
                        <a:t>resolution limit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3566">
                <a:tc vMerge="1">
                  <a:txBody>
                    <a:bodyPr/>
                    <a:lstStyle/>
                    <a:p>
                      <a:endParaRPr lang="en-US"/>
                    </a:p>
                  </a:txBody>
                  <a:tcPr/>
                </a:tc>
                <a:tc>
                  <a:txBody>
                    <a:bodyPr/>
                    <a:lstStyle/>
                    <a:p>
                      <a:r>
                        <a:rPr lang="en-US" sz="2200"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err="1" smtClean="0">
                          <a:latin typeface="Courier New" panose="02070309020205020404" pitchFamily="49" charset="0"/>
                          <a:cs typeface="Courier New" panose="02070309020205020404" pitchFamily="49" charset="0"/>
                        </a:rPr>
                        <a:t>glue&amp;fine</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Courier New" panose="02070309020205020404" pitchFamily="49" charset="0"/>
                          <a:cs typeface="Courier New" panose="02070309020205020404" pitchFamily="49" charset="0"/>
                        </a:rPr>
                        <a:t>3.17700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XDS/aimless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3.16251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3.15922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3.16675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dirty="0">
                          <a:latin typeface="Courier New" panose="02070309020205020404" pitchFamily="49" charset="0"/>
                          <a:cs typeface="Courier New" panose="02070309020205020404" pitchFamily="49" charset="0"/>
                        </a:rPr>
                        <a:t>XDS/</a:t>
                      </a:r>
                      <a:r>
                        <a:rPr lang="en-US" sz="2200" dirty="0" err="1">
                          <a:latin typeface="Courier New" panose="02070309020205020404" pitchFamily="49" charset="0"/>
                          <a:cs typeface="Courier New" panose="02070309020205020404" pitchFamily="49" charset="0"/>
                        </a:rPr>
                        <a:t>noscale</a:t>
                      </a:r>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3.27289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3.15617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a:latin typeface="Courier New" panose="02070309020205020404" pitchFamily="49" charset="0"/>
                          <a:cs typeface="Courier New" panose="02070309020205020404" pitchFamily="49" charset="0"/>
                        </a:rPr>
                        <a:t>3.38929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r>
                        <a:rPr lang="en-US" sz="2200" dirty="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549138">
                <a:tc>
                  <a:txBody>
                    <a:bodyPr/>
                    <a:lstStyle/>
                    <a:p>
                      <a:r>
                        <a:rPr lang="en-US" sz="2200">
                          <a:latin typeface="Courier New" panose="02070309020205020404" pitchFamily="49" charset="0"/>
                          <a:cs typeface="Courier New" panose="02070309020205020404" pitchFamily="49" charset="0"/>
                        </a:rPr>
                        <a:t>MOSFLM-defaults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MOSFLM-cheat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3.18166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3.20354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549138">
                <a:tc>
                  <a:txBody>
                    <a:bodyPr/>
                    <a:lstStyle/>
                    <a:p>
                      <a:r>
                        <a:rPr lang="en-US" sz="2200">
                          <a:latin typeface="Courier New" panose="02070309020205020404" pitchFamily="49" charset="0"/>
                          <a:cs typeface="Courier New" panose="02070309020205020404" pitchFamily="49" charset="0"/>
                        </a:rPr>
                        <a:t>HKL2000-defaults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138">
                <a:tc>
                  <a:txBody>
                    <a:bodyPr/>
                    <a:lstStyle/>
                    <a:p>
                      <a:r>
                        <a:rPr lang="en-US" sz="2200">
                          <a:latin typeface="Courier New" panose="02070309020205020404" pitchFamily="49" charset="0"/>
                          <a:cs typeface="Courier New" panose="02070309020205020404" pitchFamily="49" charset="0"/>
                        </a:rPr>
                        <a:t>HKL2000-expert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3.12646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3.11551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dirty="0">
                          <a:latin typeface="Courier New" panose="02070309020205020404" pitchFamily="49" charset="0"/>
                          <a:cs typeface="Courier New" panose="02070309020205020404" pitchFamily="49" charset="0"/>
                        </a:rPr>
                        <a:t>HKL2000-cheat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3.16119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200" dirty="0" smtClean="0">
                          <a:latin typeface="Courier New" panose="02070309020205020404" pitchFamily="49" charset="0"/>
                          <a:cs typeface="Courier New" panose="02070309020205020404" pitchFamily="49" charset="0"/>
                        </a:rPr>
                        <a:t>3.16300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13566">
                <a:tc>
                  <a:txBody>
                    <a:bodyPr/>
                    <a:lstStyle/>
                    <a:p>
                      <a:r>
                        <a:rPr lang="en-US" sz="2200" dirty="0">
                          <a:latin typeface="Courier New" panose="02070309020205020404" pitchFamily="49" charset="0"/>
                          <a:cs typeface="Courier New" panose="02070309020205020404" pitchFamily="49" charset="0"/>
                        </a:rPr>
                        <a:t>DIALS-defaults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3.42125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DIALS-expert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3.10296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3.09547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3.07653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3.08465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a:latin typeface="Courier New" panose="02070309020205020404" pitchFamily="49" charset="0"/>
                          <a:cs typeface="Courier New" panose="02070309020205020404" pitchFamily="49" charset="0"/>
                        </a:rPr>
                        <a:t>d*Trek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4.34076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EVAL15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3.14352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3.10383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3.09936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3.14105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13566">
                <a:tc>
                  <a:txBody>
                    <a:bodyPr/>
                    <a:lstStyle/>
                    <a:p>
                      <a:r>
                        <a:rPr lang="en-US" sz="2200">
                          <a:latin typeface="Courier New" panose="02070309020205020404" pitchFamily="49" charset="0"/>
                          <a:cs typeface="Courier New" panose="02070309020205020404" pitchFamily="49" charset="0"/>
                        </a:rPr>
                        <a:t>EVAL15-sadabs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3.13920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3.10797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a:latin typeface="Courier New" panose="02070309020205020404" pitchFamily="49" charset="0"/>
                          <a:cs typeface="Courier New" panose="02070309020205020404" pitchFamily="49" charset="0"/>
                        </a:rPr>
                        <a:t>3.10171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2200" dirty="0">
                          <a:latin typeface="Courier New" panose="02070309020205020404" pitchFamily="49" charset="0"/>
                          <a:cs typeface="Courier New" panose="02070309020205020404" pitchFamily="49" charset="0"/>
                        </a:rPr>
                        <a:t>3.13700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bl>
          </a:graphicData>
        </a:graphic>
      </p:graphicFrame>
    </p:spTree>
    <p:extLst>
      <p:ext uri="{BB962C8B-B14F-4D97-AF65-F5344CB8AC3E}">
        <p14:creationId xmlns:p14="http://schemas.microsoft.com/office/powerpoint/2010/main" val="3501200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Minimum exposure time:</a:t>
            </a:r>
            <a:endParaRPr lang="en-US" dirty="0"/>
          </a:p>
        </p:txBody>
      </p:sp>
      <p:sp>
        <p:nvSpPr>
          <p:cNvPr id="3" name="Content Placeholder 2"/>
          <p:cNvSpPr>
            <a:spLocks noGrp="1"/>
          </p:cNvSpPr>
          <p:nvPr>
            <p:ph idx="1"/>
          </p:nvPr>
        </p:nvSpPr>
        <p:spPr>
          <a:xfrm>
            <a:off x="1704513" y="1811046"/>
            <a:ext cx="6982287" cy="4315118"/>
          </a:xfrm>
        </p:spPr>
        <p:txBody>
          <a:bodyPr>
            <a:normAutofit/>
          </a:bodyPr>
          <a:lstStyle/>
          <a:p>
            <a:pPr marL="0" indent="0">
              <a:buNone/>
            </a:pPr>
            <a:r>
              <a:rPr lang="en-US" sz="4000" dirty="0"/>
              <a:t>~</a:t>
            </a:r>
            <a:r>
              <a:rPr lang="en-US" sz="4000" dirty="0" smtClean="0"/>
              <a:t>1 photon/pixel</a:t>
            </a:r>
          </a:p>
          <a:p>
            <a:pPr marL="457200" lvl="1" indent="0">
              <a:buNone/>
            </a:pPr>
            <a:r>
              <a:rPr lang="en-US" sz="3600" dirty="0" smtClean="0"/>
              <a:t>	PAD w XDS, DIALS</a:t>
            </a:r>
          </a:p>
          <a:p>
            <a:pPr marL="0" indent="0">
              <a:buNone/>
            </a:pPr>
            <a:r>
              <a:rPr lang="en-US" sz="4000" dirty="0" smtClean="0"/>
              <a:t>~10 photon/pixel</a:t>
            </a:r>
          </a:p>
          <a:p>
            <a:pPr marL="0" indent="0">
              <a:buNone/>
            </a:pPr>
            <a:r>
              <a:rPr lang="en-US" sz="4000" dirty="0" smtClean="0"/>
              <a:t>	PAD w HKL2k, MOSFLM</a:t>
            </a:r>
          </a:p>
          <a:p>
            <a:pPr marL="0" indent="0">
              <a:buNone/>
            </a:pPr>
            <a:r>
              <a:rPr lang="en-US" sz="4000" dirty="0" smtClean="0"/>
              <a:t>~30 photon/pixel</a:t>
            </a:r>
          </a:p>
          <a:p>
            <a:pPr marL="0" indent="0">
              <a:buNone/>
            </a:pPr>
            <a:r>
              <a:rPr lang="en-US" sz="4000" dirty="0"/>
              <a:t>	</a:t>
            </a:r>
            <a:r>
              <a:rPr lang="en-US" sz="4000" dirty="0" smtClean="0"/>
              <a:t>CCD detector</a:t>
            </a:r>
            <a:endParaRPr lang="en-US" sz="4000" dirty="0"/>
          </a:p>
        </p:txBody>
      </p:sp>
    </p:spTree>
    <p:extLst>
      <p:ext uri="{BB962C8B-B14F-4D97-AF65-F5344CB8AC3E}">
        <p14:creationId xmlns:p14="http://schemas.microsoft.com/office/powerpoint/2010/main" val="2765078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6770" name="Rectangle 2"/>
          <p:cNvSpPr>
            <a:spLocks noGrp="1" noChangeArrowheads="1"/>
          </p:cNvSpPr>
          <p:nvPr>
            <p:ph type="title"/>
          </p:nvPr>
        </p:nvSpPr>
        <p:spPr/>
        <p:txBody>
          <a:bodyPr/>
          <a:lstStyle/>
          <a:p>
            <a:r>
              <a:rPr lang="en-US" altLang="en-US"/>
              <a:t>Plate goniometers</a:t>
            </a:r>
          </a:p>
        </p:txBody>
      </p:sp>
      <p:sp>
        <p:nvSpPr>
          <p:cNvPr id="2976771" name="Rectangle 3"/>
          <p:cNvSpPr>
            <a:spLocks noChangeArrowheads="1"/>
          </p:cNvSpPr>
          <p:nvPr/>
        </p:nvSpPr>
        <p:spPr bwMode="auto">
          <a:xfrm>
            <a:off x="4479925" y="32464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pic>
        <p:nvPicPr>
          <p:cNvPr id="2976772" name="Picture 4" descr="DSC054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6773" name="Picture 5" descr="DSC054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88"/>
            <a:ext cx="457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72627"/>
            <a:ext cx="9144000" cy="668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031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pPr fontAlgn="auto">
              <a:spcBef>
                <a:spcPts val="0"/>
              </a:spcBef>
              <a:spcAft>
                <a:spcPts val="0"/>
              </a:spcAft>
              <a:defRPr/>
            </a:pPr>
            <a:r>
              <a:rPr lang="en-US" sz="3200" dirty="0" smtClean="0">
                <a:solidFill>
                  <a:prstClr val="black"/>
                </a:solidFill>
                <a:latin typeface="Arial"/>
              </a:rPr>
              <a:t>RH: 84.2%</a:t>
            </a:r>
          </a:p>
          <a:p>
            <a:pPr fontAlgn="auto">
              <a:spcBef>
                <a:spcPts val="0"/>
              </a:spcBef>
              <a:spcAft>
                <a:spcPts val="0"/>
              </a:spcAft>
              <a:defRPr/>
            </a:pPr>
            <a:r>
              <a:rPr lang="en-US" sz="3200" dirty="0" smtClean="0">
                <a:solidFill>
                  <a:prstClr val="black"/>
                </a:solidFill>
                <a:latin typeface="Arial"/>
              </a:rPr>
              <a:t>  </a:t>
            </a:r>
            <a:r>
              <a:rPr lang="en-US" sz="2800" dirty="0" smtClean="0">
                <a:solidFill>
                  <a:prstClr val="black"/>
                </a:solidFill>
                <a:latin typeface="Arial"/>
              </a:rPr>
              <a:t> </a:t>
            </a:r>
            <a:r>
              <a:rPr lang="en-US" sz="3200" dirty="0" smtClean="0">
                <a:solidFill>
                  <a:prstClr val="black"/>
                </a:solidFill>
                <a:latin typeface="Arial"/>
              </a:rPr>
              <a:t>vs </a:t>
            </a:r>
            <a:r>
              <a:rPr lang="en-US" sz="3200" dirty="0">
                <a:solidFill>
                  <a:prstClr val="black"/>
                </a:solidFill>
                <a:latin typeface="Arial"/>
              </a:rPr>
              <a:t>71.9%</a:t>
            </a:r>
          </a:p>
        </p:txBody>
      </p:sp>
      <p:sp>
        <p:nvSpPr>
          <p:cNvPr id="8" name="Rectangle 7"/>
          <p:cNvSpPr/>
          <p:nvPr/>
        </p:nvSpPr>
        <p:spPr>
          <a:xfrm>
            <a:off x="6423764" y="1052500"/>
            <a:ext cx="2460930" cy="584775"/>
          </a:xfrm>
          <a:prstGeom prst="rect">
            <a:avLst/>
          </a:prstGeom>
        </p:spPr>
        <p:txBody>
          <a:bodyPr wrap="none">
            <a:spAutoFit/>
          </a:bodyPr>
          <a:lstStyle/>
          <a:p>
            <a:pPr fontAlgn="auto">
              <a:spcBef>
                <a:spcPts val="0"/>
              </a:spcBef>
              <a:spcAft>
                <a:spcPts val="0"/>
              </a:spcAft>
              <a:defRPr/>
            </a:pPr>
            <a:r>
              <a:rPr lang="en-US" sz="3200" dirty="0" err="1">
                <a:solidFill>
                  <a:prstClr val="black"/>
                </a:solidFill>
                <a:latin typeface="Arial"/>
              </a:rPr>
              <a:t>R</a:t>
            </a:r>
            <a:r>
              <a:rPr lang="en-US" sz="3200" baseline="-25000" dirty="0" err="1">
                <a:solidFill>
                  <a:prstClr val="black"/>
                </a:solidFill>
                <a:latin typeface="Arial"/>
              </a:rPr>
              <a:t>iso</a:t>
            </a:r>
            <a:r>
              <a:rPr lang="en-US" sz="3200" dirty="0">
                <a:solidFill>
                  <a:prstClr val="black"/>
                </a:solidFill>
                <a:latin typeface="Aria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dirty="0">
              <a:solidFill>
                <a:prstClr val="white"/>
              </a:solidFill>
            </a:endParaRPr>
          </a:p>
        </p:txBody>
      </p:sp>
      <p:sp>
        <p:nvSpPr>
          <p:cNvPr id="3" name="TextBox 2"/>
          <p:cNvSpPr txBox="1"/>
          <p:nvPr/>
        </p:nvSpPr>
        <p:spPr>
          <a:xfrm>
            <a:off x="4778197" y="5559029"/>
            <a:ext cx="922047" cy="830997"/>
          </a:xfrm>
          <a:prstGeom prst="rect">
            <a:avLst/>
          </a:prstGeom>
          <a:noFill/>
        </p:spPr>
        <p:txBody>
          <a:bodyPr wrap="none" rtlCol="0">
            <a:spAutoFit/>
          </a:bodyPr>
          <a:lstStyle/>
          <a:p>
            <a:pPr fontAlgn="auto">
              <a:spcBef>
                <a:spcPts val="0"/>
              </a:spcBef>
              <a:spcAft>
                <a:spcPts val="0"/>
              </a:spcAft>
              <a:defRPr/>
            </a:pPr>
            <a:r>
              <a:rPr lang="en-US" sz="2400" dirty="0" smtClean="0">
                <a:solidFill>
                  <a:prstClr val="black"/>
                </a:solidFill>
                <a:latin typeface="Arial"/>
                <a:cs typeface="Arial" panose="020B0604020202020204" pitchFamily="34" charset="0"/>
              </a:rPr>
              <a:t>3aw6</a:t>
            </a:r>
          </a:p>
          <a:p>
            <a:pPr fontAlgn="auto">
              <a:spcBef>
                <a:spcPts val="0"/>
              </a:spcBef>
              <a:spcAft>
                <a:spcPts val="0"/>
              </a:spcAft>
              <a:defRPr/>
            </a:pPr>
            <a:r>
              <a:rPr lang="en-US" sz="2400" dirty="0" smtClean="0">
                <a:solidFill>
                  <a:prstClr val="black"/>
                </a:solidFill>
                <a:latin typeface="Arial"/>
                <a:cs typeface="Arial" panose="020B0604020202020204" pitchFamily="34" charset="0"/>
              </a:rPr>
              <a:t>3aw7</a:t>
            </a:r>
            <a:endParaRPr lang="en-US" sz="2400" dirty="0">
              <a:solidFill>
                <a:prstClr val="black"/>
              </a:solidFill>
              <a:latin typeface="Aria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pPr fontAlgn="auto">
              <a:spcBef>
                <a:spcPts val="0"/>
              </a:spcBef>
              <a:spcAft>
                <a:spcPts val="0"/>
              </a:spcAft>
              <a:defRPr/>
            </a:pPr>
            <a:r>
              <a:rPr lang="el-GR" sz="3200" dirty="0" smtClean="0">
                <a:solidFill>
                  <a:srgbClr val="FF0000"/>
                </a:solidFill>
                <a:latin typeface="Arial"/>
              </a:rPr>
              <a:t>Δ</a:t>
            </a:r>
            <a:r>
              <a:rPr lang="en-US" sz="3200" dirty="0" smtClean="0">
                <a:solidFill>
                  <a:srgbClr val="FF0000"/>
                </a:solidFill>
                <a:latin typeface="Arial"/>
              </a:rPr>
              <a:t>cell </a:t>
            </a:r>
            <a:r>
              <a:rPr lang="en-US" sz="3200" dirty="0">
                <a:solidFill>
                  <a:srgbClr val="FF0000"/>
                </a:solidFill>
                <a:latin typeface="Arial"/>
              </a:rPr>
              <a:t>= </a:t>
            </a:r>
            <a:r>
              <a:rPr lang="en-US" sz="3200" dirty="0" smtClean="0">
                <a:solidFill>
                  <a:srgbClr val="FF0000"/>
                </a:solidFill>
                <a:latin typeface="Arial"/>
              </a:rPr>
              <a:t>0.7 %</a:t>
            </a:r>
            <a:endParaRPr lang="en-US" sz="3200" dirty="0">
              <a:solidFill>
                <a:srgbClr val="FF0000"/>
              </a:solidFill>
              <a:latin typeface="Aria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a:t>
            </a:r>
            <a:r>
              <a:rPr lang="en-US" sz="3200" dirty="0" smtClean="0">
                <a:solidFill>
                  <a:prstClr val="black"/>
                </a:solidFill>
                <a:latin typeface="Arial"/>
              </a:rPr>
              <a:t>1.70 </a:t>
            </a:r>
            <a:r>
              <a:rPr lang="en-US" sz="3200" dirty="0">
                <a:solidFill>
                  <a:prstClr val="black"/>
                </a:solidFill>
                <a:latin typeface="Arial"/>
              </a:rPr>
              <a:t>Å</a:t>
            </a:r>
          </a:p>
        </p:txBody>
      </p:sp>
      <p:sp>
        <p:nvSpPr>
          <p:cNvPr id="13" name="Rectangle 12"/>
          <p:cNvSpPr/>
          <p:nvPr/>
        </p:nvSpPr>
        <p:spPr>
          <a:xfrm>
            <a:off x="0" y="1516295"/>
            <a:ext cx="3046027" cy="584775"/>
          </a:xfrm>
          <a:prstGeom prst="rect">
            <a:avLst/>
          </a:prstGeom>
        </p:spPr>
        <p:txBody>
          <a:bodyPr wrap="none">
            <a:spAutoFit/>
          </a:bodyPr>
          <a:lstStyle/>
          <a:p>
            <a:pPr fontAlgn="auto">
              <a:spcBef>
                <a:spcPts val="0"/>
              </a:spcBef>
              <a:spcAft>
                <a:spcPts val="0"/>
              </a:spcAft>
              <a:defRPr/>
            </a:pPr>
            <a:r>
              <a:rPr lang="en-US" sz="3200" dirty="0">
                <a:solidFill>
                  <a:prstClr val="black"/>
                </a:solidFill>
                <a:latin typeface="Arial"/>
              </a:rPr>
              <a:t>RMSD = 0</a:t>
            </a:r>
            <a:r>
              <a:rPr lang="en-US" sz="3200" dirty="0" smtClean="0">
                <a:solidFill>
                  <a:prstClr val="black"/>
                </a:solidFill>
                <a:latin typeface="Arial"/>
              </a:rPr>
              <a:t>.18 </a:t>
            </a:r>
            <a:r>
              <a:rPr lang="en-US" sz="3200" dirty="0">
                <a:solidFill>
                  <a:prstClr val="black"/>
                </a:solidFill>
                <a:latin typeface="Arial"/>
              </a:rPr>
              <a:t>Å</a:t>
            </a:r>
          </a:p>
        </p:txBody>
      </p:sp>
    </p:spTree>
    <p:extLst>
      <p:ext uri="{BB962C8B-B14F-4D97-AF65-F5344CB8AC3E}">
        <p14:creationId xmlns:p14="http://schemas.microsoft.com/office/powerpoint/2010/main" val="3559190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0"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 y="5946502"/>
            <a:ext cx="4804229" cy="923330"/>
          </a:xfrm>
          <a:prstGeom prst="rect">
            <a:avLst/>
          </a:prstGeom>
        </p:spPr>
        <p:txBody>
          <a:bodyPr wrap="square">
            <a:spAutoFit/>
          </a:bodyPr>
          <a:lstStyle/>
          <a:p>
            <a:r>
              <a:rPr lang="en-US" dirty="0" err="1">
                <a:solidFill>
                  <a:srgbClr val="000000"/>
                </a:solidFill>
              </a:rPr>
              <a:t>Magdoff</a:t>
            </a:r>
            <a:r>
              <a:rPr lang="en-US" dirty="0">
                <a:solidFill>
                  <a:srgbClr val="000000"/>
                </a:solidFill>
              </a:rPr>
              <a:t> &amp; Crick (1955) “</a:t>
            </a:r>
            <a:r>
              <a:rPr lang="en-US" dirty="0" err="1">
                <a:solidFill>
                  <a:srgbClr val="000000"/>
                </a:solidFill>
              </a:rPr>
              <a:t>Ribonuclease</a:t>
            </a:r>
            <a:r>
              <a:rPr lang="en-US" dirty="0">
                <a:solidFill>
                  <a:srgbClr val="000000"/>
                </a:solidFill>
              </a:rPr>
              <a:t> II. Accuracy of measurement and shrinkage”,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8</a:t>
            </a:r>
            <a:r>
              <a:rPr lang="en-US" dirty="0">
                <a:solidFill>
                  <a:srgbClr val="000000"/>
                </a:solidFill>
              </a:rPr>
              <a:t>, 461-8.</a:t>
            </a:r>
          </a:p>
        </p:txBody>
      </p:sp>
      <p:sp>
        <p:nvSpPr>
          <p:cNvPr id="3" name="Rectangle 2"/>
          <p:cNvSpPr/>
          <p:nvPr/>
        </p:nvSpPr>
        <p:spPr>
          <a:xfrm>
            <a:off x="4688114" y="5962465"/>
            <a:ext cx="4557484" cy="923330"/>
          </a:xfrm>
          <a:prstGeom prst="rect">
            <a:avLst/>
          </a:prstGeom>
        </p:spPr>
        <p:txBody>
          <a:bodyPr wrap="square">
            <a:spAutoFit/>
          </a:bodyPr>
          <a:lstStyle/>
          <a:p>
            <a:r>
              <a:rPr lang="en-US" dirty="0">
                <a:solidFill>
                  <a:srgbClr val="000000"/>
                </a:solidFill>
              </a:rPr>
              <a:t>Crick &amp; </a:t>
            </a:r>
            <a:r>
              <a:rPr lang="en-US" dirty="0" err="1">
                <a:solidFill>
                  <a:srgbClr val="000000"/>
                </a:solidFill>
              </a:rPr>
              <a:t>Magdoff</a:t>
            </a:r>
            <a:r>
              <a:rPr lang="en-US" dirty="0">
                <a:solidFill>
                  <a:srgbClr val="000000"/>
                </a:solidFill>
              </a:rPr>
              <a:t> (1956) “The theory of the method of </a:t>
            </a:r>
            <a:r>
              <a:rPr lang="en-US" dirty="0" err="1">
                <a:solidFill>
                  <a:srgbClr val="000000"/>
                </a:solidFill>
              </a:rPr>
              <a:t>isomorphous</a:t>
            </a:r>
            <a:r>
              <a:rPr lang="en-US" dirty="0">
                <a:solidFill>
                  <a:srgbClr val="000000"/>
                </a:solidFill>
              </a:rPr>
              <a:t> replacement for protein crystals”, </a:t>
            </a:r>
            <a:r>
              <a:rPr lang="en-US" i="1" dirty="0" err="1">
                <a:solidFill>
                  <a:srgbClr val="000000"/>
                </a:solidFill>
              </a:rPr>
              <a:t>Acta</a:t>
            </a:r>
            <a:r>
              <a:rPr lang="en-US" i="1" dirty="0">
                <a:solidFill>
                  <a:srgbClr val="000000"/>
                </a:solidFill>
              </a:rPr>
              <a:t> </a:t>
            </a:r>
            <a:r>
              <a:rPr lang="en-US" i="1" dirty="0" err="1">
                <a:solidFill>
                  <a:srgbClr val="000000"/>
                </a:solidFill>
              </a:rPr>
              <a:t>Cryst</a:t>
            </a:r>
            <a:r>
              <a:rPr lang="en-US" i="1" dirty="0">
                <a:solidFill>
                  <a:srgbClr val="000000"/>
                </a:solidFill>
              </a:rPr>
              <a:t>. </a:t>
            </a:r>
            <a:r>
              <a:rPr lang="en-US" b="1" dirty="0">
                <a:solidFill>
                  <a:srgbClr val="000000"/>
                </a:solidFill>
              </a:rPr>
              <a:t>9</a:t>
            </a:r>
            <a:r>
              <a:rPr lang="en-US" dirty="0">
                <a:solidFill>
                  <a:srgbClr val="000000"/>
                </a:solidFill>
              </a:rPr>
              <a:t>, 901-8.</a:t>
            </a:r>
          </a:p>
        </p:txBody>
      </p:sp>
      <p:grpSp>
        <p:nvGrpSpPr>
          <p:cNvPr id="6" name="Group 5"/>
          <p:cNvGrpSpPr/>
          <p:nvPr/>
        </p:nvGrpSpPr>
        <p:grpSpPr>
          <a:xfrm>
            <a:off x="1444529" y="236400"/>
            <a:ext cx="6026752" cy="5653495"/>
            <a:chOff x="1444529" y="236400"/>
            <a:chExt cx="6026752" cy="5653495"/>
          </a:xfrm>
        </p:grpSpPr>
        <p:pic>
          <p:nvPicPr>
            <p:cNvPr id="3516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8" t="15778" r="32948" b="10246"/>
            <a:stretch/>
          </p:blipFill>
          <p:spPr bwMode="auto">
            <a:xfrm>
              <a:off x="1444529" y="236400"/>
              <a:ext cx="6026752" cy="4599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64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08" t="39038" r="23112" b="43105"/>
            <a:stretch/>
          </p:blipFill>
          <p:spPr bwMode="auto">
            <a:xfrm>
              <a:off x="1560641" y="4779561"/>
              <a:ext cx="5848252" cy="111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Freeform 3"/>
          <p:cNvSpPr/>
          <p:nvPr/>
        </p:nvSpPr>
        <p:spPr>
          <a:xfrm>
            <a:off x="3474543" y="885569"/>
            <a:ext cx="2658458"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Freeform 6"/>
          <p:cNvSpPr/>
          <p:nvPr/>
        </p:nvSpPr>
        <p:spPr>
          <a:xfrm>
            <a:off x="3614057" y="4737837"/>
            <a:ext cx="137957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3846286" y="1923340"/>
            <a:ext cx="3164829"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2336800" y="5010335"/>
            <a:ext cx="1981914"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a:off x="2104393" y="2757714"/>
            <a:ext cx="5452400" cy="617770"/>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 name="connsiteX0" fmla="*/ 2447286 w 3987321"/>
              <a:gd name="connsiteY0" fmla="*/ 44092 h 371576"/>
              <a:gd name="connsiteX1" fmla="*/ 3968499 w 3987321"/>
              <a:gd name="connsiteY1" fmla="*/ 58606 h 371576"/>
              <a:gd name="connsiteX2" fmla="*/ 1242600 w 3987321"/>
              <a:gd name="connsiteY2" fmla="*/ 15064 h 371576"/>
              <a:gd name="connsiteX3" fmla="*/ 168543 w 3987321"/>
              <a:gd name="connsiteY3" fmla="*/ 29578 h 371576"/>
              <a:gd name="connsiteX4" fmla="*/ 241114 w 3987321"/>
              <a:gd name="connsiteY4" fmla="*/ 334378 h 371576"/>
              <a:gd name="connsiteX5" fmla="*/ 2432771 w 3987321"/>
              <a:gd name="connsiteY5" fmla="*/ 334378 h 371576"/>
              <a:gd name="connsiteX6" fmla="*/ 2447286 w 3987321"/>
              <a:gd name="connsiteY6" fmla="*/ 44092 h 371576"/>
              <a:gd name="connsiteX0" fmla="*/ 2447286 w 3987321"/>
              <a:gd name="connsiteY0" fmla="*/ 290286 h 617770"/>
              <a:gd name="connsiteX1" fmla="*/ 3968499 w 3987321"/>
              <a:gd name="connsiteY1" fmla="*/ 304800 h 617770"/>
              <a:gd name="connsiteX2" fmla="*/ 1639825 w 3987321"/>
              <a:gd name="connsiteY2" fmla="*/ 0 h 617770"/>
              <a:gd name="connsiteX3" fmla="*/ 1242600 w 3987321"/>
              <a:gd name="connsiteY3" fmla="*/ 261258 h 617770"/>
              <a:gd name="connsiteX4" fmla="*/ 168543 w 3987321"/>
              <a:gd name="connsiteY4" fmla="*/ 275772 h 617770"/>
              <a:gd name="connsiteX5" fmla="*/ 241114 w 3987321"/>
              <a:gd name="connsiteY5" fmla="*/ 580572 h 617770"/>
              <a:gd name="connsiteX6" fmla="*/ 2432771 w 3987321"/>
              <a:gd name="connsiteY6" fmla="*/ 580572 h 617770"/>
              <a:gd name="connsiteX7" fmla="*/ 2447286 w 3987321"/>
              <a:gd name="connsiteY7" fmla="*/ 290286 h 617770"/>
              <a:gd name="connsiteX0" fmla="*/ 2431303 w 3971338"/>
              <a:gd name="connsiteY0" fmla="*/ 290286 h 617770"/>
              <a:gd name="connsiteX1" fmla="*/ 3952516 w 3971338"/>
              <a:gd name="connsiteY1" fmla="*/ 304800 h 617770"/>
              <a:gd name="connsiteX2" fmla="*/ 1623842 w 3971338"/>
              <a:gd name="connsiteY2" fmla="*/ 0 h 617770"/>
              <a:gd name="connsiteX3" fmla="*/ 946201 w 3971338"/>
              <a:gd name="connsiteY3" fmla="*/ 14516 h 617770"/>
              <a:gd name="connsiteX4" fmla="*/ 152560 w 3971338"/>
              <a:gd name="connsiteY4" fmla="*/ 275772 h 617770"/>
              <a:gd name="connsiteX5" fmla="*/ 225131 w 3971338"/>
              <a:gd name="connsiteY5" fmla="*/ 580572 h 617770"/>
              <a:gd name="connsiteX6" fmla="*/ 2416788 w 3971338"/>
              <a:gd name="connsiteY6" fmla="*/ 580572 h 617770"/>
              <a:gd name="connsiteX7" fmla="*/ 2431303 w 3971338"/>
              <a:gd name="connsiteY7" fmla="*/ 290286 h 617770"/>
              <a:gd name="connsiteX0" fmla="*/ 2429678 w 3969713"/>
              <a:gd name="connsiteY0" fmla="*/ 290286 h 617770"/>
              <a:gd name="connsiteX1" fmla="*/ 3950891 w 3969713"/>
              <a:gd name="connsiteY1" fmla="*/ 304800 h 617770"/>
              <a:gd name="connsiteX2" fmla="*/ 1622217 w 3969713"/>
              <a:gd name="connsiteY2" fmla="*/ 0 h 617770"/>
              <a:gd name="connsiteX3" fmla="*/ 944576 w 3969713"/>
              <a:gd name="connsiteY3" fmla="*/ 14516 h 617770"/>
              <a:gd name="connsiteX4" fmla="*/ 915080 w 3969713"/>
              <a:gd name="connsiteY4" fmla="*/ 304800 h 617770"/>
              <a:gd name="connsiteX5" fmla="*/ 150935 w 3969713"/>
              <a:gd name="connsiteY5" fmla="*/ 275772 h 617770"/>
              <a:gd name="connsiteX6" fmla="*/ 223506 w 3969713"/>
              <a:gd name="connsiteY6" fmla="*/ 580572 h 617770"/>
              <a:gd name="connsiteX7" fmla="*/ 2415163 w 3969713"/>
              <a:gd name="connsiteY7" fmla="*/ 580572 h 617770"/>
              <a:gd name="connsiteX8" fmla="*/ 2429678 w 3969713"/>
              <a:gd name="connsiteY8" fmla="*/ 290286 h 617770"/>
              <a:gd name="connsiteX0" fmla="*/ 2701332 w 4241367"/>
              <a:gd name="connsiteY0" fmla="*/ 290286 h 617770"/>
              <a:gd name="connsiteX1" fmla="*/ 4222545 w 4241367"/>
              <a:gd name="connsiteY1" fmla="*/ 304800 h 617770"/>
              <a:gd name="connsiteX2" fmla="*/ 1893871 w 4241367"/>
              <a:gd name="connsiteY2" fmla="*/ 0 h 617770"/>
              <a:gd name="connsiteX3" fmla="*/ 1216230 w 4241367"/>
              <a:gd name="connsiteY3" fmla="*/ 14516 h 617770"/>
              <a:gd name="connsiteX4" fmla="*/ 1186734 w 4241367"/>
              <a:gd name="connsiteY4" fmla="*/ 304800 h 617770"/>
              <a:gd name="connsiteX5" fmla="*/ 32445 w 4241367"/>
              <a:gd name="connsiteY5" fmla="*/ 319315 h 617770"/>
              <a:gd name="connsiteX6" fmla="*/ 495160 w 4241367"/>
              <a:gd name="connsiteY6" fmla="*/ 580572 h 617770"/>
              <a:gd name="connsiteX7" fmla="*/ 2686817 w 4241367"/>
              <a:gd name="connsiteY7" fmla="*/ 580572 h 617770"/>
              <a:gd name="connsiteX8" fmla="*/ 2701332 w 4241367"/>
              <a:gd name="connsiteY8" fmla="*/ 290286 h 617770"/>
              <a:gd name="connsiteX0" fmla="*/ 2880254 w 4420289"/>
              <a:gd name="connsiteY0" fmla="*/ 290286 h 617770"/>
              <a:gd name="connsiteX1" fmla="*/ 4401467 w 4420289"/>
              <a:gd name="connsiteY1" fmla="*/ 304800 h 617770"/>
              <a:gd name="connsiteX2" fmla="*/ 2072793 w 4420289"/>
              <a:gd name="connsiteY2" fmla="*/ 0 h 617770"/>
              <a:gd name="connsiteX3" fmla="*/ 1395152 w 4420289"/>
              <a:gd name="connsiteY3" fmla="*/ 14516 h 617770"/>
              <a:gd name="connsiteX4" fmla="*/ 1365656 w 4420289"/>
              <a:gd name="connsiteY4" fmla="*/ 304800 h 617770"/>
              <a:gd name="connsiteX5" fmla="*/ 211367 w 4420289"/>
              <a:gd name="connsiteY5" fmla="*/ 319315 h 617770"/>
              <a:gd name="connsiteX6" fmla="*/ 222978 w 4420289"/>
              <a:gd name="connsiteY6" fmla="*/ 580572 h 617770"/>
              <a:gd name="connsiteX7" fmla="*/ 2865739 w 4420289"/>
              <a:gd name="connsiteY7" fmla="*/ 580572 h 617770"/>
              <a:gd name="connsiteX8" fmla="*/ 2880254 w 4420289"/>
              <a:gd name="connsiteY8" fmla="*/ 290286 h 617770"/>
              <a:gd name="connsiteX0" fmla="*/ 2880254 w 4580019"/>
              <a:gd name="connsiteY0" fmla="*/ 290286 h 617770"/>
              <a:gd name="connsiteX1" fmla="*/ 4401467 w 4580019"/>
              <a:gd name="connsiteY1" fmla="*/ 304800 h 617770"/>
              <a:gd name="connsiteX2" fmla="*/ 4364890 w 4580019"/>
              <a:gd name="connsiteY2" fmla="*/ 43543 h 617770"/>
              <a:gd name="connsiteX3" fmla="*/ 2072793 w 4580019"/>
              <a:gd name="connsiteY3" fmla="*/ 0 h 617770"/>
              <a:gd name="connsiteX4" fmla="*/ 1395152 w 4580019"/>
              <a:gd name="connsiteY4" fmla="*/ 14516 h 617770"/>
              <a:gd name="connsiteX5" fmla="*/ 1365656 w 4580019"/>
              <a:gd name="connsiteY5" fmla="*/ 304800 h 617770"/>
              <a:gd name="connsiteX6" fmla="*/ 211367 w 4580019"/>
              <a:gd name="connsiteY6" fmla="*/ 319315 h 617770"/>
              <a:gd name="connsiteX7" fmla="*/ 222978 w 4580019"/>
              <a:gd name="connsiteY7" fmla="*/ 580572 h 617770"/>
              <a:gd name="connsiteX8" fmla="*/ 2865739 w 4580019"/>
              <a:gd name="connsiteY8" fmla="*/ 580572 h 617770"/>
              <a:gd name="connsiteX9" fmla="*/ 2880254 w 4580019"/>
              <a:gd name="connsiteY9" fmla="*/ 290286 h 6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019" h="617770">
                <a:moveTo>
                  <a:pt x="2880254" y="290286"/>
                </a:moveTo>
                <a:cubicBezTo>
                  <a:pt x="3136209" y="244324"/>
                  <a:pt x="4602248" y="309638"/>
                  <a:pt x="4401467" y="304800"/>
                </a:cubicBezTo>
                <a:cubicBezTo>
                  <a:pt x="4520890" y="285448"/>
                  <a:pt x="4753002" y="94343"/>
                  <a:pt x="4364890" y="43543"/>
                </a:cubicBezTo>
                <a:cubicBezTo>
                  <a:pt x="3976778" y="-7257"/>
                  <a:pt x="2439733" y="26609"/>
                  <a:pt x="2072793" y="0"/>
                </a:cubicBezTo>
                <a:cubicBezTo>
                  <a:pt x="1940385" y="87086"/>
                  <a:pt x="1513008" y="-36284"/>
                  <a:pt x="1395152" y="14516"/>
                </a:cubicBezTo>
                <a:cubicBezTo>
                  <a:pt x="1277296" y="65316"/>
                  <a:pt x="1497929" y="261257"/>
                  <a:pt x="1365656" y="304800"/>
                </a:cubicBezTo>
                <a:cubicBezTo>
                  <a:pt x="1233383" y="348343"/>
                  <a:pt x="401813" y="273353"/>
                  <a:pt x="211367" y="319315"/>
                </a:cubicBezTo>
                <a:cubicBezTo>
                  <a:pt x="20921" y="365277"/>
                  <a:pt x="-154393" y="529772"/>
                  <a:pt x="222978" y="580572"/>
                </a:cubicBezTo>
                <a:cubicBezTo>
                  <a:pt x="600349" y="631372"/>
                  <a:pt x="2422860" y="628953"/>
                  <a:pt x="2865739" y="580572"/>
                </a:cubicBezTo>
                <a:cubicBezTo>
                  <a:pt x="3308618" y="532191"/>
                  <a:pt x="2624299" y="336248"/>
                  <a:pt x="2880254" y="29028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Freeform 12"/>
          <p:cNvSpPr/>
          <p:nvPr/>
        </p:nvSpPr>
        <p:spPr>
          <a:xfrm>
            <a:off x="1517097" y="4482760"/>
            <a:ext cx="4201531" cy="370829"/>
          </a:xfrm>
          <a:custGeom>
            <a:avLst/>
            <a:gdLst>
              <a:gd name="connsiteX0" fmla="*/ 2447286 w 2658458"/>
              <a:gd name="connsiteY0" fmla="*/ 43345 h 370829"/>
              <a:gd name="connsiteX1" fmla="*/ 1242600 w 2658458"/>
              <a:gd name="connsiteY1" fmla="*/ 14317 h 370829"/>
              <a:gd name="connsiteX2" fmla="*/ 168543 w 2658458"/>
              <a:gd name="connsiteY2" fmla="*/ 28831 h 370829"/>
              <a:gd name="connsiteX3" fmla="*/ 241114 w 2658458"/>
              <a:gd name="connsiteY3" fmla="*/ 333631 h 370829"/>
              <a:gd name="connsiteX4" fmla="*/ 2432771 w 2658458"/>
              <a:gd name="connsiteY4" fmla="*/ 333631 h 370829"/>
              <a:gd name="connsiteX5" fmla="*/ 2447286 w 2658458"/>
              <a:gd name="connsiteY5" fmla="*/ 43345 h 37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8458" h="370829">
                <a:moveTo>
                  <a:pt x="2447286" y="43345"/>
                </a:moveTo>
                <a:cubicBezTo>
                  <a:pt x="2248924" y="-9874"/>
                  <a:pt x="1242600" y="14317"/>
                  <a:pt x="1242600" y="14317"/>
                </a:cubicBezTo>
                <a:cubicBezTo>
                  <a:pt x="862810" y="11898"/>
                  <a:pt x="335457" y="-24388"/>
                  <a:pt x="168543" y="28831"/>
                </a:cubicBezTo>
                <a:cubicBezTo>
                  <a:pt x="1629" y="82050"/>
                  <a:pt x="-136257" y="282831"/>
                  <a:pt x="241114" y="333631"/>
                </a:cubicBezTo>
                <a:cubicBezTo>
                  <a:pt x="618485" y="384431"/>
                  <a:pt x="2057819" y="382012"/>
                  <a:pt x="2432771" y="333631"/>
                </a:cubicBezTo>
                <a:cubicBezTo>
                  <a:pt x="2807723" y="285250"/>
                  <a:pt x="2645648" y="96564"/>
                  <a:pt x="2447286" y="4334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69334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7" grpId="0" animBg="1"/>
      <p:bldP spid="7" grpId="1" animBg="1"/>
      <p:bldP spid="9" grpId="0" animBg="1"/>
      <p:bldP spid="9" grpId="1" animBg="1"/>
      <p:bldP spid="10" grpId="0" animBg="1"/>
      <p:bldP spid="10" grpId="1" animBg="1"/>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pPr fontAlgn="auto">
              <a:spcBef>
                <a:spcPts val="0"/>
              </a:spcBef>
              <a:spcAft>
                <a:spcPts val="0"/>
              </a:spcAft>
              <a:defRPr/>
            </a:pPr>
            <a:r>
              <a:rPr lang="en-US" sz="4000" dirty="0" smtClean="0">
                <a:solidFill>
                  <a:prstClr val="black"/>
                </a:solidFill>
                <a:latin typeface="Arial"/>
                <a:cs typeface="Arial" panose="020B0604020202020204" pitchFamily="34" charset="0"/>
              </a:rPr>
              <a:t>0.5% cell change</a:t>
            </a:r>
            <a:r>
              <a:rPr lang="en-US" sz="4000" dirty="0">
                <a:solidFill>
                  <a:prstClr val="black"/>
                </a:solidFill>
                <a:latin typeface="Arial"/>
                <a:cs typeface="Arial" panose="020B0604020202020204" pitchFamily="34" charset="0"/>
              </a:rPr>
              <a:t> →</a:t>
            </a:r>
            <a:r>
              <a:rPr lang="en-US" sz="4000" dirty="0" smtClean="0">
                <a:solidFill>
                  <a:prstClr val="black"/>
                </a:solidFill>
                <a:latin typeface="Arial"/>
                <a:cs typeface="Arial" panose="020B0604020202020204" pitchFamily="34" charset="0"/>
              </a:rPr>
              <a:t> 15%</a:t>
            </a:r>
            <a:endParaRPr lang="en-US" sz="4000" dirty="0">
              <a:solidFill>
                <a:prstClr val="black"/>
              </a:solidFill>
              <a:latin typeface="Arial"/>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structure, different cell</a:t>
            </a:r>
            <a:endParaRPr lang="en-US" sz="4800" dirty="0">
              <a:solidFill>
                <a:prstClr val="black"/>
              </a:solidFill>
              <a:latin typeface="Arial"/>
            </a:endParaRP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851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structure, different cell</a:t>
            </a:r>
            <a:endParaRPr lang="en-US" sz="4800" dirty="0">
              <a:solidFill>
                <a:prstClr val="black"/>
              </a:solidFill>
              <a:latin typeface="Arial"/>
            </a:endParaRPr>
          </a:p>
        </p:txBody>
      </p:sp>
      <p:sp>
        <p:nvSpPr>
          <p:cNvPr id="56" name="TextBox 55"/>
          <p:cNvSpPr txBox="1"/>
          <p:nvPr/>
        </p:nvSpPr>
        <p:spPr>
          <a:xfrm>
            <a:off x="1395494" y="5560526"/>
            <a:ext cx="5918608" cy="707886"/>
          </a:xfrm>
          <a:prstGeom prst="rect">
            <a:avLst/>
          </a:prstGeom>
          <a:noFill/>
        </p:spPr>
        <p:txBody>
          <a:bodyPr wrap="none" rtlCol="0">
            <a:spAutoFit/>
          </a:bodyPr>
          <a:lstStyle/>
          <a:p>
            <a:pPr fontAlgn="auto">
              <a:spcBef>
                <a:spcPts val="0"/>
              </a:spcBef>
              <a:spcAft>
                <a:spcPts val="0"/>
              </a:spcAft>
              <a:defRPr/>
            </a:pPr>
            <a:r>
              <a:rPr lang="en-US" sz="4000" dirty="0" smtClean="0">
                <a:solidFill>
                  <a:prstClr val="black"/>
                </a:solidFill>
                <a:latin typeface="Arial"/>
                <a:cs typeface="Arial" panose="020B0604020202020204" pitchFamily="34" charset="0"/>
              </a:rPr>
              <a:t>0.5% cell change</a:t>
            </a:r>
            <a:r>
              <a:rPr lang="en-US" sz="4000" dirty="0">
                <a:solidFill>
                  <a:prstClr val="black"/>
                </a:solidFill>
                <a:latin typeface="Arial"/>
                <a:cs typeface="Arial" panose="020B0604020202020204" pitchFamily="34" charset="0"/>
              </a:rPr>
              <a:t> →</a:t>
            </a:r>
            <a:r>
              <a:rPr lang="en-US" sz="4000" dirty="0" smtClean="0">
                <a:solidFill>
                  <a:prstClr val="black"/>
                </a:solidFill>
                <a:latin typeface="Arial"/>
                <a:cs typeface="Arial" panose="020B0604020202020204" pitchFamily="34" charset="0"/>
              </a:rPr>
              <a:t> 15%</a:t>
            </a:r>
            <a:endParaRPr lang="en-US" sz="4000" dirty="0">
              <a:solidFill>
                <a:prstClr val="black"/>
              </a:solidFill>
              <a:latin typeface="Arial"/>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spTree>
    <p:extLst>
      <p:ext uri="{BB962C8B-B14F-4D97-AF65-F5344CB8AC3E}">
        <p14:creationId xmlns:p14="http://schemas.microsoft.com/office/powerpoint/2010/main" val="2145455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05386"/>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2520256"/>
            <a:ext cx="7772400" cy="4951412"/>
          </a:xfrm>
          <a:extLst>
            <a:ext uri="{909E8E84-426E-40DD-AFC4-6F175D3DCCD1}">
              <a14:hiddenFill xmlns:a14="http://schemas.microsoft.com/office/drawing/2010/main">
                <a:solidFill>
                  <a:srgbClr val="BBE0E3"/>
                </a:solidFill>
              </a14:hiddenFill>
            </a:ext>
          </a:extLst>
        </p:spPr>
        <p:txBody>
          <a:bodyPr>
            <a:normAutofit/>
          </a:bodyPr>
          <a:lstStyle/>
          <a:p>
            <a:pPr algn="ctr">
              <a:lnSpc>
                <a:spcPct val="80000"/>
              </a:lnSpc>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lnSpc>
                <a:spcPct val="80000"/>
              </a:lnSpc>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2800" b="1" dirty="0" smtClean="0">
                <a:solidFill>
                  <a:srgbClr val="000000"/>
                </a:solidFill>
                <a:latin typeface="Arial" panose="020B0604020202020204" pitchFamily="34" charset="0"/>
                <a:cs typeface="Arial" panose="020B0604020202020204" pitchFamily="34" charset="0"/>
              </a:rPr>
              <a:t>ALS 8.3.1 creator: Tom </a:t>
            </a:r>
            <a:r>
              <a:rPr lang="en-US" altLang="en-US" sz="2800" b="1" dirty="0" err="1" smtClean="0">
                <a:solidFill>
                  <a:srgbClr val="000000"/>
                </a:solidFill>
                <a:latin typeface="Arial" panose="020B0604020202020204" pitchFamily="34" charset="0"/>
                <a:cs typeface="Arial" panose="020B0604020202020204" pitchFamily="34" charset="0"/>
              </a:rPr>
              <a:t>Alber</a:t>
            </a:r>
            <a:r>
              <a:rPr lang="en-US" altLang="en-US" sz="2800"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eaLnBrk="1" hangingPunct="1">
              <a:lnSpc>
                <a:spcPct val="110000"/>
              </a:lnSpc>
              <a:spcBef>
                <a:spcPts val="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eaLnBrk="1" hangingPunct="1">
              <a:lnSpc>
                <a:spcPct val="110000"/>
              </a:lnSpc>
              <a:spcBef>
                <a:spcPts val="0"/>
              </a:spcBef>
              <a:buNone/>
            </a:pPr>
            <a:r>
              <a:rPr lang="en-US" altLang="en-US" sz="1800" b="1" dirty="0">
                <a:solidFill>
                  <a:schemeClr val="tx2">
                    <a:lumMod val="75000"/>
                  </a:schemeClr>
                </a:solidFill>
                <a:latin typeface="Arial" panose="020B0604020202020204" pitchFamily="34" charset="0"/>
                <a:cs typeface="Arial" panose="020B0604020202020204" pitchFamily="34" charset="0"/>
              </a:rPr>
              <a:t>UCSF Program for Breakthrough Biomedical Research (PBBR) </a:t>
            </a: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a:lnSpc>
                <a:spcPct val="110000"/>
              </a:lnSpc>
              <a:spcBef>
                <a:spcPts val="0"/>
              </a:spcBef>
              <a:buNone/>
            </a:pPr>
            <a:r>
              <a:rPr lang="en-US" altLang="en-US" sz="1800" b="1" dirty="0">
                <a:solidFill>
                  <a:schemeClr val="tx2">
                    <a:lumMod val="75000"/>
                  </a:schemeClr>
                </a:solidFill>
                <a:latin typeface="Arial" panose="020B0604020202020204" pitchFamily="34" charset="0"/>
                <a:cs typeface="Arial" panose="020B0604020202020204" pitchFamily="34" charset="0"/>
              </a:rPr>
              <a:t>o</a:t>
            </a:r>
            <a:r>
              <a:rPr lang="en-US" altLang="en-US" sz="1800" b="1" dirty="0" smtClean="0">
                <a:solidFill>
                  <a:schemeClr val="tx2">
                    <a:lumMod val="75000"/>
                  </a:schemeClr>
                </a:solidFill>
                <a:latin typeface="Arial" panose="020B0604020202020204" pitchFamily="34" charset="0"/>
                <a:cs typeface="Arial" panose="020B0604020202020204" pitchFamily="34" charset="0"/>
              </a:rPr>
              <a:t>ne-time NIH-DOE </a:t>
            </a:r>
            <a:r>
              <a:rPr lang="en-US" altLang="en-US" sz="1800" b="1" dirty="0">
                <a:solidFill>
                  <a:schemeClr val="tx2">
                    <a:lumMod val="75000"/>
                  </a:schemeClr>
                </a:solidFill>
                <a:latin typeface="Arial" panose="020B0604020202020204" pitchFamily="34" charset="0"/>
                <a:cs typeface="Arial" panose="020B0604020202020204" pitchFamily="34" charset="0"/>
              </a:rPr>
              <a:t>Inter-agency agreement (IAA</a:t>
            </a:r>
            <a:r>
              <a:rPr lang="en-US" altLang="en-US" sz="1800" b="1" dirty="0" smtClean="0">
                <a:solidFill>
                  <a:schemeClr val="tx2">
                    <a:lumMod val="75000"/>
                  </a:schemeClr>
                </a:solidFill>
                <a:latin typeface="Arial" panose="020B0604020202020204" pitchFamily="34" charset="0"/>
                <a:cs typeface="Arial" panose="020B0604020202020204" pitchFamily="34" charset="0"/>
              </a:rPr>
              <a:t>)</a:t>
            </a:r>
          </a:p>
          <a:p>
            <a:pPr algn="ctr">
              <a:lnSpc>
                <a:spcPct val="110000"/>
              </a:lnSpc>
              <a:spcBef>
                <a:spcPts val="0"/>
              </a:spcBef>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R01 GM124149 to Holton</a:t>
            </a:r>
            <a:endParaRPr lang="en-US" altLang="en-US" sz="1800" b="1" dirty="0">
              <a:solidFill>
                <a:schemeClr val="tx2">
                  <a:lumMod val="75000"/>
                </a:schemeClr>
              </a:solidFill>
              <a:latin typeface="Arial" panose="020B0604020202020204" pitchFamily="34" charset="0"/>
              <a:cs typeface="Arial" panose="020B0604020202020204" pitchFamily="34" charset="0"/>
            </a:endParaRPr>
          </a:p>
          <a:p>
            <a:pPr algn="ctr">
              <a:lnSpc>
                <a:spcPct val="110000"/>
              </a:lnSpc>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GM117126 to </a:t>
            </a:r>
            <a:r>
              <a:rPr lang="en-US" altLang="en-US" sz="1800" b="1" dirty="0" err="1" smtClean="0">
                <a:solidFill>
                  <a:srgbClr val="663300"/>
                </a:solidFill>
                <a:latin typeface="Arial" panose="020B0604020202020204" pitchFamily="34" charset="0"/>
                <a:cs typeface="Arial" panose="020B0604020202020204" pitchFamily="34" charset="0"/>
              </a:rPr>
              <a:t>Sauter</a:t>
            </a:r>
            <a:r>
              <a:rPr lang="en-US" altLang="en-US" sz="1800" b="1" dirty="0" smtClean="0">
                <a:solidFill>
                  <a:srgbClr val="663300"/>
                </a:solidFill>
                <a:latin typeface="Arial" panose="020B0604020202020204" pitchFamily="34" charset="0"/>
                <a:cs typeface="Arial" panose="020B0604020202020204" pitchFamily="34" charset="0"/>
              </a:rPr>
              <a:t> (DIALS)</a:t>
            </a:r>
          </a:p>
          <a:p>
            <a:pPr algn="ctr">
              <a:lnSpc>
                <a:spcPct val="110000"/>
              </a:lnSpc>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Integrated </a:t>
            </a:r>
            <a:r>
              <a:rPr lang="en-US" altLang="en-US" sz="1800" b="1" dirty="0">
                <a:solidFill>
                  <a:srgbClr val="663300"/>
                </a:solidFill>
                <a:latin typeface="Arial" panose="020B0604020202020204" pitchFamily="34" charset="0"/>
                <a:cs typeface="Arial" panose="020B0604020202020204" pitchFamily="34" charset="0"/>
              </a:rPr>
              <a:t>Diffraction Analysis Technologies (IDAT)</a:t>
            </a:r>
          </a:p>
          <a:p>
            <a:pPr algn="ctr" eaLnBrk="1" hangingPunct="1">
              <a:lnSpc>
                <a:spcPct val="110000"/>
              </a:lnSpc>
              <a:spcBef>
                <a:spcPts val="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lnSpc>
                <a:spcPct val="110000"/>
              </a:lnSpc>
              <a:spcBef>
                <a:spcPts val="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1152329" y="1524441"/>
            <a:ext cx="6797823" cy="646331"/>
          </a:xfrm>
          <a:prstGeom prst="rect">
            <a:avLst/>
          </a:prstGeom>
          <a:noFill/>
        </p:spPr>
        <p:txBody>
          <a:bodyPr wrap="none" rtlCol="0">
            <a:spAutoFit/>
          </a:bodyPr>
          <a:lstStyle/>
          <a:p>
            <a:pPr algn="ctr"/>
            <a:r>
              <a:rPr lang="en-US" dirty="0">
                <a:solidFill>
                  <a:srgbClr val="4F81BD">
                    <a:lumMod val="50000"/>
                  </a:srgbClr>
                </a:solidFill>
                <a:cs typeface="Arial" panose="020B0604020202020204" pitchFamily="34" charset="0"/>
              </a:rPr>
              <a:t>Robert Stroud      James Fraser </a:t>
            </a:r>
          </a:p>
          <a:p>
            <a:pPr algn="ctr"/>
            <a:r>
              <a:rPr lang="en-US" dirty="0" smtClean="0">
                <a:solidFill>
                  <a:srgbClr val="663300"/>
                </a:solidFill>
                <a:cs typeface="Arial" panose="020B0604020202020204" pitchFamily="34" charset="0"/>
              </a:rPr>
              <a:t>Nick </a:t>
            </a:r>
            <a:r>
              <a:rPr lang="en-US" dirty="0" err="1" smtClean="0">
                <a:solidFill>
                  <a:srgbClr val="663300"/>
                </a:solidFill>
                <a:cs typeface="Arial" panose="020B0604020202020204" pitchFamily="34" charset="0"/>
              </a:rPr>
              <a:t>Sauter</a:t>
            </a:r>
            <a:r>
              <a:rPr lang="en-US" dirty="0" smtClean="0">
                <a:solidFill>
                  <a:srgbClr val="663300"/>
                </a:solidFill>
                <a:cs typeface="Arial" panose="020B0604020202020204" pitchFamily="34" charset="0"/>
              </a:rPr>
              <a:t>   John </a:t>
            </a:r>
            <a:r>
              <a:rPr lang="en-US" dirty="0" err="1" smtClean="0">
                <a:solidFill>
                  <a:srgbClr val="663300"/>
                </a:solidFill>
                <a:cs typeface="Arial" panose="020B0604020202020204" pitchFamily="34" charset="0"/>
              </a:rPr>
              <a:t>Tainer</a:t>
            </a:r>
            <a:r>
              <a:rPr lang="en-US" dirty="0" smtClean="0">
                <a:solidFill>
                  <a:srgbClr val="663300"/>
                </a:solidFill>
                <a:cs typeface="Arial" panose="020B0604020202020204" pitchFamily="34" charset="0"/>
              </a:rPr>
              <a:t>                        </a:t>
            </a:r>
            <a:r>
              <a:rPr lang="en-US" dirty="0" err="1" smtClean="0">
                <a:solidFill>
                  <a:srgbClr val="C00000"/>
                </a:solidFill>
                <a:cs typeface="Arial" panose="020B0604020202020204" pitchFamily="34" charset="0"/>
              </a:rPr>
              <a:t>Aina</a:t>
            </a:r>
            <a:r>
              <a:rPr lang="en-US" dirty="0" smtClean="0">
                <a:solidFill>
                  <a:srgbClr val="C00000"/>
                </a:solidFill>
                <a:cs typeface="Arial" panose="020B0604020202020204" pitchFamily="34" charset="0"/>
              </a:rPr>
              <a:t> </a:t>
            </a:r>
            <a:r>
              <a:rPr lang="en-US" dirty="0">
                <a:solidFill>
                  <a:srgbClr val="C00000"/>
                </a:solidFill>
                <a:cs typeface="Arial" panose="020B0604020202020204" pitchFamily="34" charset="0"/>
              </a:rPr>
              <a:t>Cohen   </a:t>
            </a:r>
            <a:r>
              <a:rPr lang="en-US" dirty="0" smtClean="0">
                <a:solidFill>
                  <a:srgbClr val="C00000"/>
                </a:solidFill>
                <a:cs typeface="Arial" panose="020B0604020202020204" pitchFamily="34" charset="0"/>
              </a:rPr>
              <a:t>Mike </a:t>
            </a:r>
            <a:r>
              <a:rPr lang="en-US" dirty="0" err="1" smtClean="0">
                <a:solidFill>
                  <a:srgbClr val="C00000"/>
                </a:solidFill>
                <a:cs typeface="Arial" panose="020B0604020202020204" pitchFamily="34" charset="0"/>
              </a:rPr>
              <a:t>Soltis</a:t>
            </a:r>
            <a:endParaRPr lang="en-US" dirty="0" smtClean="0">
              <a:solidFill>
                <a:srgbClr val="C00000"/>
              </a:solidFill>
              <a:cs typeface="Arial" panose="020B0604020202020204" pitchFamily="34" charset="0"/>
            </a:endParaRPr>
          </a:p>
        </p:txBody>
      </p:sp>
      <p:sp>
        <p:nvSpPr>
          <p:cNvPr id="5" name="Rectangle 4"/>
          <p:cNvSpPr>
            <a:spLocks noChangeArrowheads="1"/>
          </p:cNvSpPr>
          <p:nvPr/>
        </p:nvSpPr>
        <p:spPr bwMode="auto">
          <a:xfrm>
            <a:off x="0" y="0"/>
            <a:ext cx="9550702"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None/>
            </a:pPr>
            <a:r>
              <a:rPr lang="en-US" altLang="en-US" sz="2400" b="1" dirty="0">
                <a:solidFill>
                  <a:srgbClr val="000000"/>
                </a:solidFill>
                <a:latin typeface="Arial Narrow" panose="020B0606020202030204" pitchFamily="34" charset="0"/>
                <a:cs typeface="Arial" charset="0"/>
              </a:rPr>
              <a:t>http://bl831.als.lbl.gov/~</a:t>
            </a:r>
            <a:r>
              <a:rPr lang="en-US" altLang="en-US" sz="2400" b="1" dirty="0" smtClean="0">
                <a:solidFill>
                  <a:srgbClr val="000000"/>
                </a:solidFill>
                <a:latin typeface="Arial Narrow" panose="020B0606020202030204" pitchFamily="34" charset="0"/>
                <a:cs typeface="Arial" charset="0"/>
              </a:rPr>
              <a:t>jamesh/powerpoint/</a:t>
            </a:r>
            <a:r>
              <a:rPr lang="en-US" altLang="en-US" sz="2400" dirty="0" smtClean="0"/>
              <a:t>SLS_insitu_2017.pptx</a:t>
            </a:r>
            <a:endParaRPr lang="en-US" altLang="en-US" sz="2400" dirty="0">
              <a:solidFill>
                <a:srgbClr val="000000"/>
              </a:solidFill>
              <a:latin typeface="Arial Narrow" panose="020B0606020202030204" pitchFamily="34" charset="0"/>
              <a:cs typeface="Arial" charset="0"/>
            </a:endParaRPr>
          </a:p>
        </p:txBody>
      </p:sp>
    </p:spTree>
    <p:extLst>
      <p:ext uri="{BB962C8B-B14F-4D97-AF65-F5344CB8AC3E}">
        <p14:creationId xmlns:p14="http://schemas.microsoft.com/office/powerpoint/2010/main" val="340937687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cell, rotated protein</a:t>
            </a:r>
            <a:endParaRPr lang="en-US" sz="4800" dirty="0">
              <a:solidFill>
                <a:prstClr val="black"/>
              </a:solidFill>
              <a:latin typeface="Arial"/>
            </a:endParaRPr>
          </a:p>
        </p:txBody>
      </p:sp>
      <p:sp>
        <p:nvSpPr>
          <p:cNvPr id="34" name="TextBox 33"/>
          <p:cNvSpPr txBox="1"/>
          <p:nvPr/>
        </p:nvSpPr>
        <p:spPr>
          <a:xfrm>
            <a:off x="2026565" y="5560526"/>
            <a:ext cx="5069016"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3959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Same cell, rotated protein</a:t>
            </a:r>
            <a:endParaRPr lang="en-US" sz="4800" dirty="0">
              <a:solidFill>
                <a:prstClr val="black"/>
              </a:solidFill>
              <a:latin typeface="Arial"/>
            </a:endParaRP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pPr fontAlgn="auto">
              <a:spcBef>
                <a:spcPts val="0"/>
              </a:spcBef>
              <a:spcAft>
                <a:spcPts val="0"/>
              </a:spcAft>
              <a:defRPr/>
            </a:pPr>
            <a:r>
              <a:rPr lang="en-US" dirty="0">
                <a:solidFill>
                  <a:prstClr val="black"/>
                </a:solidFill>
                <a:latin typeface="Arial"/>
              </a:rPr>
              <a:t>Crick &amp; </a:t>
            </a:r>
            <a:r>
              <a:rPr lang="en-US" dirty="0" err="1">
                <a:solidFill>
                  <a:prstClr val="black"/>
                </a:solidFill>
                <a:latin typeface="Arial"/>
              </a:rPr>
              <a:t>Magdoff</a:t>
            </a:r>
            <a:r>
              <a:rPr lang="en-US" dirty="0">
                <a:solidFill>
                  <a:prstClr val="black"/>
                </a:solidFill>
                <a:latin typeface="Arial"/>
              </a:rPr>
              <a:t> (1956) </a:t>
            </a:r>
            <a:r>
              <a:rPr lang="en-US" dirty="0" smtClean="0">
                <a:solidFill>
                  <a:prstClr val="black"/>
                </a:solidFill>
                <a:latin typeface="Arial"/>
              </a:rPr>
              <a:t>“theory method </a:t>
            </a:r>
            <a:r>
              <a:rPr lang="en-US" dirty="0">
                <a:solidFill>
                  <a:prstClr val="black"/>
                </a:solidFill>
                <a:latin typeface="Arial"/>
              </a:rPr>
              <a:t>isomorphous </a:t>
            </a:r>
            <a:r>
              <a:rPr lang="en-US" dirty="0" smtClean="0">
                <a:solidFill>
                  <a:prstClr val="black"/>
                </a:solidFill>
                <a:latin typeface="Arial"/>
              </a:rPr>
              <a:t>replacement”, </a:t>
            </a:r>
            <a:r>
              <a:rPr lang="en-US" i="1" dirty="0" err="1">
                <a:solidFill>
                  <a:prstClr val="black"/>
                </a:solidFill>
                <a:latin typeface="Arial"/>
              </a:rPr>
              <a:t>Acta</a:t>
            </a:r>
            <a:r>
              <a:rPr lang="en-US" i="1" dirty="0">
                <a:solidFill>
                  <a:prstClr val="black"/>
                </a:solidFill>
                <a:latin typeface="Arial"/>
              </a:rPr>
              <a:t> </a:t>
            </a:r>
            <a:r>
              <a:rPr lang="en-US" i="1" dirty="0" err="1">
                <a:solidFill>
                  <a:prstClr val="black"/>
                </a:solidFill>
                <a:latin typeface="Arial"/>
              </a:rPr>
              <a:t>Cryst</a:t>
            </a:r>
            <a:r>
              <a:rPr lang="en-US" i="1" dirty="0">
                <a:solidFill>
                  <a:prstClr val="black"/>
                </a:solidFill>
                <a:latin typeface="Arial"/>
              </a:rPr>
              <a:t>. </a:t>
            </a:r>
            <a:r>
              <a:rPr lang="en-US" b="1" dirty="0">
                <a:solidFill>
                  <a:prstClr val="black"/>
                </a:solidFill>
                <a:latin typeface="Arial"/>
              </a:rPr>
              <a:t>9</a:t>
            </a:r>
            <a:r>
              <a:rPr lang="en-US" dirty="0">
                <a:solidFill>
                  <a:prstClr val="black"/>
                </a:solidFill>
                <a:latin typeface="Arial"/>
              </a:rPr>
              <a:t>, 901-8.</a:t>
            </a:r>
          </a:p>
        </p:txBody>
      </p:sp>
    </p:spTree>
    <p:extLst>
      <p:ext uri="{BB962C8B-B14F-4D97-AF65-F5344CB8AC3E}">
        <p14:creationId xmlns:p14="http://schemas.microsoft.com/office/powerpoint/2010/main" val="2034442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Uniform stretch</a:t>
            </a:r>
            <a:endParaRPr lang="en-US" sz="4800" dirty="0">
              <a:solidFill>
                <a:prstClr val="black"/>
              </a:solidFill>
              <a:latin typeface="Arial"/>
            </a:endParaRPr>
          </a:p>
        </p:txBody>
      </p:sp>
      <p:sp>
        <p:nvSpPr>
          <p:cNvPr id="17" name="TextBox 16"/>
          <p:cNvSpPr txBox="1"/>
          <p:nvPr/>
        </p:nvSpPr>
        <p:spPr>
          <a:xfrm>
            <a:off x="2425419" y="5560526"/>
            <a:ext cx="4293163"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5</a:t>
            </a:r>
            <a:r>
              <a:rPr lang="en-US" sz="4000" dirty="0" smtClean="0">
                <a:solidFill>
                  <a:prstClr val="black"/>
                </a:solidFill>
                <a:latin typeface="Arial"/>
                <a:cs typeface="Arial" panose="020B0604020202020204" pitchFamily="34" charset="0"/>
              </a:rPr>
              <a:t>% change </a:t>
            </a:r>
            <a:r>
              <a:rPr lang="en-US" sz="4000" dirty="0">
                <a:solidFill>
                  <a:prstClr val="black"/>
                </a:solidFill>
                <a:latin typeface="Arial"/>
                <a:cs typeface="Arial" panose="020B0604020202020204" pitchFamily="34" charset="0"/>
              </a:rPr>
              <a:t>→</a:t>
            </a:r>
            <a:r>
              <a:rPr lang="en-US" sz="4000" dirty="0" smtClean="0">
                <a:solidFill>
                  <a:prstClr val="black"/>
                </a:solidFill>
                <a:latin typeface="Arial"/>
                <a:cs typeface="Arial" panose="020B0604020202020204" pitchFamily="34" charset="0"/>
              </a:rPr>
              <a:t> 0%</a:t>
            </a:r>
            <a:endParaRPr lang="en-US" sz="4000" dirty="0">
              <a:solidFill>
                <a:prstClr val="black"/>
              </a:solidFill>
              <a:latin typeface="Arial"/>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8168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pPr fontAlgn="auto">
              <a:spcBef>
                <a:spcPts val="0"/>
              </a:spcBef>
              <a:spcAft>
                <a:spcPts val="0"/>
              </a:spcAft>
              <a:defRPr/>
            </a:pPr>
            <a:r>
              <a:rPr lang="en-US" sz="4000" dirty="0">
                <a:solidFill>
                  <a:prstClr val="black"/>
                </a:solidFill>
                <a:latin typeface="Arial"/>
                <a:cs typeface="Arial" panose="020B0604020202020204" pitchFamily="34" charset="0"/>
              </a:rPr>
              <a:t>5</a:t>
            </a:r>
            <a:r>
              <a:rPr lang="en-US" sz="4000" dirty="0" smtClean="0">
                <a:solidFill>
                  <a:prstClr val="black"/>
                </a:solidFill>
                <a:latin typeface="Arial"/>
                <a:cs typeface="Arial" panose="020B0604020202020204" pitchFamily="34" charset="0"/>
              </a:rPr>
              <a:t>% change </a:t>
            </a:r>
            <a:r>
              <a:rPr lang="en-US" sz="4000" dirty="0">
                <a:solidFill>
                  <a:prstClr val="black"/>
                </a:solidFill>
                <a:latin typeface="Arial"/>
                <a:cs typeface="Arial" panose="020B0604020202020204" pitchFamily="34" charset="0"/>
              </a:rPr>
              <a:t>→</a:t>
            </a:r>
            <a:r>
              <a:rPr lang="en-US" sz="4000" dirty="0" smtClean="0">
                <a:solidFill>
                  <a:prstClr val="black"/>
                </a:solidFill>
                <a:latin typeface="Arial"/>
                <a:cs typeface="Arial" panose="020B0604020202020204" pitchFamily="34" charset="0"/>
              </a:rPr>
              <a:t> 0%</a:t>
            </a:r>
            <a:endParaRPr lang="en-US" sz="4000" dirty="0">
              <a:solidFill>
                <a:prstClr val="black"/>
              </a:solidFill>
              <a:latin typeface="Arial"/>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fontAlgn="auto">
              <a:spcBef>
                <a:spcPts val="0"/>
              </a:spcBef>
              <a:spcAft>
                <a:spcPts val="0"/>
              </a:spcAft>
              <a:defRPr/>
            </a:pPr>
            <a:r>
              <a:rPr lang="en-US" sz="4800" dirty="0" smtClean="0">
                <a:solidFill>
                  <a:prstClr val="black"/>
                </a:solidFill>
                <a:latin typeface="Arial"/>
              </a:rPr>
              <a:t>Uniform stretch</a:t>
            </a:r>
            <a:endParaRPr lang="en-US" sz="4800" dirty="0">
              <a:solidFill>
                <a:prstClr val="black"/>
              </a:solidFill>
              <a:latin typeface="Arial"/>
            </a:endParaRP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575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515127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322460833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419524501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412357024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Xtal5_t1 graph</a:t>
            </a:r>
            <a:endParaRPr lang="en-US" dirty="0"/>
          </a:p>
        </p:txBody>
      </p:sp>
      <p:sp>
        <p:nvSpPr>
          <p:cNvPr id="3" name="Subtitle 2"/>
          <p:cNvSpPr>
            <a:spLocks noGrp="1"/>
          </p:cNvSpPr>
          <p:nvPr>
            <p:ph type="subTitle" idx="1"/>
          </p:nvPr>
        </p:nvSpPr>
        <p:spPr/>
        <p:txBody>
          <a:bodyPr/>
          <a:lstStyle/>
          <a:p>
            <a:endParaRPr lang="en-US" dirty="0"/>
          </a:p>
        </p:txBody>
      </p:sp>
      <p:pic>
        <p:nvPicPr>
          <p:cNvPr id="10" name="grap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190500"/>
            <a:ext cx="6705600" cy="6477000"/>
          </a:xfrm>
          <a:prstGeom prst="rect">
            <a:avLst/>
          </a:prstGeom>
        </p:spPr>
      </p:pic>
      <p:sp>
        <p:nvSpPr>
          <p:cNvPr id="5" name="TextBox 4"/>
          <p:cNvSpPr txBox="1"/>
          <p:nvPr/>
        </p:nvSpPr>
        <p:spPr>
          <a:xfrm rot="16200000">
            <a:off x="47563" y="928914"/>
            <a:ext cx="1569660" cy="369332"/>
          </a:xfrm>
          <a:prstGeom prst="rect">
            <a:avLst/>
          </a:prstGeom>
          <a:noFill/>
        </p:spPr>
        <p:txBody>
          <a:bodyPr wrap="none" rtlCol="0">
            <a:spAutoFit/>
          </a:bodyPr>
          <a:lstStyle/>
          <a:p>
            <a:r>
              <a:rPr lang="en-US" dirty="0" smtClean="0"/>
              <a:t>Spot intensity</a:t>
            </a:r>
            <a:endParaRPr lang="en-US" dirty="0"/>
          </a:p>
        </p:txBody>
      </p:sp>
    </p:spTree>
    <p:extLst>
      <p:ext uri="{BB962C8B-B14F-4D97-AF65-F5344CB8AC3E}">
        <p14:creationId xmlns:p14="http://schemas.microsoft.com/office/powerpoint/2010/main" val="242986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90500"/>
            <a:ext cx="6705600" cy="6477000"/>
          </a:xfrm>
          <a:prstGeom prst="rect">
            <a:avLst/>
          </a:prstGeom>
        </p:spPr>
      </p:pic>
      <p:sp>
        <p:nvSpPr>
          <p:cNvPr id="7" name="TextBox 6"/>
          <p:cNvSpPr txBox="1"/>
          <p:nvPr/>
        </p:nvSpPr>
        <p:spPr>
          <a:xfrm rot="16200000">
            <a:off x="47563" y="928914"/>
            <a:ext cx="1569660" cy="369332"/>
          </a:xfrm>
          <a:prstGeom prst="rect">
            <a:avLst/>
          </a:prstGeom>
          <a:noFill/>
        </p:spPr>
        <p:txBody>
          <a:bodyPr wrap="none" rtlCol="0">
            <a:spAutoFit/>
          </a:bodyPr>
          <a:lstStyle/>
          <a:p>
            <a:r>
              <a:rPr lang="en-US" dirty="0" smtClean="0"/>
              <a:t>Spot intensity</a:t>
            </a:r>
            <a:endParaRPr lang="en-US" dirty="0"/>
          </a:p>
        </p:txBody>
      </p:sp>
    </p:spTree>
    <p:extLst>
      <p:ext uri="{BB962C8B-B14F-4D97-AF65-F5344CB8AC3E}">
        <p14:creationId xmlns:p14="http://schemas.microsoft.com/office/powerpoint/2010/main" val="3012658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4178" name="Rectangle 2"/>
          <p:cNvSpPr>
            <a:spLocks noGrp="1" noChangeArrowheads="1"/>
          </p:cNvSpPr>
          <p:nvPr>
            <p:ph type="body" sz="half" idx="2"/>
          </p:nvPr>
        </p:nvSpPr>
        <p:spPr>
          <a:xfrm>
            <a:off x="4652963" y="2103438"/>
            <a:ext cx="4033837" cy="3687762"/>
          </a:xfrm>
        </p:spPr>
        <p:txBody>
          <a:bodyPr/>
          <a:lstStyle/>
          <a:p>
            <a:pPr algn="ctr">
              <a:spcBef>
                <a:spcPct val="50000"/>
              </a:spcBef>
              <a:buFontTx/>
              <a:buNone/>
            </a:pPr>
            <a:endParaRPr lang="en-US" altLang="en-US" b="1" dirty="0">
              <a:solidFill>
                <a:srgbClr val="820019"/>
              </a:solidFill>
            </a:endParaRPr>
          </a:p>
          <a:p>
            <a:pPr algn="ctr">
              <a:spcBef>
                <a:spcPct val="50000"/>
              </a:spcBef>
              <a:buFontTx/>
              <a:buNone/>
            </a:pPr>
            <a:endParaRPr lang="en-US" altLang="en-US" b="1" dirty="0">
              <a:solidFill>
                <a:srgbClr val="820019"/>
              </a:solidFill>
            </a:endParaRPr>
          </a:p>
          <a:p>
            <a:pPr algn="ctr">
              <a:spcBef>
                <a:spcPct val="50000"/>
              </a:spcBef>
              <a:buFontTx/>
              <a:buNone/>
            </a:pPr>
            <a:endParaRPr lang="en-US" altLang="en-US" b="1" dirty="0">
              <a:solidFill>
                <a:srgbClr val="820019"/>
              </a:solidFill>
            </a:endParaRPr>
          </a:p>
        </p:txBody>
      </p:sp>
      <p:sp>
        <p:nvSpPr>
          <p:cNvPr id="2994179" name="Rectangle 3"/>
          <p:cNvSpPr>
            <a:spLocks noChangeArrowheads="1"/>
          </p:cNvSpPr>
          <p:nvPr/>
        </p:nvSpPr>
        <p:spPr bwMode="auto">
          <a:xfrm>
            <a:off x="685800" y="152400"/>
            <a:ext cx="7772400" cy="114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ctr"/>
            <a:r>
              <a:rPr lang="en-US" altLang="en-US" sz="6400">
                <a:solidFill>
                  <a:schemeClr val="tx2"/>
                </a:solidFill>
                <a:latin typeface="Comic Sans MS" pitchFamily="66" charset="0"/>
              </a:rPr>
              <a:t>Acknowledgments</a:t>
            </a:r>
          </a:p>
        </p:txBody>
      </p:sp>
      <p:sp>
        <p:nvSpPr>
          <p:cNvPr id="2994180" name="Rectangle 4"/>
          <p:cNvSpPr>
            <a:spLocks noGrp="1" noChangeArrowheads="1"/>
          </p:cNvSpPr>
          <p:nvPr>
            <p:ph type="body" idx="1"/>
          </p:nvPr>
        </p:nvSpPr>
        <p:spPr>
          <a:xfrm>
            <a:off x="685800" y="1890713"/>
            <a:ext cx="3657600" cy="2846387"/>
          </a:xfrm>
          <a:noFill/>
          <a:ln/>
        </p:spPr>
        <p:txBody>
          <a:bodyPr/>
          <a:lstStyle/>
          <a:p>
            <a:pPr>
              <a:spcBef>
                <a:spcPct val="0"/>
              </a:spcBef>
            </a:pPr>
            <a:r>
              <a:rPr lang="en-US" altLang="en-US" sz="3200"/>
              <a:t>Fluidigm</a:t>
            </a:r>
          </a:p>
          <a:p>
            <a:pPr lvl="1">
              <a:spcBef>
                <a:spcPct val="0"/>
              </a:spcBef>
            </a:pPr>
            <a:r>
              <a:rPr lang="en-US" altLang="en-US" sz="2800"/>
              <a:t>Andy May</a:t>
            </a:r>
          </a:p>
          <a:p>
            <a:pPr lvl="1">
              <a:spcBef>
                <a:spcPct val="0"/>
              </a:spcBef>
            </a:pPr>
            <a:r>
              <a:rPr lang="en-US" altLang="en-US" sz="2800"/>
              <a:t>Brian Fowler</a:t>
            </a:r>
          </a:p>
          <a:p>
            <a:pPr lvl="1">
              <a:spcBef>
                <a:spcPct val="0"/>
              </a:spcBef>
            </a:pPr>
            <a:r>
              <a:rPr lang="en-US" altLang="en-US" sz="2800"/>
              <a:t>Hany Nassef</a:t>
            </a:r>
          </a:p>
          <a:p>
            <a:pPr lvl="1">
              <a:spcBef>
                <a:spcPct val="0"/>
              </a:spcBef>
            </a:pPr>
            <a:r>
              <a:rPr lang="en-US" altLang="en-US" sz="2800"/>
              <a:t>Geoff Facer</a:t>
            </a:r>
          </a:p>
        </p:txBody>
      </p:sp>
      <p:sp>
        <p:nvSpPr>
          <p:cNvPr id="2994181" name="Rectangle 5"/>
          <p:cNvSpPr>
            <a:spLocks noChangeArrowheads="1"/>
          </p:cNvSpPr>
          <p:nvPr/>
        </p:nvSpPr>
        <p:spPr bwMode="auto">
          <a:xfrm>
            <a:off x="4343400" y="1890713"/>
            <a:ext cx="4114800"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dirty="0"/>
              <a:t>  LBNL </a:t>
            </a:r>
          </a:p>
          <a:p>
            <a:pPr lvl="1">
              <a:spcBef>
                <a:spcPct val="0"/>
              </a:spcBef>
            </a:pPr>
            <a:r>
              <a:rPr lang="en-US" altLang="en-US" dirty="0"/>
              <a:t>James Holton</a:t>
            </a:r>
          </a:p>
          <a:p>
            <a:pPr lvl="1">
              <a:spcBef>
                <a:spcPct val="0"/>
              </a:spcBef>
            </a:pPr>
            <a:r>
              <a:rPr lang="en-US" altLang="en-US" dirty="0"/>
              <a:t>Ken Frankel</a:t>
            </a:r>
          </a:p>
          <a:p>
            <a:pPr lvl="1">
              <a:spcBef>
                <a:spcPct val="0"/>
              </a:spcBef>
            </a:pPr>
            <a:r>
              <a:rPr lang="en-US" altLang="en-US" dirty="0"/>
              <a:t>George </a:t>
            </a:r>
            <a:r>
              <a:rPr lang="en-US" altLang="en-US" dirty="0" err="1" smtClean="0"/>
              <a:t>Meigs</a:t>
            </a:r>
            <a:endParaRPr lang="en-US" altLang="en-US" dirty="0" smtClean="0"/>
          </a:p>
          <a:p>
            <a:pPr lvl="1">
              <a:spcBef>
                <a:spcPct val="0"/>
              </a:spcBef>
            </a:pPr>
            <a:r>
              <a:rPr lang="en-US" altLang="en-US" dirty="0" smtClean="0"/>
              <a:t>John </a:t>
            </a:r>
            <a:r>
              <a:rPr lang="en-US" altLang="en-US" dirty="0" err="1" smtClean="0"/>
              <a:t>Tainer</a:t>
            </a:r>
            <a:endParaRPr lang="en-US" altLang="en-US" dirty="0"/>
          </a:p>
        </p:txBody>
      </p:sp>
      <p:sp>
        <p:nvSpPr>
          <p:cNvPr id="2994182" name="Rectangle 6"/>
          <p:cNvSpPr>
            <a:spLocks noChangeArrowheads="1"/>
          </p:cNvSpPr>
          <p:nvPr/>
        </p:nvSpPr>
        <p:spPr bwMode="auto">
          <a:xfrm>
            <a:off x="685800" y="4951413"/>
            <a:ext cx="7772400" cy="152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fontAlgn="base">
              <a:spcBef>
                <a:spcPct val="20000"/>
              </a:spcBef>
              <a:spcAft>
                <a:spcPct val="0"/>
              </a:spcAft>
              <a:buChar char="»"/>
              <a:defRPr sz="2000">
                <a:solidFill>
                  <a:schemeClr val="tx1"/>
                </a:solidFill>
                <a:latin typeface="Arial" pitchFamily="34" charset="0"/>
              </a:defRPr>
            </a:lvl6pPr>
            <a:lvl7pPr marL="2971800" indent="-228600" fontAlgn="base">
              <a:spcBef>
                <a:spcPct val="20000"/>
              </a:spcBef>
              <a:spcAft>
                <a:spcPct val="0"/>
              </a:spcAft>
              <a:buChar char="»"/>
              <a:defRPr sz="2000">
                <a:solidFill>
                  <a:schemeClr val="tx1"/>
                </a:solidFill>
                <a:latin typeface="Arial" pitchFamily="34" charset="0"/>
              </a:defRPr>
            </a:lvl7pPr>
            <a:lvl8pPr marL="3429000" indent="-228600" fontAlgn="base">
              <a:spcBef>
                <a:spcPct val="20000"/>
              </a:spcBef>
              <a:spcAft>
                <a:spcPct val="0"/>
              </a:spcAft>
              <a:buChar char="»"/>
              <a:defRPr sz="2000">
                <a:solidFill>
                  <a:schemeClr val="tx1"/>
                </a:solidFill>
                <a:latin typeface="Arial" pitchFamily="34" charset="0"/>
              </a:defRPr>
            </a:lvl8pPr>
            <a:lvl9pPr marL="3886200" indent="-228600" fontAlgn="base">
              <a:spcBef>
                <a:spcPct val="20000"/>
              </a:spcBef>
              <a:spcAft>
                <a:spcPct val="0"/>
              </a:spcAft>
              <a:buChar char="»"/>
              <a:defRPr sz="2000">
                <a:solidFill>
                  <a:schemeClr val="tx1"/>
                </a:solidFill>
                <a:latin typeface="Arial" pitchFamily="34" charset="0"/>
              </a:defRPr>
            </a:lvl9pPr>
          </a:lstStyle>
          <a:p>
            <a:pPr>
              <a:lnSpc>
                <a:spcPct val="80000"/>
              </a:lnSpc>
            </a:pPr>
            <a:r>
              <a:rPr lang="en-US" altLang="en-US" sz="2400"/>
              <a:t>Funded by STTR Phase II grant (NIGMS) 2R42GM071326-02A1 </a:t>
            </a:r>
          </a:p>
        </p:txBody>
      </p:sp>
      <p:pic>
        <p:nvPicPr>
          <p:cNvPr id="2994183" name="Picture 7" descr="fluidig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89100"/>
            <a:ext cx="3352800" cy="730250"/>
          </a:xfrm>
          <a:prstGeom prst="rect">
            <a:avLst/>
          </a:prstGeom>
          <a:noFill/>
          <a:extLst>
            <a:ext uri="{909E8E84-426E-40DD-AFC4-6F175D3DCCD1}">
              <a14:hiddenFill xmlns:a14="http://schemas.microsoft.com/office/drawing/2010/main">
                <a:solidFill>
                  <a:srgbClr val="FFFFFF"/>
                </a:solidFill>
              </a14:hiddenFill>
            </a:ext>
          </a:extLst>
        </p:spPr>
      </p:pic>
      <p:pic>
        <p:nvPicPr>
          <p:cNvPr id="2994184" name="Picture 8" descr="LBL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654175"/>
            <a:ext cx="1143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H</a:t>
            </a:r>
            <a:r>
              <a:rPr lang="en-US" baseline="-25000" dirty="0" smtClean="0"/>
              <a:t>2</a:t>
            </a:r>
            <a:r>
              <a:rPr lang="en-US" dirty="0" smtClean="0"/>
              <a:t> are we making?</a:t>
            </a:r>
            <a:endParaRPr lang="en-US" dirty="0"/>
          </a:p>
        </p:txBody>
      </p:sp>
      <p:sp>
        <p:nvSpPr>
          <p:cNvPr id="3" name="Content Placeholder 2"/>
          <p:cNvSpPr>
            <a:spLocks noGrp="1"/>
          </p:cNvSpPr>
          <p:nvPr>
            <p:ph idx="1"/>
          </p:nvPr>
        </p:nvSpPr>
        <p:spPr/>
        <p:txBody>
          <a:bodyPr>
            <a:normAutofit lnSpcReduction="10000"/>
          </a:bodyPr>
          <a:lstStyle/>
          <a:p>
            <a:r>
              <a:rPr lang="en-US" sz="2800" dirty="0" err="1" smtClean="0">
                <a:latin typeface="Arial" panose="020B0604020202020204" pitchFamily="34" charset="0"/>
                <a:cs typeface="Arial" panose="020B0604020202020204" pitchFamily="34" charset="0"/>
              </a:rPr>
              <a:t>Meents</a:t>
            </a:r>
            <a:r>
              <a:rPr lang="en-US" sz="2800" dirty="0" smtClean="0">
                <a:latin typeface="Arial" panose="020B0604020202020204" pitchFamily="34" charset="0"/>
                <a:cs typeface="Arial" panose="020B0604020202020204" pitchFamily="34" charset="0"/>
              </a:rPr>
              <a:t> et al. (2010) claimed:</a:t>
            </a:r>
          </a:p>
          <a:p>
            <a:pPr marL="0" indent="0">
              <a:buNone/>
            </a:pPr>
            <a:r>
              <a:rPr lang="en-US" sz="2800" dirty="0" smtClean="0">
                <a:latin typeface="Arial" panose="020B0604020202020204" pitchFamily="34" charset="0"/>
                <a:cs typeface="Arial" panose="020B0604020202020204" pitchFamily="34" charset="0"/>
              </a:rPr>
              <a:t>    </a:t>
            </a:r>
            <a:r>
              <a:rPr lang="en-US" sz="2000" dirty="0" smtClean="0">
                <a:latin typeface="Courier New" panose="02070309020205020404" pitchFamily="49"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400 molecules of H2 for </a:t>
            </a:r>
            <a:r>
              <a:rPr lang="en-US" sz="2000" dirty="0" smtClean="0">
                <a:latin typeface="Courier New" panose="02070309020205020404" pitchFamily="49" charset="0"/>
                <a:cs typeface="Courier New" panose="02070309020205020404" pitchFamily="49" charset="0"/>
              </a:rPr>
              <a:t>every </a:t>
            </a:r>
            <a:r>
              <a:rPr lang="en-US" sz="2000" dirty="0">
                <a:latin typeface="Courier New" panose="02070309020205020404" pitchFamily="49" charset="0"/>
                <a:cs typeface="Courier New" panose="02070309020205020404" pitchFamily="49" charset="0"/>
              </a:rPr>
              <a:t>12.5 </a:t>
            </a:r>
            <a:r>
              <a:rPr lang="en-US" sz="2000" dirty="0" err="1">
                <a:latin typeface="Courier New" panose="02070309020205020404" pitchFamily="49" charset="0"/>
                <a:cs typeface="Courier New" panose="02070309020205020404" pitchFamily="49" charset="0"/>
              </a:rPr>
              <a:t>keV</a:t>
            </a: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photon“ </a:t>
            </a:r>
          </a:p>
          <a:p>
            <a:pPr marL="0" indent="0">
              <a:buNone/>
            </a:pP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  </a:t>
            </a:r>
            <a:r>
              <a:rPr lang="en-US" sz="2800" dirty="0" smtClean="0">
                <a:latin typeface="Arial" panose="020B0604020202020204" pitchFamily="34" charset="0"/>
                <a:cs typeface="Arial" panose="020B0604020202020204" pitchFamily="34" charset="0"/>
              </a:rPr>
              <a:t>= 3.3x10</a:t>
            </a:r>
            <a:r>
              <a:rPr lang="en-US" sz="2800" baseline="30000" dirty="0" smtClean="0">
                <a:latin typeface="Arial" panose="020B0604020202020204" pitchFamily="34" charset="0"/>
                <a:cs typeface="Arial" panose="020B0604020202020204" pitchFamily="34" charset="0"/>
              </a:rPr>
              <a:t>-7</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/J</a:t>
            </a:r>
          </a:p>
          <a:p>
            <a:r>
              <a:rPr lang="en-US" sz="2800" dirty="0" smtClean="0">
                <a:latin typeface="Arial" panose="020B0604020202020204" pitchFamily="34" charset="0"/>
                <a:cs typeface="Arial" panose="020B0604020202020204" pitchFamily="34" charset="0"/>
              </a:rPr>
              <a:t>200 </a:t>
            </a:r>
            <a:r>
              <a:rPr lang="en-US" sz="2800" dirty="0" err="1" smtClean="0">
                <a:latin typeface="Arial" panose="020B0604020202020204" pitchFamily="34" charset="0"/>
                <a:cs typeface="Arial" panose="020B0604020202020204" pitchFamily="34" charset="0"/>
              </a:rPr>
              <a:t>kGy</a:t>
            </a:r>
            <a:r>
              <a:rPr lang="en-US" sz="2800" dirty="0" smtClean="0">
                <a:latin typeface="Arial" panose="020B0604020202020204" pitchFamily="34" charset="0"/>
                <a:cs typeface="Arial" panose="020B0604020202020204" pitchFamily="34" charset="0"/>
              </a:rPr>
              <a:t> to </a:t>
            </a:r>
            <a:r>
              <a:rPr lang="en-US" sz="2800" dirty="0">
                <a:latin typeface="Arial" panose="020B0604020202020204" pitchFamily="34" charset="0"/>
                <a:cs typeface="Arial" panose="020B0604020202020204" pitchFamily="34" charset="0"/>
              </a:rPr>
              <a:t>100 um</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0.24 J</a:t>
            </a:r>
          </a:p>
          <a:p>
            <a:pPr marL="0" indent="0">
              <a:buNone/>
            </a:pPr>
            <a:r>
              <a:rPr lang="en-US" sz="2800" dirty="0" smtClean="0">
                <a:latin typeface="Arial" panose="020B0604020202020204" pitchFamily="34" charset="0"/>
                <a:cs typeface="Arial" panose="020B0604020202020204" pitchFamily="34" charset="0"/>
              </a:rPr>
              <a:t>    = 1.2x10</a:t>
            </a:r>
            <a:r>
              <a:rPr lang="en-US" sz="2800" baseline="30000" dirty="0" smtClean="0">
                <a:latin typeface="Arial" panose="020B0604020202020204" pitchFamily="34" charset="0"/>
                <a:cs typeface="Arial" panose="020B0604020202020204" pitchFamily="34" charset="0"/>
              </a:rPr>
              <a:t>-8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 H</a:t>
            </a:r>
            <a:r>
              <a:rPr lang="en-US" sz="2800" baseline="-25000" dirty="0" smtClean="0">
                <a:latin typeface="Arial" panose="020B0604020202020204" pitchFamily="34" charset="0"/>
                <a:cs typeface="Arial" panose="020B0604020202020204" pitchFamily="34" charset="0"/>
              </a:rPr>
              <a:t>2</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100 um</a:t>
            </a:r>
            <a:r>
              <a:rPr lang="en-US" sz="2800" baseline="30000" dirty="0" smtClean="0">
                <a:latin typeface="Arial" panose="020B0604020202020204" pitchFamily="34" charset="0"/>
                <a:cs typeface="Arial" panose="020B0604020202020204" pitchFamily="34" charset="0"/>
              </a:rPr>
              <a:t>3</a:t>
            </a:r>
            <a:r>
              <a:rPr lang="en-US" sz="2800" dirty="0" smtClean="0">
                <a:latin typeface="Arial" panose="020B0604020202020204" pitchFamily="34" charset="0"/>
                <a:cs typeface="Arial" panose="020B0604020202020204" pitchFamily="34" charset="0"/>
              </a:rPr>
              <a:t> of water = 6.7x10</a:t>
            </a:r>
            <a:r>
              <a:rPr lang="en-US" sz="2800" baseline="30000" dirty="0" smtClean="0">
                <a:latin typeface="Arial" panose="020B0604020202020204" pitchFamily="34" charset="0"/>
                <a:cs typeface="Arial" panose="020B0604020202020204" pitchFamily="34" charset="0"/>
              </a:rPr>
              <a:t>-8</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18% </a:t>
            </a:r>
            <a:r>
              <a:rPr lang="en-US" sz="2800" dirty="0" smtClean="0">
                <a:latin typeface="Arial" panose="020B0604020202020204" pitchFamily="34" charset="0"/>
                <a:cs typeface="Arial" panose="020B0604020202020204" pitchFamily="34" charset="0"/>
              </a:rPr>
              <a:t>of water has reacted!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10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Dose-rate dependence of damage</a:t>
            </a:r>
          </a:p>
        </p:txBody>
      </p:sp>
      <p:graphicFrame>
        <p:nvGraphicFramePr>
          <p:cNvPr id="11267" name="Object 3"/>
          <p:cNvGraphicFramePr>
            <a:graphicFrameLocks noChangeAspect="1"/>
          </p:cNvGraphicFramePr>
          <p:nvPr>
            <p:extLst>
              <p:ext uri="{D42A27DB-BD31-4B8C-83A1-F6EECF244321}">
                <p14:modId xmlns:p14="http://schemas.microsoft.com/office/powerpoint/2010/main" val="2751828668"/>
              </p:ext>
            </p:extLst>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3515430" name="Chart" r:id="rId3" imgW="6258039" imgH="4876890" progId="MSGraph.Chart.8">
                  <p:embed followColorScheme="full"/>
                </p:oleObj>
              </mc:Choice>
              <mc:Fallback>
                <p:oleObj name="Chart" r:id="rId3" imgW="6258039" imgH="4876890"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1800" b="1">
                <a:solidFill>
                  <a:srgbClr val="000000"/>
                </a:solidFill>
                <a:cs typeface="Arial" charset="0"/>
              </a:rPr>
              <a:t>dose rate (kGy/s)</a:t>
            </a:r>
          </a:p>
        </p:txBody>
      </p:sp>
      <p:sp>
        <p:nvSpPr>
          <p:cNvPr id="11269"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1800" b="1">
                <a:solidFill>
                  <a:srgbClr val="000000"/>
                </a:solidFill>
                <a:cs typeface="Arial" charset="0"/>
              </a:rPr>
              <a:t>maximum useful dose (MGy)</a:t>
            </a:r>
          </a:p>
        </p:txBody>
      </p:sp>
    </p:spTree>
    <p:extLst>
      <p:ext uri="{BB962C8B-B14F-4D97-AF65-F5344CB8AC3E}">
        <p14:creationId xmlns:p14="http://schemas.microsoft.com/office/powerpoint/2010/main" val="356548185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635125" y="2165350"/>
            <a:ext cx="74326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Where: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I</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4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DL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average damage-limited intensity (photons/</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hkl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 given resolution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10</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5</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converting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μm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m,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e</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m to Å,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ρ</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from g/cm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kg/m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and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MGy</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to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Gy</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e</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classical electron radius (2.818 x 10</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-15</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m/electron)</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h</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
            </a:r>
            <a:r>
              <a:rPr kumimoji="0" lang="fr-FR"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Planck’s</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constant (6.626 x 10</a:t>
            </a:r>
            <a:r>
              <a:rPr kumimoji="0" lang="fr-FR"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-34</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fr-FR"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J∙s</a:t>
            </a:r>
            <a:r>
              <a:rPr kumimoji="0" lang="fr-FR"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speed of light (299792458 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decayed</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fractional progress toward completely faded spots at end of data set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ρ</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density of crystal (~1.2 g/cm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radius of the spherical crystal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μm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λ</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X-ray wavelength (Å)</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NH</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the Nave &amp; Hill (2005) dose capture fraction (1 for large crystals)</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n</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ASU</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number of proteins in the asymmetric unit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r</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molecular weight of the protein (Daltons or g/</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mol</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V</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M</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Matthews’s coefficient (~2.4 Å</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3</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/Dalton)</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H</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Howells’s criterion (10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MGy</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/Å)</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θ</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Bragg angle</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a</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number-averaged squared structure factor per protein atom (electron</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M</a:t>
            </a:r>
            <a:r>
              <a:rPr kumimoji="0" lang="en-US" altLang="en-US" sz="1200" b="0" i="1"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a</a:t>
            </a:r>
            <a:r>
              <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Symbol" pitchFamily="18" charset="2"/>
              </a:rPr>
              <a:t></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number-averaged atomic weight of a protein atom (~7.1 Daltons)</a:t>
            </a:r>
            <a:endPar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average (Wilson) temperature factor (Å</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2</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μ</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attenuation coefficient of sphere material (m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μ</a:t>
            </a:r>
            <a:r>
              <a:rPr kumimoji="0" lang="en-US" altLang="en-US" sz="1200" b="0" i="1" u="none" strike="noStrike" kern="1200" cap="none" spc="0" normalizeH="0" baseline="-30000" noProof="0" dirty="0" err="1">
                <a:ln>
                  <a:noFill/>
                </a:ln>
                <a:solidFill>
                  <a:srgbClr val="000000"/>
                </a:solidFill>
                <a:effectLst/>
                <a:uLnTx/>
                <a:uFillTx/>
                <a:latin typeface="Arial" pitchFamily="34" charset="0"/>
                <a:ea typeface="+mn-ea"/>
                <a:cs typeface="Times New Roman" pitchFamily="18" charset="0"/>
              </a:rPr>
              <a:t>en</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 mass energy-absorption coefficient of sphere material (m</a:t>
            </a:r>
            <a:r>
              <a:rPr kumimoji="0" lang="en-US" altLang="en-US" sz="1200" b="0" i="0" u="none" strike="noStrike" kern="1200" cap="none" spc="0" normalizeH="0" baseline="30000" noProof="0" dirty="0">
                <a:ln>
                  <a:noFill/>
                </a:ln>
                <a:solidFill>
                  <a:srgbClr val="000000"/>
                </a:solidFill>
                <a:effectLst/>
                <a:uLnTx/>
                <a:uFillTx/>
                <a:latin typeface="Arial" pitchFamily="34" charset="0"/>
                <a:ea typeface="+mn-ea"/>
                <a:cs typeface="Times New Roman" pitchFamily="18" charset="0"/>
              </a:rPr>
              <a:t>-1</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p>
        </p:txBody>
      </p:sp>
      <p:sp>
        <p:nvSpPr>
          <p:cNvPr id="173059" name="Rectangle 3"/>
          <p:cNvSpPr>
            <a:spLocks noChangeArrowheads="1"/>
          </p:cNvSpPr>
          <p:nvPr/>
        </p:nvSpPr>
        <p:spPr bwMode="auto">
          <a:xfrm>
            <a:off x="0"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Self-calibrated damage limit</a:t>
            </a:r>
          </a:p>
        </p:txBody>
      </p:sp>
      <p:sp>
        <p:nvSpPr>
          <p:cNvPr id="173061" name="Rectangle 5"/>
          <p:cNvSpPr>
            <a:spLocks noChangeArrowheads="1"/>
          </p:cNvSpPr>
          <p:nvPr/>
        </p:nvSpPr>
        <p:spPr bwMode="auto">
          <a:xfrm>
            <a:off x="0" y="29823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3553288"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4495800" y="6491288"/>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Holton &amp; Frankel (2010) </a:t>
            </a:r>
            <a:r>
              <a:rPr kumimoji="0" lang="en-US" altLang="en-US" sz="1800" b="0" i="1" u="none" strike="noStrike" kern="1200" cap="none" spc="0" normalizeH="0" baseline="0" noProof="0" dirty="0" err="1">
                <a:ln>
                  <a:noFill/>
                </a:ln>
                <a:solidFill>
                  <a:srgbClr val="000000"/>
                </a:solidFill>
                <a:effectLst/>
                <a:uLnTx/>
                <a:uFillTx/>
                <a:latin typeface="Arial" pitchFamily="34" charset="0"/>
                <a:ea typeface="+mn-ea"/>
                <a:cs typeface="Arial" panose="020B0604020202020204" pitchFamily="34" charset="0"/>
              </a:rPr>
              <a:t>Acta</a:t>
            </a:r>
            <a:r>
              <a:rPr kumimoji="0" lang="en-US" altLang="en-US" sz="1800" b="0" i="1"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D</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a:t>
            </a: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66</a:t>
            </a:r>
            <a:r>
              <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rPr>
              <a:t> 393-408.</a:t>
            </a:r>
          </a:p>
        </p:txBody>
      </p:sp>
      <p:sp>
        <p:nvSpPr>
          <p:cNvPr id="2" name="TextBox 1"/>
          <p:cNvSpPr txBox="1"/>
          <p:nvPr/>
        </p:nvSpPr>
        <p:spPr>
          <a:xfrm>
            <a:off x="7068457" y="3831771"/>
            <a:ext cx="1992853"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flux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 </a:t>
            </a: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symmetry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No exposure time</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80493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3600" dirty="0">
                <a:solidFill>
                  <a:srgbClr val="000000"/>
                </a:solidFill>
                <a:cs typeface="Arial" pitchFamily="34" charset="0"/>
              </a:rPr>
              <a:t>The </a:t>
            </a:r>
            <a:r>
              <a:rPr lang="en-US" sz="3600" dirty="0" smtClean="0">
                <a:solidFill>
                  <a:srgbClr val="000000"/>
                </a:solidFill>
                <a:cs typeface="Arial" pitchFamily="34" charset="0"/>
              </a:rPr>
              <a:t>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fontAlgn="auto" hangingPunct="1">
              <a:spcBef>
                <a:spcPts val="0"/>
              </a:spcBef>
              <a:spcAft>
                <a:spcPts val="0"/>
              </a:spcAft>
            </a:pPr>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fontAlgn="auto" hangingPunct="1">
              <a:spcBef>
                <a:spcPts val="0"/>
              </a:spcBef>
              <a:spcAft>
                <a:spcPts val="0"/>
              </a:spcAft>
            </a:pPr>
            <a:endParaRPr lang="en-US" sz="4000" dirty="0">
              <a:solidFill>
                <a:srgbClr val="000000"/>
              </a:solidFill>
              <a:cs typeface="Arial" pitchFamily="34" charset="0"/>
            </a:endParaRPr>
          </a:p>
          <a:p>
            <a:pPr algn="ctr" eaLnBrk="1" fontAlgn="auto" hangingPunct="1">
              <a:spcBef>
                <a:spcPts val="0"/>
              </a:spcBef>
              <a:spcAft>
                <a:spcPts val="0"/>
              </a:spcAft>
            </a:pPr>
            <a:r>
              <a:rPr lang="en-US" sz="4000" dirty="0">
                <a:solidFill>
                  <a:srgbClr val="000000"/>
                </a:solidFill>
                <a:cs typeface="Arial" pitchFamily="34" charset="0"/>
              </a:rPr>
              <a:t>is </a:t>
            </a:r>
            <a:r>
              <a:rPr lang="en-US" sz="4000" b="1" dirty="0">
                <a:solidFill>
                  <a:srgbClr val="FF0000"/>
                </a:solidFill>
                <a:cs typeface="Arial" pitchFamily="34" charset="0"/>
              </a:rPr>
              <a:t>independent</a:t>
            </a:r>
          </a:p>
          <a:p>
            <a:pPr algn="ctr" eaLnBrk="1" fontAlgn="auto" hangingPunct="1">
              <a:spcBef>
                <a:spcPts val="0"/>
              </a:spcBef>
              <a:spcAft>
                <a:spcPts val="0"/>
              </a:spcAft>
            </a:pPr>
            <a:r>
              <a:rPr lang="en-US" sz="4000" dirty="0">
                <a:solidFill>
                  <a:srgbClr val="000000"/>
                </a:solidFill>
                <a:cs typeface="Arial" pitchFamily="34" charset="0"/>
              </a:rPr>
              <a:t>of </a:t>
            </a:r>
            <a:r>
              <a:rPr lang="en-US" sz="4000" dirty="0" smtClean="0">
                <a:solidFill>
                  <a:srgbClr val="000000"/>
                </a:solidFill>
                <a:cs typeface="Arial" pitchFamily="34" charset="0"/>
              </a:rPr>
              <a:t>flux</a:t>
            </a:r>
            <a:r>
              <a:rPr lang="en-US" sz="4000" dirty="0">
                <a:solidFill>
                  <a:srgbClr val="000000"/>
                </a:solidFill>
                <a:cs typeface="Arial" pitchFamily="34" charset="0"/>
              </a:rPr>
              <a:t> </a:t>
            </a:r>
            <a:r>
              <a:rPr lang="en-US" sz="4000" dirty="0" smtClean="0">
                <a:solidFill>
                  <a:srgbClr val="000000"/>
                </a:solidFill>
                <a:cs typeface="Arial" pitchFamily="34" charset="0"/>
              </a:rPr>
              <a:t>&amp; time</a:t>
            </a:r>
          </a:p>
          <a:p>
            <a:pPr algn="ctr" eaLnBrk="1" fontAlgn="auto" hangingPunct="1">
              <a:spcBef>
                <a:spcPts val="0"/>
              </a:spcBef>
              <a:spcAft>
                <a:spcPts val="0"/>
              </a:spcAft>
            </a:pPr>
            <a:endParaRPr lang="en-US" sz="4400" dirty="0" smtClean="0">
              <a:solidFill>
                <a:srgbClr val="000000"/>
              </a:solidFill>
              <a:cs typeface="Arial" pitchFamily="34" charset="0"/>
            </a:endParaRPr>
          </a:p>
          <a:p>
            <a:pPr algn="ctr" eaLnBrk="1" fontAlgn="auto" hangingPunct="1">
              <a:spcBef>
                <a:spcPts val="0"/>
              </a:spcBef>
              <a:spcAft>
                <a:spcPts val="0"/>
              </a:spcAft>
            </a:pPr>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prstClr val="black"/>
                </a:solidFill>
                <a:cs typeface="Arial" charset="0"/>
              </a:rPr>
              <a:t>photons </a:t>
            </a:r>
            <a:r>
              <a:rPr lang="en-US" altLang="en-US" sz="4400" dirty="0" smtClean="0">
                <a:solidFill>
                  <a:prstClr val="white"/>
                </a:solidFill>
                <a:cs typeface="Arial" charset="0"/>
              </a:rPr>
              <a:t>(synch)</a:t>
            </a: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dirty="0">
                <a:solidFill>
                  <a:srgbClr val="000000"/>
                </a:solidFill>
                <a:cs typeface="Arial" charset="0"/>
              </a:rPr>
              <a:t>Henderson, 1990; Gonzalez &amp; Nave, 1994; </a:t>
            </a:r>
            <a:r>
              <a:rPr lang="en-US" dirty="0" err="1">
                <a:solidFill>
                  <a:srgbClr val="000000"/>
                </a:solidFill>
                <a:cs typeface="Arial" charset="0"/>
              </a:rPr>
              <a:t>Glaeser</a:t>
            </a:r>
            <a:r>
              <a:rPr lang="en-US" i="1" dirty="0">
                <a:solidFill>
                  <a:srgbClr val="000000"/>
                </a:solidFill>
                <a:cs typeface="Arial" charset="0"/>
              </a:rPr>
              <a:t> et al.</a:t>
            </a:r>
            <a:r>
              <a:rPr lang="en-US" dirty="0">
                <a:solidFill>
                  <a:srgbClr val="000000"/>
                </a:solidFill>
                <a:cs typeface="Arial" charset="0"/>
              </a:rPr>
              <a:t>, 2000; </a:t>
            </a:r>
            <a:r>
              <a:rPr lang="en-US" dirty="0" err="1">
                <a:solidFill>
                  <a:srgbClr val="000000"/>
                </a:solidFill>
                <a:cs typeface="Arial" charset="0"/>
              </a:rPr>
              <a:t>Sliz</a:t>
            </a:r>
            <a:r>
              <a:rPr lang="en-US" i="1" dirty="0">
                <a:solidFill>
                  <a:srgbClr val="000000"/>
                </a:solidFill>
                <a:cs typeface="Arial" charset="0"/>
              </a:rPr>
              <a:t> et al.</a:t>
            </a:r>
            <a:r>
              <a:rPr lang="en-US" dirty="0">
                <a:solidFill>
                  <a:srgbClr val="000000"/>
                </a:solidFill>
                <a:cs typeface="Arial" charset="0"/>
              </a:rPr>
              <a:t>, 2003; </a:t>
            </a:r>
            <a:r>
              <a:rPr lang="en-US" dirty="0" err="1">
                <a:solidFill>
                  <a:srgbClr val="000000"/>
                </a:solidFill>
                <a:cs typeface="Arial" charset="0"/>
              </a:rPr>
              <a:t>Leiros</a:t>
            </a:r>
            <a:r>
              <a:rPr lang="en-US" i="1" dirty="0">
                <a:solidFill>
                  <a:srgbClr val="000000"/>
                </a:solidFill>
                <a:cs typeface="Arial" charset="0"/>
              </a:rPr>
              <a:t> et al.</a:t>
            </a:r>
            <a:r>
              <a:rPr lang="en-US" dirty="0">
                <a:solidFill>
                  <a:srgbClr val="000000"/>
                </a:solidFill>
                <a:cs typeface="Arial" charset="0"/>
              </a:rPr>
              <a:t>, 2006; Owen</a:t>
            </a:r>
            <a:r>
              <a:rPr lang="en-US" i="1" dirty="0">
                <a:solidFill>
                  <a:srgbClr val="000000"/>
                </a:solidFill>
                <a:cs typeface="Arial" charset="0"/>
              </a:rPr>
              <a:t> et al.</a:t>
            </a:r>
            <a:r>
              <a:rPr lang="en-US" dirty="0">
                <a:solidFill>
                  <a:srgbClr val="000000"/>
                </a:solidFill>
                <a:cs typeface="Arial" charset="0"/>
              </a:rPr>
              <a:t>, 2006; Garman &amp; </a:t>
            </a:r>
            <a:r>
              <a:rPr lang="en-US" dirty="0" err="1">
                <a:solidFill>
                  <a:srgbClr val="000000"/>
                </a:solidFill>
                <a:cs typeface="Arial" charset="0"/>
              </a:rPr>
              <a:t>McSweeney</a:t>
            </a:r>
            <a:r>
              <a:rPr lang="en-US" dirty="0">
                <a:solidFill>
                  <a:srgbClr val="000000"/>
                </a:solidFill>
                <a:cs typeface="Arial" charset="0"/>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algn="ctr" fontAlgn="auto">
              <a:spcBef>
                <a:spcPts val="0"/>
              </a:spcBef>
              <a:spcAft>
                <a:spcPts val="0"/>
              </a:spcAft>
            </a:pPr>
            <a:r>
              <a:rPr lang="en-US" altLang="en-US" sz="4400" dirty="0">
                <a:solidFill>
                  <a:srgbClr val="000000"/>
                </a:solidFill>
                <a:cs typeface="Arial" panose="020B0604020202020204" pitchFamily="34" charset="0"/>
              </a:rPr>
              <a:t>(synch)</a:t>
            </a:r>
          </a:p>
        </p:txBody>
      </p:sp>
    </p:spTree>
    <p:extLst>
      <p:ext uri="{BB962C8B-B14F-4D97-AF65-F5344CB8AC3E}">
        <p14:creationId xmlns:p14="http://schemas.microsoft.com/office/powerpoint/2010/main" val="179612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4012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277813"/>
            <a:ext cx="8086725"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altLang="en-US">
                <a:solidFill>
                  <a:srgbClr val="000000"/>
                </a:solidFill>
                <a:latin typeface="Arial"/>
                <a:cs typeface="Arial" charset="0"/>
              </a:rPr>
              <a:t>Holton &amp; Frankel (2010) </a:t>
            </a:r>
            <a:r>
              <a:rPr lang="en-US" altLang="en-US" i="1">
                <a:solidFill>
                  <a:srgbClr val="000000"/>
                </a:solidFill>
                <a:latin typeface="Arial"/>
                <a:cs typeface="Arial" charset="0"/>
              </a:rPr>
              <a:t>Acta D</a:t>
            </a:r>
            <a:r>
              <a:rPr lang="en-US" altLang="en-US">
                <a:solidFill>
                  <a:srgbClr val="000000"/>
                </a:solidFill>
                <a:latin typeface="Arial"/>
                <a:cs typeface="Arial" charset="0"/>
              </a:rPr>
              <a:t> </a:t>
            </a:r>
            <a:r>
              <a:rPr lang="en-US" altLang="en-US" b="1">
                <a:solidFill>
                  <a:srgbClr val="000000"/>
                </a:solidFill>
                <a:latin typeface="Arial"/>
                <a:cs typeface="Arial" charset="0"/>
              </a:rPr>
              <a:t>66</a:t>
            </a:r>
            <a:r>
              <a:rPr lang="en-US" altLang="en-US">
                <a:solidFill>
                  <a:srgbClr val="000000"/>
                </a:solidFill>
                <a:latin typeface="Arial"/>
                <a:cs typeface="Arial" charset="0"/>
              </a:rPr>
              <a:t> 393-408.</a:t>
            </a:r>
          </a:p>
        </p:txBody>
      </p:sp>
      <p:sp>
        <p:nvSpPr>
          <p:cNvPr id="149508" name="Oval 4"/>
          <p:cNvSpPr>
            <a:spLocks noChangeArrowheads="1"/>
          </p:cNvSpPr>
          <p:nvPr/>
        </p:nvSpPr>
        <p:spPr bwMode="auto">
          <a:xfrm>
            <a:off x="1497013" y="5538788"/>
            <a:ext cx="1630362" cy="4778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srgbClr val="000000"/>
              </a:solidFill>
              <a:latin typeface="Arial"/>
              <a:cs typeface="Arial" charset="0"/>
            </a:endParaRPr>
          </a:p>
        </p:txBody>
      </p:sp>
    </p:spTree>
    <p:extLst>
      <p:ext uri="{BB962C8B-B14F-4D97-AF65-F5344CB8AC3E}">
        <p14:creationId xmlns:p14="http://schemas.microsoft.com/office/powerpoint/2010/main" val="37664520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0"/>
            <a:ext cx="8229600" cy="1143000"/>
          </a:xfrm>
        </p:spPr>
        <p:txBody>
          <a:bodyPr/>
          <a:lstStyle/>
          <a:p>
            <a:pPr eaLnBrk="1" hangingPunct="1"/>
            <a:r>
              <a:rPr lang="en-US" smtClean="0"/>
              <a:t>Multi-crystal strategies</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mtClean="0">
                <a:solidFill>
                  <a:srgbClr val="000000"/>
                </a:solidFill>
              </a:rPr>
              <a:t>Kendrew </a:t>
            </a:r>
            <a:r>
              <a:rPr lang="en-US" i="1" smtClean="0">
                <a:solidFill>
                  <a:srgbClr val="000000"/>
                </a:solidFill>
              </a:rPr>
              <a:t>et al.</a:t>
            </a:r>
            <a:r>
              <a:rPr lang="en-US" smtClean="0">
                <a:solidFill>
                  <a:srgbClr val="000000"/>
                </a:solidFill>
              </a:rPr>
              <a:t> (1960) "Structure of Myoglobin” </a:t>
            </a:r>
            <a:r>
              <a:rPr lang="en-US" i="1" smtClean="0">
                <a:solidFill>
                  <a:srgbClr val="000000"/>
                </a:solidFill>
              </a:rPr>
              <a:t>Nature</a:t>
            </a:r>
            <a:r>
              <a:rPr lang="en-US" smtClean="0">
                <a:solidFill>
                  <a:srgbClr val="000000"/>
                </a:solidFill>
              </a:rPr>
              <a:t> </a:t>
            </a:r>
            <a:r>
              <a:rPr lang="en-US" b="1" smtClean="0">
                <a:solidFill>
                  <a:srgbClr val="000000"/>
                </a:solidFill>
              </a:rPr>
              <a:t>185</a:t>
            </a:r>
            <a:r>
              <a:rPr lang="en-US" smtClean="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a typeface="MS PGothic" pitchFamily="34" charset="-128"/>
            </a:endParaRPr>
          </a:p>
        </p:txBody>
      </p:sp>
    </p:spTree>
    <p:extLst>
      <p:ext uri="{BB962C8B-B14F-4D97-AF65-F5344CB8AC3E}">
        <p14:creationId xmlns:p14="http://schemas.microsoft.com/office/powerpoint/2010/main" val="22562651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clustering: 100 datasets</a:t>
            </a:r>
            <a:endParaRPr lang="en-US" dirty="0"/>
          </a:p>
        </p:txBody>
      </p:sp>
      <p:sp>
        <p:nvSpPr>
          <p:cNvPr id="3" name="Content Placeholder 2"/>
          <p:cNvSpPr>
            <a:spLocks noGrp="1"/>
          </p:cNvSpPr>
          <p:nvPr>
            <p:ph idx="1"/>
          </p:nvPr>
        </p:nvSpPr>
        <p:spPr/>
        <p:txBody>
          <a:bodyPr/>
          <a:lstStyle/>
          <a:p>
            <a:endParaRPr lang="en-US"/>
          </a:p>
        </p:txBody>
      </p:sp>
      <p:pic>
        <p:nvPicPr>
          <p:cNvPr id="3549186" name="Picture 2" descr="http://bl831.als.lbl.gov/~jamesh/tr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9061"/>
            <a:ext cx="9053852" cy="57689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02849" y="1582892"/>
            <a:ext cx="2287806" cy="923330"/>
          </a:xfrm>
          <a:prstGeom prst="rect">
            <a:avLst/>
          </a:prstGeom>
          <a:noFill/>
        </p:spPr>
        <p:txBody>
          <a:bodyPr wrap="none" rtlCol="0">
            <a:spAutoFit/>
          </a:bodyPr>
          <a:lstStyle/>
          <a:p>
            <a:r>
              <a:rPr lang="en-US" dirty="0" smtClean="0"/>
              <a:t>Reality:</a:t>
            </a:r>
          </a:p>
          <a:p>
            <a:r>
              <a:rPr lang="en-US" dirty="0" smtClean="0"/>
              <a:t>Perfect isomorphism</a:t>
            </a:r>
          </a:p>
          <a:p>
            <a:r>
              <a:rPr lang="en-US" dirty="0" smtClean="0"/>
              <a:t>(simulated data)</a:t>
            </a:r>
            <a:endParaRPr lang="en-US" dirty="0"/>
          </a:p>
        </p:txBody>
      </p:sp>
    </p:spTree>
    <p:extLst>
      <p:ext uri="{BB962C8B-B14F-4D97-AF65-F5344CB8AC3E}">
        <p14:creationId xmlns:p14="http://schemas.microsoft.com/office/powerpoint/2010/main" val="112209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Micro-focus challenge</a:t>
            </a:r>
            <a:endParaRPr lang="en-US" dirty="0"/>
          </a:p>
        </p:txBody>
      </p:sp>
      <p:pic>
        <p:nvPicPr>
          <p:cNvPr id="3550212" name="Picture 4" descr="http://bl831.als.lbl.gov/~jamesh/challenge/microfocus/movie.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6752" y="1253251"/>
            <a:ext cx="4787756" cy="48065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3910" y="6208048"/>
            <a:ext cx="8507002" cy="400110"/>
          </a:xfrm>
          <a:prstGeom prst="rect">
            <a:avLst/>
          </a:prstGeom>
        </p:spPr>
        <p:txBody>
          <a:bodyPr wrap="square">
            <a:spAutoFit/>
          </a:bodyPr>
          <a:lstStyle/>
          <a:p>
            <a:r>
              <a:rPr lang="en-US" sz="2000" b="1" dirty="0">
                <a:latin typeface="Courier New" panose="02070309020205020404" pitchFamily="49" charset="0"/>
                <a:cs typeface="Courier New" panose="02070309020205020404" pitchFamily="49" charset="0"/>
              </a:rPr>
              <a:t>http://bl831.als.lbl.gov/~jamesh/challenge/microfocus/</a:t>
            </a:r>
          </a:p>
        </p:txBody>
      </p:sp>
    </p:spTree>
    <p:extLst>
      <p:ext uri="{BB962C8B-B14F-4D97-AF65-F5344CB8AC3E}">
        <p14:creationId xmlns:p14="http://schemas.microsoft.com/office/powerpoint/2010/main" val="40769929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charset="0"/>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latin typeface="Arial"/>
                <a:cs typeface="Arial" charset="0"/>
              </a:rPr>
              <a:t>unacceptable</a:t>
            </a:r>
          </a:p>
          <a:p>
            <a:pPr algn="ctr">
              <a:defRPr/>
            </a:pPr>
            <a:r>
              <a:rPr lang="en-US" dirty="0" smtClean="0">
                <a:solidFill>
                  <a:srgbClr val="000000"/>
                </a:solidFill>
                <a:latin typeface="Arial"/>
                <a:cs typeface="Arial" charset="0"/>
              </a:rPr>
              <a:t>completeness</a:t>
            </a:r>
            <a:endParaRPr lang="en-US" dirty="0">
              <a:solidFill>
                <a:srgbClr val="000000"/>
              </a:solidFill>
              <a:latin typeface="Arial"/>
              <a:cs typeface="Arial" charset="0"/>
            </a:endParaRP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latin typeface="Arial"/>
                <a:cs typeface="Arial" charset="0"/>
              </a:rPr>
              <a:t>unacceptable</a:t>
            </a:r>
          </a:p>
          <a:p>
            <a:pPr algn="ctr">
              <a:defRPr/>
            </a:pPr>
            <a:r>
              <a:rPr lang="en-US" dirty="0">
                <a:solidFill>
                  <a:srgbClr val="000000"/>
                </a:solidFill>
                <a:latin typeface="Arial"/>
                <a:cs typeface="Arial" charset="0"/>
              </a:rPr>
              <a:t>read noise</a:t>
            </a:r>
          </a:p>
        </p:txBody>
      </p:sp>
    </p:spTree>
    <p:extLst>
      <p:ext uri="{BB962C8B-B14F-4D97-AF65-F5344CB8AC3E}">
        <p14:creationId xmlns:p14="http://schemas.microsoft.com/office/powerpoint/2010/main" val="207745601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Laws of </a:t>
            </a:r>
            <a:r>
              <a:rPr lang="en-US" i="1" dirty="0" smtClean="0"/>
              <a:t>in-situ</a:t>
            </a:r>
            <a:r>
              <a:rPr lang="en-US" dirty="0" smtClean="0"/>
              <a:t> MX</a:t>
            </a:r>
            <a:endParaRPr lang="en-US" dirty="0"/>
          </a:p>
        </p:txBody>
      </p:sp>
      <p:sp>
        <p:nvSpPr>
          <p:cNvPr id="3" name="Content Placeholder 2"/>
          <p:cNvSpPr>
            <a:spLocks noGrp="1"/>
          </p:cNvSpPr>
          <p:nvPr>
            <p:ph idx="1"/>
          </p:nvPr>
        </p:nvSpPr>
        <p:spPr>
          <a:xfrm>
            <a:off x="457200" y="1600200"/>
            <a:ext cx="8229600" cy="5017416"/>
          </a:xfrm>
        </p:spPr>
        <p:txBody>
          <a:bodyPr/>
          <a:lstStyle/>
          <a:p>
            <a:pPr marL="514350" indent="-514350">
              <a:spcBef>
                <a:spcPts val="500"/>
              </a:spcBef>
              <a:buFont typeface="+mj-lt"/>
              <a:buAutoNum type="arabicPeriod"/>
            </a:pPr>
            <a:r>
              <a:rPr lang="en-US" dirty="0" smtClean="0"/>
              <a:t>Trays m</a:t>
            </a:r>
            <a:r>
              <a:rPr lang="en-US" dirty="0" smtClean="0"/>
              <a:t>ust be </a:t>
            </a:r>
            <a:r>
              <a:rPr lang="en-US" dirty="0" smtClean="0">
                <a:solidFill>
                  <a:srgbClr val="20A82D"/>
                </a:solidFill>
              </a:rPr>
              <a:t>Thin</a:t>
            </a:r>
          </a:p>
          <a:p>
            <a:pPr lvl="1">
              <a:spcBef>
                <a:spcPts val="500"/>
              </a:spcBef>
            </a:pPr>
            <a:r>
              <a:rPr lang="en-US" dirty="0" smtClean="0">
                <a:solidFill>
                  <a:schemeClr val="bg1">
                    <a:lumMod val="65000"/>
                  </a:schemeClr>
                </a:solidFill>
              </a:rPr>
              <a:t>plastic </a:t>
            </a:r>
            <a:r>
              <a:rPr lang="en-US" dirty="0" smtClean="0">
                <a:solidFill>
                  <a:schemeClr val="bg1">
                    <a:lumMod val="65000"/>
                  </a:schemeClr>
                </a:solidFill>
              </a:rPr>
              <a:t>= water = </a:t>
            </a:r>
            <a:r>
              <a:rPr lang="en-US" dirty="0" smtClean="0">
                <a:solidFill>
                  <a:schemeClr val="bg1">
                    <a:lumMod val="65000"/>
                  </a:schemeClr>
                </a:solidFill>
              </a:rPr>
              <a:t>protein != glass</a:t>
            </a:r>
          </a:p>
          <a:p>
            <a:pPr lvl="2">
              <a:spcBef>
                <a:spcPts val="500"/>
              </a:spcBef>
            </a:pPr>
            <a:r>
              <a:rPr lang="en-US" sz="1800" dirty="0">
                <a:solidFill>
                  <a:schemeClr val="bg1">
                    <a:lumMod val="65000"/>
                  </a:schemeClr>
                </a:solidFill>
              </a:rPr>
              <a:t>Normalize for absorption</a:t>
            </a:r>
            <a:r>
              <a:rPr lang="en-US" sz="1800" dirty="0" smtClean="0">
                <a:solidFill>
                  <a:schemeClr val="bg1">
                    <a:lumMod val="65000"/>
                  </a:schemeClr>
                </a:solidFill>
              </a:rPr>
              <a:t>!</a:t>
            </a:r>
          </a:p>
          <a:p>
            <a:pPr lvl="1">
              <a:spcBef>
                <a:spcPts val="500"/>
              </a:spcBef>
            </a:pPr>
            <a:r>
              <a:rPr lang="en-US" dirty="0" smtClean="0">
                <a:solidFill>
                  <a:schemeClr val="bg1">
                    <a:lumMod val="65000"/>
                  </a:schemeClr>
                </a:solidFill>
              </a:rPr>
              <a:t>walls &lt;= </a:t>
            </a:r>
            <a:r>
              <a:rPr lang="en-US" dirty="0" err="1" smtClean="0">
                <a:solidFill>
                  <a:schemeClr val="bg1">
                    <a:lumMod val="65000"/>
                  </a:schemeClr>
                </a:solidFill>
              </a:rPr>
              <a:t>xtal</a:t>
            </a:r>
            <a:r>
              <a:rPr lang="en-US" dirty="0" smtClean="0">
                <a:solidFill>
                  <a:schemeClr val="bg1">
                    <a:lumMod val="65000"/>
                  </a:schemeClr>
                </a:solidFill>
              </a:rPr>
              <a:t> size</a:t>
            </a:r>
            <a:endParaRPr lang="en-US" dirty="0" smtClean="0">
              <a:solidFill>
                <a:schemeClr val="bg1">
                  <a:lumMod val="65000"/>
                </a:schemeClr>
              </a:solidFill>
            </a:endParaRPr>
          </a:p>
          <a:p>
            <a:pPr marL="514350" indent="-514350">
              <a:spcBef>
                <a:spcPts val="500"/>
              </a:spcBef>
              <a:buFont typeface="+mj-lt"/>
              <a:buAutoNum type="arabicPeriod"/>
            </a:pPr>
            <a:r>
              <a:rPr lang="en-US" dirty="0" smtClean="0"/>
              <a:t>Trays m</a:t>
            </a:r>
            <a:r>
              <a:rPr lang="en-US" dirty="0" smtClean="0"/>
              <a:t>ust be </a:t>
            </a:r>
            <a:r>
              <a:rPr lang="en-US" dirty="0" smtClean="0">
                <a:solidFill>
                  <a:srgbClr val="20A82D"/>
                </a:solidFill>
              </a:rPr>
              <a:t>Tight</a:t>
            </a:r>
          </a:p>
          <a:p>
            <a:pPr marL="914400" lvl="1" indent="-514350">
              <a:spcBef>
                <a:spcPts val="500"/>
              </a:spcBef>
            </a:pPr>
            <a:r>
              <a:rPr lang="en-US" dirty="0" smtClean="0">
                <a:solidFill>
                  <a:schemeClr val="bg1">
                    <a:lumMod val="65000"/>
                  </a:schemeClr>
                </a:solidFill>
              </a:rPr>
              <a:t>evaporation </a:t>
            </a:r>
            <a:r>
              <a:rPr lang="en-US" dirty="0" smtClean="0">
                <a:solidFill>
                  <a:schemeClr val="bg1">
                    <a:lumMod val="65000"/>
                  </a:schemeClr>
                </a:solidFill>
              </a:rPr>
              <a:t>= </a:t>
            </a:r>
            <a:r>
              <a:rPr lang="en-US" dirty="0" err="1" smtClean="0">
                <a:solidFill>
                  <a:schemeClr val="bg1">
                    <a:lumMod val="65000"/>
                  </a:schemeClr>
                </a:solidFill>
              </a:rPr>
              <a:t>nonisomorphism</a:t>
            </a:r>
            <a:endParaRPr lang="en-US" dirty="0" smtClean="0">
              <a:solidFill>
                <a:schemeClr val="bg1">
                  <a:lumMod val="65000"/>
                </a:schemeClr>
              </a:solidFill>
            </a:endParaRPr>
          </a:p>
          <a:p>
            <a:pPr marL="914400" lvl="1" indent="-514350">
              <a:spcBef>
                <a:spcPts val="500"/>
              </a:spcBef>
            </a:pPr>
            <a:r>
              <a:rPr lang="en-US" dirty="0" smtClean="0">
                <a:solidFill>
                  <a:schemeClr val="bg1">
                    <a:lumMod val="65000"/>
                  </a:schemeClr>
                </a:solidFill>
              </a:rPr>
              <a:t>Plastic = pile of worms</a:t>
            </a:r>
            <a:endParaRPr lang="en-US" dirty="0" smtClean="0">
              <a:solidFill>
                <a:schemeClr val="bg1">
                  <a:lumMod val="65000"/>
                </a:schemeClr>
              </a:solidFill>
            </a:endParaRPr>
          </a:p>
          <a:p>
            <a:pPr marL="514350" indent="-514350">
              <a:spcBef>
                <a:spcPts val="500"/>
              </a:spcBef>
              <a:buFont typeface="+mj-lt"/>
              <a:buAutoNum type="arabicPeriod"/>
            </a:pPr>
            <a:r>
              <a:rPr lang="en-US" dirty="0" smtClean="0"/>
              <a:t>Trays m</a:t>
            </a:r>
            <a:r>
              <a:rPr lang="en-US" dirty="0" smtClean="0"/>
              <a:t>ust be </a:t>
            </a:r>
            <a:r>
              <a:rPr lang="en-US" dirty="0" smtClean="0">
                <a:solidFill>
                  <a:srgbClr val="20A82D"/>
                </a:solidFill>
              </a:rPr>
              <a:t>Cheap</a:t>
            </a:r>
          </a:p>
          <a:p>
            <a:pPr marL="914400" lvl="1" indent="-514350">
              <a:spcBef>
                <a:spcPts val="500"/>
              </a:spcBef>
            </a:pPr>
            <a:r>
              <a:rPr lang="en-US" dirty="0" smtClean="0">
                <a:solidFill>
                  <a:schemeClr val="bg1">
                    <a:lumMod val="65000"/>
                  </a:schemeClr>
                </a:solidFill>
              </a:rPr>
              <a:t>$1-20/tray</a:t>
            </a:r>
            <a:endParaRPr lang="en-US" dirty="0">
              <a:solidFill>
                <a:schemeClr val="bg1">
                  <a:lumMod val="65000"/>
                </a:schemeClr>
              </a:solidFill>
            </a:endParaRPr>
          </a:p>
          <a:p>
            <a:pPr marL="914400" lvl="1" indent="-514350">
              <a:spcBef>
                <a:spcPts val="500"/>
              </a:spcBef>
            </a:pPr>
            <a:r>
              <a:rPr lang="en-US" dirty="0" smtClean="0">
                <a:solidFill>
                  <a:schemeClr val="bg1">
                    <a:lumMod val="65000"/>
                  </a:schemeClr>
                </a:solidFill>
              </a:rPr>
              <a:t>New tray = new experiment</a:t>
            </a:r>
          </a:p>
        </p:txBody>
      </p:sp>
    </p:spTree>
    <p:extLst>
      <p:ext uri="{BB962C8B-B14F-4D97-AF65-F5344CB8AC3E}">
        <p14:creationId xmlns:p14="http://schemas.microsoft.com/office/powerpoint/2010/main" val="137432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5863146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8969303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9141551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9609070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6768186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399740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a:xfrm>
            <a:off x="457200" y="1600199"/>
            <a:ext cx="8229600" cy="4813663"/>
          </a:xfrm>
        </p:spPr>
        <p:txBody>
          <a:bodyPr>
            <a:normAutofit/>
          </a:bodyPr>
          <a:lstStyle/>
          <a:p>
            <a:r>
              <a:rPr lang="en-US" sz="3600" dirty="0" smtClean="0"/>
              <a:t>You only have a few small crystals…</a:t>
            </a:r>
          </a:p>
          <a:p>
            <a:pPr marL="0" indent="0">
              <a:buNone/>
            </a:pPr>
            <a:r>
              <a:rPr lang="en-US" sz="3600" dirty="0" smtClean="0"/>
              <a:t>    Should you:</a:t>
            </a:r>
            <a:endParaRPr lang="en-US" dirty="0" smtClean="0"/>
          </a:p>
          <a:p>
            <a:pPr marL="914400" lvl="1" indent="-514350">
              <a:lnSpc>
                <a:spcPct val="150000"/>
              </a:lnSpc>
              <a:buFont typeface="+mj-lt"/>
              <a:buAutoNum type="alphaLcParenR"/>
            </a:pPr>
            <a:r>
              <a:rPr lang="en-US" dirty="0"/>
              <a:t>C</a:t>
            </a:r>
            <a:r>
              <a:rPr lang="en-US" dirty="0" smtClean="0"/>
              <a:t>ollect 360° from each?</a:t>
            </a:r>
          </a:p>
          <a:p>
            <a:pPr marL="914400" lvl="1" indent="-514350">
              <a:lnSpc>
                <a:spcPct val="150000"/>
              </a:lnSpc>
              <a:buFont typeface="+mj-lt"/>
              <a:buAutoNum type="alphaLcParenR"/>
            </a:pPr>
            <a:r>
              <a:rPr lang="en-US" dirty="0" smtClean="0"/>
              <a:t>Collect 10° from each at 36x exposure?</a:t>
            </a:r>
          </a:p>
          <a:p>
            <a:pPr marL="914400" lvl="1" indent="-514350">
              <a:lnSpc>
                <a:spcPct val="150000"/>
              </a:lnSpc>
              <a:buFont typeface="+mj-lt"/>
              <a:buAutoNum type="alphaLcParenR"/>
            </a:pPr>
            <a:r>
              <a:rPr lang="en-US" dirty="0" smtClean="0"/>
              <a:t>Glue 36 </a:t>
            </a:r>
            <a:r>
              <a:rPr lang="en-US" dirty="0" err="1" smtClean="0"/>
              <a:t>xtals</a:t>
            </a:r>
            <a:r>
              <a:rPr lang="en-US" dirty="0" smtClean="0"/>
              <a:t> together, then collect 360° ?</a:t>
            </a:r>
          </a:p>
          <a:p>
            <a:pPr marL="914400" lvl="1" indent="-514350">
              <a:lnSpc>
                <a:spcPct val="150000"/>
              </a:lnSpc>
              <a:buFont typeface="+mj-lt"/>
              <a:buAutoNum type="alphaLcParenR"/>
            </a:pPr>
            <a:r>
              <a:rPr lang="en-US" dirty="0" smtClean="0"/>
              <a:t>Glue, and do 12960° faint exposures?</a:t>
            </a:r>
          </a:p>
        </p:txBody>
      </p:sp>
    </p:spTree>
    <p:extLst>
      <p:ext uri="{BB962C8B-B14F-4D97-AF65-F5344CB8AC3E}">
        <p14:creationId xmlns:p14="http://schemas.microsoft.com/office/powerpoint/2010/main" val="248919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extLst>
              <p:ext uri="{D42A27DB-BD31-4B8C-83A1-F6EECF244321}">
                <p14:modId xmlns:p14="http://schemas.microsoft.com/office/powerpoint/2010/main" val="2334040277"/>
              </p:ext>
            </p:extLst>
          </p:nvPr>
        </p:nvGraphicFramePr>
        <p:xfrm>
          <a:off x="580479" y="431800"/>
          <a:ext cx="8436521" cy="5796341"/>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Resolution </a:t>
            </a:r>
            <a:r>
              <a:rPr lang="en-US" altLang="en-US" sz="2800" b="1" dirty="0">
                <a:solidFill>
                  <a:prstClr val="black"/>
                </a:solidFill>
                <a:latin typeface="Arial" panose="020B0604020202020204" pitchFamily="34" charset="0"/>
                <a:cs typeface="Arial" charset="0"/>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cs typeface="Arial" charset="0"/>
              </a:rPr>
              <a:t>CC vs right answer</a:t>
            </a:r>
            <a:endParaRPr lang="en-US" altLang="en-US" sz="2800" b="1" dirty="0">
              <a:solidFill>
                <a:prstClr val="black"/>
              </a:solidFill>
              <a:latin typeface="Arial" panose="020B0604020202020204" pitchFamily="34" charset="0"/>
              <a:cs typeface="Arial" charset="0"/>
            </a:endParaRPr>
          </a:p>
        </p:txBody>
      </p:sp>
      <p:sp>
        <p:nvSpPr>
          <p:cNvPr id="5" name="TextBox 4"/>
          <p:cNvSpPr txBox="1"/>
          <p:nvPr/>
        </p:nvSpPr>
        <p:spPr>
          <a:xfrm>
            <a:off x="2235813" y="0"/>
            <a:ext cx="4834978" cy="707886"/>
          </a:xfrm>
          <a:prstGeom prst="rect">
            <a:avLst/>
          </a:prstGeom>
          <a:noFill/>
        </p:spPr>
        <p:txBody>
          <a:bodyPr wrap="none" rtlCol="0">
            <a:spAutoFit/>
          </a:bodyPr>
          <a:lstStyle/>
          <a:p>
            <a:pPr fontAlgn="auto">
              <a:spcBef>
                <a:spcPts val="0"/>
              </a:spcBef>
              <a:spcAft>
                <a:spcPts val="0"/>
              </a:spcAft>
            </a:pPr>
            <a:r>
              <a:rPr lang="en-US" sz="4000" dirty="0">
                <a:solidFill>
                  <a:prstClr val="black"/>
                </a:solidFill>
                <a:latin typeface="Arial"/>
                <a:cs typeface="Arial" charset="0"/>
              </a:rPr>
              <a:t>“true” resolution limit</a:t>
            </a:r>
          </a:p>
        </p:txBody>
      </p:sp>
    </p:spTree>
    <p:extLst>
      <p:ext uri="{BB962C8B-B14F-4D97-AF65-F5344CB8AC3E}">
        <p14:creationId xmlns:p14="http://schemas.microsoft.com/office/powerpoint/2010/main" val="226164201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58708713"/>
              </p:ext>
            </p:extLst>
          </p:nvPr>
        </p:nvGraphicFramePr>
        <p:xfrm>
          <a:off x="214960" y="1351107"/>
          <a:ext cx="8624240" cy="4135293"/>
        </p:xfrm>
        <a:graphic>
          <a:graphicData uri="http://schemas.openxmlformats.org/drawingml/2006/table">
            <a:tbl>
              <a:tblPr/>
              <a:tblGrid>
                <a:gridCol w="2156060"/>
                <a:gridCol w="2156060"/>
                <a:gridCol w="2156060"/>
                <a:gridCol w="2156060"/>
              </a:tblGrid>
              <a:tr h="1378431">
                <a:tc gridSpan="4">
                  <a:txBody>
                    <a:bodyPr/>
                    <a:lstStyle/>
                    <a:p>
                      <a:pPr algn="ctr"/>
                      <a:r>
                        <a:rPr lang="en-US" sz="3200" b="1" dirty="0" smtClean="0">
                          <a:latin typeface="Courier New" panose="02070309020205020404" pitchFamily="49" charset="0"/>
                          <a:cs typeface="Courier New" panose="02070309020205020404" pitchFamily="49" charset="0"/>
                        </a:rPr>
                        <a:t>Dose slice collection </a:t>
                      </a:r>
                      <a:r>
                        <a:rPr lang="en-US" sz="32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378431">
                <a:tc>
                  <a:txBody>
                    <a:bodyPr/>
                    <a:lstStyle/>
                    <a:p>
                      <a:r>
                        <a:rPr lang="en-US" sz="32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smtClean="0">
                          <a:latin typeface="Courier New" panose="02070309020205020404" pitchFamily="49" charset="0"/>
                          <a:cs typeface="Courier New" panose="02070309020205020404" pitchFamily="49" charset="0"/>
                        </a:rPr>
                        <a:t>Glue &amp; fine</a:t>
                      </a:r>
                      <a:endParaRPr lang="en-US" sz="32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r>
                        <a:rPr lang="en-US" sz="2800" b="1" dirty="0" smtClean="0">
                          <a:latin typeface="Courier New" panose="02070309020205020404" pitchFamily="49" charset="0"/>
                          <a:cs typeface="Courier New" panose="02070309020205020404" pitchFamily="49" charset="0"/>
                        </a:rPr>
                        <a:t>3.17700</a:t>
                      </a:r>
                      <a:endParaRPr lang="en-US" sz="28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r>
              <a:rPr lang="en-US" sz="4000" dirty="0">
                <a:solidFill>
                  <a:prstClr val="black"/>
                </a:solidFill>
                <a:latin typeface="Arial" charset="0"/>
                <a:cs typeface="Arial" charset="0"/>
              </a:rPr>
              <a:t>“true” resolution vs strategy</a:t>
            </a:r>
          </a:p>
        </p:txBody>
      </p:sp>
      <p:sp>
        <p:nvSpPr>
          <p:cNvPr id="6" name="TextBox 5"/>
          <p:cNvSpPr txBox="1"/>
          <p:nvPr/>
        </p:nvSpPr>
        <p:spPr>
          <a:xfrm>
            <a:off x="1143000" y="5943600"/>
            <a:ext cx="5947462" cy="707886"/>
          </a:xfrm>
          <a:prstGeom prst="rect">
            <a:avLst/>
          </a:prstGeom>
          <a:noFill/>
        </p:spPr>
        <p:txBody>
          <a:bodyPr wrap="none" rtlCol="0">
            <a:spAutoFit/>
          </a:bodyPr>
          <a:lstStyle/>
          <a:p>
            <a:r>
              <a:rPr lang="en-US" sz="4000" dirty="0">
                <a:solidFill>
                  <a:prstClr val="black"/>
                </a:solidFill>
                <a:latin typeface="Arial" charset="0"/>
                <a:cs typeface="Arial" charset="0"/>
              </a:rPr>
              <a:t>301,640,334 </a:t>
            </a:r>
            <a:r>
              <a:rPr lang="en-US" sz="4000" dirty="0" smtClean="0">
                <a:solidFill>
                  <a:prstClr val="black"/>
                </a:solidFill>
                <a:latin typeface="Arial" charset="0"/>
                <a:cs typeface="Arial" charset="0"/>
              </a:rPr>
              <a:t>photons/</a:t>
            </a:r>
            <a:r>
              <a:rPr lang="en-US" sz="4000" dirty="0" err="1" smtClean="0">
                <a:solidFill>
                  <a:prstClr val="black"/>
                </a:solidFill>
                <a:latin typeface="Arial" charset="0"/>
                <a:cs typeface="Arial" charset="0"/>
              </a:rPr>
              <a:t>xtal</a:t>
            </a:r>
            <a:endParaRPr lang="en-US" sz="4000" dirty="0">
              <a:solidFill>
                <a:prstClr val="black"/>
              </a:solidFill>
              <a:latin typeface="Arial" charset="0"/>
              <a:cs typeface="Arial" charset="0"/>
            </a:endParaRPr>
          </a:p>
        </p:txBody>
      </p:sp>
    </p:spTree>
    <p:extLst>
      <p:ext uri="{BB962C8B-B14F-4D97-AF65-F5344CB8AC3E}">
        <p14:creationId xmlns:p14="http://schemas.microsoft.com/office/powerpoint/2010/main" val="1328583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62200"/>
          </a:xfrm>
        </p:spPr>
        <p:txBody>
          <a:bodyPr>
            <a:normAutofit/>
          </a:bodyPr>
          <a:lstStyle/>
          <a:p>
            <a:r>
              <a:rPr lang="en-US" sz="5400" dirty="0" smtClean="0">
                <a:latin typeface="Arial" panose="020B0604020202020204" pitchFamily="34" charset="0"/>
                <a:cs typeface="Arial" panose="020B0604020202020204" pitchFamily="34" charset="0"/>
              </a:rPr>
              <a:t>Trick Question:</a:t>
            </a:r>
            <a:br>
              <a:rPr lang="en-US" sz="5400" dirty="0" smtClean="0">
                <a:latin typeface="Arial" panose="020B0604020202020204" pitchFamily="34" charset="0"/>
                <a:cs typeface="Arial" panose="020B0604020202020204" pitchFamily="34" charset="0"/>
              </a:rPr>
            </a:br>
            <a:r>
              <a:rPr lang="en-US" sz="5400" dirty="0" smtClean="0">
                <a:latin typeface="Arial" panose="020B0604020202020204" pitchFamily="34" charset="0"/>
                <a:cs typeface="Arial" panose="020B0604020202020204" pitchFamily="34" charset="0"/>
              </a:rPr>
              <a:t>What is the space group?</a:t>
            </a:r>
            <a:endParaRPr lang="en-US" sz="5400" dirty="0">
              <a:latin typeface="Arial" panose="020B0604020202020204" pitchFamily="34" charset="0"/>
              <a:cs typeface="Arial" panose="020B0604020202020204" pitchFamily="34" charset="0"/>
            </a:endParaRPr>
          </a:p>
        </p:txBody>
      </p:sp>
      <p:sp>
        <p:nvSpPr>
          <p:cNvPr id="4" name="TextBox 3"/>
          <p:cNvSpPr txBox="1"/>
          <p:nvPr/>
        </p:nvSpPr>
        <p:spPr>
          <a:xfrm>
            <a:off x="1600200" y="3276600"/>
            <a:ext cx="5857694" cy="1569660"/>
          </a:xfrm>
          <a:prstGeom prst="rect">
            <a:avLst/>
          </a:prstGeom>
          <a:noFill/>
        </p:spPr>
        <p:txBody>
          <a:bodyPr wrap="none" rtlCol="0">
            <a:spAutoFit/>
          </a:bodyPr>
          <a:lstStyle/>
          <a:p>
            <a:r>
              <a:rPr lang="en-US" sz="4800" dirty="0" smtClean="0">
                <a:latin typeface="Arial" panose="020B0604020202020204" pitchFamily="34" charset="0"/>
                <a:cs typeface="Arial" panose="020B0604020202020204" pitchFamily="34" charset="0"/>
              </a:rPr>
              <a:t>a = 63 b = 63 c = 63 </a:t>
            </a:r>
          </a:p>
          <a:p>
            <a:r>
              <a:rPr lang="el-GR" sz="4800" dirty="0" smtClean="0">
                <a:latin typeface="Arial" panose="020B0604020202020204" pitchFamily="34" charset="0"/>
                <a:cs typeface="Arial" panose="020B0604020202020204" pitchFamily="34" charset="0"/>
              </a:rPr>
              <a:t>α</a:t>
            </a:r>
            <a:r>
              <a:rPr lang="en-US" sz="4800" dirty="0" smtClean="0">
                <a:latin typeface="Arial" panose="020B0604020202020204" pitchFamily="34" charset="0"/>
                <a:cs typeface="Arial" panose="020B0604020202020204" pitchFamily="34" charset="0"/>
              </a:rPr>
              <a:t> = 90 </a:t>
            </a:r>
            <a:r>
              <a:rPr lang="el-GR" sz="4800" dirty="0" smtClean="0">
                <a:latin typeface="Arial" panose="020B0604020202020204" pitchFamily="34" charset="0"/>
                <a:cs typeface="Arial" panose="020B0604020202020204" pitchFamily="34" charset="0"/>
              </a:rPr>
              <a:t>β</a:t>
            </a:r>
            <a:r>
              <a:rPr lang="en-US" sz="4800" dirty="0" smtClean="0">
                <a:latin typeface="Arial" panose="020B0604020202020204" pitchFamily="34" charset="0"/>
                <a:cs typeface="Arial" panose="020B0604020202020204" pitchFamily="34" charset="0"/>
              </a:rPr>
              <a:t> = 90 </a:t>
            </a:r>
            <a:r>
              <a:rPr lang="el-GR" sz="4800" dirty="0" smtClean="0">
                <a:latin typeface="Arial" panose="020B0604020202020204" pitchFamily="34" charset="0"/>
                <a:cs typeface="Arial" panose="020B0604020202020204" pitchFamily="34" charset="0"/>
              </a:rPr>
              <a:t>γ</a:t>
            </a:r>
            <a:r>
              <a:rPr lang="en-US" sz="4800" dirty="0" smtClean="0">
                <a:latin typeface="Arial" panose="020B0604020202020204" pitchFamily="34" charset="0"/>
                <a:cs typeface="Arial" panose="020B0604020202020204" pitchFamily="34" charset="0"/>
              </a:rPr>
              <a:t> = 90</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1224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46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8" y="86098"/>
            <a:ext cx="9078012" cy="6975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551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Pitfalls: sub-space groups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93363" y="1347927"/>
            <a:ext cx="2206101" cy="1208842"/>
          </a:xfrm>
        </p:spPr>
        <p:txBody>
          <a:bodyPr>
            <a:normAutofit/>
          </a:bodyPr>
          <a:lstStyle/>
          <a:p>
            <a:pPr marL="0" indent="0">
              <a:buNone/>
            </a:pPr>
            <a:r>
              <a:rPr lang="en-US" sz="6000" dirty="0" smtClean="0">
                <a:latin typeface="Arial" panose="020B0604020202020204" pitchFamily="34" charset="0"/>
                <a:cs typeface="Arial" panose="020B0604020202020204" pitchFamily="34" charset="0"/>
              </a:rPr>
              <a:t>P622</a:t>
            </a:r>
          </a:p>
        </p:txBody>
      </p:sp>
      <p:sp>
        <p:nvSpPr>
          <p:cNvPr id="4" name="Content Placeholder 2"/>
          <p:cNvSpPr txBox="1">
            <a:spLocks/>
          </p:cNvSpPr>
          <p:nvPr/>
        </p:nvSpPr>
        <p:spPr>
          <a:xfrm>
            <a:off x="650471" y="2332037"/>
            <a:ext cx="8312459" cy="430415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What else?</a:t>
            </a:r>
          </a:p>
          <a:p>
            <a:pPr marL="0" indent="0" fontAlgn="auto">
              <a:spcAft>
                <a:spcPts val="0"/>
              </a:spcAft>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P6</a:t>
            </a:r>
            <a:r>
              <a:rPr lang="en-US" sz="4000" baseline="-25000" dirty="0">
                <a:solidFill>
                  <a:prstClr val="black"/>
                </a:solidFill>
                <a:latin typeface="Arial" panose="020B0604020202020204" pitchFamily="34" charset="0"/>
                <a:cs typeface="Arial" panose="020B0604020202020204" pitchFamily="34" charset="0"/>
              </a:rPr>
              <a:t>1</a:t>
            </a:r>
            <a:r>
              <a:rPr lang="en-US" sz="4000" dirty="0">
                <a:solidFill>
                  <a:prstClr val="black"/>
                </a:solidFill>
                <a:latin typeface="Arial" panose="020B0604020202020204" pitchFamily="34" charset="0"/>
                <a:cs typeface="Arial" panose="020B0604020202020204" pitchFamily="34" charset="0"/>
              </a:rPr>
              <a:t>22 </a:t>
            </a:r>
            <a:r>
              <a:rPr lang="en-US" sz="4000" dirty="0" smtClean="0">
                <a:solidFill>
                  <a:prstClr val="black"/>
                </a:solidFill>
                <a:latin typeface="Arial" panose="020B0604020202020204" pitchFamily="34" charset="0"/>
                <a:cs typeface="Arial" panose="020B0604020202020204" pitchFamily="34" charset="0"/>
              </a:rPr>
              <a:t>P6</a:t>
            </a:r>
            <a:r>
              <a:rPr lang="en-US" sz="4000" baseline="-25000" dirty="0" smtClean="0">
                <a:solidFill>
                  <a:prstClr val="black"/>
                </a:solidFill>
                <a:latin typeface="Arial" panose="020B0604020202020204" pitchFamily="34" charset="0"/>
                <a:cs typeface="Arial" panose="020B0604020202020204" pitchFamily="34" charset="0"/>
              </a:rPr>
              <a:t>5</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4</a:t>
            </a:r>
            <a:r>
              <a:rPr lang="en-US" sz="4000" dirty="0" smtClean="0">
                <a:solidFill>
                  <a:prstClr val="black"/>
                </a:solidFill>
                <a:latin typeface="Arial" panose="020B0604020202020204" pitchFamily="34" charset="0"/>
                <a:cs typeface="Arial" panose="020B0604020202020204" pitchFamily="34" charset="0"/>
              </a:rPr>
              <a:t>22 P6</a:t>
            </a:r>
            <a:r>
              <a:rPr lang="en-US" sz="4000" baseline="-25000" dirty="0" smtClean="0">
                <a:solidFill>
                  <a:prstClr val="black"/>
                </a:solidFill>
                <a:latin typeface="Arial" panose="020B0604020202020204" pitchFamily="34" charset="0"/>
                <a:cs typeface="Arial" panose="020B0604020202020204" pitchFamily="34" charset="0"/>
              </a:rPr>
              <a:t>3</a:t>
            </a:r>
            <a:r>
              <a:rPr lang="en-US" sz="4000" dirty="0" smtClean="0">
                <a:solidFill>
                  <a:prstClr val="black"/>
                </a:solidFill>
                <a:latin typeface="Arial" panose="020B0604020202020204" pitchFamily="34" charset="0"/>
                <a:cs typeface="Arial" panose="020B0604020202020204" pitchFamily="34" charset="0"/>
              </a:rPr>
              <a:t>22</a:t>
            </a:r>
          </a:p>
          <a:p>
            <a:pPr marL="0" indent="0" fontAlgn="auto">
              <a:spcAft>
                <a:spcPts val="0"/>
              </a:spcAft>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P6 </a:t>
            </a:r>
            <a:r>
              <a:rPr lang="en-US" sz="4000" dirty="0" smtClean="0">
                <a:solidFill>
                  <a:prstClr val="black"/>
                </a:solidFill>
                <a:latin typeface="Arial" panose="020B0604020202020204" pitchFamily="34" charset="0"/>
                <a:cs typeface="Arial" panose="020B0604020202020204" pitchFamily="34" charset="0"/>
              </a:rPr>
              <a:t>P6</a:t>
            </a:r>
            <a:r>
              <a:rPr lang="en-US" sz="4000" baseline="-25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5</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4</a:t>
            </a:r>
            <a:r>
              <a:rPr lang="en-US" sz="4000" dirty="0" smtClean="0">
                <a:solidFill>
                  <a:prstClr val="black"/>
                </a:solidFill>
                <a:latin typeface="Arial" panose="020B0604020202020204" pitchFamily="34" charset="0"/>
                <a:cs typeface="Arial" panose="020B0604020202020204" pitchFamily="34" charset="0"/>
              </a:rPr>
              <a:t> P6</a:t>
            </a:r>
            <a:r>
              <a:rPr lang="en-US" sz="4000" baseline="-25000" dirty="0" smtClean="0">
                <a:solidFill>
                  <a:prstClr val="black"/>
                </a:solidFill>
                <a:latin typeface="Arial" panose="020B0604020202020204" pitchFamily="34" charset="0"/>
                <a:cs typeface="Arial" panose="020B0604020202020204" pitchFamily="34" charset="0"/>
              </a:rPr>
              <a:t>3</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a:p>
            <a:pPr marL="0" indent="0" fontAlgn="auto">
              <a:spcAft>
                <a:spcPts val="0"/>
              </a:spcAft>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2 </a:t>
            </a:r>
            <a:r>
              <a:rPr lang="en-US" sz="4000" dirty="0">
                <a:solidFill>
                  <a:prstClr val="black"/>
                </a:solidFill>
                <a:latin typeface="Arial" panose="020B0604020202020204" pitchFamily="34" charset="0"/>
                <a:cs typeface="Arial" panose="020B0604020202020204" pitchFamily="34" charset="0"/>
              </a:rPr>
              <a:t>P321 </a:t>
            </a: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12 P3</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21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12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21</a:t>
            </a:r>
          </a:p>
          <a:p>
            <a:pPr marL="0" indent="0" fontAlgn="auto">
              <a:spcAft>
                <a:spcPts val="0"/>
              </a:spcAft>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P3 </a:t>
            </a:r>
            <a:r>
              <a:rPr lang="en-US" sz="4000" dirty="0" smtClean="0">
                <a:solidFill>
                  <a:prstClr val="black"/>
                </a:solidFill>
                <a:latin typeface="Arial" panose="020B0604020202020204" pitchFamily="34" charset="0"/>
                <a:cs typeface="Arial" panose="020B0604020202020204" pitchFamily="34" charset="0"/>
              </a:rPr>
              <a:t>P3</a:t>
            </a:r>
            <a:r>
              <a:rPr lang="en-US" sz="4000" baseline="-25000" dirty="0" smtClean="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P3</a:t>
            </a:r>
            <a:r>
              <a:rPr lang="en-US" sz="4000" baseline="-25000" dirty="0" smtClean="0">
                <a:solidFill>
                  <a:prstClr val="black"/>
                </a:solidFill>
                <a:latin typeface="Arial" panose="020B0604020202020204" pitchFamily="34" charset="0"/>
                <a:cs typeface="Arial" panose="020B0604020202020204" pitchFamily="34" charset="0"/>
              </a:rPr>
              <a:t>2</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a:p>
            <a:pPr marL="0" indent="0" fontAlgn="auto">
              <a:spcAft>
                <a:spcPts val="0"/>
              </a:spcAft>
              <a:buFont typeface="Arial" panose="020B0604020202020204" pitchFamily="34" charset="0"/>
              <a:buNone/>
            </a:pPr>
            <a:r>
              <a:rPr lang="en-US" sz="4000" dirty="0" smtClean="0">
                <a:solidFill>
                  <a:prstClr val="black"/>
                </a:solidFill>
                <a:latin typeface="Arial" panose="020B0604020202020204" pitchFamily="34" charset="0"/>
                <a:cs typeface="Arial" panose="020B0604020202020204" pitchFamily="34" charset="0"/>
              </a:rPr>
              <a:t>P2 P2</a:t>
            </a:r>
            <a:r>
              <a:rPr lang="en-US" sz="4000" baseline="-25000" dirty="0">
                <a:solidFill>
                  <a:prstClr val="black"/>
                </a:solidFill>
                <a:latin typeface="Arial" panose="020B0604020202020204" pitchFamily="34" charset="0"/>
                <a:cs typeface="Arial" panose="020B0604020202020204" pitchFamily="34" charset="0"/>
              </a:rPr>
              <a:t>1</a:t>
            </a:r>
            <a:r>
              <a:rPr lang="en-US" sz="4000" dirty="0" smtClean="0">
                <a:solidFill>
                  <a:prstClr val="black"/>
                </a:solidFill>
                <a:latin typeface="Arial" panose="020B0604020202020204" pitchFamily="34" charset="0"/>
                <a:cs typeface="Arial" panose="020B0604020202020204" pitchFamily="34" charset="0"/>
              </a:rPr>
              <a:t> </a:t>
            </a:r>
            <a:r>
              <a:rPr lang="en-US" sz="4000" dirty="0">
                <a:solidFill>
                  <a:prstClr val="black"/>
                </a:solidFill>
                <a:latin typeface="Arial" panose="020B0604020202020204" pitchFamily="34" charset="0"/>
                <a:cs typeface="Arial" panose="020B0604020202020204" pitchFamily="34" charset="0"/>
              </a:rPr>
              <a:t>C2 C222 </a:t>
            </a:r>
            <a:r>
              <a:rPr lang="en-US" sz="4000" dirty="0" smtClean="0">
                <a:solidFill>
                  <a:prstClr val="black"/>
                </a:solidFill>
                <a:latin typeface="Arial" panose="020B0604020202020204" pitchFamily="34" charset="0"/>
                <a:cs typeface="Arial" panose="020B0604020202020204" pitchFamily="34" charset="0"/>
              </a:rPr>
              <a:t>C222</a:t>
            </a:r>
            <a:r>
              <a:rPr lang="en-US" sz="4000" baseline="-25000" dirty="0" smtClean="0">
                <a:solidFill>
                  <a:prstClr val="black"/>
                </a:solidFill>
                <a:latin typeface="Arial" panose="020B0604020202020204" pitchFamily="34" charset="0"/>
                <a:cs typeface="Arial" panose="020B0604020202020204" pitchFamily="34" charset="0"/>
              </a:rPr>
              <a:t>1</a:t>
            </a:r>
          </a:p>
          <a:p>
            <a:pPr marL="0" indent="0" fontAlgn="auto">
              <a:spcAft>
                <a:spcPts val="0"/>
              </a:spcAft>
              <a:buFont typeface="Arial" panose="020B0604020202020204" pitchFamily="34" charset="0"/>
              <a:buNone/>
            </a:pPr>
            <a:r>
              <a:rPr lang="en-US" sz="4000" dirty="0">
                <a:solidFill>
                  <a:prstClr val="black"/>
                </a:solidFill>
                <a:latin typeface="Arial" panose="020B0604020202020204" pitchFamily="34" charset="0"/>
                <a:cs typeface="Arial" panose="020B0604020202020204" pitchFamily="34" charset="0"/>
              </a:rPr>
              <a:t>P1 </a:t>
            </a:r>
            <a:r>
              <a:rPr lang="en-US" sz="4000" dirty="0" smtClean="0">
                <a:solidFill>
                  <a:prstClr val="black"/>
                </a:solidFill>
                <a:latin typeface="Arial" panose="020B0604020202020204" pitchFamily="34" charset="0"/>
                <a:cs typeface="Arial" panose="020B0604020202020204" pitchFamily="34" charset="0"/>
              </a:rPr>
              <a:t> </a:t>
            </a:r>
            <a:endParaRPr lang="en-US" sz="4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57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Multi-crystal merge preparation</a:t>
            </a:r>
            <a:endParaRPr lang="en-US" dirty="0"/>
          </a:p>
        </p:txBody>
      </p:sp>
      <p:sp>
        <p:nvSpPr>
          <p:cNvPr id="3" name="Content Placeholder 2"/>
          <p:cNvSpPr>
            <a:spLocks noGrp="1"/>
          </p:cNvSpPr>
          <p:nvPr>
            <p:ph idx="1"/>
          </p:nvPr>
        </p:nvSpPr>
        <p:spPr/>
        <p:txBody>
          <a:bodyPr/>
          <a:lstStyle/>
          <a:p>
            <a:r>
              <a:rPr lang="en-US" dirty="0" smtClean="0"/>
              <a:t>Take each pair of datasets</a:t>
            </a:r>
          </a:p>
          <a:p>
            <a:r>
              <a:rPr lang="en-US" dirty="0" smtClean="0"/>
              <a:t>“</a:t>
            </a:r>
            <a:r>
              <a:rPr lang="en-US" dirty="0" err="1" smtClean="0"/>
              <a:t>othercell</a:t>
            </a:r>
            <a:r>
              <a:rPr lang="en-US" dirty="0" smtClean="0"/>
              <a:t>” to find all possible re-</a:t>
            </a:r>
            <a:r>
              <a:rPr lang="en-US" dirty="0" err="1" smtClean="0"/>
              <a:t>indexings</a:t>
            </a:r>
            <a:endParaRPr lang="en-US" dirty="0" smtClean="0"/>
          </a:p>
          <a:p>
            <a:r>
              <a:rPr lang="en-US" dirty="0" smtClean="0"/>
              <a:t>Apply all re-indexing operators in turn</a:t>
            </a:r>
          </a:p>
          <a:p>
            <a:r>
              <a:rPr lang="en-US" dirty="0" smtClean="0"/>
              <a:t>Evaluate best agreement (R, CC)</a:t>
            </a:r>
          </a:p>
          <a:p>
            <a:r>
              <a:rPr lang="en-US" dirty="0" smtClean="0"/>
              <a:t>Cluster by acceptable distance (20% ?)</a:t>
            </a:r>
          </a:p>
          <a:p>
            <a:r>
              <a:rPr lang="en-US" dirty="0" smtClean="0"/>
              <a:t>Re-index clusters to common lattice</a:t>
            </a:r>
          </a:p>
          <a:p>
            <a:r>
              <a:rPr lang="en-US" dirty="0" smtClean="0"/>
              <a:t>Apply </a:t>
            </a:r>
            <a:r>
              <a:rPr lang="en-US" dirty="0" err="1" smtClean="0"/>
              <a:t>xscale_isocluster</a:t>
            </a:r>
            <a:endParaRPr lang="en-US" dirty="0"/>
          </a:p>
        </p:txBody>
      </p:sp>
    </p:spTree>
    <p:extLst>
      <p:ext uri="{BB962C8B-B14F-4D97-AF65-F5344CB8AC3E}">
        <p14:creationId xmlns:p14="http://schemas.microsoft.com/office/powerpoint/2010/main" val="260921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dirty="0" smtClean="0"/>
              <a:t>And the dominant source of error is…</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smtClean="0">
                <a:solidFill>
                  <a:srgbClr val="EA0000"/>
                </a:solidFill>
              </a:rPr>
              <a:t>Disorder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Background</a:t>
            </a:r>
          </a:p>
          <a:p>
            <a:pPr eaLnBrk="1" hangingPunct="1"/>
            <a:r>
              <a:rPr lang="en-US" altLang="en-US" sz="4000" dirty="0" smtClean="0"/>
              <a:t>Phases</a:t>
            </a:r>
          </a:p>
          <a:p>
            <a:pPr lvl="1" eaLnBrk="1" hangingPunct="1">
              <a:buFontTx/>
              <a:buNone/>
            </a:pPr>
            <a:r>
              <a:rPr lang="en-US" altLang="en-US" sz="3600" dirty="0" smtClean="0">
                <a:solidFill>
                  <a:srgbClr val="EA0000"/>
                </a:solidFill>
              </a:rPr>
              <a:t>Non-isomorphism </a:t>
            </a:r>
            <a:r>
              <a:rPr lang="en-US" altLang="en-US" sz="2400" dirty="0" smtClean="0">
                <a:solidFill>
                  <a:srgbClr val="EA0000"/>
                </a:solidFill>
              </a:rPr>
              <a:t>(including Radiation Damage)</a:t>
            </a:r>
            <a:endParaRPr lang="en-US" altLang="en-US" sz="3600" dirty="0" smtClean="0">
              <a:solidFill>
                <a:srgbClr val="EA0000"/>
              </a:solidFill>
            </a:endParaRPr>
          </a:p>
          <a:p>
            <a:pPr lvl="1" eaLnBrk="1" hangingPunct="1">
              <a:buFontTx/>
              <a:buNone/>
            </a:pPr>
            <a:r>
              <a:rPr lang="en-US" altLang="en-US" sz="3600" dirty="0" smtClean="0">
                <a:solidFill>
                  <a:srgbClr val="EA0000"/>
                </a:solidFill>
              </a:rPr>
              <a:t>Vibration (beam, </a:t>
            </a:r>
            <a:r>
              <a:rPr lang="en-US" altLang="en-US" sz="3600" dirty="0" err="1" smtClean="0">
                <a:solidFill>
                  <a:srgbClr val="EA0000"/>
                </a:solidFill>
              </a:rPr>
              <a:t>xtal</a:t>
            </a:r>
            <a:r>
              <a:rPr lang="en-US" altLang="en-US" sz="3600" dirty="0" smtClean="0">
                <a:solidFill>
                  <a:srgbClr val="EA0000"/>
                </a:solidFill>
              </a:rPr>
              <a:t>, spindle, etc.)</a:t>
            </a:r>
          </a:p>
          <a:p>
            <a:pPr lvl="1" eaLnBrk="1" hangingPunct="1">
              <a:buFontTx/>
              <a:buNone/>
            </a:pPr>
            <a:r>
              <a:rPr lang="en-US" altLang="en-US" sz="3600" dirty="0" smtClean="0">
                <a:solidFill>
                  <a:srgbClr val="EA0000"/>
                </a:solidFill>
              </a:rPr>
              <a:t>Detector calibration</a:t>
            </a:r>
            <a:endParaRPr lang="en-US" altLang="en-US" sz="3200" dirty="0" smtClean="0">
              <a:solidFill>
                <a:srgbClr val="008000"/>
              </a:solidFill>
            </a:endParaRPr>
          </a:p>
        </p:txBody>
      </p:sp>
    </p:spTree>
    <p:extLst>
      <p:ext uri="{BB962C8B-B14F-4D97-AF65-F5344CB8AC3E}">
        <p14:creationId xmlns:p14="http://schemas.microsoft.com/office/powerpoint/2010/main" val="3167467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0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906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906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90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1810" name="Rectangle 2"/>
          <p:cNvSpPr>
            <a:spLocks noGrp="1" noChangeArrowheads="1"/>
          </p:cNvSpPr>
          <p:nvPr>
            <p:ph type="title"/>
          </p:nvPr>
        </p:nvSpPr>
        <p:spPr/>
        <p:txBody>
          <a:bodyPr/>
          <a:lstStyle/>
          <a:p>
            <a:endParaRPr lang="en-US" altLang="en-US"/>
          </a:p>
        </p:txBody>
      </p:sp>
      <p:sp>
        <p:nvSpPr>
          <p:cNvPr id="3191811" name="Rectangle 3"/>
          <p:cNvSpPr>
            <a:spLocks noGrp="1" noChangeArrowheads="1"/>
          </p:cNvSpPr>
          <p:nvPr>
            <p:ph type="body" idx="1"/>
          </p:nvPr>
        </p:nvSpPr>
        <p:spPr/>
        <p:txBody>
          <a:bodyPr/>
          <a:lstStyle/>
          <a:p>
            <a:endParaRPr lang="en-US" altLang="en-US"/>
          </a:p>
        </p:txBody>
      </p:sp>
      <p:pic>
        <p:nvPicPr>
          <p:cNvPr id="3191812" name="Picture 4" descr="limb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2257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2834" name="Rectangle 2"/>
          <p:cNvSpPr>
            <a:spLocks noGrp="1" noChangeArrowheads="1"/>
          </p:cNvSpPr>
          <p:nvPr>
            <p:ph type="title"/>
          </p:nvPr>
        </p:nvSpPr>
        <p:spPr/>
        <p:txBody>
          <a:bodyPr/>
          <a:lstStyle/>
          <a:p>
            <a:endParaRPr lang="en-US" altLang="en-US"/>
          </a:p>
        </p:txBody>
      </p:sp>
      <p:sp>
        <p:nvSpPr>
          <p:cNvPr id="3192835" name="Rectangle 3"/>
          <p:cNvSpPr>
            <a:spLocks noGrp="1" noChangeArrowheads="1"/>
          </p:cNvSpPr>
          <p:nvPr>
            <p:ph type="body" idx="1"/>
          </p:nvPr>
        </p:nvSpPr>
        <p:spPr/>
        <p:txBody>
          <a:bodyPr/>
          <a:lstStyle/>
          <a:p>
            <a:endParaRPr lang="en-US" altLang="en-US"/>
          </a:p>
        </p:txBody>
      </p:sp>
      <p:pic>
        <p:nvPicPr>
          <p:cNvPr id="3192836" name="Picture 4" descr="limbro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7752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3858" name="Rectangle 2"/>
          <p:cNvSpPr>
            <a:spLocks noGrp="1" noChangeArrowheads="1"/>
          </p:cNvSpPr>
          <p:nvPr>
            <p:ph type="title"/>
          </p:nvPr>
        </p:nvSpPr>
        <p:spPr/>
        <p:txBody>
          <a:bodyPr/>
          <a:lstStyle/>
          <a:p>
            <a:endParaRPr lang="en-US" altLang="en-US"/>
          </a:p>
        </p:txBody>
      </p:sp>
      <p:sp>
        <p:nvSpPr>
          <p:cNvPr id="3193859" name="Rectangle 3"/>
          <p:cNvSpPr>
            <a:spLocks noGrp="1" noChangeArrowheads="1"/>
          </p:cNvSpPr>
          <p:nvPr>
            <p:ph type="body" idx="1"/>
          </p:nvPr>
        </p:nvSpPr>
        <p:spPr/>
        <p:txBody>
          <a:bodyPr/>
          <a:lstStyle/>
          <a:p>
            <a:endParaRPr lang="en-US" altLang="en-US"/>
          </a:p>
        </p:txBody>
      </p:sp>
      <p:pic>
        <p:nvPicPr>
          <p:cNvPr id="3193860" name="Picture 4" descr="limbro_big"/>
          <p:cNvPicPr>
            <a:picLocks noChangeAspect="1" noChangeArrowheads="1"/>
          </p:cNvPicPr>
          <p:nvPr/>
        </p:nvPicPr>
        <p:blipFill>
          <a:blip r:embed="rId2">
            <a:extLst>
              <a:ext uri="{28A0092B-C50C-407E-A947-70E740481C1C}">
                <a14:useLocalDpi xmlns:a14="http://schemas.microsoft.com/office/drawing/2010/main" val="0"/>
              </a:ext>
            </a:extLst>
          </a:blip>
          <a:srcRect l="52313" t="41301" r="35091" b="44142"/>
          <a:stretch>
            <a:fillRect/>
          </a:stretch>
        </p:blipFill>
        <p:spPr bwMode="auto">
          <a:xfrm>
            <a:off x="0" y="-1066800"/>
            <a:ext cx="9144000"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1015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82" name="Rectangle 2"/>
          <p:cNvSpPr>
            <a:spLocks noGrp="1" noChangeArrowheads="1"/>
          </p:cNvSpPr>
          <p:nvPr>
            <p:ph type="title"/>
          </p:nvPr>
        </p:nvSpPr>
        <p:spPr/>
        <p:txBody>
          <a:bodyPr/>
          <a:lstStyle/>
          <a:p>
            <a:endParaRPr lang="en-US" altLang="en-US"/>
          </a:p>
        </p:txBody>
      </p:sp>
      <p:sp>
        <p:nvSpPr>
          <p:cNvPr id="3194883" name="Rectangle 3"/>
          <p:cNvSpPr>
            <a:spLocks noGrp="1" noChangeArrowheads="1"/>
          </p:cNvSpPr>
          <p:nvPr>
            <p:ph type="body" idx="1"/>
          </p:nvPr>
        </p:nvSpPr>
        <p:spPr/>
        <p:txBody>
          <a:bodyPr/>
          <a:lstStyle/>
          <a:p>
            <a:endParaRPr lang="en-US" altLang="en-US"/>
          </a:p>
        </p:txBody>
      </p:sp>
      <p:pic>
        <p:nvPicPr>
          <p:cNvPr id="3194884" name="Picture 4" descr="limbro_big"/>
          <p:cNvPicPr>
            <a:picLocks noChangeAspect="1" noChangeArrowheads="1"/>
          </p:cNvPicPr>
          <p:nvPr/>
        </p:nvPicPr>
        <p:blipFill>
          <a:blip r:embed="rId2">
            <a:extLst>
              <a:ext uri="{28A0092B-C50C-407E-A947-70E740481C1C}">
                <a14:useLocalDpi xmlns:a14="http://schemas.microsoft.com/office/drawing/2010/main" val="0"/>
              </a:ext>
            </a:extLst>
          </a:blip>
          <a:srcRect l="52313" t="41301" r="35091" b="44142"/>
          <a:stretch>
            <a:fillRect/>
          </a:stretch>
        </p:blipFill>
        <p:spPr bwMode="auto">
          <a:xfrm>
            <a:off x="0" y="-1066800"/>
            <a:ext cx="9144000"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885" name="Line 5"/>
          <p:cNvSpPr>
            <a:spLocks noChangeShapeType="1"/>
          </p:cNvSpPr>
          <p:nvPr/>
        </p:nvSpPr>
        <p:spPr bwMode="auto">
          <a:xfrm flipH="1">
            <a:off x="5562600" y="4114800"/>
            <a:ext cx="10668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8762318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5906" name="Picture 2" descr="limbro_lyso2_0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0074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6930" name="Picture 2" descr="limbro_lyso2_0_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2929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7954" name="Picture 2" descr="limbro_lyso2_0_002_big"/>
          <p:cNvPicPr>
            <a:picLocks noChangeAspect="1" noChangeArrowheads="1"/>
          </p:cNvPicPr>
          <p:nvPr/>
        </p:nvPicPr>
        <p:blipFill rotWithShape="1">
          <a:blip r:embed="rId2">
            <a:extLst>
              <a:ext uri="{28A0092B-C50C-407E-A947-70E740481C1C}">
                <a14:useLocalDpi xmlns:a14="http://schemas.microsoft.com/office/drawing/2010/main" val="0"/>
              </a:ext>
            </a:extLst>
          </a:blip>
          <a:srcRect l="33611" t="43334" r="33056" b="3166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Line 4"/>
          <p:cNvSpPr>
            <a:spLocks noChangeShapeType="1"/>
          </p:cNvSpPr>
          <p:nvPr/>
        </p:nvSpPr>
        <p:spPr bwMode="auto">
          <a:xfrm flipH="1">
            <a:off x="5706515" y="6237795"/>
            <a:ext cx="730927" cy="47591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Text Box 5"/>
          <p:cNvSpPr txBox="1">
            <a:spLocks noChangeArrowheads="1"/>
          </p:cNvSpPr>
          <p:nvPr/>
        </p:nvSpPr>
        <p:spPr bwMode="auto">
          <a:xfrm>
            <a:off x="6459097" y="5868862"/>
            <a:ext cx="14706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000" b="1" dirty="0" smtClean="0"/>
              <a:t>~4</a:t>
            </a:r>
            <a:r>
              <a:rPr lang="en-US" altLang="en-US" sz="4000" b="1" dirty="0" smtClean="0">
                <a:cs typeface="Arial" pitchFamily="34" charset="0"/>
              </a:rPr>
              <a:t>Ǻ</a:t>
            </a:r>
            <a:endParaRPr lang="en-US" altLang="en-US" sz="4000" b="1" dirty="0">
              <a:cs typeface="Arial" pitchFamily="34" charset="0"/>
            </a:endParaRPr>
          </a:p>
        </p:txBody>
      </p:sp>
      <p:sp>
        <p:nvSpPr>
          <p:cNvPr id="5" name="Text Box 5"/>
          <p:cNvSpPr txBox="1">
            <a:spLocks noChangeArrowheads="1"/>
          </p:cNvSpPr>
          <p:nvPr/>
        </p:nvSpPr>
        <p:spPr bwMode="auto">
          <a:xfrm>
            <a:off x="4123492" y="4949921"/>
            <a:ext cx="46712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000" b="1" dirty="0" smtClean="0">
                <a:cs typeface="Arial" pitchFamily="34" charset="0"/>
              </a:rPr>
              <a:t>from Lysozyme?</a:t>
            </a:r>
            <a:endParaRPr lang="en-US" altLang="en-US" sz="4000" b="1" dirty="0">
              <a:cs typeface="Arial" pitchFamily="34" charset="0"/>
            </a:endParaRPr>
          </a:p>
        </p:txBody>
      </p:sp>
    </p:spTree>
    <p:extLst>
      <p:ext uri="{BB962C8B-B14F-4D97-AF65-F5344CB8AC3E}">
        <p14:creationId xmlns:p14="http://schemas.microsoft.com/office/powerpoint/2010/main" val="6888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471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4907"/>
            <a:ext cx="9144000" cy="881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96757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3858" name="Rectangle 2"/>
          <p:cNvSpPr>
            <a:spLocks noGrp="1" noChangeArrowheads="1"/>
          </p:cNvSpPr>
          <p:nvPr>
            <p:ph type="title"/>
          </p:nvPr>
        </p:nvSpPr>
        <p:spPr/>
        <p:txBody>
          <a:bodyPr/>
          <a:lstStyle/>
          <a:p>
            <a:endParaRPr lang="en-US" altLang="en-US"/>
          </a:p>
        </p:txBody>
      </p:sp>
      <p:sp>
        <p:nvSpPr>
          <p:cNvPr id="3193859" name="Rectangle 3"/>
          <p:cNvSpPr>
            <a:spLocks noGrp="1" noChangeArrowheads="1"/>
          </p:cNvSpPr>
          <p:nvPr>
            <p:ph type="body" idx="1"/>
          </p:nvPr>
        </p:nvSpPr>
        <p:spPr/>
        <p:txBody>
          <a:bodyPr/>
          <a:lstStyle/>
          <a:p>
            <a:endParaRPr lang="en-US" altLang="en-US"/>
          </a:p>
        </p:txBody>
      </p:sp>
      <p:pic>
        <p:nvPicPr>
          <p:cNvPr id="3193860" name="Picture 4" descr="limbro_big"/>
          <p:cNvPicPr>
            <a:picLocks noChangeAspect="1" noChangeArrowheads="1"/>
          </p:cNvPicPr>
          <p:nvPr/>
        </p:nvPicPr>
        <p:blipFill>
          <a:blip r:embed="rId2">
            <a:extLst>
              <a:ext uri="{28A0092B-C50C-407E-A947-70E740481C1C}">
                <a14:useLocalDpi xmlns:a14="http://schemas.microsoft.com/office/drawing/2010/main" val="0"/>
              </a:ext>
            </a:extLst>
          </a:blip>
          <a:srcRect l="52313" t="41301" r="35091" b="44142"/>
          <a:stretch>
            <a:fillRect/>
          </a:stretch>
        </p:blipFill>
        <p:spPr bwMode="auto">
          <a:xfrm>
            <a:off x="0" y="-1066800"/>
            <a:ext cx="9144000" cy="792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3091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a:xfrm>
            <a:off x="2249328" y="4473812"/>
            <a:ext cx="4385964" cy="1056129"/>
          </a:xfrm>
          <a:custGeom>
            <a:avLst/>
            <a:gdLst>
              <a:gd name="connsiteX0" fmla="*/ 4093029 w 4222651"/>
              <a:gd name="connsiteY0" fmla="*/ 772677 h 772677"/>
              <a:gd name="connsiteX1" fmla="*/ 4180114 w 4222651"/>
              <a:gd name="connsiteY1" fmla="*/ 424334 h 772677"/>
              <a:gd name="connsiteX2" fmla="*/ 3497943 w 4222651"/>
              <a:gd name="connsiteY2" fmla="*/ 3420 h 772677"/>
              <a:gd name="connsiteX3" fmla="*/ 1436914 w 4222651"/>
              <a:gd name="connsiteY3" fmla="*/ 250163 h 772677"/>
              <a:gd name="connsiteX4" fmla="*/ 0 w 4222651"/>
              <a:gd name="connsiteY4" fmla="*/ 685592 h 772677"/>
              <a:gd name="connsiteX5" fmla="*/ 0 w 4222651"/>
              <a:gd name="connsiteY5" fmla="*/ 685592 h 772677"/>
              <a:gd name="connsiteX0" fmla="*/ 4093029 w 4222651"/>
              <a:gd name="connsiteY0" fmla="*/ 772677 h 772677"/>
              <a:gd name="connsiteX1" fmla="*/ 4180114 w 4222651"/>
              <a:gd name="connsiteY1" fmla="*/ 424334 h 772677"/>
              <a:gd name="connsiteX2" fmla="*/ 3497943 w 4222651"/>
              <a:gd name="connsiteY2" fmla="*/ 3420 h 772677"/>
              <a:gd name="connsiteX3" fmla="*/ 1436914 w 4222651"/>
              <a:gd name="connsiteY3" fmla="*/ 250163 h 772677"/>
              <a:gd name="connsiteX4" fmla="*/ 0 w 4222651"/>
              <a:gd name="connsiteY4" fmla="*/ 685592 h 772677"/>
              <a:gd name="connsiteX5" fmla="*/ 0 w 4222651"/>
              <a:gd name="connsiteY5" fmla="*/ 685592 h 772677"/>
              <a:gd name="connsiteX6" fmla="*/ 4093029 w 4222651"/>
              <a:gd name="connsiteY6" fmla="*/ 772677 h 772677"/>
              <a:gd name="connsiteX0" fmla="*/ 4093029 w 4222651"/>
              <a:gd name="connsiteY0" fmla="*/ 1113216 h 1113216"/>
              <a:gd name="connsiteX1" fmla="*/ 4180114 w 4222651"/>
              <a:gd name="connsiteY1" fmla="*/ 764873 h 1113216"/>
              <a:gd name="connsiteX2" fmla="*/ 3497943 w 4222651"/>
              <a:gd name="connsiteY2" fmla="*/ 343959 h 1113216"/>
              <a:gd name="connsiteX3" fmla="*/ 595085 w 4222651"/>
              <a:gd name="connsiteY3" fmla="*/ 24645 h 1113216"/>
              <a:gd name="connsiteX4" fmla="*/ 0 w 4222651"/>
              <a:gd name="connsiteY4" fmla="*/ 1026131 h 1113216"/>
              <a:gd name="connsiteX5" fmla="*/ 0 w 4222651"/>
              <a:gd name="connsiteY5" fmla="*/ 1026131 h 1113216"/>
              <a:gd name="connsiteX6" fmla="*/ 4093029 w 4222651"/>
              <a:gd name="connsiteY6" fmla="*/ 1113216 h 1113216"/>
              <a:gd name="connsiteX0" fmla="*/ 4209143 w 4338765"/>
              <a:gd name="connsiteY0" fmla="*/ 1113216 h 1113216"/>
              <a:gd name="connsiteX1" fmla="*/ 4296228 w 4338765"/>
              <a:gd name="connsiteY1" fmla="*/ 764873 h 1113216"/>
              <a:gd name="connsiteX2" fmla="*/ 3614057 w 4338765"/>
              <a:gd name="connsiteY2" fmla="*/ 343959 h 1113216"/>
              <a:gd name="connsiteX3" fmla="*/ 711199 w 4338765"/>
              <a:gd name="connsiteY3" fmla="*/ 24645 h 1113216"/>
              <a:gd name="connsiteX4" fmla="*/ 116114 w 4338765"/>
              <a:gd name="connsiteY4" fmla="*/ 1026131 h 1113216"/>
              <a:gd name="connsiteX5" fmla="*/ 0 w 4338765"/>
              <a:gd name="connsiteY5" fmla="*/ 1026131 h 1113216"/>
              <a:gd name="connsiteX6" fmla="*/ 4209143 w 4338765"/>
              <a:gd name="connsiteY6" fmla="*/ 1113216 h 1113216"/>
              <a:gd name="connsiteX0" fmla="*/ 4368596 w 4498218"/>
              <a:gd name="connsiteY0" fmla="*/ 1089524 h 1089524"/>
              <a:gd name="connsiteX1" fmla="*/ 4455681 w 4498218"/>
              <a:gd name="connsiteY1" fmla="*/ 741181 h 1089524"/>
              <a:gd name="connsiteX2" fmla="*/ 3773510 w 4498218"/>
              <a:gd name="connsiteY2" fmla="*/ 320267 h 1089524"/>
              <a:gd name="connsiteX3" fmla="*/ 870652 w 4498218"/>
              <a:gd name="connsiteY3" fmla="*/ 953 h 1089524"/>
              <a:gd name="connsiteX4" fmla="*/ 28824 w 4498218"/>
              <a:gd name="connsiteY4" fmla="*/ 421868 h 1089524"/>
              <a:gd name="connsiteX5" fmla="*/ 159453 w 4498218"/>
              <a:gd name="connsiteY5" fmla="*/ 1002439 h 1089524"/>
              <a:gd name="connsiteX6" fmla="*/ 4368596 w 4498218"/>
              <a:gd name="connsiteY6" fmla="*/ 1089524 h 1089524"/>
              <a:gd name="connsiteX0" fmla="*/ 4368596 w 4488611"/>
              <a:gd name="connsiteY0" fmla="*/ 1095319 h 1095319"/>
              <a:gd name="connsiteX1" fmla="*/ 4455681 w 4488611"/>
              <a:gd name="connsiteY1" fmla="*/ 746976 h 1095319"/>
              <a:gd name="connsiteX2" fmla="*/ 3904138 w 4488611"/>
              <a:gd name="connsiteY2" fmla="*/ 209948 h 1095319"/>
              <a:gd name="connsiteX3" fmla="*/ 870652 w 4488611"/>
              <a:gd name="connsiteY3" fmla="*/ 6748 h 1095319"/>
              <a:gd name="connsiteX4" fmla="*/ 28824 w 4488611"/>
              <a:gd name="connsiteY4" fmla="*/ 427663 h 1095319"/>
              <a:gd name="connsiteX5" fmla="*/ 159453 w 4488611"/>
              <a:gd name="connsiteY5" fmla="*/ 1008234 h 1095319"/>
              <a:gd name="connsiteX6" fmla="*/ 4368596 w 4488611"/>
              <a:gd name="connsiteY6" fmla="*/ 1095319 h 1095319"/>
              <a:gd name="connsiteX0" fmla="*/ 4368596 w 4488611"/>
              <a:gd name="connsiteY0" fmla="*/ 1128700 h 1128700"/>
              <a:gd name="connsiteX1" fmla="*/ 4455681 w 4488611"/>
              <a:gd name="connsiteY1" fmla="*/ 780357 h 1128700"/>
              <a:gd name="connsiteX2" fmla="*/ 3904138 w 4488611"/>
              <a:gd name="connsiteY2" fmla="*/ 243329 h 1128700"/>
              <a:gd name="connsiteX3" fmla="*/ 2742997 w 4488611"/>
              <a:gd name="connsiteY3" fmla="*/ 40130 h 1128700"/>
              <a:gd name="connsiteX4" fmla="*/ 870652 w 4488611"/>
              <a:gd name="connsiteY4" fmla="*/ 40129 h 1128700"/>
              <a:gd name="connsiteX5" fmla="*/ 28824 w 4488611"/>
              <a:gd name="connsiteY5" fmla="*/ 461044 h 1128700"/>
              <a:gd name="connsiteX6" fmla="*/ 159453 w 4488611"/>
              <a:gd name="connsiteY6" fmla="*/ 1041615 h 1128700"/>
              <a:gd name="connsiteX7" fmla="*/ 4368596 w 4488611"/>
              <a:gd name="connsiteY7" fmla="*/ 1128700 h 1128700"/>
              <a:gd name="connsiteX0" fmla="*/ 4325053 w 4478221"/>
              <a:gd name="connsiteY0" fmla="*/ 1056129 h 1056129"/>
              <a:gd name="connsiteX1" fmla="*/ 4455681 w 4478221"/>
              <a:gd name="connsiteY1" fmla="*/ 780357 h 1056129"/>
              <a:gd name="connsiteX2" fmla="*/ 3904138 w 4478221"/>
              <a:gd name="connsiteY2" fmla="*/ 243329 h 1056129"/>
              <a:gd name="connsiteX3" fmla="*/ 2742997 w 4478221"/>
              <a:gd name="connsiteY3" fmla="*/ 40130 h 1056129"/>
              <a:gd name="connsiteX4" fmla="*/ 870652 w 4478221"/>
              <a:gd name="connsiteY4" fmla="*/ 40129 h 1056129"/>
              <a:gd name="connsiteX5" fmla="*/ 28824 w 4478221"/>
              <a:gd name="connsiteY5" fmla="*/ 461044 h 1056129"/>
              <a:gd name="connsiteX6" fmla="*/ 159453 w 4478221"/>
              <a:gd name="connsiteY6" fmla="*/ 1041615 h 1056129"/>
              <a:gd name="connsiteX7" fmla="*/ 4325053 w 4478221"/>
              <a:gd name="connsiteY7" fmla="*/ 1056129 h 1056129"/>
              <a:gd name="connsiteX0" fmla="*/ 4325053 w 4370860"/>
              <a:gd name="connsiteY0" fmla="*/ 1056129 h 1056129"/>
              <a:gd name="connsiteX1" fmla="*/ 4281510 w 4370860"/>
              <a:gd name="connsiteY1" fmla="*/ 606185 h 1056129"/>
              <a:gd name="connsiteX2" fmla="*/ 3904138 w 4370860"/>
              <a:gd name="connsiteY2" fmla="*/ 243329 h 1056129"/>
              <a:gd name="connsiteX3" fmla="*/ 2742997 w 4370860"/>
              <a:gd name="connsiteY3" fmla="*/ 40130 h 1056129"/>
              <a:gd name="connsiteX4" fmla="*/ 870652 w 4370860"/>
              <a:gd name="connsiteY4" fmla="*/ 40129 h 1056129"/>
              <a:gd name="connsiteX5" fmla="*/ 28824 w 4370860"/>
              <a:gd name="connsiteY5" fmla="*/ 461044 h 1056129"/>
              <a:gd name="connsiteX6" fmla="*/ 159453 w 4370860"/>
              <a:gd name="connsiteY6" fmla="*/ 1041615 h 1056129"/>
              <a:gd name="connsiteX7" fmla="*/ 4325053 w 4370860"/>
              <a:gd name="connsiteY7" fmla="*/ 1056129 h 1056129"/>
              <a:gd name="connsiteX0" fmla="*/ 4340157 w 4385964"/>
              <a:gd name="connsiteY0" fmla="*/ 1056129 h 1056129"/>
              <a:gd name="connsiteX1" fmla="*/ 4296614 w 4385964"/>
              <a:gd name="connsiteY1" fmla="*/ 606185 h 1056129"/>
              <a:gd name="connsiteX2" fmla="*/ 3919242 w 4385964"/>
              <a:gd name="connsiteY2" fmla="*/ 243329 h 1056129"/>
              <a:gd name="connsiteX3" fmla="*/ 2758101 w 4385964"/>
              <a:gd name="connsiteY3" fmla="*/ 40130 h 1056129"/>
              <a:gd name="connsiteX4" fmla="*/ 885756 w 4385964"/>
              <a:gd name="connsiteY4" fmla="*/ 40129 h 1056129"/>
              <a:gd name="connsiteX5" fmla="*/ 43928 w 4385964"/>
              <a:gd name="connsiteY5" fmla="*/ 461044 h 1056129"/>
              <a:gd name="connsiteX6" fmla="*/ 87472 w 4385964"/>
              <a:gd name="connsiteY6" fmla="*/ 1041615 h 1056129"/>
              <a:gd name="connsiteX7" fmla="*/ 4340157 w 4385964"/>
              <a:gd name="connsiteY7" fmla="*/ 1056129 h 105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5964" h="1056129">
                <a:moveTo>
                  <a:pt x="4340157" y="1056129"/>
                </a:moveTo>
                <a:cubicBezTo>
                  <a:pt x="4433290" y="946062"/>
                  <a:pt x="4366766" y="741652"/>
                  <a:pt x="4296614" y="606185"/>
                </a:cubicBezTo>
                <a:cubicBezTo>
                  <a:pt x="4226462" y="470718"/>
                  <a:pt x="4175661" y="337671"/>
                  <a:pt x="3919242" y="243329"/>
                </a:cubicBezTo>
                <a:cubicBezTo>
                  <a:pt x="3662823" y="148987"/>
                  <a:pt x="3263682" y="73997"/>
                  <a:pt x="2758101" y="40130"/>
                </a:cubicBezTo>
                <a:cubicBezTo>
                  <a:pt x="2252520" y="6263"/>
                  <a:pt x="1338118" y="-30023"/>
                  <a:pt x="885756" y="40129"/>
                </a:cubicBezTo>
                <a:cubicBezTo>
                  <a:pt x="433394" y="110281"/>
                  <a:pt x="176975" y="294130"/>
                  <a:pt x="43928" y="461044"/>
                </a:cubicBezTo>
                <a:cubicBezTo>
                  <a:pt x="-89119" y="627958"/>
                  <a:pt x="126177" y="1041615"/>
                  <a:pt x="87472" y="1041615"/>
                </a:cubicBezTo>
                <a:lnTo>
                  <a:pt x="4340157" y="1056129"/>
                </a:lnTo>
                <a:close/>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52455" y="3033486"/>
            <a:ext cx="769258" cy="14078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20800" y="1857829"/>
            <a:ext cx="1117600" cy="3657600"/>
          </a:xfrm>
          <a:prstGeom prst="rect">
            <a:avLst/>
          </a:prstGeom>
          <a:pattFill prst="wdUp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55227" y="1857829"/>
            <a:ext cx="500743" cy="3657600"/>
          </a:xfrm>
          <a:prstGeom prst="rect">
            <a:avLst/>
          </a:prstGeom>
          <a:pattFill prst="wdUp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9"/>
          <p:cNvGrpSpPr>
            <a:grpSpLocks/>
          </p:cNvGrpSpPr>
          <p:nvPr/>
        </p:nvGrpSpPr>
        <p:grpSpPr bwMode="auto">
          <a:xfrm rot="17298098">
            <a:off x="6231411" y="3825548"/>
            <a:ext cx="277813" cy="238125"/>
            <a:chOff x="3192" y="2215"/>
            <a:chExt cx="920" cy="943"/>
          </a:xfrm>
        </p:grpSpPr>
        <p:sp>
          <p:nvSpPr>
            <p:cNvPr id="10" name="Freeform 3"/>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1" name="Line 6"/>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2" name="Line 7"/>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3" name="Line 8"/>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 name="Line 9"/>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6"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7" name="Freeform 12"/>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8" name="Freeform 13"/>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2" name="Title 1"/>
          <p:cNvSpPr>
            <a:spLocks noGrp="1"/>
          </p:cNvSpPr>
          <p:nvPr>
            <p:ph type="title"/>
          </p:nvPr>
        </p:nvSpPr>
        <p:spPr/>
        <p:txBody>
          <a:bodyPr/>
          <a:lstStyle/>
          <a:p>
            <a:r>
              <a:rPr lang="en-US" dirty="0" smtClean="0"/>
              <a:t>X-ray vs tray</a:t>
            </a:r>
            <a:endParaRPr lang="en-US" dirty="0"/>
          </a:p>
        </p:txBody>
      </p:sp>
      <p:grpSp>
        <p:nvGrpSpPr>
          <p:cNvPr id="3" name="Group 2"/>
          <p:cNvGrpSpPr/>
          <p:nvPr/>
        </p:nvGrpSpPr>
        <p:grpSpPr>
          <a:xfrm>
            <a:off x="-246743" y="2733577"/>
            <a:ext cx="9593943" cy="2064014"/>
            <a:chOff x="-246743" y="2733577"/>
            <a:chExt cx="9593943" cy="2064014"/>
          </a:xfrm>
        </p:grpSpPr>
        <p:sp>
          <p:nvSpPr>
            <p:cNvPr id="20" name="Rectangle 19"/>
            <p:cNvSpPr/>
            <p:nvPr/>
          </p:nvSpPr>
          <p:spPr>
            <a:xfrm>
              <a:off x="-246743" y="3775916"/>
              <a:ext cx="9593943" cy="337963"/>
            </a:xfrm>
            <a:prstGeom prst="rect">
              <a:avLst/>
            </a:prstGeom>
            <a:solidFill>
              <a:srgbClr val="2AD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46743" y="3783639"/>
              <a:ext cx="6695801" cy="337963"/>
            </a:xfrm>
            <a:prstGeom prst="rect">
              <a:avLst/>
            </a:prstGeom>
            <a:solidFill>
              <a:srgbClr val="2AD63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20564053">
              <a:off x="1625599" y="2733577"/>
              <a:ext cx="6662057" cy="541764"/>
            </a:xfrm>
            <a:prstGeom prst="rightArrow">
              <a:avLst/>
            </a:prstGeom>
            <a:solidFill>
              <a:srgbClr val="2AD63A">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295298">
              <a:off x="1833206" y="4255827"/>
              <a:ext cx="3047927" cy="541764"/>
            </a:xfrm>
            <a:prstGeom prst="rightArrow">
              <a:avLst/>
            </a:prstGeom>
            <a:solidFill>
              <a:srgbClr val="2AD63A">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20564053">
              <a:off x="6285548" y="3328997"/>
              <a:ext cx="2476340" cy="541764"/>
            </a:xfrm>
            <a:prstGeom prst="rightArrow">
              <a:avLst/>
            </a:prstGeom>
            <a:solidFill>
              <a:srgbClr val="2AD63A">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250351">
              <a:off x="6249886" y="4107835"/>
              <a:ext cx="2476340" cy="541764"/>
            </a:xfrm>
            <a:prstGeom prst="rightArrow">
              <a:avLst/>
            </a:prstGeom>
            <a:solidFill>
              <a:srgbClr val="2AD63A">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6742" y="3783086"/>
              <a:ext cx="2685142" cy="337963"/>
            </a:xfrm>
            <a:prstGeom prst="rect">
              <a:avLst/>
            </a:prstGeom>
            <a:solidFill>
              <a:srgbClr val="20A82D">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417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6930" name="Picture 2" descr="limbro_lyso2_0_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4265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Oval 2"/>
          <p:cNvSpPr>
            <a:spLocks noChangeArrowheads="1"/>
          </p:cNvSpPr>
          <p:nvPr/>
        </p:nvSpPr>
        <p:spPr bwMode="auto">
          <a:xfrm>
            <a:off x="3219450" y="1277938"/>
            <a:ext cx="2755900" cy="4433887"/>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86371" name="Rectangle 3"/>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186372" name="Rectangle 4"/>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smtClean="0"/>
              <a:t>attenuation factor</a:t>
            </a:r>
          </a:p>
        </p:txBody>
      </p:sp>
      <p:sp>
        <p:nvSpPr>
          <p:cNvPr id="186373" name="Text Box 5"/>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solidFill>
                  <a:srgbClr val="000000"/>
                </a:solidFill>
              </a:rPr>
              <a:t>Bouguer, P.  (1729). </a:t>
            </a:r>
            <a:r>
              <a:rPr lang="fr-FR" altLang="en-US" sz="1800" i="1">
                <a:solidFill>
                  <a:srgbClr val="000000"/>
                </a:solidFill>
              </a:rPr>
              <a:t>Essai d'optique sur la gradation de la lumière</a:t>
            </a:r>
            <a:r>
              <a:rPr lang="fr-FR" altLang="en-US" sz="1800">
                <a:solidFill>
                  <a:srgbClr val="000000"/>
                </a:solidFill>
              </a:rPr>
              <a:t>.</a:t>
            </a:r>
          </a:p>
          <a:p>
            <a:pPr eaLnBrk="1" hangingPunct="1">
              <a:spcBef>
                <a:spcPct val="0"/>
              </a:spcBef>
              <a:buFontTx/>
              <a:buNone/>
            </a:pPr>
            <a:r>
              <a:rPr lang="fr-FR" altLang="en-US" sz="1800">
                <a:solidFill>
                  <a:srgbClr val="000000"/>
                </a:solidFill>
              </a:rPr>
              <a:t>Lambert, J. H.  (1760). </a:t>
            </a:r>
            <a:r>
              <a:rPr lang="fr-FR" altLang="en-US" sz="1800" i="1">
                <a:solidFill>
                  <a:srgbClr val="000000"/>
                </a:solidFill>
              </a:rPr>
              <a:t>Photometria: sive De mensura et gradibus luminis, colorum et umbrae</a:t>
            </a:r>
            <a:r>
              <a:rPr lang="fr-FR" altLang="en-US" sz="1800">
                <a:solidFill>
                  <a:srgbClr val="000000"/>
                </a:solidFill>
              </a:rPr>
              <a:t>. </a:t>
            </a:r>
            <a:r>
              <a:rPr lang="en-US" altLang="en-US" sz="1800">
                <a:solidFill>
                  <a:srgbClr val="000000"/>
                </a:solidFill>
              </a:rPr>
              <a:t>E. Klett.</a:t>
            </a:r>
          </a:p>
          <a:p>
            <a:pPr eaLnBrk="1" hangingPunct="1">
              <a:spcBef>
                <a:spcPct val="0"/>
              </a:spcBef>
              <a:buFontTx/>
              <a:buNone/>
            </a:pPr>
            <a:r>
              <a:rPr lang="en-US" altLang="en-US" sz="1800">
                <a:solidFill>
                  <a:srgbClr val="000000"/>
                </a:solidFill>
              </a:rPr>
              <a:t>Beer, A. (1852)."Bestimmung der Absorption des rothen Lichts in farbigen Flüssigkeiten", </a:t>
            </a:r>
            <a:r>
              <a:rPr lang="en-US" altLang="en-US" sz="1800" i="1">
                <a:solidFill>
                  <a:srgbClr val="000000"/>
                </a:solidFill>
              </a:rPr>
              <a:t>Ann. Phys. Chem</a:t>
            </a:r>
            <a:r>
              <a:rPr lang="en-US" altLang="en-US" sz="1800">
                <a:solidFill>
                  <a:srgbClr val="000000"/>
                </a:solidFill>
              </a:rPr>
              <a:t> </a:t>
            </a:r>
            <a:r>
              <a:rPr lang="en-US" altLang="en-US" sz="1800" b="1">
                <a:solidFill>
                  <a:srgbClr val="000000"/>
                </a:solidFill>
              </a:rPr>
              <a:t>86</a:t>
            </a:r>
            <a:r>
              <a:rPr lang="en-US" altLang="en-US" sz="1800">
                <a:solidFill>
                  <a:srgbClr val="000000"/>
                </a:solidFill>
              </a:rPr>
              <a:t>, 78-90. </a:t>
            </a:r>
          </a:p>
        </p:txBody>
      </p:sp>
      <p:sp>
        <p:nvSpPr>
          <p:cNvPr id="186374" name="Text Box 6"/>
          <p:cNvSpPr txBox="1">
            <a:spLocks noChangeArrowheads="1"/>
          </p:cNvSpPr>
          <p:nvPr/>
        </p:nvSpPr>
        <p:spPr bwMode="auto">
          <a:xfrm>
            <a:off x="5937250" y="4484688"/>
            <a:ext cx="32067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solidFill>
                  <a:srgbClr val="000000"/>
                </a:solidFill>
              </a:rPr>
              <a:t>A =          = exp[-</a:t>
            </a:r>
            <a:r>
              <a:rPr lang="el-GR" altLang="en-US" sz="1800">
                <a:solidFill>
                  <a:srgbClr val="000000"/>
                </a:solidFill>
                <a:cs typeface="Arial" pitchFamily="34" charset="0"/>
              </a:rPr>
              <a:t>μ</a:t>
            </a:r>
            <a:r>
              <a:rPr lang="en-US" altLang="en-US" sz="1800" baseline="-25000">
                <a:solidFill>
                  <a:srgbClr val="000000"/>
                </a:solidFill>
                <a:cs typeface="Arial" pitchFamily="34" charset="0"/>
              </a:rPr>
              <a:t>xtal</a:t>
            </a:r>
            <a:r>
              <a:rPr lang="en-US" altLang="en-US" sz="1800">
                <a:solidFill>
                  <a:srgbClr val="000000"/>
                </a:solidFill>
                <a:cs typeface="Arial" pitchFamily="34" charset="0"/>
              </a:rPr>
              <a:t>(</a:t>
            </a:r>
            <a:r>
              <a:rPr lang="en-US" altLang="en-US" sz="1800">
                <a:solidFill>
                  <a:srgbClr val="000000"/>
                </a:solidFill>
              </a:rPr>
              <a:t>t</a:t>
            </a:r>
            <a:r>
              <a:rPr lang="en-US" altLang="en-US" sz="1800" baseline="-25000">
                <a:solidFill>
                  <a:srgbClr val="000000"/>
                </a:solidFill>
              </a:rPr>
              <a:t>xi</a:t>
            </a:r>
            <a:r>
              <a:rPr lang="en-US" altLang="en-US" sz="1800">
                <a:solidFill>
                  <a:srgbClr val="000000"/>
                </a:solidFill>
              </a:rPr>
              <a:t>+ t</a:t>
            </a:r>
            <a:r>
              <a:rPr lang="en-US" altLang="en-US" sz="1800" baseline="-25000">
                <a:solidFill>
                  <a:srgbClr val="000000"/>
                </a:solidFill>
              </a:rPr>
              <a:t>xo</a:t>
            </a:r>
            <a:r>
              <a:rPr lang="en-US" altLang="en-US" sz="1800">
                <a:solidFill>
                  <a:srgbClr val="000000"/>
                </a:solidFill>
              </a:rPr>
              <a:t>)</a:t>
            </a:r>
          </a:p>
          <a:p>
            <a:pPr eaLnBrk="1" hangingPunct="1">
              <a:spcBef>
                <a:spcPct val="50000"/>
              </a:spcBef>
              <a:buFontTx/>
              <a:buNone/>
            </a:pPr>
            <a:r>
              <a:rPr lang="en-US" altLang="en-US" sz="1800">
                <a:solidFill>
                  <a:srgbClr val="000000"/>
                </a:solidFill>
              </a:rPr>
              <a:t>                    -</a:t>
            </a:r>
            <a:r>
              <a:rPr lang="el-GR" altLang="en-US" sz="1800">
                <a:solidFill>
                  <a:srgbClr val="000000"/>
                </a:solidFill>
                <a:cs typeface="Arial" pitchFamily="34" charset="0"/>
              </a:rPr>
              <a:t>μ</a:t>
            </a:r>
            <a:r>
              <a:rPr lang="en-US" altLang="en-US" sz="1800" baseline="-25000">
                <a:solidFill>
                  <a:srgbClr val="000000"/>
                </a:solidFill>
                <a:cs typeface="Arial" pitchFamily="34" charset="0"/>
              </a:rPr>
              <a:t>solvent</a:t>
            </a: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r>
              <a:rPr lang="en-US" altLang="en-US" sz="1800">
                <a:solidFill>
                  <a:srgbClr val="000000"/>
                </a:solidFill>
                <a:cs typeface="Arial" pitchFamily="34" charset="0"/>
              </a:rPr>
              <a:t> + t</a:t>
            </a:r>
            <a:r>
              <a:rPr lang="en-US" altLang="en-US" sz="1800" baseline="-25000">
                <a:solidFill>
                  <a:srgbClr val="000000"/>
                </a:solidFill>
                <a:cs typeface="Arial" pitchFamily="34" charset="0"/>
              </a:rPr>
              <a:t>so</a:t>
            </a:r>
            <a:r>
              <a:rPr lang="en-US" altLang="en-US" sz="1800">
                <a:solidFill>
                  <a:srgbClr val="000000"/>
                </a:solidFill>
                <a:cs typeface="Arial" pitchFamily="34" charset="0"/>
              </a:rPr>
              <a:t>)</a:t>
            </a:r>
            <a:r>
              <a:rPr lang="en-US" altLang="en-US" sz="1800">
                <a:solidFill>
                  <a:srgbClr val="000000"/>
                </a:solidFill>
              </a:rPr>
              <a:t>]</a:t>
            </a:r>
          </a:p>
        </p:txBody>
      </p:sp>
      <p:grpSp>
        <p:nvGrpSpPr>
          <p:cNvPr id="186375" name="Group 7"/>
          <p:cNvGrpSpPr>
            <a:grpSpLocks/>
          </p:cNvGrpSpPr>
          <p:nvPr/>
        </p:nvGrpSpPr>
        <p:grpSpPr bwMode="auto">
          <a:xfrm>
            <a:off x="6357938" y="4210050"/>
            <a:ext cx="627062" cy="806450"/>
            <a:chOff x="4005" y="2652"/>
            <a:chExt cx="395" cy="508"/>
          </a:xfrm>
        </p:grpSpPr>
        <p:sp>
          <p:nvSpPr>
            <p:cNvPr id="186429" name="Text Box 8"/>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solidFill>
                    <a:srgbClr val="000000"/>
                  </a:solidFill>
                </a:rPr>
                <a:t>I</a:t>
              </a:r>
              <a:r>
                <a:rPr lang="en-US" altLang="en-US" sz="1800" baseline="-25000">
                  <a:solidFill>
                    <a:srgbClr val="000000"/>
                  </a:solidFill>
                </a:rPr>
                <a:t>T</a:t>
              </a:r>
            </a:p>
            <a:p>
              <a:pPr algn="ctr" eaLnBrk="1" hangingPunct="1">
                <a:lnSpc>
                  <a:spcPct val="130000"/>
                </a:lnSpc>
                <a:spcBef>
                  <a:spcPct val="0"/>
                </a:spcBef>
                <a:buFontTx/>
                <a:buNone/>
              </a:pPr>
              <a:r>
                <a:rPr lang="en-US" altLang="en-US" sz="1800">
                  <a:solidFill>
                    <a:srgbClr val="000000"/>
                  </a:solidFill>
                </a:rPr>
                <a:t>I</a:t>
              </a:r>
              <a:r>
                <a:rPr lang="en-US" altLang="en-US" sz="1800" baseline="-25000">
                  <a:solidFill>
                    <a:srgbClr val="000000"/>
                  </a:solidFill>
                </a:rPr>
                <a:t>beam</a:t>
              </a:r>
            </a:p>
          </p:txBody>
        </p:sp>
        <p:sp>
          <p:nvSpPr>
            <p:cNvPr id="186430" name="Line 9"/>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86376" name="Text Box 10"/>
          <p:cNvSpPr txBox="1">
            <a:spLocks noChangeArrowheads="1"/>
          </p:cNvSpPr>
          <p:nvPr/>
        </p:nvSpPr>
        <p:spPr bwMode="auto">
          <a:xfrm>
            <a:off x="4413250" y="273685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solidFill>
                  <a:srgbClr val="000000"/>
                </a:solidFill>
                <a:cs typeface="Arial" pitchFamily="34" charset="0"/>
              </a:rPr>
              <a:t>μ</a:t>
            </a:r>
            <a:r>
              <a:rPr lang="en-US" altLang="en-US" sz="1800" baseline="-25000">
                <a:solidFill>
                  <a:srgbClr val="000000"/>
                </a:solidFill>
                <a:cs typeface="Arial" pitchFamily="34" charset="0"/>
              </a:rPr>
              <a:t>xtal</a:t>
            </a:r>
            <a:endParaRPr lang="el-GR" altLang="en-US" sz="1800" baseline="-25000">
              <a:solidFill>
                <a:srgbClr val="000000"/>
              </a:solidFill>
              <a:cs typeface="Arial" pitchFamily="34" charset="0"/>
            </a:endParaRPr>
          </a:p>
        </p:txBody>
      </p:sp>
      <p:grpSp>
        <p:nvGrpSpPr>
          <p:cNvPr id="2926603" name="Group 11"/>
          <p:cNvGrpSpPr>
            <a:grpSpLocks/>
          </p:cNvGrpSpPr>
          <p:nvPr/>
        </p:nvGrpSpPr>
        <p:grpSpPr bwMode="auto">
          <a:xfrm>
            <a:off x="606425" y="9525"/>
            <a:ext cx="7016750" cy="3062288"/>
            <a:chOff x="382" y="6"/>
            <a:chExt cx="4420" cy="1929"/>
          </a:xfrm>
        </p:grpSpPr>
        <p:grpSp>
          <p:nvGrpSpPr>
            <p:cNvPr id="186414" name="Group 12"/>
            <p:cNvGrpSpPr>
              <a:grpSpLocks/>
            </p:cNvGrpSpPr>
            <p:nvPr/>
          </p:nvGrpSpPr>
          <p:grpSpPr bwMode="auto">
            <a:xfrm>
              <a:off x="382" y="6"/>
              <a:ext cx="4420" cy="1555"/>
              <a:chOff x="505" y="710"/>
              <a:chExt cx="4420" cy="1555"/>
            </a:xfrm>
          </p:grpSpPr>
          <p:sp>
            <p:nvSpPr>
              <p:cNvPr id="186427" name="Line 13"/>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28" name="Line 14"/>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86415" name="Line 15"/>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16" name="Line 16"/>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17" name="Text Box 17"/>
            <p:cNvSpPr txBox="1">
              <a:spLocks noChangeArrowheads="1"/>
            </p:cNvSpPr>
            <p:nvPr/>
          </p:nvSpPr>
          <p:spPr bwMode="auto">
            <a:xfrm>
              <a:off x="2480"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xi</a:t>
              </a:r>
              <a:endParaRPr lang="el-GR" altLang="en-US" sz="1800" baseline="-25000">
                <a:solidFill>
                  <a:srgbClr val="000000"/>
                </a:solidFill>
                <a:cs typeface="Arial" pitchFamily="34" charset="0"/>
              </a:endParaRPr>
            </a:p>
          </p:txBody>
        </p:sp>
        <p:sp>
          <p:nvSpPr>
            <p:cNvPr id="186418" name="Line 18"/>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19" name="Line 19"/>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20" name="Line 20"/>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21" name="Text Box 21"/>
            <p:cNvSpPr txBox="1">
              <a:spLocks noChangeArrowheads="1"/>
            </p:cNvSpPr>
            <p:nvPr/>
          </p:nvSpPr>
          <p:spPr bwMode="auto">
            <a:xfrm rot="-2170826">
              <a:off x="2862" y="1560"/>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xo</a:t>
              </a:r>
              <a:endParaRPr lang="el-GR" altLang="en-US" sz="1800" baseline="-25000">
                <a:solidFill>
                  <a:srgbClr val="000000"/>
                </a:solidFill>
                <a:cs typeface="Arial" pitchFamily="34" charset="0"/>
              </a:endParaRPr>
            </a:p>
          </p:txBody>
        </p:sp>
        <p:sp>
          <p:nvSpPr>
            <p:cNvPr id="186422" name="Line 22"/>
            <p:cNvSpPr>
              <a:spLocks noChangeShapeType="1"/>
            </p:cNvSpPr>
            <p:nvPr/>
          </p:nvSpPr>
          <p:spPr bwMode="auto">
            <a:xfrm flipV="1">
              <a:off x="3042" y="1152"/>
              <a:ext cx="429" cy="309"/>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23" name="Line 23"/>
            <p:cNvSpPr>
              <a:spLocks noChangeShapeType="1"/>
            </p:cNvSpPr>
            <p:nvPr/>
          </p:nvSpPr>
          <p:spPr bwMode="auto">
            <a:xfrm>
              <a:off x="2083" y="1716"/>
              <a:ext cx="41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24" name="Line 24"/>
            <p:cNvSpPr>
              <a:spLocks noChangeShapeType="1"/>
            </p:cNvSpPr>
            <p:nvPr/>
          </p:nvSpPr>
          <p:spPr bwMode="auto">
            <a:xfrm flipV="1">
              <a:off x="2082" y="1559"/>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25" name="Text Box 25"/>
            <p:cNvSpPr txBox="1">
              <a:spLocks noChangeArrowheads="1"/>
            </p:cNvSpPr>
            <p:nvPr/>
          </p:nvSpPr>
          <p:spPr bwMode="auto">
            <a:xfrm>
              <a:off x="2179"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endParaRPr lang="el-GR" altLang="en-US" sz="1800" baseline="-25000">
                <a:solidFill>
                  <a:srgbClr val="000000"/>
                </a:solidFill>
                <a:cs typeface="Arial" pitchFamily="34" charset="0"/>
              </a:endParaRPr>
            </a:p>
          </p:txBody>
        </p:sp>
        <p:sp>
          <p:nvSpPr>
            <p:cNvPr id="186426" name="Text Box 26"/>
            <p:cNvSpPr txBox="1">
              <a:spLocks noChangeArrowheads="1"/>
            </p:cNvSpPr>
            <p:nvPr/>
          </p:nvSpPr>
          <p:spPr bwMode="auto">
            <a:xfrm rot="-2170826">
              <a:off x="3306" y="123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so</a:t>
              </a:r>
              <a:endParaRPr lang="el-GR" altLang="en-US" sz="1800" baseline="-25000">
                <a:solidFill>
                  <a:srgbClr val="000000"/>
                </a:solidFill>
                <a:cs typeface="Arial" pitchFamily="34" charset="0"/>
              </a:endParaRPr>
            </a:p>
          </p:txBody>
        </p:sp>
      </p:grpSp>
      <p:grpSp>
        <p:nvGrpSpPr>
          <p:cNvPr id="2926619" name="Group 27"/>
          <p:cNvGrpSpPr>
            <a:grpSpLocks/>
          </p:cNvGrpSpPr>
          <p:nvPr/>
        </p:nvGrpSpPr>
        <p:grpSpPr bwMode="auto">
          <a:xfrm>
            <a:off x="1117600" y="1793875"/>
            <a:ext cx="7016750" cy="3051175"/>
            <a:chOff x="704" y="1130"/>
            <a:chExt cx="4420" cy="1922"/>
          </a:xfrm>
        </p:grpSpPr>
        <p:grpSp>
          <p:nvGrpSpPr>
            <p:cNvPr id="186398" name="Group 28"/>
            <p:cNvGrpSpPr>
              <a:grpSpLocks/>
            </p:cNvGrpSpPr>
            <p:nvPr/>
          </p:nvGrpSpPr>
          <p:grpSpPr bwMode="auto">
            <a:xfrm>
              <a:off x="704" y="1130"/>
              <a:ext cx="4420" cy="1555"/>
              <a:chOff x="505" y="710"/>
              <a:chExt cx="4420" cy="1555"/>
            </a:xfrm>
          </p:grpSpPr>
          <p:sp>
            <p:nvSpPr>
              <p:cNvPr id="186412" name="Line 29"/>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13" name="Line 30"/>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86399" name="Line 31"/>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00" name="Line 32"/>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01" name="Text Box 33"/>
            <p:cNvSpPr txBox="1">
              <a:spLocks noChangeArrowheads="1"/>
            </p:cNvSpPr>
            <p:nvPr/>
          </p:nvSpPr>
          <p:spPr bwMode="auto">
            <a:xfrm>
              <a:off x="2603" y="281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xi</a:t>
              </a:r>
              <a:endParaRPr lang="el-GR" altLang="en-US" sz="1800" baseline="-25000">
                <a:solidFill>
                  <a:srgbClr val="000000"/>
                </a:solidFill>
                <a:cs typeface="Arial" pitchFamily="34" charset="0"/>
              </a:endParaRPr>
            </a:p>
          </p:txBody>
        </p:sp>
        <p:sp>
          <p:nvSpPr>
            <p:cNvPr id="186402" name="Line 34"/>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03" name="Line 35"/>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04" name="Line 36"/>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05" name="Text Box 37"/>
            <p:cNvSpPr txBox="1">
              <a:spLocks noChangeArrowheads="1"/>
            </p:cNvSpPr>
            <p:nvPr/>
          </p:nvSpPr>
          <p:spPr bwMode="auto">
            <a:xfrm rot="-2170826">
              <a:off x="3253" y="2627"/>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xo</a:t>
              </a:r>
              <a:endParaRPr lang="el-GR" altLang="en-US" sz="1800" baseline="-25000">
                <a:solidFill>
                  <a:srgbClr val="000000"/>
                </a:solidFill>
                <a:cs typeface="Arial" pitchFamily="34" charset="0"/>
              </a:endParaRPr>
            </a:p>
          </p:txBody>
        </p:sp>
        <p:sp>
          <p:nvSpPr>
            <p:cNvPr id="186406" name="Line 38"/>
            <p:cNvSpPr>
              <a:spLocks noChangeShapeType="1"/>
            </p:cNvSpPr>
            <p:nvPr/>
          </p:nvSpPr>
          <p:spPr bwMode="auto">
            <a:xfrm flipH="1" flipV="1">
              <a:off x="3766" y="2105"/>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07" name="Line 39"/>
            <p:cNvSpPr>
              <a:spLocks noChangeShapeType="1"/>
            </p:cNvSpPr>
            <p:nvPr/>
          </p:nvSpPr>
          <p:spPr bwMode="auto">
            <a:xfrm>
              <a:off x="2080" y="2839"/>
              <a:ext cx="40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08" name="Line 40"/>
            <p:cNvSpPr>
              <a:spLocks noChangeShapeType="1"/>
            </p:cNvSpPr>
            <p:nvPr/>
          </p:nvSpPr>
          <p:spPr bwMode="auto">
            <a:xfrm flipV="1">
              <a:off x="2079" y="2682"/>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09" name="Text Box 41"/>
            <p:cNvSpPr txBox="1">
              <a:spLocks noChangeArrowheads="1"/>
            </p:cNvSpPr>
            <p:nvPr/>
          </p:nvSpPr>
          <p:spPr bwMode="auto">
            <a:xfrm>
              <a:off x="2224" y="2821"/>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endParaRPr lang="el-GR" altLang="en-US" sz="1800" baseline="-25000">
                <a:solidFill>
                  <a:srgbClr val="000000"/>
                </a:solidFill>
                <a:cs typeface="Arial" pitchFamily="34" charset="0"/>
              </a:endParaRPr>
            </a:p>
          </p:txBody>
        </p:sp>
        <p:sp>
          <p:nvSpPr>
            <p:cNvPr id="186410" name="Line 42"/>
            <p:cNvSpPr>
              <a:spLocks noChangeShapeType="1"/>
            </p:cNvSpPr>
            <p:nvPr/>
          </p:nvSpPr>
          <p:spPr bwMode="auto">
            <a:xfrm flipV="1">
              <a:off x="3366" y="2234"/>
              <a:ext cx="488" cy="35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411" name="Text Box 43"/>
            <p:cNvSpPr txBox="1">
              <a:spLocks noChangeArrowheads="1"/>
            </p:cNvSpPr>
            <p:nvPr/>
          </p:nvSpPr>
          <p:spPr bwMode="auto">
            <a:xfrm rot="-2170826">
              <a:off x="3474" y="2448"/>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so</a:t>
              </a:r>
              <a:endParaRPr lang="el-GR" altLang="en-US" sz="1800" baseline="-25000">
                <a:solidFill>
                  <a:srgbClr val="000000"/>
                </a:solidFill>
                <a:cs typeface="Arial" pitchFamily="34" charset="0"/>
              </a:endParaRPr>
            </a:p>
          </p:txBody>
        </p:sp>
      </p:grpSp>
      <p:grpSp>
        <p:nvGrpSpPr>
          <p:cNvPr id="2926636" name="Group 44"/>
          <p:cNvGrpSpPr>
            <a:grpSpLocks/>
          </p:cNvGrpSpPr>
          <p:nvPr/>
        </p:nvGrpSpPr>
        <p:grpSpPr bwMode="auto">
          <a:xfrm>
            <a:off x="801688" y="1127125"/>
            <a:ext cx="7016750" cy="3052763"/>
            <a:chOff x="505" y="710"/>
            <a:chExt cx="4420" cy="1923"/>
          </a:xfrm>
        </p:grpSpPr>
        <p:grpSp>
          <p:nvGrpSpPr>
            <p:cNvPr id="186381" name="Group 45"/>
            <p:cNvGrpSpPr>
              <a:grpSpLocks/>
            </p:cNvGrpSpPr>
            <p:nvPr/>
          </p:nvGrpSpPr>
          <p:grpSpPr bwMode="auto">
            <a:xfrm>
              <a:off x="505" y="710"/>
              <a:ext cx="4420" cy="1555"/>
              <a:chOff x="505" y="710"/>
              <a:chExt cx="4420" cy="1555"/>
            </a:xfrm>
          </p:grpSpPr>
          <p:sp>
            <p:nvSpPr>
              <p:cNvPr id="186396" name="Line 46"/>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397" name="Line 47"/>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86382" name="Line 48"/>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383" name="Line 49"/>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384" name="Text Box 50"/>
            <p:cNvSpPr txBox="1">
              <a:spLocks noChangeArrowheads="1"/>
            </p:cNvSpPr>
            <p:nvPr/>
          </p:nvSpPr>
          <p:spPr bwMode="auto">
            <a:xfrm>
              <a:off x="2507" y="239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xi</a:t>
              </a:r>
              <a:endParaRPr lang="el-GR" altLang="en-US" sz="1800" baseline="-25000">
                <a:solidFill>
                  <a:srgbClr val="000000"/>
                </a:solidFill>
                <a:cs typeface="Arial" pitchFamily="34" charset="0"/>
              </a:endParaRPr>
            </a:p>
          </p:txBody>
        </p:sp>
        <p:grpSp>
          <p:nvGrpSpPr>
            <p:cNvPr id="186385" name="Group 51"/>
            <p:cNvGrpSpPr>
              <a:grpSpLocks/>
            </p:cNvGrpSpPr>
            <p:nvPr/>
          </p:nvGrpSpPr>
          <p:grpSpPr bwMode="auto">
            <a:xfrm>
              <a:off x="2750" y="1896"/>
              <a:ext cx="609" cy="501"/>
              <a:chOff x="2750" y="1896"/>
              <a:chExt cx="609" cy="501"/>
            </a:xfrm>
          </p:grpSpPr>
          <p:sp>
            <p:nvSpPr>
              <p:cNvPr id="186392" name="Line 52"/>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393" name="Line 53"/>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394" name="Line 54"/>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395" name="Text Box 55"/>
              <p:cNvSpPr txBox="1">
                <a:spLocks noChangeArrowheads="1"/>
              </p:cNvSpPr>
              <p:nvPr/>
            </p:nvSpPr>
            <p:spPr bwMode="auto">
              <a:xfrm rot="-2170826">
                <a:off x="3031" y="2165"/>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xo</a:t>
                </a:r>
                <a:endParaRPr lang="el-GR" altLang="en-US" sz="1800" baseline="-25000">
                  <a:solidFill>
                    <a:srgbClr val="000000"/>
                  </a:solidFill>
                  <a:cs typeface="Arial" pitchFamily="34" charset="0"/>
                </a:endParaRPr>
              </a:p>
            </p:txBody>
          </p:sp>
        </p:grpSp>
        <p:sp>
          <p:nvSpPr>
            <p:cNvPr id="186386" name="Line 56"/>
            <p:cNvSpPr>
              <a:spLocks noChangeShapeType="1"/>
            </p:cNvSpPr>
            <p:nvPr/>
          </p:nvSpPr>
          <p:spPr bwMode="auto">
            <a:xfrm flipH="1" flipV="1">
              <a:off x="3682" y="1602"/>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387" name="Line 57"/>
            <p:cNvSpPr>
              <a:spLocks noChangeShapeType="1"/>
            </p:cNvSpPr>
            <p:nvPr/>
          </p:nvSpPr>
          <p:spPr bwMode="auto">
            <a:xfrm>
              <a:off x="2026" y="2420"/>
              <a:ext cx="46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388" name="Line 58"/>
            <p:cNvSpPr>
              <a:spLocks noChangeShapeType="1"/>
            </p:cNvSpPr>
            <p:nvPr/>
          </p:nvSpPr>
          <p:spPr bwMode="auto">
            <a:xfrm flipV="1">
              <a:off x="2025" y="2263"/>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sp>
          <p:nvSpPr>
            <p:cNvPr id="186389" name="Text Box 59"/>
            <p:cNvSpPr txBox="1">
              <a:spLocks noChangeArrowheads="1"/>
            </p:cNvSpPr>
            <p:nvPr/>
          </p:nvSpPr>
          <p:spPr bwMode="auto">
            <a:xfrm>
              <a:off x="2122" y="240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si</a:t>
              </a:r>
              <a:endParaRPr lang="el-GR" altLang="en-US" sz="1800" baseline="-25000">
                <a:solidFill>
                  <a:srgbClr val="000000"/>
                </a:solidFill>
                <a:cs typeface="Arial" pitchFamily="34" charset="0"/>
              </a:endParaRPr>
            </a:p>
          </p:txBody>
        </p:sp>
        <p:sp>
          <p:nvSpPr>
            <p:cNvPr id="186390" name="Text Box 60"/>
            <p:cNvSpPr txBox="1">
              <a:spLocks noChangeArrowheads="1"/>
            </p:cNvSpPr>
            <p:nvPr/>
          </p:nvSpPr>
          <p:spPr bwMode="auto">
            <a:xfrm rot="-2170826">
              <a:off x="3458" y="189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t</a:t>
              </a:r>
              <a:r>
                <a:rPr lang="en-US" altLang="en-US" sz="1800" baseline="-25000">
                  <a:solidFill>
                    <a:srgbClr val="000000"/>
                  </a:solidFill>
                  <a:cs typeface="Arial" pitchFamily="34" charset="0"/>
                </a:rPr>
                <a:t>so</a:t>
              </a:r>
              <a:endParaRPr lang="el-GR" altLang="en-US" sz="1800" baseline="-25000">
                <a:solidFill>
                  <a:srgbClr val="000000"/>
                </a:solidFill>
                <a:cs typeface="Arial" pitchFamily="34" charset="0"/>
              </a:endParaRPr>
            </a:p>
          </p:txBody>
        </p:sp>
        <p:sp>
          <p:nvSpPr>
            <p:cNvPr id="186391" name="Line 61"/>
            <p:cNvSpPr>
              <a:spLocks noChangeShapeType="1"/>
            </p:cNvSpPr>
            <p:nvPr/>
          </p:nvSpPr>
          <p:spPr bwMode="auto">
            <a:xfrm flipV="1">
              <a:off x="3362" y="1728"/>
              <a:ext cx="407" cy="2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charset="0"/>
              </a:endParaRPr>
            </a:p>
          </p:txBody>
        </p:sp>
      </p:grpSp>
      <p:sp>
        <p:nvSpPr>
          <p:cNvPr id="186380" name="Text Box 62"/>
          <p:cNvSpPr txBox="1">
            <a:spLocks noChangeArrowheads="1"/>
          </p:cNvSpPr>
          <p:nvPr/>
        </p:nvSpPr>
        <p:spPr bwMode="auto">
          <a:xfrm>
            <a:off x="4138613" y="1436688"/>
            <a:ext cx="796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solidFill>
                  <a:srgbClr val="000000"/>
                </a:solidFill>
                <a:cs typeface="Arial" pitchFamily="34" charset="0"/>
              </a:rPr>
              <a:t>μ</a:t>
            </a:r>
            <a:r>
              <a:rPr lang="en-US" altLang="en-US" sz="1800" baseline="-25000">
                <a:solidFill>
                  <a:srgbClr val="000000"/>
                </a:solidFill>
                <a:cs typeface="Arial" pitchFamily="34" charset="0"/>
              </a:rPr>
              <a:t>solvent</a:t>
            </a:r>
            <a:endParaRPr lang="el-GR" altLang="en-US" sz="1800" baseline="-25000">
              <a:solidFill>
                <a:srgbClr val="000000"/>
              </a:solidFill>
              <a:cs typeface="Arial" pitchFamily="34" charset="0"/>
            </a:endParaRPr>
          </a:p>
        </p:txBody>
      </p:sp>
    </p:spTree>
    <p:extLst>
      <p:ext uri="{BB962C8B-B14F-4D97-AF65-F5344CB8AC3E}">
        <p14:creationId xmlns:p14="http://schemas.microsoft.com/office/powerpoint/2010/main" val="11387738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92660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66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663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6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7362"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087440"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7363" name="Rectangle 3"/>
          <p:cNvSpPr>
            <a:spLocks noGrp="1" noChangeArrowheads="1"/>
          </p:cNvSpPr>
          <p:nvPr>
            <p:ph type="title"/>
          </p:nvPr>
        </p:nvSpPr>
        <p:spPr>
          <a:noFill/>
          <a:ln/>
        </p:spPr>
        <p:txBody>
          <a:bodyPr/>
          <a:lstStyle/>
          <a:p>
            <a:r>
              <a:rPr lang="en-US" altLang="en-US" sz="3600" dirty="0"/>
              <a:t>X-ray transmission </a:t>
            </a:r>
            <a:r>
              <a:rPr lang="en-US" altLang="en-US" sz="3600" dirty="0" smtClean="0"/>
              <a:t>of tray materials</a:t>
            </a:r>
            <a:endParaRPr lang="en-US" altLang="en-US" sz="3600" dirty="0"/>
          </a:p>
        </p:txBody>
      </p:sp>
      <p:sp>
        <p:nvSpPr>
          <p:cNvPr id="3087364" name="Text Box 4"/>
          <p:cNvSpPr txBox="1">
            <a:spLocks noChangeArrowheads="1"/>
          </p:cNvSpPr>
          <p:nvPr/>
        </p:nvSpPr>
        <p:spPr bwMode="auto">
          <a:xfrm>
            <a:off x="3438525" y="6010275"/>
            <a:ext cx="287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n-US" altLang="en-US" b="1">
                <a:cs typeface="Arial" pitchFamily="34" charset="0"/>
              </a:rPr>
              <a:t>m</a:t>
            </a:r>
            <a:r>
              <a:rPr lang="en-US" altLang="en-US" b="1"/>
              <a:t>m)</a:t>
            </a:r>
          </a:p>
        </p:txBody>
      </p:sp>
      <p:sp>
        <p:nvSpPr>
          <p:cNvPr id="3087365"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3087366"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087441"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7367" name="Text Box 7"/>
          <p:cNvSpPr txBox="1">
            <a:spLocks noChangeArrowheads="1"/>
          </p:cNvSpPr>
          <p:nvPr/>
        </p:nvSpPr>
        <p:spPr bwMode="auto">
          <a:xfrm>
            <a:off x="3349625" y="1092200"/>
            <a:ext cx="244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at the selenium edge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8386"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088465"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8387" name="Rectangle 3"/>
          <p:cNvSpPr>
            <a:spLocks noGrp="1" noChangeArrowheads="1"/>
          </p:cNvSpPr>
          <p:nvPr>
            <p:ph type="title"/>
          </p:nvPr>
        </p:nvSpPr>
        <p:spPr>
          <a:noFill/>
          <a:ln/>
        </p:spPr>
        <p:txBody>
          <a:bodyPr/>
          <a:lstStyle/>
          <a:p>
            <a:r>
              <a:rPr lang="en-US" altLang="en-US" sz="3600" dirty="0"/>
              <a:t>X-ray transmission </a:t>
            </a:r>
            <a:r>
              <a:rPr lang="en-US" altLang="en-US" sz="3600" dirty="0" smtClean="0"/>
              <a:t>of tray materials</a:t>
            </a:r>
            <a:endParaRPr lang="en-US" altLang="en-US" sz="3600" dirty="0"/>
          </a:p>
        </p:txBody>
      </p:sp>
      <p:sp>
        <p:nvSpPr>
          <p:cNvPr id="3088388" name="Text Box 4"/>
          <p:cNvSpPr txBox="1">
            <a:spLocks noChangeArrowheads="1"/>
          </p:cNvSpPr>
          <p:nvPr/>
        </p:nvSpPr>
        <p:spPr bwMode="auto">
          <a:xfrm>
            <a:off x="3438525" y="6010275"/>
            <a:ext cx="287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n-US" altLang="en-US" b="1">
                <a:cs typeface="Arial" pitchFamily="34" charset="0"/>
              </a:rPr>
              <a:t>m</a:t>
            </a:r>
            <a:r>
              <a:rPr lang="en-US" altLang="en-US" b="1"/>
              <a:t>m)</a:t>
            </a:r>
          </a:p>
        </p:txBody>
      </p:sp>
      <p:sp>
        <p:nvSpPr>
          <p:cNvPr id="3088389"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3088390"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088466"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8391" name="Text Box 7"/>
          <p:cNvSpPr txBox="1">
            <a:spLocks noChangeArrowheads="1"/>
          </p:cNvSpPr>
          <p:nvPr/>
        </p:nvSpPr>
        <p:spPr bwMode="auto">
          <a:xfrm rot="875110">
            <a:off x="6051550" y="3778250"/>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3088392" name="Text Box 8"/>
          <p:cNvSpPr txBox="1">
            <a:spLocks noChangeArrowheads="1"/>
          </p:cNvSpPr>
          <p:nvPr/>
        </p:nvSpPr>
        <p:spPr bwMode="auto">
          <a:xfrm>
            <a:off x="3349625" y="1092200"/>
            <a:ext cx="244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at the selenium edge</a:t>
            </a:r>
          </a:p>
        </p:txBody>
      </p:sp>
    </p:spTree>
  </p:cSld>
  <p:clrMapOvr>
    <a:masterClrMapping/>
  </p:clrMapOvr>
  <p:transition spd="med">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9410"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089490"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9411" name="Rectangle 3"/>
          <p:cNvSpPr>
            <a:spLocks noGrp="1" noChangeArrowheads="1"/>
          </p:cNvSpPr>
          <p:nvPr>
            <p:ph type="title"/>
          </p:nvPr>
        </p:nvSpPr>
        <p:spPr>
          <a:noFill/>
          <a:ln/>
        </p:spPr>
        <p:txBody>
          <a:bodyPr/>
          <a:lstStyle/>
          <a:p>
            <a:r>
              <a:rPr lang="en-US" altLang="en-US" sz="3600" dirty="0"/>
              <a:t>X-ray transmission </a:t>
            </a:r>
            <a:r>
              <a:rPr lang="en-US" altLang="en-US" sz="3600" dirty="0" smtClean="0"/>
              <a:t>of tray materials</a:t>
            </a:r>
            <a:endParaRPr lang="en-US" altLang="en-US" sz="3600" dirty="0"/>
          </a:p>
        </p:txBody>
      </p:sp>
      <p:sp>
        <p:nvSpPr>
          <p:cNvPr id="3089412" name="Text Box 4"/>
          <p:cNvSpPr txBox="1">
            <a:spLocks noChangeArrowheads="1"/>
          </p:cNvSpPr>
          <p:nvPr/>
        </p:nvSpPr>
        <p:spPr bwMode="auto">
          <a:xfrm>
            <a:off x="3438525" y="6010275"/>
            <a:ext cx="287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n-US" altLang="en-US" b="1">
                <a:cs typeface="Arial" pitchFamily="34" charset="0"/>
              </a:rPr>
              <a:t>m</a:t>
            </a:r>
            <a:r>
              <a:rPr lang="en-US" altLang="en-US" b="1"/>
              <a:t>m)</a:t>
            </a:r>
          </a:p>
        </p:txBody>
      </p:sp>
      <p:sp>
        <p:nvSpPr>
          <p:cNvPr id="3089413"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3089414"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089491"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9415" name="Text Box 7"/>
          <p:cNvSpPr txBox="1">
            <a:spLocks noChangeArrowheads="1"/>
          </p:cNvSpPr>
          <p:nvPr/>
        </p:nvSpPr>
        <p:spPr bwMode="auto">
          <a:xfrm rot="875110">
            <a:off x="6051550" y="3778250"/>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3089416" name="Text Box 8"/>
          <p:cNvSpPr txBox="1">
            <a:spLocks noChangeArrowheads="1"/>
          </p:cNvSpPr>
          <p:nvPr/>
        </p:nvSpPr>
        <p:spPr bwMode="auto">
          <a:xfrm rot="835012">
            <a:off x="6324600" y="34290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089417" name="Text Box 9"/>
          <p:cNvSpPr txBox="1">
            <a:spLocks noChangeArrowheads="1"/>
          </p:cNvSpPr>
          <p:nvPr/>
        </p:nvSpPr>
        <p:spPr bwMode="auto">
          <a:xfrm>
            <a:off x="3349625" y="1092200"/>
            <a:ext cx="244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at the selenium edge</a:t>
            </a:r>
          </a:p>
        </p:txBody>
      </p:sp>
    </p:spTree>
  </p:cSld>
  <p:clrMapOvr>
    <a:masterClrMapping/>
  </p:clrMapOvr>
  <p:transition spd="med">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0434"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090515"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0435" name="Rectangle 3"/>
          <p:cNvSpPr>
            <a:spLocks noGrp="1" noChangeArrowheads="1"/>
          </p:cNvSpPr>
          <p:nvPr>
            <p:ph type="title"/>
          </p:nvPr>
        </p:nvSpPr>
        <p:spPr>
          <a:noFill/>
          <a:ln/>
        </p:spPr>
        <p:txBody>
          <a:bodyPr/>
          <a:lstStyle/>
          <a:p>
            <a:r>
              <a:rPr lang="en-US" altLang="en-US" sz="3600" dirty="0"/>
              <a:t>X-ray transmission </a:t>
            </a:r>
            <a:r>
              <a:rPr lang="en-US" altLang="en-US" sz="3600" dirty="0" smtClean="0"/>
              <a:t>of tray materials</a:t>
            </a:r>
            <a:endParaRPr lang="en-US" altLang="en-US" sz="3600" dirty="0"/>
          </a:p>
        </p:txBody>
      </p:sp>
      <p:sp>
        <p:nvSpPr>
          <p:cNvPr id="3090436" name="Text Box 4"/>
          <p:cNvSpPr txBox="1">
            <a:spLocks noChangeArrowheads="1"/>
          </p:cNvSpPr>
          <p:nvPr/>
        </p:nvSpPr>
        <p:spPr bwMode="auto">
          <a:xfrm>
            <a:off x="3438525" y="6010275"/>
            <a:ext cx="287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n-US" altLang="en-US" b="1">
                <a:cs typeface="Arial" pitchFamily="34" charset="0"/>
              </a:rPr>
              <a:t>m</a:t>
            </a:r>
            <a:r>
              <a:rPr lang="en-US" altLang="en-US" b="1"/>
              <a:t>m)</a:t>
            </a:r>
          </a:p>
        </p:txBody>
      </p:sp>
      <p:sp>
        <p:nvSpPr>
          <p:cNvPr id="3090437"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3090438"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090516"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0439" name="Text Box 7"/>
          <p:cNvSpPr txBox="1">
            <a:spLocks noChangeArrowheads="1"/>
          </p:cNvSpPr>
          <p:nvPr/>
        </p:nvSpPr>
        <p:spPr bwMode="auto">
          <a:xfrm rot="1181227">
            <a:off x="4419600" y="45862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090440" name="Text Box 8"/>
          <p:cNvSpPr txBox="1">
            <a:spLocks noChangeArrowheads="1"/>
          </p:cNvSpPr>
          <p:nvPr/>
        </p:nvSpPr>
        <p:spPr bwMode="auto">
          <a:xfrm rot="875110">
            <a:off x="6051550" y="3778250"/>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3090441" name="Text Box 9"/>
          <p:cNvSpPr txBox="1">
            <a:spLocks noChangeArrowheads="1"/>
          </p:cNvSpPr>
          <p:nvPr/>
        </p:nvSpPr>
        <p:spPr bwMode="auto">
          <a:xfrm rot="835012">
            <a:off x="6324600" y="34290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090442" name="Text Box 10"/>
          <p:cNvSpPr txBox="1">
            <a:spLocks noChangeArrowheads="1"/>
          </p:cNvSpPr>
          <p:nvPr/>
        </p:nvSpPr>
        <p:spPr bwMode="auto">
          <a:xfrm>
            <a:off x="3349625" y="1092200"/>
            <a:ext cx="244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at the selenium edge</a:t>
            </a:r>
          </a:p>
        </p:txBody>
      </p:sp>
    </p:spTree>
  </p:cSld>
  <p:clrMapOvr>
    <a:masterClrMapping/>
  </p:clrMapOvr>
  <p:transition spd="med">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1458"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091540"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1459" name="Rectangle 3"/>
          <p:cNvSpPr>
            <a:spLocks noGrp="1" noChangeArrowheads="1"/>
          </p:cNvSpPr>
          <p:nvPr>
            <p:ph type="title"/>
          </p:nvPr>
        </p:nvSpPr>
        <p:spPr>
          <a:noFill/>
          <a:ln/>
        </p:spPr>
        <p:txBody>
          <a:bodyPr/>
          <a:lstStyle/>
          <a:p>
            <a:r>
              <a:rPr lang="en-US" altLang="en-US" sz="3600" dirty="0"/>
              <a:t>X-ray transmission </a:t>
            </a:r>
            <a:r>
              <a:rPr lang="en-US" altLang="en-US" sz="3600" dirty="0" smtClean="0"/>
              <a:t>of tray materials</a:t>
            </a:r>
            <a:endParaRPr lang="en-US" altLang="en-US" sz="3600" dirty="0"/>
          </a:p>
        </p:txBody>
      </p:sp>
      <p:sp>
        <p:nvSpPr>
          <p:cNvPr id="3091460" name="Text Box 4"/>
          <p:cNvSpPr txBox="1">
            <a:spLocks noChangeArrowheads="1"/>
          </p:cNvSpPr>
          <p:nvPr/>
        </p:nvSpPr>
        <p:spPr bwMode="auto">
          <a:xfrm>
            <a:off x="3438525" y="6010275"/>
            <a:ext cx="287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n-US" altLang="en-US" b="1">
                <a:cs typeface="Arial" pitchFamily="34" charset="0"/>
              </a:rPr>
              <a:t>m</a:t>
            </a:r>
            <a:r>
              <a:rPr lang="en-US" altLang="en-US" b="1"/>
              <a:t>m)</a:t>
            </a:r>
          </a:p>
        </p:txBody>
      </p:sp>
      <p:sp>
        <p:nvSpPr>
          <p:cNvPr id="3091461"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3091462"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091541"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1463" name="Text Box 7"/>
          <p:cNvSpPr txBox="1">
            <a:spLocks noChangeArrowheads="1"/>
          </p:cNvSpPr>
          <p:nvPr/>
        </p:nvSpPr>
        <p:spPr bwMode="auto">
          <a:xfrm>
            <a:off x="2667000" y="42672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3091464" name="Text Box 8"/>
          <p:cNvSpPr txBox="1">
            <a:spLocks noChangeArrowheads="1"/>
          </p:cNvSpPr>
          <p:nvPr/>
        </p:nvSpPr>
        <p:spPr bwMode="auto">
          <a:xfrm rot="1181227">
            <a:off x="4419600" y="45862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091465" name="Text Box 9"/>
          <p:cNvSpPr txBox="1">
            <a:spLocks noChangeArrowheads="1"/>
          </p:cNvSpPr>
          <p:nvPr/>
        </p:nvSpPr>
        <p:spPr bwMode="auto">
          <a:xfrm rot="875110">
            <a:off x="6051550" y="3778250"/>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3091466" name="Text Box 10"/>
          <p:cNvSpPr txBox="1">
            <a:spLocks noChangeArrowheads="1"/>
          </p:cNvSpPr>
          <p:nvPr/>
        </p:nvSpPr>
        <p:spPr bwMode="auto">
          <a:xfrm rot="835012">
            <a:off x="6324600" y="34290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091467" name="Text Box 11"/>
          <p:cNvSpPr txBox="1">
            <a:spLocks noChangeArrowheads="1"/>
          </p:cNvSpPr>
          <p:nvPr/>
        </p:nvSpPr>
        <p:spPr bwMode="auto">
          <a:xfrm>
            <a:off x="3349625" y="1092200"/>
            <a:ext cx="244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at the selenium edge</a:t>
            </a:r>
          </a:p>
        </p:txBody>
      </p:sp>
    </p:spTree>
  </p:cSld>
  <p:clrMapOvr>
    <a:masterClrMapping/>
  </p:clrMapOvr>
  <p:transition spd="med">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2482"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092565"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2483" name="Rectangle 3"/>
          <p:cNvSpPr>
            <a:spLocks noGrp="1" noChangeArrowheads="1"/>
          </p:cNvSpPr>
          <p:nvPr>
            <p:ph type="title"/>
          </p:nvPr>
        </p:nvSpPr>
        <p:spPr>
          <a:noFill/>
          <a:ln/>
        </p:spPr>
        <p:txBody>
          <a:bodyPr/>
          <a:lstStyle/>
          <a:p>
            <a:r>
              <a:rPr lang="en-US" altLang="en-US" sz="3600" dirty="0"/>
              <a:t>X-ray transmission </a:t>
            </a:r>
            <a:r>
              <a:rPr lang="en-US" altLang="en-US" sz="3600" dirty="0" smtClean="0"/>
              <a:t>of tray materials</a:t>
            </a:r>
            <a:endParaRPr lang="en-US" altLang="en-US" sz="3600" dirty="0"/>
          </a:p>
        </p:txBody>
      </p:sp>
      <p:sp>
        <p:nvSpPr>
          <p:cNvPr id="3092484" name="Text Box 4"/>
          <p:cNvSpPr txBox="1">
            <a:spLocks noChangeArrowheads="1"/>
          </p:cNvSpPr>
          <p:nvPr/>
        </p:nvSpPr>
        <p:spPr bwMode="auto">
          <a:xfrm>
            <a:off x="3438525" y="6010275"/>
            <a:ext cx="287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n-US" altLang="en-US" b="1">
                <a:cs typeface="Arial" pitchFamily="34" charset="0"/>
              </a:rPr>
              <a:t>m</a:t>
            </a:r>
            <a:r>
              <a:rPr lang="en-US" altLang="en-US" b="1"/>
              <a:t>m)</a:t>
            </a:r>
          </a:p>
        </p:txBody>
      </p:sp>
      <p:sp>
        <p:nvSpPr>
          <p:cNvPr id="3092485"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3092486"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092566"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2487" name="Text Box 7"/>
          <p:cNvSpPr txBox="1">
            <a:spLocks noChangeArrowheads="1"/>
          </p:cNvSpPr>
          <p:nvPr/>
        </p:nvSpPr>
        <p:spPr bwMode="auto">
          <a:xfrm>
            <a:off x="2667000" y="42672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3092488" name="Text Box 8"/>
          <p:cNvSpPr txBox="1">
            <a:spLocks noChangeArrowheads="1"/>
          </p:cNvSpPr>
          <p:nvPr/>
        </p:nvSpPr>
        <p:spPr bwMode="auto">
          <a:xfrm rot="1181227">
            <a:off x="4419600" y="45862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092489" name="Text Box 9"/>
          <p:cNvSpPr txBox="1">
            <a:spLocks noChangeArrowheads="1"/>
          </p:cNvSpPr>
          <p:nvPr/>
        </p:nvSpPr>
        <p:spPr bwMode="auto">
          <a:xfrm rot="875110">
            <a:off x="6051550" y="3778250"/>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3092490" name="Text Box 10"/>
          <p:cNvSpPr txBox="1">
            <a:spLocks noChangeArrowheads="1"/>
          </p:cNvSpPr>
          <p:nvPr/>
        </p:nvSpPr>
        <p:spPr bwMode="auto">
          <a:xfrm rot="835012">
            <a:off x="6324600" y="34290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092491" name="Text Box 11"/>
          <p:cNvSpPr txBox="1">
            <a:spLocks noChangeArrowheads="1"/>
          </p:cNvSpPr>
          <p:nvPr/>
        </p:nvSpPr>
        <p:spPr bwMode="auto">
          <a:xfrm>
            <a:off x="6705600" y="1462088"/>
            <a:ext cx="46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air</a:t>
            </a:r>
          </a:p>
        </p:txBody>
      </p:sp>
      <p:sp>
        <p:nvSpPr>
          <p:cNvPr id="3092492" name="Text Box 12"/>
          <p:cNvSpPr txBox="1">
            <a:spLocks noChangeArrowheads="1"/>
          </p:cNvSpPr>
          <p:nvPr/>
        </p:nvSpPr>
        <p:spPr bwMode="auto">
          <a:xfrm>
            <a:off x="3349625" y="1092200"/>
            <a:ext cx="244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at the selenium edge</a:t>
            </a:r>
          </a:p>
        </p:txBody>
      </p:sp>
    </p:spTree>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dirty="0" smtClean="0"/>
              <a:t>Advantages of </a:t>
            </a:r>
            <a:r>
              <a:rPr lang="en-US" altLang="en-US" i="1" dirty="0" smtClean="0"/>
              <a:t>in-situ</a:t>
            </a:r>
            <a:r>
              <a:rPr lang="en-US" altLang="en-US" dirty="0" smtClean="0"/>
              <a:t> diffraction</a:t>
            </a:r>
            <a:endParaRPr lang="en-US" altLang="en-US" dirty="0"/>
          </a:p>
        </p:txBody>
      </p:sp>
      <p:sp>
        <p:nvSpPr>
          <p:cNvPr id="112643" name="Rectangle 3"/>
          <p:cNvSpPr>
            <a:spLocks noGrp="1" noChangeArrowheads="1"/>
          </p:cNvSpPr>
          <p:nvPr>
            <p:ph type="body" idx="1"/>
          </p:nvPr>
        </p:nvSpPr>
        <p:spPr>
          <a:xfrm>
            <a:off x="1196975" y="1600200"/>
            <a:ext cx="7489825" cy="4800600"/>
          </a:xfrm>
        </p:spPr>
        <p:txBody>
          <a:bodyPr/>
          <a:lstStyle/>
          <a:p>
            <a:pPr>
              <a:buFontTx/>
              <a:buNone/>
            </a:pPr>
            <a:r>
              <a:rPr lang="en-US" altLang="en-US" dirty="0" smtClean="0"/>
              <a:t>No evaporation</a:t>
            </a:r>
          </a:p>
          <a:p>
            <a:pPr>
              <a:buFontTx/>
              <a:buNone/>
            </a:pPr>
            <a:r>
              <a:rPr lang="en-US" altLang="en-US" dirty="0"/>
              <a:t>	</a:t>
            </a:r>
            <a:r>
              <a:rPr lang="en-US" altLang="en-US" dirty="0" smtClean="0"/>
              <a:t>- dehydration</a:t>
            </a:r>
          </a:p>
          <a:p>
            <a:pPr>
              <a:buFontTx/>
              <a:buNone/>
            </a:pPr>
            <a:r>
              <a:rPr lang="en-US" altLang="en-US" dirty="0"/>
              <a:t>	</a:t>
            </a:r>
            <a:r>
              <a:rPr lang="en-US" altLang="en-US" dirty="0" smtClean="0"/>
              <a:t>- pH change  (acetate, NH</a:t>
            </a:r>
            <a:r>
              <a:rPr lang="en-US" altLang="en-US" baseline="-25000" dirty="0" smtClean="0"/>
              <a:t>3</a:t>
            </a:r>
            <a:r>
              <a:rPr lang="en-US" altLang="en-US" dirty="0" smtClean="0"/>
              <a:t>)</a:t>
            </a:r>
          </a:p>
          <a:p>
            <a:pPr>
              <a:buFontTx/>
              <a:buNone/>
            </a:pPr>
            <a:r>
              <a:rPr lang="en-US" altLang="en-US" dirty="0" smtClean="0"/>
              <a:t>	- oxidation in air</a:t>
            </a:r>
          </a:p>
          <a:p>
            <a:pPr>
              <a:buFontTx/>
              <a:buNone/>
            </a:pPr>
            <a:r>
              <a:rPr lang="en-US" altLang="en-US" dirty="0" smtClean="0"/>
              <a:t>No mechanical disturbance</a:t>
            </a:r>
          </a:p>
          <a:p>
            <a:pPr>
              <a:buFontTx/>
              <a:buNone/>
            </a:pPr>
            <a:r>
              <a:rPr lang="en-US" altLang="en-US" dirty="0"/>
              <a:t>	</a:t>
            </a:r>
            <a:r>
              <a:rPr lang="en-US" altLang="en-US" dirty="0" smtClean="0"/>
              <a:t>- mounting, fishing, </a:t>
            </a:r>
            <a:r>
              <a:rPr lang="en-US" altLang="en-US" dirty="0" err="1" smtClean="0"/>
              <a:t>cryo</a:t>
            </a:r>
            <a:r>
              <a:rPr lang="en-US" altLang="en-US" dirty="0" smtClean="0"/>
              <a:t>-cooling</a:t>
            </a:r>
          </a:p>
          <a:p>
            <a:pPr>
              <a:buFontTx/>
              <a:buNone/>
            </a:pPr>
            <a:r>
              <a:rPr lang="en-US" altLang="en-US" dirty="0" smtClean="0"/>
              <a:t>Low thermal artifacts</a:t>
            </a:r>
          </a:p>
          <a:p>
            <a:pPr>
              <a:buFontTx/>
              <a:buNone/>
            </a:pPr>
            <a:r>
              <a:rPr lang="en-US" altLang="en-US" dirty="0"/>
              <a:t>	</a:t>
            </a:r>
            <a:r>
              <a:rPr lang="en-US" altLang="en-US" dirty="0" smtClean="0"/>
              <a:t>- protein expansion, pH of </a:t>
            </a:r>
            <a:r>
              <a:rPr lang="en-US" altLang="en-US" dirty="0" err="1" smtClean="0"/>
              <a:t>tris</a:t>
            </a:r>
            <a:endParaRPr lang="en-US" altLang="en-US" dirty="0" smtClean="0"/>
          </a:p>
          <a:p>
            <a:pPr>
              <a:buFontTx/>
              <a:buNone/>
            </a:pPr>
            <a:endParaRPr lang="en-US" altLang="en-US" dirty="0"/>
          </a:p>
          <a:p>
            <a:pPr lvl="1">
              <a:buFontTx/>
              <a:buNone/>
            </a:pPr>
            <a:endParaRPr lang="en-US" altLang="en-US" dirty="0"/>
          </a:p>
        </p:txBody>
      </p:sp>
    </p:spTree>
    <p:extLst>
      <p:ext uri="{BB962C8B-B14F-4D97-AF65-F5344CB8AC3E}">
        <p14:creationId xmlns:p14="http://schemas.microsoft.com/office/powerpoint/2010/main" val="1214722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3506"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093588"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3507" name="Rectangle 3"/>
          <p:cNvSpPr>
            <a:spLocks noGrp="1" noChangeArrowheads="1"/>
          </p:cNvSpPr>
          <p:nvPr>
            <p:ph type="title"/>
          </p:nvPr>
        </p:nvSpPr>
        <p:spPr>
          <a:noFill/>
          <a:ln/>
        </p:spPr>
        <p:txBody>
          <a:bodyPr/>
          <a:lstStyle/>
          <a:p>
            <a:r>
              <a:rPr lang="en-US" altLang="en-US" sz="3600" dirty="0"/>
              <a:t>X-ray transmission </a:t>
            </a:r>
            <a:r>
              <a:rPr lang="en-US" altLang="en-US" sz="3600" dirty="0" smtClean="0"/>
              <a:t>of tray materials</a:t>
            </a:r>
            <a:endParaRPr lang="en-US" altLang="en-US" sz="3600" dirty="0"/>
          </a:p>
        </p:txBody>
      </p:sp>
      <p:sp>
        <p:nvSpPr>
          <p:cNvPr id="3093508"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l-GR" altLang="en-US" b="1">
                <a:cs typeface="Arial" pitchFamily="34" charset="0"/>
              </a:rPr>
              <a:t>μ</a:t>
            </a:r>
            <a:r>
              <a:rPr lang="en-US" altLang="en-US" b="1"/>
              <a:t>m)</a:t>
            </a:r>
          </a:p>
        </p:txBody>
      </p:sp>
      <p:sp>
        <p:nvSpPr>
          <p:cNvPr id="3093509"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3093510"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093589"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3511" name="Text Box 7"/>
          <p:cNvSpPr txBox="1">
            <a:spLocks noChangeArrowheads="1"/>
          </p:cNvSpPr>
          <p:nvPr/>
        </p:nvSpPr>
        <p:spPr bwMode="auto">
          <a:xfrm>
            <a:off x="1676400" y="4876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3093512" name="Text Box 8"/>
          <p:cNvSpPr txBox="1">
            <a:spLocks noChangeArrowheads="1"/>
          </p:cNvSpPr>
          <p:nvPr/>
        </p:nvSpPr>
        <p:spPr bwMode="auto">
          <a:xfrm>
            <a:off x="2736850" y="4648200"/>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093513" name="Text Box 9"/>
          <p:cNvSpPr txBox="1">
            <a:spLocks noChangeArrowheads="1"/>
          </p:cNvSpPr>
          <p:nvPr/>
        </p:nvSpPr>
        <p:spPr bwMode="auto">
          <a:xfrm rot="1911279">
            <a:off x="5257800" y="4343400"/>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3093514" name="Text Box 10"/>
          <p:cNvSpPr txBox="1">
            <a:spLocks noChangeArrowheads="1"/>
          </p:cNvSpPr>
          <p:nvPr/>
        </p:nvSpPr>
        <p:spPr bwMode="auto">
          <a:xfrm rot="1950476">
            <a:off x="5715000" y="4114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093515" name="Text Box 11"/>
          <p:cNvSpPr txBox="1">
            <a:spLocks noChangeArrowheads="1"/>
          </p:cNvSpPr>
          <p:nvPr/>
        </p:nvSpPr>
        <p:spPr bwMode="auto">
          <a:xfrm>
            <a:off x="6705600" y="1462088"/>
            <a:ext cx="46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air</a:t>
            </a:r>
          </a:p>
        </p:txBody>
      </p:sp>
    </p:spTree>
  </p:cSld>
  <p:clrMapOvr>
    <a:masterClrMapping/>
  </p:clrMapOvr>
  <p:transition spd="med">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4530"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094613"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4531" name="Rectangle 3"/>
          <p:cNvSpPr>
            <a:spLocks noGrp="1" noChangeArrowheads="1"/>
          </p:cNvSpPr>
          <p:nvPr>
            <p:ph type="title"/>
          </p:nvPr>
        </p:nvSpPr>
        <p:spPr>
          <a:noFill/>
          <a:ln/>
        </p:spPr>
        <p:txBody>
          <a:bodyPr/>
          <a:lstStyle/>
          <a:p>
            <a:r>
              <a:rPr lang="en-US" altLang="en-US" sz="3600" dirty="0"/>
              <a:t>X-ray transmission </a:t>
            </a:r>
            <a:r>
              <a:rPr lang="en-US" altLang="en-US" sz="3600" dirty="0" smtClean="0"/>
              <a:t>of tray materials</a:t>
            </a:r>
            <a:endParaRPr lang="en-US" altLang="en-US" sz="3600" dirty="0"/>
          </a:p>
        </p:txBody>
      </p:sp>
      <p:sp>
        <p:nvSpPr>
          <p:cNvPr id="3094532"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l-GR" altLang="en-US" b="1">
                <a:cs typeface="Arial" pitchFamily="34" charset="0"/>
              </a:rPr>
              <a:t>μ</a:t>
            </a:r>
            <a:r>
              <a:rPr lang="en-US" altLang="en-US" b="1"/>
              <a:t>m)</a:t>
            </a:r>
          </a:p>
        </p:txBody>
      </p:sp>
      <p:sp>
        <p:nvSpPr>
          <p:cNvPr id="3094533"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3094534"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094614"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4535" name="Text Box 7"/>
          <p:cNvSpPr txBox="1">
            <a:spLocks noChangeArrowheads="1"/>
          </p:cNvSpPr>
          <p:nvPr/>
        </p:nvSpPr>
        <p:spPr bwMode="auto">
          <a:xfrm>
            <a:off x="1676400" y="4876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3094536" name="Text Box 8"/>
          <p:cNvSpPr txBox="1">
            <a:spLocks noChangeArrowheads="1"/>
          </p:cNvSpPr>
          <p:nvPr/>
        </p:nvSpPr>
        <p:spPr bwMode="auto">
          <a:xfrm>
            <a:off x="2736850" y="4648200"/>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094537" name="Text Box 9"/>
          <p:cNvSpPr txBox="1">
            <a:spLocks noChangeArrowheads="1"/>
          </p:cNvSpPr>
          <p:nvPr/>
        </p:nvSpPr>
        <p:spPr bwMode="auto">
          <a:xfrm rot="1911279">
            <a:off x="5257800" y="4343400"/>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3094538" name="Text Box 10"/>
          <p:cNvSpPr txBox="1">
            <a:spLocks noChangeArrowheads="1"/>
          </p:cNvSpPr>
          <p:nvPr/>
        </p:nvSpPr>
        <p:spPr bwMode="auto">
          <a:xfrm rot="1950476">
            <a:off x="5715000" y="4114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094539" name="Text Box 11"/>
          <p:cNvSpPr txBox="1">
            <a:spLocks noChangeArrowheads="1"/>
          </p:cNvSpPr>
          <p:nvPr/>
        </p:nvSpPr>
        <p:spPr bwMode="auto">
          <a:xfrm rot="1400398">
            <a:off x="6400800" y="335280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99"/>
                </a:solidFill>
              </a:rPr>
              <a:t>nylon</a:t>
            </a:r>
          </a:p>
        </p:txBody>
      </p:sp>
      <p:sp>
        <p:nvSpPr>
          <p:cNvPr id="3094540" name="Text Box 12"/>
          <p:cNvSpPr txBox="1">
            <a:spLocks noChangeArrowheads="1"/>
          </p:cNvSpPr>
          <p:nvPr/>
        </p:nvSpPr>
        <p:spPr bwMode="auto">
          <a:xfrm>
            <a:off x="6705600" y="1462088"/>
            <a:ext cx="46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air</a:t>
            </a:r>
          </a:p>
        </p:txBody>
      </p:sp>
    </p:spTree>
  </p:cSld>
  <p:clrMapOvr>
    <a:masterClrMapping/>
  </p:clrMapOvr>
  <p:transition spd="med">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5554"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095638"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5555" name="Rectangle 3"/>
          <p:cNvSpPr>
            <a:spLocks noGrp="1" noChangeArrowheads="1"/>
          </p:cNvSpPr>
          <p:nvPr>
            <p:ph type="title"/>
          </p:nvPr>
        </p:nvSpPr>
        <p:spPr>
          <a:noFill/>
          <a:ln/>
        </p:spPr>
        <p:txBody>
          <a:bodyPr/>
          <a:lstStyle/>
          <a:p>
            <a:r>
              <a:rPr lang="en-US" altLang="en-US" sz="3600" dirty="0"/>
              <a:t>X-ray transmission </a:t>
            </a:r>
            <a:r>
              <a:rPr lang="en-US" altLang="en-US" sz="3600" dirty="0" smtClean="0"/>
              <a:t>of tray materials</a:t>
            </a:r>
            <a:endParaRPr lang="en-US" altLang="en-US" sz="3600" dirty="0"/>
          </a:p>
        </p:txBody>
      </p:sp>
      <p:sp>
        <p:nvSpPr>
          <p:cNvPr id="3095556"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l-GR" altLang="en-US" b="1">
                <a:cs typeface="Arial" pitchFamily="34" charset="0"/>
              </a:rPr>
              <a:t>μ</a:t>
            </a:r>
            <a:r>
              <a:rPr lang="en-US" altLang="en-US" b="1"/>
              <a:t>m)</a:t>
            </a:r>
          </a:p>
        </p:txBody>
      </p:sp>
      <p:sp>
        <p:nvSpPr>
          <p:cNvPr id="3095557"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3095558"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095639"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5559" name="Text Box 7"/>
          <p:cNvSpPr txBox="1">
            <a:spLocks noChangeArrowheads="1"/>
          </p:cNvSpPr>
          <p:nvPr/>
        </p:nvSpPr>
        <p:spPr bwMode="auto">
          <a:xfrm>
            <a:off x="1676400" y="4876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3095560" name="Text Box 8"/>
          <p:cNvSpPr txBox="1">
            <a:spLocks noChangeArrowheads="1"/>
          </p:cNvSpPr>
          <p:nvPr/>
        </p:nvSpPr>
        <p:spPr bwMode="auto">
          <a:xfrm>
            <a:off x="2736850" y="4648200"/>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095561" name="Text Box 9"/>
          <p:cNvSpPr txBox="1">
            <a:spLocks noChangeArrowheads="1"/>
          </p:cNvSpPr>
          <p:nvPr/>
        </p:nvSpPr>
        <p:spPr bwMode="auto">
          <a:xfrm rot="1911279">
            <a:off x="5257800" y="4343400"/>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3095562" name="Text Box 10"/>
          <p:cNvSpPr txBox="1">
            <a:spLocks noChangeArrowheads="1"/>
          </p:cNvSpPr>
          <p:nvPr/>
        </p:nvSpPr>
        <p:spPr bwMode="auto">
          <a:xfrm rot="1950476">
            <a:off x="5715000" y="4114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095563" name="Text Box 11"/>
          <p:cNvSpPr txBox="1">
            <a:spLocks noChangeArrowheads="1"/>
          </p:cNvSpPr>
          <p:nvPr/>
        </p:nvSpPr>
        <p:spPr bwMode="auto">
          <a:xfrm rot="1400398">
            <a:off x="6400800" y="335280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99"/>
                </a:solidFill>
              </a:rPr>
              <a:t>nylon</a:t>
            </a:r>
          </a:p>
        </p:txBody>
      </p:sp>
      <p:sp>
        <p:nvSpPr>
          <p:cNvPr id="3095564" name="Text Box 12"/>
          <p:cNvSpPr txBox="1">
            <a:spLocks noChangeArrowheads="1"/>
          </p:cNvSpPr>
          <p:nvPr/>
        </p:nvSpPr>
        <p:spPr bwMode="auto">
          <a:xfrm rot="894278">
            <a:off x="5486400" y="251460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9900"/>
                </a:solidFill>
              </a:rPr>
              <a:t>plastic</a:t>
            </a:r>
          </a:p>
        </p:txBody>
      </p:sp>
      <p:sp>
        <p:nvSpPr>
          <p:cNvPr id="3095565" name="Text Box 13"/>
          <p:cNvSpPr txBox="1">
            <a:spLocks noChangeArrowheads="1"/>
          </p:cNvSpPr>
          <p:nvPr/>
        </p:nvSpPr>
        <p:spPr bwMode="auto">
          <a:xfrm>
            <a:off x="6705600" y="1462088"/>
            <a:ext cx="46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air</a:t>
            </a:r>
          </a:p>
        </p:txBody>
      </p:sp>
    </p:spTree>
  </p:cSld>
  <p:clrMapOvr>
    <a:masterClrMapping/>
  </p:clrMapOvr>
  <p:transition spd="med">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6578"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096663"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6579" name="Rectangle 3"/>
          <p:cNvSpPr>
            <a:spLocks noGrp="1" noChangeArrowheads="1"/>
          </p:cNvSpPr>
          <p:nvPr>
            <p:ph type="title"/>
          </p:nvPr>
        </p:nvSpPr>
        <p:spPr>
          <a:noFill/>
          <a:ln/>
        </p:spPr>
        <p:txBody>
          <a:bodyPr/>
          <a:lstStyle/>
          <a:p>
            <a:r>
              <a:rPr lang="en-US" altLang="en-US" sz="3600" dirty="0"/>
              <a:t>X-ray transmission </a:t>
            </a:r>
            <a:r>
              <a:rPr lang="en-US" altLang="en-US" sz="3600" dirty="0" smtClean="0"/>
              <a:t>of tray materials</a:t>
            </a:r>
            <a:endParaRPr lang="en-US" altLang="en-US" sz="3600" dirty="0"/>
          </a:p>
        </p:txBody>
      </p:sp>
      <p:sp>
        <p:nvSpPr>
          <p:cNvPr id="3096580"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l-GR" altLang="en-US" b="1">
                <a:cs typeface="Arial" pitchFamily="34" charset="0"/>
              </a:rPr>
              <a:t>μ</a:t>
            </a:r>
            <a:r>
              <a:rPr lang="en-US" altLang="en-US" b="1"/>
              <a:t>m)</a:t>
            </a:r>
          </a:p>
        </p:txBody>
      </p:sp>
      <p:sp>
        <p:nvSpPr>
          <p:cNvPr id="3096581"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3096582"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096664"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6583" name="Text Box 7"/>
          <p:cNvSpPr txBox="1">
            <a:spLocks noChangeArrowheads="1"/>
          </p:cNvSpPr>
          <p:nvPr/>
        </p:nvSpPr>
        <p:spPr bwMode="auto">
          <a:xfrm>
            <a:off x="1676400" y="4876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3096584" name="Text Box 8"/>
          <p:cNvSpPr txBox="1">
            <a:spLocks noChangeArrowheads="1"/>
          </p:cNvSpPr>
          <p:nvPr/>
        </p:nvSpPr>
        <p:spPr bwMode="auto">
          <a:xfrm>
            <a:off x="2736850" y="4648200"/>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096585" name="Text Box 9"/>
          <p:cNvSpPr txBox="1">
            <a:spLocks noChangeArrowheads="1"/>
          </p:cNvSpPr>
          <p:nvPr/>
        </p:nvSpPr>
        <p:spPr bwMode="auto">
          <a:xfrm rot="1911279">
            <a:off x="5257800" y="4343400"/>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3096586" name="Text Box 10"/>
          <p:cNvSpPr txBox="1">
            <a:spLocks noChangeArrowheads="1"/>
          </p:cNvSpPr>
          <p:nvPr/>
        </p:nvSpPr>
        <p:spPr bwMode="auto">
          <a:xfrm rot="1950476">
            <a:off x="5715000" y="4114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096587" name="Text Box 11"/>
          <p:cNvSpPr txBox="1">
            <a:spLocks noChangeArrowheads="1"/>
          </p:cNvSpPr>
          <p:nvPr/>
        </p:nvSpPr>
        <p:spPr bwMode="auto">
          <a:xfrm rot="1400398">
            <a:off x="6400800" y="335280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99"/>
                </a:solidFill>
              </a:rPr>
              <a:t>nylon</a:t>
            </a:r>
          </a:p>
        </p:txBody>
      </p:sp>
      <p:sp>
        <p:nvSpPr>
          <p:cNvPr id="3096588" name="Text Box 12"/>
          <p:cNvSpPr txBox="1">
            <a:spLocks noChangeArrowheads="1"/>
          </p:cNvSpPr>
          <p:nvPr/>
        </p:nvSpPr>
        <p:spPr bwMode="auto">
          <a:xfrm rot="894278">
            <a:off x="5486400" y="251460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9900"/>
                </a:solidFill>
              </a:rPr>
              <a:t>plastic</a:t>
            </a:r>
          </a:p>
        </p:txBody>
      </p:sp>
      <p:sp>
        <p:nvSpPr>
          <p:cNvPr id="3096589" name="Text Box 13"/>
          <p:cNvSpPr txBox="1">
            <a:spLocks noChangeArrowheads="1"/>
          </p:cNvSpPr>
          <p:nvPr/>
        </p:nvSpPr>
        <p:spPr bwMode="auto">
          <a:xfrm rot="745876">
            <a:off x="5861050" y="2057400"/>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beryllium</a:t>
            </a:r>
          </a:p>
        </p:txBody>
      </p:sp>
      <p:sp>
        <p:nvSpPr>
          <p:cNvPr id="3096590" name="Text Box 14"/>
          <p:cNvSpPr txBox="1">
            <a:spLocks noChangeArrowheads="1"/>
          </p:cNvSpPr>
          <p:nvPr/>
        </p:nvSpPr>
        <p:spPr bwMode="auto">
          <a:xfrm>
            <a:off x="6705600" y="1462088"/>
            <a:ext cx="46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air</a:t>
            </a:r>
          </a:p>
        </p:txBody>
      </p:sp>
    </p:spTree>
  </p:cSld>
  <p:clrMapOvr>
    <a:masterClrMapping/>
  </p:clrMapOvr>
  <p:transition spd="med">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097602"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097690"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7603" name="Rectangle 3"/>
          <p:cNvSpPr>
            <a:spLocks noGrp="1" noChangeArrowheads="1"/>
          </p:cNvSpPr>
          <p:nvPr>
            <p:ph type="title"/>
          </p:nvPr>
        </p:nvSpPr>
        <p:spPr>
          <a:noFill/>
          <a:ln/>
        </p:spPr>
        <p:txBody>
          <a:bodyPr/>
          <a:lstStyle/>
          <a:p>
            <a:r>
              <a:rPr lang="en-US" altLang="en-US" sz="3600" dirty="0"/>
              <a:t>X-ray transmission </a:t>
            </a:r>
            <a:r>
              <a:rPr lang="en-US" altLang="en-US" sz="3600" dirty="0" smtClean="0"/>
              <a:t>of tray materials</a:t>
            </a:r>
            <a:endParaRPr lang="en-US" altLang="en-US" sz="3600" dirty="0"/>
          </a:p>
        </p:txBody>
      </p:sp>
      <p:sp>
        <p:nvSpPr>
          <p:cNvPr id="3097604"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Depth into material (</a:t>
            </a:r>
            <a:r>
              <a:rPr lang="el-GR" altLang="en-US" b="1">
                <a:cs typeface="Arial" pitchFamily="34" charset="0"/>
              </a:rPr>
              <a:t>μ</a:t>
            </a:r>
            <a:r>
              <a:rPr lang="en-US" altLang="en-US" b="1"/>
              <a:t>m)</a:t>
            </a:r>
          </a:p>
        </p:txBody>
      </p:sp>
      <p:sp>
        <p:nvSpPr>
          <p:cNvPr id="3097605"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transmission</a:t>
            </a:r>
          </a:p>
        </p:txBody>
      </p:sp>
      <p:graphicFrame>
        <p:nvGraphicFramePr>
          <p:cNvPr id="3097606"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097691" name="Chart" r:id="rId5" imgW="1209675" imgH="914400" progId="MSGraph.Chart.8">
                  <p:embed followColorScheme="full"/>
                </p:oleObj>
              </mc:Choice>
              <mc:Fallback>
                <p:oleObj name="Chart" r:id="rId5" imgW="1209675" imgH="914400" progId="MSGraph.Chart.8">
                  <p:embed followColorScheme="full"/>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7607" name="Text Box 7"/>
          <p:cNvSpPr txBox="1">
            <a:spLocks noChangeArrowheads="1"/>
          </p:cNvSpPr>
          <p:nvPr/>
        </p:nvSpPr>
        <p:spPr bwMode="auto">
          <a:xfrm>
            <a:off x="1676400" y="4876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3097608" name="Text Box 8"/>
          <p:cNvSpPr txBox="1">
            <a:spLocks noChangeArrowheads="1"/>
          </p:cNvSpPr>
          <p:nvPr/>
        </p:nvSpPr>
        <p:spPr bwMode="auto">
          <a:xfrm>
            <a:off x="2736850" y="4648200"/>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097609" name="Text Box 9"/>
          <p:cNvSpPr txBox="1">
            <a:spLocks noChangeArrowheads="1"/>
          </p:cNvSpPr>
          <p:nvPr/>
        </p:nvSpPr>
        <p:spPr bwMode="auto">
          <a:xfrm rot="1911279">
            <a:off x="5257800" y="4343400"/>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protein</a:t>
            </a:r>
          </a:p>
          <a:p>
            <a:r>
              <a:rPr lang="en-US" altLang="en-US" b="1"/>
              <a:t>crystal</a:t>
            </a:r>
          </a:p>
        </p:txBody>
      </p:sp>
      <p:sp>
        <p:nvSpPr>
          <p:cNvPr id="3097610" name="Text Box 10"/>
          <p:cNvSpPr txBox="1">
            <a:spLocks noChangeArrowheads="1"/>
          </p:cNvSpPr>
          <p:nvPr/>
        </p:nvSpPr>
        <p:spPr bwMode="auto">
          <a:xfrm rot="1950476">
            <a:off x="5715000" y="4114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097611" name="Text Box 11"/>
          <p:cNvSpPr txBox="1">
            <a:spLocks noChangeArrowheads="1"/>
          </p:cNvSpPr>
          <p:nvPr/>
        </p:nvSpPr>
        <p:spPr bwMode="auto">
          <a:xfrm rot="1400398">
            <a:off x="6400800" y="3352800"/>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99"/>
                </a:solidFill>
              </a:rPr>
              <a:t>nylon</a:t>
            </a:r>
          </a:p>
        </p:txBody>
      </p:sp>
      <p:sp>
        <p:nvSpPr>
          <p:cNvPr id="3097612" name="Text Box 12"/>
          <p:cNvSpPr txBox="1">
            <a:spLocks noChangeArrowheads="1"/>
          </p:cNvSpPr>
          <p:nvPr/>
        </p:nvSpPr>
        <p:spPr bwMode="auto">
          <a:xfrm rot="894278">
            <a:off x="5486400" y="2514600"/>
            <a:ext cx="908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9900"/>
                </a:solidFill>
              </a:rPr>
              <a:t>plastic</a:t>
            </a:r>
          </a:p>
        </p:txBody>
      </p:sp>
      <p:sp>
        <p:nvSpPr>
          <p:cNvPr id="3097613" name="Text Box 13"/>
          <p:cNvSpPr txBox="1">
            <a:spLocks noChangeArrowheads="1"/>
          </p:cNvSpPr>
          <p:nvPr/>
        </p:nvSpPr>
        <p:spPr bwMode="auto">
          <a:xfrm rot="745876">
            <a:off x="5861050" y="2057400"/>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beryllium</a:t>
            </a:r>
          </a:p>
        </p:txBody>
      </p:sp>
      <p:sp>
        <p:nvSpPr>
          <p:cNvPr id="3097614" name="Text Box 14"/>
          <p:cNvSpPr txBox="1">
            <a:spLocks noChangeArrowheads="1"/>
          </p:cNvSpPr>
          <p:nvPr/>
        </p:nvSpPr>
        <p:spPr bwMode="auto">
          <a:xfrm>
            <a:off x="6705600" y="1462088"/>
            <a:ext cx="46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air</a:t>
            </a:r>
          </a:p>
        </p:txBody>
      </p:sp>
      <p:sp>
        <p:nvSpPr>
          <p:cNvPr id="3097615" name="Text Box 15"/>
          <p:cNvSpPr txBox="1">
            <a:spLocks noChangeArrowheads="1"/>
          </p:cNvSpPr>
          <p:nvPr/>
        </p:nvSpPr>
        <p:spPr bwMode="auto">
          <a:xfrm rot="2834030">
            <a:off x="3729832" y="3963193"/>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97D01"/>
                </a:solidFill>
              </a:rPr>
              <a:t>diamond</a:t>
            </a:r>
          </a:p>
        </p:txBody>
      </p:sp>
    </p:spTree>
  </p:cSld>
  <p:clrMapOvr>
    <a:masterClrMapping/>
  </p:clrMapOvr>
  <p:transition spd="med">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3666" name="Object 2"/>
          <p:cNvGraphicFramePr>
            <a:graphicFrameLocks noGrp="1" noChangeAspect="1"/>
          </p:cNvGraphicFramePr>
          <p:nvPr>
            <p:ph idx="1"/>
          </p:nvPr>
        </p:nvGraphicFramePr>
        <p:xfrm>
          <a:off x="890588" y="1122363"/>
          <a:ext cx="7204075" cy="5046662"/>
        </p:xfrm>
        <a:graphic>
          <a:graphicData uri="http://schemas.openxmlformats.org/presentationml/2006/ole">
            <mc:AlternateContent xmlns:mc="http://schemas.openxmlformats.org/markup-compatibility/2006">
              <mc:Choice xmlns:v="urn:schemas-microsoft-com:vml" Requires="v">
                <p:oleObj spid="_x0000_s3509324" name="Chart" r:id="rId3" imgW="7219839" imgH="5057745" progId="MSGraph.Chart.8">
                  <p:embed followColorScheme="full"/>
                </p:oleObj>
              </mc:Choice>
              <mc:Fallback>
                <p:oleObj name="Chart" r:id="rId3" imgW="7219839" imgH="5057745" progId="MSGraph.Chart.8">
                  <p:embed followColorScheme="full"/>
                  <p:pic>
                    <p:nvPicPr>
                      <p:cNvPr id="0" name=""/>
                      <p:cNvPicPr>
                        <a:picLocks noChangeAspect="1" noChangeArrowheads="1"/>
                      </p:cNvPicPr>
                      <p:nvPr/>
                    </p:nvPicPr>
                    <p:blipFill>
                      <a:blip r:embed="rId4"/>
                      <a:srcRect/>
                      <a:stretch>
                        <a:fillRect/>
                      </a:stretch>
                    </p:blipFill>
                    <p:spPr bwMode="auto">
                      <a:xfrm>
                        <a:off x="890588" y="1122363"/>
                        <a:ext cx="7204075"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68" name="Text Box 4"/>
          <p:cNvSpPr txBox="1">
            <a:spLocks noChangeArrowheads="1"/>
          </p:cNvSpPr>
          <p:nvPr/>
        </p:nvSpPr>
        <p:spPr bwMode="auto">
          <a:xfrm>
            <a:off x="3470275" y="6010275"/>
            <a:ext cx="281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Depth into material (</a:t>
            </a:r>
            <a:r>
              <a:rPr lang="el-GR" altLang="en-US" b="1">
                <a:solidFill>
                  <a:srgbClr val="000000"/>
                </a:solidFill>
                <a:cs typeface="Arial" pitchFamily="34" charset="0"/>
              </a:rPr>
              <a:t>μ</a:t>
            </a:r>
            <a:r>
              <a:rPr lang="en-US" altLang="en-US" b="1">
                <a:solidFill>
                  <a:srgbClr val="000000"/>
                </a:solidFill>
              </a:rPr>
              <a:t>m)</a:t>
            </a:r>
          </a:p>
        </p:txBody>
      </p:sp>
      <p:sp>
        <p:nvSpPr>
          <p:cNvPr id="113669" name="Text Box 5"/>
          <p:cNvSpPr txBox="1">
            <a:spLocks noChangeArrowheads="1"/>
          </p:cNvSpPr>
          <p:nvPr/>
        </p:nvSpPr>
        <p:spPr bwMode="auto">
          <a:xfrm rot="-5400000">
            <a:off x="-8731" y="3217069"/>
            <a:ext cx="160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transmission</a:t>
            </a:r>
          </a:p>
        </p:txBody>
      </p:sp>
      <p:graphicFrame>
        <p:nvGraphicFramePr>
          <p:cNvPr id="113670" name="Object 6"/>
          <p:cNvGraphicFramePr>
            <a:graphicFrameLocks noChangeAspect="1"/>
          </p:cNvGraphicFramePr>
          <p:nvPr/>
        </p:nvGraphicFramePr>
        <p:xfrm>
          <a:off x="987425" y="4946650"/>
          <a:ext cx="1474788" cy="1116013"/>
        </p:xfrm>
        <a:graphic>
          <a:graphicData uri="http://schemas.openxmlformats.org/presentationml/2006/ole">
            <mc:AlternateContent xmlns:mc="http://schemas.openxmlformats.org/markup-compatibility/2006">
              <mc:Choice xmlns:v="urn:schemas-microsoft-com:vml" Requires="v">
                <p:oleObj spid="_x0000_s3509325" name="Chart" r:id="rId5" imgW="1209605" imgH="914535" progId="MSGraph.Chart.8">
                  <p:embed followColorScheme="full"/>
                </p:oleObj>
              </mc:Choice>
              <mc:Fallback>
                <p:oleObj name="Chart" r:id="rId5" imgW="1209605" imgH="914535" progId="MSGraph.Chart.8">
                  <p:embed followColorScheme="full"/>
                  <p:pic>
                    <p:nvPicPr>
                      <p:cNvPr id="0" name=""/>
                      <p:cNvPicPr>
                        <a:picLocks noChangeAspect="1" noChangeArrowheads="1"/>
                      </p:cNvPicPr>
                      <p:nvPr/>
                    </p:nvPicPr>
                    <p:blipFill>
                      <a:blip r:embed="rId6"/>
                      <a:srcRect/>
                      <a:stretch>
                        <a:fillRect/>
                      </a:stretch>
                    </p:blipFill>
                    <p:spPr bwMode="auto">
                      <a:xfrm>
                        <a:off x="987425" y="4946650"/>
                        <a:ext cx="1474788" cy="1116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3671" name="Text Box 7"/>
          <p:cNvSpPr txBox="1">
            <a:spLocks noChangeArrowheads="1"/>
          </p:cNvSpPr>
          <p:nvPr/>
        </p:nvSpPr>
        <p:spPr bwMode="auto">
          <a:xfrm>
            <a:off x="3754438" y="4175125"/>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990000"/>
                </a:solidFill>
              </a:rPr>
              <a:t>glass</a:t>
            </a:r>
          </a:p>
        </p:txBody>
      </p:sp>
      <p:sp>
        <p:nvSpPr>
          <p:cNvPr id="113672" name="Text Box 8"/>
          <p:cNvSpPr txBox="1">
            <a:spLocks noChangeArrowheads="1"/>
          </p:cNvSpPr>
          <p:nvPr/>
        </p:nvSpPr>
        <p:spPr bwMode="auto">
          <a:xfrm rot="280220">
            <a:off x="6184900" y="2176463"/>
            <a:ext cx="95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00"/>
                </a:solidFill>
              </a:rPr>
              <a:t>protein</a:t>
            </a:r>
          </a:p>
          <a:p>
            <a:r>
              <a:rPr lang="en-US" altLang="en-US" b="1">
                <a:solidFill>
                  <a:srgbClr val="000000"/>
                </a:solidFill>
              </a:rPr>
              <a:t>crystal</a:t>
            </a:r>
          </a:p>
        </p:txBody>
      </p:sp>
      <p:sp>
        <p:nvSpPr>
          <p:cNvPr id="113673" name="Text Box 9"/>
          <p:cNvSpPr txBox="1">
            <a:spLocks noChangeArrowheads="1"/>
          </p:cNvSpPr>
          <p:nvPr/>
        </p:nvSpPr>
        <p:spPr bwMode="auto">
          <a:xfrm rot="310074">
            <a:off x="6642100" y="183356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113674" name="Text Box 10"/>
          <p:cNvSpPr txBox="1">
            <a:spLocks noChangeArrowheads="1"/>
          </p:cNvSpPr>
          <p:nvPr/>
        </p:nvSpPr>
        <p:spPr bwMode="auto">
          <a:xfrm>
            <a:off x="5627688" y="14986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FF0000"/>
                </a:solidFill>
              </a:rPr>
              <a:t>air</a:t>
            </a:r>
          </a:p>
        </p:txBody>
      </p:sp>
      <p:sp>
        <p:nvSpPr>
          <p:cNvPr id="12" name="Rectangle 3"/>
          <p:cNvSpPr>
            <a:spLocks noGrp="1" noChangeArrowheads="1"/>
          </p:cNvSpPr>
          <p:nvPr>
            <p:ph type="title"/>
          </p:nvPr>
        </p:nvSpPr>
        <p:spPr>
          <a:xfrm>
            <a:off x="457200" y="274638"/>
            <a:ext cx="8229600" cy="1143000"/>
          </a:xfrm>
          <a:noFill/>
          <a:ln/>
        </p:spPr>
        <p:txBody>
          <a:bodyPr/>
          <a:lstStyle/>
          <a:p>
            <a:r>
              <a:rPr lang="en-US" altLang="en-US" sz="3600" dirty="0"/>
              <a:t>X-ray transmission </a:t>
            </a:r>
            <a:r>
              <a:rPr lang="en-US" altLang="en-US" sz="3600" dirty="0" smtClean="0"/>
              <a:t>of tray materials</a:t>
            </a:r>
            <a:endParaRPr lang="en-US" altLang="en-US" sz="3600" dirty="0"/>
          </a:p>
        </p:txBody>
      </p:sp>
    </p:spTree>
    <p:extLst>
      <p:ext uri="{BB962C8B-B14F-4D97-AF65-F5344CB8AC3E}">
        <p14:creationId xmlns:p14="http://schemas.microsoft.com/office/powerpoint/2010/main" val="99656729"/>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06818"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06860"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06819"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06820"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06821"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06822"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06823" name="Text Box 7"/>
          <p:cNvSpPr txBox="1">
            <a:spLocks noChangeArrowheads="1"/>
          </p:cNvSpPr>
          <p:nvPr/>
        </p:nvSpPr>
        <p:spPr bwMode="auto">
          <a:xfrm>
            <a:off x="5172075" y="210185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07842"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07885"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07843"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07844"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07845"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07846"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07847" name="Text Box 7"/>
          <p:cNvSpPr txBox="1">
            <a:spLocks noChangeArrowheads="1"/>
          </p:cNvSpPr>
          <p:nvPr/>
        </p:nvSpPr>
        <p:spPr bwMode="auto">
          <a:xfrm>
            <a:off x="5172075" y="210185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07848" name="Text Box 8"/>
          <p:cNvSpPr txBox="1">
            <a:spLocks noChangeArrowheads="1"/>
          </p:cNvSpPr>
          <p:nvPr/>
        </p:nvSpPr>
        <p:spPr bwMode="auto">
          <a:xfrm rot="-26314471">
            <a:off x="2669382" y="3579018"/>
            <a:ext cx="158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Tree>
  </p:cSld>
  <p:clrMapOvr>
    <a:masterClrMapping/>
  </p:clrMapOvr>
  <p:transition spd="med">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08866"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08910"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08867"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08868"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08869"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08870"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08871" name="Text Box 7"/>
          <p:cNvSpPr txBox="1">
            <a:spLocks noChangeArrowheads="1"/>
          </p:cNvSpPr>
          <p:nvPr/>
        </p:nvSpPr>
        <p:spPr bwMode="auto">
          <a:xfrm>
            <a:off x="5172075" y="210185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08872" name="Text Box 8"/>
          <p:cNvSpPr txBox="1">
            <a:spLocks noChangeArrowheads="1"/>
          </p:cNvSpPr>
          <p:nvPr/>
        </p:nvSpPr>
        <p:spPr bwMode="auto">
          <a:xfrm rot="-26314471">
            <a:off x="2669382" y="3579018"/>
            <a:ext cx="158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3108873" name="Text Box 9"/>
          <p:cNvSpPr txBox="1">
            <a:spLocks noChangeArrowheads="1"/>
          </p:cNvSpPr>
          <p:nvPr/>
        </p:nvSpPr>
        <p:spPr bwMode="auto">
          <a:xfrm rot="-26314471">
            <a:off x="1845469" y="3001169"/>
            <a:ext cx="173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Tree>
  </p:cSld>
  <p:clrMapOvr>
    <a:masterClrMapping/>
  </p:clrMapOvr>
  <p:transition spd="med">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09890"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09934"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09891"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09892"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09893"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09894"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09895" name="Text Box 7"/>
          <p:cNvSpPr txBox="1">
            <a:spLocks noChangeArrowheads="1"/>
          </p:cNvSpPr>
          <p:nvPr/>
        </p:nvSpPr>
        <p:spPr bwMode="auto">
          <a:xfrm>
            <a:off x="5334000" y="3138488"/>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09896" name="Text Box 8"/>
          <p:cNvSpPr txBox="1">
            <a:spLocks noChangeArrowheads="1"/>
          </p:cNvSpPr>
          <p:nvPr/>
        </p:nvSpPr>
        <p:spPr bwMode="auto">
          <a:xfrm rot="-47322524">
            <a:off x="2516982" y="4207668"/>
            <a:ext cx="158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3109897" name="Text Box 9"/>
          <p:cNvSpPr txBox="1">
            <a:spLocks noChangeArrowheads="1"/>
          </p:cNvSpPr>
          <p:nvPr/>
        </p:nvSpPr>
        <p:spPr bwMode="auto">
          <a:xfrm rot="-47795977">
            <a:off x="1845469" y="3445669"/>
            <a:ext cx="173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Tree>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20638"/>
            <a:ext cx="9140825" cy="68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958934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0914"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10960"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0915"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10916"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10917"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10918"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10919" name="Text Box 7"/>
          <p:cNvSpPr txBox="1">
            <a:spLocks noChangeArrowheads="1"/>
          </p:cNvSpPr>
          <p:nvPr/>
        </p:nvSpPr>
        <p:spPr bwMode="auto">
          <a:xfrm>
            <a:off x="5334000" y="4495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10920" name="Text Box 8"/>
          <p:cNvSpPr txBox="1">
            <a:spLocks noChangeArrowheads="1"/>
          </p:cNvSpPr>
          <p:nvPr/>
        </p:nvSpPr>
        <p:spPr bwMode="auto">
          <a:xfrm>
            <a:off x="4772025" y="4129088"/>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3110921" name="Text Box 9"/>
          <p:cNvSpPr txBox="1">
            <a:spLocks noChangeArrowheads="1"/>
          </p:cNvSpPr>
          <p:nvPr/>
        </p:nvSpPr>
        <p:spPr bwMode="auto">
          <a:xfrm>
            <a:off x="4772025" y="38115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3110922" name="Line 10"/>
          <p:cNvSpPr>
            <a:spLocks noChangeShapeType="1"/>
          </p:cNvSpPr>
          <p:nvPr/>
        </p:nvSpPr>
        <p:spPr bwMode="auto">
          <a:xfrm flipH="1">
            <a:off x="4187825" y="4308475"/>
            <a:ext cx="584200" cy="339725"/>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0923" name="Line 11"/>
          <p:cNvSpPr>
            <a:spLocks noChangeShapeType="1"/>
          </p:cNvSpPr>
          <p:nvPr/>
        </p:nvSpPr>
        <p:spPr bwMode="auto">
          <a:xfrm flipH="1">
            <a:off x="3482975" y="4010025"/>
            <a:ext cx="1295400" cy="35401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wipe dir="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1938"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11985"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1939"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11940"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11941"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11942"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11943" name="Text Box 7"/>
          <p:cNvSpPr txBox="1">
            <a:spLocks noChangeArrowheads="1"/>
          </p:cNvSpPr>
          <p:nvPr/>
        </p:nvSpPr>
        <p:spPr bwMode="auto">
          <a:xfrm>
            <a:off x="5334000" y="4495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11944" name="Text Box 8"/>
          <p:cNvSpPr txBox="1">
            <a:spLocks noChangeArrowheads="1"/>
          </p:cNvSpPr>
          <p:nvPr/>
        </p:nvSpPr>
        <p:spPr bwMode="auto">
          <a:xfrm>
            <a:off x="4772025" y="4129088"/>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3111945" name="Text Box 9"/>
          <p:cNvSpPr txBox="1">
            <a:spLocks noChangeArrowheads="1"/>
          </p:cNvSpPr>
          <p:nvPr/>
        </p:nvSpPr>
        <p:spPr bwMode="auto">
          <a:xfrm>
            <a:off x="4772025" y="38115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3111946" name="Line 10"/>
          <p:cNvSpPr>
            <a:spLocks noChangeShapeType="1"/>
          </p:cNvSpPr>
          <p:nvPr/>
        </p:nvSpPr>
        <p:spPr bwMode="auto">
          <a:xfrm flipH="1">
            <a:off x="4187825" y="4308475"/>
            <a:ext cx="584200" cy="339725"/>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1947" name="Line 11"/>
          <p:cNvSpPr>
            <a:spLocks noChangeShapeType="1"/>
          </p:cNvSpPr>
          <p:nvPr/>
        </p:nvSpPr>
        <p:spPr bwMode="auto">
          <a:xfrm flipH="1">
            <a:off x="3482975" y="4010025"/>
            <a:ext cx="1295400" cy="35401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1948" name="Text Box 12"/>
          <p:cNvSpPr txBox="1">
            <a:spLocks noChangeArrowheads="1"/>
          </p:cNvSpPr>
          <p:nvPr/>
        </p:nvSpPr>
        <p:spPr bwMode="auto">
          <a:xfrm>
            <a:off x="2157413" y="15890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Tree>
  </p:cSld>
  <p:clrMapOvr>
    <a:masterClrMapping/>
  </p:clrMapOvr>
  <p:transition spd="med">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2962"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13010"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2963"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12964"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12965"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12966"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12967" name="Text Box 7"/>
          <p:cNvSpPr txBox="1">
            <a:spLocks noChangeArrowheads="1"/>
          </p:cNvSpPr>
          <p:nvPr/>
        </p:nvSpPr>
        <p:spPr bwMode="auto">
          <a:xfrm>
            <a:off x="5334000" y="4495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12968" name="Text Box 8"/>
          <p:cNvSpPr txBox="1">
            <a:spLocks noChangeArrowheads="1"/>
          </p:cNvSpPr>
          <p:nvPr/>
        </p:nvSpPr>
        <p:spPr bwMode="auto">
          <a:xfrm>
            <a:off x="4772025" y="4129088"/>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3112969" name="Text Box 9"/>
          <p:cNvSpPr txBox="1">
            <a:spLocks noChangeArrowheads="1"/>
          </p:cNvSpPr>
          <p:nvPr/>
        </p:nvSpPr>
        <p:spPr bwMode="auto">
          <a:xfrm>
            <a:off x="4772025" y="38115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3112970" name="Line 10"/>
          <p:cNvSpPr>
            <a:spLocks noChangeShapeType="1"/>
          </p:cNvSpPr>
          <p:nvPr/>
        </p:nvSpPr>
        <p:spPr bwMode="auto">
          <a:xfrm flipH="1">
            <a:off x="4187825" y="4308475"/>
            <a:ext cx="584200" cy="339725"/>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2971" name="Line 11"/>
          <p:cNvSpPr>
            <a:spLocks noChangeShapeType="1"/>
          </p:cNvSpPr>
          <p:nvPr/>
        </p:nvSpPr>
        <p:spPr bwMode="auto">
          <a:xfrm flipH="1">
            <a:off x="3482975" y="4010025"/>
            <a:ext cx="1295400" cy="35401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2972" name="Text Box 12"/>
          <p:cNvSpPr txBox="1">
            <a:spLocks noChangeArrowheads="1"/>
          </p:cNvSpPr>
          <p:nvPr/>
        </p:nvSpPr>
        <p:spPr bwMode="auto">
          <a:xfrm>
            <a:off x="2157413" y="15890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112973" name="Text Box 13"/>
          <p:cNvSpPr txBox="1">
            <a:spLocks noChangeArrowheads="1"/>
          </p:cNvSpPr>
          <p:nvPr/>
        </p:nvSpPr>
        <p:spPr bwMode="auto">
          <a:xfrm>
            <a:off x="3449638" y="1662113"/>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plastic1</a:t>
            </a:r>
          </a:p>
        </p:txBody>
      </p:sp>
    </p:spTree>
  </p:cSld>
  <p:clrMapOvr>
    <a:masterClrMapping/>
  </p:clrMapOvr>
  <p:transition spd="med">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3986"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14035"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3987"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13988"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13989"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13990"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13991" name="Text Box 7"/>
          <p:cNvSpPr txBox="1">
            <a:spLocks noChangeArrowheads="1"/>
          </p:cNvSpPr>
          <p:nvPr/>
        </p:nvSpPr>
        <p:spPr bwMode="auto">
          <a:xfrm>
            <a:off x="5334000" y="4495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13992" name="Text Box 8"/>
          <p:cNvSpPr txBox="1">
            <a:spLocks noChangeArrowheads="1"/>
          </p:cNvSpPr>
          <p:nvPr/>
        </p:nvSpPr>
        <p:spPr bwMode="auto">
          <a:xfrm>
            <a:off x="4772025" y="4129088"/>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3113993" name="Text Box 9"/>
          <p:cNvSpPr txBox="1">
            <a:spLocks noChangeArrowheads="1"/>
          </p:cNvSpPr>
          <p:nvPr/>
        </p:nvSpPr>
        <p:spPr bwMode="auto">
          <a:xfrm>
            <a:off x="4772025" y="38115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3113994" name="Line 10"/>
          <p:cNvSpPr>
            <a:spLocks noChangeShapeType="1"/>
          </p:cNvSpPr>
          <p:nvPr/>
        </p:nvSpPr>
        <p:spPr bwMode="auto">
          <a:xfrm flipH="1">
            <a:off x="4187825" y="4308475"/>
            <a:ext cx="584200" cy="339725"/>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995" name="Line 11"/>
          <p:cNvSpPr>
            <a:spLocks noChangeShapeType="1"/>
          </p:cNvSpPr>
          <p:nvPr/>
        </p:nvSpPr>
        <p:spPr bwMode="auto">
          <a:xfrm flipH="1">
            <a:off x="3482975" y="4010025"/>
            <a:ext cx="1295400" cy="35401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996" name="Text Box 12"/>
          <p:cNvSpPr txBox="1">
            <a:spLocks noChangeArrowheads="1"/>
          </p:cNvSpPr>
          <p:nvPr/>
        </p:nvSpPr>
        <p:spPr bwMode="auto">
          <a:xfrm>
            <a:off x="2157413" y="15890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113997" name="Text Box 13"/>
          <p:cNvSpPr txBox="1">
            <a:spLocks noChangeArrowheads="1"/>
          </p:cNvSpPr>
          <p:nvPr/>
        </p:nvSpPr>
        <p:spPr bwMode="auto">
          <a:xfrm>
            <a:off x="3449638" y="1662113"/>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plastic1</a:t>
            </a:r>
          </a:p>
        </p:txBody>
      </p:sp>
      <p:sp>
        <p:nvSpPr>
          <p:cNvPr id="3113998" name="Text Box 14"/>
          <p:cNvSpPr txBox="1">
            <a:spLocks noChangeArrowheads="1"/>
          </p:cNvSpPr>
          <p:nvPr/>
        </p:nvSpPr>
        <p:spPr bwMode="auto">
          <a:xfrm>
            <a:off x="3783013" y="27940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plastic2</a:t>
            </a:r>
          </a:p>
        </p:txBody>
      </p:sp>
    </p:spTree>
  </p:cSld>
  <p:clrMapOvr>
    <a:masterClrMapping/>
  </p:clrMapOvr>
  <p:transition spd="med">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5010"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15061"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5011"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15012"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15013"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15014"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15015" name="Text Box 7"/>
          <p:cNvSpPr txBox="1">
            <a:spLocks noChangeArrowheads="1"/>
          </p:cNvSpPr>
          <p:nvPr/>
        </p:nvSpPr>
        <p:spPr bwMode="auto">
          <a:xfrm>
            <a:off x="5334000" y="4495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15016" name="Text Box 8"/>
          <p:cNvSpPr txBox="1">
            <a:spLocks noChangeArrowheads="1"/>
          </p:cNvSpPr>
          <p:nvPr/>
        </p:nvSpPr>
        <p:spPr bwMode="auto">
          <a:xfrm>
            <a:off x="4772025" y="4129088"/>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3115017" name="Text Box 9"/>
          <p:cNvSpPr txBox="1">
            <a:spLocks noChangeArrowheads="1"/>
          </p:cNvSpPr>
          <p:nvPr/>
        </p:nvSpPr>
        <p:spPr bwMode="auto">
          <a:xfrm>
            <a:off x="4772025" y="38115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3115018" name="Line 10"/>
          <p:cNvSpPr>
            <a:spLocks noChangeShapeType="1"/>
          </p:cNvSpPr>
          <p:nvPr/>
        </p:nvSpPr>
        <p:spPr bwMode="auto">
          <a:xfrm flipH="1">
            <a:off x="4187825" y="4308475"/>
            <a:ext cx="584200" cy="339725"/>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5019" name="Line 11"/>
          <p:cNvSpPr>
            <a:spLocks noChangeShapeType="1"/>
          </p:cNvSpPr>
          <p:nvPr/>
        </p:nvSpPr>
        <p:spPr bwMode="auto">
          <a:xfrm flipH="1">
            <a:off x="3482975" y="4010025"/>
            <a:ext cx="1295400" cy="35401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5020" name="Text Box 12"/>
          <p:cNvSpPr txBox="1">
            <a:spLocks noChangeArrowheads="1"/>
          </p:cNvSpPr>
          <p:nvPr/>
        </p:nvSpPr>
        <p:spPr bwMode="auto">
          <a:xfrm>
            <a:off x="2157413" y="15890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115021" name="Text Box 13"/>
          <p:cNvSpPr txBox="1">
            <a:spLocks noChangeArrowheads="1"/>
          </p:cNvSpPr>
          <p:nvPr/>
        </p:nvSpPr>
        <p:spPr bwMode="auto">
          <a:xfrm>
            <a:off x="3449638" y="1662113"/>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plastic1</a:t>
            </a:r>
          </a:p>
        </p:txBody>
      </p:sp>
      <p:sp>
        <p:nvSpPr>
          <p:cNvPr id="3115022" name="Text Box 14"/>
          <p:cNvSpPr txBox="1">
            <a:spLocks noChangeArrowheads="1"/>
          </p:cNvSpPr>
          <p:nvPr/>
        </p:nvSpPr>
        <p:spPr bwMode="auto">
          <a:xfrm>
            <a:off x="3783013" y="27940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plastic2</a:t>
            </a:r>
          </a:p>
        </p:txBody>
      </p:sp>
      <p:sp>
        <p:nvSpPr>
          <p:cNvPr id="3115023" name="Text Box 15"/>
          <p:cNvSpPr txBox="1">
            <a:spLocks noChangeArrowheads="1"/>
          </p:cNvSpPr>
          <p:nvPr/>
        </p:nvSpPr>
        <p:spPr bwMode="auto">
          <a:xfrm>
            <a:off x="4217988" y="3259138"/>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66"/>
                </a:solidFill>
              </a:rPr>
              <a:t>plastic3</a:t>
            </a:r>
          </a:p>
        </p:txBody>
      </p:sp>
      <p:sp>
        <p:nvSpPr>
          <p:cNvPr id="3115024" name="Line 16"/>
          <p:cNvSpPr>
            <a:spLocks noChangeShapeType="1"/>
          </p:cNvSpPr>
          <p:nvPr/>
        </p:nvSpPr>
        <p:spPr bwMode="auto">
          <a:xfrm flipH="1">
            <a:off x="3497263" y="3444875"/>
            <a:ext cx="773112" cy="195263"/>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6034"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16086"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6035"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16036"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16037"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16038"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16039" name="Text Box 7"/>
          <p:cNvSpPr txBox="1">
            <a:spLocks noChangeArrowheads="1"/>
          </p:cNvSpPr>
          <p:nvPr/>
        </p:nvSpPr>
        <p:spPr bwMode="auto">
          <a:xfrm>
            <a:off x="5334000" y="4495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16040" name="Text Box 8"/>
          <p:cNvSpPr txBox="1">
            <a:spLocks noChangeArrowheads="1"/>
          </p:cNvSpPr>
          <p:nvPr/>
        </p:nvSpPr>
        <p:spPr bwMode="auto">
          <a:xfrm>
            <a:off x="4772025" y="4129088"/>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3116041" name="Text Box 9"/>
          <p:cNvSpPr txBox="1">
            <a:spLocks noChangeArrowheads="1"/>
          </p:cNvSpPr>
          <p:nvPr/>
        </p:nvSpPr>
        <p:spPr bwMode="auto">
          <a:xfrm>
            <a:off x="4772025" y="38115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3116042" name="Line 10"/>
          <p:cNvSpPr>
            <a:spLocks noChangeShapeType="1"/>
          </p:cNvSpPr>
          <p:nvPr/>
        </p:nvSpPr>
        <p:spPr bwMode="auto">
          <a:xfrm flipH="1">
            <a:off x="4187825" y="4308475"/>
            <a:ext cx="584200" cy="339725"/>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6043" name="Line 11"/>
          <p:cNvSpPr>
            <a:spLocks noChangeShapeType="1"/>
          </p:cNvSpPr>
          <p:nvPr/>
        </p:nvSpPr>
        <p:spPr bwMode="auto">
          <a:xfrm flipH="1">
            <a:off x="3482975" y="4010025"/>
            <a:ext cx="1295400" cy="35401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6044" name="Text Box 12"/>
          <p:cNvSpPr txBox="1">
            <a:spLocks noChangeArrowheads="1"/>
          </p:cNvSpPr>
          <p:nvPr/>
        </p:nvSpPr>
        <p:spPr bwMode="auto">
          <a:xfrm>
            <a:off x="2157413" y="15890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116045" name="Text Box 13"/>
          <p:cNvSpPr txBox="1">
            <a:spLocks noChangeArrowheads="1"/>
          </p:cNvSpPr>
          <p:nvPr/>
        </p:nvSpPr>
        <p:spPr bwMode="auto">
          <a:xfrm>
            <a:off x="3449638" y="1662113"/>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plastic1</a:t>
            </a:r>
          </a:p>
        </p:txBody>
      </p:sp>
      <p:sp>
        <p:nvSpPr>
          <p:cNvPr id="3116046" name="Text Box 14"/>
          <p:cNvSpPr txBox="1">
            <a:spLocks noChangeArrowheads="1"/>
          </p:cNvSpPr>
          <p:nvPr/>
        </p:nvSpPr>
        <p:spPr bwMode="auto">
          <a:xfrm>
            <a:off x="3783013" y="27940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plastic2</a:t>
            </a:r>
          </a:p>
        </p:txBody>
      </p:sp>
      <p:sp>
        <p:nvSpPr>
          <p:cNvPr id="3116047" name="Text Box 15"/>
          <p:cNvSpPr txBox="1">
            <a:spLocks noChangeArrowheads="1"/>
          </p:cNvSpPr>
          <p:nvPr/>
        </p:nvSpPr>
        <p:spPr bwMode="auto">
          <a:xfrm>
            <a:off x="4217988" y="3259138"/>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66"/>
                </a:solidFill>
              </a:rPr>
              <a:t>plastic3</a:t>
            </a:r>
          </a:p>
        </p:txBody>
      </p:sp>
      <p:sp>
        <p:nvSpPr>
          <p:cNvPr id="3116048" name="Line 16"/>
          <p:cNvSpPr>
            <a:spLocks noChangeShapeType="1"/>
          </p:cNvSpPr>
          <p:nvPr/>
        </p:nvSpPr>
        <p:spPr bwMode="auto">
          <a:xfrm flipH="1">
            <a:off x="3497263" y="3444875"/>
            <a:ext cx="773112" cy="195263"/>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6049" name="Text Box 17"/>
          <p:cNvSpPr txBox="1">
            <a:spLocks noChangeArrowheads="1"/>
          </p:cNvSpPr>
          <p:nvPr/>
        </p:nvSpPr>
        <p:spPr bwMode="auto">
          <a:xfrm>
            <a:off x="4683125" y="3506788"/>
            <a:ext cx="80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paper</a:t>
            </a:r>
          </a:p>
        </p:txBody>
      </p:sp>
    </p:spTree>
  </p:cSld>
  <p:clrMapOvr>
    <a:masterClrMapping/>
  </p:clrMapOvr>
  <p:transition spd="med">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7058"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17112"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7059"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17060"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17061"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17062"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grpSp>
        <p:nvGrpSpPr>
          <p:cNvPr id="3117063" name="Group 7"/>
          <p:cNvGrpSpPr>
            <a:grpSpLocks/>
          </p:cNvGrpSpPr>
          <p:nvPr/>
        </p:nvGrpSpPr>
        <p:grpSpPr bwMode="auto">
          <a:xfrm>
            <a:off x="2157413" y="2822575"/>
            <a:ext cx="4335462" cy="2495550"/>
            <a:chOff x="1359" y="1001"/>
            <a:chExt cx="2731" cy="2148"/>
          </a:xfrm>
        </p:grpSpPr>
        <p:sp>
          <p:nvSpPr>
            <p:cNvPr id="3117064" name="Text Box 8"/>
            <p:cNvSpPr txBox="1">
              <a:spLocks noChangeArrowheads="1"/>
            </p:cNvSpPr>
            <p:nvPr/>
          </p:nvSpPr>
          <p:spPr bwMode="auto">
            <a:xfrm>
              <a:off x="3360" y="2833"/>
              <a:ext cx="492"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17065" name="Text Box 9"/>
            <p:cNvSpPr txBox="1">
              <a:spLocks noChangeArrowheads="1"/>
            </p:cNvSpPr>
            <p:nvPr/>
          </p:nvSpPr>
          <p:spPr bwMode="auto">
            <a:xfrm>
              <a:off x="3006" y="2601"/>
              <a:ext cx="996" cy="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3117066" name="Text Box 10"/>
            <p:cNvSpPr txBox="1">
              <a:spLocks noChangeArrowheads="1"/>
            </p:cNvSpPr>
            <p:nvPr/>
          </p:nvSpPr>
          <p:spPr bwMode="auto">
            <a:xfrm>
              <a:off x="3006" y="2400"/>
              <a:ext cx="1084"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3117067" name="Line 11"/>
            <p:cNvSpPr>
              <a:spLocks noChangeShapeType="1"/>
            </p:cNvSpPr>
            <p:nvPr/>
          </p:nvSpPr>
          <p:spPr bwMode="auto">
            <a:xfrm flipH="1">
              <a:off x="2638" y="2714"/>
              <a:ext cx="368" cy="214"/>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7068" name="Line 12"/>
            <p:cNvSpPr>
              <a:spLocks noChangeShapeType="1"/>
            </p:cNvSpPr>
            <p:nvPr/>
          </p:nvSpPr>
          <p:spPr bwMode="auto">
            <a:xfrm flipH="1">
              <a:off x="2194" y="2526"/>
              <a:ext cx="816" cy="22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7069" name="Text Box 13"/>
            <p:cNvSpPr txBox="1">
              <a:spLocks noChangeArrowheads="1"/>
            </p:cNvSpPr>
            <p:nvPr/>
          </p:nvSpPr>
          <p:spPr bwMode="auto">
            <a:xfrm>
              <a:off x="1359" y="1001"/>
              <a:ext cx="532"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117070" name="Text Box 14"/>
            <p:cNvSpPr txBox="1">
              <a:spLocks noChangeArrowheads="1"/>
            </p:cNvSpPr>
            <p:nvPr/>
          </p:nvSpPr>
          <p:spPr bwMode="auto">
            <a:xfrm>
              <a:off x="2173" y="1047"/>
              <a:ext cx="652"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plastic1</a:t>
              </a:r>
            </a:p>
          </p:txBody>
        </p:sp>
        <p:sp>
          <p:nvSpPr>
            <p:cNvPr id="3117071" name="Text Box 15"/>
            <p:cNvSpPr txBox="1">
              <a:spLocks noChangeArrowheads="1"/>
            </p:cNvSpPr>
            <p:nvPr/>
          </p:nvSpPr>
          <p:spPr bwMode="auto">
            <a:xfrm>
              <a:off x="2383" y="1761"/>
              <a:ext cx="652" cy="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8A5C00"/>
                  </a:solidFill>
                </a:rPr>
                <a:t>plastic2</a:t>
              </a:r>
            </a:p>
          </p:txBody>
        </p:sp>
        <p:sp>
          <p:nvSpPr>
            <p:cNvPr id="3117072" name="Text Box 16"/>
            <p:cNvSpPr txBox="1">
              <a:spLocks noChangeArrowheads="1"/>
            </p:cNvSpPr>
            <p:nvPr/>
          </p:nvSpPr>
          <p:spPr bwMode="auto">
            <a:xfrm>
              <a:off x="2657" y="2053"/>
              <a:ext cx="652"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66"/>
                  </a:solidFill>
                </a:rPr>
                <a:t>plastic3</a:t>
              </a:r>
            </a:p>
          </p:txBody>
        </p:sp>
        <p:sp>
          <p:nvSpPr>
            <p:cNvPr id="3117073" name="Line 17"/>
            <p:cNvSpPr>
              <a:spLocks noChangeShapeType="1"/>
            </p:cNvSpPr>
            <p:nvPr/>
          </p:nvSpPr>
          <p:spPr bwMode="auto">
            <a:xfrm flipH="1">
              <a:off x="2203" y="2170"/>
              <a:ext cx="487" cy="123"/>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7074" name="Text Box 18"/>
            <p:cNvSpPr txBox="1">
              <a:spLocks noChangeArrowheads="1"/>
            </p:cNvSpPr>
            <p:nvPr/>
          </p:nvSpPr>
          <p:spPr bwMode="auto">
            <a:xfrm>
              <a:off x="2950" y="2211"/>
              <a:ext cx="508"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paper</a:t>
              </a:r>
            </a:p>
          </p:txBody>
        </p:sp>
      </p:grpSp>
      <p:sp>
        <p:nvSpPr>
          <p:cNvPr id="3117075" name="Text Box 19"/>
          <p:cNvSpPr txBox="1">
            <a:spLocks noChangeArrowheads="1"/>
          </p:cNvSpPr>
          <p:nvPr/>
        </p:nvSpPr>
        <p:spPr bwMode="auto">
          <a:xfrm>
            <a:off x="3768725" y="2082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glass</a:t>
            </a:r>
          </a:p>
        </p:txBody>
      </p:sp>
    </p:spTree>
  </p:cSld>
  <p:clrMapOvr>
    <a:masterClrMapping/>
  </p:clrMapOvr>
  <p:transition spd="med">
    <p:wipe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8082"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18134"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8083"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18084"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18085"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18086"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18087" name="Text Box 7"/>
          <p:cNvSpPr txBox="1">
            <a:spLocks noChangeArrowheads="1"/>
          </p:cNvSpPr>
          <p:nvPr/>
        </p:nvSpPr>
        <p:spPr bwMode="auto">
          <a:xfrm>
            <a:off x="5334000" y="4495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18088" name="Text Box 8"/>
          <p:cNvSpPr txBox="1">
            <a:spLocks noChangeArrowheads="1"/>
          </p:cNvSpPr>
          <p:nvPr/>
        </p:nvSpPr>
        <p:spPr bwMode="auto">
          <a:xfrm>
            <a:off x="4772025" y="4129088"/>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3118089" name="Text Box 9"/>
          <p:cNvSpPr txBox="1">
            <a:spLocks noChangeArrowheads="1"/>
          </p:cNvSpPr>
          <p:nvPr/>
        </p:nvSpPr>
        <p:spPr bwMode="auto">
          <a:xfrm>
            <a:off x="4772025" y="38115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3118090" name="Line 10"/>
          <p:cNvSpPr>
            <a:spLocks noChangeShapeType="1"/>
          </p:cNvSpPr>
          <p:nvPr/>
        </p:nvSpPr>
        <p:spPr bwMode="auto">
          <a:xfrm flipH="1">
            <a:off x="4187825" y="4308475"/>
            <a:ext cx="584200" cy="339725"/>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8091" name="Line 11"/>
          <p:cNvSpPr>
            <a:spLocks noChangeShapeType="1"/>
          </p:cNvSpPr>
          <p:nvPr/>
        </p:nvSpPr>
        <p:spPr bwMode="auto">
          <a:xfrm flipH="1">
            <a:off x="3482975" y="4010025"/>
            <a:ext cx="1295400" cy="35401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8092" name="Text Box 12"/>
          <p:cNvSpPr txBox="1">
            <a:spLocks noChangeArrowheads="1"/>
          </p:cNvSpPr>
          <p:nvPr/>
        </p:nvSpPr>
        <p:spPr bwMode="auto">
          <a:xfrm>
            <a:off x="2157413" y="15890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118093" name="Text Box 13"/>
          <p:cNvSpPr txBox="1">
            <a:spLocks noChangeArrowheads="1"/>
          </p:cNvSpPr>
          <p:nvPr/>
        </p:nvSpPr>
        <p:spPr bwMode="auto">
          <a:xfrm>
            <a:off x="3449638" y="1662113"/>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plastic1</a:t>
            </a:r>
          </a:p>
        </p:txBody>
      </p:sp>
      <p:sp>
        <p:nvSpPr>
          <p:cNvPr id="3118094" name="Text Box 14"/>
          <p:cNvSpPr txBox="1">
            <a:spLocks noChangeArrowheads="1"/>
          </p:cNvSpPr>
          <p:nvPr/>
        </p:nvSpPr>
        <p:spPr bwMode="auto">
          <a:xfrm>
            <a:off x="3783013" y="27940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plastic2</a:t>
            </a:r>
          </a:p>
        </p:txBody>
      </p:sp>
      <p:sp>
        <p:nvSpPr>
          <p:cNvPr id="3118095" name="Text Box 15"/>
          <p:cNvSpPr txBox="1">
            <a:spLocks noChangeArrowheads="1"/>
          </p:cNvSpPr>
          <p:nvPr/>
        </p:nvSpPr>
        <p:spPr bwMode="auto">
          <a:xfrm>
            <a:off x="4217988" y="3259138"/>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66"/>
                </a:solidFill>
              </a:rPr>
              <a:t>plastic3</a:t>
            </a:r>
          </a:p>
        </p:txBody>
      </p:sp>
      <p:sp>
        <p:nvSpPr>
          <p:cNvPr id="3118096" name="Line 16"/>
          <p:cNvSpPr>
            <a:spLocks noChangeShapeType="1"/>
          </p:cNvSpPr>
          <p:nvPr/>
        </p:nvSpPr>
        <p:spPr bwMode="auto">
          <a:xfrm flipH="1">
            <a:off x="3497263" y="3444875"/>
            <a:ext cx="773112" cy="195263"/>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8097" name="Text Box 17"/>
          <p:cNvSpPr txBox="1">
            <a:spLocks noChangeArrowheads="1"/>
          </p:cNvSpPr>
          <p:nvPr/>
        </p:nvSpPr>
        <p:spPr bwMode="auto">
          <a:xfrm>
            <a:off x="4683125" y="3506788"/>
            <a:ext cx="80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paper</a:t>
            </a:r>
          </a:p>
        </p:txBody>
      </p:sp>
    </p:spTree>
  </p:cSld>
  <p:clrMapOvr>
    <a:masterClrMapping/>
  </p:clrMapOvr>
  <p:transition spd="med">
    <p:wipe di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19106"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19160"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19107"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19108"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19109"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19110"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19111" name="Text Box 7"/>
          <p:cNvSpPr txBox="1">
            <a:spLocks noChangeArrowheads="1"/>
          </p:cNvSpPr>
          <p:nvPr/>
        </p:nvSpPr>
        <p:spPr bwMode="auto">
          <a:xfrm>
            <a:off x="5334000" y="4495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
        <p:nvSpPr>
          <p:cNvPr id="3119112" name="Text Box 8"/>
          <p:cNvSpPr txBox="1">
            <a:spLocks noChangeArrowheads="1"/>
          </p:cNvSpPr>
          <p:nvPr/>
        </p:nvSpPr>
        <p:spPr bwMode="auto">
          <a:xfrm>
            <a:off x="4772025" y="4129088"/>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00080"/>
                </a:solidFill>
              </a:rPr>
              <a:t>25% glycerol</a:t>
            </a:r>
          </a:p>
        </p:txBody>
      </p:sp>
      <p:sp>
        <p:nvSpPr>
          <p:cNvPr id="3119113" name="Text Box 9"/>
          <p:cNvSpPr txBox="1">
            <a:spLocks noChangeArrowheads="1"/>
          </p:cNvSpPr>
          <p:nvPr/>
        </p:nvSpPr>
        <p:spPr bwMode="auto">
          <a:xfrm>
            <a:off x="4772025" y="38115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3119114" name="Line 10"/>
          <p:cNvSpPr>
            <a:spLocks noChangeShapeType="1"/>
          </p:cNvSpPr>
          <p:nvPr/>
        </p:nvSpPr>
        <p:spPr bwMode="auto">
          <a:xfrm flipH="1">
            <a:off x="4187825" y="4308475"/>
            <a:ext cx="584200" cy="339725"/>
          </a:xfrm>
          <a:prstGeom prst="line">
            <a:avLst/>
          </a:prstGeom>
          <a:noFill/>
          <a:ln w="9525">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115" name="Line 11"/>
          <p:cNvSpPr>
            <a:spLocks noChangeShapeType="1"/>
          </p:cNvSpPr>
          <p:nvPr/>
        </p:nvSpPr>
        <p:spPr bwMode="auto">
          <a:xfrm flipH="1">
            <a:off x="3482975" y="4010025"/>
            <a:ext cx="1295400" cy="35401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116" name="Text Box 12"/>
          <p:cNvSpPr txBox="1">
            <a:spLocks noChangeArrowheads="1"/>
          </p:cNvSpPr>
          <p:nvPr/>
        </p:nvSpPr>
        <p:spPr bwMode="auto">
          <a:xfrm>
            <a:off x="2157413" y="15890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119117" name="Text Box 13"/>
          <p:cNvSpPr txBox="1">
            <a:spLocks noChangeArrowheads="1"/>
          </p:cNvSpPr>
          <p:nvPr/>
        </p:nvSpPr>
        <p:spPr bwMode="auto">
          <a:xfrm>
            <a:off x="3449638" y="1662113"/>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plastic1</a:t>
            </a:r>
          </a:p>
        </p:txBody>
      </p:sp>
      <p:sp>
        <p:nvSpPr>
          <p:cNvPr id="3119118" name="Text Box 14"/>
          <p:cNvSpPr txBox="1">
            <a:spLocks noChangeArrowheads="1"/>
          </p:cNvSpPr>
          <p:nvPr/>
        </p:nvSpPr>
        <p:spPr bwMode="auto">
          <a:xfrm>
            <a:off x="3783013" y="27940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plastic2</a:t>
            </a:r>
          </a:p>
        </p:txBody>
      </p:sp>
      <p:sp>
        <p:nvSpPr>
          <p:cNvPr id="3119119" name="Text Box 15"/>
          <p:cNvSpPr txBox="1">
            <a:spLocks noChangeArrowheads="1"/>
          </p:cNvSpPr>
          <p:nvPr/>
        </p:nvSpPr>
        <p:spPr bwMode="auto">
          <a:xfrm>
            <a:off x="4217988" y="3259138"/>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3366"/>
                </a:solidFill>
              </a:rPr>
              <a:t>plastic3</a:t>
            </a:r>
          </a:p>
        </p:txBody>
      </p:sp>
      <p:sp>
        <p:nvSpPr>
          <p:cNvPr id="3119120" name="Line 16"/>
          <p:cNvSpPr>
            <a:spLocks noChangeShapeType="1"/>
          </p:cNvSpPr>
          <p:nvPr/>
        </p:nvSpPr>
        <p:spPr bwMode="auto">
          <a:xfrm flipH="1">
            <a:off x="3497263" y="3444875"/>
            <a:ext cx="773112" cy="195263"/>
          </a:xfrm>
          <a:prstGeom prst="line">
            <a:avLst/>
          </a:prstGeom>
          <a:noFill/>
          <a:ln w="952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9121" name="Text Box 17"/>
          <p:cNvSpPr txBox="1">
            <a:spLocks noChangeArrowheads="1"/>
          </p:cNvSpPr>
          <p:nvPr/>
        </p:nvSpPr>
        <p:spPr bwMode="auto">
          <a:xfrm>
            <a:off x="4683125" y="3506788"/>
            <a:ext cx="80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paper</a:t>
            </a:r>
          </a:p>
        </p:txBody>
      </p:sp>
      <p:sp>
        <p:nvSpPr>
          <p:cNvPr id="3119122" name="Text Box 18"/>
          <p:cNvSpPr txBox="1">
            <a:spLocks noChangeArrowheads="1"/>
          </p:cNvSpPr>
          <p:nvPr/>
        </p:nvSpPr>
        <p:spPr bwMode="auto">
          <a:xfrm>
            <a:off x="5618163" y="3062288"/>
            <a:ext cx="141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FF00"/>
                </a:solidFill>
              </a:rPr>
              <a:t>Plastic … n</a:t>
            </a:r>
          </a:p>
        </p:txBody>
      </p:sp>
      <p:sp>
        <p:nvSpPr>
          <p:cNvPr id="3119123" name="Line 19"/>
          <p:cNvSpPr>
            <a:spLocks noChangeShapeType="1"/>
          </p:cNvSpPr>
          <p:nvPr/>
        </p:nvSpPr>
        <p:spPr bwMode="auto">
          <a:xfrm flipV="1">
            <a:off x="3570288" y="3251200"/>
            <a:ext cx="2076450" cy="1393825"/>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med">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20130" name="Object 2"/>
          <p:cNvGraphicFramePr>
            <a:graphicFrameLocks noGrp="1" noChangeAspect="1"/>
          </p:cNvGraphicFramePr>
          <p:nvPr>
            <p:ph idx="1"/>
          </p:nvPr>
        </p:nvGraphicFramePr>
        <p:xfrm>
          <a:off x="457200" y="1122363"/>
          <a:ext cx="8229600" cy="5046662"/>
        </p:xfrm>
        <a:graphic>
          <a:graphicData uri="http://schemas.openxmlformats.org/presentationml/2006/ole">
            <mc:AlternateContent xmlns:mc="http://schemas.openxmlformats.org/markup-compatibility/2006">
              <mc:Choice xmlns:v="urn:schemas-microsoft-com:vml" Requires="v">
                <p:oleObj spid="_x0000_s3120177" name="Chart" r:id="rId3" imgW="7219950" imgH="5057775" progId="MSGraph.Chart.8">
                  <p:embed followColorScheme="full"/>
                </p:oleObj>
              </mc:Choice>
              <mc:Fallback>
                <p:oleObj name="Chart" r:id="rId3" imgW="7219950" imgH="5057775"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22363"/>
                        <a:ext cx="8229600" cy="5046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20131" name="Rectangle 3"/>
          <p:cNvSpPr>
            <a:spLocks noGrp="1" noChangeArrowheads="1"/>
          </p:cNvSpPr>
          <p:nvPr>
            <p:ph type="title"/>
          </p:nvPr>
        </p:nvSpPr>
        <p:spPr>
          <a:noFill/>
          <a:ln/>
        </p:spPr>
        <p:txBody>
          <a:bodyPr/>
          <a:lstStyle/>
          <a:p>
            <a:r>
              <a:rPr lang="en-US" altLang="en-US" sz="3600" dirty="0"/>
              <a:t>X-ray scattering </a:t>
            </a:r>
            <a:r>
              <a:rPr lang="en-US" altLang="en-US" sz="3600" dirty="0" smtClean="0"/>
              <a:t>of tray materials</a:t>
            </a:r>
            <a:endParaRPr lang="en-US" altLang="en-US" sz="3600" dirty="0"/>
          </a:p>
        </p:txBody>
      </p:sp>
      <p:sp>
        <p:nvSpPr>
          <p:cNvPr id="3120132" name="Text Box 4"/>
          <p:cNvSpPr txBox="1">
            <a:spLocks noChangeArrowheads="1"/>
          </p:cNvSpPr>
          <p:nvPr/>
        </p:nvSpPr>
        <p:spPr bwMode="auto">
          <a:xfrm rot="-5400000">
            <a:off x="-2449512" y="3371850"/>
            <a:ext cx="56308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Differential cross section</a:t>
            </a:r>
          </a:p>
          <a:p>
            <a:pPr algn="ctr"/>
            <a:r>
              <a:rPr lang="en-US" altLang="en-US" sz="1400" b="1"/>
              <a:t> (scattered photons/solid angle/incident photon/meter thickness)</a:t>
            </a:r>
          </a:p>
        </p:txBody>
      </p:sp>
      <p:sp>
        <p:nvSpPr>
          <p:cNvPr id="3120133" name="Text Box 5"/>
          <p:cNvSpPr txBox="1">
            <a:spLocks noChangeArrowheads="1"/>
          </p:cNvSpPr>
          <p:nvPr/>
        </p:nvSpPr>
        <p:spPr bwMode="auto">
          <a:xfrm>
            <a:off x="990600" y="5867400"/>
            <a:ext cx="7772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00" b="1">
                <a:sym typeface="Symbol" pitchFamily="18" charset="2"/>
              </a:rPr>
              <a:t> </a:t>
            </a:r>
            <a:r>
              <a:rPr lang="en-US" altLang="en-US" sz="1900" b="1"/>
              <a:t>                7.5                3.8                2.5                1.9               1.5</a:t>
            </a:r>
          </a:p>
        </p:txBody>
      </p:sp>
      <p:sp>
        <p:nvSpPr>
          <p:cNvPr id="3120134" name="Text Box 6"/>
          <p:cNvSpPr txBox="1">
            <a:spLocks noChangeArrowheads="1"/>
          </p:cNvSpPr>
          <p:nvPr/>
        </p:nvSpPr>
        <p:spPr bwMode="auto">
          <a:xfrm>
            <a:off x="3917950" y="6172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d-spacing (</a:t>
            </a:r>
            <a:r>
              <a:rPr lang="en-US" altLang="en-US" b="1">
                <a:cs typeface="Arial" pitchFamily="34" charset="0"/>
              </a:rPr>
              <a:t>Ǻ</a:t>
            </a:r>
            <a:r>
              <a:rPr lang="en-US" altLang="en-US" b="1"/>
              <a:t>)</a:t>
            </a:r>
          </a:p>
        </p:txBody>
      </p:sp>
      <p:sp>
        <p:nvSpPr>
          <p:cNvPr id="3120135" name="Text Box 7"/>
          <p:cNvSpPr txBox="1">
            <a:spLocks noChangeArrowheads="1"/>
          </p:cNvSpPr>
          <p:nvPr/>
        </p:nvSpPr>
        <p:spPr bwMode="auto">
          <a:xfrm>
            <a:off x="4772025" y="38115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paratone-N oil</a:t>
            </a:r>
          </a:p>
        </p:txBody>
      </p:sp>
      <p:sp>
        <p:nvSpPr>
          <p:cNvPr id="3120136" name="Line 8"/>
          <p:cNvSpPr>
            <a:spLocks noChangeShapeType="1"/>
          </p:cNvSpPr>
          <p:nvPr/>
        </p:nvSpPr>
        <p:spPr bwMode="auto">
          <a:xfrm flipH="1">
            <a:off x="3482975" y="4010025"/>
            <a:ext cx="1295400" cy="354013"/>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137" name="Text Box 9"/>
          <p:cNvSpPr txBox="1">
            <a:spLocks noChangeArrowheads="1"/>
          </p:cNvSpPr>
          <p:nvPr/>
        </p:nvSpPr>
        <p:spPr bwMode="auto">
          <a:xfrm>
            <a:off x="2157413" y="15890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8A5C00"/>
                </a:solidFill>
              </a:rPr>
              <a:t>PDMS</a:t>
            </a:r>
          </a:p>
        </p:txBody>
      </p:sp>
      <p:sp>
        <p:nvSpPr>
          <p:cNvPr id="3120138" name="Text Box 10"/>
          <p:cNvSpPr txBox="1">
            <a:spLocks noChangeArrowheads="1"/>
          </p:cNvSpPr>
          <p:nvPr/>
        </p:nvSpPr>
        <p:spPr bwMode="auto">
          <a:xfrm>
            <a:off x="5618163" y="3062288"/>
            <a:ext cx="141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FF00"/>
                </a:solidFill>
              </a:rPr>
              <a:t>Plastic … n</a:t>
            </a:r>
          </a:p>
        </p:txBody>
      </p:sp>
      <p:sp>
        <p:nvSpPr>
          <p:cNvPr id="3120139" name="Line 11"/>
          <p:cNvSpPr>
            <a:spLocks noChangeShapeType="1"/>
          </p:cNvSpPr>
          <p:nvPr/>
        </p:nvSpPr>
        <p:spPr bwMode="auto">
          <a:xfrm flipV="1">
            <a:off x="3570288" y="3251200"/>
            <a:ext cx="2076450" cy="1393825"/>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0140" name="Text Box 12"/>
          <p:cNvSpPr txBox="1">
            <a:spLocks noChangeArrowheads="1"/>
          </p:cNvSpPr>
          <p:nvPr/>
        </p:nvSpPr>
        <p:spPr bwMode="auto">
          <a:xfrm>
            <a:off x="5334000" y="44958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00FF"/>
                </a:solidFill>
              </a:rPr>
              <a:t>water</a:t>
            </a:r>
          </a:p>
        </p:txBody>
      </p:sp>
    </p:spTree>
  </p:cSld>
  <p:clrMapOvr>
    <a:masterClrMapping/>
  </p:clrMapOvr>
  <p:transition spd="med">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88" name="Freeform 44"/>
          <p:cNvSpPr>
            <a:spLocks/>
          </p:cNvSpPr>
          <p:nvPr/>
        </p:nvSpPr>
        <p:spPr bwMode="auto">
          <a:xfrm>
            <a:off x="2843213" y="5305425"/>
            <a:ext cx="2905125" cy="706438"/>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46" name="Freeform 2"/>
          <p:cNvSpPr>
            <a:spLocks/>
          </p:cNvSpPr>
          <p:nvPr/>
        </p:nvSpPr>
        <p:spPr bwMode="auto">
          <a:xfrm>
            <a:off x="2841625" y="5167313"/>
            <a:ext cx="2905125" cy="857250"/>
          </a:xfrm>
          <a:custGeom>
            <a:avLst/>
            <a:gdLst>
              <a:gd name="T0" fmla="*/ 851 w 1830"/>
              <a:gd name="T1" fmla="*/ 6 h 540"/>
              <a:gd name="T2" fmla="*/ 912 w 1830"/>
              <a:gd name="T3" fmla="*/ 7 h 540"/>
              <a:gd name="T4" fmla="*/ 979 w 1830"/>
              <a:gd name="T5" fmla="*/ 7 h 540"/>
              <a:gd name="T6" fmla="*/ 1065 w 1830"/>
              <a:gd name="T7" fmla="*/ 15 h 540"/>
              <a:gd name="T8" fmla="*/ 1168 w 1830"/>
              <a:gd name="T9" fmla="*/ 30 h 540"/>
              <a:gd name="T10" fmla="*/ 1252 w 1830"/>
              <a:gd name="T11" fmla="*/ 45 h 540"/>
              <a:gd name="T12" fmla="*/ 1358 w 1830"/>
              <a:gd name="T13" fmla="*/ 71 h 540"/>
              <a:gd name="T14" fmla="*/ 1469 w 1830"/>
              <a:gd name="T15" fmla="*/ 109 h 540"/>
              <a:gd name="T16" fmla="*/ 1574 w 1830"/>
              <a:gd name="T17" fmla="*/ 154 h 540"/>
              <a:gd name="T18" fmla="*/ 1636 w 1830"/>
              <a:gd name="T19" fmla="*/ 188 h 540"/>
              <a:gd name="T20" fmla="*/ 1713 w 1830"/>
              <a:gd name="T21" fmla="*/ 233 h 540"/>
              <a:gd name="T22" fmla="*/ 1759 w 1830"/>
              <a:gd name="T23" fmla="*/ 268 h 540"/>
              <a:gd name="T24" fmla="*/ 1781 w 1830"/>
              <a:gd name="T25" fmla="*/ 293 h 540"/>
              <a:gd name="T26" fmla="*/ 1791 w 1830"/>
              <a:gd name="T27" fmla="*/ 302 h 540"/>
              <a:gd name="T28" fmla="*/ 1544 w 1830"/>
              <a:gd name="T29" fmla="*/ 449 h 540"/>
              <a:gd name="T30" fmla="*/ 1037 w 1830"/>
              <a:gd name="T31" fmla="*/ 529 h 540"/>
              <a:gd name="T32" fmla="*/ 111 w 1830"/>
              <a:gd name="T33" fmla="*/ 382 h 540"/>
              <a:gd name="T34" fmla="*/ 374 w 1830"/>
              <a:gd name="T35" fmla="*/ 143 h 540"/>
              <a:gd name="T36" fmla="*/ 572 w 1830"/>
              <a:gd name="T37" fmla="*/ 53 h 540"/>
              <a:gd name="T38" fmla="*/ 720 w 1830"/>
              <a:gd name="T39" fmla="*/ 20 h 540"/>
              <a:gd name="T40" fmla="*/ 851 w 1830"/>
              <a:gd name="T41"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86" name="Rectangle 42"/>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n-US" altLang="en-US" sz="5400">
                <a:solidFill>
                  <a:srgbClr val="000000"/>
                </a:solidFill>
              </a:rPr>
              <a:t>equilibrated drop</a:t>
            </a:r>
            <a:br>
              <a:rPr lang="en-US" altLang="en-US" sz="5400">
                <a:solidFill>
                  <a:srgbClr val="000000"/>
                </a:solidFill>
              </a:rPr>
            </a:br>
            <a:endParaRPr lang="en-US" altLang="en-US" sz="4000">
              <a:solidFill>
                <a:srgbClr val="000000"/>
              </a:solidFill>
            </a:endParaRPr>
          </a:p>
        </p:txBody>
      </p:sp>
      <p:sp>
        <p:nvSpPr>
          <p:cNvPr id="159748" name="Rectangle 4"/>
          <p:cNvSpPr>
            <a:spLocks noGrp="1" noChangeArrowheads="1"/>
          </p:cNvSpPr>
          <p:nvPr>
            <p:ph type="title"/>
          </p:nvPr>
        </p:nvSpPr>
        <p:spPr/>
        <p:txBody>
          <a:bodyPr/>
          <a:lstStyle/>
          <a:p>
            <a:r>
              <a:rPr lang="en-US" altLang="en-US" sz="5400"/>
              <a:t>opened drop:</a:t>
            </a:r>
            <a:br>
              <a:rPr lang="en-US" altLang="en-US" sz="5400"/>
            </a:br>
            <a:r>
              <a:rPr lang="en-US" altLang="en-US" sz="4000"/>
              <a:t>you have ~30 seconds!</a:t>
            </a:r>
          </a:p>
        </p:txBody>
      </p:sp>
      <p:sp>
        <p:nvSpPr>
          <p:cNvPr id="159749" name="Freeform 5"/>
          <p:cNvSpPr>
            <a:spLocks/>
          </p:cNvSpPr>
          <p:nvPr/>
        </p:nvSpPr>
        <p:spPr bwMode="auto">
          <a:xfrm>
            <a:off x="-1703388" y="2362200"/>
            <a:ext cx="11834813" cy="5210175"/>
          </a:xfrm>
          <a:custGeom>
            <a:avLst/>
            <a:gdLst>
              <a:gd name="T0" fmla="*/ 3723 w 7455"/>
              <a:gd name="T1" fmla="*/ 2238 h 3282"/>
              <a:gd name="T2" fmla="*/ 3768 w 7455"/>
              <a:gd name="T3" fmla="*/ 2238 h 3282"/>
              <a:gd name="T4" fmla="*/ 3827 w 7455"/>
              <a:gd name="T5" fmla="*/ 2238 h 3282"/>
              <a:gd name="T6" fmla="*/ 3905 w 7455"/>
              <a:gd name="T7" fmla="*/ 2233 h 3282"/>
              <a:gd name="T8" fmla="*/ 3987 w 7455"/>
              <a:gd name="T9" fmla="*/ 2226 h 3282"/>
              <a:gd name="T10" fmla="*/ 4123 w 7455"/>
              <a:gd name="T11" fmla="*/ 2209 h 3282"/>
              <a:gd name="T12" fmla="*/ 4250 w 7455"/>
              <a:gd name="T13" fmla="*/ 2184 h 3282"/>
              <a:gd name="T14" fmla="*/ 4406 w 7455"/>
              <a:gd name="T15" fmla="*/ 2140 h 3282"/>
              <a:gd name="T16" fmla="*/ 4536 w 7455"/>
              <a:gd name="T17" fmla="*/ 2091 h 3282"/>
              <a:gd name="T18" fmla="*/ 4637 w 7455"/>
              <a:gd name="T19" fmla="*/ 2042 h 3282"/>
              <a:gd name="T20" fmla="*/ 4731 w 7455"/>
              <a:gd name="T21" fmla="*/ 1983 h 3282"/>
              <a:gd name="T22" fmla="*/ 4804 w 7455"/>
              <a:gd name="T23" fmla="*/ 1921 h 3282"/>
              <a:gd name="T24" fmla="*/ 4845 w 7455"/>
              <a:gd name="T25" fmla="*/ 1878 h 3282"/>
              <a:gd name="T26" fmla="*/ 4892 w 7455"/>
              <a:gd name="T27" fmla="*/ 1842 h 3282"/>
              <a:gd name="T28" fmla="*/ 5163 w 7455"/>
              <a:gd name="T29" fmla="*/ 1836 h 3282"/>
              <a:gd name="T30" fmla="*/ 5330 w 7455"/>
              <a:gd name="T31" fmla="*/ 1836 h 3282"/>
              <a:gd name="T32" fmla="*/ 5408 w 7455"/>
              <a:gd name="T33" fmla="*/ 1794 h 3282"/>
              <a:gd name="T34" fmla="*/ 5414 w 7455"/>
              <a:gd name="T35" fmla="*/ 1674 h 3282"/>
              <a:gd name="T36" fmla="*/ 5418 w 7455"/>
              <a:gd name="T37" fmla="*/ 1540 h 3282"/>
              <a:gd name="T38" fmla="*/ 5417 w 7455"/>
              <a:gd name="T39" fmla="*/ 849 h 3282"/>
              <a:gd name="T40" fmla="*/ 5414 w 7455"/>
              <a:gd name="T41" fmla="*/ 534 h 3282"/>
              <a:gd name="T42" fmla="*/ 5435 w 7455"/>
              <a:gd name="T43" fmla="*/ 411 h 3282"/>
              <a:gd name="T44" fmla="*/ 5492 w 7455"/>
              <a:gd name="T45" fmla="*/ 291 h 3282"/>
              <a:gd name="T46" fmla="*/ 5639 w 7455"/>
              <a:gd name="T47" fmla="*/ 195 h 3282"/>
              <a:gd name="T48" fmla="*/ 5927 w 7455"/>
              <a:gd name="T49" fmla="*/ 183 h 3282"/>
              <a:gd name="T50" fmla="*/ 6308 w 7455"/>
              <a:gd name="T51" fmla="*/ 180 h 3282"/>
              <a:gd name="T52" fmla="*/ 6743 w 7455"/>
              <a:gd name="T53" fmla="*/ 177 h 3282"/>
              <a:gd name="T54" fmla="*/ 7127 w 7455"/>
              <a:gd name="T55" fmla="*/ 183 h 3282"/>
              <a:gd name="T56" fmla="*/ 7289 w 7455"/>
              <a:gd name="T57" fmla="*/ 180 h 3282"/>
              <a:gd name="T58" fmla="*/ 7310 w 7455"/>
              <a:gd name="T59" fmla="*/ 446 h 3282"/>
              <a:gd name="T60" fmla="*/ 7063 w 7455"/>
              <a:gd name="T61" fmla="*/ 2857 h 3282"/>
              <a:gd name="T62" fmla="*/ 4957 w 7455"/>
              <a:gd name="T63" fmla="*/ 2947 h 3282"/>
              <a:gd name="T64" fmla="*/ 736 w 7455"/>
              <a:gd name="T65" fmla="*/ 2873 h 3282"/>
              <a:gd name="T66" fmla="*/ 538 w 7455"/>
              <a:gd name="T67" fmla="*/ 495 h 3282"/>
              <a:gd name="T68" fmla="*/ 563 w 7455"/>
              <a:gd name="T69" fmla="*/ 198 h 3282"/>
              <a:gd name="T70" fmla="*/ 1583 w 7455"/>
              <a:gd name="T71" fmla="*/ 165 h 3282"/>
              <a:gd name="T72" fmla="*/ 2060 w 7455"/>
              <a:gd name="T73" fmla="*/ 171 h 3282"/>
              <a:gd name="T74" fmla="*/ 2240 w 7455"/>
              <a:gd name="T75" fmla="*/ 255 h 3282"/>
              <a:gd name="T76" fmla="*/ 2342 w 7455"/>
              <a:gd name="T77" fmla="*/ 474 h 3282"/>
              <a:gd name="T78" fmla="*/ 2336 w 7455"/>
              <a:gd name="T79" fmla="*/ 1146 h 3282"/>
              <a:gd name="T80" fmla="*/ 2339 w 7455"/>
              <a:gd name="T81" fmla="*/ 1719 h 3282"/>
              <a:gd name="T82" fmla="*/ 2351 w 7455"/>
              <a:gd name="T83" fmla="*/ 1842 h 3282"/>
              <a:gd name="T84" fmla="*/ 2456 w 7455"/>
              <a:gd name="T85" fmla="*/ 1881 h 3282"/>
              <a:gd name="T86" fmla="*/ 2793 w 7455"/>
              <a:gd name="T87" fmla="*/ 1886 h 3282"/>
              <a:gd name="T88" fmla="*/ 2990 w 7455"/>
              <a:gd name="T89" fmla="*/ 2034 h 3282"/>
              <a:gd name="T90" fmla="*/ 3155 w 7455"/>
              <a:gd name="T91" fmla="*/ 2165 h 3282"/>
              <a:gd name="T92" fmla="*/ 3426 w 7455"/>
              <a:gd name="T93" fmla="*/ 2223 h 3282"/>
              <a:gd name="T94" fmla="*/ 3723 w 7455"/>
              <a:gd name="T95" fmla="*/ 2238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nvGrpSpPr>
          <p:cNvPr id="159763" name="Group 19"/>
          <p:cNvGrpSpPr>
            <a:grpSpLocks/>
          </p:cNvGrpSpPr>
          <p:nvPr/>
        </p:nvGrpSpPr>
        <p:grpSpPr bwMode="auto">
          <a:xfrm>
            <a:off x="5197475" y="5548313"/>
            <a:ext cx="277813" cy="238125"/>
            <a:chOff x="3192" y="2215"/>
            <a:chExt cx="920" cy="943"/>
          </a:xfrm>
        </p:grpSpPr>
        <p:sp>
          <p:nvSpPr>
            <p:cNvPr id="159747" name="Freeform 3"/>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0" name="Line 6"/>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1" name="Line 7"/>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2" name="Line 8"/>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3" name="Line 9"/>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4" name="Freeform 10"/>
            <p:cNvSpPr>
              <a:spLocks/>
            </p:cNvSpPr>
            <p:nvPr/>
          </p:nvSpPr>
          <p:spPr bwMode="auto">
            <a:xfrm>
              <a:off x="3416" y="2317"/>
              <a:ext cx="122" cy="55"/>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5" name="Freeform 11"/>
            <p:cNvSpPr>
              <a:spLocks/>
            </p:cNvSpPr>
            <p:nvPr/>
          </p:nvSpPr>
          <p:spPr bwMode="auto">
            <a:xfrm>
              <a:off x="3538" y="2334"/>
              <a:ext cx="390" cy="70"/>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6" name="Freeform 12"/>
            <p:cNvSpPr>
              <a:spLocks/>
            </p:cNvSpPr>
            <p:nvPr/>
          </p:nvSpPr>
          <p:spPr bwMode="auto">
            <a:xfrm>
              <a:off x="3930" y="2338"/>
              <a:ext cx="182" cy="70"/>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57" name="Freeform 13"/>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59765" name="Freeform 21"/>
          <p:cNvSpPr>
            <a:spLocks/>
          </p:cNvSpPr>
          <p:nvPr/>
        </p:nvSpPr>
        <p:spPr bwMode="auto">
          <a:xfrm>
            <a:off x="-692150" y="2141538"/>
            <a:ext cx="6705600" cy="487362"/>
          </a:xfrm>
          <a:custGeom>
            <a:avLst/>
            <a:gdLst>
              <a:gd name="T0" fmla="*/ 0 w 4224"/>
              <a:gd name="T1" fmla="*/ 272 h 307"/>
              <a:gd name="T2" fmla="*/ 1242 w 4224"/>
              <a:gd name="T3" fmla="*/ 264 h 307"/>
              <a:gd name="T4" fmla="*/ 2987 w 4224"/>
              <a:gd name="T5" fmla="*/ 256 h 307"/>
              <a:gd name="T6" fmla="*/ 4024 w 4224"/>
              <a:gd name="T7" fmla="*/ 264 h 307"/>
              <a:gd name="T8" fmla="*/ 4188 w 4224"/>
              <a:gd name="T9" fmla="*/ 0 h 307"/>
            </a:gdLst>
            <a:ahLst/>
            <a:cxnLst>
              <a:cxn ang="0">
                <a:pos x="T0" y="T1"/>
              </a:cxn>
              <a:cxn ang="0">
                <a:pos x="T2" y="T3"/>
              </a:cxn>
              <a:cxn ang="0">
                <a:pos x="T4" y="T5"/>
              </a:cxn>
              <a:cxn ang="0">
                <a:pos x="T6" y="T7"/>
              </a:cxn>
              <a:cxn ang="0">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66" name="Freeform 22"/>
          <p:cNvSpPr>
            <a:spLocks/>
          </p:cNvSpPr>
          <p:nvPr/>
        </p:nvSpPr>
        <p:spPr bwMode="auto">
          <a:xfrm>
            <a:off x="6570663" y="2573338"/>
            <a:ext cx="2795587" cy="469900"/>
          </a:xfrm>
          <a:custGeom>
            <a:avLst/>
            <a:gdLst>
              <a:gd name="T0" fmla="*/ 0 w 1761"/>
              <a:gd name="T1" fmla="*/ 296 h 296"/>
              <a:gd name="T2" fmla="*/ 214 w 1761"/>
              <a:gd name="T3" fmla="*/ 58 h 296"/>
              <a:gd name="T4" fmla="*/ 453 w 1761"/>
              <a:gd name="T5" fmla="*/ 16 h 296"/>
              <a:gd name="T6" fmla="*/ 1761 w 1761"/>
              <a:gd name="T7" fmla="*/ 0 h 296"/>
            </a:gdLst>
            <a:ahLst/>
            <a:cxnLst>
              <a:cxn ang="0">
                <a:pos x="T0" y="T1"/>
              </a:cxn>
              <a:cxn ang="0">
                <a:pos x="T2" y="T3"/>
              </a:cxn>
              <a:cxn ang="0">
                <a:pos x="T4" y="T5"/>
              </a:cxn>
              <a:cxn ang="0">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9770" name="Line 26"/>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nvGrpSpPr>
          <p:cNvPr id="159787" name="Group 43"/>
          <p:cNvGrpSpPr>
            <a:grpSpLocks/>
          </p:cNvGrpSpPr>
          <p:nvPr/>
        </p:nvGrpSpPr>
        <p:grpSpPr bwMode="auto">
          <a:xfrm>
            <a:off x="2543175" y="2952750"/>
            <a:ext cx="4041775" cy="2043113"/>
            <a:chOff x="1602" y="1860"/>
            <a:chExt cx="2546" cy="1287"/>
          </a:xfrm>
        </p:grpSpPr>
        <p:sp>
          <p:nvSpPr>
            <p:cNvPr id="159771" name="Oval 27"/>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72" name="Oval 28"/>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73" name="Oval 29"/>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74" name="Oval 30"/>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75" name="Oval 31"/>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76" name="Oval 32"/>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77" name="Oval 33"/>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78" name="Oval 34"/>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79" name="Oval 35"/>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80" name="Oval 36"/>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81" name="Oval 37"/>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82" name="Oval 38"/>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83" name="Oval 39"/>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84" name="Oval 40"/>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59785" name="Oval 41"/>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2018921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977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597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97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974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5978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5978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9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6" grpId="0" animBg="1"/>
      <p:bldP spid="159786" grpId="0"/>
      <p:bldP spid="159748" grpId="0"/>
      <p:bldP spid="159765" grpId="0" animBg="1"/>
      <p:bldP spid="159766" grpId="0" animBg="1"/>
      <p:bldP spid="15977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Grp="1" noChangeArrowheads="1"/>
          </p:cNvSpPr>
          <p:nvPr>
            <p:ph type="title"/>
          </p:nvPr>
        </p:nvSpPr>
        <p:spPr>
          <a:xfrm>
            <a:off x="457200" y="0"/>
            <a:ext cx="8229600" cy="1143000"/>
          </a:xfrm>
          <a:noFill/>
        </p:spPr>
        <p:txBody>
          <a:bodyPr/>
          <a:lstStyle/>
          <a:p>
            <a:r>
              <a:rPr lang="en-US" altLang="en-US"/>
              <a:t>Background scattering</a:t>
            </a:r>
          </a:p>
        </p:txBody>
      </p:sp>
      <p:sp>
        <p:nvSpPr>
          <p:cNvPr id="758787" name="Text Box 3"/>
          <p:cNvSpPr txBox="1">
            <a:spLocks noChangeArrowheads="1"/>
          </p:cNvSpPr>
          <p:nvPr/>
        </p:nvSpPr>
        <p:spPr bwMode="auto">
          <a:xfrm>
            <a:off x="257175" y="3308350"/>
            <a:ext cx="4371975"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00"/>
                </a:solidFill>
                <a:latin typeface="Arial" charset="0"/>
              </a:rPr>
              <a:t>I</a:t>
            </a:r>
            <a:r>
              <a:rPr lang="en-US" altLang="en-US" b="1" baseline="-25000" smtClean="0">
                <a:solidFill>
                  <a:srgbClr val="000000"/>
                </a:solidFill>
                <a:latin typeface="Arial" charset="0"/>
              </a:rPr>
              <a:t>bg</a:t>
            </a:r>
            <a:r>
              <a:rPr lang="en-US" altLang="en-US" smtClean="0">
                <a:solidFill>
                  <a:srgbClr val="000000"/>
                </a:solidFill>
                <a:latin typeface="Arial" charset="0"/>
              </a:rPr>
              <a:t>	- scattered photons/steradian</a:t>
            </a:r>
          </a:p>
          <a:p>
            <a:pPr>
              <a:spcBef>
                <a:spcPct val="50000"/>
              </a:spcBef>
            </a:pPr>
            <a:r>
              <a:rPr lang="en-US" altLang="en-US" b="1" smtClean="0">
                <a:solidFill>
                  <a:srgbClr val="000000"/>
                </a:solidFill>
                <a:latin typeface="Arial" charset="0"/>
              </a:rPr>
              <a:t>I</a:t>
            </a:r>
            <a:r>
              <a:rPr lang="en-US" altLang="en-US" b="1" baseline="-25000" smtClean="0">
                <a:solidFill>
                  <a:srgbClr val="000000"/>
                </a:solidFill>
                <a:latin typeface="Arial" charset="0"/>
              </a:rPr>
              <a:t>beam</a:t>
            </a:r>
            <a:r>
              <a:rPr lang="en-US" altLang="en-US" smtClean="0">
                <a:solidFill>
                  <a:srgbClr val="000000"/>
                </a:solidFill>
                <a:latin typeface="Arial" charset="0"/>
              </a:rPr>
              <a:t>	- incident (photons/s/m</a:t>
            </a:r>
            <a:r>
              <a:rPr lang="en-US" altLang="en-US" baseline="30000" smtClean="0">
                <a:solidFill>
                  <a:srgbClr val="000000"/>
                </a:solidFill>
                <a:latin typeface="Arial" charset="0"/>
              </a:rPr>
              <a:t>2</a:t>
            </a:r>
            <a:r>
              <a:rPr lang="en-US" altLang="en-US" smtClean="0">
                <a:solidFill>
                  <a:srgbClr val="000000"/>
                </a:solidFill>
                <a:latin typeface="Arial" charset="0"/>
              </a:rPr>
              <a:t> )</a:t>
            </a:r>
          </a:p>
          <a:p>
            <a:pPr>
              <a:spcBef>
                <a:spcPct val="50000"/>
              </a:spcBef>
            </a:pPr>
            <a:r>
              <a:rPr lang="en-US" altLang="en-US" b="1" smtClean="0">
                <a:solidFill>
                  <a:srgbClr val="000000"/>
                </a:solidFill>
                <a:latin typeface="Arial" charset="0"/>
              </a:rPr>
              <a:t>t</a:t>
            </a:r>
            <a:r>
              <a:rPr lang="en-US" altLang="en-US" smtClean="0">
                <a:solidFill>
                  <a:srgbClr val="000000"/>
                </a:solidFill>
                <a:latin typeface="Arial" charset="0"/>
              </a:rPr>
              <a:t>	- exposure time (s)</a:t>
            </a:r>
          </a:p>
          <a:p>
            <a:pPr>
              <a:spcBef>
                <a:spcPct val="50000"/>
              </a:spcBef>
            </a:pPr>
            <a:r>
              <a:rPr lang="en-US" altLang="en-US" b="1" smtClean="0">
                <a:solidFill>
                  <a:srgbClr val="000000"/>
                </a:solidFill>
                <a:latin typeface="Arial" charset="0"/>
              </a:rPr>
              <a:t>r</a:t>
            </a:r>
            <a:r>
              <a:rPr lang="en-US" altLang="en-US" b="1" baseline="-25000" smtClean="0">
                <a:solidFill>
                  <a:srgbClr val="000000"/>
                </a:solidFill>
                <a:latin typeface="Arial" charset="0"/>
              </a:rPr>
              <a:t>e</a:t>
            </a:r>
            <a:r>
              <a:rPr lang="en-US" altLang="en-US" smtClean="0">
                <a:solidFill>
                  <a:srgbClr val="000000"/>
                </a:solidFill>
                <a:latin typeface="Arial" charset="0"/>
              </a:rPr>
              <a:t>	- classical electron radius 		   (2.818x10</a:t>
            </a:r>
            <a:r>
              <a:rPr lang="en-US" altLang="en-US" baseline="30000" smtClean="0">
                <a:solidFill>
                  <a:srgbClr val="000000"/>
                </a:solidFill>
                <a:latin typeface="Arial" charset="0"/>
              </a:rPr>
              <a:t>-15</a:t>
            </a:r>
            <a:r>
              <a:rPr lang="en-US" altLang="en-US" smtClean="0">
                <a:solidFill>
                  <a:srgbClr val="000000"/>
                </a:solidFill>
                <a:latin typeface="Arial" charset="0"/>
              </a:rPr>
              <a:t> m)</a:t>
            </a:r>
          </a:p>
          <a:p>
            <a:pPr>
              <a:spcBef>
                <a:spcPct val="50000"/>
              </a:spcBef>
            </a:pPr>
            <a:r>
              <a:rPr lang="en-US" altLang="en-US" b="1" smtClean="0">
                <a:solidFill>
                  <a:srgbClr val="000000"/>
                </a:solidFill>
                <a:latin typeface="Arial" charset="0"/>
              </a:rPr>
              <a:t>N</a:t>
            </a:r>
            <a:r>
              <a:rPr lang="en-US" altLang="en-US" b="1" baseline="-25000" smtClean="0">
                <a:solidFill>
                  <a:srgbClr val="000000"/>
                </a:solidFill>
                <a:latin typeface="Arial" charset="0"/>
              </a:rPr>
              <a:t>A</a:t>
            </a:r>
            <a:r>
              <a:rPr lang="en-US" altLang="en-US" smtClean="0">
                <a:solidFill>
                  <a:srgbClr val="000000"/>
                </a:solidFill>
                <a:latin typeface="Arial" charset="0"/>
              </a:rPr>
              <a:t>	- Avogadro number (6.02x10</a:t>
            </a:r>
            <a:r>
              <a:rPr lang="en-US" altLang="en-US" baseline="30000" smtClean="0">
                <a:solidFill>
                  <a:srgbClr val="000000"/>
                </a:solidFill>
                <a:latin typeface="Arial" charset="0"/>
              </a:rPr>
              <a:t>23</a:t>
            </a:r>
            <a:r>
              <a:rPr lang="en-US" altLang="en-US" smtClean="0">
                <a:solidFill>
                  <a:srgbClr val="000000"/>
                </a:solidFill>
                <a:latin typeface="Arial" charset="0"/>
              </a:rPr>
              <a:t>)</a:t>
            </a:r>
          </a:p>
          <a:p>
            <a:pPr>
              <a:spcBef>
                <a:spcPct val="50000"/>
              </a:spcBef>
            </a:pPr>
            <a:r>
              <a:rPr lang="el-GR" altLang="en-US" smtClean="0">
                <a:solidFill>
                  <a:srgbClr val="000000"/>
                </a:solidFill>
                <a:latin typeface="Arial" charset="0"/>
                <a:cs typeface="Arial" charset="0"/>
              </a:rPr>
              <a:t>ρ</a:t>
            </a:r>
            <a:r>
              <a:rPr lang="en-US" altLang="en-US" smtClean="0">
                <a:solidFill>
                  <a:srgbClr val="000000"/>
                </a:solidFill>
                <a:latin typeface="Arial" charset="0"/>
                <a:cs typeface="Arial" charset="0"/>
              </a:rPr>
              <a:t>	- density of material (g/</a:t>
            </a:r>
            <a:r>
              <a:rPr lang="en-US" altLang="en-US" smtClean="0">
                <a:solidFill>
                  <a:srgbClr val="000000"/>
                </a:solidFill>
                <a:latin typeface="Arial" charset="0"/>
              </a:rPr>
              <a:t>m</a:t>
            </a:r>
            <a:r>
              <a:rPr lang="en-US" altLang="en-US" baseline="30000" smtClean="0">
                <a:solidFill>
                  <a:srgbClr val="000000"/>
                </a:solidFill>
                <a:latin typeface="Arial" charset="0"/>
              </a:rPr>
              <a:t>3</a:t>
            </a:r>
            <a:r>
              <a:rPr lang="en-US" altLang="en-US" smtClean="0">
                <a:solidFill>
                  <a:srgbClr val="000000"/>
                </a:solidFill>
                <a:latin typeface="Arial" charset="0"/>
                <a:cs typeface="Arial" charset="0"/>
              </a:rPr>
              <a:t>)</a:t>
            </a:r>
            <a:endParaRPr lang="el-GR" altLang="en-US" smtClean="0">
              <a:solidFill>
                <a:srgbClr val="000000"/>
              </a:solidFill>
              <a:latin typeface="Arial" charset="0"/>
              <a:cs typeface="Arial" charset="0"/>
            </a:endParaRPr>
          </a:p>
          <a:p>
            <a:pPr>
              <a:spcBef>
                <a:spcPct val="50000"/>
              </a:spcBef>
            </a:pPr>
            <a:r>
              <a:rPr lang="en-US" altLang="en-US" b="1" smtClean="0">
                <a:solidFill>
                  <a:srgbClr val="000000"/>
                </a:solidFill>
                <a:latin typeface="Arial" charset="0"/>
              </a:rPr>
              <a:t>Mr</a:t>
            </a:r>
            <a:r>
              <a:rPr lang="en-US" altLang="en-US" smtClean="0">
                <a:solidFill>
                  <a:srgbClr val="000000"/>
                </a:solidFill>
                <a:latin typeface="Arial" charset="0"/>
              </a:rPr>
              <a:t>	- molecular weight (g/mol) </a:t>
            </a:r>
          </a:p>
          <a:p>
            <a:pPr>
              <a:spcBef>
                <a:spcPct val="50000"/>
              </a:spcBef>
            </a:pPr>
            <a:endParaRPr lang="en-US" altLang="en-US" baseline="30000" smtClean="0">
              <a:solidFill>
                <a:srgbClr val="000000"/>
              </a:solidFill>
              <a:latin typeface="Arial" charset="0"/>
            </a:endParaRPr>
          </a:p>
        </p:txBody>
      </p:sp>
      <p:sp>
        <p:nvSpPr>
          <p:cNvPr id="758788" name="Text Box 4"/>
          <p:cNvSpPr txBox="1">
            <a:spLocks noChangeArrowheads="1"/>
          </p:cNvSpPr>
          <p:nvPr/>
        </p:nvSpPr>
        <p:spPr bwMode="auto">
          <a:xfrm>
            <a:off x="4576763" y="3308350"/>
            <a:ext cx="4357687" cy="311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00"/>
                </a:solidFill>
                <a:latin typeface="Arial" charset="0"/>
              </a:rPr>
              <a:t>V</a:t>
            </a:r>
            <a:r>
              <a:rPr lang="en-US" altLang="en-US" smtClean="0">
                <a:solidFill>
                  <a:srgbClr val="000000"/>
                </a:solidFill>
                <a:latin typeface="Arial" charset="0"/>
              </a:rPr>
              <a:t>	- volume of material (in m3)</a:t>
            </a:r>
          </a:p>
          <a:p>
            <a:pPr>
              <a:spcBef>
                <a:spcPct val="50000"/>
              </a:spcBef>
            </a:pPr>
            <a:r>
              <a:rPr lang="en-US" altLang="en-US" b="1" smtClean="0">
                <a:solidFill>
                  <a:srgbClr val="000000"/>
                </a:solidFill>
                <a:latin typeface="Arial" charset="0"/>
                <a:cs typeface="Arial" charset="0"/>
              </a:rPr>
              <a:t>P</a:t>
            </a:r>
            <a:r>
              <a:rPr lang="en-US" altLang="en-US" smtClean="0">
                <a:solidFill>
                  <a:srgbClr val="000000"/>
                </a:solidFill>
                <a:latin typeface="Arial" charset="0"/>
                <a:cs typeface="Arial" charset="0"/>
              </a:rPr>
              <a:t>	- polarization factor </a:t>
            </a:r>
          </a:p>
          <a:p>
            <a:pPr>
              <a:spcBef>
                <a:spcPct val="50000"/>
              </a:spcBef>
            </a:pPr>
            <a:r>
              <a:rPr lang="en-US" altLang="en-US" smtClean="0">
                <a:solidFill>
                  <a:srgbClr val="000000"/>
                </a:solidFill>
                <a:latin typeface="Arial" charset="0"/>
                <a:cs typeface="Arial" charset="0"/>
              </a:rPr>
              <a:t>      </a:t>
            </a:r>
            <a:r>
              <a:rPr lang="en-US" altLang="en-US" smtClean="0">
                <a:solidFill>
                  <a:srgbClr val="000000"/>
                </a:solidFill>
                <a:latin typeface="Arial" charset="0"/>
              </a:rPr>
              <a:t>(1+cos</a:t>
            </a:r>
            <a:r>
              <a:rPr lang="en-US" altLang="en-US" baseline="30000" smtClean="0">
                <a:solidFill>
                  <a:srgbClr val="000000"/>
                </a:solidFill>
                <a:latin typeface="Arial" charset="0"/>
              </a:rPr>
              <a:t>2</a:t>
            </a:r>
            <a:r>
              <a:rPr lang="en-US" altLang="en-US" smtClean="0">
                <a:solidFill>
                  <a:srgbClr val="000000"/>
                </a:solidFill>
                <a:latin typeface="Arial" charset="0"/>
              </a:rPr>
              <a:t>(2</a:t>
            </a:r>
            <a:r>
              <a:rPr lang="el-GR" altLang="en-US" smtClean="0">
                <a:solidFill>
                  <a:srgbClr val="000000"/>
                </a:solidFill>
                <a:latin typeface="Arial" charset="0"/>
                <a:cs typeface="Arial" charset="0"/>
              </a:rPr>
              <a:t>θ</a:t>
            </a:r>
            <a:r>
              <a:rPr lang="en-US" altLang="en-US" smtClean="0">
                <a:solidFill>
                  <a:srgbClr val="000000"/>
                </a:solidFill>
                <a:latin typeface="Arial" charset="0"/>
              </a:rPr>
              <a:t>) -Pfac∙cos(2</a:t>
            </a:r>
            <a:r>
              <a:rPr lang="el-GR" altLang="en-US" smtClean="0">
                <a:solidFill>
                  <a:srgbClr val="000000"/>
                </a:solidFill>
                <a:latin typeface="Arial" charset="0"/>
                <a:cs typeface="Arial" charset="0"/>
              </a:rPr>
              <a:t>Φ</a:t>
            </a:r>
            <a:r>
              <a:rPr lang="en-US" altLang="en-US" smtClean="0">
                <a:solidFill>
                  <a:srgbClr val="000000"/>
                </a:solidFill>
                <a:latin typeface="Arial" charset="0"/>
              </a:rPr>
              <a:t>)sin</a:t>
            </a:r>
            <a:r>
              <a:rPr lang="en-US" altLang="en-US" baseline="30000" smtClean="0">
                <a:solidFill>
                  <a:srgbClr val="000000"/>
                </a:solidFill>
                <a:latin typeface="Arial" charset="0"/>
              </a:rPr>
              <a:t>2</a:t>
            </a:r>
            <a:r>
              <a:rPr lang="en-US" altLang="en-US" smtClean="0">
                <a:solidFill>
                  <a:srgbClr val="000000"/>
                </a:solidFill>
                <a:latin typeface="Arial" charset="0"/>
              </a:rPr>
              <a:t>(2</a:t>
            </a:r>
            <a:r>
              <a:rPr lang="el-GR" altLang="en-US" smtClean="0">
                <a:solidFill>
                  <a:srgbClr val="000000"/>
                </a:solidFill>
                <a:latin typeface="Arial" charset="0"/>
              </a:rPr>
              <a:t>θ</a:t>
            </a:r>
            <a:r>
              <a:rPr lang="en-US" altLang="en-US" smtClean="0">
                <a:solidFill>
                  <a:srgbClr val="000000"/>
                </a:solidFill>
                <a:latin typeface="Arial" charset="0"/>
              </a:rPr>
              <a:t>)</a:t>
            </a:r>
            <a:r>
              <a:rPr lang="en-US" altLang="en-US" smtClean="0">
                <a:solidFill>
                  <a:srgbClr val="000000"/>
                </a:solidFill>
                <a:latin typeface="Arial" charset="0"/>
                <a:cs typeface="Arial" charset="0"/>
              </a:rPr>
              <a:t>)/2</a:t>
            </a:r>
          </a:p>
          <a:p>
            <a:pPr>
              <a:spcBef>
                <a:spcPct val="50000"/>
              </a:spcBef>
            </a:pPr>
            <a:r>
              <a:rPr lang="en-US" altLang="en-US" b="1" smtClean="0">
                <a:solidFill>
                  <a:srgbClr val="000000"/>
                </a:solidFill>
                <a:latin typeface="Arial" charset="0"/>
                <a:cs typeface="Arial" charset="0"/>
              </a:rPr>
              <a:t>A</a:t>
            </a:r>
            <a:r>
              <a:rPr lang="en-US" altLang="en-US" smtClean="0">
                <a:solidFill>
                  <a:srgbClr val="000000"/>
                </a:solidFill>
                <a:latin typeface="Arial" charset="0"/>
                <a:cs typeface="Arial" charset="0"/>
              </a:rPr>
              <a:t>	- absorption factor </a:t>
            </a:r>
          </a:p>
          <a:p>
            <a:pPr>
              <a:spcBef>
                <a:spcPct val="50000"/>
              </a:spcBef>
            </a:pPr>
            <a:r>
              <a:rPr lang="en-US" altLang="en-US" smtClean="0">
                <a:solidFill>
                  <a:srgbClr val="000000"/>
                </a:solidFill>
                <a:latin typeface="Arial" charset="0"/>
                <a:cs typeface="Arial" charset="0"/>
              </a:rPr>
              <a:t>	  exp(-</a:t>
            </a:r>
            <a:r>
              <a:rPr lang="el-GR" altLang="en-US" smtClean="0">
                <a:solidFill>
                  <a:srgbClr val="000000"/>
                </a:solidFill>
                <a:latin typeface="Arial" charset="0"/>
                <a:cs typeface="Arial" charset="0"/>
              </a:rPr>
              <a:t>μ</a:t>
            </a:r>
            <a:r>
              <a:rPr lang="en-US" altLang="en-US" baseline="-25000" smtClean="0">
                <a:solidFill>
                  <a:srgbClr val="000000"/>
                </a:solidFill>
                <a:latin typeface="Arial" charset="0"/>
                <a:cs typeface="Arial" charset="0"/>
              </a:rPr>
              <a:t>xtal</a:t>
            </a:r>
            <a:r>
              <a:rPr lang="en-US" altLang="en-US" smtClean="0">
                <a:solidFill>
                  <a:srgbClr val="000000"/>
                </a:solidFill>
                <a:latin typeface="Arial" charset="0"/>
                <a:cs typeface="Arial" charset="0"/>
              </a:rPr>
              <a:t>∙l</a:t>
            </a:r>
            <a:r>
              <a:rPr lang="en-US" altLang="en-US" baseline="-25000" smtClean="0">
                <a:solidFill>
                  <a:srgbClr val="000000"/>
                </a:solidFill>
                <a:latin typeface="Arial" charset="0"/>
                <a:cs typeface="Arial" charset="0"/>
              </a:rPr>
              <a:t>path</a:t>
            </a:r>
            <a:r>
              <a:rPr lang="en-US" altLang="en-US" smtClean="0">
                <a:solidFill>
                  <a:srgbClr val="000000"/>
                </a:solidFill>
                <a:latin typeface="Arial" charset="0"/>
                <a:cs typeface="Arial" charset="0"/>
              </a:rPr>
              <a:t>)</a:t>
            </a:r>
          </a:p>
          <a:p>
            <a:pPr>
              <a:spcBef>
                <a:spcPct val="50000"/>
              </a:spcBef>
            </a:pPr>
            <a:r>
              <a:rPr lang="en-US" altLang="en-US" b="1" smtClean="0">
                <a:solidFill>
                  <a:srgbClr val="000000"/>
                </a:solidFill>
                <a:latin typeface="Arial" charset="0"/>
                <a:cs typeface="Arial" charset="0"/>
              </a:rPr>
              <a:t>f(s)</a:t>
            </a:r>
            <a:r>
              <a:rPr lang="en-US" altLang="en-US" smtClean="0">
                <a:solidFill>
                  <a:srgbClr val="000000"/>
                </a:solidFill>
                <a:latin typeface="Arial" charset="0"/>
                <a:cs typeface="Arial" charset="0"/>
              </a:rPr>
              <a:t>	- molecular structure amplitude 	   (electrons)</a:t>
            </a:r>
          </a:p>
          <a:p>
            <a:pPr>
              <a:spcBef>
                <a:spcPct val="50000"/>
              </a:spcBef>
            </a:pPr>
            <a:r>
              <a:rPr lang="en-US" altLang="en-US" b="1" smtClean="0">
                <a:solidFill>
                  <a:srgbClr val="000000"/>
                </a:solidFill>
                <a:latin typeface="Arial" charset="0"/>
              </a:rPr>
              <a:t>s</a:t>
            </a:r>
            <a:r>
              <a:rPr lang="en-US" altLang="en-US" smtClean="0">
                <a:solidFill>
                  <a:srgbClr val="000000"/>
                </a:solidFill>
                <a:latin typeface="Arial" charset="0"/>
              </a:rPr>
              <a:t>	- scattering length (sin(</a:t>
            </a:r>
            <a:r>
              <a:rPr lang="el-GR" altLang="en-US" smtClean="0">
                <a:solidFill>
                  <a:srgbClr val="000000"/>
                </a:solidFill>
                <a:latin typeface="Arial" charset="0"/>
              </a:rPr>
              <a:t>θ</a:t>
            </a:r>
            <a:r>
              <a:rPr lang="en-US" altLang="en-US" smtClean="0">
                <a:solidFill>
                  <a:srgbClr val="000000"/>
                </a:solidFill>
                <a:latin typeface="Arial" charset="0"/>
              </a:rPr>
              <a:t>)/</a:t>
            </a:r>
            <a:r>
              <a:rPr lang="el-GR" altLang="en-US" smtClean="0">
                <a:solidFill>
                  <a:srgbClr val="000000"/>
                </a:solidFill>
                <a:latin typeface="Arial" charset="0"/>
              </a:rPr>
              <a:t>λ</a:t>
            </a:r>
            <a:r>
              <a:rPr lang="en-US" altLang="en-US" smtClean="0">
                <a:solidFill>
                  <a:srgbClr val="000000"/>
                </a:solidFill>
                <a:latin typeface="Arial" charset="0"/>
              </a:rPr>
              <a:t>)</a:t>
            </a:r>
            <a:endParaRPr lang="el-GR" altLang="en-US" smtClean="0">
              <a:solidFill>
                <a:srgbClr val="000000"/>
              </a:solidFill>
              <a:latin typeface="Arial" charset="0"/>
            </a:endParaRPr>
          </a:p>
        </p:txBody>
      </p:sp>
      <p:sp>
        <p:nvSpPr>
          <p:cNvPr id="758789" name="Rectangle 5"/>
          <p:cNvSpPr>
            <a:spLocks noChangeArrowheads="1"/>
          </p:cNvSpPr>
          <p:nvPr/>
        </p:nvSpPr>
        <p:spPr bwMode="auto">
          <a:xfrm>
            <a:off x="5653088" y="1709738"/>
            <a:ext cx="251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smtClean="0">
                <a:solidFill>
                  <a:srgbClr val="000000"/>
                </a:solidFill>
                <a:latin typeface="Arial" charset="0"/>
              </a:rPr>
              <a:t>P A | f(</a:t>
            </a:r>
            <a:r>
              <a:rPr lang="en-US" altLang="en-US" sz="3600" smtClean="0">
                <a:solidFill>
                  <a:srgbClr val="000000"/>
                </a:solidFill>
                <a:latin typeface="Arial" charset="0"/>
                <a:cs typeface="Arial" charset="0"/>
              </a:rPr>
              <a:t>s</a:t>
            </a:r>
            <a:r>
              <a:rPr lang="en-US" altLang="en-US" sz="3600" smtClean="0">
                <a:solidFill>
                  <a:srgbClr val="000000"/>
                </a:solidFill>
                <a:latin typeface="Arial" charset="0"/>
              </a:rPr>
              <a:t>) |</a:t>
            </a:r>
            <a:r>
              <a:rPr lang="en-US" altLang="en-US" sz="3600" baseline="30000" smtClean="0">
                <a:solidFill>
                  <a:srgbClr val="000000"/>
                </a:solidFill>
                <a:latin typeface="Arial" charset="0"/>
              </a:rPr>
              <a:t>2</a:t>
            </a:r>
          </a:p>
        </p:txBody>
      </p:sp>
      <p:sp>
        <p:nvSpPr>
          <p:cNvPr id="758790" name="Text Box 6"/>
          <p:cNvSpPr txBox="1">
            <a:spLocks noChangeArrowheads="1"/>
          </p:cNvSpPr>
          <p:nvPr/>
        </p:nvSpPr>
        <p:spPr bwMode="auto">
          <a:xfrm>
            <a:off x="1095375" y="1709738"/>
            <a:ext cx="30622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smtClean="0">
                <a:solidFill>
                  <a:srgbClr val="000000"/>
                </a:solidFill>
                <a:latin typeface="Arial" charset="0"/>
                <a:cs typeface="Arial" charset="0"/>
              </a:rPr>
              <a:t>I</a:t>
            </a:r>
            <a:r>
              <a:rPr lang="en-US" altLang="en-US" sz="3600" baseline="-25000" smtClean="0">
                <a:solidFill>
                  <a:srgbClr val="000000"/>
                </a:solidFill>
                <a:latin typeface="Arial" charset="0"/>
                <a:cs typeface="Arial" charset="0"/>
              </a:rPr>
              <a:t>bg</a:t>
            </a:r>
            <a:r>
              <a:rPr lang="en-US" altLang="en-US" sz="3600" smtClean="0">
                <a:solidFill>
                  <a:srgbClr val="000000"/>
                </a:solidFill>
                <a:latin typeface="Arial" charset="0"/>
                <a:cs typeface="Arial" charset="0"/>
              </a:rPr>
              <a:t> = I</a:t>
            </a:r>
            <a:r>
              <a:rPr lang="en-US" altLang="en-US" sz="3600" baseline="-25000" smtClean="0">
                <a:solidFill>
                  <a:srgbClr val="000000"/>
                </a:solidFill>
                <a:latin typeface="Arial" charset="0"/>
                <a:cs typeface="Arial" charset="0"/>
              </a:rPr>
              <a:t>beam</a:t>
            </a:r>
            <a:r>
              <a:rPr lang="en-US" altLang="en-US" sz="3600" smtClean="0">
                <a:solidFill>
                  <a:srgbClr val="000000"/>
                </a:solidFill>
                <a:latin typeface="Arial" charset="0"/>
                <a:cs typeface="Arial" charset="0"/>
              </a:rPr>
              <a:t> t r</a:t>
            </a:r>
            <a:r>
              <a:rPr lang="en-US" altLang="en-US" sz="3600" baseline="-25000" smtClean="0">
                <a:solidFill>
                  <a:srgbClr val="000000"/>
                </a:solidFill>
                <a:latin typeface="Arial" charset="0"/>
                <a:cs typeface="Arial" charset="0"/>
              </a:rPr>
              <a:t>e</a:t>
            </a:r>
            <a:r>
              <a:rPr lang="en-US" altLang="en-US" sz="3600" baseline="30000" smtClean="0">
                <a:solidFill>
                  <a:srgbClr val="000000"/>
                </a:solidFill>
                <a:latin typeface="Arial" charset="0"/>
                <a:cs typeface="Arial" charset="0"/>
              </a:rPr>
              <a:t>2</a:t>
            </a:r>
            <a:r>
              <a:rPr lang="en-US" altLang="en-US" sz="3600" smtClean="0">
                <a:solidFill>
                  <a:srgbClr val="000000"/>
                </a:solidFill>
                <a:latin typeface="Arial" charset="0"/>
                <a:cs typeface="Arial" charset="0"/>
              </a:rPr>
              <a:t> </a:t>
            </a:r>
            <a:endParaRPr lang="el-GR" altLang="en-US" sz="3600" baseline="-25000" smtClean="0">
              <a:solidFill>
                <a:srgbClr val="000000"/>
              </a:solidFill>
              <a:latin typeface="Arial" charset="0"/>
              <a:cs typeface="Arial" charset="0"/>
            </a:endParaRPr>
          </a:p>
        </p:txBody>
      </p:sp>
      <p:grpSp>
        <p:nvGrpSpPr>
          <p:cNvPr id="758791" name="Group 7"/>
          <p:cNvGrpSpPr>
            <a:grpSpLocks/>
          </p:cNvGrpSpPr>
          <p:nvPr/>
        </p:nvGrpSpPr>
        <p:grpSpPr bwMode="auto">
          <a:xfrm>
            <a:off x="4108450" y="1377950"/>
            <a:ext cx="1382713" cy="1304925"/>
            <a:chOff x="2588" y="868"/>
            <a:chExt cx="871" cy="822"/>
          </a:xfrm>
        </p:grpSpPr>
        <p:sp>
          <p:nvSpPr>
            <p:cNvPr id="758792" name="Text Box 8"/>
            <p:cNvSpPr txBox="1">
              <a:spLocks noChangeArrowheads="1"/>
            </p:cNvSpPr>
            <p:nvPr/>
          </p:nvSpPr>
          <p:spPr bwMode="auto">
            <a:xfrm>
              <a:off x="2588" y="868"/>
              <a:ext cx="87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smtClean="0">
                  <a:solidFill>
                    <a:srgbClr val="000000"/>
                  </a:solidFill>
                  <a:latin typeface="Arial" charset="0"/>
                  <a:cs typeface="Arial" charset="0"/>
                </a:rPr>
                <a:t>N</a:t>
              </a:r>
              <a:r>
                <a:rPr lang="en-US" altLang="en-US" sz="3600" baseline="-25000" smtClean="0">
                  <a:solidFill>
                    <a:srgbClr val="000000"/>
                  </a:solidFill>
                  <a:latin typeface="Arial" charset="0"/>
                  <a:cs typeface="Arial" charset="0"/>
                </a:rPr>
                <a:t>A </a:t>
              </a:r>
              <a:r>
                <a:rPr lang="el-GR" altLang="en-US" sz="3600" smtClean="0">
                  <a:solidFill>
                    <a:srgbClr val="000000"/>
                  </a:solidFill>
                  <a:latin typeface="Arial" charset="0"/>
                  <a:cs typeface="Arial" charset="0"/>
                </a:rPr>
                <a:t>ρ</a:t>
              </a:r>
              <a:r>
                <a:rPr lang="en-US" altLang="en-US" sz="3600" smtClean="0">
                  <a:solidFill>
                    <a:srgbClr val="000000"/>
                  </a:solidFill>
                  <a:latin typeface="Arial" charset="0"/>
                  <a:cs typeface="Arial" charset="0"/>
                </a:rPr>
                <a:t>V</a:t>
              </a:r>
              <a:endParaRPr lang="el-GR" altLang="en-US" sz="3600" smtClean="0">
                <a:solidFill>
                  <a:srgbClr val="000000"/>
                </a:solidFill>
                <a:latin typeface="Arial" charset="0"/>
                <a:cs typeface="Arial" charset="0"/>
              </a:endParaRPr>
            </a:p>
          </p:txBody>
        </p:sp>
        <p:sp>
          <p:nvSpPr>
            <p:cNvPr id="758793" name="Text Box 9"/>
            <p:cNvSpPr txBox="1">
              <a:spLocks noChangeArrowheads="1"/>
            </p:cNvSpPr>
            <p:nvPr/>
          </p:nvSpPr>
          <p:spPr bwMode="auto">
            <a:xfrm>
              <a:off x="2797" y="1286"/>
              <a:ext cx="45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smtClean="0">
                  <a:solidFill>
                    <a:srgbClr val="000000"/>
                  </a:solidFill>
                  <a:latin typeface="Arial" charset="0"/>
                  <a:cs typeface="Arial" charset="0"/>
                </a:rPr>
                <a:t>Mr</a:t>
              </a:r>
              <a:endParaRPr lang="el-GR" altLang="en-US" sz="3600" smtClean="0">
                <a:solidFill>
                  <a:srgbClr val="000000"/>
                </a:solidFill>
                <a:latin typeface="Arial" charset="0"/>
                <a:cs typeface="Arial" charset="0"/>
              </a:endParaRPr>
            </a:p>
          </p:txBody>
        </p:sp>
        <p:sp>
          <p:nvSpPr>
            <p:cNvPr id="758794" name="Line 10"/>
            <p:cNvSpPr>
              <a:spLocks noChangeShapeType="1"/>
            </p:cNvSpPr>
            <p:nvPr/>
          </p:nvSpPr>
          <p:spPr bwMode="auto">
            <a:xfrm flipV="1">
              <a:off x="2595" y="1293"/>
              <a:ext cx="85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charset="0"/>
              </a:endParaRPr>
            </a:p>
          </p:txBody>
        </p:sp>
      </p:grpSp>
      <p:sp>
        <p:nvSpPr>
          <p:cNvPr id="758795" name="Rectangle 11"/>
          <p:cNvSpPr>
            <a:spLocks noChangeArrowheads="1"/>
          </p:cNvSpPr>
          <p:nvPr/>
        </p:nvSpPr>
        <p:spPr bwMode="auto">
          <a:xfrm>
            <a:off x="6470650" y="958850"/>
            <a:ext cx="221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mtClean="0">
                <a:solidFill>
                  <a:srgbClr val="000000"/>
                </a:solidFill>
                <a:latin typeface="Arial" charset="0"/>
              </a:rPr>
              <a:t>R. W. James (1947)</a:t>
            </a:r>
          </a:p>
        </p:txBody>
      </p:sp>
    </p:spTree>
    <p:extLst>
      <p:ext uri="{BB962C8B-B14F-4D97-AF65-F5344CB8AC3E}">
        <p14:creationId xmlns:p14="http://schemas.microsoft.com/office/powerpoint/2010/main" val="2258262892"/>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a:xfrm>
            <a:off x="457200" y="0"/>
            <a:ext cx="8229600" cy="1143000"/>
          </a:xfrm>
          <a:noFill/>
          <a:ln/>
        </p:spPr>
        <p:txBody>
          <a:bodyPr/>
          <a:lstStyle/>
          <a:p>
            <a:r>
              <a:rPr lang="en-US" altLang="en-US"/>
              <a:t>Background scattering</a:t>
            </a:r>
          </a:p>
        </p:txBody>
      </p:sp>
      <p:sp>
        <p:nvSpPr>
          <p:cNvPr id="764931" name="Text Box 3"/>
          <p:cNvSpPr txBox="1">
            <a:spLocks noChangeArrowheads="1"/>
          </p:cNvSpPr>
          <p:nvPr/>
        </p:nvSpPr>
        <p:spPr bwMode="auto">
          <a:xfrm>
            <a:off x="4002088" y="6424613"/>
            <a:ext cx="174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smtClean="0">
                <a:solidFill>
                  <a:srgbClr val="000000"/>
                </a:solidFill>
                <a:latin typeface="Arial" charset="0"/>
              </a:rPr>
              <a:t>Resolution (Ǻ)</a:t>
            </a:r>
          </a:p>
        </p:txBody>
      </p:sp>
      <p:sp>
        <p:nvSpPr>
          <p:cNvPr id="764932" name="Text Box 4"/>
          <p:cNvSpPr txBox="1">
            <a:spLocks noChangeArrowheads="1"/>
          </p:cNvSpPr>
          <p:nvPr/>
        </p:nvSpPr>
        <p:spPr bwMode="auto">
          <a:xfrm rot="-5400000">
            <a:off x="-650081" y="3675857"/>
            <a:ext cx="241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smtClean="0">
                <a:solidFill>
                  <a:srgbClr val="000000"/>
                </a:solidFill>
                <a:latin typeface="Arial" charset="0"/>
              </a:rPr>
              <a:t>Electron equivalents</a:t>
            </a:r>
          </a:p>
        </p:txBody>
      </p:sp>
      <p:sp>
        <p:nvSpPr>
          <p:cNvPr id="764933" name="Text Box 5"/>
          <p:cNvSpPr txBox="1">
            <a:spLocks noChangeArrowheads="1"/>
          </p:cNvSpPr>
          <p:nvPr/>
        </p:nvSpPr>
        <p:spPr bwMode="auto">
          <a:xfrm>
            <a:off x="2159000" y="1185863"/>
            <a:ext cx="508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smtClean="0">
                <a:solidFill>
                  <a:srgbClr val="000000"/>
                </a:solidFill>
                <a:latin typeface="Arial" charset="0"/>
              </a:rPr>
              <a:t>The form-factor of the cryostream</a:t>
            </a:r>
          </a:p>
        </p:txBody>
      </p:sp>
      <p:sp>
        <p:nvSpPr>
          <p:cNvPr id="764934" name="Text Box 6"/>
          <p:cNvSpPr txBox="1">
            <a:spLocks noChangeArrowheads="1"/>
          </p:cNvSpPr>
          <p:nvPr/>
        </p:nvSpPr>
        <p:spPr bwMode="auto">
          <a:xfrm>
            <a:off x="917575" y="5889625"/>
            <a:ext cx="72834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00"/>
                </a:solidFill>
                <a:latin typeface="Arial" charset="0"/>
              </a:rPr>
              <a:t>    20  10        5   4        3   2.5        2  1.8   1.6     1.4        1.2              1</a:t>
            </a:r>
          </a:p>
        </p:txBody>
      </p:sp>
      <p:pic>
        <p:nvPicPr>
          <p:cNvPr id="764935" name="Picture 7" descr="airsca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1619250"/>
            <a:ext cx="6877050" cy="4305300"/>
          </a:xfrm>
          <a:prstGeom prst="rect">
            <a:avLst/>
          </a:prstGeom>
          <a:noFill/>
          <a:extLst>
            <a:ext uri="{909E8E84-426E-40DD-AFC4-6F175D3DCCD1}">
              <a14:hiddenFill xmlns:a14="http://schemas.microsoft.com/office/drawing/2010/main">
                <a:solidFill>
                  <a:srgbClr val="FFFFFF"/>
                </a:solidFill>
              </a14:hiddenFill>
            </a:ext>
          </a:extLst>
        </p:spPr>
      </p:pic>
      <p:sp>
        <p:nvSpPr>
          <p:cNvPr id="764936" name="Text Box 8"/>
          <p:cNvSpPr txBox="1">
            <a:spLocks noChangeArrowheads="1"/>
          </p:cNvSpPr>
          <p:nvPr/>
        </p:nvSpPr>
        <p:spPr bwMode="auto">
          <a:xfrm rot="-5400000">
            <a:off x="-1326356" y="3556794"/>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smtClean="0">
                <a:solidFill>
                  <a:srgbClr val="000000"/>
                </a:solidFill>
                <a:latin typeface="Arial" charset="0"/>
              </a:rPr>
              <a:t>0      2       4      6       8     10    12     14    16</a:t>
            </a:r>
          </a:p>
        </p:txBody>
      </p:sp>
      <p:sp>
        <p:nvSpPr>
          <p:cNvPr id="764937" name="Text Box 9"/>
          <p:cNvSpPr txBox="1">
            <a:spLocks noChangeArrowheads="1"/>
          </p:cNvSpPr>
          <p:nvPr/>
        </p:nvSpPr>
        <p:spPr bwMode="auto">
          <a:xfrm>
            <a:off x="5594350" y="1903413"/>
            <a:ext cx="13398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FF0000"/>
                </a:solidFill>
                <a:latin typeface="Arial" charset="0"/>
              </a:rPr>
              <a:t>measured</a:t>
            </a:r>
          </a:p>
          <a:p>
            <a:endParaRPr lang="en-US" altLang="en-US" b="1" smtClean="0">
              <a:solidFill>
                <a:srgbClr val="FF0000"/>
              </a:solidFill>
              <a:latin typeface="Arial" charset="0"/>
            </a:endParaRPr>
          </a:p>
          <a:p>
            <a:r>
              <a:rPr lang="en-US" altLang="en-US" b="1" smtClean="0">
                <a:solidFill>
                  <a:srgbClr val="000099"/>
                </a:solidFill>
                <a:latin typeface="Arial" charset="0"/>
              </a:rPr>
              <a:t>theoretical</a:t>
            </a:r>
          </a:p>
        </p:txBody>
      </p:sp>
    </p:spTree>
    <p:extLst>
      <p:ext uri="{BB962C8B-B14F-4D97-AF65-F5344CB8AC3E}">
        <p14:creationId xmlns:p14="http://schemas.microsoft.com/office/powerpoint/2010/main" val="2261775733"/>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a:xfrm>
            <a:off x="457200" y="0"/>
            <a:ext cx="8229600" cy="1143000"/>
          </a:xfrm>
          <a:noFill/>
        </p:spPr>
        <p:txBody>
          <a:bodyPr/>
          <a:lstStyle/>
          <a:p>
            <a:r>
              <a:rPr lang="en-US" altLang="en-US"/>
              <a:t>Background scattering</a:t>
            </a:r>
          </a:p>
        </p:txBody>
      </p:sp>
      <p:sp>
        <p:nvSpPr>
          <p:cNvPr id="759811" name="Text Box 3"/>
          <p:cNvSpPr txBox="1">
            <a:spLocks noChangeArrowheads="1"/>
          </p:cNvSpPr>
          <p:nvPr/>
        </p:nvSpPr>
        <p:spPr bwMode="auto">
          <a:xfrm>
            <a:off x="257175" y="3308350"/>
            <a:ext cx="4371975"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00"/>
                </a:solidFill>
                <a:latin typeface="Arial" charset="0"/>
              </a:rPr>
              <a:t>I</a:t>
            </a:r>
            <a:r>
              <a:rPr lang="en-US" altLang="en-US" b="1" baseline="-25000" smtClean="0">
                <a:solidFill>
                  <a:srgbClr val="000000"/>
                </a:solidFill>
                <a:latin typeface="Arial" charset="0"/>
              </a:rPr>
              <a:t>bg</a:t>
            </a:r>
            <a:r>
              <a:rPr lang="en-US" altLang="en-US" smtClean="0">
                <a:solidFill>
                  <a:srgbClr val="000000"/>
                </a:solidFill>
                <a:latin typeface="Arial" charset="0"/>
              </a:rPr>
              <a:t>	- scattered photons/</a:t>
            </a:r>
            <a:r>
              <a:rPr lang="en-US" altLang="en-US" smtClean="0">
                <a:solidFill>
                  <a:srgbClr val="FF0000"/>
                </a:solidFill>
                <a:latin typeface="Arial" charset="0"/>
              </a:rPr>
              <a:t>steradian</a:t>
            </a:r>
          </a:p>
          <a:p>
            <a:pPr>
              <a:spcBef>
                <a:spcPct val="50000"/>
              </a:spcBef>
            </a:pPr>
            <a:r>
              <a:rPr lang="en-US" altLang="en-US" b="1" smtClean="0">
                <a:solidFill>
                  <a:srgbClr val="008000"/>
                </a:solidFill>
                <a:latin typeface="Arial" charset="0"/>
              </a:rPr>
              <a:t>I</a:t>
            </a:r>
            <a:r>
              <a:rPr lang="en-US" altLang="en-US" b="1" baseline="-25000" smtClean="0">
                <a:solidFill>
                  <a:srgbClr val="008000"/>
                </a:solidFill>
                <a:latin typeface="Arial" charset="0"/>
              </a:rPr>
              <a:t>beam</a:t>
            </a:r>
            <a:r>
              <a:rPr lang="en-US" altLang="en-US" smtClean="0">
                <a:solidFill>
                  <a:srgbClr val="008000"/>
                </a:solidFill>
                <a:latin typeface="Arial" charset="0"/>
              </a:rPr>
              <a:t>	- incident (photons/s/m</a:t>
            </a:r>
            <a:r>
              <a:rPr lang="en-US" altLang="en-US" baseline="30000" smtClean="0">
                <a:solidFill>
                  <a:srgbClr val="008000"/>
                </a:solidFill>
                <a:latin typeface="Arial" charset="0"/>
              </a:rPr>
              <a:t>2</a:t>
            </a:r>
            <a:r>
              <a:rPr lang="en-US" altLang="en-US" smtClean="0">
                <a:solidFill>
                  <a:srgbClr val="008000"/>
                </a:solidFill>
                <a:latin typeface="Arial" charset="0"/>
              </a:rPr>
              <a:t> )</a:t>
            </a:r>
          </a:p>
          <a:p>
            <a:pPr>
              <a:spcBef>
                <a:spcPct val="50000"/>
              </a:spcBef>
            </a:pPr>
            <a:r>
              <a:rPr lang="en-US" altLang="en-US" b="1" smtClean="0">
                <a:solidFill>
                  <a:srgbClr val="000000"/>
                </a:solidFill>
                <a:latin typeface="Arial" charset="0"/>
              </a:rPr>
              <a:t>t</a:t>
            </a:r>
            <a:r>
              <a:rPr lang="en-US" altLang="en-US" smtClean="0">
                <a:solidFill>
                  <a:srgbClr val="000000"/>
                </a:solidFill>
                <a:latin typeface="Arial" charset="0"/>
              </a:rPr>
              <a:t>	- exposure time (s)</a:t>
            </a:r>
          </a:p>
          <a:p>
            <a:pPr>
              <a:spcBef>
                <a:spcPct val="50000"/>
              </a:spcBef>
            </a:pPr>
            <a:r>
              <a:rPr lang="en-US" altLang="en-US" b="1" smtClean="0">
                <a:solidFill>
                  <a:srgbClr val="000000"/>
                </a:solidFill>
                <a:latin typeface="Arial" charset="0"/>
              </a:rPr>
              <a:t>r</a:t>
            </a:r>
            <a:r>
              <a:rPr lang="en-US" altLang="en-US" b="1" baseline="-25000" smtClean="0">
                <a:solidFill>
                  <a:srgbClr val="000000"/>
                </a:solidFill>
                <a:latin typeface="Arial" charset="0"/>
              </a:rPr>
              <a:t>e</a:t>
            </a:r>
            <a:r>
              <a:rPr lang="en-US" altLang="en-US" smtClean="0">
                <a:solidFill>
                  <a:srgbClr val="000000"/>
                </a:solidFill>
                <a:latin typeface="Arial" charset="0"/>
              </a:rPr>
              <a:t>	- classical electron radius 		   (2.818x10</a:t>
            </a:r>
            <a:r>
              <a:rPr lang="en-US" altLang="en-US" baseline="30000" smtClean="0">
                <a:solidFill>
                  <a:srgbClr val="000000"/>
                </a:solidFill>
                <a:latin typeface="Arial" charset="0"/>
              </a:rPr>
              <a:t>-15</a:t>
            </a:r>
            <a:r>
              <a:rPr lang="en-US" altLang="en-US" smtClean="0">
                <a:solidFill>
                  <a:srgbClr val="000000"/>
                </a:solidFill>
                <a:latin typeface="Arial" charset="0"/>
              </a:rPr>
              <a:t> m)</a:t>
            </a:r>
          </a:p>
          <a:p>
            <a:pPr>
              <a:spcBef>
                <a:spcPct val="50000"/>
              </a:spcBef>
            </a:pPr>
            <a:r>
              <a:rPr lang="en-US" altLang="en-US" b="1" smtClean="0">
                <a:solidFill>
                  <a:srgbClr val="000000"/>
                </a:solidFill>
                <a:latin typeface="Arial" charset="0"/>
              </a:rPr>
              <a:t>N</a:t>
            </a:r>
            <a:r>
              <a:rPr lang="en-US" altLang="en-US" b="1" baseline="-25000" smtClean="0">
                <a:solidFill>
                  <a:srgbClr val="000000"/>
                </a:solidFill>
                <a:latin typeface="Arial" charset="0"/>
              </a:rPr>
              <a:t>A</a:t>
            </a:r>
            <a:r>
              <a:rPr lang="en-US" altLang="en-US" smtClean="0">
                <a:solidFill>
                  <a:srgbClr val="000000"/>
                </a:solidFill>
                <a:latin typeface="Arial" charset="0"/>
              </a:rPr>
              <a:t>	- Avogadro number (6.02x10</a:t>
            </a:r>
            <a:r>
              <a:rPr lang="en-US" altLang="en-US" baseline="30000" smtClean="0">
                <a:solidFill>
                  <a:srgbClr val="000000"/>
                </a:solidFill>
                <a:latin typeface="Arial" charset="0"/>
              </a:rPr>
              <a:t>23</a:t>
            </a:r>
            <a:r>
              <a:rPr lang="en-US" altLang="en-US" smtClean="0">
                <a:solidFill>
                  <a:srgbClr val="000000"/>
                </a:solidFill>
                <a:latin typeface="Arial" charset="0"/>
              </a:rPr>
              <a:t>)</a:t>
            </a:r>
          </a:p>
          <a:p>
            <a:pPr>
              <a:spcBef>
                <a:spcPct val="50000"/>
              </a:spcBef>
            </a:pPr>
            <a:r>
              <a:rPr lang="el-GR" altLang="en-US" smtClean="0">
                <a:solidFill>
                  <a:srgbClr val="000000"/>
                </a:solidFill>
                <a:latin typeface="Arial" charset="0"/>
                <a:cs typeface="Arial" charset="0"/>
              </a:rPr>
              <a:t>ρ</a:t>
            </a:r>
            <a:r>
              <a:rPr lang="en-US" altLang="en-US" smtClean="0">
                <a:solidFill>
                  <a:srgbClr val="000000"/>
                </a:solidFill>
                <a:latin typeface="Arial" charset="0"/>
                <a:cs typeface="Arial" charset="0"/>
              </a:rPr>
              <a:t>	- density of material (g/</a:t>
            </a:r>
            <a:r>
              <a:rPr lang="en-US" altLang="en-US" smtClean="0">
                <a:solidFill>
                  <a:srgbClr val="000000"/>
                </a:solidFill>
                <a:latin typeface="Arial" charset="0"/>
              </a:rPr>
              <a:t>m</a:t>
            </a:r>
            <a:r>
              <a:rPr lang="en-US" altLang="en-US" baseline="30000" smtClean="0">
                <a:solidFill>
                  <a:srgbClr val="000000"/>
                </a:solidFill>
                <a:latin typeface="Arial" charset="0"/>
              </a:rPr>
              <a:t>3</a:t>
            </a:r>
            <a:r>
              <a:rPr lang="en-US" altLang="en-US" smtClean="0">
                <a:solidFill>
                  <a:srgbClr val="000000"/>
                </a:solidFill>
                <a:latin typeface="Arial" charset="0"/>
                <a:cs typeface="Arial" charset="0"/>
              </a:rPr>
              <a:t>)</a:t>
            </a:r>
            <a:endParaRPr lang="el-GR" altLang="en-US" smtClean="0">
              <a:solidFill>
                <a:srgbClr val="000000"/>
              </a:solidFill>
              <a:latin typeface="Arial" charset="0"/>
              <a:cs typeface="Arial" charset="0"/>
            </a:endParaRPr>
          </a:p>
          <a:p>
            <a:pPr>
              <a:spcBef>
                <a:spcPct val="50000"/>
              </a:spcBef>
            </a:pPr>
            <a:r>
              <a:rPr lang="en-US" altLang="en-US" b="1" smtClean="0">
                <a:solidFill>
                  <a:srgbClr val="000000"/>
                </a:solidFill>
                <a:latin typeface="Arial" charset="0"/>
              </a:rPr>
              <a:t>Mr</a:t>
            </a:r>
            <a:r>
              <a:rPr lang="en-US" altLang="en-US" smtClean="0">
                <a:solidFill>
                  <a:srgbClr val="000000"/>
                </a:solidFill>
                <a:latin typeface="Arial" charset="0"/>
              </a:rPr>
              <a:t>	- molecular weight (g/mol) </a:t>
            </a:r>
          </a:p>
          <a:p>
            <a:pPr>
              <a:spcBef>
                <a:spcPct val="50000"/>
              </a:spcBef>
            </a:pPr>
            <a:endParaRPr lang="en-US" altLang="en-US" baseline="30000" smtClean="0">
              <a:solidFill>
                <a:srgbClr val="000000"/>
              </a:solidFill>
              <a:latin typeface="Arial" charset="0"/>
            </a:endParaRPr>
          </a:p>
        </p:txBody>
      </p:sp>
      <p:sp>
        <p:nvSpPr>
          <p:cNvPr id="759812" name="Text Box 4"/>
          <p:cNvSpPr txBox="1">
            <a:spLocks noChangeArrowheads="1"/>
          </p:cNvSpPr>
          <p:nvPr/>
        </p:nvSpPr>
        <p:spPr bwMode="auto">
          <a:xfrm>
            <a:off x="4576763" y="3308350"/>
            <a:ext cx="4357687" cy="311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00"/>
                </a:solidFill>
                <a:latin typeface="Arial" charset="0"/>
              </a:rPr>
              <a:t>V</a:t>
            </a:r>
            <a:r>
              <a:rPr lang="en-US" altLang="en-US" smtClean="0">
                <a:solidFill>
                  <a:srgbClr val="000000"/>
                </a:solidFill>
                <a:latin typeface="Arial" charset="0"/>
              </a:rPr>
              <a:t>	- volume of material (in m3)</a:t>
            </a:r>
          </a:p>
          <a:p>
            <a:pPr>
              <a:spcBef>
                <a:spcPct val="50000"/>
              </a:spcBef>
            </a:pPr>
            <a:r>
              <a:rPr lang="en-US" altLang="en-US" b="1" smtClean="0">
                <a:solidFill>
                  <a:srgbClr val="000000"/>
                </a:solidFill>
                <a:latin typeface="Arial" charset="0"/>
                <a:cs typeface="Arial" charset="0"/>
              </a:rPr>
              <a:t>P</a:t>
            </a:r>
            <a:r>
              <a:rPr lang="en-US" altLang="en-US" smtClean="0">
                <a:solidFill>
                  <a:srgbClr val="000000"/>
                </a:solidFill>
                <a:latin typeface="Arial" charset="0"/>
                <a:cs typeface="Arial" charset="0"/>
              </a:rPr>
              <a:t>	- polarization factor </a:t>
            </a:r>
          </a:p>
          <a:p>
            <a:pPr>
              <a:spcBef>
                <a:spcPct val="50000"/>
              </a:spcBef>
            </a:pPr>
            <a:r>
              <a:rPr lang="en-US" altLang="en-US" smtClean="0">
                <a:solidFill>
                  <a:srgbClr val="000000"/>
                </a:solidFill>
                <a:latin typeface="Arial" charset="0"/>
                <a:cs typeface="Arial" charset="0"/>
              </a:rPr>
              <a:t>      </a:t>
            </a:r>
            <a:r>
              <a:rPr lang="en-US" altLang="en-US" smtClean="0">
                <a:solidFill>
                  <a:srgbClr val="000000"/>
                </a:solidFill>
                <a:latin typeface="Arial" charset="0"/>
              </a:rPr>
              <a:t>(1+cos</a:t>
            </a:r>
            <a:r>
              <a:rPr lang="en-US" altLang="en-US" baseline="30000" smtClean="0">
                <a:solidFill>
                  <a:srgbClr val="000000"/>
                </a:solidFill>
                <a:latin typeface="Arial" charset="0"/>
              </a:rPr>
              <a:t>2</a:t>
            </a:r>
            <a:r>
              <a:rPr lang="en-US" altLang="en-US" smtClean="0">
                <a:solidFill>
                  <a:srgbClr val="000000"/>
                </a:solidFill>
                <a:latin typeface="Arial" charset="0"/>
              </a:rPr>
              <a:t>(2</a:t>
            </a:r>
            <a:r>
              <a:rPr lang="el-GR" altLang="en-US" smtClean="0">
                <a:solidFill>
                  <a:srgbClr val="000000"/>
                </a:solidFill>
                <a:latin typeface="Arial" charset="0"/>
                <a:cs typeface="Arial" charset="0"/>
              </a:rPr>
              <a:t>θ</a:t>
            </a:r>
            <a:r>
              <a:rPr lang="en-US" altLang="en-US" smtClean="0">
                <a:solidFill>
                  <a:srgbClr val="000000"/>
                </a:solidFill>
                <a:latin typeface="Arial" charset="0"/>
              </a:rPr>
              <a:t>) -Pfac∙cos(2</a:t>
            </a:r>
            <a:r>
              <a:rPr lang="el-GR" altLang="en-US" smtClean="0">
                <a:solidFill>
                  <a:srgbClr val="000000"/>
                </a:solidFill>
                <a:latin typeface="Arial" charset="0"/>
                <a:cs typeface="Arial" charset="0"/>
              </a:rPr>
              <a:t>Φ</a:t>
            </a:r>
            <a:r>
              <a:rPr lang="en-US" altLang="en-US" smtClean="0">
                <a:solidFill>
                  <a:srgbClr val="000000"/>
                </a:solidFill>
                <a:latin typeface="Arial" charset="0"/>
              </a:rPr>
              <a:t>)sin</a:t>
            </a:r>
            <a:r>
              <a:rPr lang="en-US" altLang="en-US" baseline="30000" smtClean="0">
                <a:solidFill>
                  <a:srgbClr val="000000"/>
                </a:solidFill>
                <a:latin typeface="Arial" charset="0"/>
              </a:rPr>
              <a:t>2</a:t>
            </a:r>
            <a:r>
              <a:rPr lang="en-US" altLang="en-US" smtClean="0">
                <a:solidFill>
                  <a:srgbClr val="000000"/>
                </a:solidFill>
                <a:latin typeface="Arial" charset="0"/>
              </a:rPr>
              <a:t>(2</a:t>
            </a:r>
            <a:r>
              <a:rPr lang="el-GR" altLang="en-US" smtClean="0">
                <a:solidFill>
                  <a:srgbClr val="000000"/>
                </a:solidFill>
                <a:latin typeface="Arial" charset="0"/>
              </a:rPr>
              <a:t>θ</a:t>
            </a:r>
            <a:r>
              <a:rPr lang="en-US" altLang="en-US" smtClean="0">
                <a:solidFill>
                  <a:srgbClr val="000000"/>
                </a:solidFill>
                <a:latin typeface="Arial" charset="0"/>
              </a:rPr>
              <a:t>)</a:t>
            </a:r>
            <a:r>
              <a:rPr lang="en-US" altLang="en-US" smtClean="0">
                <a:solidFill>
                  <a:srgbClr val="000000"/>
                </a:solidFill>
                <a:latin typeface="Arial" charset="0"/>
                <a:cs typeface="Arial" charset="0"/>
              </a:rPr>
              <a:t>)/2</a:t>
            </a:r>
          </a:p>
          <a:p>
            <a:pPr>
              <a:spcBef>
                <a:spcPct val="50000"/>
              </a:spcBef>
            </a:pPr>
            <a:r>
              <a:rPr lang="en-US" altLang="en-US" b="1" smtClean="0">
                <a:solidFill>
                  <a:srgbClr val="000000"/>
                </a:solidFill>
                <a:latin typeface="Arial" charset="0"/>
                <a:cs typeface="Arial" charset="0"/>
              </a:rPr>
              <a:t>A</a:t>
            </a:r>
            <a:r>
              <a:rPr lang="en-US" altLang="en-US" smtClean="0">
                <a:solidFill>
                  <a:srgbClr val="000000"/>
                </a:solidFill>
                <a:latin typeface="Arial" charset="0"/>
                <a:cs typeface="Arial" charset="0"/>
              </a:rPr>
              <a:t>	- absorption factor </a:t>
            </a:r>
          </a:p>
          <a:p>
            <a:pPr>
              <a:spcBef>
                <a:spcPct val="50000"/>
              </a:spcBef>
            </a:pPr>
            <a:r>
              <a:rPr lang="en-US" altLang="en-US" smtClean="0">
                <a:solidFill>
                  <a:srgbClr val="000000"/>
                </a:solidFill>
                <a:latin typeface="Arial" charset="0"/>
                <a:cs typeface="Arial" charset="0"/>
              </a:rPr>
              <a:t>	  exp(-</a:t>
            </a:r>
            <a:r>
              <a:rPr lang="el-GR" altLang="en-US" smtClean="0">
                <a:solidFill>
                  <a:srgbClr val="000000"/>
                </a:solidFill>
                <a:latin typeface="Arial" charset="0"/>
                <a:cs typeface="Arial" charset="0"/>
              </a:rPr>
              <a:t>μ</a:t>
            </a:r>
            <a:r>
              <a:rPr lang="en-US" altLang="en-US" baseline="-25000" smtClean="0">
                <a:solidFill>
                  <a:srgbClr val="000000"/>
                </a:solidFill>
                <a:latin typeface="Arial" charset="0"/>
                <a:cs typeface="Arial" charset="0"/>
              </a:rPr>
              <a:t>xtal</a:t>
            </a:r>
            <a:r>
              <a:rPr lang="en-US" altLang="en-US" smtClean="0">
                <a:solidFill>
                  <a:srgbClr val="000000"/>
                </a:solidFill>
                <a:latin typeface="Arial" charset="0"/>
                <a:cs typeface="Arial" charset="0"/>
              </a:rPr>
              <a:t>∙l</a:t>
            </a:r>
            <a:r>
              <a:rPr lang="en-US" altLang="en-US" baseline="-25000" smtClean="0">
                <a:solidFill>
                  <a:srgbClr val="000000"/>
                </a:solidFill>
                <a:latin typeface="Arial" charset="0"/>
                <a:cs typeface="Arial" charset="0"/>
              </a:rPr>
              <a:t>path</a:t>
            </a:r>
            <a:r>
              <a:rPr lang="en-US" altLang="en-US" smtClean="0">
                <a:solidFill>
                  <a:srgbClr val="000000"/>
                </a:solidFill>
                <a:latin typeface="Arial" charset="0"/>
                <a:cs typeface="Arial" charset="0"/>
              </a:rPr>
              <a:t>)</a:t>
            </a:r>
          </a:p>
          <a:p>
            <a:pPr>
              <a:spcBef>
                <a:spcPct val="50000"/>
              </a:spcBef>
            </a:pPr>
            <a:r>
              <a:rPr lang="en-US" altLang="en-US" b="1" smtClean="0">
                <a:solidFill>
                  <a:srgbClr val="000000"/>
                </a:solidFill>
                <a:latin typeface="Arial" charset="0"/>
                <a:cs typeface="Arial" charset="0"/>
              </a:rPr>
              <a:t>f(s)</a:t>
            </a:r>
            <a:r>
              <a:rPr lang="en-US" altLang="en-US" smtClean="0">
                <a:solidFill>
                  <a:srgbClr val="000000"/>
                </a:solidFill>
                <a:latin typeface="Arial" charset="0"/>
                <a:cs typeface="Arial" charset="0"/>
              </a:rPr>
              <a:t>	- molecular structure amplitude 	   (electrons)</a:t>
            </a:r>
          </a:p>
          <a:p>
            <a:pPr>
              <a:spcBef>
                <a:spcPct val="50000"/>
              </a:spcBef>
            </a:pPr>
            <a:r>
              <a:rPr lang="en-US" altLang="en-US" b="1" smtClean="0">
                <a:solidFill>
                  <a:srgbClr val="000000"/>
                </a:solidFill>
                <a:latin typeface="Arial" charset="0"/>
              </a:rPr>
              <a:t>s</a:t>
            </a:r>
            <a:r>
              <a:rPr lang="en-US" altLang="en-US" smtClean="0">
                <a:solidFill>
                  <a:srgbClr val="000000"/>
                </a:solidFill>
                <a:latin typeface="Arial" charset="0"/>
              </a:rPr>
              <a:t>	- scattering length (sin(</a:t>
            </a:r>
            <a:r>
              <a:rPr lang="el-GR" altLang="en-US" smtClean="0">
                <a:solidFill>
                  <a:srgbClr val="000000"/>
                </a:solidFill>
                <a:latin typeface="Arial" charset="0"/>
              </a:rPr>
              <a:t>θ</a:t>
            </a:r>
            <a:r>
              <a:rPr lang="en-US" altLang="en-US" smtClean="0">
                <a:solidFill>
                  <a:srgbClr val="000000"/>
                </a:solidFill>
                <a:latin typeface="Arial" charset="0"/>
              </a:rPr>
              <a:t>)/</a:t>
            </a:r>
            <a:r>
              <a:rPr lang="el-GR" altLang="en-US" smtClean="0">
                <a:solidFill>
                  <a:srgbClr val="000000"/>
                </a:solidFill>
                <a:latin typeface="Arial" charset="0"/>
              </a:rPr>
              <a:t>λ</a:t>
            </a:r>
            <a:r>
              <a:rPr lang="en-US" altLang="en-US" smtClean="0">
                <a:solidFill>
                  <a:srgbClr val="000000"/>
                </a:solidFill>
                <a:latin typeface="Arial" charset="0"/>
              </a:rPr>
              <a:t>)</a:t>
            </a:r>
            <a:endParaRPr lang="el-GR" altLang="en-US" smtClean="0">
              <a:solidFill>
                <a:srgbClr val="000000"/>
              </a:solidFill>
              <a:latin typeface="Arial" charset="0"/>
            </a:endParaRPr>
          </a:p>
        </p:txBody>
      </p:sp>
      <p:sp>
        <p:nvSpPr>
          <p:cNvPr id="759813" name="Rectangle 5"/>
          <p:cNvSpPr>
            <a:spLocks noChangeArrowheads="1"/>
          </p:cNvSpPr>
          <p:nvPr/>
        </p:nvSpPr>
        <p:spPr bwMode="auto">
          <a:xfrm>
            <a:off x="5653088" y="1709738"/>
            <a:ext cx="251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smtClean="0">
                <a:solidFill>
                  <a:srgbClr val="000000"/>
                </a:solidFill>
                <a:latin typeface="Arial" charset="0"/>
              </a:rPr>
              <a:t>P A | f(</a:t>
            </a:r>
            <a:r>
              <a:rPr lang="en-US" altLang="en-US" sz="3600" smtClean="0">
                <a:solidFill>
                  <a:srgbClr val="000000"/>
                </a:solidFill>
                <a:latin typeface="Arial" charset="0"/>
                <a:cs typeface="Arial" charset="0"/>
              </a:rPr>
              <a:t>s</a:t>
            </a:r>
            <a:r>
              <a:rPr lang="en-US" altLang="en-US" sz="3600" smtClean="0">
                <a:solidFill>
                  <a:srgbClr val="000000"/>
                </a:solidFill>
                <a:latin typeface="Arial" charset="0"/>
              </a:rPr>
              <a:t>) |</a:t>
            </a:r>
            <a:r>
              <a:rPr lang="en-US" altLang="en-US" sz="3600" baseline="30000" smtClean="0">
                <a:solidFill>
                  <a:srgbClr val="000000"/>
                </a:solidFill>
                <a:latin typeface="Arial" charset="0"/>
              </a:rPr>
              <a:t>2</a:t>
            </a:r>
          </a:p>
        </p:txBody>
      </p:sp>
      <p:sp>
        <p:nvSpPr>
          <p:cNvPr id="759814" name="Text Box 6"/>
          <p:cNvSpPr txBox="1">
            <a:spLocks noChangeArrowheads="1"/>
          </p:cNvSpPr>
          <p:nvPr/>
        </p:nvSpPr>
        <p:spPr bwMode="auto">
          <a:xfrm>
            <a:off x="1095375" y="1709738"/>
            <a:ext cx="30622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smtClean="0">
                <a:solidFill>
                  <a:srgbClr val="000000"/>
                </a:solidFill>
                <a:latin typeface="Arial" charset="0"/>
                <a:cs typeface="Arial" charset="0"/>
              </a:rPr>
              <a:t>I</a:t>
            </a:r>
            <a:r>
              <a:rPr lang="en-US" altLang="en-US" sz="3600" baseline="-25000" smtClean="0">
                <a:solidFill>
                  <a:srgbClr val="000000"/>
                </a:solidFill>
                <a:latin typeface="Arial" charset="0"/>
                <a:cs typeface="Arial" charset="0"/>
              </a:rPr>
              <a:t>bg</a:t>
            </a:r>
            <a:r>
              <a:rPr lang="en-US" altLang="en-US" sz="3600" smtClean="0">
                <a:solidFill>
                  <a:srgbClr val="000000"/>
                </a:solidFill>
                <a:latin typeface="Arial" charset="0"/>
                <a:cs typeface="Arial" charset="0"/>
              </a:rPr>
              <a:t> = </a:t>
            </a:r>
            <a:r>
              <a:rPr lang="en-US" altLang="en-US" sz="3600" smtClean="0">
                <a:solidFill>
                  <a:srgbClr val="008000"/>
                </a:solidFill>
                <a:latin typeface="Arial" charset="0"/>
                <a:cs typeface="Arial" charset="0"/>
              </a:rPr>
              <a:t>I</a:t>
            </a:r>
            <a:r>
              <a:rPr lang="en-US" altLang="en-US" sz="3600" baseline="-25000" smtClean="0">
                <a:solidFill>
                  <a:srgbClr val="008000"/>
                </a:solidFill>
                <a:latin typeface="Arial" charset="0"/>
                <a:cs typeface="Arial" charset="0"/>
              </a:rPr>
              <a:t>beam</a:t>
            </a:r>
            <a:r>
              <a:rPr lang="en-US" altLang="en-US" sz="3600" smtClean="0">
                <a:solidFill>
                  <a:srgbClr val="000000"/>
                </a:solidFill>
                <a:latin typeface="Arial" charset="0"/>
                <a:cs typeface="Arial" charset="0"/>
              </a:rPr>
              <a:t> t r</a:t>
            </a:r>
            <a:r>
              <a:rPr lang="en-US" altLang="en-US" sz="3600" baseline="-25000" smtClean="0">
                <a:solidFill>
                  <a:srgbClr val="000000"/>
                </a:solidFill>
                <a:latin typeface="Arial" charset="0"/>
                <a:cs typeface="Arial" charset="0"/>
              </a:rPr>
              <a:t>e</a:t>
            </a:r>
            <a:r>
              <a:rPr lang="en-US" altLang="en-US" sz="3600" baseline="30000" smtClean="0">
                <a:solidFill>
                  <a:srgbClr val="000000"/>
                </a:solidFill>
                <a:latin typeface="Arial" charset="0"/>
                <a:cs typeface="Arial" charset="0"/>
              </a:rPr>
              <a:t>2</a:t>
            </a:r>
            <a:r>
              <a:rPr lang="en-US" altLang="en-US" sz="3600" smtClean="0">
                <a:solidFill>
                  <a:srgbClr val="000000"/>
                </a:solidFill>
                <a:latin typeface="Arial" charset="0"/>
                <a:cs typeface="Arial" charset="0"/>
              </a:rPr>
              <a:t> </a:t>
            </a:r>
            <a:endParaRPr lang="el-GR" altLang="en-US" sz="3600" baseline="-25000" smtClean="0">
              <a:solidFill>
                <a:srgbClr val="000000"/>
              </a:solidFill>
              <a:latin typeface="Arial" charset="0"/>
              <a:cs typeface="Arial" charset="0"/>
            </a:endParaRPr>
          </a:p>
        </p:txBody>
      </p:sp>
      <p:grpSp>
        <p:nvGrpSpPr>
          <p:cNvPr id="759815" name="Group 7"/>
          <p:cNvGrpSpPr>
            <a:grpSpLocks/>
          </p:cNvGrpSpPr>
          <p:nvPr/>
        </p:nvGrpSpPr>
        <p:grpSpPr bwMode="auto">
          <a:xfrm>
            <a:off x="4108450" y="1377950"/>
            <a:ext cx="1382713" cy="1304925"/>
            <a:chOff x="2588" y="868"/>
            <a:chExt cx="871" cy="822"/>
          </a:xfrm>
        </p:grpSpPr>
        <p:sp>
          <p:nvSpPr>
            <p:cNvPr id="759816" name="Text Box 8"/>
            <p:cNvSpPr txBox="1">
              <a:spLocks noChangeArrowheads="1"/>
            </p:cNvSpPr>
            <p:nvPr/>
          </p:nvSpPr>
          <p:spPr bwMode="auto">
            <a:xfrm>
              <a:off x="2588" y="868"/>
              <a:ext cx="87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smtClean="0">
                  <a:solidFill>
                    <a:srgbClr val="000000"/>
                  </a:solidFill>
                  <a:latin typeface="Arial" charset="0"/>
                  <a:cs typeface="Arial" charset="0"/>
                </a:rPr>
                <a:t>N</a:t>
              </a:r>
              <a:r>
                <a:rPr lang="en-US" altLang="en-US" sz="3600" baseline="-25000" smtClean="0">
                  <a:solidFill>
                    <a:srgbClr val="000000"/>
                  </a:solidFill>
                  <a:latin typeface="Arial" charset="0"/>
                  <a:cs typeface="Arial" charset="0"/>
                </a:rPr>
                <a:t>A </a:t>
              </a:r>
              <a:r>
                <a:rPr lang="el-GR" altLang="en-US" sz="3600" smtClean="0">
                  <a:solidFill>
                    <a:srgbClr val="000000"/>
                  </a:solidFill>
                  <a:latin typeface="Arial" charset="0"/>
                  <a:cs typeface="Arial" charset="0"/>
                </a:rPr>
                <a:t>ρ</a:t>
              </a:r>
              <a:r>
                <a:rPr lang="en-US" altLang="en-US" sz="3600" smtClean="0">
                  <a:solidFill>
                    <a:srgbClr val="000000"/>
                  </a:solidFill>
                  <a:latin typeface="Arial" charset="0"/>
                  <a:cs typeface="Arial" charset="0"/>
                </a:rPr>
                <a:t>V</a:t>
              </a:r>
              <a:endParaRPr lang="el-GR" altLang="en-US" sz="3600" smtClean="0">
                <a:solidFill>
                  <a:srgbClr val="000000"/>
                </a:solidFill>
                <a:latin typeface="Arial" charset="0"/>
                <a:cs typeface="Arial" charset="0"/>
              </a:endParaRPr>
            </a:p>
          </p:txBody>
        </p:sp>
        <p:sp>
          <p:nvSpPr>
            <p:cNvPr id="759817" name="Text Box 9"/>
            <p:cNvSpPr txBox="1">
              <a:spLocks noChangeArrowheads="1"/>
            </p:cNvSpPr>
            <p:nvPr/>
          </p:nvSpPr>
          <p:spPr bwMode="auto">
            <a:xfrm>
              <a:off x="2797" y="1286"/>
              <a:ext cx="45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smtClean="0">
                  <a:solidFill>
                    <a:srgbClr val="000000"/>
                  </a:solidFill>
                  <a:latin typeface="Arial" charset="0"/>
                  <a:cs typeface="Arial" charset="0"/>
                </a:rPr>
                <a:t>Mr</a:t>
              </a:r>
              <a:endParaRPr lang="el-GR" altLang="en-US" sz="3600" smtClean="0">
                <a:solidFill>
                  <a:srgbClr val="000000"/>
                </a:solidFill>
                <a:latin typeface="Arial" charset="0"/>
                <a:cs typeface="Arial" charset="0"/>
              </a:endParaRPr>
            </a:p>
          </p:txBody>
        </p:sp>
        <p:sp>
          <p:nvSpPr>
            <p:cNvPr id="759818" name="Line 10"/>
            <p:cNvSpPr>
              <a:spLocks noChangeShapeType="1"/>
            </p:cNvSpPr>
            <p:nvPr/>
          </p:nvSpPr>
          <p:spPr bwMode="auto">
            <a:xfrm flipV="1">
              <a:off x="2595" y="1293"/>
              <a:ext cx="85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charset="0"/>
              </a:endParaRPr>
            </a:p>
          </p:txBody>
        </p:sp>
      </p:grpSp>
      <p:sp>
        <p:nvSpPr>
          <p:cNvPr id="759819" name="Rectangle 11"/>
          <p:cNvSpPr>
            <a:spLocks noChangeArrowheads="1"/>
          </p:cNvSpPr>
          <p:nvPr/>
        </p:nvSpPr>
        <p:spPr bwMode="auto">
          <a:xfrm>
            <a:off x="6470650" y="958850"/>
            <a:ext cx="221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mtClean="0">
                <a:solidFill>
                  <a:srgbClr val="000000"/>
                </a:solidFill>
                <a:latin typeface="Arial" charset="0"/>
              </a:rPr>
              <a:t>R. W. James (1947)</a:t>
            </a:r>
          </a:p>
        </p:txBody>
      </p:sp>
    </p:spTree>
    <p:extLst>
      <p:ext uri="{BB962C8B-B14F-4D97-AF65-F5344CB8AC3E}">
        <p14:creationId xmlns:p14="http://schemas.microsoft.com/office/powerpoint/2010/main" val="2875474909"/>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457200" y="0"/>
            <a:ext cx="8229600" cy="1143000"/>
          </a:xfrm>
          <a:noFill/>
        </p:spPr>
        <p:txBody>
          <a:bodyPr/>
          <a:lstStyle/>
          <a:p>
            <a:r>
              <a:rPr lang="en-US" altLang="en-US"/>
              <a:t>Diffuse scattering</a:t>
            </a:r>
          </a:p>
        </p:txBody>
      </p:sp>
      <p:sp>
        <p:nvSpPr>
          <p:cNvPr id="775171" name="Text Box 3"/>
          <p:cNvSpPr txBox="1">
            <a:spLocks noChangeArrowheads="1"/>
          </p:cNvSpPr>
          <p:nvPr/>
        </p:nvSpPr>
        <p:spPr bwMode="auto">
          <a:xfrm>
            <a:off x="257175" y="3308350"/>
            <a:ext cx="4371975"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00"/>
                </a:solidFill>
                <a:latin typeface="Arial" charset="0"/>
              </a:rPr>
              <a:t>I</a:t>
            </a:r>
            <a:r>
              <a:rPr lang="en-US" altLang="en-US" b="1" baseline="-25000" smtClean="0">
                <a:solidFill>
                  <a:srgbClr val="000000"/>
                </a:solidFill>
                <a:latin typeface="Arial" charset="0"/>
              </a:rPr>
              <a:t>ds</a:t>
            </a:r>
            <a:r>
              <a:rPr lang="en-US" altLang="en-US" smtClean="0">
                <a:solidFill>
                  <a:srgbClr val="000000"/>
                </a:solidFill>
                <a:latin typeface="Arial" charset="0"/>
              </a:rPr>
              <a:t>	- scattered photons/steradian</a:t>
            </a:r>
          </a:p>
          <a:p>
            <a:pPr>
              <a:spcBef>
                <a:spcPct val="50000"/>
              </a:spcBef>
            </a:pPr>
            <a:r>
              <a:rPr lang="en-US" altLang="en-US" b="1" smtClean="0">
                <a:solidFill>
                  <a:srgbClr val="000000"/>
                </a:solidFill>
                <a:latin typeface="Arial" charset="0"/>
              </a:rPr>
              <a:t>I</a:t>
            </a:r>
            <a:r>
              <a:rPr lang="en-US" altLang="en-US" b="1" baseline="-25000" smtClean="0">
                <a:solidFill>
                  <a:srgbClr val="000000"/>
                </a:solidFill>
                <a:latin typeface="Arial" charset="0"/>
              </a:rPr>
              <a:t>beam</a:t>
            </a:r>
            <a:r>
              <a:rPr lang="en-US" altLang="en-US" smtClean="0">
                <a:solidFill>
                  <a:srgbClr val="000000"/>
                </a:solidFill>
                <a:latin typeface="Arial" charset="0"/>
              </a:rPr>
              <a:t>	- incident (photons/s/m</a:t>
            </a:r>
            <a:r>
              <a:rPr lang="en-US" altLang="en-US" baseline="30000" smtClean="0">
                <a:solidFill>
                  <a:srgbClr val="000000"/>
                </a:solidFill>
                <a:latin typeface="Arial" charset="0"/>
              </a:rPr>
              <a:t>2</a:t>
            </a:r>
            <a:r>
              <a:rPr lang="en-US" altLang="en-US" smtClean="0">
                <a:solidFill>
                  <a:srgbClr val="000000"/>
                </a:solidFill>
                <a:latin typeface="Arial" charset="0"/>
              </a:rPr>
              <a:t> )</a:t>
            </a:r>
          </a:p>
          <a:p>
            <a:pPr>
              <a:spcBef>
                <a:spcPct val="50000"/>
              </a:spcBef>
            </a:pPr>
            <a:r>
              <a:rPr lang="en-US" altLang="en-US" b="1" smtClean="0">
                <a:solidFill>
                  <a:srgbClr val="000000"/>
                </a:solidFill>
                <a:latin typeface="Arial" charset="0"/>
              </a:rPr>
              <a:t>t</a:t>
            </a:r>
            <a:r>
              <a:rPr lang="en-US" altLang="en-US" smtClean="0">
                <a:solidFill>
                  <a:srgbClr val="000000"/>
                </a:solidFill>
                <a:latin typeface="Arial" charset="0"/>
              </a:rPr>
              <a:t>	- exposure time (s)</a:t>
            </a:r>
          </a:p>
          <a:p>
            <a:pPr>
              <a:spcBef>
                <a:spcPct val="50000"/>
              </a:spcBef>
            </a:pPr>
            <a:r>
              <a:rPr lang="en-US" altLang="en-US" b="1" smtClean="0">
                <a:solidFill>
                  <a:srgbClr val="000000"/>
                </a:solidFill>
                <a:latin typeface="Arial" charset="0"/>
              </a:rPr>
              <a:t>r</a:t>
            </a:r>
            <a:r>
              <a:rPr lang="en-US" altLang="en-US" b="1" baseline="-25000" smtClean="0">
                <a:solidFill>
                  <a:srgbClr val="000000"/>
                </a:solidFill>
                <a:latin typeface="Arial" charset="0"/>
              </a:rPr>
              <a:t>e</a:t>
            </a:r>
            <a:r>
              <a:rPr lang="en-US" altLang="en-US" smtClean="0">
                <a:solidFill>
                  <a:srgbClr val="000000"/>
                </a:solidFill>
                <a:latin typeface="Arial" charset="0"/>
              </a:rPr>
              <a:t>	- classical electron radius 		   (2.818x10</a:t>
            </a:r>
            <a:r>
              <a:rPr lang="en-US" altLang="en-US" baseline="30000" smtClean="0">
                <a:solidFill>
                  <a:srgbClr val="000000"/>
                </a:solidFill>
                <a:latin typeface="Arial" charset="0"/>
              </a:rPr>
              <a:t>-15</a:t>
            </a:r>
            <a:r>
              <a:rPr lang="en-US" altLang="en-US" smtClean="0">
                <a:solidFill>
                  <a:srgbClr val="000000"/>
                </a:solidFill>
                <a:latin typeface="Arial" charset="0"/>
              </a:rPr>
              <a:t> m)</a:t>
            </a:r>
          </a:p>
          <a:p>
            <a:pPr>
              <a:spcBef>
                <a:spcPct val="50000"/>
              </a:spcBef>
            </a:pPr>
            <a:r>
              <a:rPr lang="en-US" altLang="en-US" b="1" smtClean="0">
                <a:solidFill>
                  <a:srgbClr val="000000"/>
                </a:solidFill>
                <a:latin typeface="Arial" charset="0"/>
              </a:rPr>
              <a:t>V</a:t>
            </a:r>
            <a:r>
              <a:rPr lang="en-US" altLang="en-US" b="1" baseline="-25000" smtClean="0">
                <a:solidFill>
                  <a:srgbClr val="000000"/>
                </a:solidFill>
                <a:latin typeface="Arial" charset="0"/>
              </a:rPr>
              <a:t>xtal</a:t>
            </a:r>
            <a:r>
              <a:rPr lang="en-US" altLang="en-US" smtClean="0">
                <a:solidFill>
                  <a:srgbClr val="000000"/>
                </a:solidFill>
                <a:latin typeface="Arial" charset="0"/>
              </a:rPr>
              <a:t>	- volume of crystal (in m</a:t>
            </a:r>
            <a:r>
              <a:rPr lang="en-US" altLang="en-US" baseline="30000" smtClean="0">
                <a:solidFill>
                  <a:srgbClr val="000000"/>
                </a:solidFill>
                <a:latin typeface="Arial" charset="0"/>
              </a:rPr>
              <a:t>3</a:t>
            </a:r>
            <a:r>
              <a:rPr lang="en-US" altLang="en-US" smtClean="0">
                <a:solidFill>
                  <a:srgbClr val="000000"/>
                </a:solidFill>
                <a:latin typeface="Arial" charset="0"/>
              </a:rPr>
              <a:t>)</a:t>
            </a:r>
            <a:endParaRPr lang="en-US" altLang="en-US" baseline="30000" smtClean="0">
              <a:solidFill>
                <a:srgbClr val="000000"/>
              </a:solidFill>
              <a:latin typeface="Arial" charset="0"/>
            </a:endParaRPr>
          </a:p>
          <a:p>
            <a:pPr>
              <a:spcBef>
                <a:spcPct val="50000"/>
              </a:spcBef>
            </a:pPr>
            <a:r>
              <a:rPr lang="en-US" altLang="en-US" b="1" smtClean="0">
                <a:solidFill>
                  <a:srgbClr val="000000"/>
                </a:solidFill>
                <a:latin typeface="Arial" charset="0"/>
              </a:rPr>
              <a:t>V</a:t>
            </a:r>
            <a:r>
              <a:rPr lang="en-US" altLang="en-US" b="1" baseline="-25000" smtClean="0">
                <a:solidFill>
                  <a:srgbClr val="000000"/>
                </a:solidFill>
                <a:latin typeface="Arial" charset="0"/>
              </a:rPr>
              <a:t>ASU</a:t>
            </a:r>
            <a:r>
              <a:rPr lang="en-US" altLang="en-US" smtClean="0">
                <a:solidFill>
                  <a:srgbClr val="000000"/>
                </a:solidFill>
                <a:latin typeface="Arial" charset="0"/>
              </a:rPr>
              <a:t>	- asymmetric unit (in m</a:t>
            </a:r>
            <a:r>
              <a:rPr lang="en-US" altLang="en-US" baseline="30000" smtClean="0">
                <a:solidFill>
                  <a:srgbClr val="000000"/>
                </a:solidFill>
                <a:latin typeface="Arial" charset="0"/>
              </a:rPr>
              <a:t>3</a:t>
            </a:r>
            <a:r>
              <a:rPr lang="en-US" altLang="en-US" smtClean="0">
                <a:solidFill>
                  <a:srgbClr val="000000"/>
                </a:solidFill>
                <a:latin typeface="Arial" charset="0"/>
              </a:rPr>
              <a:t>)</a:t>
            </a:r>
            <a:endParaRPr lang="en-US" altLang="en-US" baseline="30000" smtClean="0">
              <a:solidFill>
                <a:srgbClr val="000000"/>
              </a:solidFill>
              <a:latin typeface="Arial" charset="0"/>
            </a:endParaRPr>
          </a:p>
          <a:p>
            <a:pPr>
              <a:spcBef>
                <a:spcPct val="50000"/>
              </a:spcBef>
            </a:pPr>
            <a:endParaRPr lang="en-US" altLang="en-US" baseline="30000" smtClean="0">
              <a:solidFill>
                <a:srgbClr val="000000"/>
              </a:solidFill>
              <a:latin typeface="Arial" charset="0"/>
            </a:endParaRPr>
          </a:p>
        </p:txBody>
      </p:sp>
      <p:sp>
        <p:nvSpPr>
          <p:cNvPr id="775172" name="Text Box 4"/>
          <p:cNvSpPr txBox="1">
            <a:spLocks noChangeArrowheads="1"/>
          </p:cNvSpPr>
          <p:nvPr/>
        </p:nvSpPr>
        <p:spPr bwMode="auto">
          <a:xfrm>
            <a:off x="4576763" y="3308350"/>
            <a:ext cx="4357687"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00"/>
                </a:solidFill>
                <a:latin typeface="Arial" charset="0"/>
                <a:cs typeface="Arial" charset="0"/>
              </a:rPr>
              <a:t>P</a:t>
            </a:r>
            <a:r>
              <a:rPr lang="en-US" altLang="en-US" smtClean="0">
                <a:solidFill>
                  <a:srgbClr val="000000"/>
                </a:solidFill>
                <a:latin typeface="Arial" charset="0"/>
                <a:cs typeface="Arial" charset="0"/>
              </a:rPr>
              <a:t>	- polarization factor </a:t>
            </a:r>
          </a:p>
          <a:p>
            <a:pPr>
              <a:spcBef>
                <a:spcPct val="50000"/>
              </a:spcBef>
            </a:pPr>
            <a:r>
              <a:rPr lang="en-US" altLang="en-US" b="1" smtClean="0">
                <a:solidFill>
                  <a:srgbClr val="000000"/>
                </a:solidFill>
                <a:latin typeface="Arial" charset="0"/>
                <a:cs typeface="Arial" charset="0"/>
              </a:rPr>
              <a:t>A</a:t>
            </a:r>
            <a:r>
              <a:rPr lang="en-US" altLang="en-US" smtClean="0">
                <a:solidFill>
                  <a:srgbClr val="000000"/>
                </a:solidFill>
                <a:latin typeface="Arial" charset="0"/>
                <a:cs typeface="Arial" charset="0"/>
              </a:rPr>
              <a:t>	- absorption factor </a:t>
            </a:r>
          </a:p>
          <a:p>
            <a:pPr>
              <a:spcBef>
                <a:spcPct val="50000"/>
              </a:spcBef>
            </a:pPr>
            <a:r>
              <a:rPr lang="en-US" altLang="en-US" b="1" smtClean="0">
                <a:solidFill>
                  <a:srgbClr val="000000"/>
                </a:solidFill>
                <a:latin typeface="Arial" charset="0"/>
                <a:cs typeface="Arial" charset="0"/>
              </a:rPr>
              <a:t>a</a:t>
            </a:r>
            <a:r>
              <a:rPr lang="en-US" altLang="en-US" smtClean="0">
                <a:solidFill>
                  <a:srgbClr val="000000"/>
                </a:solidFill>
                <a:latin typeface="Arial" charset="0"/>
                <a:cs typeface="Arial" charset="0"/>
              </a:rPr>
              <a:t>	- particular atom in the ASU</a:t>
            </a:r>
            <a:endParaRPr lang="el-GR" altLang="en-US" smtClean="0">
              <a:solidFill>
                <a:srgbClr val="000000"/>
              </a:solidFill>
              <a:latin typeface="Arial" charset="0"/>
              <a:cs typeface="Arial" charset="0"/>
            </a:endParaRPr>
          </a:p>
          <a:p>
            <a:pPr>
              <a:spcBef>
                <a:spcPct val="50000"/>
              </a:spcBef>
            </a:pPr>
            <a:r>
              <a:rPr lang="en-US" altLang="en-US" b="1" smtClean="0">
                <a:solidFill>
                  <a:srgbClr val="000000"/>
                </a:solidFill>
                <a:latin typeface="Arial" charset="0"/>
                <a:cs typeface="Arial" charset="0"/>
              </a:rPr>
              <a:t>f</a:t>
            </a:r>
            <a:r>
              <a:rPr lang="en-US" altLang="en-US" b="1" baseline="-25000" smtClean="0">
                <a:solidFill>
                  <a:srgbClr val="000000"/>
                </a:solidFill>
                <a:latin typeface="Arial" charset="0"/>
                <a:cs typeface="Arial" charset="0"/>
              </a:rPr>
              <a:t>a</a:t>
            </a:r>
            <a:r>
              <a:rPr lang="en-US" altLang="en-US" b="1" smtClean="0">
                <a:solidFill>
                  <a:srgbClr val="000000"/>
                </a:solidFill>
                <a:latin typeface="Arial" charset="0"/>
                <a:cs typeface="Arial" charset="0"/>
              </a:rPr>
              <a:t>(s)</a:t>
            </a:r>
            <a:r>
              <a:rPr lang="en-US" altLang="en-US" smtClean="0">
                <a:solidFill>
                  <a:srgbClr val="000000"/>
                </a:solidFill>
                <a:latin typeface="Arial" charset="0"/>
                <a:cs typeface="Arial" charset="0"/>
              </a:rPr>
              <a:t>	- atomic structure amplitude 	   (electrons)</a:t>
            </a:r>
          </a:p>
          <a:p>
            <a:pPr>
              <a:spcBef>
                <a:spcPct val="50000"/>
              </a:spcBef>
            </a:pPr>
            <a:r>
              <a:rPr lang="en-US" altLang="en-US" b="1" smtClean="0">
                <a:solidFill>
                  <a:srgbClr val="000000"/>
                </a:solidFill>
                <a:latin typeface="Arial" charset="0"/>
                <a:cs typeface="Arial" charset="0"/>
              </a:rPr>
              <a:t>s</a:t>
            </a:r>
            <a:r>
              <a:rPr lang="en-US" altLang="en-US" smtClean="0">
                <a:solidFill>
                  <a:srgbClr val="000000"/>
                </a:solidFill>
                <a:latin typeface="Arial" charset="0"/>
                <a:cs typeface="Arial" charset="0"/>
              </a:rPr>
              <a:t>	- scattering length (sin(</a:t>
            </a:r>
            <a:r>
              <a:rPr lang="el-GR" altLang="en-US" smtClean="0">
                <a:solidFill>
                  <a:srgbClr val="000000"/>
                </a:solidFill>
                <a:latin typeface="Arial" charset="0"/>
                <a:cs typeface="Arial" charset="0"/>
              </a:rPr>
              <a:t>θ</a:t>
            </a:r>
            <a:r>
              <a:rPr lang="en-US" altLang="en-US" smtClean="0">
                <a:solidFill>
                  <a:srgbClr val="000000"/>
                </a:solidFill>
                <a:latin typeface="Arial" charset="0"/>
                <a:cs typeface="Arial" charset="0"/>
              </a:rPr>
              <a:t>)/</a:t>
            </a:r>
            <a:r>
              <a:rPr lang="el-GR" altLang="en-US" smtClean="0">
                <a:solidFill>
                  <a:srgbClr val="000000"/>
                </a:solidFill>
                <a:latin typeface="Arial" charset="0"/>
                <a:cs typeface="Arial" charset="0"/>
              </a:rPr>
              <a:t>λ</a:t>
            </a:r>
            <a:r>
              <a:rPr lang="en-US" altLang="en-US" smtClean="0">
                <a:solidFill>
                  <a:srgbClr val="000000"/>
                </a:solidFill>
                <a:latin typeface="Arial" charset="0"/>
                <a:cs typeface="Arial" charset="0"/>
              </a:rPr>
              <a:t>)</a:t>
            </a:r>
          </a:p>
          <a:p>
            <a:pPr>
              <a:spcBef>
                <a:spcPct val="50000"/>
              </a:spcBef>
            </a:pPr>
            <a:r>
              <a:rPr lang="en-US" altLang="en-US" b="1" smtClean="0">
                <a:solidFill>
                  <a:srgbClr val="000000"/>
                </a:solidFill>
                <a:latin typeface="Arial" charset="0"/>
                <a:cs typeface="Arial" charset="0"/>
              </a:rPr>
              <a:t>B</a:t>
            </a:r>
            <a:r>
              <a:rPr lang="en-US" altLang="en-US" b="1" baseline="-25000" smtClean="0">
                <a:solidFill>
                  <a:srgbClr val="000000"/>
                </a:solidFill>
                <a:latin typeface="Arial" charset="0"/>
                <a:cs typeface="Arial" charset="0"/>
              </a:rPr>
              <a:t>a</a:t>
            </a:r>
            <a:r>
              <a:rPr lang="en-US" altLang="en-US" b="1" smtClean="0">
                <a:solidFill>
                  <a:srgbClr val="000000"/>
                </a:solidFill>
                <a:latin typeface="Arial" charset="0"/>
                <a:cs typeface="Arial" charset="0"/>
              </a:rPr>
              <a:t>	</a:t>
            </a:r>
            <a:r>
              <a:rPr lang="en-US" altLang="en-US" smtClean="0">
                <a:solidFill>
                  <a:srgbClr val="000000"/>
                </a:solidFill>
                <a:latin typeface="Arial" charset="0"/>
                <a:cs typeface="Arial" charset="0"/>
              </a:rPr>
              <a:t>- atomic B factor</a:t>
            </a:r>
          </a:p>
        </p:txBody>
      </p:sp>
      <p:sp>
        <p:nvSpPr>
          <p:cNvPr id="775173" name="Rectangle 5"/>
          <p:cNvSpPr>
            <a:spLocks noChangeArrowheads="1"/>
          </p:cNvSpPr>
          <p:nvPr/>
        </p:nvSpPr>
        <p:spPr bwMode="auto">
          <a:xfrm>
            <a:off x="5022850" y="1725613"/>
            <a:ext cx="46847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smtClean="0">
                <a:solidFill>
                  <a:srgbClr val="000000"/>
                </a:solidFill>
                <a:latin typeface="Arial" charset="0"/>
              </a:rPr>
              <a:t>|f</a:t>
            </a:r>
            <a:r>
              <a:rPr lang="en-US" altLang="en-US" sz="2800" b="1" baseline="-25000" smtClean="0">
                <a:solidFill>
                  <a:srgbClr val="000000"/>
                </a:solidFill>
                <a:latin typeface="Arial" charset="0"/>
              </a:rPr>
              <a:t>a</a:t>
            </a:r>
            <a:r>
              <a:rPr lang="en-US" altLang="en-US" sz="2800" b="1" smtClean="0">
                <a:solidFill>
                  <a:srgbClr val="000000"/>
                </a:solidFill>
                <a:latin typeface="Arial" charset="0"/>
              </a:rPr>
              <a:t>(</a:t>
            </a:r>
            <a:r>
              <a:rPr lang="en-US" altLang="en-US" sz="2800" b="1" smtClean="0">
                <a:solidFill>
                  <a:srgbClr val="000000"/>
                </a:solidFill>
                <a:latin typeface="Arial" charset="0"/>
                <a:cs typeface="Arial" charset="0"/>
              </a:rPr>
              <a:t>s</a:t>
            </a:r>
            <a:r>
              <a:rPr lang="en-US" altLang="en-US" sz="2800" b="1" smtClean="0">
                <a:solidFill>
                  <a:srgbClr val="000000"/>
                </a:solidFill>
                <a:latin typeface="Arial" charset="0"/>
              </a:rPr>
              <a:t>)|</a:t>
            </a:r>
            <a:r>
              <a:rPr lang="en-US" altLang="en-US" sz="2800" b="1" baseline="30000" smtClean="0">
                <a:solidFill>
                  <a:srgbClr val="000000"/>
                </a:solidFill>
                <a:latin typeface="Arial" charset="0"/>
              </a:rPr>
              <a:t>2</a:t>
            </a:r>
            <a:r>
              <a:rPr lang="en-US" altLang="en-US" sz="2800" b="1" smtClean="0">
                <a:solidFill>
                  <a:srgbClr val="000000"/>
                </a:solidFill>
                <a:latin typeface="Arial" charset="0"/>
              </a:rPr>
              <a:t> </a:t>
            </a:r>
            <a:r>
              <a:rPr lang="en-US" altLang="en-US" sz="2800" smtClean="0">
                <a:solidFill>
                  <a:srgbClr val="000000"/>
                </a:solidFill>
                <a:latin typeface="Arial" charset="0"/>
              </a:rPr>
              <a:t>(1-exp(</a:t>
            </a:r>
            <a:r>
              <a:rPr lang="en-US" altLang="en-US" sz="2800" b="1" smtClean="0">
                <a:solidFill>
                  <a:srgbClr val="000000"/>
                </a:solidFill>
                <a:latin typeface="Arial" charset="0"/>
              </a:rPr>
              <a:t>-2B</a:t>
            </a:r>
            <a:r>
              <a:rPr lang="en-US" altLang="en-US" sz="2800" b="1" baseline="-25000" smtClean="0">
                <a:solidFill>
                  <a:srgbClr val="000000"/>
                </a:solidFill>
                <a:latin typeface="Arial" charset="0"/>
              </a:rPr>
              <a:t>a</a:t>
            </a:r>
            <a:r>
              <a:rPr lang="en-US" altLang="en-US" sz="2800" b="1" smtClean="0">
                <a:solidFill>
                  <a:srgbClr val="000000"/>
                </a:solidFill>
                <a:latin typeface="Arial" charset="0"/>
                <a:cs typeface="Arial" charset="0"/>
              </a:rPr>
              <a:t>∙s</a:t>
            </a:r>
            <a:r>
              <a:rPr lang="en-US" altLang="en-US" sz="2800" b="1" baseline="30000" smtClean="0">
                <a:solidFill>
                  <a:srgbClr val="000000"/>
                </a:solidFill>
                <a:latin typeface="Arial" charset="0"/>
                <a:cs typeface="Arial" charset="0"/>
              </a:rPr>
              <a:t>2</a:t>
            </a:r>
            <a:r>
              <a:rPr lang="en-US" altLang="en-US" sz="2800" smtClean="0">
                <a:solidFill>
                  <a:srgbClr val="000000"/>
                </a:solidFill>
                <a:latin typeface="Arial" charset="0"/>
              </a:rPr>
              <a:t>))</a:t>
            </a:r>
            <a:r>
              <a:rPr lang="en-US" altLang="en-US" sz="2800" b="1" smtClean="0">
                <a:solidFill>
                  <a:srgbClr val="000000"/>
                </a:solidFill>
                <a:latin typeface="Arial" charset="0"/>
              </a:rPr>
              <a:t> </a:t>
            </a:r>
          </a:p>
        </p:txBody>
      </p:sp>
      <p:sp>
        <p:nvSpPr>
          <p:cNvPr id="775174" name="Text Box 6"/>
          <p:cNvSpPr txBox="1">
            <a:spLocks noChangeArrowheads="1"/>
          </p:cNvSpPr>
          <p:nvPr/>
        </p:nvSpPr>
        <p:spPr bwMode="auto">
          <a:xfrm>
            <a:off x="277813" y="1725613"/>
            <a:ext cx="2589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smtClean="0">
                <a:solidFill>
                  <a:srgbClr val="000000"/>
                </a:solidFill>
                <a:latin typeface="Arial" charset="0"/>
                <a:cs typeface="Arial" charset="0"/>
              </a:rPr>
              <a:t>I</a:t>
            </a:r>
            <a:r>
              <a:rPr lang="en-US" altLang="en-US" sz="2800" b="1" baseline="-25000" smtClean="0">
                <a:solidFill>
                  <a:srgbClr val="000000"/>
                </a:solidFill>
                <a:latin typeface="Arial" charset="0"/>
                <a:cs typeface="Arial" charset="0"/>
              </a:rPr>
              <a:t>ds</a:t>
            </a:r>
            <a:r>
              <a:rPr lang="en-US" altLang="en-US" sz="2800" b="1" smtClean="0">
                <a:solidFill>
                  <a:srgbClr val="000000"/>
                </a:solidFill>
                <a:latin typeface="Arial" charset="0"/>
                <a:cs typeface="Arial" charset="0"/>
              </a:rPr>
              <a:t> = I</a:t>
            </a:r>
            <a:r>
              <a:rPr lang="en-US" altLang="en-US" sz="2800" b="1" baseline="-25000" smtClean="0">
                <a:solidFill>
                  <a:srgbClr val="000000"/>
                </a:solidFill>
                <a:latin typeface="Arial" charset="0"/>
                <a:cs typeface="Arial" charset="0"/>
              </a:rPr>
              <a:t>beam</a:t>
            </a:r>
            <a:r>
              <a:rPr lang="en-US" altLang="en-US" sz="2800" b="1" smtClean="0">
                <a:solidFill>
                  <a:srgbClr val="000000"/>
                </a:solidFill>
                <a:latin typeface="Arial" charset="0"/>
                <a:cs typeface="Arial" charset="0"/>
              </a:rPr>
              <a:t> t r</a:t>
            </a:r>
            <a:r>
              <a:rPr lang="en-US" altLang="en-US" sz="2800" b="1" baseline="-25000" smtClean="0">
                <a:solidFill>
                  <a:srgbClr val="000000"/>
                </a:solidFill>
                <a:latin typeface="Arial" charset="0"/>
                <a:cs typeface="Arial" charset="0"/>
              </a:rPr>
              <a:t>e</a:t>
            </a:r>
            <a:r>
              <a:rPr lang="en-US" altLang="en-US" sz="2800" b="1" baseline="30000" smtClean="0">
                <a:solidFill>
                  <a:srgbClr val="000000"/>
                </a:solidFill>
                <a:latin typeface="Arial" charset="0"/>
                <a:cs typeface="Arial" charset="0"/>
              </a:rPr>
              <a:t>2 </a:t>
            </a:r>
            <a:endParaRPr lang="el-GR" altLang="en-US" sz="2800" b="1" baseline="-25000" smtClean="0">
              <a:solidFill>
                <a:srgbClr val="000000"/>
              </a:solidFill>
              <a:latin typeface="Arial" charset="0"/>
              <a:cs typeface="Arial" charset="0"/>
            </a:endParaRPr>
          </a:p>
        </p:txBody>
      </p:sp>
      <p:grpSp>
        <p:nvGrpSpPr>
          <p:cNvPr id="775175" name="Group 7"/>
          <p:cNvGrpSpPr>
            <a:grpSpLocks/>
          </p:cNvGrpSpPr>
          <p:nvPr/>
        </p:nvGrpSpPr>
        <p:grpSpPr bwMode="auto">
          <a:xfrm>
            <a:off x="2679700" y="1393825"/>
            <a:ext cx="938213" cy="1182688"/>
            <a:chOff x="2149" y="970"/>
            <a:chExt cx="591" cy="745"/>
          </a:xfrm>
        </p:grpSpPr>
        <p:sp>
          <p:nvSpPr>
            <p:cNvPr id="775176" name="Text Box 8"/>
            <p:cNvSpPr txBox="1">
              <a:spLocks noChangeArrowheads="1"/>
            </p:cNvSpPr>
            <p:nvPr/>
          </p:nvSpPr>
          <p:spPr bwMode="auto">
            <a:xfrm>
              <a:off x="2149" y="970"/>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smtClean="0">
                  <a:solidFill>
                    <a:srgbClr val="000000"/>
                  </a:solidFill>
                  <a:latin typeface="Arial" charset="0"/>
                  <a:cs typeface="Arial" charset="0"/>
                </a:rPr>
                <a:t>V</a:t>
              </a:r>
              <a:r>
                <a:rPr lang="en-US" altLang="en-US" sz="2800" b="1" baseline="-25000" smtClean="0">
                  <a:solidFill>
                    <a:srgbClr val="000000"/>
                  </a:solidFill>
                  <a:latin typeface="Arial" charset="0"/>
                  <a:cs typeface="Arial" charset="0"/>
                </a:rPr>
                <a:t>xtal</a:t>
              </a:r>
              <a:endParaRPr lang="el-GR" altLang="en-US" sz="2800" b="1" baseline="-25000" smtClean="0">
                <a:solidFill>
                  <a:srgbClr val="000000"/>
                </a:solidFill>
                <a:latin typeface="Arial" charset="0"/>
                <a:cs typeface="Arial" charset="0"/>
              </a:endParaRPr>
            </a:p>
          </p:txBody>
        </p:sp>
        <p:sp>
          <p:nvSpPr>
            <p:cNvPr id="775177" name="Text Box 9"/>
            <p:cNvSpPr txBox="1">
              <a:spLocks noChangeArrowheads="1"/>
            </p:cNvSpPr>
            <p:nvPr/>
          </p:nvSpPr>
          <p:spPr bwMode="auto">
            <a:xfrm>
              <a:off x="2154" y="1388"/>
              <a:ext cx="58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smtClean="0">
                  <a:solidFill>
                    <a:srgbClr val="000000"/>
                  </a:solidFill>
                  <a:latin typeface="Arial" charset="0"/>
                  <a:cs typeface="Arial" charset="0"/>
                </a:rPr>
                <a:t>V</a:t>
              </a:r>
              <a:r>
                <a:rPr lang="en-US" altLang="en-US" sz="2800" b="1" baseline="-25000" smtClean="0">
                  <a:solidFill>
                    <a:srgbClr val="000000"/>
                  </a:solidFill>
                  <a:latin typeface="Arial" charset="0"/>
                  <a:cs typeface="Arial" charset="0"/>
                </a:rPr>
                <a:t>ASU</a:t>
              </a:r>
              <a:endParaRPr lang="el-GR" altLang="en-US" sz="2800" b="1" baseline="-25000" smtClean="0">
                <a:solidFill>
                  <a:srgbClr val="000000"/>
                </a:solidFill>
                <a:latin typeface="Arial" charset="0"/>
                <a:cs typeface="Arial" charset="0"/>
              </a:endParaRPr>
            </a:p>
          </p:txBody>
        </p:sp>
        <p:sp>
          <p:nvSpPr>
            <p:cNvPr id="775178"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charset="0"/>
              </a:endParaRPr>
            </a:p>
          </p:txBody>
        </p:sp>
      </p:grpSp>
      <p:sp>
        <p:nvSpPr>
          <p:cNvPr id="775179" name="Text Box 11"/>
          <p:cNvSpPr txBox="1">
            <a:spLocks noChangeArrowheads="1"/>
          </p:cNvSpPr>
          <p:nvPr/>
        </p:nvSpPr>
        <p:spPr bwMode="auto">
          <a:xfrm>
            <a:off x="3683000" y="1725613"/>
            <a:ext cx="8747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smtClean="0">
                <a:solidFill>
                  <a:srgbClr val="000000"/>
                </a:solidFill>
                <a:latin typeface="Arial" charset="0"/>
              </a:rPr>
              <a:t>P A </a:t>
            </a:r>
          </a:p>
        </p:txBody>
      </p:sp>
      <p:grpSp>
        <p:nvGrpSpPr>
          <p:cNvPr id="775180" name="Group 12"/>
          <p:cNvGrpSpPr>
            <a:grpSpLocks/>
          </p:cNvGrpSpPr>
          <p:nvPr/>
        </p:nvGrpSpPr>
        <p:grpSpPr bwMode="auto">
          <a:xfrm>
            <a:off x="4421188" y="1387475"/>
            <a:ext cx="749300" cy="1250950"/>
            <a:chOff x="2704" y="856"/>
            <a:chExt cx="472" cy="788"/>
          </a:xfrm>
        </p:grpSpPr>
        <p:sp>
          <p:nvSpPr>
            <p:cNvPr id="775181" name="Text Box 13"/>
            <p:cNvSpPr txBox="1">
              <a:spLocks noChangeArrowheads="1"/>
            </p:cNvSpPr>
            <p:nvPr/>
          </p:nvSpPr>
          <p:spPr bwMode="auto">
            <a:xfrm>
              <a:off x="2704" y="856"/>
              <a:ext cx="472" cy="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7200" smtClean="0">
                  <a:solidFill>
                    <a:srgbClr val="000000"/>
                  </a:solidFill>
                  <a:latin typeface="Century Gothic" pitchFamily="34" charset="0"/>
                  <a:cs typeface="Arial" charset="0"/>
                </a:rPr>
                <a:t>Σ</a:t>
              </a:r>
            </a:p>
          </p:txBody>
        </p:sp>
        <p:sp>
          <p:nvSpPr>
            <p:cNvPr id="775182" name="Text Box 14"/>
            <p:cNvSpPr txBox="1">
              <a:spLocks noChangeArrowheads="1"/>
            </p:cNvSpPr>
            <p:nvPr/>
          </p:nvSpPr>
          <p:spPr bwMode="auto">
            <a:xfrm>
              <a:off x="2831" y="1413"/>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charset="0"/>
                </a:rPr>
                <a:t>a</a:t>
              </a:r>
            </a:p>
          </p:txBody>
        </p:sp>
      </p:grpSp>
      <p:sp>
        <p:nvSpPr>
          <p:cNvPr id="775183" name="Rectangle 15"/>
          <p:cNvSpPr>
            <a:spLocks noChangeArrowheads="1"/>
          </p:cNvSpPr>
          <p:nvPr/>
        </p:nvSpPr>
        <p:spPr bwMode="auto">
          <a:xfrm>
            <a:off x="6470650" y="958850"/>
            <a:ext cx="221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mtClean="0">
                <a:solidFill>
                  <a:srgbClr val="000000"/>
                </a:solidFill>
                <a:latin typeface="Arial" charset="0"/>
              </a:rPr>
              <a:t>R. W. James (1947)</a:t>
            </a:r>
          </a:p>
        </p:txBody>
      </p:sp>
    </p:spTree>
    <p:extLst>
      <p:ext uri="{BB962C8B-B14F-4D97-AF65-F5344CB8AC3E}">
        <p14:creationId xmlns:p14="http://schemas.microsoft.com/office/powerpoint/2010/main" val="609010035"/>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a:xfrm>
            <a:off x="457200" y="0"/>
            <a:ext cx="8229600" cy="1143000"/>
          </a:xfrm>
          <a:noFill/>
        </p:spPr>
        <p:txBody>
          <a:bodyPr/>
          <a:lstStyle/>
          <a:p>
            <a:r>
              <a:rPr lang="en-US" altLang="en-US"/>
              <a:t>Diffuse scattering</a:t>
            </a:r>
          </a:p>
        </p:txBody>
      </p:sp>
      <p:sp>
        <p:nvSpPr>
          <p:cNvPr id="776195" name="Text Box 3"/>
          <p:cNvSpPr txBox="1">
            <a:spLocks noChangeArrowheads="1"/>
          </p:cNvSpPr>
          <p:nvPr/>
        </p:nvSpPr>
        <p:spPr bwMode="auto">
          <a:xfrm>
            <a:off x="257175" y="3308350"/>
            <a:ext cx="4371975"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00"/>
                </a:solidFill>
                <a:latin typeface="Arial" charset="0"/>
              </a:rPr>
              <a:t>I</a:t>
            </a:r>
            <a:r>
              <a:rPr lang="en-US" altLang="en-US" b="1" baseline="-25000" smtClean="0">
                <a:solidFill>
                  <a:srgbClr val="000000"/>
                </a:solidFill>
                <a:latin typeface="Arial" charset="0"/>
              </a:rPr>
              <a:t>ds</a:t>
            </a:r>
            <a:r>
              <a:rPr lang="en-US" altLang="en-US" smtClean="0">
                <a:solidFill>
                  <a:srgbClr val="000000"/>
                </a:solidFill>
                <a:latin typeface="Arial" charset="0"/>
              </a:rPr>
              <a:t>	- scattered photons/steradian</a:t>
            </a:r>
          </a:p>
          <a:p>
            <a:pPr>
              <a:spcBef>
                <a:spcPct val="50000"/>
              </a:spcBef>
            </a:pPr>
            <a:r>
              <a:rPr lang="en-US" altLang="en-US" b="1" smtClean="0">
                <a:solidFill>
                  <a:srgbClr val="000000"/>
                </a:solidFill>
                <a:latin typeface="Arial" charset="0"/>
              </a:rPr>
              <a:t>I</a:t>
            </a:r>
            <a:r>
              <a:rPr lang="en-US" altLang="en-US" b="1" baseline="-25000" smtClean="0">
                <a:solidFill>
                  <a:srgbClr val="000000"/>
                </a:solidFill>
                <a:latin typeface="Arial" charset="0"/>
              </a:rPr>
              <a:t>beam</a:t>
            </a:r>
            <a:r>
              <a:rPr lang="en-US" altLang="en-US" smtClean="0">
                <a:solidFill>
                  <a:srgbClr val="000000"/>
                </a:solidFill>
                <a:latin typeface="Arial" charset="0"/>
              </a:rPr>
              <a:t>	- incident (photons/s/m</a:t>
            </a:r>
            <a:r>
              <a:rPr lang="en-US" altLang="en-US" baseline="30000" smtClean="0">
                <a:solidFill>
                  <a:srgbClr val="000000"/>
                </a:solidFill>
                <a:latin typeface="Arial" charset="0"/>
              </a:rPr>
              <a:t>2</a:t>
            </a:r>
            <a:r>
              <a:rPr lang="en-US" altLang="en-US" smtClean="0">
                <a:solidFill>
                  <a:srgbClr val="000000"/>
                </a:solidFill>
                <a:latin typeface="Arial" charset="0"/>
              </a:rPr>
              <a:t> )</a:t>
            </a:r>
          </a:p>
          <a:p>
            <a:pPr>
              <a:spcBef>
                <a:spcPct val="50000"/>
              </a:spcBef>
            </a:pPr>
            <a:r>
              <a:rPr lang="en-US" altLang="en-US" b="1" smtClean="0">
                <a:solidFill>
                  <a:srgbClr val="000000"/>
                </a:solidFill>
                <a:latin typeface="Arial" charset="0"/>
              </a:rPr>
              <a:t>t</a:t>
            </a:r>
            <a:r>
              <a:rPr lang="en-US" altLang="en-US" smtClean="0">
                <a:solidFill>
                  <a:srgbClr val="000000"/>
                </a:solidFill>
                <a:latin typeface="Arial" charset="0"/>
              </a:rPr>
              <a:t>	- exposure time (s)</a:t>
            </a:r>
          </a:p>
          <a:p>
            <a:pPr>
              <a:spcBef>
                <a:spcPct val="50000"/>
              </a:spcBef>
            </a:pPr>
            <a:r>
              <a:rPr lang="en-US" altLang="en-US" b="1" smtClean="0">
                <a:solidFill>
                  <a:srgbClr val="000000"/>
                </a:solidFill>
                <a:latin typeface="Arial" charset="0"/>
              </a:rPr>
              <a:t>r</a:t>
            </a:r>
            <a:r>
              <a:rPr lang="en-US" altLang="en-US" b="1" baseline="-25000" smtClean="0">
                <a:solidFill>
                  <a:srgbClr val="000000"/>
                </a:solidFill>
                <a:latin typeface="Arial" charset="0"/>
              </a:rPr>
              <a:t>e</a:t>
            </a:r>
            <a:r>
              <a:rPr lang="en-US" altLang="en-US" smtClean="0">
                <a:solidFill>
                  <a:srgbClr val="000000"/>
                </a:solidFill>
                <a:latin typeface="Arial" charset="0"/>
              </a:rPr>
              <a:t>	- classical electron radius 		   (2.818x10</a:t>
            </a:r>
            <a:r>
              <a:rPr lang="en-US" altLang="en-US" baseline="30000" smtClean="0">
                <a:solidFill>
                  <a:srgbClr val="000000"/>
                </a:solidFill>
                <a:latin typeface="Arial" charset="0"/>
              </a:rPr>
              <a:t>-15</a:t>
            </a:r>
            <a:r>
              <a:rPr lang="en-US" altLang="en-US" smtClean="0">
                <a:solidFill>
                  <a:srgbClr val="000000"/>
                </a:solidFill>
                <a:latin typeface="Arial" charset="0"/>
              </a:rPr>
              <a:t> m)</a:t>
            </a:r>
          </a:p>
          <a:p>
            <a:pPr>
              <a:spcBef>
                <a:spcPct val="50000"/>
              </a:spcBef>
            </a:pPr>
            <a:r>
              <a:rPr lang="en-US" altLang="en-US" b="1" smtClean="0">
                <a:solidFill>
                  <a:srgbClr val="000000"/>
                </a:solidFill>
                <a:latin typeface="Arial" charset="0"/>
              </a:rPr>
              <a:t>V</a:t>
            </a:r>
            <a:r>
              <a:rPr lang="en-US" altLang="en-US" b="1" baseline="-25000" smtClean="0">
                <a:solidFill>
                  <a:srgbClr val="000000"/>
                </a:solidFill>
                <a:latin typeface="Arial" charset="0"/>
              </a:rPr>
              <a:t>xtal</a:t>
            </a:r>
            <a:r>
              <a:rPr lang="en-US" altLang="en-US" smtClean="0">
                <a:solidFill>
                  <a:srgbClr val="000000"/>
                </a:solidFill>
                <a:latin typeface="Arial" charset="0"/>
              </a:rPr>
              <a:t>	- volume of crystal (in m</a:t>
            </a:r>
            <a:r>
              <a:rPr lang="en-US" altLang="en-US" baseline="30000" smtClean="0">
                <a:solidFill>
                  <a:srgbClr val="000000"/>
                </a:solidFill>
                <a:latin typeface="Arial" charset="0"/>
              </a:rPr>
              <a:t>3</a:t>
            </a:r>
            <a:r>
              <a:rPr lang="en-US" altLang="en-US" smtClean="0">
                <a:solidFill>
                  <a:srgbClr val="000000"/>
                </a:solidFill>
                <a:latin typeface="Arial" charset="0"/>
              </a:rPr>
              <a:t>)</a:t>
            </a:r>
            <a:endParaRPr lang="en-US" altLang="en-US" baseline="30000" smtClean="0">
              <a:solidFill>
                <a:srgbClr val="000000"/>
              </a:solidFill>
              <a:latin typeface="Arial" charset="0"/>
            </a:endParaRPr>
          </a:p>
          <a:p>
            <a:pPr>
              <a:spcBef>
                <a:spcPct val="50000"/>
              </a:spcBef>
            </a:pPr>
            <a:r>
              <a:rPr lang="en-US" altLang="en-US" b="1" smtClean="0">
                <a:solidFill>
                  <a:srgbClr val="000000"/>
                </a:solidFill>
                <a:latin typeface="Arial" charset="0"/>
              </a:rPr>
              <a:t>V</a:t>
            </a:r>
            <a:r>
              <a:rPr lang="en-US" altLang="en-US" b="1" baseline="-25000" smtClean="0">
                <a:solidFill>
                  <a:srgbClr val="000000"/>
                </a:solidFill>
                <a:latin typeface="Arial" charset="0"/>
              </a:rPr>
              <a:t>ASU</a:t>
            </a:r>
            <a:r>
              <a:rPr lang="en-US" altLang="en-US" smtClean="0">
                <a:solidFill>
                  <a:srgbClr val="000000"/>
                </a:solidFill>
                <a:latin typeface="Arial" charset="0"/>
              </a:rPr>
              <a:t>	- asymmetric unit (in m</a:t>
            </a:r>
            <a:r>
              <a:rPr lang="en-US" altLang="en-US" baseline="30000" smtClean="0">
                <a:solidFill>
                  <a:srgbClr val="000000"/>
                </a:solidFill>
                <a:latin typeface="Arial" charset="0"/>
              </a:rPr>
              <a:t>3</a:t>
            </a:r>
            <a:r>
              <a:rPr lang="en-US" altLang="en-US" smtClean="0">
                <a:solidFill>
                  <a:srgbClr val="000000"/>
                </a:solidFill>
                <a:latin typeface="Arial" charset="0"/>
              </a:rPr>
              <a:t>)</a:t>
            </a:r>
            <a:endParaRPr lang="en-US" altLang="en-US" baseline="30000" smtClean="0">
              <a:solidFill>
                <a:srgbClr val="000000"/>
              </a:solidFill>
              <a:latin typeface="Arial" charset="0"/>
            </a:endParaRPr>
          </a:p>
          <a:p>
            <a:pPr>
              <a:spcBef>
                <a:spcPct val="50000"/>
              </a:spcBef>
            </a:pPr>
            <a:endParaRPr lang="en-US" altLang="en-US" baseline="30000" smtClean="0">
              <a:solidFill>
                <a:srgbClr val="000000"/>
              </a:solidFill>
              <a:latin typeface="Arial" charset="0"/>
            </a:endParaRPr>
          </a:p>
        </p:txBody>
      </p:sp>
      <p:sp>
        <p:nvSpPr>
          <p:cNvPr id="776196" name="Text Box 4"/>
          <p:cNvSpPr txBox="1">
            <a:spLocks noChangeArrowheads="1"/>
          </p:cNvSpPr>
          <p:nvPr/>
        </p:nvSpPr>
        <p:spPr bwMode="auto">
          <a:xfrm>
            <a:off x="4576763" y="3308350"/>
            <a:ext cx="4357687"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smtClean="0">
                <a:solidFill>
                  <a:srgbClr val="000000"/>
                </a:solidFill>
                <a:latin typeface="Arial" charset="0"/>
                <a:cs typeface="Arial" charset="0"/>
              </a:rPr>
              <a:t>P</a:t>
            </a:r>
            <a:r>
              <a:rPr lang="en-US" altLang="en-US" smtClean="0">
                <a:solidFill>
                  <a:srgbClr val="000000"/>
                </a:solidFill>
                <a:latin typeface="Arial" charset="0"/>
                <a:cs typeface="Arial" charset="0"/>
              </a:rPr>
              <a:t>	- polarization factor </a:t>
            </a:r>
          </a:p>
          <a:p>
            <a:pPr>
              <a:spcBef>
                <a:spcPct val="50000"/>
              </a:spcBef>
            </a:pPr>
            <a:r>
              <a:rPr lang="en-US" altLang="en-US" b="1" smtClean="0">
                <a:solidFill>
                  <a:srgbClr val="000000"/>
                </a:solidFill>
                <a:latin typeface="Arial" charset="0"/>
                <a:cs typeface="Arial" charset="0"/>
              </a:rPr>
              <a:t>A</a:t>
            </a:r>
            <a:r>
              <a:rPr lang="en-US" altLang="en-US" smtClean="0">
                <a:solidFill>
                  <a:srgbClr val="000000"/>
                </a:solidFill>
                <a:latin typeface="Arial" charset="0"/>
                <a:cs typeface="Arial" charset="0"/>
              </a:rPr>
              <a:t>	- absorption factor </a:t>
            </a:r>
          </a:p>
          <a:p>
            <a:pPr>
              <a:spcBef>
                <a:spcPct val="50000"/>
              </a:spcBef>
            </a:pPr>
            <a:r>
              <a:rPr lang="en-US" altLang="en-US" b="1" smtClean="0">
                <a:solidFill>
                  <a:srgbClr val="000000"/>
                </a:solidFill>
                <a:latin typeface="Arial" charset="0"/>
                <a:cs typeface="Arial" charset="0"/>
              </a:rPr>
              <a:t>a</a:t>
            </a:r>
            <a:r>
              <a:rPr lang="en-US" altLang="en-US" smtClean="0">
                <a:solidFill>
                  <a:srgbClr val="000000"/>
                </a:solidFill>
                <a:latin typeface="Arial" charset="0"/>
                <a:cs typeface="Arial" charset="0"/>
              </a:rPr>
              <a:t>	- particular atom in the ASU</a:t>
            </a:r>
            <a:endParaRPr lang="el-GR" altLang="en-US" smtClean="0">
              <a:solidFill>
                <a:srgbClr val="000000"/>
              </a:solidFill>
              <a:latin typeface="Arial" charset="0"/>
              <a:cs typeface="Arial" charset="0"/>
            </a:endParaRPr>
          </a:p>
          <a:p>
            <a:pPr>
              <a:spcBef>
                <a:spcPct val="50000"/>
              </a:spcBef>
            </a:pPr>
            <a:r>
              <a:rPr lang="en-US" altLang="en-US" b="1" smtClean="0">
                <a:solidFill>
                  <a:srgbClr val="000000"/>
                </a:solidFill>
                <a:latin typeface="Arial" charset="0"/>
                <a:cs typeface="Arial" charset="0"/>
              </a:rPr>
              <a:t>f</a:t>
            </a:r>
            <a:r>
              <a:rPr lang="en-US" altLang="en-US" b="1" baseline="-25000" smtClean="0">
                <a:solidFill>
                  <a:srgbClr val="000000"/>
                </a:solidFill>
                <a:latin typeface="Arial" charset="0"/>
                <a:cs typeface="Arial" charset="0"/>
              </a:rPr>
              <a:t>a</a:t>
            </a:r>
            <a:r>
              <a:rPr lang="en-US" altLang="en-US" b="1" smtClean="0">
                <a:solidFill>
                  <a:srgbClr val="000000"/>
                </a:solidFill>
                <a:latin typeface="Arial" charset="0"/>
                <a:cs typeface="Arial" charset="0"/>
              </a:rPr>
              <a:t>(s)</a:t>
            </a:r>
            <a:r>
              <a:rPr lang="en-US" altLang="en-US" smtClean="0">
                <a:solidFill>
                  <a:srgbClr val="000000"/>
                </a:solidFill>
                <a:latin typeface="Arial" charset="0"/>
                <a:cs typeface="Arial" charset="0"/>
              </a:rPr>
              <a:t>	- atomic structure amplitude 	   (electrons)</a:t>
            </a:r>
          </a:p>
          <a:p>
            <a:pPr>
              <a:spcBef>
                <a:spcPct val="50000"/>
              </a:spcBef>
            </a:pPr>
            <a:r>
              <a:rPr lang="en-US" altLang="en-US" b="1" smtClean="0">
                <a:solidFill>
                  <a:srgbClr val="000000"/>
                </a:solidFill>
                <a:latin typeface="Arial" charset="0"/>
                <a:cs typeface="Arial" charset="0"/>
              </a:rPr>
              <a:t>s</a:t>
            </a:r>
            <a:r>
              <a:rPr lang="en-US" altLang="en-US" smtClean="0">
                <a:solidFill>
                  <a:srgbClr val="000000"/>
                </a:solidFill>
                <a:latin typeface="Arial" charset="0"/>
                <a:cs typeface="Arial" charset="0"/>
              </a:rPr>
              <a:t>	- scattering length (sin(</a:t>
            </a:r>
            <a:r>
              <a:rPr lang="el-GR" altLang="en-US" smtClean="0">
                <a:solidFill>
                  <a:srgbClr val="000000"/>
                </a:solidFill>
                <a:latin typeface="Arial" charset="0"/>
                <a:cs typeface="Arial" charset="0"/>
              </a:rPr>
              <a:t>θ</a:t>
            </a:r>
            <a:r>
              <a:rPr lang="en-US" altLang="en-US" smtClean="0">
                <a:solidFill>
                  <a:srgbClr val="000000"/>
                </a:solidFill>
                <a:latin typeface="Arial" charset="0"/>
                <a:cs typeface="Arial" charset="0"/>
              </a:rPr>
              <a:t>)/</a:t>
            </a:r>
            <a:r>
              <a:rPr lang="el-GR" altLang="en-US" smtClean="0">
                <a:solidFill>
                  <a:srgbClr val="000000"/>
                </a:solidFill>
                <a:latin typeface="Arial" charset="0"/>
                <a:cs typeface="Arial" charset="0"/>
              </a:rPr>
              <a:t>λ</a:t>
            </a:r>
            <a:r>
              <a:rPr lang="en-US" altLang="en-US" smtClean="0">
                <a:solidFill>
                  <a:srgbClr val="000000"/>
                </a:solidFill>
                <a:latin typeface="Arial" charset="0"/>
                <a:cs typeface="Arial" charset="0"/>
              </a:rPr>
              <a:t>)</a:t>
            </a:r>
          </a:p>
          <a:p>
            <a:pPr>
              <a:spcBef>
                <a:spcPct val="50000"/>
              </a:spcBef>
            </a:pPr>
            <a:r>
              <a:rPr lang="en-US" altLang="en-US" b="1" smtClean="0">
                <a:solidFill>
                  <a:srgbClr val="CC3300"/>
                </a:solidFill>
                <a:latin typeface="Arial" charset="0"/>
                <a:cs typeface="Arial" charset="0"/>
              </a:rPr>
              <a:t>B</a:t>
            </a:r>
            <a:r>
              <a:rPr lang="en-US" altLang="en-US" b="1" baseline="-25000" smtClean="0">
                <a:solidFill>
                  <a:srgbClr val="CC3300"/>
                </a:solidFill>
                <a:latin typeface="Arial" charset="0"/>
                <a:cs typeface="Arial" charset="0"/>
              </a:rPr>
              <a:t>a</a:t>
            </a:r>
            <a:r>
              <a:rPr lang="en-US" altLang="en-US" b="1" smtClean="0">
                <a:solidFill>
                  <a:srgbClr val="CC3300"/>
                </a:solidFill>
                <a:latin typeface="Arial" charset="0"/>
                <a:cs typeface="Arial" charset="0"/>
              </a:rPr>
              <a:t>	</a:t>
            </a:r>
            <a:r>
              <a:rPr lang="en-US" altLang="en-US" smtClean="0">
                <a:solidFill>
                  <a:srgbClr val="CC3300"/>
                </a:solidFill>
                <a:latin typeface="Arial" charset="0"/>
                <a:cs typeface="Arial" charset="0"/>
              </a:rPr>
              <a:t>- atomic B factor</a:t>
            </a:r>
          </a:p>
        </p:txBody>
      </p:sp>
      <p:sp>
        <p:nvSpPr>
          <p:cNvPr id="776197" name="Rectangle 5"/>
          <p:cNvSpPr>
            <a:spLocks noChangeArrowheads="1"/>
          </p:cNvSpPr>
          <p:nvPr/>
        </p:nvSpPr>
        <p:spPr bwMode="auto">
          <a:xfrm>
            <a:off x="5022850" y="1725613"/>
            <a:ext cx="46847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smtClean="0">
                <a:solidFill>
                  <a:srgbClr val="000000"/>
                </a:solidFill>
                <a:latin typeface="Arial" charset="0"/>
              </a:rPr>
              <a:t>|f</a:t>
            </a:r>
            <a:r>
              <a:rPr lang="en-US" altLang="en-US" sz="2800" b="1" baseline="-25000" smtClean="0">
                <a:solidFill>
                  <a:srgbClr val="000000"/>
                </a:solidFill>
                <a:latin typeface="Arial" charset="0"/>
              </a:rPr>
              <a:t>a</a:t>
            </a:r>
            <a:r>
              <a:rPr lang="en-US" altLang="en-US" sz="2800" b="1" smtClean="0">
                <a:solidFill>
                  <a:srgbClr val="000000"/>
                </a:solidFill>
                <a:latin typeface="Arial" charset="0"/>
              </a:rPr>
              <a:t>(</a:t>
            </a:r>
            <a:r>
              <a:rPr lang="en-US" altLang="en-US" sz="2800" b="1" smtClean="0">
                <a:solidFill>
                  <a:srgbClr val="000000"/>
                </a:solidFill>
                <a:latin typeface="Arial" charset="0"/>
                <a:cs typeface="Arial" charset="0"/>
              </a:rPr>
              <a:t>s</a:t>
            </a:r>
            <a:r>
              <a:rPr lang="en-US" altLang="en-US" sz="2800" b="1" smtClean="0">
                <a:solidFill>
                  <a:srgbClr val="000000"/>
                </a:solidFill>
                <a:latin typeface="Arial" charset="0"/>
              </a:rPr>
              <a:t>)|</a:t>
            </a:r>
            <a:r>
              <a:rPr lang="en-US" altLang="en-US" sz="2800" b="1" baseline="30000" smtClean="0">
                <a:solidFill>
                  <a:srgbClr val="000000"/>
                </a:solidFill>
                <a:latin typeface="Arial" charset="0"/>
              </a:rPr>
              <a:t>2</a:t>
            </a:r>
            <a:r>
              <a:rPr lang="en-US" altLang="en-US" sz="2800" b="1" smtClean="0">
                <a:solidFill>
                  <a:srgbClr val="000000"/>
                </a:solidFill>
                <a:latin typeface="Arial" charset="0"/>
              </a:rPr>
              <a:t> </a:t>
            </a:r>
            <a:r>
              <a:rPr lang="en-US" altLang="en-US" sz="2800" smtClean="0">
                <a:solidFill>
                  <a:srgbClr val="000000"/>
                </a:solidFill>
                <a:latin typeface="Arial" charset="0"/>
              </a:rPr>
              <a:t>(1-</a:t>
            </a:r>
            <a:r>
              <a:rPr lang="en-US" altLang="en-US" sz="2800" smtClean="0">
                <a:solidFill>
                  <a:srgbClr val="CC3300"/>
                </a:solidFill>
                <a:latin typeface="Arial" charset="0"/>
              </a:rPr>
              <a:t>exp(</a:t>
            </a:r>
            <a:r>
              <a:rPr lang="en-US" altLang="en-US" sz="2800" b="1" smtClean="0">
                <a:solidFill>
                  <a:srgbClr val="CC3300"/>
                </a:solidFill>
                <a:latin typeface="Arial" charset="0"/>
              </a:rPr>
              <a:t>-2B</a:t>
            </a:r>
            <a:r>
              <a:rPr lang="en-US" altLang="en-US" sz="2800" b="1" baseline="-25000" smtClean="0">
                <a:solidFill>
                  <a:srgbClr val="CC3300"/>
                </a:solidFill>
                <a:latin typeface="Arial" charset="0"/>
              </a:rPr>
              <a:t>a</a:t>
            </a:r>
            <a:r>
              <a:rPr lang="en-US" altLang="en-US" sz="2800" b="1" smtClean="0">
                <a:solidFill>
                  <a:srgbClr val="CC3300"/>
                </a:solidFill>
                <a:latin typeface="Arial" charset="0"/>
                <a:cs typeface="Arial" charset="0"/>
              </a:rPr>
              <a:t>∙s</a:t>
            </a:r>
            <a:r>
              <a:rPr lang="en-US" altLang="en-US" sz="2800" b="1" baseline="30000" smtClean="0">
                <a:solidFill>
                  <a:srgbClr val="CC3300"/>
                </a:solidFill>
                <a:latin typeface="Arial" charset="0"/>
                <a:cs typeface="Arial" charset="0"/>
              </a:rPr>
              <a:t>2</a:t>
            </a:r>
            <a:r>
              <a:rPr lang="en-US" altLang="en-US" sz="2800" smtClean="0">
                <a:solidFill>
                  <a:srgbClr val="CC3300"/>
                </a:solidFill>
                <a:latin typeface="Arial" charset="0"/>
              </a:rPr>
              <a:t>)</a:t>
            </a:r>
            <a:r>
              <a:rPr lang="en-US" altLang="en-US" sz="2800" smtClean="0">
                <a:solidFill>
                  <a:srgbClr val="000000"/>
                </a:solidFill>
                <a:latin typeface="Arial" charset="0"/>
              </a:rPr>
              <a:t>)</a:t>
            </a:r>
            <a:r>
              <a:rPr lang="en-US" altLang="en-US" sz="2800" b="1" smtClean="0">
                <a:solidFill>
                  <a:srgbClr val="000000"/>
                </a:solidFill>
                <a:latin typeface="Arial" charset="0"/>
              </a:rPr>
              <a:t> </a:t>
            </a:r>
          </a:p>
        </p:txBody>
      </p:sp>
      <p:sp>
        <p:nvSpPr>
          <p:cNvPr id="776198" name="Text Box 6"/>
          <p:cNvSpPr txBox="1">
            <a:spLocks noChangeArrowheads="1"/>
          </p:cNvSpPr>
          <p:nvPr/>
        </p:nvSpPr>
        <p:spPr bwMode="auto">
          <a:xfrm>
            <a:off x="277813" y="1725613"/>
            <a:ext cx="2589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smtClean="0">
                <a:solidFill>
                  <a:srgbClr val="000000"/>
                </a:solidFill>
                <a:latin typeface="Arial" charset="0"/>
                <a:cs typeface="Arial" charset="0"/>
              </a:rPr>
              <a:t>I</a:t>
            </a:r>
            <a:r>
              <a:rPr lang="en-US" altLang="en-US" sz="2800" b="1" baseline="-25000" smtClean="0">
                <a:solidFill>
                  <a:srgbClr val="000000"/>
                </a:solidFill>
                <a:latin typeface="Arial" charset="0"/>
                <a:cs typeface="Arial" charset="0"/>
              </a:rPr>
              <a:t>ds</a:t>
            </a:r>
            <a:r>
              <a:rPr lang="en-US" altLang="en-US" sz="2800" b="1" smtClean="0">
                <a:solidFill>
                  <a:srgbClr val="000000"/>
                </a:solidFill>
                <a:latin typeface="Arial" charset="0"/>
                <a:cs typeface="Arial" charset="0"/>
              </a:rPr>
              <a:t> = I</a:t>
            </a:r>
            <a:r>
              <a:rPr lang="en-US" altLang="en-US" sz="2800" b="1" baseline="-25000" smtClean="0">
                <a:solidFill>
                  <a:srgbClr val="000000"/>
                </a:solidFill>
                <a:latin typeface="Arial" charset="0"/>
                <a:cs typeface="Arial" charset="0"/>
              </a:rPr>
              <a:t>beam</a:t>
            </a:r>
            <a:r>
              <a:rPr lang="en-US" altLang="en-US" sz="2800" b="1" smtClean="0">
                <a:solidFill>
                  <a:srgbClr val="000000"/>
                </a:solidFill>
                <a:latin typeface="Arial" charset="0"/>
                <a:cs typeface="Arial" charset="0"/>
              </a:rPr>
              <a:t> t r</a:t>
            </a:r>
            <a:r>
              <a:rPr lang="en-US" altLang="en-US" sz="2800" b="1" baseline="-25000" smtClean="0">
                <a:solidFill>
                  <a:srgbClr val="000000"/>
                </a:solidFill>
                <a:latin typeface="Arial" charset="0"/>
                <a:cs typeface="Arial" charset="0"/>
              </a:rPr>
              <a:t>e</a:t>
            </a:r>
            <a:r>
              <a:rPr lang="en-US" altLang="en-US" sz="2800" b="1" baseline="30000" smtClean="0">
                <a:solidFill>
                  <a:srgbClr val="000000"/>
                </a:solidFill>
                <a:latin typeface="Arial" charset="0"/>
                <a:cs typeface="Arial" charset="0"/>
              </a:rPr>
              <a:t>2 </a:t>
            </a:r>
            <a:endParaRPr lang="el-GR" altLang="en-US" sz="2800" b="1" baseline="-25000" smtClean="0">
              <a:solidFill>
                <a:srgbClr val="000000"/>
              </a:solidFill>
              <a:latin typeface="Arial" charset="0"/>
              <a:cs typeface="Arial" charset="0"/>
            </a:endParaRPr>
          </a:p>
        </p:txBody>
      </p:sp>
      <p:grpSp>
        <p:nvGrpSpPr>
          <p:cNvPr id="776199" name="Group 7"/>
          <p:cNvGrpSpPr>
            <a:grpSpLocks/>
          </p:cNvGrpSpPr>
          <p:nvPr/>
        </p:nvGrpSpPr>
        <p:grpSpPr bwMode="auto">
          <a:xfrm>
            <a:off x="2679700" y="1393825"/>
            <a:ext cx="938213" cy="1182688"/>
            <a:chOff x="2149" y="970"/>
            <a:chExt cx="591" cy="745"/>
          </a:xfrm>
        </p:grpSpPr>
        <p:sp>
          <p:nvSpPr>
            <p:cNvPr id="776200" name="Text Box 8"/>
            <p:cNvSpPr txBox="1">
              <a:spLocks noChangeArrowheads="1"/>
            </p:cNvSpPr>
            <p:nvPr/>
          </p:nvSpPr>
          <p:spPr bwMode="auto">
            <a:xfrm>
              <a:off x="2149" y="970"/>
              <a:ext cx="5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smtClean="0">
                  <a:solidFill>
                    <a:srgbClr val="000000"/>
                  </a:solidFill>
                  <a:latin typeface="Arial" charset="0"/>
                  <a:cs typeface="Arial" charset="0"/>
                </a:rPr>
                <a:t>V</a:t>
              </a:r>
              <a:r>
                <a:rPr lang="en-US" altLang="en-US" sz="2800" b="1" baseline="-25000" smtClean="0">
                  <a:solidFill>
                    <a:srgbClr val="000000"/>
                  </a:solidFill>
                  <a:latin typeface="Arial" charset="0"/>
                  <a:cs typeface="Arial" charset="0"/>
                </a:rPr>
                <a:t>xtal</a:t>
              </a:r>
              <a:endParaRPr lang="el-GR" altLang="en-US" sz="2800" b="1" baseline="-25000" smtClean="0">
                <a:solidFill>
                  <a:srgbClr val="000000"/>
                </a:solidFill>
                <a:latin typeface="Arial" charset="0"/>
                <a:cs typeface="Arial" charset="0"/>
              </a:endParaRPr>
            </a:p>
          </p:txBody>
        </p:sp>
        <p:sp>
          <p:nvSpPr>
            <p:cNvPr id="776201" name="Text Box 9"/>
            <p:cNvSpPr txBox="1">
              <a:spLocks noChangeArrowheads="1"/>
            </p:cNvSpPr>
            <p:nvPr/>
          </p:nvSpPr>
          <p:spPr bwMode="auto">
            <a:xfrm>
              <a:off x="2154" y="1388"/>
              <a:ext cx="58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smtClean="0">
                  <a:solidFill>
                    <a:srgbClr val="000000"/>
                  </a:solidFill>
                  <a:latin typeface="Arial" charset="0"/>
                  <a:cs typeface="Arial" charset="0"/>
                </a:rPr>
                <a:t>V</a:t>
              </a:r>
              <a:r>
                <a:rPr lang="en-US" altLang="en-US" sz="2800" b="1" baseline="-25000" smtClean="0">
                  <a:solidFill>
                    <a:srgbClr val="000000"/>
                  </a:solidFill>
                  <a:latin typeface="Arial" charset="0"/>
                  <a:cs typeface="Arial" charset="0"/>
                </a:rPr>
                <a:t>ASU</a:t>
              </a:r>
              <a:endParaRPr lang="el-GR" altLang="en-US" sz="2800" b="1" baseline="-25000" smtClean="0">
                <a:solidFill>
                  <a:srgbClr val="000000"/>
                </a:solidFill>
                <a:latin typeface="Arial" charset="0"/>
                <a:cs typeface="Arial" charset="0"/>
              </a:endParaRPr>
            </a:p>
          </p:txBody>
        </p:sp>
        <p:sp>
          <p:nvSpPr>
            <p:cNvPr id="776202"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Arial" charset="0"/>
              </a:endParaRPr>
            </a:p>
          </p:txBody>
        </p:sp>
      </p:grpSp>
      <p:sp>
        <p:nvSpPr>
          <p:cNvPr id="776203" name="Text Box 11"/>
          <p:cNvSpPr txBox="1">
            <a:spLocks noChangeArrowheads="1"/>
          </p:cNvSpPr>
          <p:nvPr/>
        </p:nvSpPr>
        <p:spPr bwMode="auto">
          <a:xfrm>
            <a:off x="3683000" y="1725613"/>
            <a:ext cx="8747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smtClean="0">
                <a:solidFill>
                  <a:srgbClr val="000000"/>
                </a:solidFill>
                <a:latin typeface="Arial" charset="0"/>
              </a:rPr>
              <a:t>P A </a:t>
            </a:r>
          </a:p>
        </p:txBody>
      </p:sp>
      <p:grpSp>
        <p:nvGrpSpPr>
          <p:cNvPr id="776204" name="Group 12"/>
          <p:cNvGrpSpPr>
            <a:grpSpLocks/>
          </p:cNvGrpSpPr>
          <p:nvPr/>
        </p:nvGrpSpPr>
        <p:grpSpPr bwMode="auto">
          <a:xfrm>
            <a:off x="4421188" y="1387475"/>
            <a:ext cx="749300" cy="1250950"/>
            <a:chOff x="2704" y="856"/>
            <a:chExt cx="472" cy="788"/>
          </a:xfrm>
        </p:grpSpPr>
        <p:sp>
          <p:nvSpPr>
            <p:cNvPr id="776205" name="Text Box 13"/>
            <p:cNvSpPr txBox="1">
              <a:spLocks noChangeArrowheads="1"/>
            </p:cNvSpPr>
            <p:nvPr/>
          </p:nvSpPr>
          <p:spPr bwMode="auto">
            <a:xfrm>
              <a:off x="2704" y="856"/>
              <a:ext cx="472" cy="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7200" smtClean="0">
                  <a:solidFill>
                    <a:srgbClr val="000000"/>
                  </a:solidFill>
                  <a:latin typeface="Century Gothic" pitchFamily="34" charset="0"/>
                  <a:cs typeface="Arial" charset="0"/>
                </a:rPr>
                <a:t>Σ</a:t>
              </a:r>
            </a:p>
          </p:txBody>
        </p:sp>
        <p:sp>
          <p:nvSpPr>
            <p:cNvPr id="776206" name="Text Box 14"/>
            <p:cNvSpPr txBox="1">
              <a:spLocks noChangeArrowheads="1"/>
            </p:cNvSpPr>
            <p:nvPr/>
          </p:nvSpPr>
          <p:spPr bwMode="auto">
            <a:xfrm>
              <a:off x="2831" y="1413"/>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smtClean="0">
                  <a:solidFill>
                    <a:srgbClr val="000000"/>
                  </a:solidFill>
                  <a:latin typeface="Arial" charset="0"/>
                </a:rPr>
                <a:t>a</a:t>
              </a:r>
            </a:p>
          </p:txBody>
        </p:sp>
      </p:grpSp>
      <p:sp>
        <p:nvSpPr>
          <p:cNvPr id="776207" name="Rectangle 15"/>
          <p:cNvSpPr>
            <a:spLocks noChangeArrowheads="1"/>
          </p:cNvSpPr>
          <p:nvPr/>
        </p:nvSpPr>
        <p:spPr bwMode="auto">
          <a:xfrm>
            <a:off x="6470650" y="958850"/>
            <a:ext cx="221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mtClean="0">
                <a:solidFill>
                  <a:srgbClr val="000000"/>
                </a:solidFill>
                <a:latin typeface="Arial" charset="0"/>
              </a:rPr>
              <a:t>R. W. James (1947)</a:t>
            </a:r>
          </a:p>
        </p:txBody>
      </p:sp>
    </p:spTree>
    <p:extLst>
      <p:ext uri="{BB962C8B-B14F-4D97-AF65-F5344CB8AC3E}">
        <p14:creationId xmlns:p14="http://schemas.microsoft.com/office/powerpoint/2010/main" val="372080933"/>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4000" dirty="0">
                <a:solidFill>
                  <a:srgbClr val="000000"/>
                </a:solidFill>
                <a:cs typeface="Arial" panose="020B0604020202020204" pitchFamily="34" charset="0"/>
              </a:rPr>
              <a:t>1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crystal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water</a:t>
            </a:r>
          </a:p>
          <a:p>
            <a:pPr eaLnBrk="1" hangingPunct="1">
              <a:spcBef>
                <a:spcPct val="50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plastic</a:t>
            </a:r>
          </a:p>
          <a:p>
            <a:pPr eaLnBrk="1" hangingPunct="1">
              <a:spcBef>
                <a:spcPct val="50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glass</a:t>
            </a:r>
          </a:p>
          <a:p>
            <a:pPr eaLnBrk="1" hangingPunct="1">
              <a:spcBef>
                <a:spcPct val="50000"/>
              </a:spcBef>
              <a:buFontTx/>
              <a:buNone/>
            </a:pPr>
            <a:r>
              <a:rPr lang="en-US" altLang="en-US" sz="4000" dirty="0">
                <a:solidFill>
                  <a:srgbClr val="000000"/>
                </a:solidFill>
                <a:cs typeface="Arial" pitchFamily="34" charset="0"/>
              </a:rPr>
              <a:t>				≈ 	1000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air</a:t>
            </a:r>
            <a:endParaRPr lang="el-GR" altLang="en-US" sz="4000" dirty="0">
              <a:solidFill>
                <a:srgbClr val="000000"/>
              </a:solidFill>
              <a:cs typeface="Arial" panose="020B0604020202020204"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t>
            </a:r>
            <a:r>
              <a:rPr lang="en-US" altLang="en-US" dirty="0" err="1" smtClean="0"/>
              <a:t>absorptoin</a:t>
            </a:r>
            <a:r>
              <a:rPr lang="en-US" altLang="en-US" dirty="0" smtClean="0"/>
              <a:t>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dirty="0">
                <a:solidFill>
                  <a:srgbClr val="000000"/>
                </a:solidFill>
                <a:cs typeface="Arial" panose="020B0604020202020204"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cs typeface="Arial" panose="020B0604020202020204"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cs typeface="Arial" panose="020B0604020202020204" pitchFamily="34" charset="0"/>
              </a:endParaRPr>
            </a:p>
          </p:txBody>
        </p:sp>
      </p:grpSp>
      <p:sp>
        <p:nvSpPr>
          <p:cNvPr id="2" name="TextBox 1"/>
          <p:cNvSpPr txBox="1"/>
          <p:nvPr/>
        </p:nvSpPr>
        <p:spPr>
          <a:xfrm>
            <a:off x="2011680" y="5695406"/>
            <a:ext cx="6607899" cy="461665"/>
          </a:xfrm>
          <a:prstGeom prst="rect">
            <a:avLst/>
          </a:prstGeom>
          <a:noFill/>
        </p:spPr>
        <p:txBody>
          <a:bodyPr wrap="none" rtlCol="0">
            <a:spAutoFit/>
          </a:bodyPr>
          <a:lstStyle/>
          <a:p>
            <a:pPr fontAlgn="auto">
              <a:spcBef>
                <a:spcPts val="0"/>
              </a:spcBef>
              <a:spcAft>
                <a:spcPts val="0"/>
              </a:spcAft>
            </a:pPr>
            <a:r>
              <a:rPr lang="en-US" sz="2400" dirty="0" smtClean="0">
                <a:solidFill>
                  <a:srgbClr val="C00000"/>
                </a:solidFill>
                <a:cs typeface="Arial" charset="0"/>
              </a:rPr>
              <a:t>Optimum: support thickness = crystal thickness</a:t>
            </a:r>
            <a:endParaRPr lang="en-US" sz="2400" dirty="0">
              <a:solidFill>
                <a:srgbClr val="C00000"/>
              </a:solidFill>
              <a:cs typeface="Arial" charset="0"/>
            </a:endParaRPr>
          </a:p>
        </p:txBody>
      </p:sp>
    </p:spTree>
    <p:extLst>
      <p:ext uri="{BB962C8B-B14F-4D97-AF65-F5344CB8AC3E}">
        <p14:creationId xmlns:p14="http://schemas.microsoft.com/office/powerpoint/2010/main" val="32818028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really need</a:t>
            </a:r>
            <a:endParaRPr lang="en-US" dirty="0"/>
          </a:p>
        </p:txBody>
      </p:sp>
      <p:pic>
        <p:nvPicPr>
          <p:cNvPr id="3517442" name="Picture 2" descr="graphene s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644" y="3298598"/>
            <a:ext cx="3810000" cy="297180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rot="21250245">
            <a:off x="2511728" y="1450090"/>
            <a:ext cx="5715000" cy="1562327"/>
            <a:chOff x="3232603" y="3860800"/>
            <a:chExt cx="5715000" cy="1562327"/>
          </a:xfrm>
        </p:grpSpPr>
        <p:pic>
          <p:nvPicPr>
            <p:cNvPr id="3517444" name="Picture 4" descr="http://i00.i.aliimg.com/img/pb/643/712/379/379712643_639.jpg"/>
            <p:cNvPicPr>
              <a:picLocks noChangeAspect="1" noChangeArrowheads="1"/>
            </p:cNvPicPr>
            <p:nvPr/>
          </p:nvPicPr>
          <p:blipFill rotWithShape="1">
            <a:blip r:embed="rId3">
              <a:extLst>
                <a:ext uri="{28A0092B-C50C-407E-A947-70E740481C1C}">
                  <a14:useLocalDpi xmlns:a14="http://schemas.microsoft.com/office/drawing/2010/main" val="0"/>
                </a:ext>
              </a:extLst>
            </a:blip>
            <a:srcRect t="51048" b="21615"/>
            <a:stretch/>
          </p:blipFill>
          <p:spPr bwMode="auto">
            <a:xfrm>
              <a:off x="3232603" y="3860800"/>
              <a:ext cx="5715000" cy="15623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462864">
              <a:off x="4627037" y="4193728"/>
              <a:ext cx="2253400" cy="363699"/>
            </a:xfrm>
            <a:prstGeom prst="rect">
              <a:avLst/>
            </a:prstGeom>
            <a:solidFill>
              <a:srgbClr val="FF4F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440313">
              <a:off x="4556679" y="4121474"/>
              <a:ext cx="2420856" cy="523220"/>
            </a:xfrm>
            <a:prstGeom prst="rect">
              <a:avLst/>
            </a:prstGeom>
            <a:noFill/>
          </p:spPr>
          <p:txBody>
            <a:bodyPr wrap="none" rtlCol="0">
              <a:spAutoFit/>
            </a:bodyPr>
            <a:lstStyle/>
            <a:p>
              <a:r>
                <a:rPr lang="en-US" sz="2800" dirty="0" smtClean="0">
                  <a:solidFill>
                    <a:srgbClr val="EAF0FE"/>
                  </a:solidFill>
                  <a:latin typeface="Arial Black" panose="020B0A04020102020204" pitchFamily="34" charset="0"/>
                </a:rPr>
                <a:t>GRAPHENE</a:t>
              </a:r>
              <a:endParaRPr lang="en-US" sz="2800" dirty="0">
                <a:solidFill>
                  <a:srgbClr val="EAF0FE"/>
                </a:solidFill>
                <a:latin typeface="Arial Black" panose="020B0A04020102020204" pitchFamily="34" charset="0"/>
              </a:endParaRPr>
            </a:p>
          </p:txBody>
        </p:sp>
      </p:grpSp>
      <p:sp>
        <p:nvSpPr>
          <p:cNvPr id="8" name="Content Placeholder 2"/>
          <p:cNvSpPr>
            <a:spLocks noGrp="1"/>
          </p:cNvSpPr>
          <p:nvPr>
            <p:ph idx="1"/>
          </p:nvPr>
        </p:nvSpPr>
        <p:spPr>
          <a:xfrm>
            <a:off x="457200" y="1600200"/>
            <a:ext cx="8229600" cy="4525963"/>
          </a:xfrm>
        </p:spPr>
        <p:txBody>
          <a:bodyPr/>
          <a:lstStyle/>
          <a:p>
            <a:pPr>
              <a:lnSpc>
                <a:spcPct val="200000"/>
              </a:lnSpc>
              <a:buFont typeface="Wingdings" panose="05000000000000000000" pitchFamily="2" charset="2"/>
              <a:buChar char="ü"/>
            </a:pPr>
            <a:r>
              <a:rPr lang="en-US" dirty="0" smtClean="0">
                <a:solidFill>
                  <a:srgbClr val="20A82D"/>
                </a:solidFill>
              </a:rPr>
              <a:t>Thin	</a:t>
            </a:r>
          </a:p>
          <a:p>
            <a:pPr>
              <a:lnSpc>
                <a:spcPct val="200000"/>
              </a:lnSpc>
              <a:buFont typeface="Wingdings" panose="05000000000000000000" pitchFamily="2" charset="2"/>
              <a:buChar char="ü"/>
            </a:pPr>
            <a:r>
              <a:rPr lang="en-US" dirty="0" smtClean="0">
                <a:solidFill>
                  <a:srgbClr val="20A82D"/>
                </a:solidFill>
              </a:rPr>
              <a:t>Tight </a:t>
            </a:r>
            <a:r>
              <a:rPr lang="en-US" dirty="0" smtClean="0"/>
              <a:t>	</a:t>
            </a:r>
          </a:p>
          <a:p>
            <a:pPr>
              <a:lnSpc>
                <a:spcPct val="200000"/>
              </a:lnSpc>
              <a:buFont typeface="Arial" panose="020B0604020202020204" pitchFamily="34" charset="0"/>
              <a:buChar char="χ"/>
            </a:pPr>
            <a:r>
              <a:rPr lang="en-US" dirty="0" smtClean="0">
                <a:solidFill>
                  <a:srgbClr val="FF0000"/>
                </a:solidFill>
              </a:rPr>
              <a:t>Cheap</a:t>
            </a:r>
            <a:r>
              <a:rPr lang="en-US" dirty="0" smtClean="0"/>
              <a:t>	</a:t>
            </a:r>
            <a:endParaRPr lang="en-US" dirty="0"/>
          </a:p>
        </p:txBody>
      </p:sp>
    </p:spTree>
    <p:extLst>
      <p:ext uri="{BB962C8B-B14F-4D97-AF65-F5344CB8AC3E}">
        <p14:creationId xmlns:p14="http://schemas.microsoft.com/office/powerpoint/2010/main" val="50078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74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0638"/>
            <a:ext cx="8229600" cy="1143000"/>
          </a:xfrm>
        </p:spPr>
        <p:txBody>
          <a:bodyPr/>
          <a:lstStyle/>
          <a:p>
            <a:r>
              <a:rPr lang="en-US" altLang="en-US"/>
              <a:t>Crowfoot Cell</a:t>
            </a:r>
          </a:p>
        </p:txBody>
      </p:sp>
      <p:pic>
        <p:nvPicPr>
          <p:cNvPr id="419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4545" t="23352" r="15297" b="5823"/>
          <a:stretch>
            <a:fillRect/>
          </a:stretch>
        </p:blipFill>
        <p:spPr>
          <a:xfrm>
            <a:off x="635000" y="1417638"/>
            <a:ext cx="7747000" cy="4300537"/>
          </a:xfrm>
        </p:spPr>
      </p:pic>
      <p:sp>
        <p:nvSpPr>
          <p:cNvPr id="41988" name="Text Box 4"/>
          <p:cNvSpPr txBox="1">
            <a:spLocks noChangeArrowheads="1"/>
          </p:cNvSpPr>
          <p:nvPr/>
        </p:nvSpPr>
        <p:spPr bwMode="auto">
          <a:xfrm>
            <a:off x="3410857" y="6491287"/>
            <a:ext cx="573314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smtClean="0">
                <a:solidFill>
                  <a:srgbClr val="000000"/>
                </a:solidFill>
              </a:rPr>
              <a:t>Bernal &amp; Crowfoot</a:t>
            </a:r>
            <a:r>
              <a:rPr lang="en-US" altLang="en-US" dirty="0">
                <a:solidFill>
                  <a:srgbClr val="000000"/>
                </a:solidFill>
              </a:rPr>
              <a:t>, </a:t>
            </a:r>
            <a:r>
              <a:rPr lang="en-US" altLang="en-US" i="1" dirty="0">
                <a:solidFill>
                  <a:srgbClr val="000000"/>
                </a:solidFill>
              </a:rPr>
              <a:t>Nature (London) </a:t>
            </a:r>
            <a:r>
              <a:rPr lang="en-US" altLang="en-US" b="1" dirty="0">
                <a:solidFill>
                  <a:srgbClr val="000000"/>
                </a:solidFill>
              </a:rPr>
              <a:t>133</a:t>
            </a:r>
            <a:r>
              <a:rPr lang="en-US" altLang="en-US" dirty="0">
                <a:solidFill>
                  <a:srgbClr val="000000"/>
                </a:solidFill>
              </a:rPr>
              <a:t>, 794 (1934).</a:t>
            </a:r>
          </a:p>
        </p:txBody>
      </p:sp>
    </p:spTree>
    <p:extLst>
      <p:ext uri="{BB962C8B-B14F-4D97-AF65-F5344CB8AC3E}">
        <p14:creationId xmlns:p14="http://schemas.microsoft.com/office/powerpoint/2010/main" val="21897974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7140" name="Picture 4" descr="http://www.redorbit.com/media/uploads/2013/09/obsidianartifact-617x4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91045" y="2960795"/>
            <a:ext cx="3380924" cy="22795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8524"/>
            <a:ext cx="8229600" cy="1143000"/>
          </a:xfrm>
        </p:spPr>
        <p:txBody>
          <a:bodyPr/>
          <a:lstStyle/>
          <a:p>
            <a:r>
              <a:rPr lang="en-US" dirty="0" smtClean="0"/>
              <a:t>Water permeability of glass</a:t>
            </a:r>
            <a:endParaRPr lang="en-US" dirty="0"/>
          </a:p>
        </p:txBody>
      </p:sp>
      <p:pic>
        <p:nvPicPr>
          <p:cNvPr id="3547138" name="Picture 2" descr="http://0.static.wix.com/media/ca59677a5b3e9d3ae23778358ff81fbd.wix_mp_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829" y="2410094"/>
            <a:ext cx="6001657" cy="39294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49600" y="6478902"/>
            <a:ext cx="5994400" cy="369332"/>
          </a:xfrm>
          <a:prstGeom prst="rect">
            <a:avLst/>
          </a:prstGeom>
        </p:spPr>
        <p:txBody>
          <a:bodyPr wrap="square">
            <a:spAutoFit/>
          </a:bodyPr>
          <a:lstStyle/>
          <a:p>
            <a:r>
              <a:rPr lang="en-US" dirty="0"/>
              <a:t> </a:t>
            </a:r>
            <a:r>
              <a:rPr lang="en-US" dirty="0" smtClean="0"/>
              <a:t>Friedman </a:t>
            </a:r>
            <a:r>
              <a:rPr lang="en-US" dirty="0"/>
              <a:t>&amp; </a:t>
            </a:r>
            <a:r>
              <a:rPr lang="en-US" dirty="0" smtClean="0"/>
              <a:t>Smith</a:t>
            </a:r>
            <a:r>
              <a:rPr lang="en-US" dirty="0"/>
              <a:t> </a:t>
            </a:r>
            <a:r>
              <a:rPr lang="en-US" dirty="0" smtClean="0"/>
              <a:t>(1960), </a:t>
            </a:r>
            <a:r>
              <a:rPr lang="en-US" i="1" dirty="0"/>
              <a:t>American Antiquity</a:t>
            </a:r>
            <a:r>
              <a:rPr lang="en-US" dirty="0"/>
              <a:t>, 476-493.</a:t>
            </a:r>
          </a:p>
        </p:txBody>
      </p:sp>
      <p:sp>
        <p:nvSpPr>
          <p:cNvPr id="4" name="TextBox 3"/>
          <p:cNvSpPr txBox="1"/>
          <p:nvPr/>
        </p:nvSpPr>
        <p:spPr>
          <a:xfrm>
            <a:off x="907143" y="1441905"/>
            <a:ext cx="1184940" cy="523220"/>
          </a:xfrm>
          <a:prstGeom prst="rect">
            <a:avLst/>
          </a:prstGeom>
          <a:noFill/>
        </p:spPr>
        <p:txBody>
          <a:bodyPr wrap="none" rtlCol="0">
            <a:spAutoFit/>
          </a:bodyPr>
          <a:lstStyle/>
          <a:p>
            <a:r>
              <a:rPr lang="en-US" sz="2800" dirty="0" smtClean="0"/>
              <a:t>x</a:t>
            </a:r>
            <a:r>
              <a:rPr lang="en-US" sz="2800" baseline="30000" dirty="0" smtClean="0"/>
              <a:t>2</a:t>
            </a:r>
            <a:r>
              <a:rPr lang="en-US" sz="2800" dirty="0" smtClean="0"/>
              <a:t> = </a:t>
            </a:r>
            <a:r>
              <a:rPr lang="en-US" sz="2800" dirty="0" err="1" smtClean="0"/>
              <a:t>kt</a:t>
            </a:r>
            <a:endParaRPr lang="en-US" sz="2800" dirty="0" smtClean="0"/>
          </a:p>
        </p:txBody>
      </p:sp>
      <p:sp>
        <p:nvSpPr>
          <p:cNvPr id="8" name="TextBox 7"/>
          <p:cNvSpPr txBox="1"/>
          <p:nvPr/>
        </p:nvSpPr>
        <p:spPr>
          <a:xfrm>
            <a:off x="2873829" y="1338039"/>
            <a:ext cx="4055919" cy="954107"/>
          </a:xfrm>
          <a:prstGeom prst="rect">
            <a:avLst/>
          </a:prstGeom>
          <a:noFill/>
        </p:spPr>
        <p:txBody>
          <a:bodyPr wrap="none" rtlCol="0">
            <a:spAutoFit/>
          </a:bodyPr>
          <a:lstStyle/>
          <a:p>
            <a:r>
              <a:rPr lang="en-US" sz="2800" dirty="0" smtClean="0"/>
              <a:t>x = thickness     t = time </a:t>
            </a:r>
          </a:p>
          <a:p>
            <a:r>
              <a:rPr lang="en-US" sz="2800" dirty="0" smtClean="0"/>
              <a:t>k = um/1000 year</a:t>
            </a:r>
            <a:endParaRPr lang="en-US" sz="2800" dirty="0"/>
          </a:p>
        </p:txBody>
      </p:sp>
    </p:spTree>
    <p:extLst>
      <p:ext uri="{BB962C8B-B14F-4D97-AF65-F5344CB8AC3E}">
        <p14:creationId xmlns:p14="http://schemas.microsoft.com/office/powerpoint/2010/main" val="6928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7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61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95" t="17528" r="28455" b="14959"/>
          <a:stretch/>
        </p:blipFill>
        <p:spPr bwMode="auto">
          <a:xfrm>
            <a:off x="-355600" y="967030"/>
            <a:ext cx="9993086" cy="654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8524"/>
            <a:ext cx="8229600" cy="1143000"/>
          </a:xfrm>
        </p:spPr>
        <p:txBody>
          <a:bodyPr/>
          <a:lstStyle/>
          <a:p>
            <a:r>
              <a:rPr lang="en-US" dirty="0" smtClean="0"/>
              <a:t>Water permeability of glass</a:t>
            </a:r>
            <a:endParaRPr lang="en-US" dirty="0"/>
          </a:p>
        </p:txBody>
      </p:sp>
      <p:sp>
        <p:nvSpPr>
          <p:cNvPr id="3" name="Rectangle 2"/>
          <p:cNvSpPr/>
          <p:nvPr/>
        </p:nvSpPr>
        <p:spPr>
          <a:xfrm>
            <a:off x="3570514" y="1547138"/>
            <a:ext cx="4659085" cy="369332"/>
          </a:xfrm>
          <a:prstGeom prst="rect">
            <a:avLst/>
          </a:prstGeom>
        </p:spPr>
        <p:txBody>
          <a:bodyPr wrap="square">
            <a:spAutoFit/>
          </a:bodyPr>
          <a:lstStyle/>
          <a:p>
            <a:r>
              <a:rPr lang="en-US" dirty="0" err="1" smtClean="0"/>
              <a:t>Liritzis</a:t>
            </a:r>
            <a:r>
              <a:rPr lang="en-US" dirty="0" smtClean="0"/>
              <a:t> </a:t>
            </a:r>
            <a:r>
              <a:rPr lang="en-US" dirty="0"/>
              <a:t>(2006</a:t>
            </a:r>
            <a:r>
              <a:rPr lang="en-US" dirty="0" smtClean="0"/>
              <a:t>), </a:t>
            </a:r>
            <a:r>
              <a:rPr lang="en-US" i="1" dirty="0" err="1"/>
              <a:t>Archaeometry</a:t>
            </a:r>
            <a:r>
              <a:rPr lang="en-US" i="1" dirty="0"/>
              <a:t>. </a:t>
            </a:r>
            <a:r>
              <a:rPr lang="en-US" b="1" dirty="0"/>
              <a:t>48</a:t>
            </a:r>
            <a:r>
              <a:rPr lang="en-US" dirty="0"/>
              <a:t>, 533-547.</a:t>
            </a:r>
          </a:p>
        </p:txBody>
      </p:sp>
    </p:spTree>
    <p:extLst>
      <p:ext uri="{BB962C8B-B14F-4D97-AF65-F5344CB8AC3E}">
        <p14:creationId xmlns:p14="http://schemas.microsoft.com/office/powerpoint/2010/main" val="3994473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171758</TotalTime>
  <Words>4919</Words>
  <Application>Microsoft Office PowerPoint</Application>
  <PresentationFormat>On-screen Show (4:3)</PresentationFormat>
  <Paragraphs>1140</Paragraphs>
  <Slides>149</Slides>
  <Notes>20</Notes>
  <HiddenSlides>27</HiddenSlides>
  <MMClips>3</MMClips>
  <ScaleCrop>false</ScaleCrop>
  <HeadingPairs>
    <vt:vector size="6" baseType="variant">
      <vt:variant>
        <vt:lpstr>Theme</vt:lpstr>
      </vt:variant>
      <vt:variant>
        <vt:i4>18</vt:i4>
      </vt:variant>
      <vt:variant>
        <vt:lpstr>Embedded OLE Servers</vt:lpstr>
      </vt:variant>
      <vt:variant>
        <vt:i4>3</vt:i4>
      </vt:variant>
      <vt:variant>
        <vt:lpstr>Slide Titles</vt:lpstr>
      </vt:variant>
      <vt:variant>
        <vt:i4>149</vt:i4>
      </vt:variant>
    </vt:vector>
  </HeadingPairs>
  <TitlesOfParts>
    <vt:vector size="170" baseType="lpstr">
      <vt:lpstr>Default Design</vt:lpstr>
      <vt:lpstr>1_Default Design</vt:lpstr>
      <vt:lpstr>Office Theme</vt:lpstr>
      <vt:lpstr>6_Office Theme</vt:lpstr>
      <vt:lpstr>4_Default Design</vt:lpstr>
      <vt:lpstr>2_Office Theme</vt:lpstr>
      <vt:lpstr>3_Office Theme</vt:lpstr>
      <vt:lpstr>20_Default Design</vt:lpstr>
      <vt:lpstr>19_Default Design</vt:lpstr>
      <vt:lpstr>4_Office Theme</vt:lpstr>
      <vt:lpstr>5_Default Design</vt:lpstr>
      <vt:lpstr>7_Default Design</vt:lpstr>
      <vt:lpstr>14_Default Design</vt:lpstr>
      <vt:lpstr>5_Office Theme</vt:lpstr>
      <vt:lpstr>2_Default Design</vt:lpstr>
      <vt:lpstr>6_Default Design</vt:lpstr>
      <vt:lpstr>7_Office Theme</vt:lpstr>
      <vt:lpstr>8_Office Theme</vt:lpstr>
      <vt:lpstr>Chart</vt:lpstr>
      <vt:lpstr>Microsoft Graph Chart</vt:lpstr>
      <vt:lpstr>Equation</vt:lpstr>
      <vt:lpstr>PowerPoint File available:</vt:lpstr>
      <vt:lpstr>Acknowledgements</vt:lpstr>
      <vt:lpstr>PowerPoint Presentation</vt:lpstr>
      <vt:lpstr>Three Laws of in-situ MX</vt:lpstr>
      <vt:lpstr>PowerPoint Presentation</vt:lpstr>
      <vt:lpstr>PowerPoint Presentation</vt:lpstr>
      <vt:lpstr>Advantages of in-situ diffraction</vt:lpstr>
      <vt:lpstr>PowerPoint Presentation</vt:lpstr>
      <vt:lpstr>opened drop: you have ~30 seconds!</vt:lpstr>
      <vt:lpstr>First diffraction from protein xtal</vt:lpstr>
      <vt:lpstr>Dehydration: 1934</vt:lpstr>
      <vt:lpstr>PowerPoint Presentation</vt:lpstr>
      <vt:lpstr>PowerPoint Presentation</vt:lpstr>
      <vt:lpstr>PowerPoint Presentation</vt:lpstr>
      <vt:lpstr>PowerPoint Presentation</vt:lpstr>
      <vt:lpstr>Non-isomorphism in lysozyme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Elastic deformation = non-isomorphism</vt:lpstr>
      <vt:lpstr>Elastic deformation = non-isomorphism</vt:lpstr>
      <vt:lpstr>Plastic deformation = poor diffraction</vt:lpstr>
      <vt:lpstr>Plastic deformation = poor diffraction</vt:lpstr>
      <vt:lpstr>Xtal5_t1 graph</vt:lpstr>
      <vt:lpstr>PowerPoint Presentation</vt:lpstr>
      <vt:lpstr>How much H2 are we making?</vt:lpstr>
      <vt:lpstr>Dose-rate dependence of damage</vt:lpstr>
      <vt:lpstr>PowerPoint Presentation</vt:lpstr>
      <vt:lpstr>PowerPoint Presentation</vt:lpstr>
      <vt:lpstr>PowerPoint Presentation</vt:lpstr>
      <vt:lpstr>PowerPoint Presentation</vt:lpstr>
      <vt:lpstr>Multi-crystal strategies</vt:lpstr>
      <vt:lpstr>Cell clustering: 100 datasets</vt:lpstr>
      <vt:lpstr>Micro-focus challenge</vt:lpstr>
      <vt:lpstr>Dose slicing</vt:lpstr>
      <vt:lpstr>Dose slicing: is that a spot?</vt:lpstr>
      <vt:lpstr>Dose slicing: is that a spot?</vt:lpstr>
      <vt:lpstr>Dose slicing: is that a spot?</vt:lpstr>
      <vt:lpstr>Dose slicing: is that a spot?</vt:lpstr>
      <vt:lpstr>Dose slicing: is that a spot?</vt:lpstr>
      <vt:lpstr>Dose slicing: is that a spot?</vt:lpstr>
      <vt:lpstr>What if?</vt:lpstr>
      <vt:lpstr>PowerPoint Presentation</vt:lpstr>
      <vt:lpstr>PowerPoint Presentation</vt:lpstr>
      <vt:lpstr>Trick Question: What is the space group?</vt:lpstr>
      <vt:lpstr>Pitfalls: sub-space groups</vt:lpstr>
      <vt:lpstr>Multi-crystal merge preparation</vt:lpstr>
      <vt:lpstr>And the dominant source of error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X-ray vs tray</vt:lpstr>
      <vt:lpstr>PowerPoint Presentation</vt:lpstr>
      <vt:lpstr>attenuation factor</vt:lpstr>
      <vt:lpstr>X-ray transmission of tray materials</vt:lpstr>
      <vt:lpstr>X-ray transmission of tray materials</vt:lpstr>
      <vt:lpstr>X-ray transmission of tray materials</vt:lpstr>
      <vt:lpstr>X-ray transmission of tray materials</vt:lpstr>
      <vt:lpstr>X-ray transmission of tray materials</vt:lpstr>
      <vt:lpstr>X-ray transmission of tray materials</vt:lpstr>
      <vt:lpstr>X-ray transmission of tray materials</vt:lpstr>
      <vt:lpstr>X-ray transmission of tray materials</vt:lpstr>
      <vt:lpstr>X-ray transmission of tray materials</vt:lpstr>
      <vt:lpstr>X-ray transmission of tray materials</vt:lpstr>
      <vt:lpstr>X-ray transmission of tray materials</vt:lpstr>
      <vt:lpstr>X-ray transmission of tray materials</vt:lpstr>
      <vt:lpstr>X-ray scattering of tray materials</vt:lpstr>
      <vt:lpstr>X-ray scattering of tray materials</vt:lpstr>
      <vt:lpstr>X-ray scattering of tray materials</vt:lpstr>
      <vt:lpstr>X-ray scattering of tray materials</vt:lpstr>
      <vt:lpstr>X-ray scattering of tray materials</vt:lpstr>
      <vt:lpstr>X-ray scattering of tray materials</vt:lpstr>
      <vt:lpstr>X-ray scattering of tray materials</vt:lpstr>
      <vt:lpstr>X-ray scattering of tray materials</vt:lpstr>
      <vt:lpstr>X-ray scattering of tray materials</vt:lpstr>
      <vt:lpstr>X-ray scattering of tray materials</vt:lpstr>
      <vt:lpstr>X-ray scattering of tray materials</vt:lpstr>
      <vt:lpstr>X-ray scattering of tray materials</vt:lpstr>
      <vt:lpstr>X-ray scattering of tray materials</vt:lpstr>
      <vt:lpstr>X-ray scattering of tray materials</vt:lpstr>
      <vt:lpstr>Background scattering</vt:lpstr>
      <vt:lpstr>Background scattering</vt:lpstr>
      <vt:lpstr>Background scattering</vt:lpstr>
      <vt:lpstr>Diffuse scattering</vt:lpstr>
      <vt:lpstr>Diffuse scattering</vt:lpstr>
      <vt:lpstr>scattering/absorptoin “rules”:</vt:lpstr>
      <vt:lpstr>What we really need</vt:lpstr>
      <vt:lpstr>Crowfoot Cell</vt:lpstr>
      <vt:lpstr>Water permeability of glass</vt:lpstr>
      <vt:lpstr>Water permeability of glass</vt:lpstr>
      <vt:lpstr>Water permeability of glass</vt:lpstr>
      <vt:lpstr>PowerPoint Presentation</vt:lpstr>
      <vt:lpstr>PowerPoint Presentation</vt:lpstr>
      <vt:lpstr>Zero-parallax microscope</vt:lpstr>
      <vt:lpstr>Zero-parallax microscope</vt:lpstr>
      <vt:lpstr>Zero-parallax microscope</vt:lpstr>
      <vt:lpstr>Zero-parallax microscope</vt:lpstr>
      <vt:lpstr>Zero-parallax microscope</vt:lpstr>
      <vt:lpstr>Sample parallax</vt:lpstr>
      <vt:lpstr>Sample parallax</vt:lpstr>
      <vt:lpstr>Sample parallax</vt:lpstr>
      <vt:lpstr>Sample parallax</vt:lpstr>
      <vt:lpstr>Sample parallax</vt:lpstr>
      <vt:lpstr>Sample parallax</vt:lpstr>
      <vt:lpstr>PowerPoint Presentation</vt:lpstr>
      <vt:lpstr>PowerPoint Presentation</vt:lpstr>
      <vt:lpstr>PowerPoint Presentation</vt:lpstr>
      <vt:lpstr>PowerPoint Presentation</vt:lpstr>
      <vt:lpstr>PowerPoint Presentation</vt:lpstr>
      <vt:lpstr>pseudo-Laue from Lysozyme </vt:lpstr>
      <vt:lpstr>Laue spot from lysozyme</vt:lpstr>
      <vt:lpstr>Rastering math</vt:lpstr>
      <vt:lpstr>Multilayers: better for rastering</vt:lpstr>
      <vt:lpstr>PowerPoint Presentation</vt:lpstr>
      <vt:lpstr>Wide bandpass reveals mosaicity from a still</vt:lpstr>
      <vt:lpstr>Si(111) vs multilayers</vt:lpstr>
      <vt:lpstr>Wide-bandpass MX?</vt:lpstr>
      <vt:lpstr>PowerPoint Presentation</vt:lpstr>
      <vt:lpstr>High energy compresses pattern</vt:lpstr>
      <vt:lpstr>Example Data</vt:lpstr>
      <vt:lpstr>PowerPoint Presentation</vt:lpstr>
      <vt:lpstr>PowerPoint Presentation</vt:lpstr>
      <vt:lpstr>Multi-Crystal Mounting Grid</vt:lpstr>
      <vt:lpstr>Automation for Filling Grids</vt:lpstr>
      <vt:lpstr>Three Laws of in-situ MX</vt:lpstr>
      <vt:lpstr>In-situ diffraction</vt:lpstr>
      <vt:lpstr>In-situ diffraction</vt:lpstr>
      <vt:lpstr>… but does it work for membrane proteins?</vt:lpstr>
      <vt:lpstr>PowerPoint Presentation</vt:lpstr>
      <vt:lpstr>What you know when:</vt:lpstr>
      <vt:lpstr>plunge cooling</vt:lpstr>
      <vt:lpstr>ice = bad</vt:lpstr>
      <vt:lpstr>plunge cooling</vt:lpstr>
      <vt:lpstr>Warkentin method</vt:lpstr>
      <vt:lpstr>Tris buffer vs temperature</vt:lpstr>
      <vt:lpstr>Tris buffer under cryo</vt:lpstr>
      <vt:lpstr>Dielectric matching</vt:lpstr>
      <vt:lpstr>PowerPoint Presentation</vt:lpstr>
      <vt:lpstr>Minimum exposure time:</vt:lpstr>
      <vt:lpstr>Plate goniometers</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beamline 8.3.1</dc:creator>
  <cp:lastModifiedBy>James_Holton</cp:lastModifiedBy>
  <cp:revision>232</cp:revision>
  <dcterms:created xsi:type="dcterms:W3CDTF">2008-02-25T06:12:04Z</dcterms:created>
  <dcterms:modified xsi:type="dcterms:W3CDTF">2017-11-27T17:56:05Z</dcterms:modified>
</cp:coreProperties>
</file>