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6" r:id="rId3"/>
    <p:sldMasterId id="2147483732" r:id="rId4"/>
    <p:sldMasterId id="2147483745" r:id="rId5"/>
    <p:sldMasterId id="2147483758" r:id="rId6"/>
    <p:sldMasterId id="2147483771" r:id="rId7"/>
    <p:sldMasterId id="2147483784" r:id="rId8"/>
    <p:sldMasterId id="2147483796" r:id="rId9"/>
    <p:sldMasterId id="2147483809" r:id="rId10"/>
    <p:sldMasterId id="2147483821" r:id="rId11"/>
    <p:sldMasterId id="2147483836" r:id="rId12"/>
    <p:sldMasterId id="2147483849" r:id="rId13"/>
    <p:sldMasterId id="2147483864" r:id="rId14"/>
    <p:sldMasterId id="2147483878" r:id="rId15"/>
    <p:sldMasterId id="2147483891" r:id="rId16"/>
    <p:sldMasterId id="2147483906" r:id="rId17"/>
  </p:sldMasterIdLst>
  <p:notesMasterIdLst>
    <p:notesMasterId r:id="rId317"/>
  </p:notesMasterIdLst>
  <p:sldIdLst>
    <p:sldId id="283" r:id="rId18"/>
    <p:sldId id="433" r:id="rId19"/>
    <p:sldId id="434" r:id="rId20"/>
    <p:sldId id="494" r:id="rId21"/>
    <p:sldId id="492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73" r:id="rId47"/>
    <p:sldId id="474" r:id="rId48"/>
    <p:sldId id="478" r:id="rId49"/>
    <p:sldId id="475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6" r:id="rId61"/>
    <p:sldId id="477" r:id="rId62"/>
    <p:sldId id="479" r:id="rId63"/>
    <p:sldId id="480" r:id="rId64"/>
    <p:sldId id="481" r:id="rId65"/>
    <p:sldId id="482" r:id="rId66"/>
    <p:sldId id="483" r:id="rId67"/>
    <p:sldId id="484" r:id="rId68"/>
    <p:sldId id="485" r:id="rId69"/>
    <p:sldId id="487" r:id="rId70"/>
    <p:sldId id="488" r:id="rId71"/>
    <p:sldId id="491" r:id="rId72"/>
    <p:sldId id="486" r:id="rId73"/>
    <p:sldId id="570" r:id="rId74"/>
    <p:sldId id="571" r:id="rId75"/>
    <p:sldId id="572" r:id="rId76"/>
    <p:sldId id="573" r:id="rId77"/>
    <p:sldId id="574" r:id="rId78"/>
    <p:sldId id="575" r:id="rId79"/>
    <p:sldId id="576" r:id="rId80"/>
    <p:sldId id="577" r:id="rId81"/>
    <p:sldId id="578" r:id="rId82"/>
    <p:sldId id="579" r:id="rId83"/>
    <p:sldId id="497" r:id="rId84"/>
    <p:sldId id="498" r:id="rId85"/>
    <p:sldId id="499" r:id="rId86"/>
    <p:sldId id="500" r:id="rId87"/>
    <p:sldId id="501" r:id="rId88"/>
    <p:sldId id="502" r:id="rId89"/>
    <p:sldId id="503" r:id="rId90"/>
    <p:sldId id="504" r:id="rId91"/>
    <p:sldId id="505" r:id="rId92"/>
    <p:sldId id="506" r:id="rId93"/>
    <p:sldId id="507" r:id="rId94"/>
    <p:sldId id="508" r:id="rId95"/>
    <p:sldId id="509" r:id="rId96"/>
    <p:sldId id="510" r:id="rId97"/>
    <p:sldId id="511" r:id="rId98"/>
    <p:sldId id="512" r:id="rId99"/>
    <p:sldId id="513" r:id="rId100"/>
    <p:sldId id="514" r:id="rId101"/>
    <p:sldId id="515" r:id="rId102"/>
    <p:sldId id="516" r:id="rId103"/>
    <p:sldId id="517" r:id="rId104"/>
    <p:sldId id="518" r:id="rId105"/>
    <p:sldId id="519" r:id="rId106"/>
    <p:sldId id="520" r:id="rId107"/>
    <p:sldId id="521" r:id="rId108"/>
    <p:sldId id="522" r:id="rId109"/>
    <p:sldId id="523" r:id="rId110"/>
    <p:sldId id="524" r:id="rId111"/>
    <p:sldId id="525" r:id="rId112"/>
    <p:sldId id="526" r:id="rId113"/>
    <p:sldId id="527" r:id="rId114"/>
    <p:sldId id="528" r:id="rId115"/>
    <p:sldId id="529" r:id="rId116"/>
    <p:sldId id="530" r:id="rId117"/>
    <p:sldId id="531" r:id="rId118"/>
    <p:sldId id="532" r:id="rId119"/>
    <p:sldId id="533" r:id="rId120"/>
    <p:sldId id="534" r:id="rId121"/>
    <p:sldId id="535" r:id="rId122"/>
    <p:sldId id="536" r:id="rId123"/>
    <p:sldId id="537" r:id="rId124"/>
    <p:sldId id="538" r:id="rId125"/>
    <p:sldId id="539" r:id="rId126"/>
    <p:sldId id="540" r:id="rId127"/>
    <p:sldId id="541" r:id="rId128"/>
    <p:sldId id="542" r:id="rId129"/>
    <p:sldId id="543" r:id="rId130"/>
    <p:sldId id="544" r:id="rId131"/>
    <p:sldId id="545" r:id="rId132"/>
    <p:sldId id="546" r:id="rId133"/>
    <p:sldId id="547" r:id="rId134"/>
    <p:sldId id="548" r:id="rId135"/>
    <p:sldId id="549" r:id="rId136"/>
    <p:sldId id="550" r:id="rId137"/>
    <p:sldId id="551" r:id="rId138"/>
    <p:sldId id="552" r:id="rId139"/>
    <p:sldId id="553" r:id="rId140"/>
    <p:sldId id="554" r:id="rId141"/>
    <p:sldId id="555" r:id="rId142"/>
    <p:sldId id="556" r:id="rId143"/>
    <p:sldId id="557" r:id="rId144"/>
    <p:sldId id="558" r:id="rId145"/>
    <p:sldId id="559" r:id="rId146"/>
    <p:sldId id="560" r:id="rId147"/>
    <p:sldId id="561" r:id="rId148"/>
    <p:sldId id="562" r:id="rId149"/>
    <p:sldId id="563" r:id="rId150"/>
    <p:sldId id="564" r:id="rId151"/>
    <p:sldId id="565" r:id="rId152"/>
    <p:sldId id="566" r:id="rId153"/>
    <p:sldId id="567" r:id="rId154"/>
    <p:sldId id="568" r:id="rId155"/>
    <p:sldId id="569" r:id="rId156"/>
    <p:sldId id="264" r:id="rId157"/>
    <p:sldId id="435" r:id="rId158"/>
    <p:sldId id="436" r:id="rId159"/>
    <p:sldId id="437" r:id="rId160"/>
    <p:sldId id="438" r:id="rId161"/>
    <p:sldId id="493" r:id="rId162"/>
    <p:sldId id="373" r:id="rId163"/>
    <p:sldId id="374" r:id="rId164"/>
    <p:sldId id="375" r:id="rId165"/>
    <p:sldId id="376" r:id="rId166"/>
    <p:sldId id="377" r:id="rId167"/>
    <p:sldId id="378" r:id="rId168"/>
    <p:sldId id="379" r:id="rId169"/>
    <p:sldId id="380" r:id="rId170"/>
    <p:sldId id="381" r:id="rId171"/>
    <p:sldId id="382" r:id="rId172"/>
    <p:sldId id="383" r:id="rId173"/>
    <p:sldId id="384" r:id="rId174"/>
    <p:sldId id="385" r:id="rId175"/>
    <p:sldId id="386" r:id="rId176"/>
    <p:sldId id="387" r:id="rId177"/>
    <p:sldId id="580" r:id="rId178"/>
    <p:sldId id="581" r:id="rId179"/>
    <p:sldId id="582" r:id="rId180"/>
    <p:sldId id="389" r:id="rId181"/>
    <p:sldId id="390" r:id="rId182"/>
    <p:sldId id="391" r:id="rId183"/>
    <p:sldId id="392" r:id="rId184"/>
    <p:sldId id="393" r:id="rId185"/>
    <p:sldId id="394" r:id="rId186"/>
    <p:sldId id="395" r:id="rId187"/>
    <p:sldId id="396" r:id="rId188"/>
    <p:sldId id="397" r:id="rId189"/>
    <p:sldId id="398" r:id="rId190"/>
    <p:sldId id="399" r:id="rId191"/>
    <p:sldId id="400" r:id="rId192"/>
    <p:sldId id="401" r:id="rId193"/>
    <p:sldId id="402" r:id="rId194"/>
    <p:sldId id="403" r:id="rId195"/>
    <p:sldId id="404" r:id="rId196"/>
    <p:sldId id="405" r:id="rId197"/>
    <p:sldId id="406" r:id="rId198"/>
    <p:sldId id="407" r:id="rId199"/>
    <p:sldId id="408" r:id="rId200"/>
    <p:sldId id="409" r:id="rId201"/>
    <p:sldId id="410" r:id="rId202"/>
    <p:sldId id="411" r:id="rId203"/>
    <p:sldId id="412" r:id="rId204"/>
    <p:sldId id="413" r:id="rId205"/>
    <p:sldId id="414" r:id="rId206"/>
    <p:sldId id="415" r:id="rId207"/>
    <p:sldId id="416" r:id="rId208"/>
    <p:sldId id="417" r:id="rId209"/>
    <p:sldId id="418" r:id="rId210"/>
    <p:sldId id="419" r:id="rId211"/>
    <p:sldId id="420" r:id="rId212"/>
    <p:sldId id="421" r:id="rId213"/>
    <p:sldId id="422" r:id="rId214"/>
    <p:sldId id="423" r:id="rId215"/>
    <p:sldId id="424" r:id="rId216"/>
    <p:sldId id="425" r:id="rId217"/>
    <p:sldId id="432" r:id="rId218"/>
    <p:sldId id="426" r:id="rId219"/>
    <p:sldId id="427" r:id="rId220"/>
    <p:sldId id="428" r:id="rId221"/>
    <p:sldId id="429" r:id="rId222"/>
    <p:sldId id="430" r:id="rId223"/>
    <p:sldId id="431" r:id="rId224"/>
    <p:sldId id="363" r:id="rId225"/>
    <p:sldId id="364" r:id="rId226"/>
    <p:sldId id="365" r:id="rId227"/>
    <p:sldId id="366" r:id="rId228"/>
    <p:sldId id="367" r:id="rId229"/>
    <p:sldId id="368" r:id="rId230"/>
    <p:sldId id="369" r:id="rId231"/>
    <p:sldId id="370" r:id="rId232"/>
    <p:sldId id="371" r:id="rId233"/>
    <p:sldId id="372" r:id="rId234"/>
    <p:sldId id="257" r:id="rId235"/>
    <p:sldId id="359" r:id="rId236"/>
    <p:sldId id="360" r:id="rId237"/>
    <p:sldId id="300" r:id="rId238"/>
    <p:sldId id="258" r:id="rId239"/>
    <p:sldId id="286" r:id="rId240"/>
    <p:sldId id="309" r:id="rId241"/>
    <p:sldId id="288" r:id="rId242"/>
    <p:sldId id="312" r:id="rId243"/>
    <p:sldId id="358" r:id="rId244"/>
    <p:sldId id="361" r:id="rId245"/>
    <p:sldId id="310" r:id="rId246"/>
    <p:sldId id="259" r:id="rId247"/>
    <p:sldId id="260" r:id="rId248"/>
    <p:sldId id="261" r:id="rId249"/>
    <p:sldId id="301" r:id="rId250"/>
    <p:sldId id="285" r:id="rId251"/>
    <p:sldId id="302" r:id="rId252"/>
    <p:sldId id="327" r:id="rId253"/>
    <p:sldId id="328" r:id="rId254"/>
    <p:sldId id="313" r:id="rId255"/>
    <p:sldId id="314" r:id="rId256"/>
    <p:sldId id="315" r:id="rId257"/>
    <p:sldId id="316" r:id="rId258"/>
    <p:sldId id="317" r:id="rId259"/>
    <p:sldId id="318" r:id="rId260"/>
    <p:sldId id="319" r:id="rId261"/>
    <p:sldId id="320" r:id="rId262"/>
    <p:sldId id="321" r:id="rId263"/>
    <p:sldId id="322" r:id="rId264"/>
    <p:sldId id="323" r:id="rId265"/>
    <p:sldId id="324" r:id="rId266"/>
    <p:sldId id="325" r:id="rId267"/>
    <p:sldId id="332" r:id="rId268"/>
    <p:sldId id="333" r:id="rId269"/>
    <p:sldId id="334" r:id="rId270"/>
    <p:sldId id="335" r:id="rId271"/>
    <p:sldId id="346" r:id="rId272"/>
    <p:sldId id="347" r:id="rId273"/>
    <p:sldId id="339" r:id="rId274"/>
    <p:sldId id="340" r:id="rId275"/>
    <p:sldId id="341" r:id="rId276"/>
    <p:sldId id="342" r:id="rId277"/>
    <p:sldId id="343" r:id="rId278"/>
    <p:sldId id="344" r:id="rId279"/>
    <p:sldId id="345" r:id="rId280"/>
    <p:sldId id="349" r:id="rId281"/>
    <p:sldId id="350" r:id="rId282"/>
    <p:sldId id="351" r:id="rId283"/>
    <p:sldId id="262" r:id="rId284"/>
    <p:sldId id="263" r:id="rId285"/>
    <p:sldId id="307" r:id="rId286"/>
    <p:sldId id="308" r:id="rId287"/>
    <p:sldId id="267" r:id="rId288"/>
    <p:sldId id="268" r:id="rId289"/>
    <p:sldId id="269" r:id="rId290"/>
    <p:sldId id="299" r:id="rId291"/>
    <p:sldId id="289" r:id="rId292"/>
    <p:sldId id="290" r:id="rId293"/>
    <p:sldId id="291" r:id="rId294"/>
    <p:sldId id="292" r:id="rId295"/>
    <p:sldId id="293" r:id="rId296"/>
    <p:sldId id="294" r:id="rId297"/>
    <p:sldId id="295" r:id="rId298"/>
    <p:sldId id="296" r:id="rId299"/>
    <p:sldId id="297" r:id="rId300"/>
    <p:sldId id="298" r:id="rId301"/>
    <p:sldId id="270" r:id="rId302"/>
    <p:sldId id="266" r:id="rId303"/>
    <p:sldId id="272" r:id="rId304"/>
    <p:sldId id="273" r:id="rId305"/>
    <p:sldId id="276" r:id="rId306"/>
    <p:sldId id="277" r:id="rId307"/>
    <p:sldId id="274" r:id="rId308"/>
    <p:sldId id="275" r:id="rId309"/>
    <p:sldId id="278" r:id="rId310"/>
    <p:sldId id="279" r:id="rId311"/>
    <p:sldId id="280" r:id="rId312"/>
    <p:sldId id="281" r:id="rId313"/>
    <p:sldId id="282" r:id="rId314"/>
    <p:sldId id="362" r:id="rId315"/>
    <p:sldId id="271" r:id="rId3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1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99" Type="http://schemas.openxmlformats.org/officeDocument/2006/relationships/slide" Target="slides/slide282.xml"/><Relationship Id="rId303" Type="http://schemas.openxmlformats.org/officeDocument/2006/relationships/slide" Target="slides/slide286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38" Type="http://schemas.openxmlformats.org/officeDocument/2006/relationships/slide" Target="slides/slide121.xml"/><Relationship Id="rId159" Type="http://schemas.openxmlformats.org/officeDocument/2006/relationships/slide" Target="slides/slide142.xml"/><Relationship Id="rId170" Type="http://schemas.openxmlformats.org/officeDocument/2006/relationships/slide" Target="slides/slide153.xml"/><Relationship Id="rId191" Type="http://schemas.openxmlformats.org/officeDocument/2006/relationships/slide" Target="slides/slide174.xml"/><Relationship Id="rId205" Type="http://schemas.openxmlformats.org/officeDocument/2006/relationships/slide" Target="slides/slide188.xml"/><Relationship Id="rId226" Type="http://schemas.openxmlformats.org/officeDocument/2006/relationships/slide" Target="slides/slide209.xml"/><Relationship Id="rId247" Type="http://schemas.openxmlformats.org/officeDocument/2006/relationships/slide" Target="slides/slide230.xml"/><Relationship Id="rId107" Type="http://schemas.openxmlformats.org/officeDocument/2006/relationships/slide" Target="slides/slide90.xml"/><Relationship Id="rId268" Type="http://schemas.openxmlformats.org/officeDocument/2006/relationships/slide" Target="slides/slide251.xml"/><Relationship Id="rId289" Type="http://schemas.openxmlformats.org/officeDocument/2006/relationships/slide" Target="slides/slide27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53" Type="http://schemas.openxmlformats.org/officeDocument/2006/relationships/slide" Target="slides/slide36.xml"/><Relationship Id="rId74" Type="http://schemas.openxmlformats.org/officeDocument/2006/relationships/slide" Target="slides/slide57.xml"/><Relationship Id="rId128" Type="http://schemas.openxmlformats.org/officeDocument/2006/relationships/slide" Target="slides/slide111.xml"/><Relationship Id="rId149" Type="http://schemas.openxmlformats.org/officeDocument/2006/relationships/slide" Target="slides/slide132.xml"/><Relationship Id="rId314" Type="http://schemas.openxmlformats.org/officeDocument/2006/relationships/slide" Target="slides/slide297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81" Type="http://schemas.openxmlformats.org/officeDocument/2006/relationships/slide" Target="slides/slide164.xml"/><Relationship Id="rId216" Type="http://schemas.openxmlformats.org/officeDocument/2006/relationships/slide" Target="slides/slide199.xml"/><Relationship Id="rId237" Type="http://schemas.openxmlformats.org/officeDocument/2006/relationships/slide" Target="slides/slide220.xml"/><Relationship Id="rId258" Type="http://schemas.openxmlformats.org/officeDocument/2006/relationships/slide" Target="slides/slide241.xml"/><Relationship Id="rId279" Type="http://schemas.openxmlformats.org/officeDocument/2006/relationships/slide" Target="slides/slide262.xml"/><Relationship Id="rId22" Type="http://schemas.openxmlformats.org/officeDocument/2006/relationships/slide" Target="slides/slide5.xml"/><Relationship Id="rId43" Type="http://schemas.openxmlformats.org/officeDocument/2006/relationships/slide" Target="slides/slide26.xml"/><Relationship Id="rId64" Type="http://schemas.openxmlformats.org/officeDocument/2006/relationships/slide" Target="slides/slide47.xml"/><Relationship Id="rId118" Type="http://schemas.openxmlformats.org/officeDocument/2006/relationships/slide" Target="slides/slide101.xml"/><Relationship Id="rId139" Type="http://schemas.openxmlformats.org/officeDocument/2006/relationships/slide" Target="slides/slide122.xml"/><Relationship Id="rId290" Type="http://schemas.openxmlformats.org/officeDocument/2006/relationships/slide" Target="slides/slide273.xml"/><Relationship Id="rId304" Type="http://schemas.openxmlformats.org/officeDocument/2006/relationships/slide" Target="slides/slide287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71" Type="http://schemas.openxmlformats.org/officeDocument/2006/relationships/slide" Target="slides/slide154.xml"/><Relationship Id="rId192" Type="http://schemas.openxmlformats.org/officeDocument/2006/relationships/slide" Target="slides/slide175.xml"/><Relationship Id="rId206" Type="http://schemas.openxmlformats.org/officeDocument/2006/relationships/slide" Target="slides/slide189.xml"/><Relationship Id="rId227" Type="http://schemas.openxmlformats.org/officeDocument/2006/relationships/slide" Target="slides/slide210.xml"/><Relationship Id="rId248" Type="http://schemas.openxmlformats.org/officeDocument/2006/relationships/slide" Target="slides/slide231.xml"/><Relationship Id="rId269" Type="http://schemas.openxmlformats.org/officeDocument/2006/relationships/slide" Target="slides/slide252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6.xml"/><Relationship Id="rId108" Type="http://schemas.openxmlformats.org/officeDocument/2006/relationships/slide" Target="slides/slide91.xml"/><Relationship Id="rId129" Type="http://schemas.openxmlformats.org/officeDocument/2006/relationships/slide" Target="slides/slide112.xml"/><Relationship Id="rId280" Type="http://schemas.openxmlformats.org/officeDocument/2006/relationships/slide" Target="slides/slide263.xml"/><Relationship Id="rId315" Type="http://schemas.openxmlformats.org/officeDocument/2006/relationships/slide" Target="slides/slide298.xml"/><Relationship Id="rId54" Type="http://schemas.openxmlformats.org/officeDocument/2006/relationships/slide" Target="slides/slide37.xml"/><Relationship Id="rId75" Type="http://schemas.openxmlformats.org/officeDocument/2006/relationships/slide" Target="slides/slide58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61" Type="http://schemas.openxmlformats.org/officeDocument/2006/relationships/slide" Target="slides/slide144.xml"/><Relationship Id="rId182" Type="http://schemas.openxmlformats.org/officeDocument/2006/relationships/slide" Target="slides/slide165.xml"/><Relationship Id="rId217" Type="http://schemas.openxmlformats.org/officeDocument/2006/relationships/slide" Target="slides/slide200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1.xml"/><Relationship Id="rId259" Type="http://schemas.openxmlformats.org/officeDocument/2006/relationships/slide" Target="slides/slide242.xml"/><Relationship Id="rId23" Type="http://schemas.openxmlformats.org/officeDocument/2006/relationships/slide" Target="slides/slide6.xml"/><Relationship Id="rId119" Type="http://schemas.openxmlformats.org/officeDocument/2006/relationships/slide" Target="slides/slide102.xml"/><Relationship Id="rId270" Type="http://schemas.openxmlformats.org/officeDocument/2006/relationships/slide" Target="slides/slide253.xml"/><Relationship Id="rId291" Type="http://schemas.openxmlformats.org/officeDocument/2006/relationships/slide" Target="slides/slide274.xml"/><Relationship Id="rId305" Type="http://schemas.openxmlformats.org/officeDocument/2006/relationships/slide" Target="slides/slide288.xml"/><Relationship Id="rId44" Type="http://schemas.openxmlformats.org/officeDocument/2006/relationships/slide" Target="slides/slide27.xml"/><Relationship Id="rId65" Type="http://schemas.openxmlformats.org/officeDocument/2006/relationships/slide" Target="slides/slide48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51" Type="http://schemas.openxmlformats.org/officeDocument/2006/relationships/slide" Target="slides/slide134.xml"/><Relationship Id="rId172" Type="http://schemas.openxmlformats.org/officeDocument/2006/relationships/slide" Target="slides/slide155.xml"/><Relationship Id="rId193" Type="http://schemas.openxmlformats.org/officeDocument/2006/relationships/slide" Target="slides/slide176.xml"/><Relationship Id="rId207" Type="http://schemas.openxmlformats.org/officeDocument/2006/relationships/slide" Target="slides/slide190.xml"/><Relationship Id="rId228" Type="http://schemas.openxmlformats.org/officeDocument/2006/relationships/slide" Target="slides/slide211.xml"/><Relationship Id="rId249" Type="http://schemas.openxmlformats.org/officeDocument/2006/relationships/slide" Target="slides/slide232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2.xml"/><Relationship Id="rId260" Type="http://schemas.openxmlformats.org/officeDocument/2006/relationships/slide" Target="slides/slide243.xml"/><Relationship Id="rId281" Type="http://schemas.openxmlformats.org/officeDocument/2006/relationships/slide" Target="slides/slide264.xml"/><Relationship Id="rId316" Type="http://schemas.openxmlformats.org/officeDocument/2006/relationships/slide" Target="slides/slide299.xml"/><Relationship Id="rId34" Type="http://schemas.openxmlformats.org/officeDocument/2006/relationships/slide" Target="slides/slide17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20" Type="http://schemas.openxmlformats.org/officeDocument/2006/relationships/slide" Target="slides/slide103.xml"/><Relationship Id="rId141" Type="http://schemas.openxmlformats.org/officeDocument/2006/relationships/slide" Target="slides/slide12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5.xml"/><Relationship Id="rId183" Type="http://schemas.openxmlformats.org/officeDocument/2006/relationships/slide" Target="slides/slide166.xml"/><Relationship Id="rId218" Type="http://schemas.openxmlformats.org/officeDocument/2006/relationships/slide" Target="slides/slide201.xml"/><Relationship Id="rId239" Type="http://schemas.openxmlformats.org/officeDocument/2006/relationships/slide" Target="slides/slide222.xml"/><Relationship Id="rId250" Type="http://schemas.openxmlformats.org/officeDocument/2006/relationships/slide" Target="slides/slide233.xml"/><Relationship Id="rId271" Type="http://schemas.openxmlformats.org/officeDocument/2006/relationships/slide" Target="slides/slide254.xml"/><Relationship Id="rId292" Type="http://schemas.openxmlformats.org/officeDocument/2006/relationships/slide" Target="slides/slide275.xml"/><Relationship Id="rId306" Type="http://schemas.openxmlformats.org/officeDocument/2006/relationships/slide" Target="slides/slide289.xml"/><Relationship Id="rId24" Type="http://schemas.openxmlformats.org/officeDocument/2006/relationships/slide" Target="slides/slide7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31" Type="http://schemas.openxmlformats.org/officeDocument/2006/relationships/slide" Target="slides/slide114.xml"/><Relationship Id="rId152" Type="http://schemas.openxmlformats.org/officeDocument/2006/relationships/slide" Target="slides/slide135.xml"/><Relationship Id="rId173" Type="http://schemas.openxmlformats.org/officeDocument/2006/relationships/slide" Target="slides/slide156.xml"/><Relationship Id="rId194" Type="http://schemas.openxmlformats.org/officeDocument/2006/relationships/slide" Target="slides/slide177.xml"/><Relationship Id="rId208" Type="http://schemas.openxmlformats.org/officeDocument/2006/relationships/slide" Target="slides/slide191.xml"/><Relationship Id="rId229" Type="http://schemas.openxmlformats.org/officeDocument/2006/relationships/slide" Target="slides/slide212.xml"/><Relationship Id="rId19" Type="http://schemas.openxmlformats.org/officeDocument/2006/relationships/slide" Target="slides/slide2.xml"/><Relationship Id="rId224" Type="http://schemas.openxmlformats.org/officeDocument/2006/relationships/slide" Target="slides/slide207.xml"/><Relationship Id="rId240" Type="http://schemas.openxmlformats.org/officeDocument/2006/relationships/slide" Target="slides/slide223.xml"/><Relationship Id="rId245" Type="http://schemas.openxmlformats.org/officeDocument/2006/relationships/slide" Target="slides/slide228.xml"/><Relationship Id="rId261" Type="http://schemas.openxmlformats.org/officeDocument/2006/relationships/slide" Target="slides/slide244.xml"/><Relationship Id="rId266" Type="http://schemas.openxmlformats.org/officeDocument/2006/relationships/slide" Target="slides/slide249.xml"/><Relationship Id="rId287" Type="http://schemas.openxmlformats.org/officeDocument/2006/relationships/slide" Target="slides/slide270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282" Type="http://schemas.openxmlformats.org/officeDocument/2006/relationships/slide" Target="slides/slide265.xml"/><Relationship Id="rId312" Type="http://schemas.openxmlformats.org/officeDocument/2006/relationships/slide" Target="slides/slide295.xml"/><Relationship Id="rId31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184" Type="http://schemas.openxmlformats.org/officeDocument/2006/relationships/slide" Target="slides/slide167.xml"/><Relationship Id="rId189" Type="http://schemas.openxmlformats.org/officeDocument/2006/relationships/slide" Target="slides/slide172.xml"/><Relationship Id="rId219" Type="http://schemas.openxmlformats.org/officeDocument/2006/relationships/slide" Target="slides/slide202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7.xml"/><Relationship Id="rId230" Type="http://schemas.openxmlformats.org/officeDocument/2006/relationships/slide" Target="slides/slide213.xml"/><Relationship Id="rId235" Type="http://schemas.openxmlformats.org/officeDocument/2006/relationships/slide" Target="slides/slide218.xml"/><Relationship Id="rId251" Type="http://schemas.openxmlformats.org/officeDocument/2006/relationships/slide" Target="slides/slide234.xml"/><Relationship Id="rId256" Type="http://schemas.openxmlformats.org/officeDocument/2006/relationships/slide" Target="slides/slide239.xml"/><Relationship Id="rId277" Type="http://schemas.openxmlformats.org/officeDocument/2006/relationships/slide" Target="slides/slide260.xml"/><Relationship Id="rId298" Type="http://schemas.openxmlformats.org/officeDocument/2006/relationships/slide" Target="slides/slide281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72" Type="http://schemas.openxmlformats.org/officeDocument/2006/relationships/slide" Target="slides/slide255.xml"/><Relationship Id="rId293" Type="http://schemas.openxmlformats.org/officeDocument/2006/relationships/slide" Target="slides/slide276.xml"/><Relationship Id="rId302" Type="http://schemas.openxmlformats.org/officeDocument/2006/relationships/slide" Target="slides/slide285.xml"/><Relationship Id="rId307" Type="http://schemas.openxmlformats.org/officeDocument/2006/relationships/slide" Target="slides/slide29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slide" Target="slides/slide157.xml"/><Relationship Id="rId179" Type="http://schemas.openxmlformats.org/officeDocument/2006/relationships/slide" Target="slides/slide162.xml"/><Relationship Id="rId195" Type="http://schemas.openxmlformats.org/officeDocument/2006/relationships/slide" Target="slides/slide178.xml"/><Relationship Id="rId209" Type="http://schemas.openxmlformats.org/officeDocument/2006/relationships/slide" Target="slides/slide192.xml"/><Relationship Id="rId190" Type="http://schemas.openxmlformats.org/officeDocument/2006/relationships/slide" Target="slides/slide173.xml"/><Relationship Id="rId204" Type="http://schemas.openxmlformats.org/officeDocument/2006/relationships/slide" Target="slides/slide187.xml"/><Relationship Id="rId220" Type="http://schemas.openxmlformats.org/officeDocument/2006/relationships/slide" Target="slides/slide203.xml"/><Relationship Id="rId225" Type="http://schemas.openxmlformats.org/officeDocument/2006/relationships/slide" Target="slides/slide208.xml"/><Relationship Id="rId241" Type="http://schemas.openxmlformats.org/officeDocument/2006/relationships/slide" Target="slides/slide224.xml"/><Relationship Id="rId246" Type="http://schemas.openxmlformats.org/officeDocument/2006/relationships/slide" Target="slides/slide229.xml"/><Relationship Id="rId267" Type="http://schemas.openxmlformats.org/officeDocument/2006/relationships/slide" Target="slides/slide250.xml"/><Relationship Id="rId288" Type="http://schemas.openxmlformats.org/officeDocument/2006/relationships/slide" Target="slides/slide27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262" Type="http://schemas.openxmlformats.org/officeDocument/2006/relationships/slide" Target="slides/slide245.xml"/><Relationship Id="rId283" Type="http://schemas.openxmlformats.org/officeDocument/2006/relationships/slide" Target="slides/slide266.xml"/><Relationship Id="rId313" Type="http://schemas.openxmlformats.org/officeDocument/2006/relationships/slide" Target="slides/slide296.xml"/><Relationship Id="rId31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64" Type="http://schemas.openxmlformats.org/officeDocument/2006/relationships/slide" Target="slides/slide147.xml"/><Relationship Id="rId169" Type="http://schemas.openxmlformats.org/officeDocument/2006/relationships/slide" Target="slides/slide152.xml"/><Relationship Id="rId185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3.xml"/><Relationship Id="rId210" Type="http://schemas.openxmlformats.org/officeDocument/2006/relationships/slide" Target="slides/slide193.xml"/><Relationship Id="rId215" Type="http://schemas.openxmlformats.org/officeDocument/2006/relationships/slide" Target="slides/slide198.xml"/><Relationship Id="rId236" Type="http://schemas.openxmlformats.org/officeDocument/2006/relationships/slide" Target="slides/slide219.xml"/><Relationship Id="rId257" Type="http://schemas.openxmlformats.org/officeDocument/2006/relationships/slide" Target="slides/slide240.xml"/><Relationship Id="rId278" Type="http://schemas.openxmlformats.org/officeDocument/2006/relationships/slide" Target="slides/slide261.xml"/><Relationship Id="rId26" Type="http://schemas.openxmlformats.org/officeDocument/2006/relationships/slide" Target="slides/slide9.xml"/><Relationship Id="rId231" Type="http://schemas.openxmlformats.org/officeDocument/2006/relationships/slide" Target="slides/slide214.xml"/><Relationship Id="rId252" Type="http://schemas.openxmlformats.org/officeDocument/2006/relationships/slide" Target="slides/slide235.xml"/><Relationship Id="rId273" Type="http://schemas.openxmlformats.org/officeDocument/2006/relationships/slide" Target="slides/slide256.xml"/><Relationship Id="rId294" Type="http://schemas.openxmlformats.org/officeDocument/2006/relationships/slide" Target="slides/slide277.xml"/><Relationship Id="rId308" Type="http://schemas.openxmlformats.org/officeDocument/2006/relationships/slide" Target="slides/slide291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54" Type="http://schemas.openxmlformats.org/officeDocument/2006/relationships/slide" Target="slides/slide137.xml"/><Relationship Id="rId175" Type="http://schemas.openxmlformats.org/officeDocument/2006/relationships/slide" Target="slides/slide158.xml"/><Relationship Id="rId196" Type="http://schemas.openxmlformats.org/officeDocument/2006/relationships/slide" Target="slides/slide179.xml"/><Relationship Id="rId200" Type="http://schemas.openxmlformats.org/officeDocument/2006/relationships/slide" Target="slides/slide183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204.xml"/><Relationship Id="rId242" Type="http://schemas.openxmlformats.org/officeDocument/2006/relationships/slide" Target="slides/slide225.xml"/><Relationship Id="rId263" Type="http://schemas.openxmlformats.org/officeDocument/2006/relationships/slide" Target="slides/slide246.xml"/><Relationship Id="rId284" Type="http://schemas.openxmlformats.org/officeDocument/2006/relationships/slide" Target="slides/slide267.xml"/><Relationship Id="rId319" Type="http://schemas.openxmlformats.org/officeDocument/2006/relationships/viewProps" Target="viewProps.xml"/><Relationship Id="rId37" Type="http://schemas.openxmlformats.org/officeDocument/2006/relationships/slide" Target="slides/slide20.xml"/><Relationship Id="rId58" Type="http://schemas.openxmlformats.org/officeDocument/2006/relationships/slide" Target="slides/slide41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44" Type="http://schemas.openxmlformats.org/officeDocument/2006/relationships/slide" Target="slides/slide127.xml"/><Relationship Id="rId90" Type="http://schemas.openxmlformats.org/officeDocument/2006/relationships/slide" Target="slides/slide73.xml"/><Relationship Id="rId165" Type="http://schemas.openxmlformats.org/officeDocument/2006/relationships/slide" Target="slides/slide148.xml"/><Relationship Id="rId186" Type="http://schemas.openxmlformats.org/officeDocument/2006/relationships/slide" Target="slides/slide169.xml"/><Relationship Id="rId211" Type="http://schemas.openxmlformats.org/officeDocument/2006/relationships/slide" Target="slides/slide194.xml"/><Relationship Id="rId232" Type="http://schemas.openxmlformats.org/officeDocument/2006/relationships/slide" Target="slides/slide215.xml"/><Relationship Id="rId253" Type="http://schemas.openxmlformats.org/officeDocument/2006/relationships/slide" Target="slides/slide236.xml"/><Relationship Id="rId274" Type="http://schemas.openxmlformats.org/officeDocument/2006/relationships/slide" Target="slides/slide257.xml"/><Relationship Id="rId295" Type="http://schemas.openxmlformats.org/officeDocument/2006/relationships/slide" Target="slides/slide278.xml"/><Relationship Id="rId309" Type="http://schemas.openxmlformats.org/officeDocument/2006/relationships/slide" Target="slides/slide292.xml"/><Relationship Id="rId27" Type="http://schemas.openxmlformats.org/officeDocument/2006/relationships/slide" Target="slides/slide10.xml"/><Relationship Id="rId48" Type="http://schemas.openxmlformats.org/officeDocument/2006/relationships/slide" Target="slides/slide31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34" Type="http://schemas.openxmlformats.org/officeDocument/2006/relationships/slide" Target="slides/slide117.xml"/><Relationship Id="rId320" Type="http://schemas.openxmlformats.org/officeDocument/2006/relationships/theme" Target="theme/theme1.xml"/><Relationship Id="rId80" Type="http://schemas.openxmlformats.org/officeDocument/2006/relationships/slide" Target="slides/slide63.xml"/><Relationship Id="rId155" Type="http://schemas.openxmlformats.org/officeDocument/2006/relationships/slide" Target="slides/slide138.xml"/><Relationship Id="rId176" Type="http://schemas.openxmlformats.org/officeDocument/2006/relationships/slide" Target="slides/slide159.xml"/><Relationship Id="rId197" Type="http://schemas.openxmlformats.org/officeDocument/2006/relationships/slide" Target="slides/slide180.xml"/><Relationship Id="rId201" Type="http://schemas.openxmlformats.org/officeDocument/2006/relationships/slide" Target="slides/slide184.xml"/><Relationship Id="rId222" Type="http://schemas.openxmlformats.org/officeDocument/2006/relationships/slide" Target="slides/slide205.xml"/><Relationship Id="rId243" Type="http://schemas.openxmlformats.org/officeDocument/2006/relationships/slide" Target="slides/slide226.xml"/><Relationship Id="rId264" Type="http://schemas.openxmlformats.org/officeDocument/2006/relationships/slide" Target="slides/slide247.xml"/><Relationship Id="rId285" Type="http://schemas.openxmlformats.org/officeDocument/2006/relationships/slide" Target="slides/slide268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24" Type="http://schemas.openxmlformats.org/officeDocument/2006/relationships/slide" Target="slides/slide107.xml"/><Relationship Id="rId310" Type="http://schemas.openxmlformats.org/officeDocument/2006/relationships/slide" Target="slides/slide293.xml"/><Relationship Id="rId70" Type="http://schemas.openxmlformats.org/officeDocument/2006/relationships/slide" Target="slides/slide53.xml"/><Relationship Id="rId91" Type="http://schemas.openxmlformats.org/officeDocument/2006/relationships/slide" Target="slides/slide74.xml"/><Relationship Id="rId145" Type="http://schemas.openxmlformats.org/officeDocument/2006/relationships/slide" Target="slides/slide128.xml"/><Relationship Id="rId166" Type="http://schemas.openxmlformats.org/officeDocument/2006/relationships/slide" Target="slides/slide149.xml"/><Relationship Id="rId187" Type="http://schemas.openxmlformats.org/officeDocument/2006/relationships/slide" Target="slides/slide17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5.xml"/><Relationship Id="rId233" Type="http://schemas.openxmlformats.org/officeDocument/2006/relationships/slide" Target="slides/slide216.xml"/><Relationship Id="rId254" Type="http://schemas.openxmlformats.org/officeDocument/2006/relationships/slide" Target="slides/slide237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275" Type="http://schemas.openxmlformats.org/officeDocument/2006/relationships/slide" Target="slides/slide258.xml"/><Relationship Id="rId296" Type="http://schemas.openxmlformats.org/officeDocument/2006/relationships/slide" Target="slides/slide279.xml"/><Relationship Id="rId300" Type="http://schemas.openxmlformats.org/officeDocument/2006/relationships/slide" Target="slides/slide283.xml"/><Relationship Id="rId60" Type="http://schemas.openxmlformats.org/officeDocument/2006/relationships/slide" Target="slides/slide43.xml"/><Relationship Id="rId81" Type="http://schemas.openxmlformats.org/officeDocument/2006/relationships/slide" Target="slides/slide64.xml"/><Relationship Id="rId135" Type="http://schemas.openxmlformats.org/officeDocument/2006/relationships/slide" Target="slides/slide118.xml"/><Relationship Id="rId156" Type="http://schemas.openxmlformats.org/officeDocument/2006/relationships/slide" Target="slides/slide139.xml"/><Relationship Id="rId177" Type="http://schemas.openxmlformats.org/officeDocument/2006/relationships/slide" Target="slides/slide160.xml"/><Relationship Id="rId198" Type="http://schemas.openxmlformats.org/officeDocument/2006/relationships/slide" Target="slides/slide181.xml"/><Relationship Id="rId321" Type="http://schemas.openxmlformats.org/officeDocument/2006/relationships/tableStyles" Target="tableStyles.xml"/><Relationship Id="rId202" Type="http://schemas.openxmlformats.org/officeDocument/2006/relationships/slide" Target="slides/slide185.xml"/><Relationship Id="rId223" Type="http://schemas.openxmlformats.org/officeDocument/2006/relationships/slide" Target="slides/slide206.xml"/><Relationship Id="rId244" Type="http://schemas.openxmlformats.org/officeDocument/2006/relationships/slide" Target="slides/slide227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265" Type="http://schemas.openxmlformats.org/officeDocument/2006/relationships/slide" Target="slides/slide248.xml"/><Relationship Id="rId286" Type="http://schemas.openxmlformats.org/officeDocument/2006/relationships/slide" Target="slides/slide269.xml"/><Relationship Id="rId50" Type="http://schemas.openxmlformats.org/officeDocument/2006/relationships/slide" Target="slides/slide33.xml"/><Relationship Id="rId104" Type="http://schemas.openxmlformats.org/officeDocument/2006/relationships/slide" Target="slides/slide87.xml"/><Relationship Id="rId125" Type="http://schemas.openxmlformats.org/officeDocument/2006/relationships/slide" Target="slides/slide108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188" Type="http://schemas.openxmlformats.org/officeDocument/2006/relationships/slide" Target="slides/slide171.xml"/><Relationship Id="rId311" Type="http://schemas.openxmlformats.org/officeDocument/2006/relationships/slide" Target="slides/slide294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13" Type="http://schemas.openxmlformats.org/officeDocument/2006/relationships/slide" Target="slides/slide196.xml"/><Relationship Id="rId234" Type="http://schemas.openxmlformats.org/officeDocument/2006/relationships/slide" Target="slides/slide21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55" Type="http://schemas.openxmlformats.org/officeDocument/2006/relationships/slide" Target="slides/slide238.xml"/><Relationship Id="rId276" Type="http://schemas.openxmlformats.org/officeDocument/2006/relationships/slide" Target="slides/slide259.xml"/><Relationship Id="rId297" Type="http://schemas.openxmlformats.org/officeDocument/2006/relationships/slide" Target="slides/slide280.xml"/><Relationship Id="rId40" Type="http://schemas.openxmlformats.org/officeDocument/2006/relationships/slide" Target="slides/slide23.xml"/><Relationship Id="rId115" Type="http://schemas.openxmlformats.org/officeDocument/2006/relationships/slide" Target="slides/slide98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178" Type="http://schemas.openxmlformats.org/officeDocument/2006/relationships/slide" Target="slides/slide161.xml"/><Relationship Id="rId301" Type="http://schemas.openxmlformats.org/officeDocument/2006/relationships/slide" Target="slides/slide284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9" Type="http://schemas.openxmlformats.org/officeDocument/2006/relationships/slide" Target="slides/slide182.xml"/><Relationship Id="rId203" Type="http://schemas.openxmlformats.org/officeDocument/2006/relationships/slide" Target="slides/slide18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I(+)</c:v>
          </c:tx>
          <c:xVal>
            <c:numRef>
              <c:f>Sheet1!$A$2:$A$3681</c:f>
              <c:numCache>
                <c:formatCode>General</c:formatCode>
                <c:ptCount val="3680"/>
                <c:pt idx="0">
                  <c:v>12656</c:v>
                </c:pt>
                <c:pt idx="1">
                  <c:v>12657</c:v>
                </c:pt>
                <c:pt idx="2">
                  <c:v>12658</c:v>
                </c:pt>
                <c:pt idx="3">
                  <c:v>12658.1</c:v>
                </c:pt>
                <c:pt idx="4">
                  <c:v>12658.2</c:v>
                </c:pt>
                <c:pt idx="5">
                  <c:v>12658.6</c:v>
                </c:pt>
                <c:pt idx="6">
                  <c:v>12658.9</c:v>
                </c:pt>
                <c:pt idx="7">
                  <c:v>12659</c:v>
                </c:pt>
                <c:pt idx="8">
                  <c:v>12659.1</c:v>
                </c:pt>
                <c:pt idx="9">
                  <c:v>12659.2</c:v>
                </c:pt>
                <c:pt idx="10">
                  <c:v>12659.3</c:v>
                </c:pt>
                <c:pt idx="11">
                  <c:v>12659.4</c:v>
                </c:pt>
                <c:pt idx="12">
                  <c:v>12659.6</c:v>
                </c:pt>
                <c:pt idx="13">
                  <c:v>12659.7</c:v>
                </c:pt>
                <c:pt idx="14">
                  <c:v>12659.9</c:v>
                </c:pt>
                <c:pt idx="15">
                  <c:v>12660.4</c:v>
                </c:pt>
                <c:pt idx="16">
                  <c:v>12660.5</c:v>
                </c:pt>
                <c:pt idx="17">
                  <c:v>12660.6</c:v>
                </c:pt>
                <c:pt idx="18">
                  <c:v>12661</c:v>
                </c:pt>
                <c:pt idx="19">
                  <c:v>12656</c:v>
                </c:pt>
                <c:pt idx="20">
                  <c:v>12657</c:v>
                </c:pt>
                <c:pt idx="21">
                  <c:v>12658</c:v>
                </c:pt>
                <c:pt idx="22">
                  <c:v>12658.1</c:v>
                </c:pt>
                <c:pt idx="23">
                  <c:v>12658.2</c:v>
                </c:pt>
                <c:pt idx="24">
                  <c:v>12658.6</c:v>
                </c:pt>
                <c:pt idx="25">
                  <c:v>12658.9</c:v>
                </c:pt>
                <c:pt idx="26">
                  <c:v>12659</c:v>
                </c:pt>
                <c:pt idx="27">
                  <c:v>12659.1</c:v>
                </c:pt>
                <c:pt idx="28">
                  <c:v>12659.2</c:v>
                </c:pt>
                <c:pt idx="29">
                  <c:v>12659.3</c:v>
                </c:pt>
                <c:pt idx="30">
                  <c:v>12659.4</c:v>
                </c:pt>
                <c:pt idx="31">
                  <c:v>12659.6</c:v>
                </c:pt>
                <c:pt idx="32">
                  <c:v>12659.7</c:v>
                </c:pt>
                <c:pt idx="33">
                  <c:v>12659.9</c:v>
                </c:pt>
                <c:pt idx="34">
                  <c:v>12660.4</c:v>
                </c:pt>
                <c:pt idx="35">
                  <c:v>12660.5</c:v>
                </c:pt>
                <c:pt idx="36">
                  <c:v>12660.6</c:v>
                </c:pt>
                <c:pt idx="37">
                  <c:v>12661</c:v>
                </c:pt>
              </c:numCache>
            </c:numRef>
          </c:xVal>
          <c:yVal>
            <c:numRef>
              <c:f>Sheet1!$B$2:$B$3681</c:f>
              <c:numCache>
                <c:formatCode>0.00E+00</c:formatCode>
                <c:ptCount val="3680"/>
                <c:pt idx="0">
                  <c:v>159900</c:v>
                </c:pt>
                <c:pt idx="1">
                  <c:v>171800</c:v>
                </c:pt>
                <c:pt idx="2">
                  <c:v>190300</c:v>
                </c:pt>
                <c:pt idx="3">
                  <c:v>193800</c:v>
                </c:pt>
                <c:pt idx="4">
                  <c:v>195000</c:v>
                </c:pt>
                <c:pt idx="5">
                  <c:v>228800</c:v>
                </c:pt>
                <c:pt idx="6">
                  <c:v>232700</c:v>
                </c:pt>
                <c:pt idx="7">
                  <c:v>240200</c:v>
                </c:pt>
                <c:pt idx="8">
                  <c:v>253200</c:v>
                </c:pt>
                <c:pt idx="9">
                  <c:v>241400</c:v>
                </c:pt>
                <c:pt idx="10">
                  <c:v>260200</c:v>
                </c:pt>
                <c:pt idx="11">
                  <c:v>267800</c:v>
                </c:pt>
                <c:pt idx="12">
                  <c:v>243300</c:v>
                </c:pt>
                <c:pt idx="13">
                  <c:v>256400</c:v>
                </c:pt>
                <c:pt idx="14">
                  <c:v>251000</c:v>
                </c:pt>
                <c:pt idx="15">
                  <c:v>260200</c:v>
                </c:pt>
                <c:pt idx="16">
                  <c:v>233100</c:v>
                </c:pt>
                <c:pt idx="17">
                  <c:v>234600</c:v>
                </c:pt>
                <c:pt idx="18">
                  <c:v>247000</c:v>
                </c:pt>
              </c:numCache>
            </c:numRef>
          </c:yVal>
          <c:smooth val="1"/>
        </c:ser>
        <c:ser>
          <c:idx val="1"/>
          <c:order val="1"/>
          <c:tx>
            <c:v>I(-)</c:v>
          </c:tx>
          <c:marker>
            <c:symbol val="square"/>
            <c:size val="4"/>
          </c:marker>
          <c:xVal>
            <c:numRef>
              <c:f>Sheet1!$A$2:$A$3681</c:f>
              <c:numCache>
                <c:formatCode>General</c:formatCode>
                <c:ptCount val="3680"/>
                <c:pt idx="0">
                  <c:v>12656</c:v>
                </c:pt>
                <c:pt idx="1">
                  <c:v>12657</c:v>
                </c:pt>
                <c:pt idx="2">
                  <c:v>12658</c:v>
                </c:pt>
                <c:pt idx="3">
                  <c:v>12658.1</c:v>
                </c:pt>
                <c:pt idx="4">
                  <c:v>12658.2</c:v>
                </c:pt>
                <c:pt idx="5">
                  <c:v>12658.6</c:v>
                </c:pt>
                <c:pt idx="6">
                  <c:v>12658.9</c:v>
                </c:pt>
                <c:pt idx="7">
                  <c:v>12659</c:v>
                </c:pt>
                <c:pt idx="8">
                  <c:v>12659.1</c:v>
                </c:pt>
                <c:pt idx="9">
                  <c:v>12659.2</c:v>
                </c:pt>
                <c:pt idx="10">
                  <c:v>12659.3</c:v>
                </c:pt>
                <c:pt idx="11">
                  <c:v>12659.4</c:v>
                </c:pt>
                <c:pt idx="12">
                  <c:v>12659.6</c:v>
                </c:pt>
                <c:pt idx="13">
                  <c:v>12659.7</c:v>
                </c:pt>
                <c:pt idx="14">
                  <c:v>12659.9</c:v>
                </c:pt>
                <c:pt idx="15">
                  <c:v>12660.4</c:v>
                </c:pt>
                <c:pt idx="16">
                  <c:v>12660.5</c:v>
                </c:pt>
                <c:pt idx="17">
                  <c:v>12660.6</c:v>
                </c:pt>
                <c:pt idx="18">
                  <c:v>12661</c:v>
                </c:pt>
                <c:pt idx="19">
                  <c:v>12656</c:v>
                </c:pt>
                <c:pt idx="20">
                  <c:v>12657</c:v>
                </c:pt>
                <c:pt idx="21">
                  <c:v>12658</c:v>
                </c:pt>
                <c:pt idx="22">
                  <c:v>12658.1</c:v>
                </c:pt>
                <c:pt idx="23">
                  <c:v>12658.2</c:v>
                </c:pt>
                <c:pt idx="24">
                  <c:v>12658.6</c:v>
                </c:pt>
                <c:pt idx="25">
                  <c:v>12658.9</c:v>
                </c:pt>
                <c:pt idx="26">
                  <c:v>12659</c:v>
                </c:pt>
                <c:pt idx="27">
                  <c:v>12659.1</c:v>
                </c:pt>
                <c:pt idx="28">
                  <c:v>12659.2</c:v>
                </c:pt>
                <c:pt idx="29">
                  <c:v>12659.3</c:v>
                </c:pt>
                <c:pt idx="30">
                  <c:v>12659.4</c:v>
                </c:pt>
                <c:pt idx="31">
                  <c:v>12659.6</c:v>
                </c:pt>
                <c:pt idx="32">
                  <c:v>12659.7</c:v>
                </c:pt>
                <c:pt idx="33">
                  <c:v>12659.9</c:v>
                </c:pt>
                <c:pt idx="34">
                  <c:v>12660.4</c:v>
                </c:pt>
                <c:pt idx="35">
                  <c:v>12660.5</c:v>
                </c:pt>
                <c:pt idx="36">
                  <c:v>12660.6</c:v>
                </c:pt>
                <c:pt idx="37">
                  <c:v>12661</c:v>
                </c:pt>
              </c:numCache>
            </c:numRef>
          </c:xVal>
          <c:yVal>
            <c:numRef>
              <c:f>Sheet1!$C$2:$C$3681</c:f>
              <c:numCache>
                <c:formatCode>General</c:formatCode>
                <c:ptCount val="3680"/>
                <c:pt idx="19" formatCode="0.00E+00">
                  <c:v>131500</c:v>
                </c:pt>
                <c:pt idx="20" formatCode="0.00E+00">
                  <c:v>100900</c:v>
                </c:pt>
                <c:pt idx="21" formatCode="0.00E+00">
                  <c:v>81560</c:v>
                </c:pt>
                <c:pt idx="22" formatCode="0.00E+00">
                  <c:v>76100</c:v>
                </c:pt>
                <c:pt idx="23" formatCode="0.00E+00">
                  <c:v>83960</c:v>
                </c:pt>
                <c:pt idx="24" formatCode="0.00E+00">
                  <c:v>69860</c:v>
                </c:pt>
                <c:pt idx="25" formatCode="0.00E+00">
                  <c:v>50120</c:v>
                </c:pt>
                <c:pt idx="26" formatCode="0.00E+00">
                  <c:v>60980</c:v>
                </c:pt>
                <c:pt idx="27" formatCode="0.00E+00">
                  <c:v>74270</c:v>
                </c:pt>
                <c:pt idx="28" formatCode="0.00E+00">
                  <c:v>66830</c:v>
                </c:pt>
                <c:pt idx="29" formatCode="0.00E+00">
                  <c:v>85140</c:v>
                </c:pt>
                <c:pt idx="30" formatCode="0.00E+00">
                  <c:v>76810</c:v>
                </c:pt>
                <c:pt idx="31" formatCode="0.00E+00">
                  <c:v>82330</c:v>
                </c:pt>
                <c:pt idx="32" formatCode="0.00E+00">
                  <c:v>69980</c:v>
                </c:pt>
                <c:pt idx="33" formatCode="0.00E+00">
                  <c:v>103800</c:v>
                </c:pt>
                <c:pt idx="34" formatCode="0.00E+00">
                  <c:v>106000</c:v>
                </c:pt>
                <c:pt idx="35" formatCode="0.00E+00">
                  <c:v>89630</c:v>
                </c:pt>
                <c:pt idx="36" formatCode="0.00E+00">
                  <c:v>108800</c:v>
                </c:pt>
                <c:pt idx="37" formatCode="0.00E+00">
                  <c:v>110400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379520"/>
        <c:axId val="466381440"/>
      </c:scatterChart>
      <c:valAx>
        <c:axId val="466379520"/>
        <c:scaling>
          <c:orientation val="minMax"/>
          <c:max val="12670"/>
          <c:min val="12650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latin typeface="Arial" panose="020B0604020202020204" pitchFamily="34" charset="0"/>
                  </a:rPr>
                  <a:t>Photon energy (eV)</a:t>
                </a:r>
                <a:endParaRPr lang="en-US" dirty="0">
                  <a:latin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8534463961235614"/>
              <c:y val="0.857798517725524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66381440"/>
        <c:crosses val="autoZero"/>
        <c:crossBetween val="midCat"/>
      </c:valAx>
      <c:valAx>
        <c:axId val="466381440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 smtClean="0">
                    <a:latin typeface="Arial" panose="020B0604020202020204" pitchFamily="34" charset="0"/>
                  </a:rPr>
                  <a:t>intensity</a:t>
                </a:r>
                <a:endParaRPr lang="en-US" dirty="0">
                  <a:latin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crossAx val="466379520"/>
        <c:crosses val="autoZero"/>
        <c:crossBetween val="midCat"/>
        <c:minorUnit val="25000"/>
      </c:valAx>
      <c:spPr>
        <a:noFill/>
        <a:ln>
          <a:noFill/>
        </a:ln>
      </c:spPr>
    </c:plotArea>
    <c:legend>
      <c:legendPos val="l"/>
      <c:layout>
        <c:manualLayout>
          <c:xMode val="edge"/>
          <c:yMode val="edge"/>
          <c:x val="0.75496789824348876"/>
          <c:y val="0.45990266466463114"/>
          <c:w val="0.15518291944276197"/>
          <c:h val="0.22280556983900385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A1A3-1ACF-4A45-9BD0-098D08DD0FB9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261E2-DB15-4AB1-917B-E4286137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135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278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136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8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Insulin</a:t>
            </a:r>
            <a:r>
              <a:rPr lang="en-US" baseline="0" dirty="0" smtClean="0"/>
              <a:t> diffraction recorded at Swiss light source  detector centered on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insulin pattern, but with detector raised by one module width.  This image can then be “digitally shifted” to overlay</a:t>
            </a:r>
            <a:r>
              <a:rPr lang="en-US" baseline="0" dirty="0" smtClean="0"/>
              <a:t> the same spots on top of one another, but recorded by different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Subtraction of equivalent pixels after shifting the detector</a:t>
            </a:r>
          </a:p>
          <a:p>
            <a:r>
              <a:rPr lang="en-US" dirty="0" smtClean="0"/>
              <a:t>Note that some modules are </a:t>
            </a:r>
            <a:r>
              <a:rPr lang="en-US" dirty="0" err="1" smtClean="0"/>
              <a:t>mis</a:t>
            </a:r>
            <a:r>
              <a:rPr lang="en-US" dirty="0" smtClean="0"/>
              <a:t>-aligned relative</a:t>
            </a:r>
            <a:r>
              <a:rPr lang="en-US" baseline="0" dirty="0" smtClean="0"/>
              <a:t> to a perfect grid.  These sub-pixel shifts can be resolved with “triangle binning”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3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Subtracted image after correcting for sub-pixel</a:t>
            </a:r>
            <a:r>
              <a:rPr lang="en-US" baseline="0" dirty="0" smtClean="0"/>
              <a:t> shifts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9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 image: difference</a:t>
            </a:r>
            <a:r>
              <a:rPr lang="en-US" baseline="0" dirty="0" smtClean="0"/>
              <a:t> divided by average, again after correcting for sub-pixel shifts</a:t>
            </a:r>
          </a:p>
          <a:p>
            <a:r>
              <a:rPr lang="en-US" baseline="0" dirty="0" smtClean="0"/>
              <a:t>Note: range of calibration error from module to module is RMS 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8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C38553-3538-475F-92A6-39385DC7C1D5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A83873-2BA8-487B-A351-000DB5E78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88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B00104B-30B0-4320-95E9-57429B18EE6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387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45ED921-0B92-4FF8-A9E6-BF3FB8EAA6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38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03FE40-28D6-4935-8EE2-3D28C478BC9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036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C16D42C-ADA4-4CC2-B8AB-85927378A34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528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107D924-AE2E-43D0-9368-F54C7367554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432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E48A119-7DB9-4E61-8539-CCC26CD24E1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755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66BB7EF-8B9E-41F9-999A-10906D2CCBA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53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1948E1-4523-489A-B247-D487159315F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29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64E10F4-274F-4DD9-8936-1067FDED2F2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6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85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0B3A7D4-D89D-42D9-9665-24BFF3A19F2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284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A60F97-C064-46F2-8736-CDB0BF876CD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762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0048F30-5905-4AA3-A9E1-BFFC0501843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83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611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56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443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281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575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6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4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255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737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43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93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34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424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994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4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845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082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1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10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407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45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29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688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554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86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328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440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057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12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7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306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244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426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195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892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2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636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41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494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2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97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222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54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96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449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643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955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537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19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08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7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87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917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959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147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725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133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9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759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63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640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63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01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101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205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108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359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47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691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597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702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905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2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4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225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78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138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000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114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83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373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423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0733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1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6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281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353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494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95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731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690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51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320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402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92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827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239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759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417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763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066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793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16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218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64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47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315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874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18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417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974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836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36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5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8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8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9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9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8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0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81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0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86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0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41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57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2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4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5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3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4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7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81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7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5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7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69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54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58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98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50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82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2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3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57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43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2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1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29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2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45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0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90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4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398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41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40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88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60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0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8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81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65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1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0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7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43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7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35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9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283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03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494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49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5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95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075D3D-07D0-449B-9E64-52552A9569F8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062BE-FE0C-486A-96CA-02F1515C8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52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DBF8C3-9E16-4B4B-9799-12E8F1999341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67C010-DFF5-4910-9F34-7918B2EAA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653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8348EA-0430-42D3-A369-C9BEDAB3B670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F05DD4-FF0E-48AC-86EB-1DEFF3C99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1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6BEC12-7DD3-46D5-81DA-F9612E26392D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DAB1C0-FE18-43E7-AAFA-84B202EC2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12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75DB77-AD00-4A8C-87DE-649257EE1E43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EB36AF-86E6-49B6-8927-2461283BD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8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B97CE8-F376-4D5C-A67D-80AF5ED2DA22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EB1496-275D-402A-A2C6-1D9945A17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6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5B3874-C060-4337-BE09-59CF4495A745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9662FB-B94F-4479-BB88-E381B61F1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40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72705E-05D1-4A3B-B46D-31F7D8FE88E8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2CD2FF-C7C5-44E7-874E-DF3DF155A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52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35596C-B704-4823-9E1F-8A401B1076BA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D7F7D6-11B9-4A1C-A5C3-B1FA0AF7D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52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10DE7C-C187-4766-BEB8-705781FD4B4F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5CAA0C-BF01-4057-915C-81CEDAECC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8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4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8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1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9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2957F2-AB98-4829-A430-0108953E119B}" type="datetimeFigureOut">
              <a:rPr lang="en-US"/>
              <a:pPr>
                <a:defRPr/>
              </a:pPr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48AF58-0357-43B9-82D7-A3F4898FC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6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completeness.mpeg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osc.mpe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overload.mpeg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lo_cut.mpeg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rfactor.mpeg" TargetMode="Externa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dephase.mpeg" TargetMode="Externa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93.e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9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5.emf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4" Type="http://schemas.microsoft.com/office/2007/relationships/hdphoto" Target="../media/hdphoto4.wdp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Relationship Id="rId4" Type="http://schemas.microsoft.com/office/2007/relationships/hdphoto" Target="../media/hdphoto4.wdp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09.emf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19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6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17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18.emf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2.xml"/></Relationships>
</file>

<file path=ppt/slides/_rels/slide2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jpe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emf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62.w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36.emf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emf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emf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4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pn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5.emf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0.xml"/><Relationship Id="rId4" Type="http://schemas.microsoft.com/office/2007/relationships/hdphoto" Target="../media/hdphoto6.wdp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74.emf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6.emf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76.wm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77.emf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7.emf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8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80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81.emf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28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8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8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28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gif"/><Relationship Id="rId1" Type="http://schemas.openxmlformats.org/officeDocument/2006/relationships/slideLayout" Target="../slideLayouts/slideLayout28.xml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resolution.mpe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movies\dephase.mpe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avi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avi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avi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avi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0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04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Lyubimov  Nick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60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err="1"/>
              <a:t>Attenu</a:t>
            </a:r>
            <a:r>
              <a:rPr lang="en-US" sz="3600" dirty="0"/>
              <a:t>-wait: same photons, different time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133623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948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962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4156753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34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00">
                <a:solidFill>
                  <a:srgbClr val="000000"/>
                </a:solidFill>
              </a:rPr>
              <a:t>3 </a:t>
            </a:r>
            <a:r>
              <a:rPr lang="el-GR" altLang="en-US" sz="390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26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00">
                <a:solidFill>
                  <a:srgbClr val="000000"/>
                </a:solidFill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92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131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1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132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132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132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132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3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133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3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133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133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3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3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134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135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135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136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9" name="Text Box 77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initial effects</a:t>
            </a:r>
          </a:p>
        </p:txBody>
      </p:sp>
      <p:sp>
        <p:nvSpPr>
          <p:cNvPr id="141390" name="Line 78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91" name="Line 79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67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23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23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23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23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23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23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23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23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23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2364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5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6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7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8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9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1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3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4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5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6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8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9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80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81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2382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2383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4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5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6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7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8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9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0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1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2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2393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4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5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6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7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8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9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0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1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2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3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4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5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6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7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8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9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0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1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2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3" name="Text Box 77"/>
          <p:cNvSpPr txBox="1">
            <a:spLocks noChangeArrowheads="1"/>
          </p:cNvSpPr>
          <p:nvPr/>
        </p:nvSpPr>
        <p:spPr bwMode="auto">
          <a:xfrm>
            <a:off x="2733675" y="5942013"/>
            <a:ext cx="38989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Homogeneous reactions</a:t>
            </a:r>
          </a:p>
        </p:txBody>
      </p:sp>
      <p:sp>
        <p:nvSpPr>
          <p:cNvPr id="142414" name="Text Box 78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initial effects</a:t>
            </a:r>
          </a:p>
        </p:txBody>
      </p:sp>
      <p:sp>
        <p:nvSpPr>
          <p:cNvPr id="142415" name="Line 79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6" name="Line 80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7" name="Line 81"/>
          <p:cNvSpPr>
            <a:spLocks noChangeShapeType="1"/>
          </p:cNvSpPr>
          <p:nvPr/>
        </p:nvSpPr>
        <p:spPr bwMode="auto">
          <a:xfrm flipH="1" flipV="1">
            <a:off x="2428875" y="5414963"/>
            <a:ext cx="2309813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8" name="Line 82"/>
          <p:cNvSpPr>
            <a:spLocks noChangeShapeType="1"/>
          </p:cNvSpPr>
          <p:nvPr/>
        </p:nvSpPr>
        <p:spPr bwMode="auto">
          <a:xfrm flipV="1">
            <a:off x="4700588" y="5529263"/>
            <a:ext cx="309245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947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25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155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787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</a:p>
        </p:txBody>
      </p:sp>
    </p:spTree>
    <p:extLst>
      <p:ext uri="{BB962C8B-B14F-4D97-AF65-F5344CB8AC3E}">
        <p14:creationId xmlns:p14="http://schemas.microsoft.com/office/powerpoint/2010/main" val="392160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6704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708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1328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175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944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47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859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482657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763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0000CC"/>
                </a:solidFill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504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97487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9600" y="14224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</a:p>
        </p:txBody>
      </p:sp>
    </p:spTree>
    <p:extLst>
      <p:ext uri="{BB962C8B-B14F-4D97-AF65-F5344CB8AC3E}">
        <p14:creationId xmlns:p14="http://schemas.microsoft.com/office/powerpoint/2010/main" val="428562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0000CC"/>
                </a:solidFill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55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0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03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185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6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56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50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47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843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4702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/>
        </p:blipFill>
        <p:spPr>
          <a:xfrm>
            <a:off x="0" y="1727200"/>
            <a:ext cx="9144000" cy="5130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36662"/>
            <a:ext cx="321273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Sum of 193 shots with</a:t>
            </a:r>
          </a:p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193-fold attenuation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8585" y="5772438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SLOW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522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604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</a:t>
            </a:r>
            <a:r>
              <a:rPr lang="en-US" altLang="en-US" baseline="30000">
                <a:solidFill>
                  <a:srgbClr val="000000"/>
                </a:solidFill>
              </a:rPr>
              <a:t>-6</a:t>
            </a:r>
            <a:endParaRPr lang="en-US" altLang="en-US" baseline="30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99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22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12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</a:t>
            </a:r>
            <a:r>
              <a:rPr lang="en-US" altLang="en-US">
                <a:cs typeface="Arial" pitchFamily="34" charset="0"/>
              </a:rPr>
              <a:t>≈</a:t>
            </a:r>
            <a:r>
              <a:rPr lang="en-US" altLang="en-US"/>
              <a:t> 10</a:t>
            </a:r>
            <a:r>
              <a:rPr lang="en-US" altLang="en-US" sz="4000" baseline="50000"/>
              <a:t>-15 </a:t>
            </a:r>
            <a:r>
              <a:rPr lang="en-US" altLang="en-US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67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000000"/>
                </a:solidFill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</a:rPr>
              <a:t>.</a:t>
            </a:r>
            <a:r>
              <a:rPr lang="en-US" altLang="en-US" sz="2300" b="1">
                <a:solidFill>
                  <a:srgbClr val="000000"/>
                </a:solidFill>
              </a:rPr>
              <a:t> 105</a:t>
            </a:r>
            <a:r>
              <a:rPr lang="en-US" altLang="en-US" sz="2300">
                <a:solidFill>
                  <a:srgbClr val="000000"/>
                </a:solidFill>
              </a:rPr>
              <a:t>, 355-389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95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000000"/>
                </a:solidFill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</a:rPr>
              <a:t>.</a:t>
            </a:r>
            <a:r>
              <a:rPr lang="en-US" altLang="en-US" sz="2300" b="1">
                <a:solidFill>
                  <a:srgbClr val="000000"/>
                </a:solidFill>
              </a:rPr>
              <a:t> 105</a:t>
            </a:r>
            <a:r>
              <a:rPr lang="en-US" altLang="en-US" sz="2300">
                <a:solidFill>
                  <a:srgbClr val="000000"/>
                </a:solidFill>
              </a:rPr>
              <a:t>, 355-389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00"/>
                </a:solidFill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0" y="3521075"/>
            <a:ext cx="1154113" cy="822325"/>
            <a:chOff x="4745" y="2040"/>
            <a:chExt cx="727" cy="518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81" y="2040"/>
              <a:ext cx="69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</a:rPr>
                <a:t>ALS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91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000000"/>
                  </a:solidFill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000000"/>
                  </a:solidFill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5366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MeV		100 GJ/mol		Medical radiation therapy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keV	10 GJ/mol		Medical imaging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keV	1 GJ/mol		X-ray crystallography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keV		100 MJ/mol		S and P K-edges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eV	10 MJ/mol		“water window”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eV		1 MJ/mol		C≡C bond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</a:rPr>
              <a:t>C bond, visible light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meV	10 kJ/mol		hydrogen bond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2603266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Energy Transfer Analogy</a:t>
            </a:r>
          </a:p>
        </p:txBody>
      </p:sp>
      <p:sp>
        <p:nvSpPr>
          <p:cNvPr id="294917" name="Oval 5"/>
          <p:cNvSpPr>
            <a:spLocks noChangeArrowheads="1"/>
          </p:cNvSpPr>
          <p:nvPr/>
        </p:nvSpPr>
        <p:spPr bwMode="auto">
          <a:xfrm>
            <a:off x="1577975" y="2228850"/>
            <a:ext cx="877888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8" name="Line 6"/>
          <p:cNvSpPr>
            <a:spLocks noChangeShapeType="1"/>
          </p:cNvSpPr>
          <p:nvPr/>
        </p:nvSpPr>
        <p:spPr bwMode="auto">
          <a:xfrm flipH="1">
            <a:off x="1992313" y="3043238"/>
            <a:ext cx="23812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1428750" y="4672013"/>
            <a:ext cx="563563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0" name="Line 8"/>
          <p:cNvSpPr>
            <a:spLocks noChangeShapeType="1"/>
          </p:cNvSpPr>
          <p:nvPr/>
        </p:nvSpPr>
        <p:spPr bwMode="auto">
          <a:xfrm>
            <a:off x="1992313" y="4672013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1" name="Line 9"/>
          <p:cNvSpPr>
            <a:spLocks noChangeShapeType="1"/>
          </p:cNvSpPr>
          <p:nvPr/>
        </p:nvSpPr>
        <p:spPr bwMode="auto">
          <a:xfrm flipV="1">
            <a:off x="1139825" y="3470275"/>
            <a:ext cx="177800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478588" y="2232025"/>
            <a:ext cx="877887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 flipH="1">
            <a:off x="6892925" y="3046413"/>
            <a:ext cx="23813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4" name="Line 12"/>
          <p:cNvSpPr>
            <a:spLocks noChangeShapeType="1"/>
          </p:cNvSpPr>
          <p:nvPr/>
        </p:nvSpPr>
        <p:spPr bwMode="auto">
          <a:xfrm flipH="1">
            <a:off x="6329363" y="4675188"/>
            <a:ext cx="563562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6892925" y="4675188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6" name="Line 14"/>
          <p:cNvSpPr>
            <a:spLocks noChangeShapeType="1"/>
          </p:cNvSpPr>
          <p:nvPr/>
        </p:nvSpPr>
        <p:spPr bwMode="auto">
          <a:xfrm>
            <a:off x="6040438" y="3384550"/>
            <a:ext cx="168910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4938" name="Group 26"/>
          <p:cNvGrpSpPr>
            <a:grpSpLocks/>
          </p:cNvGrpSpPr>
          <p:nvPr/>
        </p:nvGrpSpPr>
        <p:grpSpPr bwMode="auto">
          <a:xfrm>
            <a:off x="1762125" y="2393950"/>
            <a:ext cx="5340350" cy="487363"/>
            <a:chOff x="1110" y="1508"/>
            <a:chExt cx="3364" cy="307"/>
          </a:xfrm>
        </p:grpSpPr>
        <p:sp>
          <p:nvSpPr>
            <p:cNvPr id="294927" name="Oval 15"/>
            <p:cNvSpPr>
              <a:spLocks noChangeArrowheads="1"/>
            </p:cNvSpPr>
            <p:nvPr/>
          </p:nvSpPr>
          <p:spPr bwMode="auto">
            <a:xfrm>
              <a:off x="4229" y="1696"/>
              <a:ext cx="245" cy="1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28" name="Oval 16"/>
            <p:cNvSpPr>
              <a:spLocks noChangeArrowheads="1"/>
            </p:cNvSpPr>
            <p:nvPr/>
          </p:nvSpPr>
          <p:spPr bwMode="auto">
            <a:xfrm>
              <a:off x="4245" y="1515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29" name="Oval 17"/>
            <p:cNvSpPr>
              <a:spLocks noChangeArrowheads="1"/>
            </p:cNvSpPr>
            <p:nvPr/>
          </p:nvSpPr>
          <p:spPr bwMode="auto">
            <a:xfrm>
              <a:off x="4412" y="1508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3" name="AutoShape 21"/>
            <p:cNvSpPr>
              <a:spLocks noChangeArrowheads="1"/>
            </p:cNvSpPr>
            <p:nvPr/>
          </p:nvSpPr>
          <p:spPr bwMode="auto">
            <a:xfrm rot="-3355368">
              <a:off x="1126" y="1523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4" name="AutoShape 22"/>
            <p:cNvSpPr>
              <a:spLocks noChangeArrowheads="1"/>
            </p:cNvSpPr>
            <p:nvPr/>
          </p:nvSpPr>
          <p:spPr bwMode="auto">
            <a:xfrm rot="-7786708">
              <a:off x="1368" y="1526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5" name="AutoShape 23"/>
            <p:cNvSpPr>
              <a:spLocks noChangeArrowheads="1"/>
            </p:cNvSpPr>
            <p:nvPr/>
          </p:nvSpPr>
          <p:spPr bwMode="auto">
            <a:xfrm rot="-16488439">
              <a:off x="1220" y="1626"/>
              <a:ext cx="137" cy="21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94936" name="Picture 24" descr="MM900040979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851150"/>
            <a:ext cx="20193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7486650" y="27130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37 C</a:t>
            </a:r>
          </a:p>
        </p:txBody>
      </p:sp>
    </p:spTree>
    <p:extLst>
      <p:ext uri="{BB962C8B-B14F-4D97-AF65-F5344CB8AC3E}">
        <p14:creationId xmlns:p14="http://schemas.microsoft.com/office/powerpoint/2010/main" val="439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/>
          <a:stretch/>
        </p:blipFill>
        <p:spPr>
          <a:xfrm>
            <a:off x="0" y="1741714"/>
            <a:ext cx="9144000" cy="511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36662"/>
            <a:ext cx="21371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1 shot with</a:t>
            </a:r>
          </a:p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no attenuation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8585" y="5772438"/>
            <a:ext cx="1916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FAST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752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</a:t>
            </a:r>
            <a:r>
              <a:rPr lang="en-US" sz="4000" dirty="0"/>
              <a:t>E</a:t>
            </a:r>
            <a:r>
              <a:rPr lang="en-US" sz="4000" dirty="0" smtClean="0"/>
              <a:t>rror vs Random Noise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393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16922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18848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213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26084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371600" y="1447800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merge</a:t>
            </a:r>
            <a:r>
              <a:rPr lang="en-US" altLang="en-US" sz="6000" dirty="0">
                <a:solidFill>
                  <a:prstClr val="black"/>
                </a:solidFill>
                <a:cs typeface="Arial" panose="020B0604020202020204" pitchFamily="34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panose="020B0604020202020204" pitchFamily="34" charset="0"/>
              </a:rPr>
              <a:t>3%</a:t>
            </a:r>
            <a:endParaRPr lang="en-US" altLang="en-US" sz="6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6000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altLang="en-US" sz="6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6000" dirty="0">
                <a:solidFill>
                  <a:prstClr val="black"/>
                </a:solidFill>
                <a:cs typeface="Arial" panose="020B0604020202020204" pitchFamily="34" charset="0"/>
              </a:rPr>
              <a:t>= </a:t>
            </a:r>
            <a:r>
              <a:rPr lang="en-US" altLang="en-US" sz="6000" dirty="0" smtClean="0">
                <a:solidFill>
                  <a:prstClr val="black"/>
                </a:solidFill>
                <a:cs typeface="Arial" panose="020B0604020202020204" pitchFamily="34" charset="0"/>
              </a:rPr>
              <a:t>20%</a:t>
            </a:r>
            <a:endParaRPr lang="en-US" altLang="en-US" sz="6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altLang="en-US" sz="6000" dirty="0">
                <a:solidFill>
                  <a:prstClr val="black"/>
                </a:solidFill>
                <a:cs typeface="Arial" panose="020B0604020202020204" pitchFamily="34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panose="020B0604020202020204" pitchFamily="34" charset="0"/>
              </a:rPr>
              <a:t>24%</a:t>
            </a:r>
            <a:endParaRPr lang="en-US" altLang="en-US" sz="6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676400"/>
            <a:ext cx="1983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4114800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“systematic”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cxnSp>
        <p:nvCxnSpPr>
          <p:cNvPr id="4" name="Straight Arrow Connector 3"/>
          <p:cNvCxnSpPr>
            <a:stCxn id="2" idx="2"/>
            <a:endCxn id="21" idx="0"/>
          </p:cNvCxnSpPr>
          <p:nvPr/>
        </p:nvCxnSpPr>
        <p:spPr>
          <a:xfrm>
            <a:off x="7392418" y="2507397"/>
            <a:ext cx="9675" cy="1607403"/>
          </a:xfrm>
          <a:prstGeom prst="straightConnector1">
            <a:avLst/>
          </a:prstGeom>
          <a:ln w="762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5410200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carbon atom = 1.2 e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410200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carbon atom =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e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07" y="6172200"/>
            <a:ext cx="890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R-factor gap will enable study of 1-electron changes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  <p:sp>
        <p:nvSpPr>
          <p:cNvPr id="3" name="Freeform 2"/>
          <p:cNvSpPr/>
          <p:nvPr/>
        </p:nvSpPr>
        <p:spPr>
          <a:xfrm>
            <a:off x="5913107" y="678426"/>
            <a:ext cx="1444423" cy="2698955"/>
          </a:xfrm>
          <a:custGeom>
            <a:avLst/>
            <a:gdLst>
              <a:gd name="connsiteX0" fmla="*/ 1077628 w 1444423"/>
              <a:gd name="connsiteY0" fmla="*/ 0 h 2698955"/>
              <a:gd name="connsiteX1" fmla="*/ 1387345 w 1444423"/>
              <a:gd name="connsiteY1" fmla="*/ 545690 h 2698955"/>
              <a:gd name="connsiteX2" fmla="*/ 59990 w 1444423"/>
              <a:gd name="connsiteY2" fmla="*/ 1135626 h 2698955"/>
              <a:gd name="connsiteX3" fmla="*/ 340209 w 1444423"/>
              <a:gd name="connsiteY3" fmla="*/ 2182761 h 2698955"/>
              <a:gd name="connsiteX4" fmla="*/ 1343099 w 1444423"/>
              <a:gd name="connsiteY4" fmla="*/ 2698955 h 269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423" h="2698955">
                <a:moveTo>
                  <a:pt x="1077628" y="0"/>
                </a:moveTo>
                <a:cubicBezTo>
                  <a:pt x="1317289" y="178209"/>
                  <a:pt x="1556951" y="356419"/>
                  <a:pt x="1387345" y="545690"/>
                </a:cubicBezTo>
                <a:cubicBezTo>
                  <a:pt x="1217739" y="734961"/>
                  <a:pt x="234513" y="862781"/>
                  <a:pt x="59990" y="1135626"/>
                </a:cubicBezTo>
                <a:cubicBezTo>
                  <a:pt x="-114533" y="1408471"/>
                  <a:pt x="126358" y="1922206"/>
                  <a:pt x="340209" y="2182761"/>
                </a:cubicBezTo>
                <a:cubicBezTo>
                  <a:pt x="554060" y="2443316"/>
                  <a:pt x="948579" y="2571135"/>
                  <a:pt x="1343099" y="269895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" grpId="0"/>
      <p:bldP spid="9" grpId="0"/>
      <p:bldP spid="6" grpId="0"/>
      <p:bldP spid="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(2014).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FEBS J.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4046-60.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sigma</a:t>
            </a:r>
            <a:endParaRPr lang="en-US" sz="5400" baseline="-25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 for I/</a:t>
            </a:r>
            <a:r>
              <a:rPr lang="el-GR" sz="4400" dirty="0">
                <a:solidFill>
                  <a:srgbClr val="000000"/>
                </a:solidFill>
                <a:latin typeface="Arial" panose="020B0604020202020204" pitchFamily="34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sigma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 	= &lt;</a:t>
            </a:r>
            <a:r>
              <a:rPr lang="el-GR" sz="4400" dirty="0">
                <a:solidFill>
                  <a:srgbClr val="000000"/>
                </a:solidFill>
                <a:latin typeface="Arial" panose="020B0604020202020204" pitchFamily="34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5816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9"/>
            <a:ext cx="3275012" cy="1570038"/>
            <a:chOff x="3697" y="2045"/>
            <a:chExt cx="2063" cy="989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merge</a:t>
              </a:r>
              <a:r>
                <a:rPr lang="en-US" altLang="en-US" sz="2400" dirty="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cryst</a:t>
              </a:r>
              <a:r>
                <a:rPr lang="en-US" altLang="en-US" sz="2400" dirty="0"/>
                <a:t> = 17%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free</a:t>
              </a:r>
              <a:r>
                <a:rPr lang="en-US" altLang="en-US" sz="2400" dirty="0"/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1H87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Holton, </a:t>
            </a:r>
            <a:r>
              <a:rPr lang="en-US" dirty="0" err="1" smtClean="0">
                <a:latin typeface="Arial" panose="020B0604020202020204" pitchFamily="34" charset="0"/>
              </a:rPr>
              <a:t>Classen</a:t>
            </a:r>
            <a:r>
              <a:rPr lang="en-US" dirty="0" smtClean="0">
                <a:latin typeface="Arial" panose="020B0604020202020204" pitchFamily="34" charset="0"/>
              </a:rPr>
              <a:t>, Frankel </a:t>
            </a:r>
            <a:r>
              <a:rPr lang="en-US" dirty="0">
                <a:latin typeface="Arial" panose="020B0604020202020204" pitchFamily="34" charset="0"/>
              </a:rPr>
              <a:t>&amp; </a:t>
            </a:r>
            <a:r>
              <a:rPr lang="en-US" dirty="0" err="1" smtClean="0">
                <a:latin typeface="Arial" panose="020B0604020202020204" pitchFamily="34" charset="0"/>
              </a:rPr>
              <a:t>Tainer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(2014)."The R-factor gap in macromolecular crystallography: an untapped potential for insights on accurate structures", </a:t>
            </a:r>
            <a:r>
              <a:rPr lang="en-US" i="1" dirty="0">
                <a:latin typeface="Arial" panose="020B0604020202020204" pitchFamily="34" charset="0"/>
              </a:rPr>
              <a:t>FEBS J.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281</a:t>
            </a:r>
            <a:r>
              <a:rPr lang="en-US" dirty="0">
                <a:latin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11308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6712"/>
            <a:chOff x="2414" y="3258"/>
            <a:chExt cx="1347" cy="231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6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Comic Sans MS" pitchFamily="66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R</a:t>
            </a:r>
            <a:r>
              <a:rPr lang="en-US" altLang="en-US" sz="2400" baseline="-25000" dirty="0" err="1"/>
              <a:t>merge</a:t>
            </a:r>
            <a:r>
              <a:rPr lang="en-US" altLang="en-US" sz="2400" dirty="0"/>
              <a:t> = 6%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R</a:t>
            </a:r>
            <a:r>
              <a:rPr lang="en-US" altLang="en-US" sz="2400" baseline="-25000" dirty="0" err="1"/>
              <a:t>cryst</a:t>
            </a:r>
            <a:r>
              <a:rPr lang="en-US" altLang="en-US" sz="2400" dirty="0"/>
              <a:t> = 7%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R</a:t>
            </a:r>
            <a:r>
              <a:rPr lang="en-US" altLang="en-US" sz="2400" baseline="-25000" dirty="0" err="1"/>
              <a:t>free</a:t>
            </a:r>
            <a:r>
              <a:rPr lang="en-US" altLang="en-US" sz="2400" dirty="0"/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1H87</a:t>
            </a: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 flipV="1">
            <a:off x="1444399" y="2220685"/>
            <a:ext cx="6137275" cy="970643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6" h="973">
                <a:moveTo>
                  <a:pt x="0" y="214"/>
                </a:moveTo>
                <a:cubicBezTo>
                  <a:pt x="820" y="593"/>
                  <a:pt x="1640" y="973"/>
                  <a:pt x="2284" y="937"/>
                </a:cubicBezTo>
                <a:cubicBezTo>
                  <a:pt x="2928" y="901"/>
                  <a:pt x="3397" y="450"/>
                  <a:pt x="386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Holton, </a:t>
            </a:r>
            <a:r>
              <a:rPr lang="en-US" dirty="0" err="1" smtClean="0">
                <a:latin typeface="Arial" panose="020B0604020202020204" pitchFamily="34" charset="0"/>
              </a:rPr>
              <a:t>Classen</a:t>
            </a:r>
            <a:r>
              <a:rPr lang="en-US" dirty="0" smtClean="0">
                <a:latin typeface="Arial" panose="020B0604020202020204" pitchFamily="34" charset="0"/>
              </a:rPr>
              <a:t>, Frankel </a:t>
            </a:r>
            <a:r>
              <a:rPr lang="en-US" dirty="0">
                <a:latin typeface="Arial" panose="020B0604020202020204" pitchFamily="34" charset="0"/>
              </a:rPr>
              <a:t>&amp; </a:t>
            </a:r>
            <a:r>
              <a:rPr lang="en-US" dirty="0" err="1" smtClean="0">
                <a:latin typeface="Arial" panose="020B0604020202020204" pitchFamily="34" charset="0"/>
              </a:rPr>
              <a:t>Tainer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(2014)."The R-factor gap in macromolecular crystallography: an untapped potential for insights on accurate structures", </a:t>
            </a:r>
            <a:r>
              <a:rPr lang="en-US" i="1" dirty="0">
                <a:latin typeface="Arial" panose="020B0604020202020204" pitchFamily="34" charset="0"/>
              </a:rPr>
              <a:t>FEBS J.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281</a:t>
            </a:r>
            <a:r>
              <a:rPr lang="en-US" dirty="0">
                <a:latin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1991803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682171" y="1669143"/>
            <a:ext cx="7431314" cy="5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1H87; </a:t>
            </a:r>
            <a:r>
              <a:rPr lang="en-US" altLang="en-US" dirty="0" err="1"/>
              <a:t>conf</a:t>
            </a:r>
            <a:r>
              <a:rPr lang="en-US" altLang="en-US" dirty="0"/>
              <a:t> “A”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Holton, </a:t>
            </a:r>
            <a:r>
              <a:rPr lang="en-US" dirty="0" err="1" smtClean="0">
                <a:latin typeface="Arial" panose="020B0604020202020204" pitchFamily="34" charset="0"/>
              </a:rPr>
              <a:t>Classen</a:t>
            </a:r>
            <a:r>
              <a:rPr lang="en-US" dirty="0" smtClean="0">
                <a:latin typeface="Arial" panose="020B0604020202020204" pitchFamily="34" charset="0"/>
              </a:rPr>
              <a:t>, Frankel </a:t>
            </a:r>
            <a:r>
              <a:rPr lang="en-US" dirty="0">
                <a:latin typeface="Arial" panose="020B0604020202020204" pitchFamily="34" charset="0"/>
              </a:rPr>
              <a:t>&amp; </a:t>
            </a:r>
            <a:r>
              <a:rPr lang="en-US" dirty="0" err="1" smtClean="0">
                <a:latin typeface="Arial" panose="020B0604020202020204" pitchFamily="34" charset="0"/>
              </a:rPr>
              <a:t>Tainer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(2014)."The R-factor gap in macromolecular crystallography: an untapped potential for insights on accurate structures", </a:t>
            </a:r>
            <a:r>
              <a:rPr lang="en-US" i="1" dirty="0">
                <a:latin typeface="Arial" panose="020B0604020202020204" pitchFamily="34" charset="0"/>
              </a:rPr>
              <a:t>FEBS J.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281</a:t>
            </a:r>
            <a:r>
              <a:rPr lang="en-US" dirty="0">
                <a:latin typeface="Arial" panose="020B0604020202020204" pitchFamily="34" charset="0"/>
              </a:rPr>
              <a:t>, 4046-4060.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87538" y="2852738"/>
            <a:ext cx="7256462" cy="2387600"/>
            <a:chOff x="1887538" y="2852738"/>
            <a:chExt cx="7256462" cy="2387600"/>
          </a:xfrm>
        </p:grpSpPr>
        <p:grpSp>
          <p:nvGrpSpPr>
            <p:cNvPr id="3125262" name="Group 14"/>
            <p:cNvGrpSpPr>
              <a:grpSpLocks/>
            </p:cNvGrpSpPr>
            <p:nvPr/>
          </p:nvGrpSpPr>
          <p:grpSpPr bwMode="auto">
            <a:xfrm>
              <a:off x="1887538" y="2852738"/>
              <a:ext cx="7256462" cy="2387600"/>
              <a:chOff x="1189" y="1797"/>
              <a:chExt cx="4571" cy="1504"/>
            </a:xfrm>
          </p:grpSpPr>
          <p:pic>
            <p:nvPicPr>
              <p:cNvPr id="9223" name="Picture 4" descr="IMA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" y="1797"/>
                <a:ext cx="1509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24" name="Group 5"/>
              <p:cNvGrpSpPr>
                <a:grpSpLocks/>
              </p:cNvGrpSpPr>
              <p:nvPr/>
            </p:nvGrpSpPr>
            <p:grpSpPr bwMode="auto">
              <a:xfrm>
                <a:off x="1189" y="2413"/>
                <a:ext cx="984" cy="231"/>
                <a:chOff x="1649" y="3255"/>
                <a:chExt cx="984" cy="231"/>
              </a:xfrm>
            </p:grpSpPr>
            <p:sp>
              <p:nvSpPr>
                <p:cNvPr id="9229" name="Line 6"/>
                <p:cNvSpPr>
                  <a:spLocks noChangeShapeType="1"/>
                </p:cNvSpPr>
                <p:nvPr/>
              </p:nvSpPr>
              <p:spPr bwMode="auto">
                <a:xfrm>
                  <a:off x="1649" y="3371"/>
                  <a:ext cx="984" cy="0"/>
                </a:xfrm>
                <a:prstGeom prst="line">
                  <a:avLst/>
                </a:prstGeom>
                <a:noFill/>
                <a:ln w="3048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3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90" y="3255"/>
                  <a:ext cx="7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dirty="0">
                      <a:solidFill>
                        <a:schemeClr val="bg1"/>
                      </a:solidFill>
                    </a:rPr>
                    <a:t>MLFSOM</a:t>
                  </a:r>
                </a:p>
              </p:txBody>
            </p:sp>
          </p:grpSp>
          <p:grpSp>
            <p:nvGrpSpPr>
              <p:cNvPr id="9225" name="Group 8"/>
              <p:cNvGrpSpPr>
                <a:grpSpLocks/>
              </p:cNvGrpSpPr>
              <p:nvPr/>
            </p:nvGrpSpPr>
            <p:grpSpPr bwMode="auto">
              <a:xfrm>
                <a:off x="3697" y="2413"/>
                <a:ext cx="894" cy="231"/>
                <a:chOff x="2414" y="3258"/>
                <a:chExt cx="1347" cy="231"/>
              </a:xfrm>
            </p:grpSpPr>
            <p:sp>
              <p:nvSpPr>
                <p:cNvPr id="9227" name="Line 9"/>
                <p:cNvSpPr>
                  <a:spLocks noChangeShapeType="1"/>
                </p:cNvSpPr>
                <p:nvPr/>
              </p:nvSpPr>
              <p:spPr bwMode="auto">
                <a:xfrm>
                  <a:off x="2414" y="3371"/>
                  <a:ext cx="1347" cy="0"/>
                </a:xfrm>
                <a:prstGeom prst="line">
                  <a:avLst/>
                </a:prstGeom>
                <a:noFill/>
                <a:ln w="3048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611" y="3258"/>
                  <a:ext cx="69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dirty="0">
                      <a:solidFill>
                        <a:schemeClr val="bg1"/>
                      </a:solidFill>
                      <a:latin typeface="Comic Sans MS" pitchFamily="66" charset="0"/>
                    </a:rPr>
                    <a:t>Elves</a:t>
                  </a:r>
                </a:p>
              </p:txBody>
            </p:sp>
          </p:grpSp>
          <p:sp>
            <p:nvSpPr>
              <p:cNvPr id="9226" name="Text Box 11"/>
              <p:cNvSpPr txBox="1">
                <a:spLocks noChangeArrowheads="1"/>
              </p:cNvSpPr>
              <p:nvPr/>
            </p:nvSpPr>
            <p:spPr bwMode="auto">
              <a:xfrm>
                <a:off x="4624" y="2045"/>
                <a:ext cx="1136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merge</a:t>
                </a:r>
                <a:r>
                  <a:rPr lang="en-US" altLang="en-US" sz="2400" dirty="0"/>
                  <a:t> = 6%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cryst</a:t>
                </a:r>
                <a:r>
                  <a:rPr lang="en-US" altLang="en-US" sz="2400" dirty="0"/>
                  <a:t> = 7%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 err="1"/>
                  <a:t>R</a:t>
                </a:r>
                <a:r>
                  <a:rPr lang="en-US" altLang="en-US" sz="2400" baseline="-25000" dirty="0" err="1"/>
                  <a:t>free</a:t>
                </a:r>
                <a:r>
                  <a:rPr lang="en-US" altLang="en-US" sz="2400" dirty="0"/>
                  <a:t> = 8%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23428" y="4296229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ARP/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wARP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Is this good enough?</a:t>
            </a:r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 dirty="0"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en-US" sz="5400" dirty="0" err="1">
                <a:cs typeface="Arial" panose="020B0604020202020204" pitchFamily="34" charset="0"/>
              </a:rPr>
              <a:t>d</a:t>
            </a:r>
            <a:r>
              <a:rPr lang="en-US" altLang="en-US" sz="5400" baseline="-25000" dirty="0" err="1">
                <a:cs typeface="Arial" panose="020B0604020202020204" pitchFamily="34" charset="0"/>
              </a:rPr>
              <a:t>max</a:t>
            </a:r>
            <a:r>
              <a:rPr lang="en-US" altLang="en-US" sz="5400" dirty="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 dirty="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 dirty="0" err="1">
                <a:cs typeface="Arial" pitchFamily="34" charset="0"/>
              </a:rPr>
              <a:t>R</a:t>
            </a:r>
            <a:r>
              <a:rPr lang="en-US" altLang="en-US" sz="5400" baseline="-25000" dirty="0" err="1">
                <a:cs typeface="Arial" panose="020B0604020202020204" pitchFamily="34" charset="0"/>
              </a:rPr>
              <a:t>cryst</a:t>
            </a:r>
            <a:r>
              <a:rPr lang="en-US" altLang="en-US" sz="5400" dirty="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 dirty="0" err="1">
                <a:cs typeface="Arial" pitchFamily="34" charset="0"/>
              </a:rPr>
              <a:t>R</a:t>
            </a:r>
            <a:r>
              <a:rPr lang="en-US" altLang="en-US" sz="5400" baseline="-25000" dirty="0" err="1">
                <a:cs typeface="Arial" panose="020B0604020202020204" pitchFamily="34" charset="0"/>
              </a:rPr>
              <a:t>free</a:t>
            </a:r>
            <a:r>
              <a:rPr lang="en-US" altLang="en-US" sz="5400" dirty="0">
                <a:cs typeface="Arial" panose="020B0604020202020204" pitchFamily="34" charset="0"/>
              </a:rPr>
              <a:t> = 38%</a:t>
            </a:r>
            <a:endParaRPr lang="en-US" altLang="en-US" sz="5400" baseline="-25000" dirty="0"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Is this good enough?</a:t>
            </a:r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3a8n  4.5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altLang="en-US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merge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= 0.15  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R/R</a:t>
            </a:r>
            <a:r>
              <a:rPr lang="pt-BR" alt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free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=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1grz 5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  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altLang="en-US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= 0.052 </a:t>
              </a:r>
              <a:r>
                <a:rPr lang="pl-PL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R/R</a:t>
              </a:r>
              <a:r>
                <a:rPr lang="pt-BR" altLang="en-US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free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pl-PL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0.369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/</a:t>
              </a:r>
              <a:r>
                <a:rPr lang="pl-PL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0.428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1qzv 4.44 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 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altLang="en-US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0.099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R/R</a:t>
              </a:r>
              <a:r>
                <a:rPr lang="pt-BR" altLang="en-US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free</a:t>
              </a:r>
              <a:r>
                <a:rPr lang="pt-BR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817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cryst</a:t>
            </a:r>
            <a:r>
              <a:rPr lang="en-US" altLang="en-US" sz="2400" dirty="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2.5 “sigma” </a:t>
            </a:r>
            <a:r>
              <a:rPr lang="en-US" altLang="en-US" sz="2400" dirty="0" err="1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 err="1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endParaRPr lang="en-US" altLang="en-US" sz="24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81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(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 </a:t>
            </a:r>
            <a:r>
              <a:rPr lang="el-GR" altLang="en-US" sz="3600" dirty="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) - (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l-GR" altLang="en-US" sz="3600" dirty="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right</a:t>
            </a:r>
            <a:r>
              <a:rPr lang="en-US" altLang="en-US" sz="2400" dirty="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r>
              <a:rPr lang="en-US" altLang="en-US" sz="2400" dirty="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cryst</a:t>
            </a:r>
            <a:r>
              <a:rPr lang="en-US" altLang="en-US" sz="2400" dirty="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295392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442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1825521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586615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27471322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The R-factor Gap</a:t>
            </a:r>
          </a:p>
        </p:txBody>
      </p:sp>
    </p:spTree>
    <p:extLst>
      <p:ext uri="{BB962C8B-B14F-4D97-AF65-F5344CB8AC3E}">
        <p14:creationId xmlns:p14="http://schemas.microsoft.com/office/powerpoint/2010/main" val="20323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1389742"/>
            <a:ext cx="7291011" cy="5468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0292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20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deg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/s</a:t>
            </a:r>
          </a:p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0.016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deg</a:t>
            </a:r>
            <a:endParaRPr lang="en-US" sz="24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mosaic</a:t>
            </a:r>
          </a:p>
        </p:txBody>
      </p:sp>
    </p:spTree>
    <p:extLst>
      <p:ext uri="{BB962C8B-B14F-4D97-AF65-F5344CB8AC3E}">
        <p14:creationId xmlns:p14="http://schemas.microsoft.com/office/powerpoint/2010/main" val="65470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05824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self-consistent density field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ased on electrostatics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.1808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MD solvent, protein fixed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.1523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9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Phases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14353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14616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22815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</a:p>
              <a:p>
                <a:pPr algn="ctr"/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</a:p>
              <a:p>
                <a:pPr algn="ctr"/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16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760373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Current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Threshold of a revolution in phasing</a:t>
            </a:r>
          </a:p>
        </p:txBody>
      </p:sp>
    </p:spTree>
    <p:extLst>
      <p:ext uri="{BB962C8B-B14F-4D97-AF65-F5344CB8AC3E}">
        <p14:creationId xmlns:p14="http://schemas.microsoft.com/office/powerpoint/2010/main" val="64683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990466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3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4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7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8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4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5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6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7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8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9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0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1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2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3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4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5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6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7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8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9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0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1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2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4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5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6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7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8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9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0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1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2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3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4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5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6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7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8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9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0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1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2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3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4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5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6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7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8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9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0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1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2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3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4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5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6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7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8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9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0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1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2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3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4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5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6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7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8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9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0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1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2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79571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4404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6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85184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8612E-6 L 0.49445 4.9861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79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7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8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9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0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1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2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3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4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5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6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7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8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9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0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1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2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3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4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5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6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7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8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9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0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1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2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3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4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5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6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8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9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0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1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2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3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4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5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6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7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8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9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0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1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2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3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4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5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6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7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8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9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0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1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2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3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4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5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6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7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8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9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0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1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2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3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4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5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6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7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8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9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0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1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2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3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4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5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6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80595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5428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29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30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423088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50786E-6 L 0.38698 0.00578 L 0.07396 0.00393 L 0.49566 0.00393 L 0.39723 0.00393 L 0.26233 0.00393 L 0.03785 0.00185 L 0.43629 0.00393 L 0.26962 0.00185 L 0.11164 0.00393 L 0.38421 0.00185 L 0.46962 0.00578 L 0.1 0.00185 L 0.31025 0.00393 L -3.88889E-6 -1.50786E-6 Z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2880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852066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000000"/>
                </a:solidFill>
              </a:rPr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553928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458685"/>
            <a:ext cx="7199086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2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342893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000000"/>
                </a:solidFill>
              </a:rPr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751800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15" name="TextBox 14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Flat</a:t>
              </a:r>
            </a:p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Field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45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6" name="TextBox 5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Flat</a:t>
              </a:r>
            </a:p>
            <a:p>
              <a:pPr algn="ctr"/>
              <a:r>
                <a:rPr lang="en-US" sz="2000" b="1" dirty="0">
                  <a:solidFill>
                    <a:srgbClr val="000000"/>
                  </a:solidFill>
                </a:rPr>
                <a:t>Field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90%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1.11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0.91 =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9577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23135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1" grpId="0"/>
      <p:bldP spid="22" grpId="0"/>
      <p:bldP spid="25" grpId="0"/>
      <p:bldP spid="26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38563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  <p:bldP spid="24" grpId="0"/>
      <p:bldP spid="2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rgbClr val="1C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22.2%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Integral: 122.2</a:t>
            </a:r>
          </a:p>
        </p:txBody>
      </p:sp>
    </p:spTree>
    <p:extLst>
      <p:ext uri="{BB962C8B-B14F-4D97-AF65-F5344CB8AC3E}">
        <p14:creationId xmlns:p14="http://schemas.microsoft.com/office/powerpoint/2010/main" val="9523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15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27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584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5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584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7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5836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7" name="Picture 1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8" name="Picture 1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9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0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3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5831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2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3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4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5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9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582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05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5821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2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3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4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5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1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581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0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7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5811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2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3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4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5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3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5806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7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8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9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0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9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5801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2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3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4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5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35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5796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0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41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5791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2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3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4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5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043850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6877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8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9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1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687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3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4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5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6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6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896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6807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6867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8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6862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9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685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6852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1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6847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2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6842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6837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4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6832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5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6827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6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6822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7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7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817574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7908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9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0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1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2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2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7903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4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5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7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98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999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6999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999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7832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789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2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3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789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7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4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788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5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788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7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6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787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7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787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7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8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786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2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9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786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7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0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785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2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1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785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7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00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17140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expect this with protein?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Mosaic spread (</a:t>
            </a:r>
            <a:r>
              <a:rPr lang="el-GR" dirty="0" smtClean="0"/>
              <a:t>η</a:t>
            </a:r>
            <a:r>
              <a:rPr lang="en-US" dirty="0" smtClean="0"/>
              <a:t>) &lt; 0.02°</a:t>
            </a:r>
          </a:p>
          <a:p>
            <a:r>
              <a:rPr lang="en-US" dirty="0" smtClean="0"/>
              <a:t>20°/s rotation</a:t>
            </a:r>
          </a:p>
          <a:p>
            <a:r>
              <a:rPr lang="en-US" dirty="0" smtClean="0"/>
              <a:t>50x50x50 </a:t>
            </a:r>
            <a:r>
              <a:rPr lang="el-GR" dirty="0" smtClean="0"/>
              <a:t>μ</a:t>
            </a:r>
            <a:r>
              <a:rPr lang="en-US" dirty="0" smtClean="0"/>
              <a:t>m lysozyme crystal</a:t>
            </a:r>
          </a:p>
          <a:p>
            <a:r>
              <a:rPr lang="en-US" dirty="0" err="1" smtClean="0"/>
              <a:t>I</a:t>
            </a:r>
            <a:r>
              <a:rPr lang="en-US" baseline="-25000" dirty="0" err="1" smtClean="0"/>
              <a:t>still</a:t>
            </a:r>
            <a:r>
              <a:rPr lang="en-US" dirty="0" smtClean="0"/>
              <a:t> = 0.07</a:t>
            </a:r>
            <a:r>
              <a:rPr lang="en-US" dirty="0"/>
              <a:t>*(</a:t>
            </a:r>
            <a:r>
              <a:rPr lang="en-US" dirty="0" smtClean="0"/>
              <a:t>F/mosaic)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/>
              <a:t>F=130 →</a:t>
            </a:r>
            <a:r>
              <a:rPr lang="en-US" dirty="0" smtClean="0"/>
              <a:t> </a:t>
            </a:r>
            <a:r>
              <a:rPr lang="en-US" dirty="0"/>
              <a:t>3e6 </a:t>
            </a:r>
            <a:r>
              <a:rPr lang="en-US" dirty="0" smtClean="0"/>
              <a:t>photons/s/spot</a:t>
            </a:r>
          </a:p>
          <a:p>
            <a:r>
              <a:rPr lang="en-US" dirty="0" smtClean="0"/>
              <a:t>Max </a:t>
            </a:r>
            <a:r>
              <a:rPr lang="en-US" dirty="0" err="1" smtClean="0"/>
              <a:t>Eiger</a:t>
            </a:r>
            <a:r>
              <a:rPr lang="en-US" dirty="0" smtClean="0"/>
              <a:t> count rate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/>
              <a:t>3e6 photons/s/spot</a:t>
            </a:r>
            <a:endParaRPr lang="en-US" dirty="0" smtClean="0"/>
          </a:p>
          <a:p>
            <a:r>
              <a:rPr lang="en-US" dirty="0"/>
              <a:t>35% of </a:t>
            </a:r>
            <a:r>
              <a:rPr lang="en-US" dirty="0" smtClean="0"/>
              <a:t>Fs &gt; 130   (lysozyme @ 2.0 Å)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45% under-counting expected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893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4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893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1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7101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7101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7101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2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8860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8926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7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8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9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0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8921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2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3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4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5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2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8916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7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8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9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0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8911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2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3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4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5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4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8906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7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8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9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0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8901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2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3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4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5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6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8896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7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8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9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0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8891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2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3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4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5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8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8886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7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8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9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0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8881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2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3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4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5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4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4091162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996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1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2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3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4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9955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6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7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8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9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3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7203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7204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9884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9950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1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5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9945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6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7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8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9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6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9940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1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2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3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4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7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9935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6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7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8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9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8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993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1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2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3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4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9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9925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6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7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8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9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0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9920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1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2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3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4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1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9915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6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7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8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9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2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9910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1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2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3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4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3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9905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6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7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8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9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5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660747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646017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140182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bl831.als.lbl.gov/~jamesh/spatial_noise/Q315R_3pi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bl831.als.lbl.gov/~jamesh/spatial_noise/pilatus_212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http://bl831.als.lbl.gov/~jamesh/spatial_noise/pilatus_3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1F497D"/>
                </a:solidFill>
                <a:latin typeface="Arial" panose="020B0604020202020204" pitchFamily="34" charset="0"/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05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patial 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000000"/>
                </a:solidFill>
              </a:rPr>
              <a:t>eterogeneity in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harp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pot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000000"/>
                </a:solidFill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871006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2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995851" y="3801291"/>
            <a:ext cx="34485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75166" y="3796936"/>
            <a:ext cx="2072641" cy="13106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770813" y="3561806"/>
            <a:ext cx="2081347" cy="2264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88973" y="3775166"/>
            <a:ext cx="1602376" cy="383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762103" y="2834640"/>
            <a:ext cx="2129246" cy="95358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Right Arrow 2"/>
          <p:cNvSpPr/>
          <p:nvPr/>
        </p:nvSpPr>
        <p:spPr>
          <a:xfrm>
            <a:off x="5473700" y="6108700"/>
            <a:ext cx="317500" cy="431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Curved Right Arrow 13"/>
          <p:cNvSpPr/>
          <p:nvPr/>
        </p:nvSpPr>
        <p:spPr>
          <a:xfrm flipH="1" flipV="1">
            <a:off x="6032500" y="6070600"/>
            <a:ext cx="381000" cy="44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aligned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"/>
          <a:stretch/>
        </p:blipFill>
        <p:spPr bwMode="auto">
          <a:xfrm>
            <a:off x="0" y="850392"/>
            <a:ext cx="9144000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28" name="Rectangle 27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low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ratio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03368" y="4356079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02165" y="41671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3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820134" y="2521744"/>
            <a:ext cx="0" cy="2445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0251" y="2528765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0017" y="2511380"/>
            <a:ext cx="0" cy="24557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0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rgbClr val="00B050"/>
                  </a:solidFill>
                </a:rPr>
                <a:t>θ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B050"/>
                  </a:solidFill>
                </a:rPr>
                <a:t>λ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detection</a:t>
              </a:r>
            </a:p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cs typeface="Arial" panose="020B0604020202020204" pitchFamily="34" charset="0"/>
                </a:rPr>
                <a:t>ncoming</a:t>
              </a:r>
            </a:p>
            <a:p>
              <a:pPr algn="ctr"/>
              <a:r>
                <a:rPr lang="en-US" sz="1600" b="1" dirty="0" smtClean="0">
                  <a:solidFill>
                    <a:srgbClr val="00B050"/>
                  </a:solidFill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Bragg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xygen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rgbClr val="00B050"/>
                  </a:solidFill>
                </a:rPr>
                <a:t>θ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B050"/>
                  </a:solidFill>
                </a:rPr>
                <a:t>λ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detection</a:t>
              </a:r>
            </a:p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cs typeface="Arial" panose="020B0604020202020204" pitchFamily="34" charset="0"/>
                </a:rPr>
                <a:t>ncoming</a:t>
              </a:r>
            </a:p>
            <a:p>
              <a:pPr algn="ctr"/>
              <a:r>
                <a:rPr lang="en-US" sz="1600" b="1" dirty="0" smtClean="0">
                  <a:solidFill>
                    <a:srgbClr val="00B050"/>
                  </a:solidFill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calibration: 7235 eV</a:t>
            </a: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401" r="34093" b="15189"/>
          <a:stretch>
            <a:fillRect/>
          </a:stretch>
        </p:blipFill>
        <p:spPr bwMode="auto">
          <a:xfrm>
            <a:off x="676275" y="1069975"/>
            <a:ext cx="75295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66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calibration: 7247 eV</a:t>
            </a: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375" r="34109" b="15208"/>
          <a:stretch>
            <a:fillRect/>
          </a:stretch>
        </p:blipFill>
        <p:spPr bwMode="auto">
          <a:xfrm>
            <a:off x="676275" y="1069975"/>
            <a:ext cx="7526338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44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Structural Biologists Want:</a:t>
            </a:r>
            <a:endParaRPr lang="en-US" altLang="en-US" sz="5400" dirty="0" smtClean="0"/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eaLnBrk="1" hangingPunct="1"/>
            <a:endParaRPr lang="en-US" altLang="en-US" sz="4000" dirty="0" smtClean="0"/>
          </a:p>
          <a:p>
            <a:pPr eaLnBrk="1" hangingPunct="1"/>
            <a:endParaRPr lang="en-US" altLang="en-US" sz="4000" dirty="0" smtClean="0"/>
          </a:p>
          <a:p>
            <a:pPr eaLnBrk="1" hangingPunct="1"/>
            <a:r>
              <a:rPr lang="en-US" altLang="en-US" sz="4000" dirty="0" smtClean="0"/>
              <a:t>Phases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5198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2103" y="2834640"/>
            <a:ext cx="5682343" cy="2272937"/>
            <a:chOff x="3762103" y="2834640"/>
            <a:chExt cx="5682343" cy="227293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995851" y="3801291"/>
              <a:ext cx="34485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775166" y="3796936"/>
              <a:ext cx="2072641" cy="131064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770813" y="3561806"/>
              <a:ext cx="2081347" cy="2264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288973" y="3775166"/>
              <a:ext cx="1602376" cy="38317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762103" y="2834640"/>
              <a:ext cx="2129246" cy="95358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rved Right Arrow 13"/>
          <p:cNvSpPr/>
          <p:nvPr/>
        </p:nvSpPr>
        <p:spPr>
          <a:xfrm>
            <a:off x="5473700" y="6108700"/>
            <a:ext cx="317500" cy="431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Curved Right Arrow 15"/>
          <p:cNvSpPr/>
          <p:nvPr/>
        </p:nvSpPr>
        <p:spPr>
          <a:xfrm flipH="1" flipV="1">
            <a:off x="6032500" y="6070600"/>
            <a:ext cx="381000" cy="44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&quot;No&quot; Symbol 2"/>
          <p:cNvSpPr/>
          <p:nvPr/>
        </p:nvSpPr>
        <p:spPr>
          <a:xfrm>
            <a:off x="5130800" y="5740400"/>
            <a:ext cx="1625600" cy="12573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3700" y="1397000"/>
            <a:ext cx="4889229" cy="1143575"/>
            <a:chOff x="4978400" y="1612900"/>
            <a:chExt cx="4889229" cy="1143575"/>
          </a:xfrm>
        </p:grpSpPr>
        <p:sp>
          <p:nvSpPr>
            <p:cNvPr id="4" name="TextBox 3"/>
            <p:cNvSpPr txBox="1"/>
            <p:nvPr/>
          </p:nvSpPr>
          <p:spPr>
            <a:xfrm>
              <a:off x="5067300" y="1612900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0.1 mm/pixel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05700" y="1955800"/>
              <a:ext cx="23619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= 4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ms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/pixel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5600" y="2171700"/>
              <a:ext cx="1755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25 mm/s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978400" y="2235200"/>
              <a:ext cx="2451100" cy="127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193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4861 L 3.05556E-6 0.3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5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</a:t>
            </a:r>
            <a:r>
              <a:rPr lang="en-US" sz="4000" dirty="0"/>
              <a:t>E</a:t>
            </a:r>
            <a:r>
              <a:rPr lang="en-US" sz="4000" dirty="0" smtClean="0"/>
              <a:t>rror vs Random Noise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Data collection parameters: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238"/>
            <a:ext cx="8686800" cy="51847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16 crystals</a:t>
            </a:r>
          </a:p>
          <a:p>
            <a:pPr eaLnBrk="1" hangingPunct="1"/>
            <a:r>
              <a:rPr lang="en-US" altLang="en-US" sz="4000" smtClean="0"/>
              <a:t>360° each, inverse beam </a:t>
            </a:r>
          </a:p>
          <a:p>
            <a:pPr eaLnBrk="1" hangingPunct="1"/>
            <a:r>
              <a:rPr lang="en-US" altLang="en-US" sz="4000" smtClean="0"/>
              <a:t>7235 eV photon energy</a:t>
            </a:r>
          </a:p>
          <a:p>
            <a:pPr eaLnBrk="1" hangingPunct="1"/>
            <a:r>
              <a:rPr lang="en-US" altLang="en-US" sz="4000" smtClean="0"/>
              <a:t>&lt; 1 MGy per xtal</a:t>
            </a:r>
          </a:p>
          <a:p>
            <a:pPr eaLnBrk="1" hangingPunct="1"/>
            <a:r>
              <a:rPr lang="en-US" altLang="en-US" sz="4000" smtClean="0"/>
              <a:t>Australian Synchrotron MX1</a:t>
            </a:r>
          </a:p>
          <a:p>
            <a:pPr lvl="1" eaLnBrk="1" hangingPunct="1"/>
            <a:r>
              <a:rPr lang="en-US" altLang="en-US" sz="3600" smtClean="0"/>
              <a:t>35 kGy/s into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 x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12333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RESOLUTION  COMPLETENESS R-FACTOR  I/SIGMA   R-meas  CC(1/2)  Anomal  SigAno   Nano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LIMIT        OF DATA   observed                              Corr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9.17         99.1%       3.9%   257.47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>
                <a:solidFill>
                  <a:srgbClr val="000000"/>
                </a:solidFill>
                <a:cs typeface="Arial" pitchFamily="34" charset="0"/>
              </a:rPr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4068290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18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16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32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/>
          <a:stretch>
            <a:fillRect/>
          </a:stretch>
        </p:blipFill>
        <p:spPr bwMode="auto">
          <a:xfrm>
            <a:off x="0" y="1204913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 rot="465098">
            <a:off x="5348288" y="2509838"/>
            <a:ext cx="186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15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= PO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4918516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-313"/>
          <a:stretch>
            <a:fillRect/>
          </a:stretch>
        </p:blipFill>
        <p:spPr bwMode="auto">
          <a:xfrm>
            <a:off x="0" y="1189038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435350" y="4605338"/>
            <a:ext cx="192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~2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Mg?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62864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794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8.2</a:t>
            </a:r>
            <a:r>
              <a:rPr lang="el-GR" altLang="en-US" sz="2800" dirty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800" dirty="0" smtClean="0">
                <a:solidFill>
                  <a:srgbClr val="000000"/>
                </a:solidFill>
                <a:cs typeface="Arial" pitchFamily="34" charset="0"/>
              </a:rPr>
              <a:t>Mg or Na</a:t>
            </a:r>
            <a:endParaRPr lang="en-US" alt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1305925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Why doesn’t everyone do this?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RH: 84.2%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  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vs </a:t>
            </a:r>
            <a:r>
              <a:rPr lang="en-US" sz="3200" dirty="0">
                <a:solidFill>
                  <a:prstClr val="black"/>
                </a:solidFill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Δ</a:t>
            </a:r>
            <a:r>
              <a:rPr lang="en-US" sz="3200" dirty="0" smtClean="0">
                <a:solidFill>
                  <a:srgbClr val="FF0000"/>
                </a:solidFill>
              </a:rPr>
              <a:t>cell </a:t>
            </a:r>
            <a:r>
              <a:rPr lang="en-US" sz="3200" dirty="0">
                <a:solidFill>
                  <a:srgbClr val="FF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0.7 %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RMSD = 0.18 Å</a:t>
            </a:r>
          </a:p>
        </p:txBody>
      </p:sp>
    </p:spTree>
    <p:extLst>
      <p:ext uri="{BB962C8B-B14F-4D97-AF65-F5344CB8AC3E}">
        <p14:creationId xmlns:p14="http://schemas.microsoft.com/office/powerpoint/2010/main" val="14512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793414"/>
              </p:ext>
            </p:extLst>
          </p:nvPr>
        </p:nvGraphicFramePr>
        <p:xfrm>
          <a:off x="421322" y="866510"/>
          <a:ext cx="3149601" cy="348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45"/>
                <a:gridCol w="605989"/>
                <a:gridCol w="605989"/>
                <a:gridCol w="605989"/>
                <a:gridCol w="605989"/>
              </a:tblGrid>
              <a:tr h="411480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factors (F)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523.7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559.8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579.9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603.2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168.2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166.6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177.2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196.1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34.9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26.4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305.7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301.1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298.1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296.3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353.0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353.9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356.2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366.9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300.9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285.3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273.5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259.4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223.8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226.3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234.6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251.4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6649" y="362857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X-ray Data Sets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01346"/>
              </p:ext>
            </p:extLst>
          </p:nvPr>
        </p:nvGraphicFramePr>
        <p:xfrm>
          <a:off x="5428343" y="902794"/>
          <a:ext cx="3222275" cy="361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319"/>
                <a:gridCol w="605989"/>
                <a:gridCol w="605989"/>
                <a:gridCol w="605989"/>
                <a:gridCol w="605989"/>
              </a:tblGrid>
              <a:tr h="583098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-1.46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1.84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-0.29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0.15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-0.65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-0.90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-1.20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0.67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0.31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0.48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7369" y="79675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ata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set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3715" y="2815771"/>
            <a:ext cx="1393371" cy="0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60801" y="1393372"/>
            <a:ext cx="1306284" cy="1233714"/>
          </a:xfrm>
          <a:prstGeom prst="roundRect">
            <a:avLst>
              <a:gd name="adj" fmla="val 34849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Singular value </a:t>
            </a:r>
            <a:r>
              <a:rPr lang="en-US" sz="1400" b="1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decomp</a:t>
            </a: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SVD</a:t>
            </a:r>
            <a:endParaRPr lang="en-US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311" y="384628"/>
            <a:ext cx="3744936" cy="1464581"/>
            <a:chOff x="5234311" y="384628"/>
            <a:chExt cx="3744936" cy="1464581"/>
          </a:xfrm>
        </p:grpSpPr>
        <p:sp>
          <p:nvSpPr>
            <p:cNvPr id="7" name="TextBox 6"/>
            <p:cNvSpPr txBox="1"/>
            <p:nvPr/>
          </p:nvSpPr>
          <p:spPr>
            <a:xfrm rot="2181799">
              <a:off x="5473739" y="119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vector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5426869" y="901473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54997">
              <a:off x="5661591" y="935062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value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4311" y="384628"/>
              <a:ext cx="3744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Singular values &amp; vectors</a:t>
              </a:r>
              <a:endParaRPr lang="en-US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424488" y="1265804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68915" y="5239658"/>
            <a:ext cx="1425371" cy="1146630"/>
            <a:chOff x="3696237" y="2927796"/>
            <a:chExt cx="1324377" cy="1418824"/>
          </a:xfrm>
        </p:grpSpPr>
        <p:sp>
          <p:nvSpPr>
            <p:cNvPr id="27" name="Rectangle 26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4174" y="5486399"/>
            <a:ext cx="15055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6600"/>
                </a:solidFill>
                <a:cs typeface="Arial" panose="020B0604020202020204" pitchFamily="34" charset="0"/>
              </a:rPr>
              <a:t>Correlation </a:t>
            </a:r>
          </a:p>
          <a:p>
            <a:pPr algn="r"/>
            <a:r>
              <a:rPr lang="en-US" b="1" dirty="0" smtClean="0">
                <a:solidFill>
                  <a:srgbClr val="006600"/>
                </a:solidFill>
                <a:cs typeface="Arial" panose="020B0604020202020204" pitchFamily="34" charset="0"/>
              </a:rPr>
              <a:t>Coefficients</a:t>
            </a:r>
            <a:endParaRPr lang="en-US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930401" y="4513943"/>
            <a:ext cx="4615634" cy="653144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3978057 w 3978176"/>
              <a:gd name="connsiteY0" fmla="*/ 34386 h 890729"/>
              <a:gd name="connsiteX1" fmla="*/ 1278400 w 3978176"/>
              <a:gd name="connsiteY1" fmla="*/ 19872 h 890729"/>
              <a:gd name="connsiteX2" fmla="*/ 1144 w 3978176"/>
              <a:gd name="connsiteY2" fmla="*/ 890729 h 890729"/>
              <a:gd name="connsiteX0" fmla="*/ 3847649 w 3847767"/>
              <a:gd name="connsiteY0" fmla="*/ 28423 h 725109"/>
              <a:gd name="connsiteX1" fmla="*/ 1147992 w 3847767"/>
              <a:gd name="connsiteY1" fmla="*/ 13909 h 725109"/>
              <a:gd name="connsiteX2" fmla="*/ 1364 w 3847767"/>
              <a:gd name="connsiteY2" fmla="*/ 725109 h 725109"/>
              <a:gd name="connsiteX0" fmla="*/ 3847330 w 3847458"/>
              <a:gd name="connsiteY0" fmla="*/ 0 h 696686"/>
              <a:gd name="connsiteX1" fmla="*/ 1321844 w 3847458"/>
              <a:gd name="connsiteY1" fmla="*/ 43543 h 696686"/>
              <a:gd name="connsiteX2" fmla="*/ 1045 w 3847458"/>
              <a:gd name="connsiteY2" fmla="*/ 696686 h 696686"/>
              <a:gd name="connsiteX0" fmla="*/ 3848241 w 3848350"/>
              <a:gd name="connsiteY0" fmla="*/ 0 h 696686"/>
              <a:gd name="connsiteX1" fmla="*/ 974413 w 3848350"/>
              <a:gd name="connsiteY1" fmla="*/ 87086 h 696686"/>
              <a:gd name="connsiteX2" fmla="*/ 1956 w 3848350"/>
              <a:gd name="connsiteY2" fmla="*/ 696686 h 696686"/>
              <a:gd name="connsiteX0" fmla="*/ 3804664 w 3804774"/>
              <a:gd name="connsiteY0" fmla="*/ 11227 h 620828"/>
              <a:gd name="connsiteX1" fmla="*/ 974379 w 3804774"/>
              <a:gd name="connsiteY1" fmla="*/ 11228 h 620828"/>
              <a:gd name="connsiteX2" fmla="*/ 1922 w 3804774"/>
              <a:gd name="connsiteY2" fmla="*/ 620828 h 620828"/>
              <a:gd name="connsiteX0" fmla="*/ 4616259 w 4616376"/>
              <a:gd name="connsiteY0" fmla="*/ 12680 h 665824"/>
              <a:gd name="connsiteX1" fmla="*/ 1785974 w 4616376"/>
              <a:gd name="connsiteY1" fmla="*/ 12681 h 665824"/>
              <a:gd name="connsiteX2" fmla="*/ 717 w 4616376"/>
              <a:gd name="connsiteY2" fmla="*/ 665824 h 665824"/>
              <a:gd name="connsiteX0" fmla="*/ 4616259 w 4616376"/>
              <a:gd name="connsiteY0" fmla="*/ 627 h 653771"/>
              <a:gd name="connsiteX1" fmla="*/ 1785974 w 4616376"/>
              <a:gd name="connsiteY1" fmla="*/ 628 h 653771"/>
              <a:gd name="connsiteX2" fmla="*/ 717 w 4616376"/>
              <a:gd name="connsiteY2" fmla="*/ 653771 h 653771"/>
              <a:gd name="connsiteX0" fmla="*/ 4616259 w 4616376"/>
              <a:gd name="connsiteY0" fmla="*/ 813 h 653957"/>
              <a:gd name="connsiteX1" fmla="*/ 1785974 w 4616376"/>
              <a:gd name="connsiteY1" fmla="*/ 814 h 653957"/>
              <a:gd name="connsiteX2" fmla="*/ 717 w 4616376"/>
              <a:gd name="connsiteY2" fmla="*/ 653957 h 653957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5542 w 4615634"/>
              <a:gd name="connsiteY0" fmla="*/ 0 h 653144"/>
              <a:gd name="connsiteX1" fmla="*/ 1204685 w 4615634"/>
              <a:gd name="connsiteY1" fmla="*/ 43543 h 653144"/>
              <a:gd name="connsiteX2" fmla="*/ 0 w 4615634"/>
              <a:gd name="connsiteY2" fmla="*/ 653144 h 65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5634" h="653144">
                <a:moveTo>
                  <a:pt x="4615542" y="0"/>
                </a:moveTo>
                <a:cubicBezTo>
                  <a:pt x="4633685" y="403376"/>
                  <a:pt x="1973942" y="-79829"/>
                  <a:pt x="1204685" y="43543"/>
                </a:cubicBezTo>
                <a:cubicBezTo>
                  <a:pt x="435428" y="166915"/>
                  <a:pt x="11491" y="121560"/>
                  <a:pt x="0" y="653144"/>
                </a:cubicBezTo>
              </a:path>
            </a:pathLst>
          </a:custGeom>
          <a:noFill/>
          <a:ln w="57150">
            <a:solidFill>
              <a:srgbClr val="C898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4883" y="5080001"/>
            <a:ext cx="90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-0.68 </a:t>
            </a:r>
          </a:p>
        </p:txBody>
      </p:sp>
      <p:sp>
        <p:nvSpPr>
          <p:cNvPr id="43" name="Freeform 42"/>
          <p:cNvSpPr/>
          <p:nvPr/>
        </p:nvSpPr>
        <p:spPr>
          <a:xfrm>
            <a:off x="2730555" y="4463141"/>
            <a:ext cx="4417732" cy="682171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3715656 w 3715750"/>
              <a:gd name="connsiteY0" fmla="*/ 0 h 798285"/>
              <a:gd name="connsiteX1" fmla="*/ 507999 w 3715750"/>
              <a:gd name="connsiteY1" fmla="*/ 246742 h 798285"/>
              <a:gd name="connsiteX2" fmla="*/ 0 w 3715750"/>
              <a:gd name="connsiteY2" fmla="*/ 798285 h 798285"/>
              <a:gd name="connsiteX0" fmla="*/ 3657599 w 3657695"/>
              <a:gd name="connsiteY0" fmla="*/ 0 h 711199"/>
              <a:gd name="connsiteX1" fmla="*/ 507999 w 3657695"/>
              <a:gd name="connsiteY1" fmla="*/ 159656 h 711199"/>
              <a:gd name="connsiteX2" fmla="*/ 0 w 3657695"/>
              <a:gd name="connsiteY2" fmla="*/ 711199 h 711199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342"/>
              <a:gd name="connsiteY0" fmla="*/ 0 h 682171"/>
              <a:gd name="connsiteX1" fmla="*/ 1262742 w 4412342"/>
              <a:gd name="connsiteY1" fmla="*/ 159656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217713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188684 h 682171"/>
              <a:gd name="connsiteX2" fmla="*/ 0 w 4412342"/>
              <a:gd name="connsiteY2" fmla="*/ 682171 h 682171"/>
              <a:gd name="connsiteX0" fmla="*/ 4429550 w 4429550"/>
              <a:gd name="connsiteY0" fmla="*/ 0 h 682171"/>
              <a:gd name="connsiteX1" fmla="*/ 655836 w 4429550"/>
              <a:gd name="connsiteY1" fmla="*/ 188684 h 682171"/>
              <a:gd name="connsiteX2" fmla="*/ 17208 w 4429550"/>
              <a:gd name="connsiteY2" fmla="*/ 682171 h 682171"/>
              <a:gd name="connsiteX0" fmla="*/ 4417732 w 4417732"/>
              <a:gd name="connsiteY0" fmla="*/ 0 h 682171"/>
              <a:gd name="connsiteX1" fmla="*/ 644018 w 4417732"/>
              <a:gd name="connsiteY1" fmla="*/ 188684 h 682171"/>
              <a:gd name="connsiteX2" fmla="*/ 5390 w 4417732"/>
              <a:gd name="connsiteY2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732" h="682171">
                <a:moveTo>
                  <a:pt x="4417732" y="0"/>
                </a:moveTo>
                <a:cubicBezTo>
                  <a:pt x="4406846" y="780747"/>
                  <a:pt x="1379408" y="74989"/>
                  <a:pt x="644018" y="188684"/>
                </a:cubicBezTo>
                <a:cubicBezTo>
                  <a:pt x="-91372" y="302379"/>
                  <a:pt x="2367" y="310244"/>
                  <a:pt x="5390" y="682171"/>
                </a:cubicBezTo>
              </a:path>
            </a:pathLst>
          </a:custGeom>
          <a:noFill/>
          <a:ln w="57150">
            <a:solidFill>
              <a:srgbClr val="FFDA6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23861" y="4499427"/>
            <a:ext cx="4312255" cy="682172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5167085 w 5167165"/>
              <a:gd name="connsiteY0" fmla="*/ 0 h 1509486"/>
              <a:gd name="connsiteX1" fmla="*/ 1277256 w 5167165"/>
              <a:gd name="connsiteY1" fmla="*/ 638629 h 1509486"/>
              <a:gd name="connsiteX2" fmla="*/ 0 w 5167165"/>
              <a:gd name="connsiteY2" fmla="*/ 1509486 h 1509486"/>
              <a:gd name="connsiteX0" fmla="*/ 5167085 w 5167172"/>
              <a:gd name="connsiteY0" fmla="*/ 0 h 1509486"/>
              <a:gd name="connsiteX1" fmla="*/ 1509484 w 5167172"/>
              <a:gd name="connsiteY1" fmla="*/ 435429 h 1509486"/>
              <a:gd name="connsiteX2" fmla="*/ 0 w 5167172"/>
              <a:gd name="connsiteY2" fmla="*/ 1509486 h 1509486"/>
              <a:gd name="connsiteX0" fmla="*/ 5167085 w 5167085"/>
              <a:gd name="connsiteY0" fmla="*/ 0 h 1509486"/>
              <a:gd name="connsiteX1" fmla="*/ 1509484 w 5167085"/>
              <a:gd name="connsiteY1" fmla="*/ 435429 h 1509486"/>
              <a:gd name="connsiteX2" fmla="*/ 0 w 5167085"/>
              <a:gd name="connsiteY2" fmla="*/ 1509486 h 1509486"/>
              <a:gd name="connsiteX0" fmla="*/ 5168172 w 5168172"/>
              <a:gd name="connsiteY0" fmla="*/ 0 h 1509486"/>
              <a:gd name="connsiteX1" fmla="*/ 1510571 w 5168172"/>
              <a:gd name="connsiteY1" fmla="*/ 435429 h 1509486"/>
              <a:gd name="connsiteX2" fmla="*/ 1087 w 5168172"/>
              <a:gd name="connsiteY2" fmla="*/ 1509486 h 1509486"/>
              <a:gd name="connsiteX0" fmla="*/ 3912018 w 3912018"/>
              <a:gd name="connsiteY0" fmla="*/ 0 h 754743"/>
              <a:gd name="connsiteX1" fmla="*/ 254417 w 3912018"/>
              <a:gd name="connsiteY1" fmla="*/ 435429 h 754743"/>
              <a:gd name="connsiteX2" fmla="*/ 326991 w 3912018"/>
              <a:gd name="connsiteY2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953558 w 3953558"/>
              <a:gd name="connsiteY0" fmla="*/ 0 h 754743"/>
              <a:gd name="connsiteX1" fmla="*/ 760414 w 3953558"/>
              <a:gd name="connsiteY1" fmla="*/ 406403 h 754743"/>
              <a:gd name="connsiteX2" fmla="*/ 368531 w 3953558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306283 w 3585027"/>
              <a:gd name="connsiteY1" fmla="*/ 493489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605979 w 3605979"/>
              <a:gd name="connsiteY0" fmla="*/ 0 h 754743"/>
              <a:gd name="connsiteX1" fmla="*/ 1022435 w 3605979"/>
              <a:gd name="connsiteY1" fmla="*/ 449946 h 754743"/>
              <a:gd name="connsiteX2" fmla="*/ 20952 w 3605979"/>
              <a:gd name="connsiteY2" fmla="*/ 754743 h 754743"/>
              <a:gd name="connsiteX0" fmla="*/ 3585592 w 3585592"/>
              <a:gd name="connsiteY0" fmla="*/ 0 h 754743"/>
              <a:gd name="connsiteX1" fmla="*/ 1002048 w 3585592"/>
              <a:gd name="connsiteY1" fmla="*/ 449946 h 754743"/>
              <a:gd name="connsiteX2" fmla="*/ 565 w 3585592"/>
              <a:gd name="connsiteY2" fmla="*/ 754743 h 754743"/>
              <a:gd name="connsiteX0" fmla="*/ 3586360 w 3586360"/>
              <a:gd name="connsiteY0" fmla="*/ 0 h 754743"/>
              <a:gd name="connsiteX1" fmla="*/ 552873 w 3586360"/>
              <a:gd name="connsiteY1" fmla="*/ 391889 h 754743"/>
              <a:gd name="connsiteX2" fmla="*/ 1333 w 3586360"/>
              <a:gd name="connsiteY2" fmla="*/ 754743 h 754743"/>
              <a:gd name="connsiteX0" fmla="*/ 3535433 w 3535433"/>
              <a:gd name="connsiteY0" fmla="*/ 0 h 653143"/>
              <a:gd name="connsiteX1" fmla="*/ 560003 w 3535433"/>
              <a:gd name="connsiteY1" fmla="*/ 290289 h 653143"/>
              <a:gd name="connsiteX2" fmla="*/ 8463 w 3535433"/>
              <a:gd name="connsiteY2" fmla="*/ 653143 h 653143"/>
              <a:gd name="connsiteX0" fmla="*/ 4311405 w 4311405"/>
              <a:gd name="connsiteY0" fmla="*/ 0 h 682172"/>
              <a:gd name="connsiteX1" fmla="*/ 1335975 w 4311405"/>
              <a:gd name="connsiteY1" fmla="*/ 290289 h 682172"/>
              <a:gd name="connsiteX2" fmla="*/ 663 w 4311405"/>
              <a:gd name="connsiteY2" fmla="*/ 682172 h 682172"/>
              <a:gd name="connsiteX0" fmla="*/ 4311392 w 4311392"/>
              <a:gd name="connsiteY0" fmla="*/ 0 h 682172"/>
              <a:gd name="connsiteX1" fmla="*/ 1335962 w 4311392"/>
              <a:gd name="connsiteY1" fmla="*/ 290289 h 682172"/>
              <a:gd name="connsiteX2" fmla="*/ 650 w 4311392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46746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2255" h="682172">
                <a:moveTo>
                  <a:pt x="4312255" y="0"/>
                </a:moveTo>
                <a:cubicBezTo>
                  <a:pt x="4246940" y="781352"/>
                  <a:pt x="1648883" y="350765"/>
                  <a:pt x="944940" y="290289"/>
                </a:cubicBezTo>
                <a:cubicBezTo>
                  <a:pt x="240997" y="229813"/>
                  <a:pt x="-22679" y="38706"/>
                  <a:pt x="1513" y="682172"/>
                </a:cubicBezTo>
              </a:path>
            </a:pathLst>
          </a:custGeom>
          <a:noFill/>
          <a:ln w="57150">
            <a:solidFill>
              <a:srgbClr val="FFD85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181678" y="4325257"/>
            <a:ext cx="385866" cy="943428"/>
          </a:xfrm>
          <a:custGeom>
            <a:avLst/>
            <a:gdLst>
              <a:gd name="connsiteX0" fmla="*/ 0 w 754742"/>
              <a:gd name="connsiteY0" fmla="*/ 0 h 580572"/>
              <a:gd name="connsiteX1" fmla="*/ 754742 w 754742"/>
              <a:gd name="connsiteY1" fmla="*/ 580572 h 580572"/>
              <a:gd name="connsiteX2" fmla="*/ 754742 w 754742"/>
              <a:gd name="connsiteY2" fmla="*/ 580572 h 580572"/>
              <a:gd name="connsiteX0" fmla="*/ 135 w 754877"/>
              <a:gd name="connsiteY0" fmla="*/ 0 h 580572"/>
              <a:gd name="connsiteX1" fmla="*/ 754877 w 754877"/>
              <a:gd name="connsiteY1" fmla="*/ 580572 h 580572"/>
              <a:gd name="connsiteX2" fmla="*/ 754877 w 754877"/>
              <a:gd name="connsiteY2" fmla="*/ 580572 h 580572"/>
              <a:gd name="connsiteX0" fmla="*/ 92 w 754834"/>
              <a:gd name="connsiteY0" fmla="*/ 0 h 580572"/>
              <a:gd name="connsiteX1" fmla="*/ 754834 w 754834"/>
              <a:gd name="connsiteY1" fmla="*/ 580572 h 580572"/>
              <a:gd name="connsiteX2" fmla="*/ 754834 w 754834"/>
              <a:gd name="connsiteY2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798286 w 1641103"/>
              <a:gd name="connsiteY0" fmla="*/ 0 h 593889"/>
              <a:gd name="connsiteX1" fmla="*/ 1378857 w 1641103"/>
              <a:gd name="connsiteY1" fmla="*/ 188687 h 593889"/>
              <a:gd name="connsiteX2" fmla="*/ 1553028 w 1641103"/>
              <a:gd name="connsiteY2" fmla="*/ 580572 h 593889"/>
              <a:gd name="connsiteX3" fmla="*/ 0 w 1641103"/>
              <a:gd name="connsiteY3" fmla="*/ 493486 h 593889"/>
              <a:gd name="connsiteX0" fmla="*/ 0 w 1095056"/>
              <a:gd name="connsiteY0" fmla="*/ 0 h 717701"/>
              <a:gd name="connsiteX1" fmla="*/ 580571 w 1095056"/>
              <a:gd name="connsiteY1" fmla="*/ 188687 h 717701"/>
              <a:gd name="connsiteX2" fmla="*/ 754742 w 1095056"/>
              <a:gd name="connsiteY2" fmla="*/ 580572 h 717701"/>
              <a:gd name="connsiteX3" fmla="*/ 885372 w 1095056"/>
              <a:gd name="connsiteY3" fmla="*/ 711200 h 717701"/>
              <a:gd name="connsiteX0" fmla="*/ 0 w 885372"/>
              <a:gd name="connsiteY0" fmla="*/ 0 h 717701"/>
              <a:gd name="connsiteX1" fmla="*/ 580571 w 885372"/>
              <a:gd name="connsiteY1" fmla="*/ 188687 h 717701"/>
              <a:gd name="connsiteX2" fmla="*/ 754742 w 885372"/>
              <a:gd name="connsiteY2" fmla="*/ 580572 h 717701"/>
              <a:gd name="connsiteX3" fmla="*/ 885372 w 885372"/>
              <a:gd name="connsiteY3" fmla="*/ 711200 h 717701"/>
              <a:gd name="connsiteX0" fmla="*/ 0 w 885372"/>
              <a:gd name="connsiteY0" fmla="*/ 0 h 711200"/>
              <a:gd name="connsiteX1" fmla="*/ 580571 w 885372"/>
              <a:gd name="connsiteY1" fmla="*/ 188687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406400 w 885372"/>
              <a:gd name="connsiteY1" fmla="*/ 275773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885372 w 885372"/>
              <a:gd name="connsiteY1" fmla="*/ 711200 h 711200"/>
              <a:gd name="connsiteX0" fmla="*/ 115 w 885487"/>
              <a:gd name="connsiteY0" fmla="*/ 0 h 711200"/>
              <a:gd name="connsiteX1" fmla="*/ 885487 w 885487"/>
              <a:gd name="connsiteY1" fmla="*/ 711200 h 711200"/>
              <a:gd name="connsiteX0" fmla="*/ 569 w 885941"/>
              <a:gd name="connsiteY0" fmla="*/ 0 h 711200"/>
              <a:gd name="connsiteX1" fmla="*/ 885941 w 885941"/>
              <a:gd name="connsiteY1" fmla="*/ 711200 h 711200"/>
              <a:gd name="connsiteX0" fmla="*/ 569 w 885941"/>
              <a:gd name="connsiteY0" fmla="*/ 0 h 928914"/>
              <a:gd name="connsiteX1" fmla="*/ 885941 w 885941"/>
              <a:gd name="connsiteY1" fmla="*/ 928914 h 928914"/>
              <a:gd name="connsiteX0" fmla="*/ 269751 w 385866"/>
              <a:gd name="connsiteY0" fmla="*/ 0 h 943428"/>
              <a:gd name="connsiteX1" fmla="*/ 385866 w 385866"/>
              <a:gd name="connsiteY1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66" h="943428">
                <a:moveTo>
                  <a:pt x="269751" y="0"/>
                </a:moveTo>
                <a:cubicBezTo>
                  <a:pt x="260075" y="759581"/>
                  <a:pt x="-402744" y="924075"/>
                  <a:pt x="385866" y="943428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720114" y="55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CC2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3829" y="61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CC3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5315" y="4949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CC1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61887" y="5421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cs typeface="Arial" panose="020B0604020202020204" pitchFamily="34" charset="0"/>
              </a:rPr>
              <a:t>CC1     CC2    CC3</a:t>
            </a:r>
            <a:endParaRPr lang="en-US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2554516" y="4789711"/>
            <a:ext cx="391883" cy="2075543"/>
          </a:xfrm>
          <a:prstGeom prst="leftBrace">
            <a:avLst>
              <a:gd name="adj1" fmla="val 4537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5382" y="5587998"/>
            <a:ext cx="3324861" cy="668417"/>
            <a:chOff x="2745382" y="5587998"/>
            <a:chExt cx="3324861" cy="668417"/>
          </a:xfrm>
        </p:grpSpPr>
        <p:sp>
          <p:nvSpPr>
            <p:cNvPr id="49" name="Freeform 48"/>
            <p:cNvSpPr/>
            <p:nvPr/>
          </p:nvSpPr>
          <p:spPr>
            <a:xfrm>
              <a:off x="2745382" y="5890985"/>
              <a:ext cx="3324861" cy="365430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861" h="365430">
                  <a:moveTo>
                    <a:pt x="182" y="99674"/>
                  </a:moveTo>
                  <a:cubicBezTo>
                    <a:pt x="-6245" y="255966"/>
                    <a:pt x="158176" y="376145"/>
                    <a:pt x="363946" y="364673"/>
                  </a:cubicBezTo>
                  <a:cubicBezTo>
                    <a:pt x="569716" y="353201"/>
                    <a:pt x="888879" y="76805"/>
                    <a:pt x="1234803" y="30843"/>
                  </a:cubicBezTo>
                  <a:cubicBezTo>
                    <a:pt x="1580727" y="-15119"/>
                    <a:pt x="2076632" y="-605"/>
                    <a:pt x="2424975" y="16329"/>
                  </a:cubicBezTo>
                  <a:cubicBezTo>
                    <a:pt x="2773318" y="33263"/>
                    <a:pt x="3177299" y="125188"/>
                    <a:pt x="3324861" y="13244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8831" y="558799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data set #1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257215" y="5007429"/>
            <a:ext cx="1680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Data sets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Positioned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“Correlation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Space”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1227" y="5077854"/>
            <a:ext cx="80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-0.24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14174" y="4238171"/>
            <a:ext cx="4647886" cy="2408433"/>
            <a:chOff x="2014174" y="4238171"/>
            <a:chExt cx="4647886" cy="2408433"/>
          </a:xfrm>
        </p:grpSpPr>
        <p:sp>
          <p:nvSpPr>
            <p:cNvPr id="56" name="Freeform 55"/>
            <p:cNvSpPr/>
            <p:nvPr/>
          </p:nvSpPr>
          <p:spPr>
            <a:xfrm>
              <a:off x="3135087" y="5667829"/>
              <a:ext cx="2823029" cy="791028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52" h="739277">
                  <a:moveTo>
                    <a:pt x="0" y="739277"/>
                  </a:moveTo>
                  <a:cubicBezTo>
                    <a:pt x="85012" y="723452"/>
                    <a:pt x="398613" y="540328"/>
                    <a:pt x="668763" y="495112"/>
                  </a:cubicBezTo>
                  <a:cubicBezTo>
                    <a:pt x="938913" y="449896"/>
                    <a:pt x="1319578" y="455548"/>
                    <a:pt x="1620899" y="467982"/>
                  </a:cubicBezTo>
                  <a:cubicBezTo>
                    <a:pt x="1922220" y="480416"/>
                    <a:pt x="1937346" y="995437"/>
                    <a:pt x="2204652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156859" y="5776685"/>
              <a:ext cx="3505201" cy="863599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37396"/>
                <a:gd name="connsiteY0" fmla="*/ 807100 h 807100"/>
                <a:gd name="connsiteX1" fmla="*/ 680098 w 2737396"/>
                <a:gd name="connsiteY1" fmla="*/ 644324 h 807100"/>
                <a:gd name="connsiteX2" fmla="*/ 1632234 w 2737396"/>
                <a:gd name="connsiteY2" fmla="*/ 617194 h 807100"/>
                <a:gd name="connsiteX3" fmla="*/ 2737396 w 2737396"/>
                <a:gd name="connsiteY3" fmla="*/ 0 h 8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396" h="807100">
                  <a:moveTo>
                    <a:pt x="0" y="807100"/>
                  </a:moveTo>
                  <a:cubicBezTo>
                    <a:pt x="85012" y="791275"/>
                    <a:pt x="409948" y="689540"/>
                    <a:pt x="680098" y="644324"/>
                  </a:cubicBezTo>
                  <a:cubicBezTo>
                    <a:pt x="950248" y="599108"/>
                    <a:pt x="1210007" y="616063"/>
                    <a:pt x="1632234" y="617194"/>
                  </a:cubicBezTo>
                  <a:cubicBezTo>
                    <a:pt x="2054461" y="618325"/>
                    <a:pt x="2470090" y="995437"/>
                    <a:pt x="2737396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2690360" y="6271647"/>
              <a:ext cx="454251" cy="188141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251" h="188141">
                  <a:moveTo>
                    <a:pt x="0" y="0"/>
                  </a:moveTo>
                  <a:cubicBezTo>
                    <a:pt x="81679" y="153911"/>
                    <a:pt x="248481" y="197890"/>
                    <a:pt x="454251" y="18641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2647497" y="6505009"/>
              <a:ext cx="511401" cy="141595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  <a:gd name="connsiteX0" fmla="*/ 0 w 511401"/>
                <a:gd name="connsiteY0" fmla="*/ 0 h 141595"/>
                <a:gd name="connsiteX1" fmla="*/ 511401 w 511401"/>
                <a:gd name="connsiteY1" fmla="*/ 136412 h 14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01" h="141595">
                  <a:moveTo>
                    <a:pt x="0" y="0"/>
                  </a:moveTo>
                  <a:cubicBezTo>
                    <a:pt x="81679" y="153911"/>
                    <a:pt x="305631" y="147884"/>
                    <a:pt x="511401" y="136412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2014174" y="4274457"/>
              <a:ext cx="45719" cy="224972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320890 w 364433"/>
                <a:gd name="connsiteY0" fmla="*/ 0 h 558887"/>
                <a:gd name="connsiteX1" fmla="*/ 364433 w 364433"/>
                <a:gd name="connsiteY1" fmla="*/ 537028 h 558887"/>
                <a:gd name="connsiteX0" fmla="*/ 21846 w 65389"/>
                <a:gd name="connsiteY0" fmla="*/ 0 h 537028"/>
                <a:gd name="connsiteX1" fmla="*/ 65389 w 65389"/>
                <a:gd name="connsiteY1" fmla="*/ 537028 h 537028"/>
                <a:gd name="connsiteX0" fmla="*/ 89748 w 133291"/>
                <a:gd name="connsiteY0" fmla="*/ 0 h 537028"/>
                <a:gd name="connsiteX1" fmla="*/ 133291 w 133291"/>
                <a:gd name="connsiteY1" fmla="*/ 537028 h 537028"/>
                <a:gd name="connsiteX0" fmla="*/ 19509 w 193680"/>
                <a:gd name="connsiteY0" fmla="*/ 0 h 537028"/>
                <a:gd name="connsiteX1" fmla="*/ 193680 w 193680"/>
                <a:gd name="connsiteY1" fmla="*/ 537028 h 537028"/>
                <a:gd name="connsiteX0" fmla="*/ 703 w 174874"/>
                <a:gd name="connsiteY0" fmla="*/ 0 h 537028"/>
                <a:gd name="connsiteX1" fmla="*/ 174874 w 174874"/>
                <a:gd name="connsiteY1" fmla="*/ 537028 h 537028"/>
                <a:gd name="connsiteX0" fmla="*/ 0 w 174171"/>
                <a:gd name="connsiteY0" fmla="*/ 0 h 537028"/>
                <a:gd name="connsiteX1" fmla="*/ 174171 w 174171"/>
                <a:gd name="connsiteY1" fmla="*/ 537028 h 537028"/>
                <a:gd name="connsiteX0" fmla="*/ 3485 w 177656"/>
                <a:gd name="connsiteY0" fmla="*/ 0 h 537028"/>
                <a:gd name="connsiteX1" fmla="*/ 177656 w 177656"/>
                <a:gd name="connsiteY1" fmla="*/ 537028 h 537028"/>
                <a:gd name="connsiteX0" fmla="*/ 4479 w 149622"/>
                <a:gd name="connsiteY0" fmla="*/ 0 h 449942"/>
                <a:gd name="connsiteX1" fmla="*/ 149622 w 149622"/>
                <a:gd name="connsiteY1" fmla="*/ 449942 h 449942"/>
                <a:gd name="connsiteX0" fmla="*/ 29102 w 58131"/>
                <a:gd name="connsiteY0" fmla="*/ 0 h 377370"/>
                <a:gd name="connsiteX1" fmla="*/ 58131 w 58131"/>
                <a:gd name="connsiteY1" fmla="*/ 377370 h 377370"/>
                <a:gd name="connsiteX0" fmla="*/ 8393 w 37422"/>
                <a:gd name="connsiteY0" fmla="*/ 0 h 377370"/>
                <a:gd name="connsiteX1" fmla="*/ 37422 w 37422"/>
                <a:gd name="connsiteY1" fmla="*/ 377370 h 3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22" h="377370">
                  <a:moveTo>
                    <a:pt x="8393" y="0"/>
                  </a:moveTo>
                  <a:cubicBezTo>
                    <a:pt x="-15798" y="353180"/>
                    <a:pt x="18071" y="169332"/>
                    <a:pt x="37422" y="37737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41599" y="4238171"/>
              <a:ext cx="29029" cy="232229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0 w 885372"/>
                <a:gd name="connsiteY0" fmla="*/ 0 h 928914"/>
                <a:gd name="connsiteX1" fmla="*/ 58057 w 885372"/>
                <a:gd name="connsiteY1" fmla="*/ 580572 h 928914"/>
                <a:gd name="connsiteX2" fmla="*/ 885372 w 885372"/>
                <a:gd name="connsiteY2" fmla="*/ 928914 h 928914"/>
                <a:gd name="connsiteX0" fmla="*/ 0 w 58057"/>
                <a:gd name="connsiteY0" fmla="*/ 0 h 580572"/>
                <a:gd name="connsiteX1" fmla="*/ 58057 w 58057"/>
                <a:gd name="connsiteY1" fmla="*/ 580572 h 580572"/>
                <a:gd name="connsiteX0" fmla="*/ 0 w 29029"/>
                <a:gd name="connsiteY0" fmla="*/ 0 h 232229"/>
                <a:gd name="connsiteX1" fmla="*/ 29029 w 29029"/>
                <a:gd name="connsiteY1" fmla="*/ 232229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9" h="232229">
                  <a:moveTo>
                    <a:pt x="0" y="0"/>
                  </a:moveTo>
                  <a:lnTo>
                    <a:pt x="29029" y="232229"/>
                  </a:lnTo>
                </a:path>
              </a:pathLst>
            </a:custGeom>
            <a:noFill/>
            <a:ln w="57150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8847" y="586182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data set #2</a:t>
              </a:r>
            </a:p>
            <a:p>
              <a:r>
                <a:rPr lang="en-US" dirty="0">
                  <a:solidFill>
                    <a:srgbClr val="8064A2">
                      <a:lumMod val="75000"/>
                    </a:srgbClr>
                  </a:solidFill>
                  <a:cs typeface="Arial" panose="020B0604020202020204" pitchFamily="34" charset="0"/>
                </a:rPr>
                <a:t>d</a:t>
              </a:r>
              <a:r>
                <a:rPr lang="en-US" dirty="0" smtClean="0">
                  <a:solidFill>
                    <a:srgbClr val="8064A2">
                      <a:lumMod val="75000"/>
                    </a:srgbClr>
                  </a:solidFill>
                  <a:cs typeface="Arial" panose="020B0604020202020204" pitchFamily="34" charset="0"/>
                </a:rPr>
                <a:t>ata set #3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144691" y="5075707"/>
            <a:ext cx="131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0.32   …</a:t>
            </a:r>
          </a:p>
        </p:txBody>
      </p:sp>
    </p:spTree>
    <p:extLst>
      <p:ext uri="{BB962C8B-B14F-4D97-AF65-F5344CB8AC3E}">
        <p14:creationId xmlns:p14="http://schemas.microsoft.com/office/powerpoint/2010/main" val="2830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40" grpId="0" animBg="1"/>
      <p:bldP spid="41" grpId="0"/>
      <p:bldP spid="43" grpId="0" animBg="1"/>
      <p:bldP spid="44" grpId="0" animBg="1"/>
      <p:bldP spid="46" grpId="0" animBg="1"/>
      <p:bldP spid="50" grpId="0"/>
      <p:bldP spid="52" grpId="0"/>
      <p:bldP spid="53" grpId="0"/>
      <p:bldP spid="54" grpId="0"/>
      <p:bldP spid="48" grpId="0" animBg="1"/>
      <p:bldP spid="70" grpId="0"/>
      <p:bldP spid="45" grpId="0"/>
      <p:bldP spid="51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427148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48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963219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727147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16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16189" r="3455" b="10246"/>
          <a:stretch/>
        </p:blipFill>
        <p:spPr bwMode="auto">
          <a:xfrm>
            <a:off x="-1873770" y="869431"/>
            <a:ext cx="10777928" cy="49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85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Perutz </a:t>
            </a:r>
            <a:r>
              <a:rPr lang="en-US" sz="2000" dirty="0">
                <a:solidFill>
                  <a:srgbClr val="000000"/>
                </a:solidFill>
              </a:rPr>
              <a:t>(1985</a:t>
            </a:r>
            <a:r>
              <a:rPr lang="en-US" sz="2000" dirty="0" smtClean="0">
                <a:solidFill>
                  <a:srgbClr val="000000"/>
                </a:solidFill>
              </a:rPr>
              <a:t>). “Early Days of </a:t>
            </a:r>
            <a:r>
              <a:rPr lang="en-US" sz="2000" dirty="0" err="1" smtClean="0">
                <a:solidFill>
                  <a:srgbClr val="000000"/>
                </a:solidFill>
              </a:rPr>
              <a:t>Cryst</a:t>
            </a:r>
            <a:r>
              <a:rPr lang="en-US" sz="2000" dirty="0" smtClean="0">
                <a:solidFill>
                  <a:srgbClr val="000000"/>
                </a:solidFill>
              </a:rPr>
              <a:t>…”</a:t>
            </a:r>
            <a:r>
              <a:rPr lang="en-US" sz="2000" i="1" dirty="0" smtClean="0">
                <a:solidFill>
                  <a:srgbClr val="000000"/>
                </a:solidFill>
              </a:rPr>
              <a:t> Methods </a:t>
            </a:r>
            <a:r>
              <a:rPr lang="en-US" sz="2000" i="1" dirty="0">
                <a:solidFill>
                  <a:srgbClr val="000000"/>
                </a:solidFill>
              </a:rPr>
              <a:t>in </a:t>
            </a:r>
            <a:r>
              <a:rPr lang="en-US" sz="2000" i="1" dirty="0" smtClean="0">
                <a:solidFill>
                  <a:srgbClr val="000000"/>
                </a:solidFill>
              </a:rPr>
              <a:t>Enzymology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Vol.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114</a:t>
            </a:r>
            <a:r>
              <a:rPr lang="en-US" sz="2000" i="1" dirty="0">
                <a:solidFill>
                  <a:srgbClr val="000000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</a:rPr>
              <a:t>3-18.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Bragg &amp; Perutz (1952)."external </a:t>
            </a:r>
            <a:r>
              <a:rPr lang="en-US" sz="2000" dirty="0">
                <a:solidFill>
                  <a:srgbClr val="000000"/>
                </a:solidFill>
              </a:rPr>
              <a:t>form </a:t>
            </a:r>
            <a:r>
              <a:rPr lang="en-US" sz="2000" dirty="0" err="1" smtClean="0">
                <a:solidFill>
                  <a:srgbClr val="000000"/>
                </a:solidFill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</a:rPr>
              <a:t> I", </a:t>
            </a:r>
            <a:r>
              <a:rPr lang="en-US" sz="2000" i="1" dirty="0" err="1">
                <a:solidFill>
                  <a:srgbClr val="000000"/>
                </a:solidFill>
              </a:rPr>
              <a:t>Acta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Cryst</a:t>
            </a:r>
            <a:r>
              <a:rPr lang="en-US" sz="2000" i="1" dirty="0" smtClean="0">
                <a:solidFill>
                  <a:srgbClr val="000000"/>
                </a:solidFill>
              </a:rPr>
              <a:t>.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5</a:t>
            </a:r>
            <a:r>
              <a:rPr lang="en-US" sz="2000" dirty="0">
                <a:solidFill>
                  <a:srgbClr val="000000"/>
                </a:solidFill>
              </a:rPr>
              <a:t>, 277-283.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4066"/>
          </a:xfrm>
        </p:spPr>
        <p:txBody>
          <a:bodyPr/>
          <a:lstStyle/>
          <a:p>
            <a:r>
              <a:rPr lang="en-US" sz="3600" dirty="0" smtClean="0"/>
              <a:t>Bragg’s “minimum wavelength principle”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10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DMMULTI – fake data</a:t>
            </a:r>
            <a:br>
              <a:rPr lang="en-US" dirty="0" smtClean="0"/>
            </a:br>
            <a:r>
              <a:rPr lang="en-US" sz="3600" dirty="0" smtClean="0"/>
              <a:t>4 </a:t>
            </a:r>
            <a:r>
              <a:rPr lang="en-US" sz="3600" dirty="0" err="1" smtClean="0"/>
              <a:t>deg</a:t>
            </a:r>
            <a:r>
              <a:rPr lang="en-US" sz="3600" dirty="0" smtClean="0"/>
              <a:t> rotation: 8 “</a:t>
            </a:r>
            <a:r>
              <a:rPr lang="en-US" sz="3600" dirty="0" err="1" smtClean="0"/>
              <a:t>xtals</a:t>
            </a:r>
            <a:r>
              <a:rPr lang="en-US" sz="3600" dirty="0" smtClean="0"/>
              <a:t>”: before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6286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CC = 0.02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06286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CC = 0.8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DMMULTI – fake data</a:t>
            </a:r>
            <a:br>
              <a:rPr lang="en-US" kern="0" dirty="0" smtClean="0">
                <a:solidFill>
                  <a:srgbClr val="000000"/>
                </a:solidFill>
              </a:rPr>
            </a:br>
            <a:r>
              <a:rPr lang="en-US" sz="3600" kern="0" dirty="0" smtClean="0">
                <a:solidFill>
                  <a:srgbClr val="000000"/>
                </a:solidFill>
              </a:rPr>
              <a:t>4 </a:t>
            </a:r>
            <a:r>
              <a:rPr lang="en-US" sz="3600" kern="0" dirty="0" err="1" smtClean="0">
                <a:solidFill>
                  <a:srgbClr val="000000"/>
                </a:solidFill>
              </a:rPr>
              <a:t>deg</a:t>
            </a:r>
            <a:r>
              <a:rPr lang="en-US" sz="3600" kern="0" dirty="0" smtClean="0">
                <a:solidFill>
                  <a:srgbClr val="000000"/>
                </a:solidFill>
              </a:rPr>
              <a:t> rotation: 8 “</a:t>
            </a:r>
            <a:r>
              <a:rPr lang="en-US" sz="3600" kern="0" dirty="0" err="1" smtClean="0">
                <a:solidFill>
                  <a:srgbClr val="000000"/>
                </a:solidFill>
              </a:rPr>
              <a:t>xtals</a:t>
            </a:r>
            <a:r>
              <a:rPr lang="en-US" sz="3600" kern="0" dirty="0" smtClean="0">
                <a:solidFill>
                  <a:srgbClr val="000000"/>
                </a:solidFill>
              </a:rPr>
              <a:t>”: after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Partiality &gt; 25% error per spot!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8238" r="31796" b="17828"/>
          <a:stretch/>
        </p:blipFill>
        <p:spPr bwMode="auto">
          <a:xfrm>
            <a:off x="685800" y="1219200"/>
            <a:ext cx="7689955" cy="46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Kabsch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 (2014)."Processing of X-ray snapshots from crystals in random orientations",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2204-2216.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56758" y="4686614"/>
                <a:ext cx="2915195" cy="621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37.9 ∗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25%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58" y="4686614"/>
                <a:ext cx="2915195" cy="6212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9342" y="3114717"/>
                <a:ext cx="2743200" cy="621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7.7 ∗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3%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342" y="3114717"/>
                <a:ext cx="2743200" cy="6212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2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9"/>
          <p:cNvSpPr>
            <a:spLocks noChangeAspect="1" noChangeArrowheads="1"/>
          </p:cNvSpPr>
          <p:nvPr/>
        </p:nvSpPr>
        <p:spPr bwMode="auto">
          <a:xfrm>
            <a:off x="-2173574" y="4487680"/>
            <a:ext cx="7930059" cy="15700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9"/>
          <p:cNvSpPr>
            <a:spLocks noChangeAspect="1" noChangeArrowheads="1"/>
          </p:cNvSpPr>
          <p:nvPr/>
        </p:nvSpPr>
        <p:spPr bwMode="auto">
          <a:xfrm>
            <a:off x="-7824866" y="3920560"/>
            <a:ext cx="13583852" cy="2689404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5015689" y="266696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Oval 9"/>
          <p:cNvSpPr>
            <a:spLocks noChangeAspect="1" noChangeArrowheads="1"/>
          </p:cNvSpPr>
          <p:nvPr/>
        </p:nvSpPr>
        <p:spPr bwMode="auto">
          <a:xfrm>
            <a:off x="-4285144" y="4290309"/>
            <a:ext cx="10054120" cy="1990569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-1751013" y="3852472"/>
            <a:ext cx="7345363" cy="141485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5115" name="Oval 11"/>
          <p:cNvSpPr>
            <a:spLocks noChangeAspect="1" noChangeArrowheads="1"/>
          </p:cNvSpPr>
          <p:nvPr/>
        </p:nvSpPr>
        <p:spPr bwMode="auto">
          <a:xfrm>
            <a:off x="-2172888" y="1259171"/>
            <a:ext cx="7941863" cy="792930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Ewald sphere</a:t>
            </a:r>
          </a:p>
        </p:txBody>
      </p:sp>
      <p:sp>
        <p:nvSpPr>
          <p:cNvPr id="14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spect="1" noChangeArrowheads="1"/>
          </p:cNvSpPr>
          <p:nvPr/>
        </p:nvSpPr>
        <p:spPr bwMode="auto">
          <a:xfrm>
            <a:off x="-7818120" y="-1573972"/>
            <a:ext cx="13589591" cy="13568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5304904" y="340456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39"/>
          <p:cNvSpPr>
            <a:spLocks noChangeArrowheads="1"/>
          </p:cNvSpPr>
          <p:nvPr/>
        </p:nvSpPr>
        <p:spPr bwMode="auto">
          <a:xfrm rot="20492068">
            <a:off x="5416026" y="33997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-207963" y="0"/>
            <a:ext cx="4615071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What is “partiality”?</a:t>
            </a:r>
            <a:endParaRPr lang="en-US" altLang="en-US" b="1" dirty="0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 rot="20776548">
            <a:off x="5504891" y="3412554"/>
            <a:ext cx="121287" cy="310993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39"/>
          <p:cNvSpPr>
            <a:spLocks noChangeArrowheads="1"/>
          </p:cNvSpPr>
          <p:nvPr/>
        </p:nvSpPr>
        <p:spPr bwMode="auto">
          <a:xfrm rot="20184460">
            <a:off x="5360619" y="3451106"/>
            <a:ext cx="127164" cy="329036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5562234" y="426149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9"/>
          <p:cNvSpPr>
            <a:spLocks noChangeArrowheads="1"/>
          </p:cNvSpPr>
          <p:nvPr/>
        </p:nvSpPr>
        <p:spPr bwMode="auto">
          <a:xfrm rot="21020441">
            <a:off x="5632879" y="4263871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 rot="21274737">
            <a:off x="5671328" y="4266940"/>
            <a:ext cx="120819" cy="35469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39"/>
          <p:cNvSpPr>
            <a:spLocks noChangeArrowheads="1"/>
          </p:cNvSpPr>
          <p:nvPr/>
        </p:nvSpPr>
        <p:spPr bwMode="auto">
          <a:xfrm rot="20948202">
            <a:off x="5625327" y="4288010"/>
            <a:ext cx="125025" cy="34904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7"/>
          <p:cNvSpPr>
            <a:spLocks noChangeArrowheads="1"/>
          </p:cNvSpPr>
          <p:nvPr/>
        </p:nvSpPr>
        <p:spPr bwMode="auto">
          <a:xfrm>
            <a:off x="4951805" y="258141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 rot="20492068">
            <a:off x="5062927" y="2576646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39"/>
          <p:cNvSpPr>
            <a:spLocks noChangeArrowheads="1"/>
          </p:cNvSpPr>
          <p:nvPr/>
        </p:nvSpPr>
        <p:spPr bwMode="auto">
          <a:xfrm rot="20235875">
            <a:off x="5268454" y="2634026"/>
            <a:ext cx="45719" cy="128801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 rot="19648999">
            <a:off x="4973445" y="2798652"/>
            <a:ext cx="51979" cy="13912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518757" y="193495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7"/>
          <p:cNvSpPr>
            <a:spLocks noChangeArrowheads="1"/>
          </p:cNvSpPr>
          <p:nvPr/>
        </p:nvSpPr>
        <p:spPr bwMode="auto">
          <a:xfrm>
            <a:off x="4454873" y="184940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9"/>
          <p:cNvSpPr>
            <a:spLocks noChangeArrowheads="1"/>
          </p:cNvSpPr>
          <p:nvPr/>
        </p:nvSpPr>
        <p:spPr bwMode="auto">
          <a:xfrm rot="19338010">
            <a:off x="4554090" y="18493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65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115"/>
            <a:ext cx="14630400" cy="1463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3120" y="3461657"/>
            <a:ext cx="130629" cy="1750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9"/>
          <p:cNvSpPr>
            <a:spLocks noChangeAspect="1" noChangeArrowheads="1"/>
          </p:cNvSpPr>
          <p:nvPr/>
        </p:nvSpPr>
        <p:spPr bwMode="auto">
          <a:xfrm>
            <a:off x="-2173574" y="4487680"/>
            <a:ext cx="7930059" cy="15700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9"/>
          <p:cNvSpPr>
            <a:spLocks noChangeAspect="1" noChangeArrowheads="1"/>
          </p:cNvSpPr>
          <p:nvPr/>
        </p:nvSpPr>
        <p:spPr bwMode="auto">
          <a:xfrm>
            <a:off x="-7824866" y="3920560"/>
            <a:ext cx="13583852" cy="2689404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5015689" y="266696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Oval 9"/>
          <p:cNvSpPr>
            <a:spLocks noChangeAspect="1" noChangeArrowheads="1"/>
          </p:cNvSpPr>
          <p:nvPr/>
        </p:nvSpPr>
        <p:spPr bwMode="auto">
          <a:xfrm>
            <a:off x="-4285144" y="4290309"/>
            <a:ext cx="10054120" cy="1990569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-1751013" y="3852472"/>
            <a:ext cx="7345363" cy="141485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5115" name="Oval 11"/>
          <p:cNvSpPr>
            <a:spLocks noChangeAspect="1" noChangeArrowheads="1"/>
          </p:cNvSpPr>
          <p:nvPr/>
        </p:nvSpPr>
        <p:spPr bwMode="auto">
          <a:xfrm>
            <a:off x="-2172888" y="1259171"/>
            <a:ext cx="7941863" cy="792930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Ewald sphere</a:t>
            </a:r>
          </a:p>
        </p:txBody>
      </p:sp>
      <p:sp>
        <p:nvSpPr>
          <p:cNvPr id="14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spect="1" noChangeArrowheads="1"/>
          </p:cNvSpPr>
          <p:nvPr/>
        </p:nvSpPr>
        <p:spPr bwMode="auto">
          <a:xfrm>
            <a:off x="-7818120" y="-1573972"/>
            <a:ext cx="13589591" cy="13568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5304904" y="340456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39"/>
          <p:cNvSpPr>
            <a:spLocks noChangeArrowheads="1"/>
          </p:cNvSpPr>
          <p:nvPr/>
        </p:nvSpPr>
        <p:spPr bwMode="auto">
          <a:xfrm rot="20492068">
            <a:off x="5416026" y="33997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-207963" y="0"/>
            <a:ext cx="4615071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What is “partiality”?</a:t>
            </a:r>
            <a:endParaRPr lang="en-US" altLang="en-US" b="1" dirty="0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 rot="20776548">
            <a:off x="5504891" y="3412554"/>
            <a:ext cx="121287" cy="310993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39"/>
          <p:cNvSpPr>
            <a:spLocks noChangeArrowheads="1"/>
          </p:cNvSpPr>
          <p:nvPr/>
        </p:nvSpPr>
        <p:spPr bwMode="auto">
          <a:xfrm rot="20184460">
            <a:off x="5360619" y="3451106"/>
            <a:ext cx="127164" cy="329036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5562234" y="426149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9"/>
          <p:cNvSpPr>
            <a:spLocks noChangeArrowheads="1"/>
          </p:cNvSpPr>
          <p:nvPr/>
        </p:nvSpPr>
        <p:spPr bwMode="auto">
          <a:xfrm rot="21020441">
            <a:off x="5632879" y="4263871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 rot="21274737">
            <a:off x="5671328" y="4266940"/>
            <a:ext cx="120819" cy="35469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39"/>
          <p:cNvSpPr>
            <a:spLocks noChangeArrowheads="1"/>
          </p:cNvSpPr>
          <p:nvPr/>
        </p:nvSpPr>
        <p:spPr bwMode="auto">
          <a:xfrm rot="20948202">
            <a:off x="5625327" y="4288010"/>
            <a:ext cx="125025" cy="34904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7"/>
          <p:cNvSpPr>
            <a:spLocks noChangeArrowheads="1"/>
          </p:cNvSpPr>
          <p:nvPr/>
        </p:nvSpPr>
        <p:spPr bwMode="auto">
          <a:xfrm>
            <a:off x="4951805" y="258141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 rot="20492068">
            <a:off x="5062927" y="2576646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39"/>
          <p:cNvSpPr>
            <a:spLocks noChangeArrowheads="1"/>
          </p:cNvSpPr>
          <p:nvPr/>
        </p:nvSpPr>
        <p:spPr bwMode="auto">
          <a:xfrm rot="20235875">
            <a:off x="5268454" y="2634026"/>
            <a:ext cx="45719" cy="128801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 rot="19648999">
            <a:off x="4973445" y="2798652"/>
            <a:ext cx="51979" cy="13912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518757" y="193495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7"/>
          <p:cNvSpPr>
            <a:spLocks noChangeArrowheads="1"/>
          </p:cNvSpPr>
          <p:nvPr/>
        </p:nvSpPr>
        <p:spPr bwMode="auto">
          <a:xfrm>
            <a:off x="4454873" y="184940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9"/>
          <p:cNvSpPr>
            <a:spLocks noChangeArrowheads="1"/>
          </p:cNvSpPr>
          <p:nvPr/>
        </p:nvSpPr>
        <p:spPr bwMode="auto">
          <a:xfrm rot="19338010">
            <a:off x="4554090" y="18493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3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69 C -5.55556E-7 0.00093 0.02708 0.00255 0.06007 0.00255 C 0.09896 0.00255 0.11302 0.00093 0.11892 -3.7037E-7 L 0.125 -0.00139 C 0.13108 -0.00231 0.14601 -0.0037 0.18993 -0.0037 C 0.21806 -0.0037 0.25 -0.00231 0.25 -0.00069 C 0.25 0.00093 0.21806 0.00255 0.18993 0.00255 C 0.14601 0.00255 0.13108 0.00093 0.125 -3.7037E-7 L 0.11892 -0.00139 C 0.11302 -0.00231 0.09896 -0.0037 0.06007 -0.0037 C 0.02708 -0.0037 -5.55556E-7 -0.00231 -5.55556E-7 -0.00069 Z " pathEditMode="relative" rAng="0" ptsTypes="ffFffffFfff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3 C -0.00035 0.00069 0.02396 0.00231 0.05399 0.00231 C 0.08924 0.00231 0.10191 0.00069 0.10712 -0.00024 L 0.11285 -0.00163 C 0.11823 -0.00255 0.13177 -0.00394 0.17136 -0.00394 C 0.19705 -0.00394 0.22622 -0.00255 0.22622 -0.00093 C 0.22622 0.00069 0.19705 0.00231 0.17136 0.00231 C 0.13177 0.00231 0.11823 0.00069 0.11285 -0.00024 L 0.10712 -0.00163 C 0.10191 -0.00255 0.08924 -0.00394 0.05399 -0.00394 C 0.02396 -0.00394 -0.00035 -0.00255 -0.00035 -0.00093 Z " pathEditMode="relative" rAng="0" ptsTypes="ffFffffFfff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77 C 8.33333E-7 -0.00115 0.02066 0.00047 0.04583 0.00047 C 0.07569 0.00047 0.08646 -0.00115 0.09097 -0.00208 L 0.09566 -0.00347 C 0.10017 -0.00439 0.11163 -0.00578 0.14531 -0.00578 C 0.16684 -0.00578 0.19132 -0.00439 0.19132 -0.00277 C 0.19132 -0.00115 0.16684 0.00047 0.14531 0.00047 C 0.11163 0.00047 0.10017 -0.00115 0.09566 -0.00208 L 0.09097 -0.00347 C 0.08646 -0.00439 0.07569 -0.00578 0.04583 -0.00578 C 0.02066 -0.00578 8.33333E-7 -0.00439 8.33333E-7 -0.00277 Z " pathEditMode="relative" rAng="0" ptsTypes="ffFffffFfff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69 C -5.55556E-7 0.00093 0.02708 0.00255 0.06007 0.00255 C 0.09896 0.00255 0.11302 0.00093 0.11892 -3.7037E-7 L 0.125 -0.00139 C 0.13108 -0.00231 0.14601 -0.0037 0.18993 -0.0037 C 0.21806 -0.0037 0.25 -0.00231 0.25 -0.00069 C 0.25 0.00093 0.21806 0.00255 0.18993 0.00255 C 0.14601 0.00255 0.13108 0.00093 0.125 -3.7037E-7 L 0.11892 -0.00139 C 0.11302 -0.00231 0.09896 -0.0037 0.06007 -0.0037 C 0.02708 -0.0037 -5.55556E-7 -0.00231 -5.55556E-7 -0.00069 Z " pathEditMode="relative" rAng="0" ptsTypes="ffFffffFfff">
                                      <p:cBhvr>
                                        <p:cTn id="1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1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74 C 0.00226 -0.00578 0.02292 -0.00416 0.04809 -0.00416 C 0.07795 -0.00416 0.08871 -0.00578 0.09323 -0.00671 L 0.09792 -0.0081 C 0.10243 -0.00902 0.11389 -0.01041 0.14757 -0.01041 C 0.1691 -0.01041 0.19358 -0.00902 0.19358 -0.0074 C 0.19358 -0.00578 0.1691 -0.00416 0.14757 -0.00416 C 0.11389 -0.00416 0.10243 -0.00578 0.09792 -0.00671 L 0.09323 -0.0081 C 0.08871 -0.00902 0.07795 -0.01041 0.04809 -0.01041 C 0.02292 -0.01041 0.00226 -0.00902 0.00226 -0.0074 Z " pathEditMode="relative" rAng="0" ptsTypes="ffFffffFfff">
                                      <p:cBhvr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46 C 4.16667E-6 0.00208 0.02708 0.0037 0.06007 0.0037 C 0.09895 0.0037 0.11302 0.00208 0.11892 0.00115 L 0.125 -0.00023 C 0.13107 -0.00116 0.146 -0.00255 0.18993 -0.00255 C 0.21805 -0.00255 0.25 -0.00116 0.25 0.00046 C 0.25 0.00208 0.21805 0.0037 0.18993 0.0037 C 0.146 0.0037 0.13107 0.00208 0.125 0.00115 L 0.11892 -0.00023 C 0.11302 -0.00116 0.09895 -0.00255 0.06007 -0.00255 C 0.02708 -0.00255 4.16667E-6 -0.00116 4.16667E-6 0.00046 Z " pathEditMode="relative" rAng="0" ptsTypes="ffFffffFfff">
                                      <p:cBhvr>
                                        <p:cTn id="1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2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0.00162 0.02066 0.00324 0.04584 0.00324 C 0.0757 0.00324 0.08646 0.00162 0.09098 0.00069 L 0.09566 -0.0007 C 0.10018 -0.00162 0.11164 -0.00301 0.14532 -0.00301 C 0.16684 -0.00301 0.19132 -0.00162 0.19132 1.85185E-6 C 0.19132 0.00162 0.16684 0.00324 0.14532 0.00324 C 0.11164 0.00324 0.10018 0.00162 0.09566 0.00069 L 0.09098 -0.0007 C 0.08646 -0.00162 0.0757 -0.00301 0.04584 -0.00301 C 0.02066 -0.00301 -4.16667E-6 -0.00162 -4.16667E-6 1.85185E-6 Z " pathEditMode="relative" rAng="0" ptsTypes="ffFffffFfff">
                                      <p:cBhvr>
                                        <p:cTn id="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24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55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1503009" y="2278289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223984" y="4208689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66846" y="1436914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46526" y="1421482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</a:t>
            </a:r>
            <a:r>
              <a:rPr lang="el-GR" altLang="en-US" sz="2400" dirty="0">
                <a:solidFill>
                  <a:srgbClr val="000000"/>
                </a:solidFill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</a:rPr>
              <a:t>m </a:t>
            </a:r>
            <a:r>
              <a:rPr lang="en-US" altLang="en-US" sz="2400" dirty="0" err="1">
                <a:solidFill>
                  <a:srgbClr val="000000"/>
                </a:solidFill>
              </a:rPr>
              <a:t>xtal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4724046" y="2292577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Multiplicity required to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354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Monte Carlo</a:t>
            </a:r>
          </a:p>
          <a:p>
            <a:pPr lvl="1"/>
            <a:r>
              <a:rPr lang="en-US" sz="3600" dirty="0" smtClean="0"/>
              <a:t> 100% /</a:t>
            </a:r>
            <a:r>
              <a:rPr lang="en-US" sz="3600" dirty="0" err="1" smtClean="0"/>
              <a:t>obs</a:t>
            </a:r>
            <a:r>
              <a:rPr lang="en-US" sz="3600" dirty="0"/>
              <a:t>	</a:t>
            </a:r>
            <a:r>
              <a:rPr lang="en-US" sz="3600" dirty="0" smtClean="0"/>
              <a:t>→  10,000 fold</a:t>
            </a:r>
            <a:endParaRPr lang="en-US" sz="3600" dirty="0"/>
          </a:p>
          <a:p>
            <a:r>
              <a:rPr lang="en-US" sz="4000" dirty="0" err="1" smtClean="0"/>
              <a:t>nXDS</a:t>
            </a:r>
            <a:endParaRPr lang="en-US" sz="4000" dirty="0" smtClean="0"/>
          </a:p>
          <a:p>
            <a:pPr lvl="1"/>
            <a:r>
              <a:rPr lang="en-US" sz="3600" dirty="0" smtClean="0"/>
              <a:t> 25% /</a:t>
            </a:r>
            <a:r>
              <a:rPr lang="en-US" sz="3600" dirty="0" err="1" smtClean="0"/>
              <a:t>obs</a:t>
            </a:r>
            <a:r>
              <a:rPr lang="en-US" sz="3600" dirty="0" smtClean="0"/>
              <a:t>	→  625 fold</a:t>
            </a:r>
            <a:endParaRPr lang="en-US" sz="3600" dirty="0"/>
          </a:p>
          <a:p>
            <a:r>
              <a:rPr lang="en-US" sz="4000" dirty="0" smtClean="0"/>
              <a:t>Synchrotron</a:t>
            </a:r>
          </a:p>
          <a:p>
            <a:pPr lvl="1"/>
            <a:r>
              <a:rPr lang="en-US" sz="3600" dirty="0" smtClean="0"/>
              <a:t> 3% /</a:t>
            </a:r>
            <a:r>
              <a:rPr lang="en-US" sz="3600" dirty="0" err="1" smtClean="0"/>
              <a:t>obs</a:t>
            </a:r>
            <a:r>
              <a:rPr lang="en-US" sz="3600" dirty="0" smtClean="0"/>
              <a:t>		→  9 fold</a:t>
            </a:r>
          </a:p>
          <a:p>
            <a:pPr marL="457200" lvl="1" indent="0" algn="ctr">
              <a:buNone/>
            </a:pPr>
            <a:endParaRPr lang="en-US" sz="3200" dirty="0" smtClean="0"/>
          </a:p>
          <a:p>
            <a:pPr marL="457200" lvl="1" indent="0" algn="ctr">
              <a:buNone/>
            </a:pPr>
            <a:r>
              <a:rPr lang="en-US" sz="3200" dirty="0" smtClean="0"/>
              <a:t>Assuming </a:t>
            </a:r>
            <a:r>
              <a:rPr lang="el-GR" sz="3200" dirty="0" smtClean="0"/>
              <a:t>Δ</a:t>
            </a:r>
            <a:r>
              <a:rPr lang="en-US" sz="3200" dirty="0" smtClean="0"/>
              <a:t>F/F ~ 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6990" y="4336472"/>
            <a:ext cx="277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time: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$2/s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Can’t we just rotate the crystal?</a:t>
            </a:r>
          </a:p>
        </p:txBody>
      </p:sp>
      <p:grpSp>
        <p:nvGrpSpPr>
          <p:cNvPr id="9250" name="Group 34"/>
          <p:cNvGrpSpPr>
            <a:grpSpLocks/>
          </p:cNvGrpSpPr>
          <p:nvPr/>
        </p:nvGrpSpPr>
        <p:grpSpPr bwMode="auto">
          <a:xfrm>
            <a:off x="3043238" y="2638425"/>
            <a:ext cx="2744787" cy="2741613"/>
            <a:chOff x="1917" y="1662"/>
            <a:chExt cx="1729" cy="1727"/>
          </a:xfrm>
        </p:grpSpPr>
        <p:sp>
          <p:nvSpPr>
            <p:cNvPr id="8220" name="Oval 4"/>
            <p:cNvSpPr>
              <a:spLocks noChangeAspect="1" noChangeArrowheads="1"/>
            </p:cNvSpPr>
            <p:nvPr/>
          </p:nvSpPr>
          <p:spPr bwMode="auto">
            <a:xfrm>
              <a:off x="1919" y="1662"/>
              <a:ext cx="1727" cy="17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221" name="Line 5"/>
            <p:cNvSpPr>
              <a:spLocks noChangeShapeType="1"/>
            </p:cNvSpPr>
            <p:nvPr/>
          </p:nvSpPr>
          <p:spPr bwMode="auto">
            <a:xfrm>
              <a:off x="1917" y="2527"/>
              <a:ext cx="1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2" name="Text Box 6"/>
            <p:cNvSpPr txBox="1">
              <a:spLocks noChangeArrowheads="1"/>
            </p:cNvSpPr>
            <p:nvPr/>
          </p:nvSpPr>
          <p:spPr bwMode="auto">
            <a:xfrm>
              <a:off x="2513" y="2565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 </a:t>
              </a:r>
              <a:r>
                <a:rPr lang="el-GR" altLang="en-US" sz="2400" b="1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m</a:t>
              </a:r>
              <a:endParaRPr lang="el-GR" alt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9251" name="Group 35"/>
          <p:cNvGrpSpPr>
            <a:grpSpLocks/>
          </p:cNvGrpSpPr>
          <p:nvPr/>
        </p:nvGrpSpPr>
        <p:grpSpPr bwMode="auto">
          <a:xfrm>
            <a:off x="4414838" y="2668588"/>
            <a:ext cx="885825" cy="1341437"/>
            <a:chOff x="2781" y="1681"/>
            <a:chExt cx="558" cy="845"/>
          </a:xfrm>
        </p:grpSpPr>
        <p:sp>
          <p:nvSpPr>
            <p:cNvPr id="8216" name="Line 7"/>
            <p:cNvSpPr>
              <a:spLocks noChangeShapeType="1"/>
            </p:cNvSpPr>
            <p:nvPr/>
          </p:nvSpPr>
          <p:spPr bwMode="auto">
            <a:xfrm flipH="1">
              <a:off x="2781" y="1681"/>
              <a:ext cx="170" cy="8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7" name="Line 8"/>
            <p:cNvSpPr>
              <a:spLocks noChangeShapeType="1"/>
            </p:cNvSpPr>
            <p:nvPr/>
          </p:nvSpPr>
          <p:spPr bwMode="auto">
            <a:xfrm flipV="1">
              <a:off x="2781" y="1730"/>
              <a:ext cx="325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8" name="Text Box 9"/>
            <p:cNvSpPr txBox="1">
              <a:spLocks noChangeArrowheads="1"/>
            </p:cNvSpPr>
            <p:nvPr/>
          </p:nvSpPr>
          <p:spPr bwMode="auto">
            <a:xfrm>
              <a:off x="3039" y="2106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°</a:t>
              </a:r>
            </a:p>
          </p:txBody>
        </p:sp>
        <p:sp>
          <p:nvSpPr>
            <p:cNvPr id="8219" name="Freeform 10"/>
            <p:cNvSpPr>
              <a:spLocks/>
            </p:cNvSpPr>
            <p:nvPr/>
          </p:nvSpPr>
          <p:spPr bwMode="auto">
            <a:xfrm>
              <a:off x="2979" y="1929"/>
              <a:ext cx="155" cy="204"/>
            </a:xfrm>
            <a:custGeom>
              <a:avLst/>
              <a:gdLst>
                <a:gd name="T0" fmla="*/ 138 w 155"/>
                <a:gd name="T1" fmla="*/ 204 h 204"/>
                <a:gd name="T2" fmla="*/ 132 w 155"/>
                <a:gd name="T3" fmla="*/ 57 h 204"/>
                <a:gd name="T4" fmla="*/ 0 w 155"/>
                <a:gd name="T5" fmla="*/ 0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" h="204">
                  <a:moveTo>
                    <a:pt x="138" y="204"/>
                  </a:moveTo>
                  <a:cubicBezTo>
                    <a:pt x="146" y="147"/>
                    <a:pt x="155" y="91"/>
                    <a:pt x="132" y="57"/>
                  </a:cubicBezTo>
                  <a:cubicBezTo>
                    <a:pt x="109" y="23"/>
                    <a:pt x="54" y="11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255" name="Group 39"/>
          <p:cNvGrpSpPr>
            <a:grpSpLocks/>
          </p:cNvGrpSpPr>
          <p:nvPr/>
        </p:nvGrpSpPr>
        <p:grpSpPr bwMode="auto">
          <a:xfrm>
            <a:off x="5616575" y="2786063"/>
            <a:ext cx="1193800" cy="530225"/>
            <a:chOff x="3538" y="1755"/>
            <a:chExt cx="752" cy="334"/>
          </a:xfrm>
        </p:grpSpPr>
        <p:sp>
          <p:nvSpPr>
            <p:cNvPr id="8214" name="Text Box 12"/>
            <p:cNvSpPr txBox="1">
              <a:spLocks noChangeArrowheads="1"/>
            </p:cNvSpPr>
            <p:nvPr/>
          </p:nvSpPr>
          <p:spPr bwMode="auto">
            <a:xfrm>
              <a:off x="3606" y="1755"/>
              <a:ext cx="661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100 fs</a:t>
              </a:r>
            </a:p>
          </p:txBody>
        </p:sp>
        <p:sp>
          <p:nvSpPr>
            <p:cNvPr id="8215" name="Line 13"/>
            <p:cNvSpPr>
              <a:spLocks noChangeShapeType="1"/>
            </p:cNvSpPr>
            <p:nvPr/>
          </p:nvSpPr>
          <p:spPr bwMode="auto">
            <a:xfrm>
              <a:off x="3538" y="1800"/>
              <a:ext cx="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813550" y="2624138"/>
            <a:ext cx="156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90 km/s</a:t>
            </a:r>
          </a:p>
        </p:txBody>
      </p:sp>
      <p:grpSp>
        <p:nvGrpSpPr>
          <p:cNvPr id="9254" name="Group 38"/>
          <p:cNvGrpSpPr>
            <a:grpSpLocks/>
          </p:cNvGrpSpPr>
          <p:nvPr/>
        </p:nvGrpSpPr>
        <p:grpSpPr bwMode="auto">
          <a:xfrm>
            <a:off x="4738688" y="2135188"/>
            <a:ext cx="1943100" cy="750887"/>
            <a:chOff x="2985" y="1345"/>
            <a:chExt cx="1224" cy="473"/>
          </a:xfrm>
        </p:grpSpPr>
        <p:sp>
          <p:nvSpPr>
            <p:cNvPr id="8211" name="Text Box 37"/>
            <p:cNvSpPr txBox="1">
              <a:spLocks noChangeArrowheads="1"/>
            </p:cNvSpPr>
            <p:nvPr/>
          </p:nvSpPr>
          <p:spPr bwMode="auto">
            <a:xfrm>
              <a:off x="3645" y="1484"/>
              <a:ext cx="56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9 nm</a:t>
              </a:r>
            </a:p>
          </p:txBody>
        </p:sp>
        <p:sp>
          <p:nvSpPr>
            <p:cNvPr id="8212" name="Line 11"/>
            <p:cNvSpPr>
              <a:spLocks noChangeShapeType="1"/>
            </p:cNvSpPr>
            <p:nvPr/>
          </p:nvSpPr>
          <p:spPr bwMode="auto">
            <a:xfrm>
              <a:off x="2985" y="1617"/>
              <a:ext cx="14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3" name="Freeform 15"/>
            <p:cNvSpPr>
              <a:spLocks/>
            </p:cNvSpPr>
            <p:nvPr/>
          </p:nvSpPr>
          <p:spPr bwMode="auto">
            <a:xfrm>
              <a:off x="3088" y="1345"/>
              <a:ext cx="560" cy="243"/>
            </a:xfrm>
            <a:custGeom>
              <a:avLst/>
              <a:gdLst>
                <a:gd name="T0" fmla="*/ 560 w 560"/>
                <a:gd name="T1" fmla="*/ 224 h 243"/>
                <a:gd name="T2" fmla="*/ 226 w 560"/>
                <a:gd name="T3" fmla="*/ 3 h 243"/>
                <a:gd name="T4" fmla="*/ 0 w 560"/>
                <a:gd name="T5" fmla="*/ 243 h 2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0" h="243">
                  <a:moveTo>
                    <a:pt x="560" y="224"/>
                  </a:moveTo>
                  <a:cubicBezTo>
                    <a:pt x="504" y="189"/>
                    <a:pt x="319" y="0"/>
                    <a:pt x="226" y="3"/>
                  </a:cubicBezTo>
                  <a:cubicBezTo>
                    <a:pt x="133" y="6"/>
                    <a:pt x="63" y="128"/>
                    <a:pt x="0" y="2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256" name="Group 40"/>
          <p:cNvGrpSpPr>
            <a:grpSpLocks/>
          </p:cNvGrpSpPr>
          <p:nvPr/>
        </p:nvGrpSpPr>
        <p:grpSpPr bwMode="auto">
          <a:xfrm>
            <a:off x="166688" y="1730375"/>
            <a:ext cx="2654300" cy="4578350"/>
            <a:chOff x="105" y="1090"/>
            <a:chExt cx="1672" cy="2884"/>
          </a:xfrm>
        </p:grpSpPr>
        <p:sp>
          <p:nvSpPr>
            <p:cNvPr id="8209" name="Rectangle 17"/>
            <p:cNvSpPr>
              <a:spLocks noChangeArrowheads="1"/>
            </p:cNvSpPr>
            <p:nvPr/>
          </p:nvSpPr>
          <p:spPr bwMode="auto">
            <a:xfrm>
              <a:off x="221" y="3686"/>
              <a:ext cx="11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17.26 km/s </a:t>
              </a:r>
            </a:p>
          </p:txBody>
        </p:sp>
        <p:graphicFrame>
          <p:nvGraphicFramePr>
            <p:cNvPr id="8210" name="Object 20"/>
            <p:cNvGraphicFramePr>
              <a:graphicFrameLocks noChangeAspect="1"/>
            </p:cNvGraphicFramePr>
            <p:nvPr/>
          </p:nvGraphicFramePr>
          <p:xfrm>
            <a:off x="105" y="1090"/>
            <a:ext cx="1672" cy="2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Image" r:id="rId3" imgW="2653968" imgH="4076190" progId="Photoshop.Image.6">
                    <p:embed/>
                  </p:oleObj>
                </mc:Choice>
                <mc:Fallback>
                  <p:oleObj name="Image" r:id="rId3" imgW="2653968" imgH="4076190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" y="1090"/>
                          <a:ext cx="1672" cy="25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57" name="Group 41"/>
          <p:cNvGrpSpPr>
            <a:grpSpLocks/>
          </p:cNvGrpSpPr>
          <p:nvPr/>
        </p:nvGrpSpPr>
        <p:grpSpPr bwMode="auto">
          <a:xfrm>
            <a:off x="3046413" y="5637213"/>
            <a:ext cx="1619250" cy="968375"/>
            <a:chOff x="1919" y="3551"/>
            <a:chExt cx="1020" cy="610"/>
          </a:xfrm>
        </p:grpSpPr>
        <p:sp>
          <p:nvSpPr>
            <p:cNvPr id="8207" name="Text Box 26"/>
            <p:cNvSpPr txBox="1">
              <a:spLocks noChangeArrowheads="1"/>
            </p:cNvSpPr>
            <p:nvPr/>
          </p:nvSpPr>
          <p:spPr bwMode="auto">
            <a:xfrm>
              <a:off x="1919" y="3551"/>
              <a:ext cx="1020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(90 km/s)</a:t>
              </a:r>
              <a:r>
                <a:rPr lang="en-US" altLang="en-US" sz="2400" b="1" baseline="30000">
                  <a:solidFill>
                    <a:srgbClr val="000000"/>
                  </a:solidFill>
                </a:rPr>
                <a:t>2</a:t>
              </a:r>
            </a:p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0.5 </a:t>
              </a:r>
              <a:r>
                <a:rPr lang="el-GR" altLang="en-US" sz="2400" b="1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m</a:t>
              </a:r>
              <a:endParaRPr lang="el-GR" alt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08" name="Line 27"/>
            <p:cNvSpPr>
              <a:spLocks noChangeShapeType="1"/>
            </p:cNvSpPr>
            <p:nvPr/>
          </p:nvSpPr>
          <p:spPr bwMode="auto">
            <a:xfrm>
              <a:off x="1955" y="3875"/>
              <a:ext cx="9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4625975" y="5918200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1.5 x 10</a:t>
            </a:r>
            <a:r>
              <a:rPr lang="en-US" altLang="en-US" sz="2400" b="1" baseline="30000">
                <a:solidFill>
                  <a:srgbClr val="000000"/>
                </a:solidFill>
              </a:rPr>
              <a:t>15</a:t>
            </a:r>
            <a:r>
              <a:rPr lang="en-US" altLang="en-US" sz="2400" b="1">
                <a:solidFill>
                  <a:srgbClr val="000000"/>
                </a:solidFill>
              </a:rPr>
              <a:t> G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729413" y="5924550"/>
            <a:ext cx="1360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0.5 nN</a:t>
            </a:r>
          </a:p>
        </p:txBody>
      </p:sp>
      <p:pic>
        <p:nvPicPr>
          <p:cNvPr id="9247" name="Picture 31" descr="640px-Water_molecule_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28486">
            <a:off x="7744619" y="4361657"/>
            <a:ext cx="9144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640px-Water_molecule_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6735">
            <a:off x="6559550" y="4502150"/>
            <a:ext cx="914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9" name="Line 33"/>
          <p:cNvSpPr>
            <a:spLocks noChangeShapeType="1"/>
          </p:cNvSpPr>
          <p:nvPr/>
        </p:nvSpPr>
        <p:spPr bwMode="auto">
          <a:xfrm flipV="1">
            <a:off x="7497763" y="4794250"/>
            <a:ext cx="269875" cy="158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8002E-6 L 0.19219 -3.58002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7521E-6 L 0.32396 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44" grpId="0"/>
      <p:bldP spid="9246" grpId="0"/>
      <p:bldP spid="9249" grpId="0" animBg="1"/>
      <p:bldP spid="9249" grpId="1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Can’t we just rotate the crystal?</a:t>
            </a:r>
          </a:p>
        </p:txBody>
      </p:sp>
      <p:sp>
        <p:nvSpPr>
          <p:cNvPr id="9219" name="Text Box 31"/>
          <p:cNvSpPr txBox="1">
            <a:spLocks noChangeArrowheads="1"/>
          </p:cNvSpPr>
          <p:nvPr/>
        </p:nvSpPr>
        <p:spPr bwMode="auto">
          <a:xfrm>
            <a:off x="3765550" y="2300288"/>
            <a:ext cx="1327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436563" y="3979863"/>
            <a:ext cx="82296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Why do we want to</a:t>
            </a:r>
            <a:br>
              <a:rPr lang="en-US" altLang="en-US" sz="4400">
                <a:solidFill>
                  <a:srgbClr val="000000"/>
                </a:solidFill>
              </a:rPr>
            </a:br>
            <a:r>
              <a:rPr lang="en-US" altLang="en-US" sz="4400">
                <a:solidFill>
                  <a:srgbClr val="000000"/>
                </a:solidFill>
              </a:rPr>
              <a:t> rotate the crystal?</a:t>
            </a:r>
          </a:p>
        </p:txBody>
      </p:sp>
    </p:spTree>
    <p:extLst>
      <p:ext uri="{BB962C8B-B14F-4D97-AF65-F5344CB8AC3E}">
        <p14:creationId xmlns:p14="http://schemas.microsoft.com/office/powerpoint/2010/main" val="31059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6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104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6" name="Title 1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1534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The “nanocrystal advantage”</a:t>
            </a:r>
          </a:p>
        </p:txBody>
      </p:sp>
      <p:grpSp>
        <p:nvGrpSpPr>
          <p:cNvPr id="10247" name="Group 7"/>
          <p:cNvGrpSpPr>
            <a:grpSpLocks/>
          </p:cNvGrpSpPr>
          <p:nvPr/>
        </p:nvGrpSpPr>
        <p:grpSpPr bwMode="auto">
          <a:xfrm rot="-1374393">
            <a:off x="3602038" y="2106613"/>
            <a:ext cx="1490662" cy="2582862"/>
            <a:chOff x="2120" y="1398"/>
            <a:chExt cx="939" cy="1627"/>
          </a:xfrm>
        </p:grpSpPr>
        <p:grpSp>
          <p:nvGrpSpPr>
            <p:cNvPr id="10260" name="Group 8"/>
            <p:cNvGrpSpPr>
              <a:grpSpLocks/>
            </p:cNvGrpSpPr>
            <p:nvPr/>
          </p:nvGrpSpPr>
          <p:grpSpPr bwMode="auto">
            <a:xfrm>
              <a:off x="2424" y="1398"/>
              <a:ext cx="331" cy="1627"/>
              <a:chOff x="2446" y="1398"/>
              <a:chExt cx="331" cy="1627"/>
            </a:xfrm>
          </p:grpSpPr>
          <p:grpSp>
            <p:nvGrpSpPr>
              <p:cNvPr id="10263" name="Group 9"/>
              <p:cNvGrpSpPr>
                <a:grpSpLocks/>
              </p:cNvGrpSpPr>
              <p:nvPr/>
            </p:nvGrpSpPr>
            <p:grpSpPr bwMode="auto">
              <a:xfrm>
                <a:off x="2446" y="2091"/>
                <a:ext cx="331" cy="934"/>
                <a:chOff x="2446" y="2091"/>
                <a:chExt cx="331" cy="934"/>
              </a:xfrm>
            </p:grpSpPr>
            <p:sp>
              <p:nvSpPr>
                <p:cNvPr id="10267" name="AutoShape 10"/>
                <p:cNvSpPr>
                  <a:spLocks noChangeArrowheads="1"/>
                </p:cNvSpPr>
                <p:nvPr/>
              </p:nvSpPr>
              <p:spPr bwMode="auto">
                <a:xfrm>
                  <a:off x="2446" y="2091"/>
                  <a:ext cx="331" cy="245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8" name="AutoShape 11"/>
                <p:cNvSpPr>
                  <a:spLocks noChangeArrowheads="1"/>
                </p:cNvSpPr>
                <p:nvPr/>
              </p:nvSpPr>
              <p:spPr bwMode="auto">
                <a:xfrm>
                  <a:off x="2482" y="2436"/>
                  <a:ext cx="260" cy="182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9" name="AutoShape 12"/>
                <p:cNvSpPr>
                  <a:spLocks noChangeArrowheads="1"/>
                </p:cNvSpPr>
                <p:nvPr/>
              </p:nvSpPr>
              <p:spPr bwMode="auto">
                <a:xfrm>
                  <a:off x="2521" y="2718"/>
                  <a:ext cx="181" cy="119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0" name="AutoShape 13"/>
                <p:cNvSpPr>
                  <a:spLocks noChangeArrowheads="1"/>
                </p:cNvSpPr>
                <p:nvPr/>
              </p:nvSpPr>
              <p:spPr bwMode="auto">
                <a:xfrm>
                  <a:off x="2537" y="2938"/>
                  <a:ext cx="150" cy="87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264" name="AutoShape 14"/>
              <p:cNvSpPr>
                <a:spLocks noChangeArrowheads="1"/>
              </p:cNvSpPr>
              <p:nvPr/>
            </p:nvSpPr>
            <p:spPr bwMode="auto">
              <a:xfrm flipV="1">
                <a:off x="2475" y="1805"/>
                <a:ext cx="260" cy="182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5" name="AutoShape 15"/>
              <p:cNvSpPr>
                <a:spLocks noChangeArrowheads="1"/>
              </p:cNvSpPr>
              <p:nvPr/>
            </p:nvSpPr>
            <p:spPr bwMode="auto">
              <a:xfrm flipV="1">
                <a:off x="2514" y="1586"/>
                <a:ext cx="181" cy="119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6" name="AutoShape 16"/>
              <p:cNvSpPr>
                <a:spLocks noChangeArrowheads="1"/>
              </p:cNvSpPr>
              <p:nvPr/>
            </p:nvSpPr>
            <p:spPr bwMode="auto">
              <a:xfrm flipV="1">
                <a:off x="2530" y="1398"/>
                <a:ext cx="150" cy="87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61" name="AutoShape 17"/>
            <p:cNvSpPr>
              <a:spLocks noChangeArrowheads="1"/>
            </p:cNvSpPr>
            <p:nvPr/>
          </p:nvSpPr>
          <p:spPr bwMode="auto">
            <a:xfrm flipV="1">
              <a:off x="2878" y="2139"/>
              <a:ext cx="181" cy="119"/>
            </a:xfrm>
            <a:prstGeom prst="roundRect">
              <a:avLst>
                <a:gd name="adj" fmla="val 42856"/>
              </a:avLst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262" name="AutoShape 18"/>
            <p:cNvSpPr>
              <a:spLocks noChangeArrowheads="1"/>
            </p:cNvSpPr>
            <p:nvPr/>
          </p:nvSpPr>
          <p:spPr bwMode="auto">
            <a:xfrm flipV="1">
              <a:off x="2120" y="2139"/>
              <a:ext cx="181" cy="119"/>
            </a:xfrm>
            <a:prstGeom prst="roundRect">
              <a:avLst>
                <a:gd name="adj" fmla="val 42856"/>
              </a:avLst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67955" name="Arc 19"/>
          <p:cNvSpPr>
            <a:spLocks/>
          </p:cNvSpPr>
          <p:nvPr/>
        </p:nvSpPr>
        <p:spPr bwMode="auto">
          <a:xfrm>
            <a:off x="-5322888" y="965200"/>
            <a:ext cx="10279063" cy="9242425"/>
          </a:xfrm>
          <a:custGeom>
            <a:avLst/>
            <a:gdLst>
              <a:gd name="T0" fmla="*/ 2147483647 w 20240"/>
              <a:gd name="T1" fmla="*/ 0 h 18200"/>
              <a:gd name="T2" fmla="*/ 2147483647 w 20240"/>
              <a:gd name="T3" fmla="*/ 2147483647 h 18200"/>
              <a:gd name="T4" fmla="*/ 0 w 20240"/>
              <a:gd name="T5" fmla="*/ 2147483647 h 18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40" h="18200" fill="none" extrusionOk="0">
                <a:moveTo>
                  <a:pt x="11632" y="0"/>
                </a:moveTo>
                <a:cubicBezTo>
                  <a:pt x="15582" y="2524"/>
                  <a:pt x="18603" y="6265"/>
                  <a:pt x="20240" y="10657"/>
                </a:cubicBezTo>
              </a:path>
              <a:path w="20240" h="18200" stroke="0" extrusionOk="0">
                <a:moveTo>
                  <a:pt x="11632" y="0"/>
                </a:moveTo>
                <a:cubicBezTo>
                  <a:pt x="15582" y="2524"/>
                  <a:pt x="18603" y="6265"/>
                  <a:pt x="20240" y="10657"/>
                </a:cubicBezTo>
                <a:lnTo>
                  <a:pt x="0" y="18200"/>
                </a:lnTo>
                <a:lnTo>
                  <a:pt x="1163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956" name="Arc 20"/>
          <p:cNvSpPr>
            <a:spLocks/>
          </p:cNvSpPr>
          <p:nvPr/>
        </p:nvSpPr>
        <p:spPr bwMode="auto">
          <a:xfrm>
            <a:off x="-3387725" y="887413"/>
            <a:ext cx="10255250" cy="9242425"/>
          </a:xfrm>
          <a:custGeom>
            <a:avLst/>
            <a:gdLst>
              <a:gd name="T0" fmla="*/ 2147483647 w 20192"/>
              <a:gd name="T1" fmla="*/ 0 h 18200"/>
              <a:gd name="T2" fmla="*/ 2147483647 w 20192"/>
              <a:gd name="T3" fmla="*/ 2147483647 h 18200"/>
              <a:gd name="T4" fmla="*/ 0 w 20192"/>
              <a:gd name="T5" fmla="*/ 2147483647 h 18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92" h="18200" fill="none" extrusionOk="0">
                <a:moveTo>
                  <a:pt x="11632" y="0"/>
                </a:moveTo>
                <a:cubicBezTo>
                  <a:pt x="15542" y="2499"/>
                  <a:pt x="18543" y="6191"/>
                  <a:pt x="20191" y="10529"/>
                </a:cubicBezTo>
              </a:path>
              <a:path w="20192" h="18200" stroke="0" extrusionOk="0">
                <a:moveTo>
                  <a:pt x="11632" y="0"/>
                </a:moveTo>
                <a:cubicBezTo>
                  <a:pt x="15542" y="2499"/>
                  <a:pt x="18543" y="6191"/>
                  <a:pt x="20191" y="10529"/>
                </a:cubicBezTo>
                <a:lnTo>
                  <a:pt x="0" y="18200"/>
                </a:lnTo>
                <a:lnTo>
                  <a:pt x="1163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50" name="Text Box 21"/>
          <p:cNvSpPr txBox="1">
            <a:spLocks noChangeArrowheads="1"/>
          </p:cNvSpPr>
          <p:nvPr/>
        </p:nvSpPr>
        <p:spPr bwMode="auto">
          <a:xfrm>
            <a:off x="5743575" y="1651000"/>
            <a:ext cx="2405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</a:t>
            </a:r>
            <a:r>
              <a:rPr lang="en-US" altLang="en-US" baseline="-25000">
                <a:solidFill>
                  <a:srgbClr val="000000"/>
                </a:solidFill>
              </a:rPr>
              <a:t>spot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sym typeface="Symbol" pitchFamily="18" charset="2"/>
              </a:rPr>
              <a:t>= k N</a:t>
            </a:r>
            <a:r>
              <a:rPr lang="en-US" altLang="en-US" baseline="-25000">
                <a:solidFill>
                  <a:srgbClr val="000000"/>
                </a:solidFill>
                <a:sym typeface="Symbol" pitchFamily="18" charset="2"/>
              </a:rPr>
              <a:t>cells</a:t>
            </a:r>
            <a:endParaRPr lang="en-US" altLang="en-US" baseline="300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0251" name="Text Box 22"/>
          <p:cNvSpPr txBox="1">
            <a:spLocks noChangeArrowheads="1"/>
          </p:cNvSpPr>
          <p:nvPr/>
        </p:nvSpPr>
        <p:spPr bwMode="auto">
          <a:xfrm>
            <a:off x="6594475" y="4078288"/>
            <a:ext cx="156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Ewald sphere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range</a:t>
            </a:r>
          </a:p>
        </p:txBody>
      </p:sp>
      <p:grpSp>
        <p:nvGrpSpPr>
          <p:cNvPr id="167959" name="Group 23"/>
          <p:cNvGrpSpPr>
            <a:grpSpLocks/>
          </p:cNvGrpSpPr>
          <p:nvPr/>
        </p:nvGrpSpPr>
        <p:grpSpPr bwMode="auto">
          <a:xfrm>
            <a:off x="4995863" y="4284663"/>
            <a:ext cx="1603375" cy="792162"/>
            <a:chOff x="3147" y="2699"/>
            <a:chExt cx="1010" cy="499"/>
          </a:xfrm>
        </p:grpSpPr>
        <p:sp>
          <p:nvSpPr>
            <p:cNvPr id="10258" name="Freeform 24"/>
            <p:cNvSpPr>
              <a:spLocks/>
            </p:cNvSpPr>
            <p:nvPr/>
          </p:nvSpPr>
          <p:spPr bwMode="auto">
            <a:xfrm>
              <a:off x="3431" y="2699"/>
              <a:ext cx="710" cy="444"/>
            </a:xfrm>
            <a:custGeom>
              <a:avLst/>
              <a:gdLst>
                <a:gd name="T0" fmla="*/ 710 w 710"/>
                <a:gd name="T1" fmla="*/ 0 h 444"/>
                <a:gd name="T2" fmla="*/ 544 w 710"/>
                <a:gd name="T3" fmla="*/ 166 h 444"/>
                <a:gd name="T4" fmla="*/ 0 w 710"/>
                <a:gd name="T5" fmla="*/ 444 h 4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10" h="444">
                  <a:moveTo>
                    <a:pt x="710" y="0"/>
                  </a:moveTo>
                  <a:cubicBezTo>
                    <a:pt x="682" y="28"/>
                    <a:pt x="662" y="92"/>
                    <a:pt x="544" y="166"/>
                  </a:cubicBezTo>
                  <a:cubicBezTo>
                    <a:pt x="426" y="240"/>
                    <a:pt x="113" y="386"/>
                    <a:pt x="0" y="4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Freeform 25"/>
            <p:cNvSpPr>
              <a:spLocks/>
            </p:cNvSpPr>
            <p:nvPr/>
          </p:nvSpPr>
          <p:spPr bwMode="auto">
            <a:xfrm>
              <a:off x="3147" y="2699"/>
              <a:ext cx="1010" cy="499"/>
            </a:xfrm>
            <a:custGeom>
              <a:avLst/>
              <a:gdLst>
                <a:gd name="T0" fmla="*/ 1010 w 1010"/>
                <a:gd name="T1" fmla="*/ 0 h 499"/>
                <a:gd name="T2" fmla="*/ 401 w 1010"/>
                <a:gd name="T3" fmla="*/ 90 h 499"/>
                <a:gd name="T4" fmla="*/ 50 w 1010"/>
                <a:gd name="T5" fmla="*/ 337 h 499"/>
                <a:gd name="T6" fmla="*/ 101 w 1010"/>
                <a:gd name="T7" fmla="*/ 480 h 499"/>
                <a:gd name="T8" fmla="*/ 245 w 1010"/>
                <a:gd name="T9" fmla="*/ 453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0" h="499">
                  <a:moveTo>
                    <a:pt x="1010" y="0"/>
                  </a:moveTo>
                  <a:cubicBezTo>
                    <a:pt x="909" y="15"/>
                    <a:pt x="561" y="34"/>
                    <a:pt x="401" y="90"/>
                  </a:cubicBezTo>
                  <a:cubicBezTo>
                    <a:pt x="241" y="146"/>
                    <a:pt x="100" y="272"/>
                    <a:pt x="50" y="337"/>
                  </a:cubicBezTo>
                  <a:cubicBezTo>
                    <a:pt x="0" y="402"/>
                    <a:pt x="68" y="461"/>
                    <a:pt x="101" y="480"/>
                  </a:cubicBezTo>
                  <a:cubicBezTo>
                    <a:pt x="134" y="499"/>
                    <a:pt x="215" y="459"/>
                    <a:pt x="245" y="4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4483100" y="4284663"/>
            <a:ext cx="2105025" cy="939800"/>
            <a:chOff x="3006" y="2951"/>
            <a:chExt cx="1326" cy="592"/>
          </a:xfrm>
        </p:grpSpPr>
        <p:sp>
          <p:nvSpPr>
            <p:cNvPr id="10256" name="Freeform 27"/>
            <p:cNvSpPr>
              <a:spLocks/>
            </p:cNvSpPr>
            <p:nvPr/>
          </p:nvSpPr>
          <p:spPr bwMode="auto">
            <a:xfrm>
              <a:off x="4128" y="2951"/>
              <a:ext cx="188" cy="481"/>
            </a:xfrm>
            <a:custGeom>
              <a:avLst/>
              <a:gdLst>
                <a:gd name="T0" fmla="*/ 188 w 188"/>
                <a:gd name="T1" fmla="*/ 0 h 481"/>
                <a:gd name="T2" fmla="*/ 22 w 188"/>
                <a:gd name="T3" fmla="*/ 166 h 481"/>
                <a:gd name="T4" fmla="*/ 54 w 188"/>
                <a:gd name="T5" fmla="*/ 481 h 4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" h="481">
                  <a:moveTo>
                    <a:pt x="188" y="0"/>
                  </a:moveTo>
                  <a:cubicBezTo>
                    <a:pt x="160" y="28"/>
                    <a:pt x="44" y="86"/>
                    <a:pt x="22" y="166"/>
                  </a:cubicBezTo>
                  <a:cubicBezTo>
                    <a:pt x="0" y="246"/>
                    <a:pt x="47" y="416"/>
                    <a:pt x="54" y="4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Freeform 28"/>
            <p:cNvSpPr>
              <a:spLocks/>
            </p:cNvSpPr>
            <p:nvPr/>
          </p:nvSpPr>
          <p:spPr bwMode="auto">
            <a:xfrm>
              <a:off x="3006" y="2951"/>
              <a:ext cx="1326" cy="592"/>
            </a:xfrm>
            <a:custGeom>
              <a:avLst/>
              <a:gdLst>
                <a:gd name="T0" fmla="*/ 1326 w 1326"/>
                <a:gd name="T1" fmla="*/ 0 h 592"/>
                <a:gd name="T2" fmla="*/ 410 w 1326"/>
                <a:gd name="T3" fmla="*/ 277 h 592"/>
                <a:gd name="T4" fmla="*/ 0 w 1326"/>
                <a:gd name="T5" fmla="*/ 592 h 5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592">
                  <a:moveTo>
                    <a:pt x="1326" y="0"/>
                  </a:moveTo>
                  <a:cubicBezTo>
                    <a:pt x="1175" y="46"/>
                    <a:pt x="631" y="178"/>
                    <a:pt x="410" y="277"/>
                  </a:cubicBezTo>
                  <a:cubicBezTo>
                    <a:pt x="189" y="376"/>
                    <a:pt x="85" y="526"/>
                    <a:pt x="0" y="5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7965" name="Rectangle 29"/>
          <p:cNvSpPr>
            <a:spLocks noChangeArrowheads="1"/>
          </p:cNvSpPr>
          <p:nvPr/>
        </p:nvSpPr>
        <p:spPr bwMode="auto">
          <a:xfrm>
            <a:off x="7961313" y="16176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167967" name="Text Box 31"/>
          <p:cNvSpPr txBox="1">
            <a:spLocks noChangeArrowheads="1"/>
          </p:cNvSpPr>
          <p:nvPr/>
        </p:nvSpPr>
        <p:spPr bwMode="auto">
          <a:xfrm>
            <a:off x="5682096" y="2507529"/>
            <a:ext cx="3159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caveat: </a:t>
            </a:r>
            <a:r>
              <a:rPr lang="en-US" altLang="en-US" sz="2400" dirty="0">
                <a:solidFill>
                  <a:srgbClr val="CC3300"/>
                </a:solidFill>
              </a:rPr>
              <a:t>100% error</a:t>
            </a:r>
            <a:r>
              <a:rPr lang="en-US" altLang="en-US" sz="2400" dirty="0" smtClean="0">
                <a:solidFill>
                  <a:srgbClr val="CC3300"/>
                </a:solidFill>
              </a:rPr>
              <a:t>!</a:t>
            </a:r>
            <a:endParaRPr lang="en-US" altLang="en-US" sz="24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6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09271 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11355 -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5" grpId="0" animBg="1"/>
      <p:bldP spid="167956" grpId="0" animBg="1"/>
      <p:bldP spid="167965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Real XFEL still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fastBragg program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460500" y="1479550"/>
            <a:ext cx="61118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http://bl831.als.lbl.gov/~jamesh/fastBragg/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2038350"/>
            <a:ext cx="4567237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Optimized for nanocrystals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Square or round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Takes h,k,l and F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Supports 1 unit cell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no “mosaicity”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arbitrary “phi” steps</a:t>
            </a: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09800"/>
            <a:ext cx="1069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7" r="34476"/>
          <a:stretch>
            <a:fillRect/>
          </a:stretch>
        </p:blipFill>
        <p:spPr bwMode="auto">
          <a:xfrm>
            <a:off x="4187825" y="3429000"/>
            <a:ext cx="3349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nonBragg</a:t>
            </a:r>
            <a:r>
              <a:rPr lang="en-US" dirty="0" smtClean="0"/>
              <a:t> for background</a:t>
            </a:r>
            <a:endParaRPr lang="en-US" dirty="0"/>
          </a:p>
        </p:txBody>
      </p:sp>
      <p:pic>
        <p:nvPicPr>
          <p:cNvPr id="9218" name="Picture 2" descr="http://bl831.als.lbl.gov/%7Ejamesh/nonBragg/pila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89582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l831.als.lbl.gov/%7Ejamesh/nonBragg/gnu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10" y="4641273"/>
            <a:ext cx="2933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l831.als.lbl.gov/%7Ejamesh/nonBragg/bestf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57" y="2103437"/>
            <a:ext cx="2857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745673" y="5223164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7608578">
            <a:off x="6179127" y="5181600"/>
            <a:ext cx="983672" cy="759404"/>
          </a:xfrm>
          <a:custGeom>
            <a:avLst/>
            <a:gdLst>
              <a:gd name="connsiteX0" fmla="*/ 0 w 983672"/>
              <a:gd name="connsiteY0" fmla="*/ 0 h 759404"/>
              <a:gd name="connsiteX1" fmla="*/ 235527 w 983672"/>
              <a:gd name="connsiteY1" fmla="*/ 678872 h 759404"/>
              <a:gd name="connsiteX2" fmla="*/ 983672 w 983672"/>
              <a:gd name="connsiteY2" fmla="*/ 720436 h 75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759404">
                <a:moveTo>
                  <a:pt x="0" y="0"/>
                </a:moveTo>
                <a:cubicBezTo>
                  <a:pt x="35791" y="279399"/>
                  <a:pt x="71582" y="558799"/>
                  <a:pt x="235527" y="678872"/>
                </a:cubicBezTo>
                <a:cubicBezTo>
                  <a:pt x="399472" y="798945"/>
                  <a:pt x="691572" y="759690"/>
                  <a:pt x="983672" y="72043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“fit”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Beam center (2)</a:t>
            </a:r>
          </a:p>
          <a:p>
            <a:r>
              <a:rPr lang="en-US" kern="0" dirty="0" smtClean="0"/>
              <a:t>Beam direction (2)</a:t>
            </a:r>
          </a:p>
          <a:p>
            <a:r>
              <a:rPr lang="en-US" kern="0" dirty="0" smtClean="0"/>
              <a:t>Detector distance</a:t>
            </a:r>
          </a:p>
        </p:txBody>
      </p:sp>
    </p:spTree>
    <p:extLst>
      <p:ext uri="{BB962C8B-B14F-4D97-AF65-F5344CB8AC3E}">
        <p14:creationId xmlns:p14="http://schemas.microsoft.com/office/powerpoint/2010/main" val="1044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66807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101973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9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7067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individual “mosaic domains”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8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297678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-1545091" y="2278289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75884" y="4208689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8746" y="1436914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98426" y="1421482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</a:t>
            </a:r>
            <a:r>
              <a:rPr lang="el-GR" altLang="en-US" sz="2400" dirty="0">
                <a:solidFill>
                  <a:srgbClr val="000000"/>
                </a:solidFill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</a:rPr>
              <a:t>m </a:t>
            </a:r>
            <a:r>
              <a:rPr lang="en-US" altLang="en-US" sz="2400" dirty="0" err="1">
                <a:solidFill>
                  <a:srgbClr val="000000"/>
                </a:solidFill>
              </a:rPr>
              <a:t>xtal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1675946" y="2292577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2835729" y="2578308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1412" y="2323476"/>
            <a:ext cx="5715000" cy="240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31567" y="6211669"/>
            <a:ext cx="3912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(2006)."topography",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</p:spTree>
    <p:extLst>
      <p:ext uri="{BB962C8B-B14F-4D97-AF65-F5344CB8AC3E}">
        <p14:creationId xmlns:p14="http://schemas.microsoft.com/office/powerpoint/2010/main" val="201878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3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8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9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0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1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2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3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4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mosaic spread</a:t>
            </a:r>
          </a:p>
        </p:txBody>
      </p:sp>
      <p:sp>
        <p:nvSpPr>
          <p:cNvPr id="71695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6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7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169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1700" name="Text Box 26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1701" name="Freeform 27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170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170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1707" name="Text Box 35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</p:spTree>
    <p:extLst>
      <p:ext uri="{BB962C8B-B14F-4D97-AF65-F5344CB8AC3E}">
        <p14:creationId xmlns:p14="http://schemas.microsoft.com/office/powerpoint/2010/main" val="10999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7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0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2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4" name="Oval 9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5" name="Rectangle 10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mosaic spread</a:t>
            </a:r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Rectangle 13"/>
          <p:cNvSpPr>
            <a:spLocks noChangeArrowheads="1"/>
          </p:cNvSpPr>
          <p:nvPr/>
        </p:nvSpPr>
        <p:spPr bwMode="auto">
          <a:xfrm rot="3438604">
            <a:off x="5310982" y="1997869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2721" name="Text Box 18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2722" name="Text Box 19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2723" name="Line 21"/>
          <p:cNvSpPr>
            <a:spLocks noChangeShapeType="1"/>
          </p:cNvSpPr>
          <p:nvPr/>
        </p:nvSpPr>
        <p:spPr bwMode="auto">
          <a:xfrm flipH="1" flipV="1">
            <a:off x="3963988" y="3435350"/>
            <a:ext cx="1809750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4" name="Text Box 22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2725" name="Line 23"/>
          <p:cNvSpPr>
            <a:spLocks noChangeShapeType="1"/>
          </p:cNvSpPr>
          <p:nvPr/>
        </p:nvSpPr>
        <p:spPr bwMode="auto">
          <a:xfrm flipH="1" flipV="1">
            <a:off x="4465638" y="2924175"/>
            <a:ext cx="1317625" cy="229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Text Box 24"/>
          <p:cNvSpPr txBox="1">
            <a:spLocks noChangeArrowheads="1"/>
          </p:cNvSpPr>
          <p:nvPr/>
        </p:nvSpPr>
        <p:spPr bwMode="auto">
          <a:xfrm>
            <a:off x="4600575" y="412273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2727" name="Rectangle 26"/>
          <p:cNvSpPr>
            <a:spLocks noChangeArrowheads="1"/>
          </p:cNvSpPr>
          <p:nvPr/>
        </p:nvSpPr>
        <p:spPr bwMode="auto">
          <a:xfrm rot="3438604">
            <a:off x="4877593" y="2066132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28" name="Rectangle 28"/>
          <p:cNvSpPr>
            <a:spLocks noChangeArrowheads="1"/>
          </p:cNvSpPr>
          <p:nvPr/>
        </p:nvSpPr>
        <p:spPr bwMode="auto">
          <a:xfrm rot="-122412">
            <a:off x="5668963" y="5095875"/>
            <a:ext cx="88900" cy="88900"/>
          </a:xfrm>
          <a:prstGeom prst="rect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29" name="Rectangle 29"/>
          <p:cNvSpPr>
            <a:spLocks noChangeArrowheads="1"/>
          </p:cNvSpPr>
          <p:nvPr/>
        </p:nvSpPr>
        <p:spPr bwMode="auto">
          <a:xfrm rot="-1898367">
            <a:off x="5684838" y="5032375"/>
            <a:ext cx="52387" cy="88900"/>
          </a:xfrm>
          <a:prstGeom prst="rect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30" name="Line 17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Text Box 31"/>
          <p:cNvSpPr txBox="1">
            <a:spLocks noChangeArrowheads="1"/>
          </p:cNvSpPr>
          <p:nvPr/>
        </p:nvSpPr>
        <p:spPr bwMode="auto">
          <a:xfrm>
            <a:off x="2620963" y="268922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2732" name="Freeform 32"/>
          <p:cNvSpPr>
            <a:spLocks/>
          </p:cNvSpPr>
          <p:nvPr/>
        </p:nvSpPr>
        <p:spPr bwMode="auto">
          <a:xfrm rot="9898305">
            <a:off x="3562350" y="2781300"/>
            <a:ext cx="411163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Text Box 33"/>
          <p:cNvSpPr txBox="1">
            <a:spLocks noChangeArrowheads="1"/>
          </p:cNvSpPr>
          <p:nvPr/>
        </p:nvSpPr>
        <p:spPr bwMode="auto">
          <a:xfrm>
            <a:off x="5980113" y="4943475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2734" name="Line 14"/>
          <p:cNvSpPr>
            <a:spLocks noChangeShapeType="1"/>
          </p:cNvSpPr>
          <p:nvPr/>
        </p:nvSpPr>
        <p:spPr bwMode="auto">
          <a:xfrm flipV="1">
            <a:off x="1196975" y="1177925"/>
            <a:ext cx="5751513" cy="40147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5" name="Line 34"/>
          <p:cNvSpPr>
            <a:spLocks noChangeShapeType="1"/>
          </p:cNvSpPr>
          <p:nvPr/>
        </p:nvSpPr>
        <p:spPr bwMode="auto">
          <a:xfrm flipV="1">
            <a:off x="3959225" y="2932113"/>
            <a:ext cx="487363" cy="49371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6" name="Oval 20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n-US" sz="24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2737" name="Line 25"/>
          <p:cNvSpPr>
            <a:spLocks noChangeShapeType="1"/>
          </p:cNvSpPr>
          <p:nvPr/>
        </p:nvSpPr>
        <p:spPr bwMode="auto">
          <a:xfrm flipV="1">
            <a:off x="1206500" y="1543050"/>
            <a:ext cx="5722938" cy="3644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 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5466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0.1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4664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4880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62225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0.2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8931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0.4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70916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0.6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8068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0.8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1593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1.0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052548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1.5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7399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2.0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619445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2.5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034962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3.2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3518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6.4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75935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6266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5773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12.8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48602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3" name="Text Box 35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6804" name="Freeform 36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37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0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2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3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5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6817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9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6822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6823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5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6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7" name="Oval 38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34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7832" name="Oval 17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3" name="Oval 19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4" name="Rectangle 20"/>
          <p:cNvSpPr>
            <a:spLocks noChangeArrowheads="1"/>
          </p:cNvSpPr>
          <p:nvPr/>
        </p:nvSpPr>
        <p:spPr bwMode="auto">
          <a:xfrm rot="-617010">
            <a:off x="-1787525" y="4913313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5" name="Oval 21"/>
          <p:cNvSpPr>
            <a:spLocks noChangeArrowheads="1"/>
          </p:cNvSpPr>
          <p:nvPr/>
        </p:nvSpPr>
        <p:spPr bwMode="auto">
          <a:xfrm rot="-617010">
            <a:off x="-2176463" y="1393825"/>
            <a:ext cx="71929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 rot="-617010">
            <a:off x="1266825" y="5656263"/>
            <a:ext cx="3717925" cy="504825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Text Box 23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7838" name="Line 24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0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1" name="Rectangle 30"/>
          <p:cNvSpPr>
            <a:spLocks noChangeArrowheads="1"/>
          </p:cNvSpPr>
          <p:nvPr/>
        </p:nvSpPr>
        <p:spPr bwMode="auto">
          <a:xfrm rot="2408014">
            <a:off x="4543425" y="2674938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2" name="Line 31"/>
          <p:cNvSpPr>
            <a:spLocks noChangeShapeType="1"/>
          </p:cNvSpPr>
          <p:nvPr/>
        </p:nvSpPr>
        <p:spPr bwMode="auto">
          <a:xfrm flipV="1">
            <a:off x="1225550" y="1720850"/>
            <a:ext cx="4587875" cy="42751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4" name="Text Box 38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7845" name="Text Box 40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7846" name="Text Box 12"/>
          <p:cNvSpPr txBox="1">
            <a:spLocks noChangeArrowheads="1"/>
          </p:cNvSpPr>
          <p:nvPr/>
        </p:nvSpPr>
        <p:spPr bwMode="auto">
          <a:xfrm rot="-2644322">
            <a:off x="2525713" y="40782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7847" name="Oval 35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8" name="Line 39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Oval 41"/>
          <p:cNvSpPr>
            <a:spLocks noChangeArrowheads="1"/>
          </p:cNvSpPr>
          <p:nvPr/>
        </p:nvSpPr>
        <p:spPr bwMode="auto">
          <a:xfrm rot="-1832123">
            <a:off x="4125913" y="3168650"/>
            <a:ext cx="85725" cy="23177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476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4634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0.3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7107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2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3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4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6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115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1154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7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8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1159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0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1161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Oval 39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0574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9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0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1" name="Oval 15"/>
          <p:cNvSpPr>
            <a:spLocks noChangeArrowheads="1"/>
          </p:cNvSpPr>
          <p:nvPr/>
        </p:nvSpPr>
        <p:spPr bwMode="auto">
          <a:xfrm>
            <a:off x="-2943225" y="182563"/>
            <a:ext cx="7572375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2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Rectangle 19"/>
          <p:cNvSpPr>
            <a:spLocks noChangeArrowheads="1"/>
          </p:cNvSpPr>
          <p:nvPr/>
        </p:nvSpPr>
        <p:spPr bwMode="auto">
          <a:xfrm rot="3899312">
            <a:off x="5803107" y="1577181"/>
            <a:ext cx="119062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6" name="Line 20"/>
          <p:cNvSpPr>
            <a:spLocks noChangeShapeType="1"/>
          </p:cNvSpPr>
          <p:nvPr/>
        </p:nvSpPr>
        <p:spPr bwMode="auto">
          <a:xfrm flipV="1">
            <a:off x="434975" y="1644650"/>
            <a:ext cx="6942138" cy="3548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2178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2179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1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2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2183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2185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86" name="Text Box 43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2187" name="Line 44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Oval 46"/>
          <p:cNvSpPr>
            <a:spLocks noChangeArrowheads="1"/>
          </p:cNvSpPr>
          <p:nvPr/>
        </p:nvSpPr>
        <p:spPr bwMode="auto">
          <a:xfrm rot="-1109501">
            <a:off x="4235450" y="3055938"/>
            <a:ext cx="160338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373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3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1988450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458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95015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1672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82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4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3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5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6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7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8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9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1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2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3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5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2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29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31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3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4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5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6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7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8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9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0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1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2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3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4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6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49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50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1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52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3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4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6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7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8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9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60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61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2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3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4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5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66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7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8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9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1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2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3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4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7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8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9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0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1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82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rays</a:t>
            </a:r>
          </a:p>
        </p:txBody>
      </p:sp>
      <p:sp>
        <p:nvSpPr>
          <p:cNvPr id="94283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4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5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6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7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8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9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0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1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92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</p:spTree>
    <p:extLst>
      <p:ext uri="{BB962C8B-B14F-4D97-AF65-F5344CB8AC3E}">
        <p14:creationId xmlns:p14="http://schemas.microsoft.com/office/powerpoint/2010/main" val="44056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intimage_id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956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6"/>
          <p:cNvSpPr>
            <a:spLocks noGrp="1" noChangeArrowheads="1"/>
          </p:cNvSpPr>
          <p:nvPr>
            <p:ph type="title"/>
          </p:nvPr>
        </p:nvSpPr>
        <p:spPr>
          <a:xfrm>
            <a:off x="647700" y="2873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0 mrad, 0.0% bw</a:t>
            </a:r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3172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7" descr="intimage_reali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956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8"/>
          <p:cNvSpPr>
            <a:spLocks noGrp="1" noChangeArrowheads="1"/>
          </p:cNvSpPr>
          <p:nvPr>
            <p:ph type="title"/>
          </p:nvPr>
        </p:nvSpPr>
        <p:spPr>
          <a:xfrm>
            <a:off x="647700" y="2873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1 mrad, 0.1% bw</a:t>
            </a:r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1133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(2015).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239. </a:t>
            </a:r>
          </a:p>
        </p:txBody>
      </p:sp>
    </p:spTree>
    <p:extLst>
      <p:ext uri="{BB962C8B-B14F-4D97-AF65-F5344CB8AC3E}">
        <p14:creationId xmlns:p14="http://schemas.microsoft.com/office/powerpoint/2010/main" val="32432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(2015).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239.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304800"/>
            <a:ext cx="7117080" cy="63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74818" y="154478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Color is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472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 on beam position?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61164" y="2992582"/>
            <a:ext cx="263236" cy="8312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61164" y="4142509"/>
            <a:ext cx="263236" cy="8312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399309" y="3532909"/>
            <a:ext cx="5514109" cy="101138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85855" y="5666509"/>
            <a:ext cx="2313709" cy="13855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371600" y="5680364"/>
            <a:ext cx="3228110" cy="1933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76946" y="5832764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~1000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3165" y="579120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0.3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2073" y="3061855"/>
            <a:ext cx="0" cy="106680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80655" y="2660073"/>
            <a:ext cx="0" cy="2064328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53747" y="324196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982" y="3352799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~1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7820" y="2327563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27914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180849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553041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Can’t we just widen the bandpass?</a:t>
            </a:r>
          </a:p>
        </p:txBody>
      </p:sp>
    </p:spTree>
    <p:extLst>
      <p:ext uri="{BB962C8B-B14F-4D97-AF65-F5344CB8AC3E}">
        <p14:creationId xmlns:p14="http://schemas.microsoft.com/office/powerpoint/2010/main" val="34790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465"/>
            <a:ext cx="7772400" cy="1045335"/>
          </a:xfrm>
        </p:spPr>
        <p:txBody>
          <a:bodyPr/>
          <a:lstStyle/>
          <a:p>
            <a:r>
              <a:rPr lang="en-US" dirty="0" smtClean="0"/>
              <a:t>Si(111) </a:t>
            </a:r>
            <a:r>
              <a:rPr lang="en-US" dirty="0" err="1" smtClean="0"/>
              <a:t>vs</a:t>
            </a:r>
            <a:r>
              <a:rPr lang="en-US" dirty="0" smtClean="0"/>
              <a:t> multilayers</a:t>
            </a:r>
            <a:endParaRPr lang="en-US" dirty="0"/>
          </a:p>
        </p:txBody>
      </p:sp>
      <p:pic>
        <p:nvPicPr>
          <p:cNvPr id="1026" name="Picture 2" descr="http://bl831.als.lbl.gov/%7Ejamesh/MX_w_ML/Si111_spots_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1857375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831.als.lbl.gov/%7Ejamesh/MX_w_ML/multilayer_spots_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5181600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831.als.lbl.gov/%7Ejamesh/MX_w_ML/Si111_spot_1.9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1857375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831.als.lbl.gov/%7Ejamesh/MX_w_ML/multilayer_spot_1.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5181600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286137"/>
            <a:ext cx="1263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0.014%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Si(111)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301525"/>
            <a:ext cx="11297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1%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multilayer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79" y="2876008"/>
            <a:ext cx="73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4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487" y="504313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1.9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11" y="4034135"/>
            <a:ext cx="145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resolution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287" y="1286137"/>
            <a:ext cx="146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spectral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dispersion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0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altLang="en-US" smtClean="0"/>
              <a:t>Wide bandpass reveals mosaicity</a:t>
            </a:r>
            <a:br>
              <a:rPr lang="en-US" altLang="en-US" smtClean="0"/>
            </a:br>
            <a:r>
              <a:rPr lang="en-US" altLang="en-US" smtClean="0"/>
              <a:t>from a still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4"/>
          <a:stretch>
            <a:fillRect/>
          </a:stretch>
        </p:blipFill>
        <p:spPr bwMode="auto">
          <a:xfrm>
            <a:off x="4648200" y="1905000"/>
            <a:ext cx="4200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6"/>
          <a:stretch>
            <a:fillRect/>
          </a:stretch>
        </p:blipFill>
        <p:spPr bwMode="auto">
          <a:xfrm>
            <a:off x="304800" y="1905000"/>
            <a:ext cx="4200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</a:rPr>
              <a:t>Snell EH, Weisgerber S, Helliwell JR, Holzer K &amp; Schroer K (1995)."Improvements in lysozyme protein crystal perfection through microgravity growth", </a:t>
            </a:r>
            <a:r>
              <a:rPr lang="en-US" altLang="en-US" i="1">
                <a:latin typeface="Arial" pitchFamily="34" charset="0"/>
              </a:rPr>
              <a:t>Acta crystallographica. Section D, Biological crystallography</a:t>
            </a:r>
            <a:r>
              <a:rPr lang="en-US" altLang="en-US">
                <a:latin typeface="Arial" pitchFamily="34" charset="0"/>
              </a:rPr>
              <a:t> </a:t>
            </a:r>
            <a:r>
              <a:rPr lang="en-US" altLang="en-US" b="1">
                <a:latin typeface="Arial" pitchFamily="34" charset="0"/>
              </a:rPr>
              <a:t>51</a:t>
            </a:r>
            <a:r>
              <a:rPr lang="en-US" altLang="en-US">
                <a:latin typeface="Arial" pitchFamily="34" charset="0"/>
              </a:rPr>
              <a:t>, 1099-1102. 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4219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304800" y="4114800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low mosaic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648200" y="4114800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high mosaic</a:t>
            </a: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2800">
                <a:latin typeface="Arial" pitchFamily="34" charset="0"/>
              </a:rPr>
              <a:t>Δ</a:t>
            </a:r>
            <a:r>
              <a:rPr lang="en-US" altLang="en-US" sz="2800" baseline="-25000">
                <a:latin typeface="Arial" pitchFamily="34" charset="0"/>
              </a:rPr>
              <a:t>radial</a:t>
            </a:r>
            <a:r>
              <a:rPr lang="en-US" altLang="en-US" sz="2800">
                <a:latin typeface="Arial" pitchFamily="34" charset="0"/>
              </a:rPr>
              <a:t> = 2</a:t>
            </a:r>
            <a:r>
              <a:rPr lang="el-GR" altLang="en-US" sz="2800">
                <a:solidFill>
                  <a:srgbClr val="C00000"/>
                </a:solidFill>
                <a:latin typeface="Arial" pitchFamily="34" charset="0"/>
              </a:rPr>
              <a:t>η</a:t>
            </a:r>
            <a:r>
              <a:rPr lang="en-US" altLang="en-US" sz="2800">
                <a:latin typeface="Arial" pitchFamily="34" charset="0"/>
              </a:rPr>
              <a:t>D/cos</a:t>
            </a:r>
            <a:r>
              <a:rPr lang="en-US" altLang="en-US" sz="2800" baseline="30000">
                <a:latin typeface="Arial" pitchFamily="34" charset="0"/>
              </a:rPr>
              <a:t>2</a:t>
            </a:r>
            <a:r>
              <a:rPr lang="en-US" altLang="en-US" sz="2800">
                <a:latin typeface="Arial" pitchFamily="34" charset="0"/>
              </a:rPr>
              <a:t>2</a:t>
            </a:r>
            <a:r>
              <a:rPr lang="el-GR" altLang="en-US" sz="2800">
                <a:latin typeface="Arial" pitchFamily="34" charset="0"/>
              </a:rPr>
              <a:t>θ</a:t>
            </a:r>
            <a:endParaRPr lang="en-US" altLang="en-US" sz="2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3475983843"/>
              </p:ext>
            </p:extLst>
          </p:nvPr>
        </p:nvGraphicFramePr>
        <p:xfrm>
          <a:off x="2428881" y="696686"/>
          <a:ext cx="6604000" cy="316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sz="2800" dirty="0" smtClean="0"/>
              <a:t>Narrow bandpass does not improve anomalous signal</a:t>
            </a:r>
            <a:endParaRPr lang="en-US" sz="2800" dirty="0"/>
          </a:p>
        </p:txBody>
      </p:sp>
      <p:sp>
        <p:nvSpPr>
          <p:cNvPr id="89" name="Oval 88"/>
          <p:cNvSpPr/>
          <p:nvPr/>
        </p:nvSpPr>
        <p:spPr>
          <a:xfrm>
            <a:off x="-1757363" y="2850669"/>
            <a:ext cx="5000625" cy="50006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0" name="Parallelogram 89"/>
          <p:cNvSpPr/>
          <p:nvPr/>
        </p:nvSpPr>
        <p:spPr>
          <a:xfrm rot="20718242">
            <a:off x="3752056" y="4927460"/>
            <a:ext cx="449943" cy="478971"/>
          </a:xfrm>
          <a:prstGeom prst="parallelogram">
            <a:avLst>
              <a:gd name="adj" fmla="val 2822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92994" y="4822344"/>
            <a:ext cx="4090987" cy="91440"/>
          </a:xfrm>
          <a:prstGeom prst="rect">
            <a:avLst/>
          </a:prstGeom>
          <a:solidFill>
            <a:srgbClr val="18BCB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2" name="Parallelogram 91"/>
          <p:cNvSpPr/>
          <p:nvPr/>
        </p:nvSpPr>
        <p:spPr>
          <a:xfrm rot="20718242">
            <a:off x="4865310" y="4345502"/>
            <a:ext cx="619656" cy="1063477"/>
          </a:xfrm>
          <a:prstGeom prst="parallelogram">
            <a:avLst>
              <a:gd name="adj" fmla="val 4681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172075" y="4822344"/>
            <a:ext cx="1276350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 rot="18240000">
            <a:off x="559229" y="5033619"/>
            <a:ext cx="746537" cy="91440"/>
          </a:xfrm>
          <a:prstGeom prst="rect">
            <a:avLst/>
          </a:prstGeom>
          <a:solidFill>
            <a:srgbClr val="18BCB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-366504" y="5247643"/>
            <a:ext cx="1459498" cy="9144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6" name="Parallelogram 95"/>
          <p:cNvSpPr/>
          <p:nvPr/>
        </p:nvSpPr>
        <p:spPr>
          <a:xfrm rot="20718242">
            <a:off x="3759200" y="4329764"/>
            <a:ext cx="449943" cy="478971"/>
          </a:xfrm>
          <a:prstGeom prst="parallelogram">
            <a:avLst>
              <a:gd name="adj" fmla="val 2822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468915" y="5529915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vertical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divergence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240 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</a:rPr>
              <a:t>μ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Rad)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16171" y="5595229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100 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</a:rPr>
              <a:t>μ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pinhole</a:t>
            </a:r>
          </a:p>
        </p:txBody>
      </p:sp>
      <p:sp>
        <p:nvSpPr>
          <p:cNvPr id="99" name="Parallelogram 98"/>
          <p:cNvSpPr/>
          <p:nvPr/>
        </p:nvSpPr>
        <p:spPr>
          <a:xfrm rot="20718242">
            <a:off x="6135310" y="4338245"/>
            <a:ext cx="619656" cy="1063477"/>
          </a:xfrm>
          <a:prstGeom prst="parallelogram">
            <a:avLst>
              <a:gd name="adj" fmla="val 4681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48425" y="4822344"/>
            <a:ext cx="1843087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 rot="-1680000">
            <a:off x="561438" y="5243859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Si(333)</a:t>
            </a:r>
          </a:p>
        </p:txBody>
      </p:sp>
      <p:sp>
        <p:nvSpPr>
          <p:cNvPr id="102" name="Rectangle 101"/>
          <p:cNvSpPr/>
          <p:nvPr/>
        </p:nvSpPr>
        <p:spPr>
          <a:xfrm rot="-1680000">
            <a:off x="426159" y="4047565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Si(333)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709888" y="5609743"/>
            <a:ext cx="102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absorber</a:t>
            </a:r>
          </a:p>
        </p:txBody>
      </p:sp>
      <p:pic>
        <p:nvPicPr>
          <p:cNvPr id="78850" name="Picture 2" descr="http://www.rcsb.org/pdb/images/1rb5_bio_r_5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3861" y="3831771"/>
            <a:ext cx="2360385" cy="23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84456" y="61830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1rb5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786596" y="177253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</a:rPr>
              <a:t>h,k,l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 = 5,5,0</a:t>
            </a:r>
          </a:p>
        </p:txBody>
      </p:sp>
    </p:spTree>
    <p:extLst>
      <p:ext uri="{BB962C8B-B14F-4D97-AF65-F5344CB8AC3E}">
        <p14:creationId xmlns:p14="http://schemas.microsoft.com/office/powerpoint/2010/main" val="10518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04361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Bohic</a:t>
            </a:r>
            <a:r>
              <a:rPr lang="en-US" dirty="0">
                <a:solidFill>
                  <a:srgbClr val="000000"/>
                </a:solidFill>
              </a:rPr>
              <a:t> et al. </a:t>
            </a:r>
            <a:r>
              <a:rPr lang="en-US" i="1" dirty="0">
                <a:solidFill>
                  <a:srgbClr val="000000"/>
                </a:solidFill>
              </a:rPr>
              <a:t>Anal. Chem. </a:t>
            </a:r>
            <a:r>
              <a:rPr lang="en-US" dirty="0">
                <a:solidFill>
                  <a:srgbClr val="000000"/>
                </a:solidFill>
              </a:rPr>
              <a:t>2008; </a:t>
            </a:r>
            <a:r>
              <a:rPr lang="en-US" b="1" dirty="0">
                <a:solidFill>
                  <a:srgbClr val="000000"/>
                </a:solidFill>
              </a:rPr>
              <a:t>80</a:t>
            </a:r>
            <a:r>
              <a:rPr lang="en-US" dirty="0">
                <a:solidFill>
                  <a:srgbClr val="000000"/>
                </a:solidFill>
              </a:rPr>
              <a:t>(24):9557. </a:t>
            </a:r>
            <a:r>
              <a:rPr lang="en-US" dirty="0" err="1">
                <a:solidFill>
                  <a:srgbClr val="000000"/>
                </a:solidFill>
              </a:rPr>
              <a:t>doi</a:t>
            </a:r>
            <a:r>
              <a:rPr lang="en-US" dirty="0">
                <a:solidFill>
                  <a:srgbClr val="000000"/>
                </a:solidFill>
              </a:rPr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2870131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17714" y="2400175"/>
            <a:ext cx="4620081" cy="1363385"/>
            <a:chOff x="-217714" y="2400175"/>
            <a:chExt cx="4620081" cy="1363385"/>
          </a:xfrm>
        </p:grpSpPr>
        <p:sp>
          <p:nvSpPr>
            <p:cNvPr id="13" name="Rectangle 12"/>
            <p:cNvSpPr/>
            <p:nvPr/>
          </p:nvSpPr>
          <p:spPr>
            <a:xfrm>
              <a:off x="-217714" y="2663926"/>
              <a:ext cx="4424818" cy="78581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Explosion 2 13"/>
            <p:cNvSpPr/>
            <p:nvPr/>
          </p:nvSpPr>
          <p:spPr>
            <a:xfrm>
              <a:off x="3676877" y="2400175"/>
              <a:ext cx="725490" cy="1363385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S-MAD Sample size Dilemma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967654" y="2422576"/>
            <a:ext cx="1344350" cy="1406525"/>
            <a:chOff x="3967654" y="2422576"/>
            <a:chExt cx="1344350" cy="1406525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3967654" y="24305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092804" y="26718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4802417" y="27289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5121504" y="26892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207104" y="25845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400779" y="26114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023079" y="26178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200754" y="24225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74544" y="5311119"/>
            <a:ext cx="9710057" cy="217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10534" y="5287748"/>
            <a:ext cx="282313" cy="280988"/>
            <a:chOff x="4120054" y="2574976"/>
            <a:chExt cx="1344350" cy="1406525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120054" y="25829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4245204" y="28242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4954817" y="28813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5273904" y="28416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359504" y="27369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4553179" y="27638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175479" y="27702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4353154" y="25749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4532594" y="4729318"/>
            <a:ext cx="795114" cy="554793"/>
          </a:xfrm>
          <a:custGeom>
            <a:avLst/>
            <a:gdLst>
              <a:gd name="connsiteX0" fmla="*/ 0 w 795114"/>
              <a:gd name="connsiteY0" fmla="*/ 554793 h 554793"/>
              <a:gd name="connsiteX1" fmla="*/ 254833 w 795114"/>
              <a:gd name="connsiteY1" fmla="*/ 464852 h 554793"/>
              <a:gd name="connsiteX2" fmla="*/ 269823 w 795114"/>
              <a:gd name="connsiteY2" fmla="*/ 210019 h 554793"/>
              <a:gd name="connsiteX3" fmla="*/ 434715 w 795114"/>
              <a:gd name="connsiteY3" fmla="*/ 165048 h 554793"/>
              <a:gd name="connsiteX4" fmla="*/ 539646 w 795114"/>
              <a:gd name="connsiteY4" fmla="*/ 75108 h 554793"/>
              <a:gd name="connsiteX5" fmla="*/ 389744 w 795114"/>
              <a:gd name="connsiteY5" fmla="*/ 157 h 554793"/>
              <a:gd name="connsiteX6" fmla="*/ 209862 w 795114"/>
              <a:gd name="connsiteY6" fmla="*/ 60117 h 554793"/>
              <a:gd name="connsiteX7" fmla="*/ 389744 w 795114"/>
              <a:gd name="connsiteY7" fmla="*/ 210019 h 554793"/>
              <a:gd name="connsiteX8" fmla="*/ 674558 w 795114"/>
              <a:gd name="connsiteY8" fmla="*/ 30137 h 554793"/>
              <a:gd name="connsiteX9" fmla="*/ 794479 w 795114"/>
              <a:gd name="connsiteY9" fmla="*/ 165048 h 554793"/>
              <a:gd name="connsiteX10" fmla="*/ 629587 w 795114"/>
              <a:gd name="connsiteY10" fmla="*/ 329940 h 55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5114" h="554793">
                <a:moveTo>
                  <a:pt x="0" y="554793"/>
                </a:moveTo>
                <a:cubicBezTo>
                  <a:pt x="104931" y="538553"/>
                  <a:pt x="209863" y="522314"/>
                  <a:pt x="254833" y="464852"/>
                </a:cubicBezTo>
                <a:cubicBezTo>
                  <a:pt x="299803" y="407390"/>
                  <a:pt x="239843" y="259986"/>
                  <a:pt x="269823" y="210019"/>
                </a:cubicBezTo>
                <a:cubicBezTo>
                  <a:pt x="299803" y="160052"/>
                  <a:pt x="389745" y="187533"/>
                  <a:pt x="434715" y="165048"/>
                </a:cubicBezTo>
                <a:cubicBezTo>
                  <a:pt x="479685" y="142563"/>
                  <a:pt x="547141" y="102590"/>
                  <a:pt x="539646" y="75108"/>
                </a:cubicBezTo>
                <a:cubicBezTo>
                  <a:pt x="532151" y="47626"/>
                  <a:pt x="444708" y="2655"/>
                  <a:pt x="389744" y="157"/>
                </a:cubicBezTo>
                <a:cubicBezTo>
                  <a:pt x="334780" y="-2342"/>
                  <a:pt x="209862" y="25140"/>
                  <a:pt x="209862" y="60117"/>
                </a:cubicBezTo>
                <a:cubicBezTo>
                  <a:pt x="209862" y="95094"/>
                  <a:pt x="312295" y="215016"/>
                  <a:pt x="389744" y="210019"/>
                </a:cubicBezTo>
                <a:cubicBezTo>
                  <a:pt x="467193" y="205022"/>
                  <a:pt x="607102" y="37632"/>
                  <a:pt x="674558" y="30137"/>
                </a:cubicBezTo>
                <a:cubicBezTo>
                  <a:pt x="742014" y="22642"/>
                  <a:pt x="801974" y="115081"/>
                  <a:pt x="794479" y="165048"/>
                </a:cubicBezTo>
                <a:cubicBezTo>
                  <a:pt x="786984" y="215015"/>
                  <a:pt x="708285" y="272477"/>
                  <a:pt x="629587" y="329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616970" y="4570215"/>
            <a:ext cx="884420" cy="631372"/>
          </a:xfrm>
          <a:custGeom>
            <a:avLst/>
            <a:gdLst>
              <a:gd name="connsiteX0" fmla="*/ 0 w 884420"/>
              <a:gd name="connsiteY0" fmla="*/ 631372 h 631372"/>
              <a:gd name="connsiteX1" fmla="*/ 59961 w 884420"/>
              <a:gd name="connsiteY1" fmla="*/ 526441 h 631372"/>
              <a:gd name="connsiteX2" fmla="*/ 359764 w 884420"/>
              <a:gd name="connsiteY2" fmla="*/ 541431 h 631372"/>
              <a:gd name="connsiteX3" fmla="*/ 449705 w 884420"/>
              <a:gd name="connsiteY3" fmla="*/ 451490 h 631372"/>
              <a:gd name="connsiteX4" fmla="*/ 299804 w 884420"/>
              <a:gd name="connsiteY4" fmla="*/ 181667 h 631372"/>
              <a:gd name="connsiteX5" fmla="*/ 389745 w 884420"/>
              <a:gd name="connsiteY5" fmla="*/ 1785 h 631372"/>
              <a:gd name="connsiteX6" fmla="*/ 569627 w 884420"/>
              <a:gd name="connsiteY6" fmla="*/ 106716 h 631372"/>
              <a:gd name="connsiteX7" fmla="*/ 509666 w 884420"/>
              <a:gd name="connsiteY7" fmla="*/ 376539 h 631372"/>
              <a:gd name="connsiteX8" fmla="*/ 884420 w 884420"/>
              <a:gd name="connsiteY8" fmla="*/ 421510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420" h="631372">
                <a:moveTo>
                  <a:pt x="0" y="631372"/>
                </a:moveTo>
                <a:cubicBezTo>
                  <a:pt x="0" y="586401"/>
                  <a:pt x="0" y="541431"/>
                  <a:pt x="59961" y="526441"/>
                </a:cubicBezTo>
                <a:cubicBezTo>
                  <a:pt x="119922" y="511451"/>
                  <a:pt x="294807" y="553923"/>
                  <a:pt x="359764" y="541431"/>
                </a:cubicBezTo>
                <a:cubicBezTo>
                  <a:pt x="424721" y="528939"/>
                  <a:pt x="459698" y="511451"/>
                  <a:pt x="449705" y="451490"/>
                </a:cubicBezTo>
                <a:cubicBezTo>
                  <a:pt x="439712" y="391529"/>
                  <a:pt x="309797" y="256618"/>
                  <a:pt x="299804" y="181667"/>
                </a:cubicBezTo>
                <a:cubicBezTo>
                  <a:pt x="289811" y="106716"/>
                  <a:pt x="344775" y="14277"/>
                  <a:pt x="389745" y="1785"/>
                </a:cubicBezTo>
                <a:cubicBezTo>
                  <a:pt x="434716" y="-10707"/>
                  <a:pt x="549640" y="44257"/>
                  <a:pt x="569627" y="106716"/>
                </a:cubicBezTo>
                <a:cubicBezTo>
                  <a:pt x="589614" y="169175"/>
                  <a:pt x="457201" y="324073"/>
                  <a:pt x="509666" y="376539"/>
                </a:cubicBezTo>
                <a:cubicBezTo>
                  <a:pt x="562131" y="429005"/>
                  <a:pt x="723275" y="425257"/>
                  <a:pt x="884420" y="4215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850" name="Group 2"/>
          <p:cNvGrpSpPr>
            <a:grpSpLocks/>
          </p:cNvGrpSpPr>
          <p:nvPr/>
        </p:nvGrpSpPr>
        <p:grpSpPr bwMode="auto">
          <a:xfrm>
            <a:off x="2509838" y="-317500"/>
            <a:ext cx="10160000" cy="8002588"/>
            <a:chOff x="1581" y="-200"/>
            <a:chExt cx="6400" cy="5041"/>
          </a:xfrm>
        </p:grpSpPr>
        <p:sp>
          <p:nvSpPr>
            <p:cNvPr id="590851" name="Line 3"/>
            <p:cNvSpPr>
              <a:spLocks noChangeShapeType="1"/>
            </p:cNvSpPr>
            <p:nvPr/>
          </p:nvSpPr>
          <p:spPr bwMode="auto">
            <a:xfrm flipH="1">
              <a:off x="3285" y="2336"/>
              <a:ext cx="2142" cy="5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 rot="15584641">
              <a:off x="3513" y="2768"/>
              <a:ext cx="80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 flipH="1">
              <a:off x="2980" y="2330"/>
              <a:ext cx="2452" cy="1570"/>
            </a:xfrm>
            <a:prstGeom prst="line">
              <a:avLst/>
            </a:prstGeom>
            <a:noFill/>
            <a:ln w="38100">
              <a:solidFill>
                <a:srgbClr val="FFC26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4" name="Rectangle 6"/>
            <p:cNvSpPr>
              <a:spLocks noChangeArrowheads="1"/>
            </p:cNvSpPr>
            <p:nvPr/>
          </p:nvSpPr>
          <p:spPr bwMode="auto">
            <a:xfrm rot="281921">
              <a:off x="4630" y="2792"/>
              <a:ext cx="99" cy="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5" name="Rectangle 7"/>
            <p:cNvSpPr>
              <a:spLocks noChangeArrowheads="1"/>
            </p:cNvSpPr>
            <p:nvPr/>
          </p:nvSpPr>
          <p:spPr bwMode="auto">
            <a:xfrm>
              <a:off x="2844" y="73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 flipH="1" flipV="1">
              <a:off x="3374" y="3824"/>
              <a:ext cx="81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 flipH="1" flipV="1">
              <a:off x="2840" y="384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8" name="Oval 10"/>
            <p:cNvSpPr>
              <a:spLocks noChangeArrowheads="1"/>
            </p:cNvSpPr>
            <p:nvPr/>
          </p:nvSpPr>
          <p:spPr bwMode="auto">
            <a:xfrm flipH="1" flipV="1">
              <a:off x="2883" y="-200"/>
              <a:ext cx="5096" cy="504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 rot="3799929" flipH="1" flipV="1">
              <a:off x="3846" y="3756"/>
              <a:ext cx="7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0" name="Line 12"/>
            <p:cNvSpPr>
              <a:spLocks noChangeShapeType="1"/>
            </p:cNvSpPr>
            <p:nvPr/>
          </p:nvSpPr>
          <p:spPr bwMode="auto">
            <a:xfrm flipH="1" flipV="1">
              <a:off x="3519" y="2007"/>
              <a:ext cx="1915" cy="325"/>
            </a:xfrm>
            <a:prstGeom prst="line">
              <a:avLst/>
            </a:prstGeom>
            <a:noFill/>
            <a:ln w="1905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1" name="Rectangle 13"/>
            <p:cNvSpPr>
              <a:spLocks noChangeArrowheads="1"/>
            </p:cNvSpPr>
            <p:nvPr/>
          </p:nvSpPr>
          <p:spPr bwMode="auto">
            <a:xfrm rot="8724962" flipH="1" flipV="1">
              <a:off x="3268" y="3653"/>
              <a:ext cx="24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 flipH="1">
              <a:off x="4056" y="986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Ewald sphere 2</a:t>
              </a:r>
            </a:p>
          </p:txBody>
        </p:sp>
        <p:sp>
          <p:nvSpPr>
            <p:cNvPr id="590863" name="Text Box 15"/>
            <p:cNvSpPr txBox="1">
              <a:spLocks noChangeArrowheads="1"/>
            </p:cNvSpPr>
            <p:nvPr/>
          </p:nvSpPr>
          <p:spPr bwMode="auto">
            <a:xfrm rot="-12762713" flipH="1" flipV="1">
              <a:off x="3577" y="2972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diffracted ray</a:t>
              </a:r>
            </a:p>
          </p:txBody>
        </p:sp>
        <p:sp>
          <p:nvSpPr>
            <p:cNvPr id="590864" name="Text Box 16"/>
            <p:cNvSpPr txBox="1">
              <a:spLocks noChangeArrowheads="1"/>
            </p:cNvSpPr>
            <p:nvPr/>
          </p:nvSpPr>
          <p:spPr bwMode="auto">
            <a:xfrm flipH="1">
              <a:off x="4442" y="298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65" name="Line 17"/>
            <p:cNvSpPr>
              <a:spLocks noChangeShapeType="1"/>
            </p:cNvSpPr>
            <p:nvPr/>
          </p:nvSpPr>
          <p:spPr bwMode="auto">
            <a:xfrm flipH="1">
              <a:off x="3250" y="2792"/>
              <a:ext cx="75" cy="2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6" name="Line 18"/>
            <p:cNvSpPr>
              <a:spLocks noChangeShapeType="1"/>
            </p:cNvSpPr>
            <p:nvPr/>
          </p:nvSpPr>
          <p:spPr bwMode="auto">
            <a:xfrm>
              <a:off x="3324" y="2792"/>
              <a:ext cx="34" cy="4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7" name="Arc 19"/>
            <p:cNvSpPr>
              <a:spLocks/>
            </p:cNvSpPr>
            <p:nvPr/>
          </p:nvSpPr>
          <p:spPr bwMode="auto">
            <a:xfrm flipH="1" flipV="1">
              <a:off x="4927" y="2332"/>
              <a:ext cx="507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8" name="Rectangle 20"/>
            <p:cNvSpPr>
              <a:spLocks noChangeArrowheads="1"/>
            </p:cNvSpPr>
            <p:nvPr/>
          </p:nvSpPr>
          <p:spPr bwMode="auto">
            <a:xfrm rot="8724962" flipH="1" flipV="1">
              <a:off x="3299" y="3672"/>
              <a:ext cx="25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9" name="Oval 21"/>
            <p:cNvSpPr>
              <a:spLocks noChangeArrowheads="1"/>
            </p:cNvSpPr>
            <p:nvPr/>
          </p:nvSpPr>
          <p:spPr bwMode="auto">
            <a:xfrm flipH="1" flipV="1">
              <a:off x="3519" y="-200"/>
              <a:ext cx="3823" cy="5041"/>
            </a:xfrm>
            <a:prstGeom prst="ellips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0" name="Rectangle 22"/>
            <p:cNvSpPr>
              <a:spLocks noChangeArrowheads="1"/>
            </p:cNvSpPr>
            <p:nvPr/>
          </p:nvSpPr>
          <p:spPr bwMode="auto">
            <a:xfrm rot="1886337">
              <a:off x="2948" y="2462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1" name="Rectangle 23"/>
            <p:cNvSpPr>
              <a:spLocks noChangeArrowheads="1"/>
            </p:cNvSpPr>
            <p:nvPr/>
          </p:nvSpPr>
          <p:spPr bwMode="auto">
            <a:xfrm rot="741832">
              <a:off x="3496" y="2649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2" name="Rectangle 24"/>
            <p:cNvSpPr>
              <a:spLocks noChangeArrowheads="1"/>
            </p:cNvSpPr>
            <p:nvPr/>
          </p:nvSpPr>
          <p:spPr bwMode="auto">
            <a:xfrm rot="741832">
              <a:off x="3794" y="2703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3" name="Oval 25"/>
            <p:cNvSpPr>
              <a:spLocks noChangeAspect="1" noChangeArrowheads="1"/>
            </p:cNvSpPr>
            <p:nvPr/>
          </p:nvSpPr>
          <p:spPr bwMode="auto">
            <a:xfrm flipH="1">
              <a:off x="2884" y="1835"/>
              <a:ext cx="5097" cy="9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4" name="Line 26"/>
            <p:cNvSpPr>
              <a:spLocks noChangeShapeType="1"/>
            </p:cNvSpPr>
            <p:nvPr/>
          </p:nvSpPr>
          <p:spPr bwMode="auto">
            <a:xfrm flipH="1" flipV="1">
              <a:off x="2885" y="2329"/>
              <a:ext cx="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5" name="Oval 27"/>
            <p:cNvSpPr>
              <a:spLocks noChangeAspect="1" noChangeArrowheads="1"/>
            </p:cNvSpPr>
            <p:nvPr/>
          </p:nvSpPr>
          <p:spPr bwMode="auto">
            <a:xfrm flipH="1">
              <a:off x="2874" y="1820"/>
              <a:ext cx="5107" cy="101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39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6" name="Text Box 28"/>
            <p:cNvSpPr txBox="1">
              <a:spLocks noChangeArrowheads="1"/>
            </p:cNvSpPr>
            <p:nvPr/>
          </p:nvSpPr>
          <p:spPr bwMode="auto">
            <a:xfrm flipH="1">
              <a:off x="3894" y="230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77" name="Text Box 29"/>
            <p:cNvSpPr txBox="1">
              <a:spLocks noChangeArrowheads="1"/>
            </p:cNvSpPr>
            <p:nvPr/>
          </p:nvSpPr>
          <p:spPr bwMode="auto">
            <a:xfrm flipH="1" flipV="1">
              <a:off x="4742" y="22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590878" name="Text Box 30"/>
            <p:cNvSpPr txBox="1">
              <a:spLocks noChangeArrowheads="1"/>
            </p:cNvSpPr>
            <p:nvPr/>
          </p:nvSpPr>
          <p:spPr bwMode="auto">
            <a:xfrm>
              <a:off x="1581" y="341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590879" name="Rectangle 31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0" name="Oval 32"/>
          <p:cNvSpPr>
            <a:spLocks noChangeAspect="1" noChangeArrowheads="1"/>
          </p:cNvSpPr>
          <p:nvPr/>
        </p:nvSpPr>
        <p:spPr bwMode="auto">
          <a:xfrm>
            <a:off x="-3524250" y="2908300"/>
            <a:ext cx="8091488" cy="15843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1" name="Rectangle 33"/>
          <p:cNvSpPr>
            <a:spLocks noChangeArrowheads="1"/>
          </p:cNvSpPr>
          <p:nvPr/>
        </p:nvSpPr>
        <p:spPr bwMode="auto">
          <a:xfrm>
            <a:off x="-2089150" y="2868613"/>
            <a:ext cx="6500813" cy="890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90882" name="Oval 34"/>
          <p:cNvSpPr>
            <a:spLocks noChangeArrowheads="1"/>
          </p:cNvSpPr>
          <p:nvPr/>
        </p:nvSpPr>
        <p:spPr bwMode="auto">
          <a:xfrm>
            <a:off x="-3524250" y="-292100"/>
            <a:ext cx="8091488" cy="80025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3" name="Rectangle 35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4" name="Oval 36"/>
          <p:cNvSpPr>
            <a:spLocks noChangeArrowheads="1"/>
          </p:cNvSpPr>
          <p:nvPr/>
        </p:nvSpPr>
        <p:spPr bwMode="auto">
          <a:xfrm>
            <a:off x="-2513013" y="-292100"/>
            <a:ext cx="6069013" cy="800258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5" name="Line 37"/>
          <p:cNvSpPr>
            <a:spLocks noChangeShapeType="1"/>
          </p:cNvSpPr>
          <p:nvPr/>
        </p:nvSpPr>
        <p:spPr bwMode="auto">
          <a:xfrm>
            <a:off x="519113" y="3706813"/>
            <a:ext cx="2992437" cy="5334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6" name="Rectangle 38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7" name="Text Box 39"/>
          <p:cNvSpPr txBox="1">
            <a:spLocks noChangeArrowheads="1"/>
          </p:cNvSpPr>
          <p:nvPr/>
        </p:nvSpPr>
        <p:spPr bwMode="auto">
          <a:xfrm>
            <a:off x="973138" y="54197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Ewald sphere</a:t>
            </a:r>
          </a:p>
        </p:txBody>
      </p: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515938" y="3414713"/>
            <a:ext cx="4046537" cy="369887"/>
            <a:chOff x="325" y="2151"/>
            <a:chExt cx="2549" cy="233"/>
          </a:xfrm>
        </p:grpSpPr>
        <p:sp>
          <p:nvSpPr>
            <p:cNvPr id="590889" name="Line 41"/>
            <p:cNvSpPr>
              <a:spLocks noChangeShapeType="1"/>
            </p:cNvSpPr>
            <p:nvPr/>
          </p:nvSpPr>
          <p:spPr bwMode="auto">
            <a:xfrm>
              <a:off x="325" y="2329"/>
              <a:ext cx="25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90" name="Text Box 42"/>
            <p:cNvSpPr txBox="1">
              <a:spLocks noChangeArrowheads="1"/>
            </p:cNvSpPr>
            <p:nvPr/>
          </p:nvSpPr>
          <p:spPr bwMode="auto">
            <a:xfrm>
              <a:off x="1644" y="2151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</p:grpSp>
      <p:grpSp>
        <p:nvGrpSpPr>
          <p:cNvPr id="590891" name="Group 43"/>
          <p:cNvGrpSpPr>
            <a:grpSpLocks/>
          </p:cNvGrpSpPr>
          <p:nvPr/>
        </p:nvGrpSpPr>
        <p:grpSpPr bwMode="auto">
          <a:xfrm>
            <a:off x="2093913" y="1547813"/>
            <a:ext cx="1093787" cy="376237"/>
            <a:chOff x="1319" y="975"/>
            <a:chExt cx="689" cy="237"/>
          </a:xfrm>
        </p:grpSpPr>
        <p:sp>
          <p:nvSpPr>
            <p:cNvPr id="590892" name="Text Box 44"/>
            <p:cNvSpPr txBox="1">
              <a:spLocks noChangeArrowheads="1"/>
            </p:cNvSpPr>
            <p:nvPr/>
          </p:nvSpPr>
          <p:spPr bwMode="auto">
            <a:xfrm flipH="1">
              <a:off x="1319" y="975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8000"/>
                  </a:solidFill>
                </a:rPr>
                <a:t>(</a:t>
              </a:r>
              <a:r>
                <a:rPr lang="en-US" altLang="en-US" b="1" dirty="0" err="1">
                  <a:solidFill>
                    <a:srgbClr val="008000"/>
                  </a:solidFill>
                </a:rPr>
                <a:t>h,k,l</a:t>
              </a:r>
              <a:r>
                <a:rPr lang="en-US" altLang="en-US" b="1" dirty="0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1741" y="1057"/>
              <a:ext cx="267" cy="155"/>
            </a:xfrm>
            <a:custGeom>
              <a:avLst/>
              <a:gdLst>
                <a:gd name="T0" fmla="*/ 0 w 302"/>
                <a:gd name="T1" fmla="*/ 12 h 177"/>
                <a:gd name="T2" fmla="*/ 105 w 302"/>
                <a:gd name="T3" fmla="*/ 12 h 177"/>
                <a:gd name="T4" fmla="*/ 192 w 302"/>
                <a:gd name="T5" fmla="*/ 82 h 177"/>
                <a:gd name="T6" fmla="*/ 302 w 302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77">
                  <a:moveTo>
                    <a:pt x="0" y="12"/>
                  </a:moveTo>
                  <a:cubicBezTo>
                    <a:pt x="37" y="6"/>
                    <a:pt x="73" y="0"/>
                    <a:pt x="105" y="12"/>
                  </a:cubicBezTo>
                  <a:cubicBezTo>
                    <a:pt x="137" y="24"/>
                    <a:pt x="159" y="55"/>
                    <a:pt x="192" y="82"/>
                  </a:cubicBezTo>
                  <a:cubicBezTo>
                    <a:pt x="225" y="109"/>
                    <a:pt x="284" y="161"/>
                    <a:pt x="302" y="177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90894" name="Rectangle 46"/>
          <p:cNvSpPr>
            <a:spLocks noChangeArrowheads="1"/>
          </p:cNvSpPr>
          <p:nvPr/>
        </p:nvSpPr>
        <p:spPr bwMode="auto">
          <a:xfrm rot="4254391">
            <a:off x="3191670" y="1904206"/>
            <a:ext cx="112712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90895" name="Group 47"/>
          <p:cNvGrpSpPr>
            <a:grpSpLocks/>
          </p:cNvGrpSpPr>
          <p:nvPr/>
        </p:nvGrpSpPr>
        <p:grpSpPr bwMode="auto">
          <a:xfrm>
            <a:off x="519113" y="1060450"/>
            <a:ext cx="4114800" cy="2633663"/>
            <a:chOff x="327" y="668"/>
            <a:chExt cx="2592" cy="1659"/>
          </a:xfrm>
        </p:grpSpPr>
        <p:sp>
          <p:nvSpPr>
            <p:cNvPr id="590896" name="Text Box 48"/>
            <p:cNvSpPr txBox="1">
              <a:spLocks noChangeArrowheads="1"/>
            </p:cNvSpPr>
            <p:nvPr/>
          </p:nvSpPr>
          <p:spPr bwMode="auto">
            <a:xfrm rot="-2052373">
              <a:off x="1062" y="1545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diffracted ray</a:t>
              </a:r>
            </a:p>
          </p:txBody>
        </p:sp>
        <p:sp>
          <p:nvSpPr>
            <p:cNvPr id="590897" name="Text Box 49"/>
            <p:cNvSpPr txBox="1">
              <a:spLocks noChangeArrowheads="1"/>
            </p:cNvSpPr>
            <p:nvPr/>
          </p:nvSpPr>
          <p:spPr bwMode="auto">
            <a:xfrm>
              <a:off x="1096" y="1470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98" name="Line 50"/>
            <p:cNvSpPr>
              <a:spLocks noChangeShapeType="1"/>
            </p:cNvSpPr>
            <p:nvPr/>
          </p:nvSpPr>
          <p:spPr bwMode="auto">
            <a:xfrm flipV="1">
              <a:off x="327" y="668"/>
              <a:ext cx="2592" cy="165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899" name="Group 51"/>
          <p:cNvGrpSpPr>
            <a:grpSpLocks/>
          </p:cNvGrpSpPr>
          <p:nvPr/>
        </p:nvGrpSpPr>
        <p:grpSpPr bwMode="auto">
          <a:xfrm>
            <a:off x="517525" y="2859088"/>
            <a:ext cx="3465513" cy="928687"/>
            <a:chOff x="326" y="1801"/>
            <a:chExt cx="2183" cy="585"/>
          </a:xfrm>
        </p:grpSpPr>
        <p:sp>
          <p:nvSpPr>
            <p:cNvPr id="590900" name="Text Box 52"/>
            <p:cNvSpPr txBox="1">
              <a:spLocks noChangeArrowheads="1"/>
            </p:cNvSpPr>
            <p:nvPr/>
          </p:nvSpPr>
          <p:spPr bwMode="auto">
            <a:xfrm>
              <a:off x="821" y="215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θ</a:t>
              </a:r>
            </a:p>
          </p:txBody>
        </p:sp>
        <p:grpSp>
          <p:nvGrpSpPr>
            <p:cNvPr id="590901" name="Group 53"/>
            <p:cNvGrpSpPr>
              <a:grpSpLocks/>
            </p:cNvGrpSpPr>
            <p:nvPr/>
          </p:nvGrpSpPr>
          <p:grpSpPr bwMode="auto">
            <a:xfrm>
              <a:off x="332" y="1801"/>
              <a:ext cx="2177" cy="520"/>
              <a:chOff x="332" y="1801"/>
              <a:chExt cx="2177" cy="520"/>
            </a:xfrm>
          </p:grpSpPr>
          <p:sp>
            <p:nvSpPr>
              <p:cNvPr id="590902" name="Line 54"/>
              <p:cNvSpPr>
                <a:spLocks noChangeShapeType="1"/>
              </p:cNvSpPr>
              <p:nvPr/>
            </p:nvSpPr>
            <p:spPr bwMode="auto">
              <a:xfrm flipV="1">
                <a:off x="332" y="1801"/>
                <a:ext cx="2143" cy="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0903" name="Line 55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7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0904" name="Line 56"/>
              <p:cNvSpPr>
                <a:spLocks noChangeShapeType="1"/>
              </p:cNvSpPr>
              <p:nvPr/>
            </p:nvSpPr>
            <p:spPr bwMode="auto">
              <a:xfrm flipH="1" flipV="1">
                <a:off x="2401" y="1820"/>
                <a:ext cx="3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0905" name="Arc 57"/>
            <p:cNvSpPr>
              <a:spLocks/>
            </p:cNvSpPr>
            <p:nvPr/>
          </p:nvSpPr>
          <p:spPr bwMode="auto">
            <a:xfrm>
              <a:off x="326" y="2221"/>
              <a:ext cx="506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3271838" y="1973263"/>
            <a:ext cx="1298575" cy="1731962"/>
            <a:chOff x="2061" y="1243"/>
            <a:chExt cx="818" cy="1091"/>
          </a:xfrm>
        </p:grpSpPr>
        <p:sp>
          <p:nvSpPr>
            <p:cNvPr id="590907" name="Text Box 59"/>
            <p:cNvSpPr txBox="1">
              <a:spLocks noChangeArrowheads="1"/>
            </p:cNvSpPr>
            <p:nvPr/>
          </p:nvSpPr>
          <p:spPr bwMode="auto">
            <a:xfrm>
              <a:off x="2419" y="163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d*</a:t>
              </a:r>
            </a:p>
          </p:txBody>
        </p:sp>
        <p:sp>
          <p:nvSpPr>
            <p:cNvPr id="590908" name="Line 60"/>
            <p:cNvSpPr>
              <a:spLocks noChangeShapeType="1"/>
            </p:cNvSpPr>
            <p:nvPr/>
          </p:nvSpPr>
          <p:spPr bwMode="auto">
            <a:xfrm flipH="1" flipV="1">
              <a:off x="2061" y="1243"/>
              <a:ext cx="818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912" name="Group 64"/>
          <p:cNvGrpSpPr>
            <a:grpSpLocks/>
          </p:cNvGrpSpPr>
          <p:nvPr/>
        </p:nvGrpSpPr>
        <p:grpSpPr bwMode="auto">
          <a:xfrm>
            <a:off x="4572000" y="3687763"/>
            <a:ext cx="2797175" cy="2233612"/>
            <a:chOff x="2880" y="2323"/>
            <a:chExt cx="1762" cy="1407"/>
          </a:xfrm>
        </p:grpSpPr>
        <p:sp>
          <p:nvSpPr>
            <p:cNvPr id="590913" name="Line 65"/>
            <p:cNvSpPr>
              <a:spLocks noChangeShapeType="1"/>
            </p:cNvSpPr>
            <p:nvPr/>
          </p:nvSpPr>
          <p:spPr bwMode="auto">
            <a:xfrm>
              <a:off x="2880" y="2323"/>
              <a:ext cx="818" cy="109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914" name="Text Box 66"/>
            <p:cNvSpPr txBox="1">
              <a:spLocks noChangeArrowheads="1"/>
            </p:cNvSpPr>
            <p:nvPr/>
          </p:nvSpPr>
          <p:spPr bwMode="auto">
            <a:xfrm>
              <a:off x="3998" y="349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A400"/>
                  </a:solidFill>
                </a:rPr>
                <a:t>(-h,-k,-l)</a:t>
              </a:r>
            </a:p>
          </p:txBody>
        </p:sp>
        <p:sp>
          <p:nvSpPr>
            <p:cNvPr id="590915" name="Freeform 67"/>
            <p:cNvSpPr>
              <a:spLocks/>
            </p:cNvSpPr>
            <p:nvPr/>
          </p:nvSpPr>
          <p:spPr bwMode="auto">
            <a:xfrm>
              <a:off x="3743" y="3450"/>
              <a:ext cx="276" cy="170"/>
            </a:xfrm>
            <a:custGeom>
              <a:avLst/>
              <a:gdLst>
                <a:gd name="T0" fmla="*/ 312 w 312"/>
                <a:gd name="T1" fmla="*/ 182 h 194"/>
                <a:gd name="T2" fmla="*/ 207 w 312"/>
                <a:gd name="T3" fmla="*/ 182 h 194"/>
                <a:gd name="T4" fmla="*/ 120 w 312"/>
                <a:gd name="T5" fmla="*/ 112 h 194"/>
                <a:gd name="T6" fmla="*/ 0 w 312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194">
                  <a:moveTo>
                    <a:pt x="312" y="182"/>
                  </a:moveTo>
                  <a:cubicBezTo>
                    <a:pt x="275" y="188"/>
                    <a:pt x="239" y="194"/>
                    <a:pt x="207" y="182"/>
                  </a:cubicBezTo>
                  <a:cubicBezTo>
                    <a:pt x="175" y="170"/>
                    <a:pt x="155" y="142"/>
                    <a:pt x="120" y="112"/>
                  </a:cubicBezTo>
                  <a:cubicBezTo>
                    <a:pt x="85" y="82"/>
                    <a:pt x="20" y="19"/>
                    <a:pt x="0" y="0"/>
                  </a:cubicBezTo>
                </a:path>
              </a:pathLst>
            </a:custGeom>
            <a:noFill/>
            <a:ln w="9525">
              <a:solidFill>
                <a:srgbClr val="00A4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916" name="Text Box 68"/>
            <p:cNvSpPr txBox="1">
              <a:spLocks noChangeArrowheads="1"/>
            </p:cNvSpPr>
            <p:nvPr/>
          </p:nvSpPr>
          <p:spPr bwMode="auto">
            <a:xfrm flipH="1">
              <a:off x="3110" y="282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808080"/>
                  </a:solidFill>
                </a:rPr>
                <a:t>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6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4" grpId="0" animBg="1"/>
      <p:bldP spid="590885" grpId="0" animBg="1"/>
      <p:bldP spid="590886" grpId="0" animBg="1"/>
      <p:bldP spid="590894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451350" y="2432050"/>
            <a:ext cx="2166938" cy="1819275"/>
            <a:chOff x="3484" y="1533"/>
            <a:chExt cx="1365" cy="1146"/>
          </a:xfrm>
        </p:grpSpPr>
        <p:sp>
          <p:nvSpPr>
            <p:cNvPr id="128048" name="Line 3"/>
            <p:cNvSpPr>
              <a:spLocks noChangeShapeType="1"/>
            </p:cNvSpPr>
            <p:nvPr/>
          </p:nvSpPr>
          <p:spPr bwMode="auto">
            <a:xfrm flipH="1" flipV="1">
              <a:off x="3733" y="1533"/>
              <a:ext cx="714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49" name="Text Box 4"/>
            <p:cNvSpPr txBox="1">
              <a:spLocks noChangeArrowheads="1"/>
            </p:cNvSpPr>
            <p:nvPr/>
          </p:nvSpPr>
          <p:spPr bwMode="auto">
            <a:xfrm>
              <a:off x="3484" y="1634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err="1">
                  <a:solidFill>
                    <a:srgbClr val="000000"/>
                  </a:solidFill>
                </a:rPr>
                <a:t>h,k,l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50" name="Text Box 5"/>
            <p:cNvSpPr txBox="1">
              <a:spLocks noChangeArrowheads="1"/>
            </p:cNvSpPr>
            <p:nvPr/>
          </p:nvSpPr>
          <p:spPr bwMode="auto">
            <a:xfrm>
              <a:off x="4325" y="230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</a:rPr>
                <a:t>-h,-k,-l</a:t>
              </a:r>
            </a:p>
          </p:txBody>
        </p:sp>
      </p:grpSp>
      <p:grpSp>
        <p:nvGrpSpPr>
          <p:cNvPr id="128003" name="Group 6"/>
          <p:cNvGrpSpPr>
            <a:grpSpLocks/>
          </p:cNvGrpSpPr>
          <p:nvPr/>
        </p:nvGrpSpPr>
        <p:grpSpPr bwMode="auto">
          <a:xfrm rot="5400000">
            <a:off x="6444457" y="1821656"/>
            <a:ext cx="165100" cy="3074987"/>
            <a:chOff x="1877" y="1257"/>
            <a:chExt cx="104" cy="1937"/>
          </a:xfrm>
        </p:grpSpPr>
        <p:sp>
          <p:nvSpPr>
            <p:cNvPr id="128046" name="Line 7"/>
            <p:cNvSpPr>
              <a:spLocks noChangeShapeType="1"/>
            </p:cNvSpPr>
            <p:nvPr/>
          </p:nvSpPr>
          <p:spPr bwMode="auto">
            <a:xfrm flipH="1">
              <a:off x="1930" y="1536"/>
              <a:ext cx="9" cy="165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47" name="AutoShape 8"/>
            <p:cNvSpPr>
              <a:spLocks noChangeArrowheads="1"/>
            </p:cNvSpPr>
            <p:nvPr/>
          </p:nvSpPr>
          <p:spPr bwMode="auto">
            <a:xfrm>
              <a:off x="1877" y="1257"/>
              <a:ext cx="104" cy="855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5270500" y="3255963"/>
            <a:ext cx="333375" cy="228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05" name="Rectangle 17"/>
          <p:cNvSpPr>
            <a:spLocks noChangeArrowheads="1"/>
          </p:cNvSpPr>
          <p:nvPr/>
        </p:nvSpPr>
        <p:spPr bwMode="auto">
          <a:xfrm rot="-8100000">
            <a:off x="3220244" y="4228307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6" name="Rectangle 18"/>
          <p:cNvSpPr>
            <a:spLocks noChangeArrowheads="1"/>
          </p:cNvSpPr>
          <p:nvPr/>
        </p:nvSpPr>
        <p:spPr bwMode="auto">
          <a:xfrm rot="8100000">
            <a:off x="5799138" y="43719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7" name="Rectangle 19"/>
          <p:cNvSpPr>
            <a:spLocks noChangeArrowheads="1"/>
          </p:cNvSpPr>
          <p:nvPr/>
        </p:nvSpPr>
        <p:spPr bwMode="auto">
          <a:xfrm rot="-2700000">
            <a:off x="3221038" y="21621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8" name="Rectangle 20"/>
          <p:cNvSpPr>
            <a:spLocks noChangeArrowheads="1"/>
          </p:cNvSpPr>
          <p:nvPr/>
        </p:nvSpPr>
        <p:spPr bwMode="auto">
          <a:xfrm rot="2700000">
            <a:off x="5780088" y="2260600"/>
            <a:ext cx="2243137" cy="220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9" name="Text Box 21"/>
          <p:cNvSpPr txBox="1">
            <a:spLocks noChangeArrowheads="1"/>
          </p:cNvSpPr>
          <p:nvPr/>
        </p:nvSpPr>
        <p:spPr bwMode="auto">
          <a:xfrm>
            <a:off x="92075" y="269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925" y="23177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 = 5 Å</a:t>
            </a:r>
          </a:p>
        </p:txBody>
      </p:sp>
      <p:sp>
        <p:nvSpPr>
          <p:cNvPr id="128011" name="Text Box 27"/>
          <p:cNvSpPr txBox="1">
            <a:spLocks noChangeArrowheads="1"/>
          </p:cNvSpPr>
          <p:nvPr/>
        </p:nvSpPr>
        <p:spPr bwMode="auto">
          <a:xfrm rot="81537">
            <a:off x="7800975" y="2890838"/>
            <a:ext cx="9921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sample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128012" name="Rectangle 47"/>
          <p:cNvSpPr>
            <a:spLocks noChangeArrowheads="1"/>
          </p:cNvSpPr>
          <p:nvPr/>
        </p:nvSpPr>
        <p:spPr bwMode="auto">
          <a:xfrm rot="-3496212">
            <a:off x="899319" y="33408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3" name="Rectangle 48"/>
          <p:cNvSpPr>
            <a:spLocks noChangeArrowheads="1"/>
          </p:cNvSpPr>
          <p:nvPr/>
        </p:nvSpPr>
        <p:spPr bwMode="auto">
          <a:xfrm rot="-6954412">
            <a:off x="2369344" y="25280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4" name="Rectangle 49"/>
          <p:cNvSpPr>
            <a:spLocks noChangeArrowheads="1"/>
          </p:cNvSpPr>
          <p:nvPr/>
        </p:nvSpPr>
        <p:spPr bwMode="auto">
          <a:xfrm rot="-7164033">
            <a:off x="12565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5" name="Rectangle 50"/>
          <p:cNvSpPr>
            <a:spLocks noChangeArrowheads="1"/>
          </p:cNvSpPr>
          <p:nvPr/>
        </p:nvSpPr>
        <p:spPr bwMode="auto">
          <a:xfrm rot="-6998364">
            <a:off x="5564982" y="505619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6" name="Rectangle 51"/>
          <p:cNvSpPr>
            <a:spLocks noChangeArrowheads="1"/>
          </p:cNvSpPr>
          <p:nvPr/>
        </p:nvSpPr>
        <p:spPr bwMode="auto">
          <a:xfrm rot="-3496212">
            <a:off x="53181" y="5992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74" name="Line 54"/>
          <p:cNvSpPr>
            <a:spLocks noChangeShapeType="1"/>
          </p:cNvSpPr>
          <p:nvPr/>
        </p:nvSpPr>
        <p:spPr bwMode="auto">
          <a:xfrm flipH="1" flipV="1">
            <a:off x="774700" y="711200"/>
            <a:ext cx="681038" cy="240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 flipH="1">
            <a:off x="5464175" y="657225"/>
            <a:ext cx="528638" cy="163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77" name="Line 57"/>
          <p:cNvSpPr>
            <a:spLocks noChangeShapeType="1"/>
          </p:cNvSpPr>
          <p:nvPr/>
        </p:nvSpPr>
        <p:spPr bwMode="auto">
          <a:xfrm rot="244142">
            <a:off x="5399088" y="2162175"/>
            <a:ext cx="80962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20" name="Rectangle 58"/>
          <p:cNvSpPr>
            <a:spLocks noChangeArrowheads="1"/>
          </p:cNvSpPr>
          <p:nvPr/>
        </p:nvSpPr>
        <p:spPr bwMode="auto">
          <a:xfrm rot="1198243">
            <a:off x="5583238" y="1304925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1" name="Rectangle 59"/>
          <p:cNvSpPr>
            <a:spLocks noChangeArrowheads="1"/>
          </p:cNvSpPr>
          <p:nvPr/>
        </p:nvSpPr>
        <p:spPr bwMode="auto">
          <a:xfrm rot="250395">
            <a:off x="5295900" y="1990725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2" name="Rectangle 62"/>
          <p:cNvSpPr>
            <a:spLocks noChangeArrowheads="1"/>
          </p:cNvSpPr>
          <p:nvPr/>
        </p:nvSpPr>
        <p:spPr bwMode="auto">
          <a:xfrm rot="-256763">
            <a:off x="5334000" y="3733800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3" name="Rectangle 64"/>
          <p:cNvSpPr>
            <a:spLocks noChangeArrowheads="1"/>
          </p:cNvSpPr>
          <p:nvPr/>
        </p:nvSpPr>
        <p:spPr bwMode="auto">
          <a:xfrm rot="-903458">
            <a:off x="5518150" y="4489450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4" name="Rectangle 65"/>
          <p:cNvSpPr>
            <a:spLocks noChangeArrowheads="1"/>
          </p:cNvSpPr>
          <p:nvPr/>
        </p:nvSpPr>
        <p:spPr bwMode="auto">
          <a:xfrm rot="-4261901">
            <a:off x="56761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814388" y="657225"/>
            <a:ext cx="510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113088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0" y="289560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1906588" y="2935288"/>
            <a:ext cx="962025" cy="287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906588" y="5808663"/>
            <a:ext cx="419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 flipV="1">
            <a:off x="5464175" y="4029075"/>
            <a:ext cx="549275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 flipH="1" flipV="1">
            <a:off x="5448300" y="3397250"/>
            <a:ext cx="38100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32" name="Text Box 74"/>
          <p:cNvSpPr txBox="1">
            <a:spLocks noChangeArrowheads="1"/>
          </p:cNvSpPr>
          <p:nvPr/>
        </p:nvSpPr>
        <p:spPr bwMode="auto">
          <a:xfrm>
            <a:off x="2336800" y="59531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3" name="Text Box 75"/>
          <p:cNvSpPr txBox="1">
            <a:spLocks noChangeArrowheads="1"/>
          </p:cNvSpPr>
          <p:nvPr/>
        </p:nvSpPr>
        <p:spPr bwMode="auto">
          <a:xfrm>
            <a:off x="4551363" y="1714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52.87deg</a:t>
            </a:r>
          </a:p>
        </p:txBody>
      </p:sp>
      <p:sp>
        <p:nvSpPr>
          <p:cNvPr id="128034" name="Line 76"/>
          <p:cNvSpPr>
            <a:spLocks noChangeShapeType="1"/>
          </p:cNvSpPr>
          <p:nvPr/>
        </p:nvSpPr>
        <p:spPr bwMode="auto">
          <a:xfrm flipV="1">
            <a:off x="5576888" y="171450"/>
            <a:ext cx="26670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35" name="Text Box 78"/>
          <p:cNvSpPr txBox="1">
            <a:spLocks noChangeArrowheads="1"/>
          </p:cNvSpPr>
          <p:nvPr/>
        </p:nvSpPr>
        <p:spPr bwMode="auto">
          <a:xfrm>
            <a:off x="1063625" y="288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6" name="Text Box 79"/>
          <p:cNvSpPr txBox="1">
            <a:spLocks noChangeArrowheads="1"/>
          </p:cNvSpPr>
          <p:nvPr/>
        </p:nvSpPr>
        <p:spPr bwMode="auto">
          <a:xfrm>
            <a:off x="6326188" y="4730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7" name="Text Box 80"/>
          <p:cNvSpPr txBox="1">
            <a:spLocks noChangeArrowheads="1"/>
          </p:cNvSpPr>
          <p:nvPr/>
        </p:nvSpPr>
        <p:spPr bwMode="auto">
          <a:xfrm>
            <a:off x="2782888" y="175895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8" name="Text Box 81"/>
          <p:cNvSpPr txBox="1">
            <a:spLocks noChangeArrowheads="1"/>
          </p:cNvSpPr>
          <p:nvPr/>
        </p:nvSpPr>
        <p:spPr bwMode="auto">
          <a:xfrm>
            <a:off x="868363" y="40671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9" name="Text Box 82"/>
          <p:cNvSpPr txBox="1">
            <a:spLocks noChangeArrowheads="1"/>
          </p:cNvSpPr>
          <p:nvPr/>
        </p:nvSpPr>
        <p:spPr bwMode="auto">
          <a:xfrm>
            <a:off x="6543675" y="60737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40" name="Text Box 83"/>
          <p:cNvSpPr txBox="1">
            <a:spLocks noChangeArrowheads="1"/>
          </p:cNvSpPr>
          <p:nvPr/>
        </p:nvSpPr>
        <p:spPr bwMode="auto">
          <a:xfrm>
            <a:off x="6557963" y="938213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2 Multilayer mirrors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d=2nm, W/B4C</a:t>
            </a:r>
          </a:p>
        </p:txBody>
      </p:sp>
      <p:sp>
        <p:nvSpPr>
          <p:cNvPr id="128041" name="Text Box 84"/>
          <p:cNvSpPr txBox="1">
            <a:spLocks noChangeArrowheads="1"/>
          </p:cNvSpPr>
          <p:nvPr/>
        </p:nvSpPr>
        <p:spPr bwMode="auto">
          <a:xfrm>
            <a:off x="6846888" y="1249363"/>
            <a:ext cx="1885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</a:t>
            </a:r>
            <a:r>
              <a:rPr lang="en-US" altLang="en-US" dirty="0" err="1">
                <a:solidFill>
                  <a:srgbClr val="000000"/>
                </a:solidFill>
              </a:rPr>
              <a:t>Horiz</a:t>
            </a:r>
            <a:r>
              <a:rPr lang="en-US" altLang="en-US" dirty="0">
                <a:solidFill>
                  <a:srgbClr val="000000"/>
                </a:solidFill>
              </a:rPr>
              <a:t> focus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vertical focus</a:t>
            </a:r>
          </a:p>
        </p:txBody>
      </p:sp>
      <p:sp>
        <p:nvSpPr>
          <p:cNvPr id="128042" name="Line 85"/>
          <p:cNvSpPr>
            <a:spLocks noChangeShapeType="1"/>
          </p:cNvSpPr>
          <p:nvPr/>
        </p:nvSpPr>
        <p:spPr bwMode="auto">
          <a:xfrm flipH="1">
            <a:off x="5427663" y="1990725"/>
            <a:ext cx="1419225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3" name="Line 86"/>
          <p:cNvSpPr>
            <a:spLocks noChangeShapeType="1"/>
          </p:cNvSpPr>
          <p:nvPr/>
        </p:nvSpPr>
        <p:spPr bwMode="auto">
          <a:xfrm flipH="1" flipV="1">
            <a:off x="5922963" y="1550988"/>
            <a:ext cx="92392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4" name="Line 87"/>
          <p:cNvSpPr>
            <a:spLocks noChangeShapeType="1"/>
          </p:cNvSpPr>
          <p:nvPr/>
        </p:nvSpPr>
        <p:spPr bwMode="auto">
          <a:xfrm>
            <a:off x="8967788" y="3373438"/>
            <a:ext cx="0" cy="257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5" name="Text Box 88"/>
          <p:cNvSpPr txBox="1">
            <a:spLocks noChangeArrowheads="1"/>
          </p:cNvSpPr>
          <p:nvPr/>
        </p:nvSpPr>
        <p:spPr bwMode="auto">
          <a:xfrm>
            <a:off x="8234363" y="4587875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~ 1m</a:t>
            </a:r>
          </a:p>
        </p:txBody>
      </p:sp>
    </p:spTree>
    <p:extLst>
      <p:ext uri="{BB962C8B-B14F-4D97-AF65-F5344CB8AC3E}">
        <p14:creationId xmlns:p14="http://schemas.microsoft.com/office/powerpoint/2010/main" val="6309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42" grpId="0" autoUpdateAnimBg="0"/>
      <p:bldP spid="5174" grpId="0" animBg="1"/>
      <p:bldP spid="5175" grpId="0" animBg="1"/>
      <p:bldP spid="5177" grpId="0" animBg="1"/>
      <p:bldP spid="5186" grpId="0" animBg="1"/>
      <p:bldP spid="5187" grpId="0" animBg="1"/>
      <p:bldP spid="5188" grpId="0" animBg="1"/>
      <p:bldP spid="5189" grpId="0" animBg="1"/>
      <p:bldP spid="5190" grpId="0" animBg="1"/>
      <p:bldP spid="5192" grpId="0" animBg="1"/>
      <p:bldP spid="5193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“sweet spot” for sample size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1987"/>
            <a:ext cx="7391400" cy="59160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39624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49530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74520" y="440436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35480" y="25298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59280" y="35204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29718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89120" y="1845948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31166" y="182880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99345" y="184404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4166" y="1847375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36118" y="1851664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47547" y="1882617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5680" y="1835943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94760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12882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14337" y="1833562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92680" y="185928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0836" y="187452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1" name="Group 165890"/>
          <p:cNvGrpSpPr/>
          <p:nvPr/>
        </p:nvGrpSpPr>
        <p:grpSpPr>
          <a:xfrm>
            <a:off x="6294120" y="2804160"/>
            <a:ext cx="2441392" cy="1499771"/>
            <a:chOff x="6294120" y="2804160"/>
            <a:chExt cx="2441392" cy="1499771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6294120" y="2804160"/>
              <a:ext cx="1371600" cy="11430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85838" y="3657600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2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</a:p>
          </p:txBody>
        </p:sp>
      </p:grpSp>
      <p:cxnSp>
        <p:nvCxnSpPr>
          <p:cNvPr id="165888" name="Straight Connector 165887"/>
          <p:cNvCxnSpPr/>
          <p:nvPr/>
        </p:nvCxnSpPr>
        <p:spPr>
          <a:xfrm>
            <a:off x="9555480" y="3886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2" name="Group 165891"/>
          <p:cNvGrpSpPr/>
          <p:nvPr/>
        </p:nvGrpSpPr>
        <p:grpSpPr>
          <a:xfrm>
            <a:off x="5577840" y="3627120"/>
            <a:ext cx="3199715" cy="1585956"/>
            <a:chOff x="5577840" y="3627120"/>
            <a:chExt cx="3199715" cy="1585956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5577840" y="3627120"/>
              <a:ext cx="2103120" cy="12192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27881" y="4566745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3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</a:p>
          </p:txBody>
        </p:sp>
      </p:grpSp>
      <p:sp>
        <p:nvSpPr>
          <p:cNvPr id="165889" name="TextBox 165888"/>
          <p:cNvSpPr txBox="1"/>
          <p:nvPr/>
        </p:nvSpPr>
        <p:spPr>
          <a:xfrm>
            <a:off x="5582569" y="283621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S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9255" y="306902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P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3415" y="38615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Mg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04815" y="4196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62655" y="43339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415" y="491306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F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26535" y="48673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98975" y="497402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O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6409" y="240949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Cl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55009" y="208945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3300"/>
                </a:solidFill>
              </a:rPr>
              <a:t>Ar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90289" y="2561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K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59809" y="173893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15255" y="448634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Ne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6890" y="425038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Se</a:t>
            </a:r>
            <a:endParaRPr lang="en-US" b="1" dirty="0">
              <a:solidFill>
                <a:srgbClr val="003300"/>
              </a:solidFill>
            </a:endParaRPr>
          </a:p>
        </p:txBody>
      </p:sp>
      <p:grpSp>
        <p:nvGrpSpPr>
          <p:cNvPr id="165895" name="Group 165894"/>
          <p:cNvGrpSpPr/>
          <p:nvPr/>
        </p:nvGrpSpPr>
        <p:grpSpPr>
          <a:xfrm>
            <a:off x="5155324" y="4177862"/>
            <a:ext cx="3648507" cy="1770938"/>
            <a:chOff x="5155324" y="4177862"/>
            <a:chExt cx="3648507" cy="1770938"/>
          </a:xfrm>
        </p:grpSpPr>
        <p:cxnSp>
          <p:nvCxnSpPr>
            <p:cNvPr id="54" name="Straight Arrow Connector 53"/>
            <p:cNvCxnSpPr/>
            <p:nvPr/>
          </p:nvCxnSpPr>
          <p:spPr>
            <a:xfrm flipH="1" flipV="1">
              <a:off x="5155324" y="4177862"/>
              <a:ext cx="2551912" cy="140418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654157" y="5302469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4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7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62382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381953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</a:t>
            </a:r>
            <a:r>
              <a:rPr lang="en-US" dirty="0" smtClean="0"/>
              <a:t>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4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6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</a:t>
            </a:r>
            <a:r>
              <a:rPr lang="en-US" dirty="0" smtClean="0"/>
              <a:t>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33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7 L 0.0007 0.09757 L 0.01892 0.09989 L 0.03715 0.12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9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0.06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12139E-6 L -3.88889E-6 0.07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86127E-6 L 0.00174 0.1119 L 0.01754 0.11837 L 0.03022 0.1394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1676E-6 L 1.11111E-6 0.08463 L -0.01893 0.08879 L -0.03646 0.1142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7052E-7 L -0.00156 0.1311 L 0.0158 0.14173 L 0.02535 0.15861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</a:t>
            </a:r>
            <a:r>
              <a:rPr lang="en-US" dirty="0" smtClean="0"/>
              <a:t>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67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46000">
                <a:schemeClr val="accent5">
                  <a:lumMod val="40000"/>
                  <a:lumOff val="60000"/>
                </a:schemeClr>
              </a:gs>
              <a:gs pos="35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</a:t>
            </a:r>
            <a:r>
              <a:rPr lang="en-US" dirty="0" smtClean="0"/>
              <a:t>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14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921728">
            <a:off x="986971" y="841829"/>
            <a:ext cx="7373257" cy="6016171"/>
            <a:chOff x="986971" y="841829"/>
            <a:chExt cx="7373257" cy="6016171"/>
          </a:xfrm>
        </p:grpSpPr>
        <p:sp>
          <p:nvSpPr>
            <p:cNvPr id="5" name="Rectangle 4"/>
            <p:cNvSpPr/>
            <p:nvPr/>
          </p:nvSpPr>
          <p:spPr>
            <a:xfrm>
              <a:off x="1277257" y="841829"/>
              <a:ext cx="6894286" cy="3077028"/>
            </a:xfrm>
            <a:prstGeom prst="rect">
              <a:avLst/>
            </a:prstGeom>
            <a:solidFill>
              <a:srgbClr val="FFBC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95400" y="1981200"/>
              <a:ext cx="6858000" cy="40386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accent5">
                    <a:lumMod val="40000"/>
                    <a:lumOff val="6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86971" y="3886200"/>
              <a:ext cx="7373257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08" name="Group 6"/>
            <p:cNvGrpSpPr>
              <a:grpSpLocks/>
            </p:cNvGrpSpPr>
            <p:nvPr/>
          </p:nvGrpSpPr>
          <p:grpSpPr bwMode="auto">
            <a:xfrm rot="1133284">
              <a:off x="6431863" y="3696156"/>
              <a:ext cx="277813" cy="238125"/>
              <a:chOff x="3192" y="2215"/>
              <a:chExt cx="920" cy="943"/>
            </a:xfrm>
          </p:grpSpPr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" name="Group 6"/>
            <p:cNvGrpSpPr>
              <a:grpSpLocks/>
            </p:cNvGrpSpPr>
            <p:nvPr/>
          </p:nvGrpSpPr>
          <p:grpSpPr bwMode="auto">
            <a:xfrm rot="1133284">
              <a:off x="7574863" y="3696156"/>
              <a:ext cx="277813" cy="238125"/>
              <a:chOff x="3192" y="2215"/>
              <a:chExt cx="920" cy="943"/>
            </a:xfrm>
          </p:grpSpPr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8" name="Group 6"/>
            <p:cNvGrpSpPr>
              <a:grpSpLocks/>
            </p:cNvGrpSpPr>
            <p:nvPr/>
          </p:nvGrpSpPr>
          <p:grpSpPr bwMode="auto">
            <a:xfrm rot="20466716" flipH="1">
              <a:off x="6812863" y="3696156"/>
              <a:ext cx="277813" cy="238125"/>
              <a:chOff x="3192" y="2215"/>
              <a:chExt cx="920" cy="943"/>
            </a:xfrm>
          </p:grpSpPr>
          <p:sp>
            <p:nvSpPr>
              <p:cNvPr id="32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8" name="Group 6"/>
            <p:cNvGrpSpPr>
              <a:grpSpLocks/>
            </p:cNvGrpSpPr>
            <p:nvPr/>
          </p:nvGrpSpPr>
          <p:grpSpPr bwMode="auto">
            <a:xfrm rot="1133284">
              <a:off x="3307664" y="3696157"/>
              <a:ext cx="277813" cy="238125"/>
              <a:chOff x="3192" y="2215"/>
              <a:chExt cx="920" cy="943"/>
            </a:xfrm>
          </p:grpSpPr>
          <p:sp>
            <p:nvSpPr>
              <p:cNvPr id="33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" name="Group 6"/>
            <p:cNvGrpSpPr>
              <a:grpSpLocks/>
            </p:cNvGrpSpPr>
            <p:nvPr/>
          </p:nvGrpSpPr>
          <p:grpSpPr bwMode="auto">
            <a:xfrm rot="20466716" flipH="1">
              <a:off x="2545663" y="3696155"/>
              <a:ext cx="277813" cy="238125"/>
              <a:chOff x="3192" y="2215"/>
              <a:chExt cx="920" cy="943"/>
            </a:xfrm>
          </p:grpSpPr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" name="Group 6"/>
            <p:cNvGrpSpPr>
              <a:grpSpLocks/>
            </p:cNvGrpSpPr>
            <p:nvPr/>
          </p:nvGrpSpPr>
          <p:grpSpPr bwMode="auto">
            <a:xfrm rot="1133284">
              <a:off x="4374464" y="3696156"/>
              <a:ext cx="277813" cy="238125"/>
              <a:chOff x="3192" y="2215"/>
              <a:chExt cx="920" cy="943"/>
            </a:xfrm>
          </p:grpSpPr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" name="Group 6"/>
            <p:cNvGrpSpPr>
              <a:grpSpLocks/>
            </p:cNvGrpSpPr>
            <p:nvPr/>
          </p:nvGrpSpPr>
          <p:grpSpPr bwMode="auto">
            <a:xfrm rot="20466716" flipH="1">
              <a:off x="5517463" y="3696156"/>
              <a:ext cx="277813" cy="238125"/>
              <a:chOff x="3192" y="2215"/>
              <a:chExt cx="920" cy="943"/>
            </a:xfrm>
          </p:grpSpPr>
          <p:sp>
            <p:nvSpPr>
              <p:cNvPr id="36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 rot="20604231">
              <a:off x="4724400" y="3707569"/>
              <a:ext cx="236161" cy="178631"/>
              <a:chOff x="5458290" y="3058908"/>
              <a:chExt cx="236161" cy="178631"/>
            </a:xfrm>
          </p:grpSpPr>
          <p:sp>
            <p:nvSpPr>
              <p:cNvPr id="379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 rot="20509672">
              <a:off x="6194166" y="3707569"/>
              <a:ext cx="236161" cy="178631"/>
              <a:chOff x="5458290" y="3058908"/>
              <a:chExt cx="236161" cy="178631"/>
            </a:xfrm>
          </p:grpSpPr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 rot="20519456">
              <a:off x="3886200" y="3707569"/>
              <a:ext cx="236161" cy="178631"/>
              <a:chOff x="5458290" y="3058908"/>
              <a:chExt cx="236161" cy="178631"/>
            </a:xfrm>
          </p:grpSpPr>
          <p:sp>
            <p:nvSpPr>
              <p:cNvPr id="397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 rot="20503538">
              <a:off x="2895600" y="3707569"/>
              <a:ext cx="236161" cy="178631"/>
              <a:chOff x="5458290" y="3058908"/>
              <a:chExt cx="236161" cy="178631"/>
            </a:xfrm>
          </p:grpSpPr>
          <p:sp>
            <p:nvSpPr>
              <p:cNvPr id="404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" name="Group 409"/>
            <p:cNvGrpSpPr/>
            <p:nvPr/>
          </p:nvGrpSpPr>
          <p:grpSpPr>
            <a:xfrm rot="20618101">
              <a:off x="5887782" y="3708681"/>
              <a:ext cx="236161" cy="178631"/>
              <a:chOff x="5458290" y="3058908"/>
              <a:chExt cx="236161" cy="178631"/>
            </a:xfrm>
          </p:grpSpPr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7" name="Group 6"/>
            <p:cNvGrpSpPr>
              <a:grpSpLocks/>
            </p:cNvGrpSpPr>
            <p:nvPr/>
          </p:nvGrpSpPr>
          <p:grpSpPr bwMode="auto">
            <a:xfrm rot="13008648">
              <a:off x="6215844" y="2193090"/>
              <a:ext cx="277813" cy="238125"/>
              <a:chOff x="3192" y="2215"/>
              <a:chExt cx="920" cy="943"/>
            </a:xfrm>
          </p:grpSpPr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7" name="Group 6"/>
            <p:cNvGrpSpPr>
              <a:grpSpLocks/>
            </p:cNvGrpSpPr>
            <p:nvPr/>
          </p:nvGrpSpPr>
          <p:grpSpPr bwMode="auto">
            <a:xfrm rot="11202083">
              <a:off x="3518145" y="2032478"/>
              <a:ext cx="277813" cy="238125"/>
              <a:chOff x="3192" y="2215"/>
              <a:chExt cx="920" cy="943"/>
            </a:xfrm>
          </p:grpSpPr>
          <p:sp>
            <p:nvSpPr>
              <p:cNvPr id="42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 rot="20548492">
              <a:off x="5181600" y="3707569"/>
              <a:ext cx="236161" cy="178631"/>
              <a:chOff x="5458290" y="3058908"/>
              <a:chExt cx="236161" cy="178631"/>
            </a:xfrm>
          </p:grpSpPr>
          <p:sp>
            <p:nvSpPr>
              <p:cNvPr id="438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67200" y="1132114"/>
              <a:ext cx="9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oil 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-217711" y="3606344"/>
            <a:ext cx="5959475" cy="3001963"/>
            <a:chOff x="-174168" y="1022801"/>
            <a:chExt cx="5959475" cy="3001963"/>
          </a:xfrm>
        </p:grpSpPr>
        <p:sp>
          <p:nvSpPr>
            <p:cNvPr id="139" name="Rectangle 146"/>
            <p:cNvSpPr>
              <a:spLocks noChangeArrowheads="1"/>
            </p:cNvSpPr>
            <p:nvPr/>
          </p:nvSpPr>
          <p:spPr bwMode="auto">
            <a:xfrm rot="5400000">
              <a:off x="2170569" y="1424439"/>
              <a:ext cx="85725" cy="47752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140" name="Group 295"/>
            <p:cNvGrpSpPr>
              <a:grpSpLocks/>
            </p:cNvGrpSpPr>
            <p:nvPr/>
          </p:nvGrpSpPr>
          <p:grpSpPr bwMode="auto">
            <a:xfrm rot="-2293099">
              <a:off x="1748295" y="1022801"/>
              <a:ext cx="4037012" cy="3001963"/>
              <a:chOff x="2203" y="330"/>
              <a:chExt cx="2543" cy="1891"/>
            </a:xfrm>
          </p:grpSpPr>
          <p:sp>
            <p:nvSpPr>
              <p:cNvPr id="141" name="Line 296"/>
              <p:cNvSpPr>
                <a:spLocks noChangeShapeType="1"/>
              </p:cNvSpPr>
              <p:nvPr/>
            </p:nvSpPr>
            <p:spPr bwMode="auto">
              <a:xfrm flipH="1" flipV="1">
                <a:off x="2203" y="961"/>
                <a:ext cx="1136" cy="12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97"/>
              <p:cNvSpPr>
                <a:spLocks noChangeShapeType="1"/>
              </p:cNvSpPr>
              <p:nvPr/>
            </p:nvSpPr>
            <p:spPr bwMode="auto">
              <a:xfrm flipH="1" flipV="1">
                <a:off x="2817" y="330"/>
                <a:ext cx="518" cy="18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Line 298"/>
              <p:cNvSpPr>
                <a:spLocks noChangeShapeType="1"/>
              </p:cNvSpPr>
              <p:nvPr/>
            </p:nvSpPr>
            <p:spPr bwMode="auto">
              <a:xfrm flipV="1">
                <a:off x="3339" y="1136"/>
                <a:ext cx="526" cy="10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99"/>
              <p:cNvSpPr>
                <a:spLocks noChangeShapeType="1"/>
              </p:cNvSpPr>
              <p:nvPr/>
            </p:nvSpPr>
            <p:spPr bwMode="auto">
              <a:xfrm flipV="1">
                <a:off x="3335" y="773"/>
                <a:ext cx="1411" cy="14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6" name="Text Box 303"/>
          <p:cNvSpPr txBox="1">
            <a:spLocks noChangeArrowheads="1"/>
          </p:cNvSpPr>
          <p:nvPr/>
        </p:nvSpPr>
        <p:spPr bwMode="auto">
          <a:xfrm>
            <a:off x="283710" y="4502377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=2d sin</a:t>
            </a:r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θ</a:t>
            </a:r>
          </a:p>
        </p:txBody>
      </p:sp>
      <p:sp>
        <p:nvSpPr>
          <p:cNvPr id="147" name="Text Box 304"/>
          <p:cNvSpPr txBox="1">
            <a:spLocks noChangeArrowheads="1"/>
          </p:cNvSpPr>
          <p:nvPr/>
        </p:nvSpPr>
        <p:spPr bwMode="auto">
          <a:xfrm>
            <a:off x="250145" y="5514749"/>
            <a:ext cx="3257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2.5 Å data 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with 5 Å X-rays</a:t>
            </a:r>
          </a:p>
        </p:txBody>
      </p:sp>
      <p:sp>
        <p:nvSpPr>
          <p:cNvPr id="148" name="Rectangle 305"/>
          <p:cNvSpPr>
            <a:spLocks noChangeArrowheads="1"/>
          </p:cNvSpPr>
          <p:nvPr/>
        </p:nvSpPr>
        <p:spPr bwMode="auto">
          <a:xfrm>
            <a:off x="4922890" y="5505045"/>
            <a:ext cx="3989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Only</a:t>
            </a:r>
            <a:r>
              <a:rPr lang="en-US" altLang="en-US" dirty="0" smtClean="0">
                <a:solidFill>
                  <a:srgbClr val="000000"/>
                </a:solidFill>
              </a:rPr>
              <a:t> analytic absorption correction: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dirty="0">
                <a:solidFill>
                  <a:srgbClr val="000000"/>
                </a:solidFill>
              </a:rPr>
              <a:t>Tables for Crystallography, Vol. C, 2nd ed., chapter 6.3</a:t>
            </a:r>
          </a:p>
        </p:txBody>
      </p:sp>
      <p:sp>
        <p:nvSpPr>
          <p:cNvPr id="149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</a:t>
            </a:r>
            <a:r>
              <a:rPr lang="en-US" dirty="0" smtClean="0"/>
              <a:t>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39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 animBg="1"/>
      <p:bldP spid="148" grpId="0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Optimum: support thickness = crystal thickness</a:t>
            </a:r>
          </a:p>
        </p:txBody>
      </p:sp>
    </p:spTree>
    <p:extLst>
      <p:ext uri="{BB962C8B-B14F-4D97-AF65-F5344CB8AC3E}">
        <p14:creationId xmlns:p14="http://schemas.microsoft.com/office/powerpoint/2010/main" val="314401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data collection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chemeClr val="bg1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4365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606564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</a:p>
        </p:txBody>
      </p:sp>
    </p:spTree>
    <p:extLst>
      <p:ext uri="{BB962C8B-B14F-4D97-AF65-F5344CB8AC3E}">
        <p14:creationId xmlns:p14="http://schemas.microsoft.com/office/powerpoint/2010/main" val="58625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2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93087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37120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04066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</a:p>
        </p:txBody>
      </p:sp>
    </p:spTree>
    <p:extLst>
      <p:ext uri="{BB962C8B-B14F-4D97-AF65-F5344CB8AC3E}">
        <p14:creationId xmlns:p14="http://schemas.microsoft.com/office/powerpoint/2010/main" val="133798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0857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</a:p>
        </p:txBody>
      </p:sp>
    </p:spTree>
    <p:extLst>
      <p:ext uri="{BB962C8B-B14F-4D97-AF65-F5344CB8AC3E}">
        <p14:creationId xmlns:p14="http://schemas.microsoft.com/office/powerpoint/2010/main" val="378941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2648755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66881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6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8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2" name="Title 1"/>
          <p:cNvSpPr>
            <a:spLocks noGrp="1"/>
          </p:cNvSpPr>
          <p:nvPr>
            <p:ph type="title"/>
          </p:nvPr>
        </p:nvSpPr>
        <p:spPr>
          <a:xfrm>
            <a:off x="457200" y="162233"/>
            <a:ext cx="8229600" cy="138634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Sparse validation</a:t>
            </a:r>
            <a:br>
              <a:rPr lang="en-US" altLang="en-US" dirty="0" smtClean="0"/>
            </a:br>
            <a:r>
              <a:rPr lang="en-US" altLang="en-US" sz="2800" dirty="0"/>
              <a:t>s</a:t>
            </a:r>
            <a:r>
              <a:rPr lang="en-US" altLang="en-US" sz="2800" dirty="0" smtClean="0"/>
              <a:t>upporting a 4D model with 2D data</a:t>
            </a:r>
            <a:endParaRPr lang="en-US" altLang="en-US" dirty="0" smtClean="0"/>
          </a:p>
        </p:txBody>
      </p:sp>
      <p:pic>
        <p:nvPicPr>
          <p:cNvPr id="265233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5233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5249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377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186547"/>
            <a:ext cx="8162925" cy="3386511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Outrun radiation damage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25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% error from partiality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Phasing limited by relative error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Resolution limited by disorder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“wet vacuum” for bio samples?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How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do we make our molecules sit still?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URLs &amp;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SLAC_uxss_2016.pptx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/~jamesh/bin_stuff/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bl831.als.lbl.gov/~jamesh/mlfsom/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25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32556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 to get </a:t>
            </a:r>
            <a:r>
              <a:rPr lang="en-US" dirty="0" err="1" smtClean="0"/>
              <a:t>fulls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254500" y="3581400"/>
            <a:ext cx="508000" cy="48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25800" y="1485900"/>
            <a:ext cx="2540000" cy="5410200"/>
          </a:xfrm>
          <a:custGeom>
            <a:avLst/>
            <a:gdLst>
              <a:gd name="connsiteX0" fmla="*/ 0 w 2540000"/>
              <a:gd name="connsiteY0" fmla="*/ 0 h 5410200"/>
              <a:gd name="connsiteX1" fmla="*/ 1358900 w 2540000"/>
              <a:gd name="connsiteY1" fmla="*/ 2374900 h 5410200"/>
              <a:gd name="connsiteX2" fmla="*/ 2540000 w 2540000"/>
              <a:gd name="connsiteY2" fmla="*/ 5410200 h 5410200"/>
              <a:gd name="connsiteX3" fmla="*/ 2540000 w 2540000"/>
              <a:gd name="connsiteY3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0" h="5410200">
                <a:moveTo>
                  <a:pt x="0" y="0"/>
                </a:moveTo>
                <a:cubicBezTo>
                  <a:pt x="467783" y="736600"/>
                  <a:pt x="935567" y="1473200"/>
                  <a:pt x="1358900" y="2374900"/>
                </a:cubicBezTo>
                <a:cubicBezTo>
                  <a:pt x="1782233" y="3276600"/>
                  <a:pt x="2540000" y="5410200"/>
                  <a:pt x="2540000" y="5410200"/>
                </a:cubicBezTo>
                <a:lnTo>
                  <a:pt x="2540000" y="5410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175646">
            <a:off x="4942859" y="556259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Ewald sphere</a:t>
            </a:r>
          </a:p>
        </p:txBody>
      </p:sp>
    </p:spTree>
    <p:extLst>
      <p:ext uri="{BB962C8B-B14F-4D97-AF65-F5344CB8AC3E}">
        <p14:creationId xmlns:p14="http://schemas.microsoft.com/office/powerpoint/2010/main" val="4726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23 -0.00185 L 0.1805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wiggle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3274" b="33377"/>
          <a:stretch/>
        </p:blipFill>
        <p:spPr>
          <a:xfrm>
            <a:off x="-228600" y="-1045028"/>
            <a:ext cx="9766663" cy="9268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b="37381"/>
          <a:stretch/>
        </p:blipFill>
        <p:spPr>
          <a:xfrm>
            <a:off x="-204651" y="-944880"/>
            <a:ext cx="9738360" cy="91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27986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81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8701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21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at 674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252143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43.1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20355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41900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9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</a:t>
            </a:r>
            <a:r>
              <a:rPr lang="en-US" sz="3600" dirty="0"/>
              <a:t>dark progression at 675 </a:t>
            </a:r>
            <a:r>
              <a:rPr lang="en-US" sz="3600" dirty="0" err="1"/>
              <a:t>kGy</a:t>
            </a:r>
            <a:r>
              <a:rPr lang="en-US" sz="3600" dirty="0"/>
              <a:t>/s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04982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118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204195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</a:t>
            </a:r>
            <a:r>
              <a:rPr lang="en-US" baseline="0" dirty="0" smtClean="0"/>
              <a:t> slow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</a:p>
        </p:txBody>
      </p:sp>
      <p:pic>
        <p:nvPicPr>
          <p:cNvPr id="7" name="slow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.2434" end="13827.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Phases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7166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 fast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</a:p>
        </p:txBody>
      </p:sp>
      <p:pic>
        <p:nvPicPr>
          <p:cNvPr id="6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9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36994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3872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78713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117359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95716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596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2217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372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77316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032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52712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068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26081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037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 before &amp; after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 dose-rate effect?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037" b="10593"/>
          <a:stretch/>
        </p:blipFill>
        <p:spPr>
          <a:xfrm>
            <a:off x="1092200" y="1066800"/>
            <a:ext cx="6908800" cy="538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r="24444"/>
          <a:stretch/>
        </p:blipFill>
        <p:spPr>
          <a:xfrm>
            <a:off x="1066800" y="1079500"/>
            <a:ext cx="6908800" cy="538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24167"/>
          <a:stretch/>
        </p:blipFill>
        <p:spPr>
          <a:xfrm>
            <a:off x="1066800" y="1066800"/>
            <a:ext cx="6934200" cy="54090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1447800"/>
            <a:ext cx="6656417" cy="2743200"/>
            <a:chOff x="1295400" y="1447800"/>
            <a:chExt cx="6656417" cy="2743200"/>
          </a:xfrm>
        </p:grpSpPr>
        <p:sp>
          <p:nvSpPr>
            <p:cNvPr id="8" name="TextBox 7"/>
            <p:cNvSpPr txBox="1"/>
            <p:nvPr/>
          </p:nvSpPr>
          <p:spPr>
            <a:xfrm>
              <a:off x="1295400" y="1447800"/>
              <a:ext cx="20617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110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kGy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/s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1447800"/>
              <a:ext cx="20844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720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kGy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/s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867400" y="2057400"/>
              <a:ext cx="9144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>
              <a:off x="2326292" y="2032575"/>
              <a:ext cx="1102708" cy="21584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75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0.3817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89143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Structural Biologists Want:</a:t>
            </a:r>
            <a:endParaRPr lang="en-US" altLang="en-US" sz="5400" dirty="0" smtClean="0"/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</a:t>
            </a:r>
            <a:r>
              <a:rPr lang="en-US" altLang="en-US" sz="3600" dirty="0" smtClean="0">
                <a:solidFill>
                  <a:srgbClr val="EA0000"/>
                </a:solidFill>
              </a:rPr>
              <a:t>background</a:t>
            </a:r>
            <a:endParaRPr lang="en-US" altLang="en-US" sz="3600" dirty="0" smtClean="0">
              <a:solidFill>
                <a:srgbClr val="EA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</a:t>
            </a:r>
            <a:r>
              <a:rPr lang="en-US" altLang="en-US" sz="3600" dirty="0" smtClean="0">
                <a:solidFill>
                  <a:srgbClr val="EA0000"/>
                </a:solidFill>
              </a:rPr>
              <a:t>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>
              <a:buFontTx/>
              <a:buNone/>
            </a:pPr>
            <a:r>
              <a:rPr lang="en-US" altLang="en-US" sz="4000" dirty="0" smtClean="0"/>
              <a:t>Problem for both: </a:t>
            </a:r>
            <a:r>
              <a:rPr lang="en-US" altLang="en-US" sz="4000" dirty="0" smtClean="0">
                <a:solidFill>
                  <a:srgbClr val="FF0000"/>
                </a:solidFill>
              </a:rPr>
              <a:t>radiation damage</a:t>
            </a:r>
            <a:endParaRPr lang="en-US" altLang="en-US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tal4_t2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67.5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21650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5.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316704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7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4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52450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13.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61780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H</a:t>
            </a:r>
            <a:r>
              <a:rPr lang="en-US" baseline="-25000" dirty="0" smtClean="0"/>
              <a:t>2</a:t>
            </a:r>
            <a:r>
              <a:rPr lang="en-US" dirty="0" smtClean="0"/>
              <a:t> are we making?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3820"/>
            <a:ext cx="8229600" cy="4802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Damage at 100K </a:t>
            </a:r>
            <a:r>
              <a:rPr lang="en-US" altLang="en-US" sz="5400" dirty="0" smtClean="0"/>
              <a:t>is done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by </a:t>
            </a:r>
            <a:r>
              <a:rPr lang="en-US" altLang="en-US" sz="5400" dirty="0" smtClean="0">
                <a:solidFill>
                  <a:srgbClr val="FF0000"/>
                </a:solidFill>
              </a:rPr>
              <a:t>dose (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5400" dirty="0" smtClean="0">
                <a:solidFill>
                  <a:srgbClr val="FF000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/>
              <a:t>proportional to photons/area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5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time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heat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684" y="5380672"/>
            <a:ext cx="8770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P, Harrison SC &amp; Rosenbaum G (2003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13-19.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Garman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EF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SM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Sync. Rad.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1-3.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Owen RL,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Rudino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-Pinera E &amp; Garman EF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PNAS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4912-4917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 (2006).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62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125-132.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Holton JM (2007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Synch Rad.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51-72. </a:t>
            </a:r>
          </a:p>
        </p:txBody>
      </p:sp>
    </p:spTree>
    <p:extLst>
      <p:ext uri="{BB962C8B-B14F-4D97-AF65-F5344CB8AC3E}">
        <p14:creationId xmlns:p14="http://schemas.microsoft.com/office/powerpoint/2010/main" val="2974358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999664" y="456365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1487" y="2507214"/>
            <a:ext cx="1436612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dirty="0" smtClean="0">
                <a:solidFill>
                  <a:srgbClr val="FF0000"/>
                </a:solidFill>
              </a:rPr>
              <a:t>nergy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mass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841487" y="3090067"/>
            <a:ext cx="1436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639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</p:spTree>
    <p:extLst>
      <p:ext uri="{BB962C8B-B14F-4D97-AF65-F5344CB8AC3E}">
        <p14:creationId xmlns:p14="http://schemas.microsoft.com/office/powerpoint/2010/main" val="314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46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CC0066"/>
                </a:solidFill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11920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8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2704361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iso</a:t>
            </a: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altLang="en-US" sz="2800">
                <a:solidFill>
                  <a:srgbClr val="000000"/>
                </a:solidFill>
              </a:rPr>
              <a:t> 0.7 %/</a:t>
            </a: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MGy</a:t>
            </a:r>
          </a:p>
        </p:txBody>
      </p:sp>
      <p:sp>
        <p:nvSpPr>
          <p:cNvPr id="263177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42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6707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6762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456763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138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7731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7786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</a:t>
            </a:r>
            <a:r>
              <a:rPr lang="en-US" altLang="en-US" sz="2400" b="1">
                <a:solidFill>
                  <a:srgbClr val="EA0000"/>
                </a:solidFill>
              </a:rPr>
              <a:t>at the Se edge</a:t>
            </a:r>
            <a:r>
              <a:rPr lang="en-US" altLang="en-US" sz="2400" b="1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457787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642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dirty="0">
                <a:solidFill>
                  <a:srgbClr val="000000"/>
                </a:solidFill>
              </a:rPr>
              <a:t>Specific D</a:t>
            </a:r>
            <a:r>
              <a:rPr lang="en-US" altLang="en-US" sz="6600" dirty="0" smtClean="0">
                <a:solidFill>
                  <a:srgbClr val="000000"/>
                </a:solidFill>
              </a:rPr>
              <a:t>amage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dirty="0" smtClean="0">
                <a:solidFill>
                  <a:srgbClr val="000000"/>
                </a:solidFill>
              </a:rPr>
              <a:t>World Records</a:t>
            </a:r>
            <a:endParaRPr lang="en-US" altLang="en-US" sz="6600" dirty="0">
              <a:solidFill>
                <a:srgbClr val="000000"/>
              </a:solidFill>
            </a:endParaRP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1322388"/>
            <a:ext cx="76184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et al.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?	Cl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284321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50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58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221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3515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349625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Chart" r:id="rId3" imgW="6258039" imgH="4876890" progId="MSGraph.Chart.8">
                  <p:embed followColorScheme="full"/>
                </p:oleObj>
              </mc:Choice>
              <mc:Fallback>
                <p:oleObj name="Chart" r:id="rId3" imgW="6258039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492778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226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1511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531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342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226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3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grpSp>
        <p:nvGrpSpPr>
          <p:cNvPr id="61447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61453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61475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76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4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61473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74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5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6147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7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6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61469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70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7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61467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68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8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61465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66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459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61463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464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1460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1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2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48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50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51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52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9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63502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63524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25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6352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2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63520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21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5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635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6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63516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7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7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6351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08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63512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3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0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3500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501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3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identification</a:t>
            </a:r>
            <a:endParaRPr lang="en-US" dirty="0"/>
          </a:p>
        </p:txBody>
      </p:sp>
      <p:pic>
        <p:nvPicPr>
          <p:cNvPr id="245762" name="Picture 2" descr="http://smb.slac.stanford.edu/facilities/software/blu-ice/images/scan_tab/excite_scan_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9625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The 2010 CXRO X-Ray Data Book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981200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Dose-rate effect at Room Temp?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14400"/>
            <a:ext cx="4733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238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599" y="5903893"/>
            <a:ext cx="4359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Warkentin</a:t>
            </a:r>
            <a:r>
              <a:rPr lang="en-US" sz="1400" dirty="0">
                <a:solidFill>
                  <a:srgbClr val="000000"/>
                </a:solidFill>
              </a:rPr>
              <a:t> M, </a:t>
            </a:r>
            <a:r>
              <a:rPr lang="en-US" sz="1400" dirty="0" err="1">
                <a:solidFill>
                  <a:srgbClr val="000000"/>
                </a:solidFill>
              </a:rPr>
              <a:t>Badeau</a:t>
            </a:r>
            <a:r>
              <a:rPr lang="en-US" sz="1400" dirty="0">
                <a:solidFill>
                  <a:srgbClr val="000000"/>
                </a:solidFill>
              </a:rPr>
              <a:t> R, Hopkins JB, </a:t>
            </a:r>
            <a:r>
              <a:rPr lang="en-US" sz="1400" dirty="0" err="1">
                <a:solidFill>
                  <a:srgbClr val="000000"/>
                </a:solidFill>
              </a:rPr>
              <a:t>Mulichak</a:t>
            </a:r>
            <a:r>
              <a:rPr lang="en-US" sz="1400" dirty="0">
                <a:solidFill>
                  <a:srgbClr val="000000"/>
                </a:solidFill>
              </a:rPr>
              <a:t> AM, Keefe LJ &amp; Thorne RE (2012)."Global radiation damage at 300 and 260 K with dose rates approaching 1 </a:t>
            </a:r>
            <a:r>
              <a:rPr lang="en-US" sz="1400" dirty="0" err="1">
                <a:solidFill>
                  <a:srgbClr val="000000"/>
                </a:solidFill>
              </a:rPr>
              <a:t>MGy</a:t>
            </a:r>
            <a:r>
              <a:rPr lang="en-US" sz="1400" dirty="0">
                <a:solidFill>
                  <a:srgbClr val="000000"/>
                </a:solidFill>
              </a:rPr>
              <a:t> s-1", </a:t>
            </a:r>
            <a:r>
              <a:rPr lang="en-US" sz="1400" i="1" dirty="0" err="1">
                <a:solidFill>
                  <a:srgbClr val="000000"/>
                </a:solidFill>
              </a:rPr>
              <a:t>Acta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</a:rPr>
              <a:t>. </a:t>
            </a:r>
            <a:r>
              <a:rPr lang="en-US" sz="1400" i="1" dirty="0">
                <a:solidFill>
                  <a:srgbClr val="000000"/>
                </a:solidFill>
              </a:rPr>
              <a:t>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68</a:t>
            </a:r>
            <a:r>
              <a:rPr lang="en-US" sz="1400" dirty="0">
                <a:solidFill>
                  <a:srgbClr val="000000"/>
                </a:solidFill>
              </a:rPr>
              <a:t>, 124-133.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313" y="56917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Owen RL, </a:t>
            </a:r>
            <a:r>
              <a:rPr lang="en-US" sz="1400" dirty="0" err="1">
                <a:solidFill>
                  <a:srgbClr val="000000"/>
                </a:solidFill>
              </a:rPr>
              <a:t>Axford</a:t>
            </a:r>
            <a:r>
              <a:rPr lang="en-US" sz="1400" dirty="0">
                <a:solidFill>
                  <a:srgbClr val="000000"/>
                </a:solidFill>
              </a:rPr>
              <a:t> D, </a:t>
            </a:r>
            <a:r>
              <a:rPr lang="en-US" sz="1400" dirty="0" err="1">
                <a:solidFill>
                  <a:srgbClr val="000000"/>
                </a:solidFill>
              </a:rPr>
              <a:t>Nettleship</a:t>
            </a:r>
            <a:r>
              <a:rPr lang="en-US" sz="1400" dirty="0">
                <a:solidFill>
                  <a:srgbClr val="000000"/>
                </a:solidFill>
              </a:rPr>
              <a:t> JE, Owens RJ, Robinson JI, Morgan AW, Dore AS, </a:t>
            </a:r>
            <a:r>
              <a:rPr lang="en-US" sz="1400" dirty="0" err="1">
                <a:solidFill>
                  <a:srgbClr val="000000"/>
                </a:solidFill>
              </a:rPr>
              <a:t>Lebon</a:t>
            </a:r>
            <a:r>
              <a:rPr lang="en-US" sz="1400" dirty="0">
                <a:solidFill>
                  <a:srgbClr val="000000"/>
                </a:solidFill>
              </a:rPr>
              <a:t> G, Tate CG, Fry EE, Ren J, Stuart DI &amp; Evans G (2012)."Outrunning free radicals in room-temperature macromolecular crystallography", </a:t>
            </a:r>
            <a:r>
              <a:rPr lang="en-US" sz="1400" i="1" dirty="0" err="1">
                <a:solidFill>
                  <a:srgbClr val="000000"/>
                </a:solidFill>
              </a:rPr>
              <a:t>Acta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</a:rPr>
              <a:t>. </a:t>
            </a:r>
            <a:r>
              <a:rPr lang="en-US" sz="1400" i="1" dirty="0">
                <a:solidFill>
                  <a:srgbClr val="000000"/>
                </a:solidFill>
              </a:rPr>
              <a:t>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68</a:t>
            </a:r>
            <a:r>
              <a:rPr lang="en-US" sz="1400" dirty="0">
                <a:solidFill>
                  <a:srgbClr val="000000"/>
                </a:solidFill>
              </a:rPr>
              <a:t>, 810-818. </a:t>
            </a:r>
          </a:p>
        </p:txBody>
      </p:sp>
    </p:spTree>
    <p:extLst>
      <p:ext uri="{BB962C8B-B14F-4D97-AF65-F5344CB8AC3E}">
        <p14:creationId xmlns:p14="http://schemas.microsoft.com/office/powerpoint/2010/main" val="33822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49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7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107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1095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83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776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7785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6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63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879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8811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079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981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983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30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78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58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4763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Attenu</a:t>
            </a:r>
            <a:r>
              <a:rPr lang="en-US" sz="3600" dirty="0" smtClean="0"/>
              <a:t>-wait: same photons, different time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031241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CC"/>
                  </a:solidFill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874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54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3698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5646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19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10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587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4183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398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533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6056</Words>
  <Application>Microsoft Office PowerPoint</Application>
  <PresentationFormat>On-screen Show (4:3)</PresentationFormat>
  <Paragraphs>1941</Paragraphs>
  <Slides>299</Slides>
  <Notes>11</Notes>
  <HiddenSlides>34</HiddenSlides>
  <MMClips>20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299</vt:i4>
      </vt:variant>
    </vt:vector>
  </HeadingPairs>
  <TitlesOfParts>
    <vt:vector size="320" baseType="lpstr">
      <vt:lpstr>Office Theme</vt:lpstr>
      <vt:lpstr>13_Default Design</vt:lpstr>
      <vt:lpstr>1_Office Theme</vt:lpstr>
      <vt:lpstr>Default Design</vt:lpstr>
      <vt:lpstr>1_Default Design</vt:lpstr>
      <vt:lpstr>2_Default Design</vt:lpstr>
      <vt:lpstr>3_Office Theme</vt:lpstr>
      <vt:lpstr>12_Office Theme</vt:lpstr>
      <vt:lpstr>3_Default Design</vt:lpstr>
      <vt:lpstr>5_Office Theme</vt:lpstr>
      <vt:lpstr>10_Default Design</vt:lpstr>
      <vt:lpstr>2_Office Theme</vt:lpstr>
      <vt:lpstr>11_Default Design</vt:lpstr>
      <vt:lpstr>4_Default Design</vt:lpstr>
      <vt:lpstr>5_Default Design</vt:lpstr>
      <vt:lpstr>12_Default Design</vt:lpstr>
      <vt:lpstr>8_Default Design</vt:lpstr>
      <vt:lpstr>Image</vt:lpstr>
      <vt:lpstr>Chart</vt:lpstr>
      <vt:lpstr>Equation</vt:lpstr>
      <vt:lpstr>Microsoft Graph Chart</vt:lpstr>
      <vt:lpstr>Acknowledgements</vt:lpstr>
      <vt:lpstr>Structural Biologists Want:</vt:lpstr>
      <vt:lpstr>Resolution</vt:lpstr>
      <vt:lpstr>Phases</vt:lpstr>
      <vt:lpstr>Structural Biologists Want:</vt:lpstr>
      <vt:lpstr>Can radiation damage be “outrun”?</vt:lpstr>
      <vt:lpstr>Dose-rate dependence of damage</vt:lpstr>
      <vt:lpstr>Dose-rate effect at Room Temp?</vt:lpstr>
      <vt:lpstr>Attenu-wait: same photons, different time</vt:lpstr>
      <vt:lpstr>Attenu-wait: same photons, different time</vt:lpstr>
      <vt:lpstr>What could be better than photon-counting?</vt:lpstr>
      <vt:lpstr>What could be better than photon-counting?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Do we expect this with protein?</vt:lpstr>
      <vt:lpstr>What is a “streak camera”?</vt:lpstr>
      <vt:lpstr>What is a “streak camera”?</vt:lpstr>
      <vt:lpstr>PowerPoint Presentation</vt:lpstr>
      <vt:lpstr>PowerPoint Presentation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Wiggle to get fulls</vt:lpstr>
      <vt:lpstr>Slow wiggle</vt:lpstr>
      <vt:lpstr>Dose rate: same hkl, same xtal</vt:lpstr>
      <vt:lpstr>Dose rate: same hkl, same xtal</vt:lpstr>
      <vt:lpstr>xtal24big</vt:lpstr>
      <vt:lpstr>xtal12</vt:lpstr>
      <vt:lpstr>Double-tap: no dark progression at 675 kGy/s</vt:lpstr>
      <vt:lpstr>Double-tap: no dark progression at 675 kGy/s</vt:lpstr>
      <vt:lpstr>xtal14</vt:lpstr>
      <vt:lpstr>Xtal15 slow</vt:lpstr>
      <vt:lpstr>Xtal15 fast</vt:lpstr>
      <vt:lpstr>Individual spots at 44.3 kGy/s</vt:lpstr>
      <vt:lpstr>Individual spots at 44.3 kGy/s</vt:lpstr>
      <vt:lpstr>Individual spots at 44.3 kGy/s</vt:lpstr>
      <vt:lpstr>Dose rate: same hkl, same xtal</vt:lpstr>
      <vt:lpstr>Dose rate: same hkl, same xtal</vt:lpstr>
      <vt:lpstr>Dose rate: same hkl, same xtal</vt:lpstr>
      <vt:lpstr>Dose rate: same hkl, same xtal</vt:lpstr>
      <vt:lpstr>Xtal12 before &amp; after</vt:lpstr>
      <vt:lpstr>Xtal4_t1</vt:lpstr>
      <vt:lpstr>xtal4_t2</vt:lpstr>
      <vt:lpstr>xtal13</vt:lpstr>
      <vt:lpstr>xtal13</vt:lpstr>
      <vt:lpstr>xtal5_t1</vt:lpstr>
      <vt:lpstr>xtal5_t2</vt:lpstr>
      <vt:lpstr>Xtal5_t1 graph</vt:lpstr>
      <vt:lpstr>How much H2 are we making?</vt:lpstr>
      <vt:lpstr>PowerPoint Presentation</vt:lpstr>
      <vt:lpstr>what the is a MGy?</vt:lpstr>
      <vt:lpstr>PowerPoint Presentation</vt:lpstr>
      <vt:lpstr>resolution dependence of global damage</vt:lpstr>
      <vt:lpstr>resolution dependence of global damage</vt:lpstr>
      <vt:lpstr>Riso vs dose</vt:lpstr>
      <vt:lpstr>Riso vs dose</vt:lpstr>
      <vt:lpstr>Dose-doubling concentration</vt:lpstr>
      <vt:lpstr>Dose-doubling concentration</vt:lpstr>
      <vt:lpstr>PowerPoint Presentation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Fluorescence</vt:lpstr>
      <vt:lpstr>Fluorescence</vt:lpstr>
      <vt:lpstr>Metal identification</vt:lpstr>
      <vt:lpstr>Auger emission</vt:lpstr>
      <vt:lpstr>Auger emission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10-15 s</vt:lpstr>
      <vt:lpstr>Timescales of radiation damage</vt:lpstr>
      <vt:lpstr>Timescales of radiation damage</vt:lpstr>
      <vt:lpstr>Ionization track</vt:lpstr>
      <vt:lpstr>Rough values of energy quanta</vt:lpstr>
      <vt:lpstr>Energy Transfer Analogy</vt:lpstr>
      <vt:lpstr>Systematic Error vs Random Noise</vt:lpstr>
      <vt:lpstr>Completeness: random deletion</vt:lpstr>
      <vt:lpstr>Completeness: missing wedge</vt:lpstr>
      <vt:lpstr>Overloads</vt:lpstr>
      <vt:lpstr>Resolution: low-angle cutoff</vt:lpstr>
      <vt:lpstr>R-factor</vt:lpstr>
      <vt:lpstr>The R-factor Gap</vt:lpstr>
      <vt:lpstr>The R-factor Gap</vt:lpstr>
      <vt:lpstr>The R-factor Gap</vt:lpstr>
      <vt:lpstr>The R-factor Gap</vt:lpstr>
      <vt:lpstr>The R-factor Gap</vt:lpstr>
      <vt:lpstr>Is this good enough?</vt:lpstr>
      <vt:lpstr>Is this good enough?</vt:lpstr>
      <vt:lpstr>2Fsim-Fcalc and Fsim-Fcalc maps</vt:lpstr>
      <vt:lpstr>2Fsim-Fcalc and (Fsim Φsim) - (Fcalc Φcalc) maps</vt:lpstr>
      <vt:lpstr>30 conformers from 24,000</vt:lpstr>
      <vt:lpstr>How many conformers are there?</vt:lpstr>
      <vt:lpstr>How many conformers are there?</vt:lpstr>
      <vt:lpstr>How many conformers are there?</vt:lpstr>
      <vt:lpstr>The R-factor Gap</vt:lpstr>
      <vt:lpstr>RISM model for “bulk” solvent</vt:lpstr>
      <vt:lpstr>Phases</vt:lpstr>
      <vt:lpstr>100% SeMet incorporation</vt:lpstr>
      <vt:lpstr>100% S -Met incorporation</vt:lpstr>
      <vt:lpstr>Can you count to 1,000,000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CCD calibration: 7235 eV</vt:lpstr>
      <vt:lpstr>CCD calibration: 7247 eV</vt:lpstr>
      <vt:lpstr>Gadox calibration vs energy</vt:lpstr>
      <vt:lpstr>Systematic Error vs Random Noise</vt:lpstr>
      <vt:lpstr>Data collection parameters:</vt:lpstr>
      <vt:lpstr>PowerPoint Presentation</vt:lpstr>
      <vt:lpstr>140-fold multiplicity</vt:lpstr>
      <vt:lpstr>140-fold multiplicity</vt:lpstr>
      <vt:lpstr>140-fold multiplicity</vt:lpstr>
      <vt:lpstr>140-fold multiplicity</vt:lpstr>
      <vt:lpstr>    non-isomorphism</vt:lpstr>
      <vt:lpstr>Non-isomorphism in lysozyme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Bragg’s “minimum wavelength principle”</vt:lpstr>
      <vt:lpstr>DMMULTI – fake data 4 deg rotation: 8 “xtals”: before</vt:lpstr>
      <vt:lpstr>PowerPoint Presentation</vt:lpstr>
      <vt:lpstr>Partiality &gt; 25% error per spot!</vt:lpstr>
      <vt:lpstr>What is “partiality”?</vt:lpstr>
      <vt:lpstr>What is “partiality”?</vt:lpstr>
      <vt:lpstr>The “partiality problem”</vt:lpstr>
      <vt:lpstr>Multiplicity required to phase</vt:lpstr>
      <vt:lpstr>Can’t we just rotate the crystal?</vt:lpstr>
      <vt:lpstr>Can’t we just rotate the crystal?</vt:lpstr>
      <vt:lpstr>The “nanocrystal advantage”</vt:lpstr>
      <vt:lpstr>PowerPoint Presentation</vt:lpstr>
      <vt:lpstr>fastBragg program</vt:lpstr>
      <vt:lpstr>nonBragg for background</vt:lpstr>
      <vt:lpstr>“fit” simulation to reality</vt:lpstr>
      <vt:lpstr>Simulation of XFEL stills</vt:lpstr>
      <vt:lpstr>Simulation of XFEL stills</vt:lpstr>
      <vt:lpstr>PowerPoint Presentation</vt:lpstr>
      <vt:lpstr>PowerPoint Presentation</vt:lpstr>
      <vt:lpstr>The “Lorentz zone”</vt:lpstr>
      <vt:lpstr>The “partiality problem”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0 mrad, 0.0% bw</vt:lpstr>
      <vt:lpstr>1 mrad, 0.1% bw</vt:lpstr>
      <vt:lpstr>PowerPoint Presentation</vt:lpstr>
      <vt:lpstr>PowerPoint Presentation</vt:lpstr>
      <vt:lpstr>Sanity check on beam position?</vt:lpstr>
      <vt:lpstr>Can’t we just widen the bandpass?</vt:lpstr>
      <vt:lpstr>Si(111) vs multilayers</vt:lpstr>
      <vt:lpstr>Wide-bandpass MX?</vt:lpstr>
      <vt:lpstr>Wide bandpass reveals mosaicity from a still</vt:lpstr>
      <vt:lpstr>Narrow bandpass does not improve anomalous signal</vt:lpstr>
      <vt:lpstr>PowerPoint Presentation</vt:lpstr>
      <vt:lpstr>S-MAD Sample size Dilemma</vt:lpstr>
      <vt:lpstr>PowerPoint Presentation</vt:lpstr>
      <vt:lpstr>PowerPoint Presentation</vt:lpstr>
      <vt:lpstr>“sweet spot” for sample size ?</vt:lpstr>
      <vt:lpstr>Small, soft beams</vt:lpstr>
      <vt:lpstr>Small, soft beams</vt:lpstr>
      <vt:lpstr>Small, soft beams</vt:lpstr>
      <vt:lpstr>Small, soft beams</vt:lpstr>
      <vt:lpstr>Small, soft beams</vt:lpstr>
      <vt:lpstr>X-ray scattering “rules”: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PowerPoint Presentation</vt:lpstr>
      <vt:lpstr>PowerPoint Presentation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Sparse validation supporting a 4D model with 2D data</vt:lpstr>
      <vt:lpstr>URLs &amp; 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36</cp:revision>
  <dcterms:created xsi:type="dcterms:W3CDTF">2016-06-10T14:11:56Z</dcterms:created>
  <dcterms:modified xsi:type="dcterms:W3CDTF">2016-06-16T00:49:00Z</dcterms:modified>
</cp:coreProperties>
</file>