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2"/>
  </p:notesMasterIdLst>
  <p:sldIdLst>
    <p:sldId id="367" r:id="rId3"/>
    <p:sldId id="344" r:id="rId4"/>
    <p:sldId id="299" r:id="rId5"/>
    <p:sldId id="347" r:id="rId6"/>
    <p:sldId id="348" r:id="rId7"/>
    <p:sldId id="342" r:id="rId8"/>
    <p:sldId id="305" r:id="rId9"/>
    <p:sldId id="291" r:id="rId10"/>
    <p:sldId id="340" r:id="rId11"/>
    <p:sldId id="321" r:id="rId12"/>
    <p:sldId id="331" r:id="rId13"/>
    <p:sldId id="335" r:id="rId14"/>
    <p:sldId id="336" r:id="rId15"/>
    <p:sldId id="337" r:id="rId16"/>
    <p:sldId id="333" r:id="rId17"/>
    <p:sldId id="307" r:id="rId18"/>
    <p:sldId id="278" r:id="rId19"/>
    <p:sldId id="309" r:id="rId20"/>
    <p:sldId id="330" r:id="rId21"/>
    <p:sldId id="349" r:id="rId22"/>
    <p:sldId id="311" r:id="rId23"/>
    <p:sldId id="312" r:id="rId24"/>
    <p:sldId id="313" r:id="rId25"/>
    <p:sldId id="314" r:id="rId26"/>
    <p:sldId id="316" r:id="rId27"/>
    <p:sldId id="315" r:id="rId28"/>
    <p:sldId id="317" r:id="rId29"/>
    <p:sldId id="318" r:id="rId30"/>
    <p:sldId id="350" r:id="rId31"/>
    <p:sldId id="277" r:id="rId32"/>
    <p:sldId id="280" r:id="rId33"/>
    <p:sldId id="368" r:id="rId34"/>
    <p:sldId id="281" r:id="rId35"/>
    <p:sldId id="284" r:id="rId36"/>
    <p:sldId id="285" r:id="rId37"/>
    <p:sldId id="286" r:id="rId38"/>
    <p:sldId id="288" r:id="rId39"/>
    <p:sldId id="324" r:id="rId40"/>
    <p:sldId id="325" r:id="rId41"/>
    <p:sldId id="341" r:id="rId42"/>
    <p:sldId id="356" r:id="rId43"/>
    <p:sldId id="351" r:id="rId44"/>
    <p:sldId id="352" r:id="rId45"/>
    <p:sldId id="353" r:id="rId46"/>
    <p:sldId id="345" r:id="rId47"/>
    <p:sldId id="369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19" r:id="rId59"/>
    <p:sldId id="320" r:id="rId60"/>
    <p:sldId id="257" r:id="rId61"/>
    <p:sldId id="273" r:id="rId62"/>
    <p:sldId id="274" r:id="rId63"/>
    <p:sldId id="275" r:id="rId64"/>
    <p:sldId id="258" r:id="rId65"/>
    <p:sldId id="259" r:id="rId66"/>
    <p:sldId id="260" r:id="rId67"/>
    <p:sldId id="261" r:id="rId68"/>
    <p:sldId id="262" r:id="rId69"/>
    <p:sldId id="263" r:id="rId70"/>
    <p:sldId id="264" r:id="rId71"/>
    <p:sldId id="265" r:id="rId72"/>
    <p:sldId id="266" r:id="rId73"/>
    <p:sldId id="267" r:id="rId74"/>
    <p:sldId id="268" r:id="rId75"/>
    <p:sldId id="269" r:id="rId76"/>
    <p:sldId id="270" r:id="rId77"/>
    <p:sldId id="271" r:id="rId78"/>
    <p:sldId id="272" r:id="rId79"/>
    <p:sldId id="279" r:id="rId80"/>
    <p:sldId id="33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60"/>
  </p:normalViewPr>
  <p:slideViewPr>
    <p:cSldViewPr snapToGrid="0">
      <p:cViewPr>
        <p:scale>
          <a:sx n="80" d="100"/>
          <a:sy n="80" d="100"/>
        </p:scale>
        <p:origin x="-1555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30432"/>
        <c:axId val="197332352"/>
      </c:scatterChart>
      <c:valAx>
        <c:axId val="197330432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332352"/>
        <c:crossesAt val="1.0000000000000001E-5"/>
        <c:crossBetween val="midCat"/>
        <c:majorUnit val="1"/>
      </c:valAx>
      <c:valAx>
        <c:axId val="19733235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330432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488832"/>
        <c:axId val="242490368"/>
      </c:scatterChart>
      <c:valAx>
        <c:axId val="242488832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490368"/>
        <c:crossesAt val="1.0000000000000001E-5"/>
        <c:crossBetween val="midCat"/>
        <c:majorUnit val="1"/>
      </c:valAx>
      <c:valAx>
        <c:axId val="242490368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488832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646656"/>
        <c:axId val="246648192"/>
      </c:scatterChart>
      <c:valAx>
        <c:axId val="246646656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648192"/>
        <c:crossesAt val="1.0000000000000001E-5"/>
        <c:crossBetween val="midCat"/>
        <c:majorUnit val="1"/>
      </c:valAx>
      <c:valAx>
        <c:axId val="24664819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646656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275264"/>
        <c:axId val="245277440"/>
      </c:scatterChart>
      <c:valAx>
        <c:axId val="245275264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277440"/>
        <c:crossesAt val="1.0000000000000001E-5"/>
        <c:crossBetween val="midCat"/>
        <c:majorUnit val="1"/>
      </c:valAx>
      <c:valAx>
        <c:axId val="24527744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275264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7D05-A61C-4BB0-86D0-0E6686937369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127D4-0CE5-4222-91C6-D8910DE1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27D4-0CE5-4222-91C6-D8910DE10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hiring!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562100"/>
            <a:ext cx="9029700" cy="4886325"/>
          </a:xfrm>
        </p:spPr>
        <p:txBody>
          <a:bodyPr>
            <a:normAutofit/>
          </a:bodyPr>
          <a:lstStyle/>
          <a:p>
            <a:r>
              <a:rPr lang="en-US" dirty="0" smtClean="0"/>
              <a:t>UCSF Beamline </a:t>
            </a:r>
            <a:r>
              <a:rPr lang="en-US" dirty="0" smtClean="0"/>
              <a:t>Engineer – (google it)</a:t>
            </a:r>
            <a:endParaRPr lang="en-US" dirty="0" smtClean="0"/>
          </a:p>
          <a:p>
            <a:r>
              <a:rPr lang="en-US" dirty="0" smtClean="0"/>
              <a:t>Sole member of “Holton Lab”</a:t>
            </a:r>
            <a:r>
              <a:rPr lang="en-US" dirty="0"/>
              <a:t> – </a:t>
            </a:r>
            <a:r>
              <a:rPr lang="en-US" dirty="0" smtClean="0"/>
              <a:t>replacing retiree</a:t>
            </a:r>
            <a:endParaRPr lang="en-US" dirty="0" smtClean="0"/>
          </a:p>
          <a:p>
            <a:r>
              <a:rPr lang="en-US" dirty="0" smtClean="0"/>
              <a:t>Methods development</a:t>
            </a:r>
          </a:p>
          <a:p>
            <a:r>
              <a:rPr lang="en-US" dirty="0" smtClean="0"/>
              <a:t>Inventing devices</a:t>
            </a:r>
          </a:p>
          <a:p>
            <a:r>
              <a:rPr lang="en-US" dirty="0" smtClean="0"/>
              <a:t>Software and HPC</a:t>
            </a:r>
          </a:p>
          <a:p>
            <a:r>
              <a:rPr lang="en-US" dirty="0" smtClean="0"/>
              <a:t>All things structure</a:t>
            </a:r>
          </a:p>
          <a:p>
            <a:r>
              <a:rPr lang="en-US" dirty="0" smtClean="0"/>
              <a:t>User support</a:t>
            </a:r>
          </a:p>
          <a:p>
            <a:r>
              <a:rPr lang="en-US" dirty="0"/>
              <a:t>$</a:t>
            </a:r>
            <a:r>
              <a:rPr lang="en-US" dirty="0" smtClean="0"/>
              <a:t>106k </a:t>
            </a:r>
            <a:r>
              <a:rPr lang="en-US" dirty="0"/>
              <a:t>- $</a:t>
            </a:r>
            <a:r>
              <a:rPr lang="en-US" dirty="0" smtClean="0"/>
              <a:t>225k /y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9" y="2790825"/>
            <a:ext cx="37242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642" y="836519"/>
            <a:ext cx="334899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member of 48-copy 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/>
          <p:cNvGrpSpPr/>
          <p:nvPr/>
        </p:nvGrpSpPr>
        <p:grpSpPr>
          <a:xfrm>
            <a:off x="1438080" y="1871931"/>
            <a:ext cx="2358688" cy="4513697"/>
            <a:chOff x="629638" y="514557"/>
            <a:chExt cx="2358688" cy="5905041"/>
          </a:xfrm>
        </p:grpSpPr>
        <p:grpSp>
          <p:nvGrpSpPr>
            <p:cNvPr id="9" name="Group 8"/>
            <p:cNvGrpSpPr/>
            <p:nvPr/>
          </p:nvGrpSpPr>
          <p:grpSpPr>
            <a:xfrm>
              <a:off x="786789" y="3352799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" name="Freeform 1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86789" y="629797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Freeform 2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29638" y="514557"/>
              <a:ext cx="663927" cy="453528"/>
              <a:chOff x="1043687" y="436520"/>
              <a:chExt cx="663927" cy="4535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flipV="1">
              <a:off x="629638" y="5966070"/>
              <a:ext cx="663927" cy="453528"/>
              <a:chOff x="1043687" y="436520"/>
              <a:chExt cx="663927" cy="453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81550" y="3352799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54" name="Freeform 15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481550" y="629797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42" name="Freeform 141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324399" y="514557"/>
              <a:ext cx="663927" cy="453528"/>
              <a:chOff x="1043687" y="436520"/>
              <a:chExt cx="663927" cy="45352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V="1">
              <a:off x="2324399" y="5966070"/>
              <a:ext cx="663927" cy="453528"/>
              <a:chOff x="1043687" y="436520"/>
              <a:chExt cx="663927" cy="453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071711" y="1159439"/>
            <a:ext cx="2940228" cy="5226189"/>
            <a:chOff x="5071711" y="1159439"/>
            <a:chExt cx="2940228" cy="5226189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347233" y="1871931"/>
              <a:ext cx="2358688" cy="4513697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5" name="TextBox 1024"/>
            <p:cNvSpPr txBox="1"/>
            <p:nvPr/>
          </p:nvSpPr>
          <p:spPr>
            <a:xfrm>
              <a:off x="5071711" y="1159439"/>
              <a:ext cx="2940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 Minimum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341" y="1542415"/>
            <a:ext cx="762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James 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Pavel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Afonine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Tom </a:t>
            </a:r>
            <a:r>
              <a:rPr lang="en-US" dirty="0" err="1" smtClean="0">
                <a:latin typeface="Arial" pitchFamily="34" charset="0"/>
                <a:cs typeface="Arial" panose="020B0604020202020204" pitchFamily="34" charset="0"/>
              </a:rPr>
              <a:t>Terwilliger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 Nigel Moriarty, </a:t>
            </a:r>
            <a:r>
              <a:rPr lang="en-US" dirty="0" err="1"/>
              <a:t>Dorothee</a:t>
            </a:r>
            <a:r>
              <a:rPr lang="en-US" dirty="0"/>
              <a:t> </a:t>
            </a:r>
            <a:r>
              <a:rPr lang="en-US" dirty="0" err="1"/>
              <a:t>Liebschner</a:t>
            </a:r>
            <a:endParaRPr lang="en-US" dirty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Cohen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jamesh/powerpoint/SLAC_tangle_2024.pptx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4560" y="3972560"/>
            <a:ext cx="413512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44800" y="5354320"/>
            <a:ext cx="287528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1000" y="2140518"/>
            <a:ext cx="6724650" cy="320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2138" y="2502578"/>
            <a:ext cx="6079851" cy="3957749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0362" y="2459849"/>
            <a:ext cx="5248739" cy="395775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567282" y="2502578"/>
            <a:ext cx="2895558" cy="3957749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815763" y="4803479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95840" y="3891697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7256" y="450330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2335" y="348666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5390" y="1356921"/>
            <a:ext cx="6689461" cy="1403910"/>
            <a:chOff x="1705390" y="1356921"/>
            <a:chExt cx="6689461" cy="1403910"/>
          </a:xfrm>
        </p:grpSpPr>
        <p:sp>
          <p:nvSpPr>
            <p:cNvPr id="27" name="Freeform 26"/>
            <p:cNvSpPr/>
            <p:nvPr/>
          </p:nvSpPr>
          <p:spPr>
            <a:xfrm>
              <a:off x="1705390" y="1649739"/>
              <a:ext cx="6689461" cy="1111092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  <a:gd name="connsiteX0" fmla="*/ 0 w 6250329"/>
                <a:gd name="connsiteY0" fmla="*/ 1107190 h 1109497"/>
                <a:gd name="connsiteX1" fmla="*/ 1574158 w 6250329"/>
                <a:gd name="connsiteY1" fmla="*/ 1060891 h 1109497"/>
                <a:gd name="connsiteX2" fmla="*/ 2395961 w 6250329"/>
                <a:gd name="connsiteY2" fmla="*/ 655775 h 1109497"/>
                <a:gd name="connsiteX3" fmla="*/ 2754775 w 6250329"/>
                <a:gd name="connsiteY3" fmla="*/ 65468 h 1109497"/>
                <a:gd name="connsiteX4" fmla="*/ 3530279 w 6250329"/>
                <a:gd name="connsiteY4" fmla="*/ 77043 h 1109497"/>
                <a:gd name="connsiteX5" fmla="*/ 3842795 w 6250329"/>
                <a:gd name="connsiteY5" fmla="*/ 621052 h 1109497"/>
                <a:gd name="connsiteX6" fmla="*/ 4352082 w 6250329"/>
                <a:gd name="connsiteY6" fmla="*/ 1026167 h 1109497"/>
                <a:gd name="connsiteX7" fmla="*/ 6250329 w 6250329"/>
                <a:gd name="connsiteY7" fmla="*/ 1084040 h 1109497"/>
                <a:gd name="connsiteX0" fmla="*/ 0 w 6250329"/>
                <a:gd name="connsiteY0" fmla="*/ 1041784 h 1044091"/>
                <a:gd name="connsiteX1" fmla="*/ 1574158 w 6250329"/>
                <a:gd name="connsiteY1" fmla="*/ 995485 h 1044091"/>
                <a:gd name="connsiteX2" fmla="*/ 2395961 w 6250329"/>
                <a:gd name="connsiteY2" fmla="*/ 590369 h 1044091"/>
                <a:gd name="connsiteX3" fmla="*/ 2754775 w 6250329"/>
                <a:gd name="connsiteY3" fmla="*/ 62 h 1044091"/>
                <a:gd name="connsiteX4" fmla="*/ 3842795 w 6250329"/>
                <a:gd name="connsiteY4" fmla="*/ 555646 h 1044091"/>
                <a:gd name="connsiteX5" fmla="*/ 4352082 w 6250329"/>
                <a:gd name="connsiteY5" fmla="*/ 960761 h 1044091"/>
                <a:gd name="connsiteX6" fmla="*/ 6250329 w 6250329"/>
                <a:gd name="connsiteY6" fmla="*/ 1018634 h 1044091"/>
                <a:gd name="connsiteX0" fmla="*/ 0 w 6250329"/>
                <a:gd name="connsiteY0" fmla="*/ 1047470 h 1049777"/>
                <a:gd name="connsiteX1" fmla="*/ 1574158 w 6250329"/>
                <a:gd name="connsiteY1" fmla="*/ 1001171 h 1049777"/>
                <a:gd name="connsiteX2" fmla="*/ 2395961 w 6250329"/>
                <a:gd name="connsiteY2" fmla="*/ 596055 h 1049777"/>
                <a:gd name="connsiteX3" fmla="*/ 2754775 w 6250329"/>
                <a:gd name="connsiteY3" fmla="*/ 5748 h 1049777"/>
                <a:gd name="connsiteX4" fmla="*/ 4352082 w 6250329"/>
                <a:gd name="connsiteY4" fmla="*/ 966447 h 1049777"/>
                <a:gd name="connsiteX5" fmla="*/ 6250329 w 6250329"/>
                <a:gd name="connsiteY5" fmla="*/ 1024320 h 1049777"/>
                <a:gd name="connsiteX0" fmla="*/ 0 w 6195245"/>
                <a:gd name="connsiteY0" fmla="*/ 40 h 1263503"/>
                <a:gd name="connsiteX1" fmla="*/ 1519074 w 6195245"/>
                <a:gd name="connsiteY1" fmla="*/ 1231698 h 1263503"/>
                <a:gd name="connsiteX2" fmla="*/ 2340877 w 6195245"/>
                <a:gd name="connsiteY2" fmla="*/ 826582 h 1263503"/>
                <a:gd name="connsiteX3" fmla="*/ 2699691 w 6195245"/>
                <a:gd name="connsiteY3" fmla="*/ 236275 h 1263503"/>
                <a:gd name="connsiteX4" fmla="*/ 4296998 w 6195245"/>
                <a:gd name="connsiteY4" fmla="*/ 1196974 h 1263503"/>
                <a:gd name="connsiteX5" fmla="*/ 6195245 w 6195245"/>
                <a:gd name="connsiteY5" fmla="*/ 1254847 h 1263503"/>
                <a:gd name="connsiteX0" fmla="*/ 0 w 6195245"/>
                <a:gd name="connsiteY0" fmla="*/ 0 h 1254807"/>
                <a:gd name="connsiteX1" fmla="*/ 2340877 w 6195245"/>
                <a:gd name="connsiteY1" fmla="*/ 826542 h 1254807"/>
                <a:gd name="connsiteX2" fmla="*/ 2699691 w 6195245"/>
                <a:gd name="connsiteY2" fmla="*/ 236235 h 1254807"/>
                <a:gd name="connsiteX3" fmla="*/ 4296998 w 6195245"/>
                <a:gd name="connsiteY3" fmla="*/ 1196934 h 1254807"/>
                <a:gd name="connsiteX4" fmla="*/ 6195245 w 6195245"/>
                <a:gd name="connsiteY4" fmla="*/ 1254807 h 1254807"/>
                <a:gd name="connsiteX0" fmla="*/ 0 w 6195245"/>
                <a:gd name="connsiteY0" fmla="*/ 0 h 1254807"/>
                <a:gd name="connsiteX1" fmla="*/ 2699691 w 6195245"/>
                <a:gd name="connsiteY1" fmla="*/ 236235 h 1254807"/>
                <a:gd name="connsiteX2" fmla="*/ 4296998 w 6195245"/>
                <a:gd name="connsiteY2" fmla="*/ 1196934 h 1254807"/>
                <a:gd name="connsiteX3" fmla="*/ 6195245 w 6195245"/>
                <a:gd name="connsiteY3" fmla="*/ 1254807 h 1254807"/>
                <a:gd name="connsiteX0" fmla="*/ 0 w 6195245"/>
                <a:gd name="connsiteY0" fmla="*/ 0 h 1254807"/>
                <a:gd name="connsiteX1" fmla="*/ 4296998 w 6195245"/>
                <a:gd name="connsiteY1" fmla="*/ 1196934 h 1254807"/>
                <a:gd name="connsiteX2" fmla="*/ 6195245 w 6195245"/>
                <a:gd name="connsiteY2" fmla="*/ 1254807 h 1254807"/>
                <a:gd name="connsiteX0" fmla="*/ 0 w 6195245"/>
                <a:gd name="connsiteY0" fmla="*/ 0 h 1254807"/>
                <a:gd name="connsiteX1" fmla="*/ 6195245 w 6195245"/>
                <a:gd name="connsiteY1" fmla="*/ 1254807 h 1254807"/>
                <a:gd name="connsiteX0" fmla="*/ 0 w 6195245"/>
                <a:gd name="connsiteY0" fmla="*/ 0 h 1254807"/>
                <a:gd name="connsiteX1" fmla="*/ 4998148 w 6195245"/>
                <a:gd name="connsiteY1" fmla="*/ 1093462 h 1254807"/>
                <a:gd name="connsiteX2" fmla="*/ 6195245 w 6195245"/>
                <a:gd name="connsiteY2" fmla="*/ 1254807 h 1254807"/>
                <a:gd name="connsiteX0" fmla="*/ 0 w 6205138"/>
                <a:gd name="connsiteY0" fmla="*/ 0 h 1093462"/>
                <a:gd name="connsiteX1" fmla="*/ 4998148 w 6205138"/>
                <a:gd name="connsiteY1" fmla="*/ 1093462 h 1093462"/>
                <a:gd name="connsiteX2" fmla="*/ 6205138 w 6205138"/>
                <a:gd name="connsiteY2" fmla="*/ 737015 h 1093462"/>
                <a:gd name="connsiteX0" fmla="*/ 0 w 6205138"/>
                <a:gd name="connsiteY0" fmla="*/ 0 h 1104821"/>
                <a:gd name="connsiteX1" fmla="*/ 4998148 w 6205138"/>
                <a:gd name="connsiteY1" fmla="*/ 1093462 h 1104821"/>
                <a:gd name="connsiteX2" fmla="*/ 6205138 w 6205138"/>
                <a:gd name="connsiteY2" fmla="*/ 737015 h 1104821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3345955 w 6205138"/>
                <a:gd name="connsiteY1" fmla="*/ 1093462 h 1093537"/>
                <a:gd name="connsiteX2" fmla="*/ 6205138 w 6205138"/>
                <a:gd name="connsiteY2" fmla="*/ 737015 h 1093537"/>
                <a:gd name="connsiteX0" fmla="*/ 0 w 6244712"/>
                <a:gd name="connsiteY0" fmla="*/ 0 h 1108538"/>
                <a:gd name="connsiteX1" fmla="*/ 3345955 w 6244712"/>
                <a:gd name="connsiteY1" fmla="*/ 1093462 h 1108538"/>
                <a:gd name="connsiteX2" fmla="*/ 6244712 w 6244712"/>
                <a:gd name="connsiteY2" fmla="*/ 593795 h 1108538"/>
                <a:gd name="connsiteX0" fmla="*/ 0 w 6007271"/>
                <a:gd name="connsiteY0" fmla="*/ 0 h 1111092"/>
                <a:gd name="connsiteX1" fmla="*/ 3345955 w 6007271"/>
                <a:gd name="connsiteY1" fmla="*/ 1093462 h 1111092"/>
                <a:gd name="connsiteX2" fmla="*/ 6007271 w 6007271"/>
                <a:gd name="connsiteY2" fmla="*/ 626846 h 111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7271" h="1111092">
                  <a:moveTo>
                    <a:pt x="0" y="0"/>
                  </a:moveTo>
                  <a:cubicBezTo>
                    <a:pt x="1811152" y="368160"/>
                    <a:pt x="2344743" y="988988"/>
                    <a:pt x="3345955" y="1093462"/>
                  </a:cubicBezTo>
                  <a:cubicBezTo>
                    <a:pt x="4347167" y="1197936"/>
                    <a:pt x="5654407" y="811763"/>
                    <a:pt x="6007271" y="626846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772312">
              <a:off x="1803631" y="1356921"/>
              <a:ext cx="178446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184" y="1006214"/>
            <a:ext cx="6964052" cy="1821518"/>
            <a:chOff x="784184" y="1006214"/>
            <a:chExt cx="6964052" cy="1821518"/>
          </a:xfrm>
        </p:grpSpPr>
        <p:sp>
          <p:nvSpPr>
            <p:cNvPr id="10" name="Freeform 9"/>
            <p:cNvSpPr/>
            <p:nvPr/>
          </p:nvSpPr>
          <p:spPr>
            <a:xfrm>
              <a:off x="1497907" y="1502049"/>
              <a:ext cx="6250329" cy="1275554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0329" h="1275554">
                  <a:moveTo>
                    <a:pt x="0" y="1273247"/>
                  </a:moveTo>
                  <a:cubicBezTo>
                    <a:pt x="783220" y="1265531"/>
                    <a:pt x="1174831" y="1302184"/>
                    <a:pt x="1574158" y="1226948"/>
                  </a:cubicBezTo>
                  <a:cubicBezTo>
                    <a:pt x="1973485" y="1151712"/>
                    <a:pt x="2210766" y="1022460"/>
                    <a:pt x="2395961" y="821832"/>
                  </a:cubicBezTo>
                  <a:cubicBezTo>
                    <a:pt x="2581156" y="621204"/>
                    <a:pt x="2615879" y="378138"/>
                    <a:pt x="2754775" y="231525"/>
                  </a:cubicBezTo>
                  <a:cubicBezTo>
                    <a:pt x="2893671" y="84913"/>
                    <a:pt x="3007489" y="-1898"/>
                    <a:pt x="3136740" y="31"/>
                  </a:cubicBezTo>
                  <a:cubicBezTo>
                    <a:pt x="3265991" y="1960"/>
                    <a:pt x="3412603" y="111920"/>
                    <a:pt x="3530279" y="243100"/>
                  </a:cubicBezTo>
                  <a:cubicBezTo>
                    <a:pt x="3647955" y="374280"/>
                    <a:pt x="3705828" y="628922"/>
                    <a:pt x="3842795" y="787109"/>
                  </a:cubicBezTo>
                  <a:cubicBezTo>
                    <a:pt x="3979762" y="945296"/>
                    <a:pt x="3950826" y="1115059"/>
                    <a:pt x="4352082" y="1192224"/>
                  </a:cubicBezTo>
                  <a:cubicBezTo>
                    <a:pt x="4753338" y="1269389"/>
                    <a:pt x="5916592" y="1230806"/>
                    <a:pt x="6250329" y="1250097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4519" y="1006214"/>
              <a:ext cx="13244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</a:p>
            <a:p>
              <a:pPr algn="ctr"/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</a:t>
              </a:r>
              <a:endParaRPr lang="en-US" baseline="-25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404676" y="1554921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363556" y="1883884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5137" y="595570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913915" y="5955706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543231" y="595570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1" grpId="0"/>
      <p:bldP spid="2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from </a:t>
            </a:r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from wrong starting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UNTANGLE: sim-data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thing wrong”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guy doing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jamesh/powerpoint/SLAC_tangle_2024.pptx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618" y="0"/>
            <a:ext cx="454804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UNTANGLE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9220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320" y="1575079"/>
            <a:ext cx="8316307" cy="2762793"/>
            <a:chOff x="482320" y="1575079"/>
            <a:chExt cx="8316307" cy="2762793"/>
          </a:xfrm>
        </p:grpSpPr>
        <p:grpSp>
          <p:nvGrpSpPr>
            <p:cNvPr id="8" name="Group 7"/>
            <p:cNvGrpSpPr/>
            <p:nvPr/>
          </p:nvGrpSpPr>
          <p:grpSpPr>
            <a:xfrm>
              <a:off x="927584" y="1575079"/>
              <a:ext cx="7871043" cy="1323439"/>
              <a:chOff x="927584" y="1575079"/>
              <a:chExt cx="7871043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 baseline="-25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l-GR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5282921" y="1575079"/>
                <a:ext cx="35157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“energy”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model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i="1" baseline="-25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ideal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σ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deviation expected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82320" y="3647552"/>
              <a:ext cx="3098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Outlier problem: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0113" y="3506875"/>
              <a:ext cx="4328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 x </a:t>
              </a:r>
              <a:r>
                <a:rPr lang="en-US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el-GR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≈ 36x </a:t>
              </a:r>
              <a:r>
                <a:rPr lang="en-US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l-GR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endParaRPr lang="en-US" sz="4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key concepts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6"/>
            <a:ext cx="8229600" cy="4421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↔ dev/sigma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 Probability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outlier is not noise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outlier energy at “10”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sharp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outlier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Tighter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Non-bond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Lennard-Jones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test.pdb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phenix.create_alt_conf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phenix_autobuild.pdb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phenix.refine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main.number_of_mac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 \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fit_altlocs_method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=masking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ordered_solvent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include_altlocs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ordered_solvent.mode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every_macro_cycle_after_first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refine_oat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</a:p>
        </p:txBody>
      </p:sp>
      <p:sp>
        <p:nvSpPr>
          <p:cNvPr id="4" name="AutoShape 2" descr="Pavel Afonine | Biosciences | Berkeley Lab"/>
          <p:cNvSpPr>
            <a:spLocks noChangeAspect="1" noChangeArrowheads="1"/>
          </p:cNvSpPr>
          <p:nvPr/>
        </p:nvSpPr>
        <p:spPr bwMode="auto">
          <a:xfrm>
            <a:off x="155575" y="-11890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681544" y="519787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</a:t>
            </a:r>
          </a:p>
          <a:p>
            <a:r>
              <a:rPr lang="en-US" dirty="0" err="1" smtClean="0"/>
              <a:t>Terwilliger</a:t>
            </a:r>
            <a:endParaRPr lang="en-US" dirty="0"/>
          </a:p>
        </p:txBody>
      </p:sp>
      <p:sp>
        <p:nvSpPr>
          <p:cNvPr id="6" name="AutoShape 6" descr="Pavel Afonine | Biosciences | Berkeley Lab"/>
          <p:cNvSpPr>
            <a:spLocks noChangeAspect="1" noChangeArrowheads="1"/>
          </p:cNvSpPr>
          <p:nvPr/>
        </p:nvSpPr>
        <p:spPr bwMode="auto">
          <a:xfrm>
            <a:off x="460375" y="-8842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6" y="3561886"/>
            <a:ext cx="1060315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3848"/>
          <a:stretch/>
        </p:blipFill>
        <p:spPr bwMode="auto">
          <a:xfrm>
            <a:off x="7772400" y="1183480"/>
            <a:ext cx="1060314" cy="14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863127" y="2948460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Pavel </a:t>
            </a:r>
            <a:r>
              <a:rPr lang="en-US" dirty="0" err="1" smtClean="0"/>
              <a:t>Afonine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41397" y="4014143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31420" y="5604725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jamesh/powerpoint/SLAC_tangle_2024.pptx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30610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320" y="1575079"/>
            <a:ext cx="8316307" cy="2762793"/>
            <a:chOff x="482320" y="1575079"/>
            <a:chExt cx="8316307" cy="2762793"/>
          </a:xfrm>
        </p:grpSpPr>
        <p:grpSp>
          <p:nvGrpSpPr>
            <p:cNvPr id="8" name="Group 7"/>
            <p:cNvGrpSpPr/>
            <p:nvPr/>
          </p:nvGrpSpPr>
          <p:grpSpPr>
            <a:xfrm>
              <a:off x="927584" y="1575079"/>
              <a:ext cx="7871043" cy="1323439"/>
              <a:chOff x="927584" y="1575079"/>
              <a:chExt cx="7871043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3600" i="1" baseline="-25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l-GR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584" y="1590151"/>
                    <a:ext cx="3104183" cy="118141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5282921" y="1575079"/>
                <a:ext cx="35157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“energy”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model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i="1" baseline="-25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ideal value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σ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deviation expected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82320" y="3647552"/>
              <a:ext cx="3098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Outlier problem: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0113" y="3506875"/>
              <a:ext cx="4328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 x </a:t>
              </a:r>
              <a:r>
                <a:rPr lang="en-US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el-GR" sz="4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4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≈ 36x </a:t>
              </a:r>
              <a:r>
                <a:rPr lang="en-US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l-GR" sz="4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endParaRPr lang="en-US" sz="4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key concepts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6"/>
            <a:ext cx="8229600" cy="4421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outlier is not noise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outlier energy at “10”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sharp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outlier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Tighter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Non-bond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Lennard-Jones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0128" y="1489668"/>
            <a:ext cx="8791147" cy="1552690"/>
            <a:chOff x="200128" y="1489668"/>
            <a:chExt cx="8791147" cy="1552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00128" y="1489668"/>
                  <a:ext cx="5418022" cy="1446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600" b="0" i="1" baseline="-25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𝑛𝑛</m:t>
                        </m:r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erf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baseline="-25000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r>
                                              <a:rPr lang="el-GR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sz="3600" b="0" i="1" baseline="-25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𝑡h𝑖𝑛𝑔𝑠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28" y="1489668"/>
                  <a:ext cx="5418022" cy="14469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6066692" y="1565030"/>
              <a:ext cx="292458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nn</a:t>
              </a:r>
              <a:r>
                <a:rPr lang="en-US" dirty="0" smtClean="0">
                  <a:solidFill>
                    <a:prstClr val="black"/>
                  </a:solidFill>
                </a:rPr>
                <a:t>        probability</a:t>
              </a:r>
            </a:p>
            <a:p>
              <a:r>
                <a: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-v</a:t>
              </a:r>
              <a:r>
                <a:rPr lang="en-US" i="1" baseline="-25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dirty="0" smtClean="0">
                  <a:solidFill>
                    <a:prstClr val="black"/>
                  </a:solidFill>
                </a:rPr>
                <a:t>    deviation from ideal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σ        </a:t>
              </a:r>
              <a:r>
                <a:rPr lang="en-US" dirty="0" err="1" smtClean="0">
                  <a:solidFill>
                    <a:prstClr val="black"/>
                  </a:solidFill>
                </a:rPr>
                <a:t>rms</a:t>
              </a:r>
              <a:r>
                <a:rPr lang="en-US" dirty="0" smtClean="0">
                  <a:solidFill>
                    <a:prstClr val="black"/>
                  </a:solidFill>
                </a:rPr>
                <a:t> deviation expected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erf()  </a:t>
              </a:r>
              <a:r>
                <a:rPr lang="en-US" dirty="0" smtClean="0">
                  <a:solidFill>
                    <a:prstClr val="black"/>
                  </a:solidFill>
                </a:rPr>
                <a:t>integral of a Gaussian</a:t>
              </a:r>
            </a:p>
            <a:p>
              <a:r>
                <a:rPr lang="en-US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  <a:r>
                <a:rPr lang="en-US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things</a:t>
              </a:r>
              <a:r>
                <a:rPr lang="en-US" dirty="0" smtClean="0">
                  <a:solidFill>
                    <a:prstClr val="black"/>
                  </a:solidFill>
                </a:rPr>
                <a:t>    number of trials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3475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4314" y="1495514"/>
            <a:ext cx="5366759" cy="517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122 0.77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63777" y="1017766"/>
            <a:ext cx="9229736" cy="5649854"/>
            <a:chOff x="-263777" y="1017766"/>
            <a:chExt cx="9229736" cy="5649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91440" y="3720326"/>
                  <a:ext cx="3994030" cy="1399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𝑎𝑣𝑔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l-G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1440" y="3720326"/>
                  <a:ext cx="3994030" cy="139916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2270" y="5036801"/>
                  <a:ext cx="1808059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2000" i="1" baseline="-25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70" y="5036801"/>
                  <a:ext cx="1808059" cy="6973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1123" y="6027815"/>
                  <a:ext cx="3340851" cy="635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clip(</a:t>
                  </a:r>
                  <a:r>
                    <a:rPr lang="en-US" i="1" dirty="0" smtClean="0">
                      <a:solidFill>
                        <a:prstClr val="black"/>
                      </a:solidFill>
                    </a:rPr>
                    <a:t>E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,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&lt;10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10+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⁡(10)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23" y="6027815"/>
                  <a:ext cx="3340851" cy="63575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4283366" y="3273367"/>
              <a:ext cx="4682593" cy="3394253"/>
              <a:chOff x="4283366" y="3273367"/>
              <a:chExt cx="4682593" cy="3394253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099631" y="3292078"/>
                <a:ext cx="3698738" cy="2634438"/>
              </a:xfrm>
              <a:custGeom>
                <a:avLst/>
                <a:gdLst>
                  <a:gd name="connsiteX0" fmla="*/ 0 w 3946918"/>
                  <a:gd name="connsiteY0" fmla="*/ 2651546 h 2651546"/>
                  <a:gd name="connsiteX1" fmla="*/ 1541124 w 3946918"/>
                  <a:gd name="connsiteY1" fmla="*/ 452877 h 2651546"/>
                  <a:gd name="connsiteX2" fmla="*/ 3729519 w 3946918"/>
                  <a:gd name="connsiteY2" fmla="*/ 31636 h 2651546"/>
                  <a:gd name="connsiteX3" fmla="*/ 3750068 w 3946918"/>
                  <a:gd name="connsiteY3" fmla="*/ 62459 h 2651546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3729519 w 3729519"/>
                  <a:gd name="connsiteY2" fmla="*/ 0 h 2619910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573304 w 3729519"/>
                  <a:gd name="connsiteY1" fmla="*/ 2296227 h 2619910"/>
                  <a:gd name="connsiteX2" fmla="*/ 1028125 w 3729519"/>
                  <a:gd name="connsiteY2" fmla="*/ 1581113 h 2619910"/>
                  <a:gd name="connsiteX3" fmla="*/ 1487616 w 3729519"/>
                  <a:gd name="connsiteY3" fmla="*/ 440060 h 2619910"/>
                  <a:gd name="connsiteX4" fmla="*/ 2388765 w 3729519"/>
                  <a:gd name="connsiteY4" fmla="*/ 214869 h 2619910"/>
                  <a:gd name="connsiteX5" fmla="*/ 3729519 w 3729519"/>
                  <a:gd name="connsiteY5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611525 w 3729519"/>
                  <a:gd name="connsiteY1" fmla="*/ 2525816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363093 w 3729519"/>
                  <a:gd name="connsiteY1" fmla="*/ 2596699 h 2619910"/>
                  <a:gd name="connsiteX2" fmla="*/ 611525 w 3729519"/>
                  <a:gd name="connsiteY2" fmla="*/ 2525816 h 2619910"/>
                  <a:gd name="connsiteX3" fmla="*/ 882888 w 3729519"/>
                  <a:gd name="connsiteY3" fmla="*/ 2266117 h 2619910"/>
                  <a:gd name="connsiteX4" fmla="*/ 1169540 w 3729519"/>
                  <a:gd name="connsiteY4" fmla="*/ 1660152 h 2619910"/>
                  <a:gd name="connsiteX5" fmla="*/ 1414149 w 3729519"/>
                  <a:gd name="connsiteY5" fmla="*/ 880426 h 2619910"/>
                  <a:gd name="connsiteX6" fmla="*/ 1499082 w 3729519"/>
                  <a:gd name="connsiteY6" fmla="*/ 605666 h 2619910"/>
                  <a:gd name="connsiteX7" fmla="*/ 1758131 w 3729519"/>
                  <a:gd name="connsiteY7" fmla="*/ 409956 h 2619910"/>
                  <a:gd name="connsiteX8" fmla="*/ 2388765 w 3729519"/>
                  <a:gd name="connsiteY8" fmla="*/ 214869 h 2619910"/>
                  <a:gd name="connsiteX9" fmla="*/ 3729519 w 3729519"/>
                  <a:gd name="connsiteY9" fmla="*/ 0 h 2619910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2369655 w 3710409"/>
                  <a:gd name="connsiteY8" fmla="*/ 214869 h 2602463"/>
                  <a:gd name="connsiteX9" fmla="*/ 3710409 w 3710409"/>
                  <a:gd name="connsiteY9" fmla="*/ 0 h 260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0409" h="2602463">
                    <a:moveTo>
                      <a:pt x="0" y="2597327"/>
                    </a:moveTo>
                    <a:cubicBezTo>
                      <a:pt x="50323" y="2590322"/>
                      <a:pt x="242062" y="2612381"/>
                      <a:pt x="343983" y="2596699"/>
                    </a:cubicBezTo>
                    <a:cubicBezTo>
                      <a:pt x="445904" y="2581017"/>
                      <a:pt x="495591" y="2577777"/>
                      <a:pt x="592415" y="2525816"/>
                    </a:cubicBezTo>
                    <a:cubicBezTo>
                      <a:pt x="689240" y="2473856"/>
                      <a:pt x="728733" y="2421686"/>
                      <a:pt x="863778" y="2266117"/>
                    </a:cubicBezTo>
                    <a:cubicBezTo>
                      <a:pt x="998823" y="2110548"/>
                      <a:pt x="1056790" y="1874791"/>
                      <a:pt x="1150430" y="1660152"/>
                    </a:cubicBezTo>
                    <a:cubicBezTo>
                      <a:pt x="1244070" y="1445513"/>
                      <a:pt x="1340115" y="1056174"/>
                      <a:pt x="1395039" y="880426"/>
                    </a:cubicBezTo>
                    <a:cubicBezTo>
                      <a:pt x="1449963" y="704678"/>
                      <a:pt x="1422642" y="684078"/>
                      <a:pt x="1479972" y="605666"/>
                    </a:cubicBezTo>
                    <a:cubicBezTo>
                      <a:pt x="1537302" y="527254"/>
                      <a:pt x="1590741" y="475089"/>
                      <a:pt x="1739021" y="409956"/>
                    </a:cubicBezTo>
                    <a:cubicBezTo>
                      <a:pt x="1887301" y="344823"/>
                      <a:pt x="2042364" y="288213"/>
                      <a:pt x="2369655" y="214869"/>
                    </a:cubicBezTo>
                    <a:cubicBezTo>
                      <a:pt x="2734387" y="144662"/>
                      <a:pt x="3483765" y="20129"/>
                      <a:pt x="371040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95822" y="3273367"/>
                <a:ext cx="3703320" cy="26555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52936" y="3563747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60542" y="45233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37682" y="571176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53016" y="594659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17102" y="594186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031052" y="329241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31052" y="353244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031052" y="377247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31052" y="401250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31052" y="425253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31052" y="449256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031052" y="473259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31052" y="497262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31052" y="521265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031052" y="545268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031052" y="569271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034862" y="593274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579692" y="594227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039613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99534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59455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419376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879297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339218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799142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638625" y="594043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095821" y="3288268"/>
                <a:ext cx="3698738" cy="2634657"/>
              </a:xfrm>
              <a:custGeom>
                <a:avLst/>
                <a:gdLst>
                  <a:gd name="connsiteX0" fmla="*/ 0 w 3946918"/>
                  <a:gd name="connsiteY0" fmla="*/ 2651546 h 2651546"/>
                  <a:gd name="connsiteX1" fmla="*/ 1541124 w 3946918"/>
                  <a:gd name="connsiteY1" fmla="*/ 452877 h 2651546"/>
                  <a:gd name="connsiteX2" fmla="*/ 3729519 w 3946918"/>
                  <a:gd name="connsiteY2" fmla="*/ 31636 h 2651546"/>
                  <a:gd name="connsiteX3" fmla="*/ 3750068 w 3946918"/>
                  <a:gd name="connsiteY3" fmla="*/ 62459 h 2651546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3729519 w 3729519"/>
                  <a:gd name="connsiteY2" fmla="*/ 0 h 2619910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573304 w 3729519"/>
                  <a:gd name="connsiteY1" fmla="*/ 2296227 h 2619910"/>
                  <a:gd name="connsiteX2" fmla="*/ 1028125 w 3729519"/>
                  <a:gd name="connsiteY2" fmla="*/ 1581113 h 2619910"/>
                  <a:gd name="connsiteX3" fmla="*/ 1487616 w 3729519"/>
                  <a:gd name="connsiteY3" fmla="*/ 440060 h 2619910"/>
                  <a:gd name="connsiteX4" fmla="*/ 2388765 w 3729519"/>
                  <a:gd name="connsiteY4" fmla="*/ 214869 h 2619910"/>
                  <a:gd name="connsiteX5" fmla="*/ 3729519 w 3729519"/>
                  <a:gd name="connsiteY5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611525 w 3729519"/>
                  <a:gd name="connsiteY1" fmla="*/ 2525816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363093 w 3729519"/>
                  <a:gd name="connsiteY1" fmla="*/ 2596699 h 2619910"/>
                  <a:gd name="connsiteX2" fmla="*/ 611525 w 3729519"/>
                  <a:gd name="connsiteY2" fmla="*/ 2525816 h 2619910"/>
                  <a:gd name="connsiteX3" fmla="*/ 882888 w 3729519"/>
                  <a:gd name="connsiteY3" fmla="*/ 2266117 h 2619910"/>
                  <a:gd name="connsiteX4" fmla="*/ 1169540 w 3729519"/>
                  <a:gd name="connsiteY4" fmla="*/ 1660152 h 2619910"/>
                  <a:gd name="connsiteX5" fmla="*/ 1414149 w 3729519"/>
                  <a:gd name="connsiteY5" fmla="*/ 880426 h 2619910"/>
                  <a:gd name="connsiteX6" fmla="*/ 1499082 w 3729519"/>
                  <a:gd name="connsiteY6" fmla="*/ 605666 h 2619910"/>
                  <a:gd name="connsiteX7" fmla="*/ 1758131 w 3729519"/>
                  <a:gd name="connsiteY7" fmla="*/ 409956 h 2619910"/>
                  <a:gd name="connsiteX8" fmla="*/ 2388765 w 3729519"/>
                  <a:gd name="connsiteY8" fmla="*/ 214869 h 2619910"/>
                  <a:gd name="connsiteX9" fmla="*/ 3729519 w 3729519"/>
                  <a:gd name="connsiteY9" fmla="*/ 0 h 2619910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2369655 w 3710409"/>
                  <a:gd name="connsiteY8" fmla="*/ 214869 h 2602463"/>
                  <a:gd name="connsiteX9" fmla="*/ 3710409 w 3710409"/>
                  <a:gd name="connsiteY9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660128 w 3710409"/>
                  <a:gd name="connsiteY7" fmla="*/ 176603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702171 w 3710409"/>
                  <a:gd name="connsiteY7" fmla="*/ 165312 h 2602679"/>
                  <a:gd name="connsiteX8" fmla="*/ 3710409 w 3710409"/>
                  <a:gd name="connsiteY8" fmla="*/ 0 h 26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0409" h="2602679">
                    <a:moveTo>
                      <a:pt x="0" y="2597327"/>
                    </a:moveTo>
                    <a:cubicBezTo>
                      <a:pt x="50323" y="2590322"/>
                      <a:pt x="242062" y="2612381"/>
                      <a:pt x="343983" y="2596699"/>
                    </a:cubicBezTo>
                    <a:cubicBezTo>
                      <a:pt x="445904" y="2581017"/>
                      <a:pt x="763132" y="2619177"/>
                      <a:pt x="886711" y="2593563"/>
                    </a:cubicBezTo>
                    <a:cubicBezTo>
                      <a:pt x="1010290" y="2567949"/>
                      <a:pt x="1110935" y="2583528"/>
                      <a:pt x="1245980" y="2427959"/>
                    </a:cubicBezTo>
                    <a:cubicBezTo>
                      <a:pt x="1381025" y="2272390"/>
                      <a:pt x="1389306" y="2251167"/>
                      <a:pt x="1494412" y="2062874"/>
                    </a:cubicBezTo>
                    <a:cubicBezTo>
                      <a:pt x="1599518" y="1874581"/>
                      <a:pt x="1821690" y="1473951"/>
                      <a:pt x="1876614" y="1298203"/>
                    </a:cubicBezTo>
                    <a:cubicBezTo>
                      <a:pt x="1950648" y="1122455"/>
                      <a:pt x="2026521" y="854702"/>
                      <a:pt x="2164114" y="665887"/>
                    </a:cubicBezTo>
                    <a:cubicBezTo>
                      <a:pt x="2301707" y="477072"/>
                      <a:pt x="2429167" y="216073"/>
                      <a:pt x="2702171" y="165312"/>
                    </a:cubicBezTo>
                    <a:cubicBezTo>
                      <a:pt x="2975175" y="114551"/>
                      <a:pt x="3299703" y="85408"/>
                      <a:pt x="3710409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7355823">
                <a:off x="5700685" y="4337177"/>
                <a:ext cx="8050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N=10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7785745">
                <a:off x="6557936" y="4622927"/>
                <a:ext cx="13035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N=10,000</a:t>
                </a:r>
                <a:endParaRPr lang="en-US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813241" y="6267510"/>
                <a:ext cx="2462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ax sigma deviate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83366" y="4148971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endParaRPr lang="en-US" sz="2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48" name="TextBox 2047"/>
            <p:cNvSpPr txBox="1"/>
            <p:nvPr/>
          </p:nvSpPr>
          <p:spPr>
            <a:xfrm>
              <a:off x="395771" y="5778349"/>
              <a:ext cx="213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ax() = worst outlier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47672" y="2104829"/>
              <a:ext cx="1666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validation types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-263777" y="3162485"/>
                  <a:ext cx="5374257" cy="648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solidFill>
                              <a:prstClr val="black"/>
                            </a:solidFill>
                          </a:rPr>
                          <m:t>nn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clip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3777" y="3162485"/>
                  <a:ext cx="5374257" cy="6481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330015" y="4749547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  <a:r>
                <a:rPr lang="en-US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bonds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90880" y="1017766"/>
                  <a:ext cx="7985760" cy="143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𝑎𝑣𝑔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</m:nary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ax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clip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80" y="1017766"/>
                  <a:ext cx="7985760" cy="14338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01557" y="1332691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9694" y="2548647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phenix.holton_geometry_validation</a:t>
              </a:r>
              <a:endPara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UNTANGLE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𝑤𝐸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6105" y="3143303"/>
            <a:ext cx="609230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9160" y="6376908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484427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7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 Noise: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1437" y="1857570"/>
            <a:ext cx="6758581" cy="4679764"/>
            <a:chOff x="1211437" y="1857570"/>
            <a:chExt cx="6758581" cy="4679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95313" y="1857570"/>
                  <a:ext cx="4153374" cy="1744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num>
                          <m:den>
                            <m:r>
                              <a:rPr lang="el-GR" sz="5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l-GR" sz="5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5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d>
                          </m:den>
                        </m:f>
                        <m:r>
                          <a:rPr lang="el-GR" sz="5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0" i="1" smtClean="0">
                                <a:solidFill>
                                  <a:srgbClr val="275BCD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a:rPr lang="en-US" sz="5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313" y="1857570"/>
                  <a:ext cx="4153374" cy="17441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211437" y="4290565"/>
              <a:ext cx="675858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275B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r>
                <a:rPr lang="en-US" sz="2800" b="1" i="1" baseline="30000" dirty="0" smtClean="0">
                  <a:solidFill>
                    <a:srgbClr val="275B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-</a:t>
              </a:r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number of electrons in peak</a:t>
              </a:r>
            </a:p>
            <a:p>
              <a:r>
                <a:rPr lang="en-US" sz="2800" dirty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number of electrons in typical atom</a:t>
              </a:r>
            </a:p>
            <a:p>
              <a:r>
                <a:rPr lang="en-US" sz="2800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R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aseline="-250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aseline="-250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endPara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electron density peak</a:t>
              </a:r>
            </a:p>
            <a:p>
              <a:r>
                <a:rPr lang="en-US" sz="28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σ</a:t>
              </a:r>
              <a:r>
                <a:rPr lang="en-US" sz="28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deviation expected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9050"/>
            <a:ext cx="9144000" cy="6838950"/>
            <a:chOff x="0" y="19050"/>
            <a:chExt cx="9144000" cy="6838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9171"/>
              <a:ext cx="9144000" cy="60588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914400"/>
              <a:ext cx="298132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4000" b="1" baseline="-25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0.04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4000" b="1" baseline="-25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r>
                <a: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= 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0.05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283765" y="542926"/>
              <a:ext cx="3644505" cy="1565542"/>
            </a:xfrm>
            <a:custGeom>
              <a:avLst/>
              <a:gdLst>
                <a:gd name="connsiteX0" fmla="*/ 0 w 3644505"/>
                <a:gd name="connsiteY0" fmla="*/ 79513 h 1263641"/>
                <a:gd name="connsiteX1" fmla="*/ 159026 w 3644505"/>
                <a:gd name="connsiteY1" fmla="*/ 447261 h 1263641"/>
                <a:gd name="connsiteX2" fmla="*/ 616226 w 3644505"/>
                <a:gd name="connsiteY2" fmla="*/ 695739 h 1263641"/>
                <a:gd name="connsiteX3" fmla="*/ 1451113 w 3644505"/>
                <a:gd name="connsiteY3" fmla="*/ 1133061 h 1263641"/>
                <a:gd name="connsiteX4" fmla="*/ 2146852 w 3644505"/>
                <a:gd name="connsiteY4" fmla="*/ 1222513 h 1263641"/>
                <a:gd name="connsiteX5" fmla="*/ 2773018 w 3644505"/>
                <a:gd name="connsiteY5" fmla="*/ 1182757 h 1263641"/>
                <a:gd name="connsiteX6" fmla="*/ 3597965 w 3644505"/>
                <a:gd name="connsiteY6" fmla="*/ 327991 h 1263641"/>
                <a:gd name="connsiteX7" fmla="*/ 3468757 w 3644505"/>
                <a:gd name="connsiteY7" fmla="*/ 0 h 12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05" h="1263641">
                  <a:moveTo>
                    <a:pt x="0" y="79513"/>
                  </a:moveTo>
                  <a:cubicBezTo>
                    <a:pt x="28161" y="212035"/>
                    <a:pt x="56322" y="344557"/>
                    <a:pt x="159026" y="447261"/>
                  </a:cubicBezTo>
                  <a:cubicBezTo>
                    <a:pt x="261730" y="549965"/>
                    <a:pt x="616226" y="695739"/>
                    <a:pt x="616226" y="695739"/>
                  </a:cubicBezTo>
                  <a:cubicBezTo>
                    <a:pt x="831574" y="810039"/>
                    <a:pt x="1196009" y="1045265"/>
                    <a:pt x="1451113" y="1133061"/>
                  </a:cubicBezTo>
                  <a:cubicBezTo>
                    <a:pt x="1706217" y="1220857"/>
                    <a:pt x="1926535" y="1214230"/>
                    <a:pt x="2146852" y="1222513"/>
                  </a:cubicBezTo>
                  <a:cubicBezTo>
                    <a:pt x="2367169" y="1230796"/>
                    <a:pt x="2531166" y="1331844"/>
                    <a:pt x="2773018" y="1182757"/>
                  </a:cubicBezTo>
                  <a:cubicBezTo>
                    <a:pt x="3014870" y="1033670"/>
                    <a:pt x="3482009" y="525117"/>
                    <a:pt x="3597965" y="327991"/>
                  </a:cubicBezTo>
                  <a:cubicBezTo>
                    <a:pt x="3713922" y="130865"/>
                    <a:pt x="3591339" y="65432"/>
                    <a:pt x="34687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6424" y="1239470"/>
              <a:ext cx="3797576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l-GR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 e</a:t>
              </a:r>
              <a:r>
                <a:rPr lang="en-US" sz="6600" b="1" baseline="30000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400" b="1" baseline="30000" dirty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4200" y="5349895"/>
              <a:ext cx="2674434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Realistic noise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“perfect” model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4534" y="19050"/>
              <a:ext cx="8693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Hydrogen: visible at </a:t>
              </a: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 Å</a:t>
              </a:r>
              <a:r>
                <a: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resolution!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26347" y="2268748"/>
              <a:ext cx="1710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cut at 5 Å :</a:t>
              </a:r>
            </a:p>
            <a:p>
              <a:r>
                <a:rPr lang="en-US" sz="24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baseline="-250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0.01</a:t>
              </a:r>
              <a:endPara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73029</TotalTime>
  <Words>1764</Words>
  <Application>Microsoft Office PowerPoint</Application>
  <PresentationFormat>On-screen Show (4:3)</PresentationFormat>
  <Paragraphs>607</Paragraphs>
  <Slides>79</Slides>
  <Notes>1</Notes>
  <HiddenSlides>11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1_Office Theme</vt:lpstr>
      <vt:lpstr>I’m hiring!</vt:lpstr>
      <vt:lpstr>Acknowledgements</vt:lpstr>
      <vt:lpstr>Why is a beamline guy doing refinement things?</vt:lpstr>
      <vt:lpstr>The UNTANGLE Challenge</vt:lpstr>
      <vt:lpstr>verified Score sheet</vt:lpstr>
      <vt:lpstr>Map Noise: 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Refine from 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Refine from wrong starting point</vt:lpstr>
      <vt:lpstr>Right answer</vt:lpstr>
      <vt:lpstr>UNTANGLE: sim-data Ground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Potential</vt:lpstr>
      <vt:lpstr>wE score: key concepts</vt:lpstr>
      <vt:lpstr>PowerPoint Presentation</vt:lpstr>
      <vt:lpstr>PowerPoint Presentation</vt:lpstr>
      <vt:lpstr>New Tools!</vt:lpstr>
      <vt:lpstr>Summary</vt:lpstr>
      <vt:lpstr>verified Score sheet</vt:lpstr>
      <vt:lpstr>Statistical Potential</vt:lpstr>
      <vt:lpstr>wE score: key concepts</vt:lpstr>
      <vt:lpstr>Probability that it’s not noise</vt:lpstr>
      <vt:lpstr>Probability that it’s not noise softer</vt:lpstr>
      <vt:lpstr>Probability that it’s not noise average/sum of Nthings</vt:lpstr>
      <vt:lpstr>Sensible scoring function</vt:lpstr>
      <vt:lpstr>weighted Energy scoring function</vt:lpstr>
      <vt:lpstr>PowerPoint Presentation</vt:lpstr>
      <vt:lpstr>PowerPoint Presentation</vt:lpstr>
      <vt:lpstr>UNTANGLE scoring function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177</cp:revision>
  <dcterms:created xsi:type="dcterms:W3CDTF">2024-01-07T16:57:56Z</dcterms:created>
  <dcterms:modified xsi:type="dcterms:W3CDTF">2024-09-26T21:28:45Z</dcterms:modified>
</cp:coreProperties>
</file>