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3" r:id="rId5"/>
    <p:sldMasterId id="2147483726" r:id="rId6"/>
    <p:sldMasterId id="2147483741" r:id="rId7"/>
  </p:sldMasterIdLst>
  <p:notesMasterIdLst>
    <p:notesMasterId r:id="rId66"/>
  </p:notesMasterIdLst>
  <p:sldIdLst>
    <p:sldId id="314" r:id="rId8"/>
    <p:sldId id="313" r:id="rId9"/>
    <p:sldId id="301"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2" r:id="rId23"/>
    <p:sldId id="303" r:id="rId24"/>
    <p:sldId id="304" r:id="rId25"/>
    <p:sldId id="305" r:id="rId26"/>
    <p:sldId id="306" r:id="rId27"/>
    <p:sldId id="307" r:id="rId28"/>
    <p:sldId id="308" r:id="rId29"/>
    <p:sldId id="260" r:id="rId30"/>
    <p:sldId id="259" r:id="rId31"/>
    <p:sldId id="319" r:id="rId32"/>
    <p:sldId id="261" r:id="rId33"/>
    <p:sldId id="262" r:id="rId34"/>
    <p:sldId id="263" r:id="rId35"/>
    <p:sldId id="264" r:id="rId36"/>
    <p:sldId id="265" r:id="rId37"/>
    <p:sldId id="266" r:id="rId38"/>
    <p:sldId id="267" r:id="rId39"/>
    <p:sldId id="288" r:id="rId40"/>
    <p:sldId id="317" r:id="rId41"/>
    <p:sldId id="318" r:id="rId42"/>
    <p:sldId id="271" r:id="rId43"/>
    <p:sldId id="268" r:id="rId44"/>
    <p:sldId id="274" r:id="rId45"/>
    <p:sldId id="270" r:id="rId46"/>
    <p:sldId id="272" r:id="rId47"/>
    <p:sldId id="315" r:id="rId48"/>
    <p:sldId id="269" r:id="rId49"/>
    <p:sldId id="312" r:id="rId50"/>
    <p:sldId id="309" r:id="rId51"/>
    <p:sldId id="310" r:id="rId52"/>
    <p:sldId id="275" r:id="rId53"/>
    <p:sldId id="276" r:id="rId54"/>
    <p:sldId id="277" r:id="rId55"/>
    <p:sldId id="278" r:id="rId56"/>
    <p:sldId id="279" r:id="rId57"/>
    <p:sldId id="280" r:id="rId58"/>
    <p:sldId id="281" r:id="rId59"/>
    <p:sldId id="282" r:id="rId60"/>
    <p:sldId id="283" r:id="rId61"/>
    <p:sldId id="284" r:id="rId62"/>
    <p:sldId id="285" r:id="rId63"/>
    <p:sldId id="286" r:id="rId64"/>
    <p:sldId id="28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09200"/>
    <a:srgbClr val="004620"/>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1200"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5836298932383"/>
          <c:y val="6.6753926701570682E-2"/>
          <c:w val="0.85231316725978634"/>
          <c:h val="0.81675392670157076"/>
        </c:manualLayout>
      </c:layout>
      <c:scatterChart>
        <c:scatterStyle val="lineMarker"/>
        <c:varyColors val="0"/>
        <c:ser>
          <c:idx val="0"/>
          <c:order val="0"/>
          <c:tx>
            <c:strRef>
              <c:f>Sheet1!$B$1</c:f>
              <c:strCache>
                <c:ptCount val="1"/>
                <c:pt idx="0">
                  <c:v>R_cryst</c:v>
                </c:pt>
              </c:strCache>
            </c:strRef>
          </c:tx>
          <c:spPr>
            <a:ln w="50800">
              <a:solidFill>
                <a:srgbClr val="FF0000"/>
              </a:solidFill>
              <a:prstDash val="solid"/>
            </a:ln>
          </c:spPr>
          <c:marker>
            <c:symbol val="circle"/>
            <c:size val="2"/>
            <c:spPr>
              <a:solidFill>
                <a:srgbClr val="FF0000"/>
              </a:solidFill>
              <a:ln>
                <a:solidFill>
                  <a:srgbClr val="FF0000"/>
                </a:solidFill>
                <a:prstDash val="solid"/>
              </a:ln>
            </c:spPr>
          </c:marker>
          <c:xVal>
            <c:numRef>
              <c:f>Sheet1!$A$2:$A$18</c:f>
              <c:numCache>
                <c:formatCode>General</c:formatCode>
                <c:ptCount val="17"/>
                <c:pt idx="0">
                  <c:v>1</c:v>
                </c:pt>
                <c:pt idx="1">
                  <c:v>2.4604499999999998</c:v>
                </c:pt>
                <c:pt idx="2">
                  <c:v>2.9380700000000002</c:v>
                </c:pt>
                <c:pt idx="3">
                  <c:v>3.6034999999999999</c:v>
                </c:pt>
                <c:pt idx="4">
                  <c:v>4.5767100000000003</c:v>
                </c:pt>
                <c:pt idx="5">
                  <c:v>5.1109600000000004</c:v>
                </c:pt>
                <c:pt idx="6">
                  <c:v>5.8552499999999998</c:v>
                </c:pt>
                <c:pt idx="7">
                  <c:v>6.8164100000000003</c:v>
                </c:pt>
                <c:pt idx="8">
                  <c:v>7.9383400000000002</c:v>
                </c:pt>
                <c:pt idx="9">
                  <c:v>9.7207000000000008</c:v>
                </c:pt>
                <c:pt idx="10">
                  <c:v>12.778600000000001</c:v>
                </c:pt>
                <c:pt idx="11">
                  <c:v>17.469899999999999</c:v>
                </c:pt>
                <c:pt idx="12">
                  <c:v>26.965800000000002</c:v>
                </c:pt>
                <c:pt idx="13">
                  <c:v>45.728299999999997</c:v>
                </c:pt>
                <c:pt idx="14">
                  <c:v>71.243600000000001</c:v>
                </c:pt>
                <c:pt idx="15">
                  <c:v>97.009200000000007</c:v>
                </c:pt>
                <c:pt idx="16">
                  <c:v>122.298</c:v>
                </c:pt>
              </c:numCache>
            </c:numRef>
          </c:xVal>
          <c:yVal>
            <c:numRef>
              <c:f>Sheet1!$B$2:$B$18</c:f>
              <c:numCache>
                <c:formatCode>General</c:formatCode>
                <c:ptCount val="17"/>
                <c:pt idx="0">
                  <c:v>0.21299999999999999</c:v>
                </c:pt>
                <c:pt idx="1">
                  <c:v>0.2034</c:v>
                </c:pt>
                <c:pt idx="2">
                  <c:v>0.2059</c:v>
                </c:pt>
                <c:pt idx="3">
                  <c:v>0.2046</c:v>
                </c:pt>
                <c:pt idx="4">
                  <c:v>0.20119999999999999</c:v>
                </c:pt>
                <c:pt idx="5">
                  <c:v>0.20949999999999999</c:v>
                </c:pt>
                <c:pt idx="6">
                  <c:v>0.20630000000000001</c:v>
                </c:pt>
                <c:pt idx="7">
                  <c:v>0.2009</c:v>
                </c:pt>
                <c:pt idx="8">
                  <c:v>0.20760000000000001</c:v>
                </c:pt>
                <c:pt idx="9">
                  <c:v>0.2056</c:v>
                </c:pt>
                <c:pt idx="10">
                  <c:v>0.2238</c:v>
                </c:pt>
                <c:pt idx="11">
                  <c:v>0.2132</c:v>
                </c:pt>
                <c:pt idx="12">
                  <c:v>0.2039</c:v>
                </c:pt>
                <c:pt idx="13">
                  <c:v>0.20499999999999999</c:v>
                </c:pt>
                <c:pt idx="14">
                  <c:v>0.19969999999999999</c:v>
                </c:pt>
                <c:pt idx="15">
                  <c:v>0.26869999999999999</c:v>
                </c:pt>
                <c:pt idx="16">
                  <c:v>0.27560000000000001</c:v>
                </c:pt>
              </c:numCache>
            </c:numRef>
          </c:yVal>
          <c:smooth val="0"/>
        </c:ser>
        <c:ser>
          <c:idx val="1"/>
          <c:order val="1"/>
          <c:tx>
            <c:strRef>
              <c:f>Sheet1!$C$1</c:f>
              <c:strCache>
                <c:ptCount val="1"/>
                <c:pt idx="0">
                  <c:v>R_free</c:v>
                </c:pt>
              </c:strCache>
            </c:strRef>
          </c:tx>
          <c:spPr>
            <a:ln w="50800">
              <a:solidFill>
                <a:srgbClr val="0000FF"/>
              </a:solidFill>
              <a:prstDash val="solid"/>
            </a:ln>
          </c:spPr>
          <c:marker>
            <c:symbol val="circle"/>
            <c:size val="3"/>
            <c:spPr>
              <a:solidFill>
                <a:srgbClr val="0000FF"/>
              </a:solidFill>
              <a:ln>
                <a:solidFill>
                  <a:srgbClr val="0000FF"/>
                </a:solidFill>
                <a:prstDash val="solid"/>
              </a:ln>
            </c:spPr>
          </c:marker>
          <c:xVal>
            <c:numRef>
              <c:f>Sheet1!$A$2:$A$18</c:f>
              <c:numCache>
                <c:formatCode>General</c:formatCode>
                <c:ptCount val="17"/>
                <c:pt idx="0">
                  <c:v>1</c:v>
                </c:pt>
                <c:pt idx="1">
                  <c:v>2.4604499999999998</c:v>
                </c:pt>
                <c:pt idx="2">
                  <c:v>2.9380700000000002</c:v>
                </c:pt>
                <c:pt idx="3">
                  <c:v>3.6034999999999999</c:v>
                </c:pt>
                <c:pt idx="4">
                  <c:v>4.5767100000000003</c:v>
                </c:pt>
                <c:pt idx="5">
                  <c:v>5.1109600000000004</c:v>
                </c:pt>
                <c:pt idx="6">
                  <c:v>5.8552499999999998</c:v>
                </c:pt>
                <c:pt idx="7">
                  <c:v>6.8164100000000003</c:v>
                </c:pt>
                <c:pt idx="8">
                  <c:v>7.9383400000000002</c:v>
                </c:pt>
                <c:pt idx="9">
                  <c:v>9.7207000000000008</c:v>
                </c:pt>
                <c:pt idx="10">
                  <c:v>12.778600000000001</c:v>
                </c:pt>
                <c:pt idx="11">
                  <c:v>17.469899999999999</c:v>
                </c:pt>
                <c:pt idx="12">
                  <c:v>26.965800000000002</c:v>
                </c:pt>
                <c:pt idx="13">
                  <c:v>45.728299999999997</c:v>
                </c:pt>
                <c:pt idx="14">
                  <c:v>71.243600000000001</c:v>
                </c:pt>
                <c:pt idx="15">
                  <c:v>97.009200000000007</c:v>
                </c:pt>
                <c:pt idx="16">
                  <c:v>122.298</c:v>
                </c:pt>
              </c:numCache>
            </c:numRef>
          </c:xVal>
          <c:yVal>
            <c:numRef>
              <c:f>Sheet1!$C$2:$C$18</c:f>
              <c:numCache>
                <c:formatCode>General</c:formatCode>
                <c:ptCount val="17"/>
                <c:pt idx="0">
                  <c:v>0.28699999999999998</c:v>
                </c:pt>
                <c:pt idx="1">
                  <c:v>0.29389999999999999</c:v>
                </c:pt>
                <c:pt idx="2">
                  <c:v>0.28510000000000002</c:v>
                </c:pt>
                <c:pt idx="3">
                  <c:v>0.2949</c:v>
                </c:pt>
                <c:pt idx="4">
                  <c:v>0.28310000000000002</c:v>
                </c:pt>
                <c:pt idx="5">
                  <c:v>0.2898</c:v>
                </c:pt>
                <c:pt idx="6">
                  <c:v>0.28160000000000002</c:v>
                </c:pt>
                <c:pt idx="7">
                  <c:v>0.27979999999999999</c:v>
                </c:pt>
                <c:pt idx="8">
                  <c:v>0.28349999999999997</c:v>
                </c:pt>
                <c:pt idx="9">
                  <c:v>0.2979</c:v>
                </c:pt>
                <c:pt idx="10">
                  <c:v>0.313</c:v>
                </c:pt>
                <c:pt idx="11">
                  <c:v>0.29580000000000001</c:v>
                </c:pt>
                <c:pt idx="12">
                  <c:v>0.28310000000000002</c:v>
                </c:pt>
                <c:pt idx="13">
                  <c:v>0.28439999999999999</c:v>
                </c:pt>
                <c:pt idx="14">
                  <c:v>0.27829999999999999</c:v>
                </c:pt>
                <c:pt idx="15">
                  <c:v>0.35299999999999998</c:v>
                </c:pt>
                <c:pt idx="16">
                  <c:v>0.35659999999999997</c:v>
                </c:pt>
              </c:numCache>
            </c:numRef>
          </c:yVal>
          <c:smooth val="0"/>
        </c:ser>
        <c:dLbls>
          <c:showLegendKey val="0"/>
          <c:showVal val="0"/>
          <c:showCatName val="0"/>
          <c:showSerName val="0"/>
          <c:showPercent val="0"/>
          <c:showBubbleSize val="0"/>
        </c:dLbls>
        <c:axId val="187129216"/>
        <c:axId val="187164160"/>
      </c:scatterChart>
      <c:valAx>
        <c:axId val="187129216"/>
        <c:scaling>
          <c:logBase val="10"/>
          <c:orientation val="minMax"/>
          <c:max val="100"/>
        </c:scaling>
        <c:delete val="0"/>
        <c:axPos val="b"/>
        <c:majorGridlines>
          <c:spPr>
            <a:ln w="1238">
              <a:solidFill>
                <a:schemeClr val="tx1"/>
              </a:solidFill>
              <a:prstDash val="solid"/>
            </a:ln>
          </c:spPr>
        </c:majorGridlines>
        <c:numFmt formatCode="General" sourceLinked="0"/>
        <c:majorTickMark val="out"/>
        <c:minorTickMark val="none"/>
        <c:tickLblPos val="nextTo"/>
        <c:spPr>
          <a:ln w="1238">
            <a:solidFill>
              <a:schemeClr val="tx1"/>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187164160"/>
        <c:crosses val="autoZero"/>
        <c:crossBetween val="midCat"/>
      </c:valAx>
      <c:valAx>
        <c:axId val="187164160"/>
        <c:scaling>
          <c:orientation val="minMax"/>
          <c:min val="0.18"/>
        </c:scaling>
        <c:delete val="0"/>
        <c:axPos val="l"/>
        <c:majorGridlines>
          <c:spPr>
            <a:ln w="1238">
              <a:solidFill>
                <a:schemeClr val="tx1"/>
              </a:solidFill>
              <a:prstDash val="solid"/>
            </a:ln>
          </c:spPr>
        </c:majorGridlines>
        <c:numFmt formatCode="General" sourceLinked="1"/>
        <c:majorTickMark val="out"/>
        <c:minorTickMark val="none"/>
        <c:tickLblPos val="nextTo"/>
        <c:spPr>
          <a:ln w="1238">
            <a:solidFill>
              <a:schemeClr val="tx1"/>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187129216"/>
        <c:crosses val="autoZero"/>
        <c:crossBetween val="midCat"/>
      </c:valAx>
      <c:spPr>
        <a:noFill/>
        <a:ln w="1238">
          <a:solidFill>
            <a:schemeClr val="tx1"/>
          </a:solidFill>
          <a:prstDash val="solid"/>
        </a:ln>
      </c:spPr>
    </c:plotArea>
    <c:legend>
      <c:legendPos val="r"/>
      <c:layout>
        <c:manualLayout>
          <c:xMode val="edge"/>
          <c:yMode val="edge"/>
          <c:x val="0.16192170818505333"/>
          <c:y val="5.8710527174985136E-2"/>
          <c:w val="0.17613280839895012"/>
          <c:h val="0.22662970046782535"/>
        </c:manualLayout>
      </c:layout>
      <c:overlay val="0"/>
      <c:spPr>
        <a:solidFill>
          <a:schemeClr val="bg1"/>
        </a:solidFill>
        <a:ln w="1238">
          <a:solidFill>
            <a:schemeClr val="tx1"/>
          </a:solidFill>
          <a:prstDash val="solid"/>
        </a:ln>
      </c:spPr>
      <c:txPr>
        <a:bodyPr/>
        <a:lstStyle/>
        <a:p>
          <a:pPr>
            <a:defRPr sz="180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741"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5836298932383"/>
          <c:y val="6.6753926701570682E-2"/>
          <c:w val="0.85231316725978634"/>
          <c:h val="0.81675392670157076"/>
        </c:manualLayout>
      </c:layout>
      <c:scatterChart>
        <c:scatterStyle val="lineMarker"/>
        <c:varyColors val="0"/>
        <c:ser>
          <c:idx val="0"/>
          <c:order val="0"/>
          <c:tx>
            <c:strRef>
              <c:f>Sheet1!$B$1</c:f>
              <c:strCache>
                <c:ptCount val="1"/>
                <c:pt idx="0">
                  <c:v>data</c:v>
                </c:pt>
              </c:strCache>
            </c:strRef>
          </c:tx>
          <c:spPr>
            <a:ln w="50800">
              <a:solidFill>
                <a:srgbClr val="FF0000"/>
              </a:solidFill>
              <a:prstDash val="solid"/>
            </a:ln>
          </c:spPr>
          <c:marker>
            <c:symbol val="circle"/>
            <c:size val="2"/>
            <c:spPr>
              <a:solidFill>
                <a:srgbClr val="FF0000"/>
              </a:solidFill>
              <a:ln>
                <a:solidFill>
                  <a:srgbClr val="FF0000"/>
                </a:solidFill>
                <a:prstDash val="solid"/>
              </a:ln>
            </c:spPr>
          </c:marker>
          <c:xVal>
            <c:numRef>
              <c:f>Sheet1!$A:$A</c:f>
              <c:numCache>
                <c:formatCode>General</c:formatCode>
                <c:ptCount val="1048576"/>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Sheet1!$B:$B</c:f>
              <c:numCache>
                <c:formatCode>General</c:formatCode>
                <c:ptCount val="1048576"/>
                <c:pt idx="0">
                  <c:v>0</c:v>
                </c:pt>
                <c:pt idx="1">
                  <c:v>1.23668</c:v>
                </c:pt>
                <c:pt idx="2">
                  <c:v>-1.16639</c:v>
                </c:pt>
                <c:pt idx="3">
                  <c:v>-1.00125</c:v>
                </c:pt>
                <c:pt idx="4">
                  <c:v>1.1142099999999999</c:v>
                </c:pt>
                <c:pt idx="5">
                  <c:v>0.71023400000000003</c:v>
                </c:pt>
                <c:pt idx="6">
                  <c:v>-0.53135399999999999</c:v>
                </c:pt>
                <c:pt idx="7">
                  <c:v>-1.2617499999999999</c:v>
                </c:pt>
                <c:pt idx="8">
                  <c:v>1.9238999999999999</c:v>
                </c:pt>
                <c:pt idx="9">
                  <c:v>0.70034799999999997</c:v>
                </c:pt>
                <c:pt idx="10">
                  <c:v>-0.20685700000000001</c:v>
                </c:pt>
                <c:pt idx="11">
                  <c:v>0.490622</c:v>
                </c:pt>
                <c:pt idx="12">
                  <c:v>-5.5326699999999999E-2</c:v>
                </c:pt>
                <c:pt idx="13">
                  <c:v>0.42494999999999999</c:v>
                </c:pt>
                <c:pt idx="14">
                  <c:v>-1.0774999999999999</c:v>
                </c:pt>
                <c:pt idx="15">
                  <c:v>0.73394199999999998</c:v>
                </c:pt>
                <c:pt idx="16">
                  <c:v>-1.59612</c:v>
                </c:pt>
                <c:pt idx="17">
                  <c:v>-1.3751899999999999</c:v>
                </c:pt>
                <c:pt idx="18">
                  <c:v>-2.6926200000000001E-2</c:v>
                </c:pt>
                <c:pt idx="19">
                  <c:v>2.6871900000000002</c:v>
                </c:pt>
                <c:pt idx="20">
                  <c:v>-0.85155400000000003</c:v>
                </c:pt>
              </c:numCache>
            </c:numRef>
          </c:yVal>
          <c:smooth val="0"/>
        </c:ser>
        <c:ser>
          <c:idx val="1"/>
          <c:order val="1"/>
          <c:tx>
            <c:strRef>
              <c:f>Sheet1!$C$1</c:f>
              <c:strCache>
                <c:ptCount val="1"/>
                <c:pt idx="0">
                  <c:v>seed=22</c:v>
                </c:pt>
              </c:strCache>
            </c:strRef>
          </c:tx>
          <c:spPr>
            <a:ln w="50800">
              <a:solidFill>
                <a:srgbClr val="0000FF"/>
              </a:solidFill>
              <a:prstDash val="solid"/>
            </a:ln>
          </c:spPr>
          <c:marker>
            <c:symbol val="circle"/>
            <c:size val="3"/>
            <c:spPr>
              <a:solidFill>
                <a:srgbClr val="0000FF"/>
              </a:solidFill>
              <a:ln>
                <a:solidFill>
                  <a:srgbClr val="0000FF"/>
                </a:solidFill>
                <a:prstDash val="solid"/>
              </a:ln>
            </c:spPr>
          </c:marker>
          <c:xVal>
            <c:numRef>
              <c:f>Sheet1!$A:$A</c:f>
              <c:numCache>
                <c:formatCode>General</c:formatCode>
                <c:ptCount val="1048576"/>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Sheet1!$C:$C</c:f>
              <c:numCache>
                <c:formatCode>General</c:formatCode>
                <c:ptCount val="1048576"/>
                <c:pt idx="0">
                  <c:v>0</c:v>
                </c:pt>
                <c:pt idx="1">
                  <c:v>0.79818599999999995</c:v>
                </c:pt>
                <c:pt idx="2">
                  <c:v>-0.57355699999999998</c:v>
                </c:pt>
                <c:pt idx="3">
                  <c:v>0.30788100000000002</c:v>
                </c:pt>
                <c:pt idx="4">
                  <c:v>0.94420000000000004</c:v>
                </c:pt>
                <c:pt idx="5">
                  <c:v>1.7602599999999999</c:v>
                </c:pt>
                <c:pt idx="6">
                  <c:v>0.44643300000000002</c:v>
                </c:pt>
                <c:pt idx="7">
                  <c:v>-1.2889999999999999</c:v>
                </c:pt>
                <c:pt idx="8">
                  <c:v>1.74255</c:v>
                </c:pt>
                <c:pt idx="9">
                  <c:v>-0.18810399999999999</c:v>
                </c:pt>
                <c:pt idx="10">
                  <c:v>0.385847</c:v>
                </c:pt>
                <c:pt idx="11">
                  <c:v>1.1984600000000001</c:v>
                </c:pt>
                <c:pt idx="12">
                  <c:v>0.329847</c:v>
                </c:pt>
                <c:pt idx="13">
                  <c:v>-0.68314399999999997</c:v>
                </c:pt>
                <c:pt idx="14">
                  <c:v>-0.54356599999999999</c:v>
                </c:pt>
                <c:pt idx="15">
                  <c:v>1.3616999999999999</c:v>
                </c:pt>
                <c:pt idx="16">
                  <c:v>-2.4914299999999998</c:v>
                </c:pt>
                <c:pt idx="17">
                  <c:v>-0.25794899999999998</c:v>
                </c:pt>
                <c:pt idx="18">
                  <c:v>3.5550199999999997E-2</c:v>
                </c:pt>
                <c:pt idx="19">
                  <c:v>1.0676600000000001</c:v>
                </c:pt>
                <c:pt idx="20">
                  <c:v>-0.99946199999999996</c:v>
                </c:pt>
              </c:numCache>
            </c:numRef>
          </c:yVal>
          <c:smooth val="0"/>
        </c:ser>
        <c:dLbls>
          <c:showLegendKey val="0"/>
          <c:showVal val="0"/>
          <c:showCatName val="0"/>
          <c:showSerName val="0"/>
          <c:showPercent val="0"/>
          <c:showBubbleSize val="0"/>
        </c:dLbls>
        <c:axId val="217107072"/>
        <c:axId val="252039936"/>
      </c:scatterChart>
      <c:valAx>
        <c:axId val="217107072"/>
        <c:scaling>
          <c:orientation val="minMax"/>
          <c:max val="18"/>
          <c:min val="1"/>
        </c:scaling>
        <c:delete val="0"/>
        <c:axPos val="b"/>
        <c:majorGridlines>
          <c:spPr>
            <a:ln w="1238">
              <a:solidFill>
                <a:schemeClr val="tx1"/>
              </a:solidFill>
              <a:prstDash val="solid"/>
            </a:ln>
          </c:spPr>
        </c:majorGridlines>
        <c:numFmt formatCode="General" sourceLinked="0"/>
        <c:majorTickMark val="out"/>
        <c:minorTickMark val="none"/>
        <c:tickLblPos val="nextTo"/>
        <c:spPr>
          <a:ln w="1238">
            <a:solidFill>
              <a:schemeClr val="tx1"/>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252039936"/>
        <c:crossesAt val="-3"/>
        <c:crossBetween val="midCat"/>
      </c:valAx>
      <c:valAx>
        <c:axId val="252039936"/>
        <c:scaling>
          <c:orientation val="minMax"/>
        </c:scaling>
        <c:delete val="0"/>
        <c:axPos val="l"/>
        <c:majorGridlines>
          <c:spPr>
            <a:ln w="1238">
              <a:solidFill>
                <a:schemeClr val="tx1"/>
              </a:solidFill>
              <a:prstDash val="solid"/>
            </a:ln>
          </c:spPr>
        </c:majorGridlines>
        <c:numFmt formatCode="General" sourceLinked="1"/>
        <c:majorTickMark val="out"/>
        <c:minorTickMark val="none"/>
        <c:tickLblPos val="nextTo"/>
        <c:spPr>
          <a:ln w="1238">
            <a:solidFill>
              <a:schemeClr val="tx1"/>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217107072"/>
        <c:crossesAt val="-3"/>
        <c:crossBetween val="midCat"/>
      </c:valAx>
      <c:spPr>
        <a:noFill/>
        <a:ln w="1238">
          <a:solidFill>
            <a:schemeClr val="tx1"/>
          </a:solidFill>
          <a:prstDash val="solid"/>
        </a:ln>
      </c:spPr>
    </c:plotArea>
    <c:legend>
      <c:legendPos val="r"/>
      <c:layout>
        <c:manualLayout>
          <c:xMode val="edge"/>
          <c:yMode val="edge"/>
          <c:x val="0.48858832020997378"/>
          <c:y val="0.56522643556340701"/>
          <c:w val="0.21930839895013124"/>
          <c:h val="0.20521822324201175"/>
        </c:manualLayout>
      </c:layout>
      <c:overlay val="0"/>
      <c:spPr>
        <a:solidFill>
          <a:schemeClr val="bg1"/>
        </a:solidFill>
        <a:ln w="1238">
          <a:solidFill>
            <a:schemeClr val="tx1"/>
          </a:solidFill>
          <a:prstDash val="solid"/>
        </a:ln>
      </c:spPr>
      <c:txPr>
        <a:bodyPr/>
        <a:lstStyle/>
        <a:p>
          <a:pPr>
            <a:defRPr sz="180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741"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5836298932383"/>
          <c:y val="6.6753926701570682E-2"/>
          <c:w val="0.85231316725978634"/>
          <c:h val="0.81675392670157076"/>
        </c:manualLayout>
      </c:layout>
      <c:scatterChart>
        <c:scatterStyle val="lineMarker"/>
        <c:varyColors val="0"/>
        <c:ser>
          <c:idx val="0"/>
          <c:order val="0"/>
          <c:tx>
            <c:strRef>
              <c:f>Sheet1!$B$1</c:f>
              <c:strCache>
                <c:ptCount val="1"/>
                <c:pt idx="0">
                  <c:v>data</c:v>
                </c:pt>
              </c:strCache>
            </c:strRef>
          </c:tx>
          <c:spPr>
            <a:ln w="50800">
              <a:solidFill>
                <a:srgbClr val="FF0000"/>
              </a:solidFill>
              <a:prstDash val="solid"/>
            </a:ln>
          </c:spPr>
          <c:marker>
            <c:symbol val="circle"/>
            <c:size val="2"/>
            <c:spPr>
              <a:solidFill>
                <a:srgbClr val="FF0000"/>
              </a:solidFill>
              <a:ln>
                <a:solidFill>
                  <a:srgbClr val="FF0000"/>
                </a:solidFill>
                <a:prstDash val="solid"/>
              </a:ln>
            </c:spPr>
          </c:marker>
          <c:xVal>
            <c:numRef>
              <c:f>Sheet1!$A:$A</c:f>
              <c:numCache>
                <c:formatCode>General</c:formatCode>
                <c:ptCount val="1048576"/>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Sheet1!$B:$B</c:f>
              <c:numCache>
                <c:formatCode>General</c:formatCode>
                <c:ptCount val="1048576"/>
                <c:pt idx="0">
                  <c:v>0</c:v>
                </c:pt>
                <c:pt idx="1">
                  <c:v>1.23668</c:v>
                </c:pt>
                <c:pt idx="2">
                  <c:v>-1.16639</c:v>
                </c:pt>
                <c:pt idx="3">
                  <c:v>-1.00125</c:v>
                </c:pt>
                <c:pt idx="4">
                  <c:v>1.1142099999999999</c:v>
                </c:pt>
                <c:pt idx="5">
                  <c:v>0.71023400000000003</c:v>
                </c:pt>
                <c:pt idx="6">
                  <c:v>-0.53135399999999999</c:v>
                </c:pt>
                <c:pt idx="7">
                  <c:v>-1.2617499999999999</c:v>
                </c:pt>
                <c:pt idx="8">
                  <c:v>1.9238999999999999</c:v>
                </c:pt>
                <c:pt idx="9">
                  <c:v>0.70034799999999997</c:v>
                </c:pt>
                <c:pt idx="10">
                  <c:v>-0.20685700000000001</c:v>
                </c:pt>
                <c:pt idx="11">
                  <c:v>0.490622</c:v>
                </c:pt>
                <c:pt idx="12">
                  <c:v>-5.5326699999999999E-2</c:v>
                </c:pt>
                <c:pt idx="13">
                  <c:v>0.42494999999999999</c:v>
                </c:pt>
                <c:pt idx="14">
                  <c:v>-1.0774999999999999</c:v>
                </c:pt>
                <c:pt idx="15">
                  <c:v>0.73394199999999998</c:v>
                </c:pt>
                <c:pt idx="16">
                  <c:v>-1.59612</c:v>
                </c:pt>
                <c:pt idx="17">
                  <c:v>-1.3751899999999999</c:v>
                </c:pt>
                <c:pt idx="18">
                  <c:v>-2.6926200000000001E-2</c:v>
                </c:pt>
                <c:pt idx="19">
                  <c:v>2.6871900000000002</c:v>
                </c:pt>
                <c:pt idx="20">
                  <c:v>-0.85155400000000003</c:v>
                </c:pt>
              </c:numCache>
            </c:numRef>
          </c:yVal>
          <c:smooth val="0"/>
        </c:ser>
        <c:ser>
          <c:idx val="1"/>
          <c:order val="1"/>
          <c:tx>
            <c:strRef>
              <c:f>Sheet1!$C$1</c:f>
              <c:strCache>
                <c:ptCount val="1"/>
                <c:pt idx="0">
                  <c:v>seed=22</c:v>
                </c:pt>
              </c:strCache>
            </c:strRef>
          </c:tx>
          <c:spPr>
            <a:ln w="50800">
              <a:solidFill>
                <a:srgbClr val="0000FF"/>
              </a:solidFill>
              <a:prstDash val="solid"/>
            </a:ln>
          </c:spPr>
          <c:marker>
            <c:symbol val="circle"/>
            <c:size val="3"/>
            <c:spPr>
              <a:solidFill>
                <a:srgbClr val="0000FF"/>
              </a:solidFill>
              <a:ln>
                <a:solidFill>
                  <a:srgbClr val="0000FF"/>
                </a:solidFill>
                <a:prstDash val="solid"/>
              </a:ln>
            </c:spPr>
          </c:marker>
          <c:xVal>
            <c:numRef>
              <c:f>Sheet1!$A:$A</c:f>
              <c:numCache>
                <c:formatCode>General</c:formatCode>
                <c:ptCount val="1048576"/>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Sheet1!$C:$C</c:f>
              <c:numCache>
                <c:formatCode>General</c:formatCode>
                <c:ptCount val="1048576"/>
                <c:pt idx="0">
                  <c:v>0</c:v>
                </c:pt>
                <c:pt idx="1">
                  <c:v>0.79818599999999995</c:v>
                </c:pt>
                <c:pt idx="2">
                  <c:v>-0.57355699999999998</c:v>
                </c:pt>
                <c:pt idx="3">
                  <c:v>0.30788100000000002</c:v>
                </c:pt>
                <c:pt idx="4">
                  <c:v>0.94420000000000004</c:v>
                </c:pt>
                <c:pt idx="5">
                  <c:v>1.7602599999999999</c:v>
                </c:pt>
                <c:pt idx="6">
                  <c:v>0.44643300000000002</c:v>
                </c:pt>
                <c:pt idx="7">
                  <c:v>-1.2889999999999999</c:v>
                </c:pt>
                <c:pt idx="8">
                  <c:v>1.74255</c:v>
                </c:pt>
                <c:pt idx="9">
                  <c:v>-0.18810399999999999</c:v>
                </c:pt>
                <c:pt idx="10">
                  <c:v>0.385847</c:v>
                </c:pt>
                <c:pt idx="11">
                  <c:v>1.1984600000000001</c:v>
                </c:pt>
                <c:pt idx="12">
                  <c:v>0.329847</c:v>
                </c:pt>
                <c:pt idx="13">
                  <c:v>-0.68314399999999997</c:v>
                </c:pt>
                <c:pt idx="14">
                  <c:v>-0.54356599999999999</c:v>
                </c:pt>
                <c:pt idx="15">
                  <c:v>1.3616999999999999</c:v>
                </c:pt>
                <c:pt idx="16">
                  <c:v>-2.4914299999999998</c:v>
                </c:pt>
                <c:pt idx="17">
                  <c:v>-0.25794899999999998</c:v>
                </c:pt>
                <c:pt idx="18">
                  <c:v>3.5550199999999997E-2</c:v>
                </c:pt>
                <c:pt idx="19">
                  <c:v>1.0676600000000001</c:v>
                </c:pt>
                <c:pt idx="20">
                  <c:v>-0.99946199999999996</c:v>
                </c:pt>
              </c:numCache>
            </c:numRef>
          </c:yVal>
          <c:smooth val="0"/>
        </c:ser>
        <c:ser>
          <c:idx val="2"/>
          <c:order val="2"/>
          <c:tx>
            <c:strRef>
              <c:f>Sheet1!$D$1</c:f>
              <c:strCache>
                <c:ptCount val="1"/>
                <c:pt idx="0">
                  <c:v>seed=26945</c:v>
                </c:pt>
              </c:strCache>
            </c:strRef>
          </c:tx>
          <c:spPr>
            <a:ln w="63500">
              <a:solidFill>
                <a:srgbClr val="008000"/>
              </a:solidFill>
            </a:ln>
          </c:spPr>
          <c:marker>
            <c:symbol val="none"/>
          </c:marker>
          <c:xVal>
            <c:numRef>
              <c:f>Sheet1!$A:$A</c:f>
              <c:numCache>
                <c:formatCode>General</c:formatCode>
                <c:ptCount val="1048576"/>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Sheet1!$D:$D</c:f>
              <c:numCache>
                <c:formatCode>General</c:formatCode>
                <c:ptCount val="1048576"/>
                <c:pt idx="0">
                  <c:v>0</c:v>
                </c:pt>
                <c:pt idx="1">
                  <c:v>0.66062100000000001</c:v>
                </c:pt>
                <c:pt idx="2">
                  <c:v>-0.95194900000000005</c:v>
                </c:pt>
                <c:pt idx="3">
                  <c:v>-2.03478</c:v>
                </c:pt>
                <c:pt idx="4">
                  <c:v>1.4141600000000001</c:v>
                </c:pt>
                <c:pt idx="5">
                  <c:v>-0.26448500000000003</c:v>
                </c:pt>
                <c:pt idx="6">
                  <c:v>-0.64432199999999995</c:v>
                </c:pt>
                <c:pt idx="7">
                  <c:v>-0.87076200000000004</c:v>
                </c:pt>
                <c:pt idx="8">
                  <c:v>0.34531600000000001</c:v>
                </c:pt>
                <c:pt idx="9">
                  <c:v>-0.19220799999999999</c:v>
                </c:pt>
                <c:pt idx="10">
                  <c:v>-1.29003</c:v>
                </c:pt>
                <c:pt idx="11">
                  <c:v>-8.2517300000000002E-2</c:v>
                </c:pt>
                <c:pt idx="12">
                  <c:v>-0.12876000000000001</c:v>
                </c:pt>
                <c:pt idx="13">
                  <c:v>-0.43924400000000002</c:v>
                </c:pt>
                <c:pt idx="14">
                  <c:v>-1.6562300000000001</c:v>
                </c:pt>
                <c:pt idx="15">
                  <c:v>-8.5877499999999996E-2</c:v>
                </c:pt>
                <c:pt idx="16">
                  <c:v>-0.49759900000000001</c:v>
                </c:pt>
                <c:pt idx="17">
                  <c:v>-1.0517300000000001</c:v>
                </c:pt>
                <c:pt idx="18">
                  <c:v>-4.2586600000000002E-2</c:v>
                </c:pt>
                <c:pt idx="19">
                  <c:v>1.2111700000000001</c:v>
                </c:pt>
                <c:pt idx="20">
                  <c:v>-0.56369199999999997</c:v>
                </c:pt>
              </c:numCache>
            </c:numRef>
          </c:yVal>
          <c:smooth val="0"/>
        </c:ser>
        <c:dLbls>
          <c:showLegendKey val="0"/>
          <c:showVal val="0"/>
          <c:showCatName val="0"/>
          <c:showSerName val="0"/>
          <c:showPercent val="0"/>
          <c:showBubbleSize val="0"/>
        </c:dLbls>
        <c:axId val="217687168"/>
        <c:axId val="217688704"/>
      </c:scatterChart>
      <c:valAx>
        <c:axId val="217687168"/>
        <c:scaling>
          <c:orientation val="minMax"/>
          <c:max val="18"/>
          <c:min val="1"/>
        </c:scaling>
        <c:delete val="0"/>
        <c:axPos val="b"/>
        <c:majorGridlines>
          <c:spPr>
            <a:ln w="1238">
              <a:solidFill>
                <a:schemeClr val="tx1"/>
              </a:solidFill>
              <a:prstDash val="solid"/>
            </a:ln>
          </c:spPr>
        </c:majorGridlines>
        <c:numFmt formatCode="General" sourceLinked="0"/>
        <c:majorTickMark val="out"/>
        <c:minorTickMark val="none"/>
        <c:tickLblPos val="nextTo"/>
        <c:spPr>
          <a:ln w="1238">
            <a:solidFill>
              <a:schemeClr val="tx1"/>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217688704"/>
        <c:crossesAt val="-3"/>
        <c:crossBetween val="midCat"/>
      </c:valAx>
      <c:valAx>
        <c:axId val="217688704"/>
        <c:scaling>
          <c:orientation val="minMax"/>
        </c:scaling>
        <c:delete val="0"/>
        <c:axPos val="l"/>
        <c:majorGridlines>
          <c:spPr>
            <a:ln w="1238">
              <a:solidFill>
                <a:schemeClr val="tx1"/>
              </a:solidFill>
              <a:prstDash val="solid"/>
            </a:ln>
          </c:spPr>
        </c:majorGridlines>
        <c:numFmt formatCode="General" sourceLinked="1"/>
        <c:majorTickMark val="out"/>
        <c:minorTickMark val="none"/>
        <c:tickLblPos val="nextTo"/>
        <c:spPr>
          <a:ln w="1238">
            <a:solidFill>
              <a:schemeClr val="tx1"/>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217687168"/>
        <c:crossesAt val="-3"/>
        <c:crossBetween val="midCat"/>
      </c:valAx>
      <c:spPr>
        <a:noFill/>
        <a:ln w="1238">
          <a:solidFill>
            <a:schemeClr val="tx1"/>
          </a:solidFill>
          <a:prstDash val="solid"/>
        </a:ln>
      </c:spPr>
    </c:plotArea>
    <c:legend>
      <c:legendPos val="r"/>
      <c:layout>
        <c:manualLayout>
          <c:xMode val="edge"/>
          <c:yMode val="edge"/>
          <c:x val="0.48858832020997378"/>
          <c:y val="0.56522643556340701"/>
          <c:w val="0.21930839895013124"/>
          <c:h val="0.20521822324201175"/>
        </c:manualLayout>
      </c:layout>
      <c:overlay val="0"/>
      <c:spPr>
        <a:solidFill>
          <a:schemeClr val="bg1"/>
        </a:solidFill>
        <a:ln w="1238">
          <a:solidFill>
            <a:schemeClr val="tx1"/>
          </a:solidFill>
          <a:prstDash val="solid"/>
        </a:ln>
      </c:spPr>
      <c:txPr>
        <a:bodyPr/>
        <a:lstStyle/>
        <a:p>
          <a:pPr>
            <a:defRPr sz="180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741" b="1"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80AB7E-C0E3-4B4F-A89D-7EE6D50B979E}" type="datetimeFigureOut">
              <a:rPr lang="en-US" smtClean="0"/>
              <a:t>9/28/2023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0FE638-5307-4347-A89B-CA12DAE30FB2}" type="slidenum">
              <a:rPr lang="en-US" smtClean="0"/>
              <a:t>‹#›</a:t>
            </a:fld>
            <a:endParaRPr lang="en-US"/>
          </a:p>
        </p:txBody>
      </p:sp>
    </p:spTree>
    <p:extLst>
      <p:ext uri="{BB962C8B-B14F-4D97-AF65-F5344CB8AC3E}">
        <p14:creationId xmlns:p14="http://schemas.microsoft.com/office/powerpoint/2010/main" val="202202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 data set: ADSC Q315r</a:t>
            </a:r>
            <a:r>
              <a:rPr lang="en-US" baseline="0" dirty="0" smtClean="0"/>
              <a:t> </a:t>
            </a:r>
            <a:r>
              <a:rPr lang="en-US" baseline="0" dirty="0" err="1" smtClean="0"/>
              <a:t>ccd</a:t>
            </a:r>
            <a:r>
              <a:rPr lang="en-US" baseline="0" dirty="0" smtClean="0"/>
              <a:t>.  No loss, compresses 4.2x with </a:t>
            </a:r>
            <a:r>
              <a:rPr lang="en-US" baseline="0" dirty="0" err="1" smtClean="0"/>
              <a:t>gzip</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t>26</a:t>
            </a:fld>
            <a:endParaRPr lang="en-US"/>
          </a:p>
        </p:txBody>
      </p:sp>
    </p:spTree>
    <p:extLst>
      <p:ext uri="{BB962C8B-B14F-4D97-AF65-F5344CB8AC3E}">
        <p14:creationId xmlns:p14="http://schemas.microsoft.com/office/powerpoint/2010/main" val="223863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Isolate spots by</a:t>
            </a:r>
            <a:r>
              <a:rPr lang="en-US" baseline="0" dirty="0" smtClean="0"/>
              <a:t> looking for peaks.  Set everything else to zero, compresses almost 100x better!</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t>27</a:t>
            </a:fld>
            <a:endParaRPr lang="en-US"/>
          </a:p>
        </p:txBody>
      </p:sp>
    </p:spTree>
    <p:extLst>
      <p:ext uri="{BB962C8B-B14F-4D97-AF65-F5344CB8AC3E}">
        <p14:creationId xmlns:p14="http://schemas.microsoft.com/office/powerpoint/2010/main" val="260159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Median background and</a:t>
            </a:r>
            <a:r>
              <a:rPr lang="en-US" baseline="0" dirty="0" smtClean="0"/>
              <a:t> median absolute deviation from that background, store this separately as two images, compression is &gt; 100x if you consider that there were 100 images in this data set.</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t>28</a:t>
            </a:fld>
            <a:endParaRPr lang="en-US"/>
          </a:p>
        </p:txBody>
      </p:sp>
    </p:spTree>
    <p:extLst>
      <p:ext uri="{BB962C8B-B14F-4D97-AF65-F5344CB8AC3E}">
        <p14:creationId xmlns:p14="http://schemas.microsoft.com/office/powerpoint/2010/main" val="308073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Subtract</a:t>
            </a:r>
            <a:r>
              <a:rPr lang="en-US" baseline="0" dirty="0" smtClean="0"/>
              <a:t> </a:t>
            </a:r>
            <a:r>
              <a:rPr lang="en-US" baseline="0" dirty="0" err="1" smtClean="0"/>
              <a:t>meidan</a:t>
            </a:r>
            <a:r>
              <a:rPr lang="en-US" baseline="0" dirty="0" smtClean="0"/>
              <a:t> background and spots, left with difference between original image and everything we have compressed so far (spots, median background and median background </a:t>
            </a:r>
            <a:r>
              <a:rPr lang="en-US" baseline="0" dirty="0" err="1" smtClean="0"/>
              <a:t>noize</a:t>
            </a:r>
            <a:r>
              <a:rPr lang="en-US" baseline="0" dirty="0" smtClean="0"/>
              <a:t> level).  This compresses less well than original image because all the “information” in the background is in here.</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t>29</a:t>
            </a:fld>
            <a:endParaRPr lang="en-US"/>
          </a:p>
        </p:txBody>
      </p:sp>
    </p:spTree>
    <p:extLst>
      <p:ext uri="{BB962C8B-B14F-4D97-AF65-F5344CB8AC3E}">
        <p14:creationId xmlns:p14="http://schemas.microsoft.com/office/powerpoint/2010/main" val="371050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doing </a:t>
            </a:r>
            <a:r>
              <a:rPr lang="en-US" baseline="0" dirty="0" err="1" smtClean="0"/>
              <a:t>lossy</a:t>
            </a:r>
            <a:r>
              <a:rPr lang="en-US" baseline="0" dirty="0" smtClean="0"/>
              <a:t> compression on background, the image can be re-assembled by adding the spots to the median background and then finally adding the </a:t>
            </a:r>
            <a:r>
              <a:rPr lang="en-US" baseline="0" dirty="0" err="1" smtClean="0"/>
              <a:t>lossy</a:t>
            </a:r>
            <a:r>
              <a:rPr lang="en-US" baseline="0" dirty="0" smtClean="0"/>
              <a:t>-compressed difference image.  So, we have only modified background pixels, but achieved 10x more compression!</a:t>
            </a:r>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t>30</a:t>
            </a:fld>
            <a:endParaRPr lang="en-US"/>
          </a:p>
        </p:txBody>
      </p:sp>
    </p:spTree>
    <p:extLst>
      <p:ext uri="{BB962C8B-B14F-4D97-AF65-F5344CB8AC3E}">
        <p14:creationId xmlns:p14="http://schemas.microsoft.com/office/powerpoint/2010/main" val="125480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Difference between the 50x </a:t>
            </a:r>
            <a:r>
              <a:rPr lang="en-US" dirty="0" err="1" smtClean="0"/>
              <a:t>lossy</a:t>
            </a:r>
            <a:r>
              <a:rPr lang="en-US" dirty="0" smtClean="0"/>
              <a:t>-compressed</a:t>
            </a:r>
            <a:r>
              <a:rPr lang="en-US" baseline="0" dirty="0" smtClean="0"/>
              <a:t> image and the original image.  Note that the spots are “blank” because they were not modified by the </a:t>
            </a:r>
            <a:r>
              <a:rPr lang="en-US" baseline="0" dirty="0" err="1" smtClean="0"/>
              <a:t>lossy</a:t>
            </a:r>
            <a:r>
              <a:rPr lang="en-US" baseline="0" dirty="0" smtClean="0"/>
              <a:t> compression.  This difference image contains most of the entropy of the original data set, as evidence by how it doesn’t compress very well.  Theoretically, the difference data set could be stored separately from the 50x </a:t>
            </a:r>
            <a:r>
              <a:rPr lang="en-US" baseline="0" dirty="0" err="1" smtClean="0"/>
              <a:t>lossy</a:t>
            </a:r>
            <a:r>
              <a:rPr lang="en-US" baseline="0" dirty="0" smtClean="0"/>
              <a:t>-compressed data.  Perhaps on tape or other slow long-term media.  That way if anyone wants the original data back they can still get it.  But for quick online storage the 50x compressed data can be used.</a:t>
            </a:r>
            <a:endParaRPr lang="en-US" dirty="0"/>
          </a:p>
        </p:txBody>
      </p:sp>
      <p:sp>
        <p:nvSpPr>
          <p:cNvPr id="4" name="Slide Number Placeholder 3"/>
          <p:cNvSpPr>
            <a:spLocks noGrp="1"/>
          </p:cNvSpPr>
          <p:nvPr>
            <p:ph type="sldNum" sz="quarter" idx="10"/>
          </p:nvPr>
        </p:nvSpPr>
        <p:spPr/>
        <p:txBody>
          <a:bodyPr/>
          <a:lstStyle/>
          <a:p>
            <a:pPr>
              <a:defRPr/>
            </a:pPr>
            <a:fld id="{14984389-D000-4184-8866-D458F7839186}" type="slidenum">
              <a:rPr lang="en-US" altLang="en-US">
                <a:solidFill>
                  <a:prstClr val="black"/>
                </a:solidFill>
              </a:rPr>
              <a:pPr>
                <a:defRPr/>
              </a:pPr>
              <a:t>31</a:t>
            </a:fld>
            <a:endParaRPr lang="en-US" altLang="en-US">
              <a:solidFill>
                <a:prstClr val="black"/>
              </a:solidFill>
            </a:endParaRPr>
          </a:p>
        </p:txBody>
      </p:sp>
    </p:spTree>
    <p:extLst>
      <p:ext uri="{BB962C8B-B14F-4D97-AF65-F5344CB8AC3E}">
        <p14:creationId xmlns:p14="http://schemas.microsoft.com/office/powerpoint/2010/main" val="409287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adjusting</a:t>
            </a:r>
            <a:r>
              <a:rPr lang="en-US" baseline="0" dirty="0" smtClean="0"/>
              <a:t> the h264 </a:t>
            </a:r>
            <a:r>
              <a:rPr lang="en-US" baseline="0" dirty="0" err="1" smtClean="0"/>
              <a:t>lossy</a:t>
            </a:r>
            <a:r>
              <a:rPr lang="en-US" baseline="0" dirty="0" smtClean="0"/>
              <a:t> compression ratio of the background pixels the impact of the compression on crystallographic statistics can be evaluated.  Note that some of these points are actually better than the </a:t>
            </a:r>
            <a:r>
              <a:rPr lang="en-US" baseline="0" dirty="0" err="1" smtClean="0"/>
              <a:t>uncompessed</a:t>
            </a:r>
            <a:r>
              <a:rPr lang="en-US" baseline="0" dirty="0" smtClean="0"/>
              <a:t> data!  This is due to random noise, but could be a misguided argument for </a:t>
            </a:r>
            <a:r>
              <a:rPr lang="en-US" baseline="0" dirty="0" err="1" smtClean="0"/>
              <a:t>lossy</a:t>
            </a:r>
            <a:r>
              <a:rPr lang="en-US" baseline="0" dirty="0" smtClean="0"/>
              <a:t> compression: it can improve your </a:t>
            </a:r>
            <a:r>
              <a:rPr lang="en-US" baseline="0" smtClean="0"/>
              <a:t>Rfree</a:t>
            </a:r>
            <a:endParaRPr lang="en-US"/>
          </a:p>
        </p:txBody>
      </p:sp>
      <p:sp>
        <p:nvSpPr>
          <p:cNvPr id="4" name="Slide Number Placeholder 3"/>
          <p:cNvSpPr>
            <a:spLocks noGrp="1"/>
          </p:cNvSpPr>
          <p:nvPr>
            <p:ph type="sldNum" sz="quarter" idx="10"/>
          </p:nvPr>
        </p:nvSpPr>
        <p:spPr/>
        <p:txBody>
          <a:bodyPr/>
          <a:lstStyle/>
          <a:p>
            <a:fld id="{550FE638-5307-4347-A89B-CA12DAE30FB2}" type="slidenum">
              <a:rPr lang="en-US" smtClean="0"/>
              <a:t>32</a:t>
            </a:fld>
            <a:endParaRPr lang="en-US"/>
          </a:p>
        </p:txBody>
      </p:sp>
    </p:spTree>
    <p:extLst>
      <p:ext uri="{BB962C8B-B14F-4D97-AF65-F5344CB8AC3E}">
        <p14:creationId xmlns:p14="http://schemas.microsoft.com/office/powerpoint/2010/main" val="375961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adjusting</a:t>
            </a:r>
            <a:r>
              <a:rPr lang="en-US" baseline="0" dirty="0" smtClean="0"/>
              <a:t> the h264 </a:t>
            </a:r>
            <a:r>
              <a:rPr lang="en-US" baseline="0" dirty="0" err="1" smtClean="0"/>
              <a:t>lossy</a:t>
            </a:r>
            <a:r>
              <a:rPr lang="en-US" baseline="0" dirty="0" smtClean="0"/>
              <a:t> compression ratio of the background pixels the impact of the compression on crystallographic statistics can be evaluated.  Note that some of these points are actually better than the </a:t>
            </a:r>
            <a:r>
              <a:rPr lang="en-US" baseline="0" dirty="0" err="1" smtClean="0"/>
              <a:t>uncompessed</a:t>
            </a:r>
            <a:r>
              <a:rPr lang="en-US" baseline="0" dirty="0" smtClean="0"/>
              <a:t> data!  This is due to random noise, but could be a misguided argument for </a:t>
            </a:r>
            <a:r>
              <a:rPr lang="en-US" baseline="0" dirty="0" err="1" smtClean="0"/>
              <a:t>lossy</a:t>
            </a:r>
            <a:r>
              <a:rPr lang="en-US" baseline="0" dirty="0" smtClean="0"/>
              <a:t> compression: it can improve your </a:t>
            </a:r>
            <a:r>
              <a:rPr lang="en-US" baseline="0" smtClean="0"/>
              <a:t>Rfree</a:t>
            </a:r>
            <a:endParaRPr lang="en-US"/>
          </a:p>
        </p:txBody>
      </p:sp>
      <p:sp>
        <p:nvSpPr>
          <p:cNvPr id="4" name="Slide Number Placeholder 3"/>
          <p:cNvSpPr>
            <a:spLocks noGrp="1"/>
          </p:cNvSpPr>
          <p:nvPr>
            <p:ph type="sldNum" sz="quarter" idx="10"/>
          </p:nvPr>
        </p:nvSpPr>
        <p:spPr/>
        <p:txBody>
          <a:bodyPr/>
          <a:lstStyle/>
          <a:p>
            <a:fld id="{550FE638-5307-4347-A89B-CA12DAE30FB2}" type="slidenum">
              <a:rPr lang="en-US" smtClean="0"/>
              <a:t>34</a:t>
            </a:fld>
            <a:endParaRPr lang="en-US"/>
          </a:p>
        </p:txBody>
      </p:sp>
    </p:spTree>
    <p:extLst>
      <p:ext uri="{BB962C8B-B14F-4D97-AF65-F5344CB8AC3E}">
        <p14:creationId xmlns:p14="http://schemas.microsoft.com/office/powerpoint/2010/main" val="375961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0FE638-5307-4347-A89B-CA12DAE30FB2}" type="slidenum">
              <a:rPr lang="en-US" smtClean="0"/>
              <a:t>35</a:t>
            </a:fld>
            <a:endParaRPr lang="en-US"/>
          </a:p>
        </p:txBody>
      </p:sp>
    </p:spTree>
    <p:extLst>
      <p:ext uri="{BB962C8B-B14F-4D97-AF65-F5344CB8AC3E}">
        <p14:creationId xmlns:p14="http://schemas.microsoft.com/office/powerpoint/2010/main" val="375961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860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820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B631C-3E28-47A6-AD46-89CF694F14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643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B3F7F-71F2-49BB-AAD9-53F9FA89A5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4574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B03F2-8AF2-4D1B-9866-FC60E6F57F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8834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2C185C-3357-47A6-8E00-253F60B23F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61181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A92C38-EB30-4C43-AC10-57237015B6A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9744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A96F24-9872-46CC-9837-438F7815EE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8210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10AC5C-FE35-4902-85EC-AD037D91C1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52626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5343C-9925-4AD2-BD17-881EE8709F9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233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0798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E82C01-957E-4590-9C74-329AE18E10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906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F077F6-8D99-4CF9-A562-E15111B2AB3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5525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1EB32-D689-4028-B5C3-A4E3DA3971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310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2DBDD6-AABF-40A7-99EB-6ADDBF5687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0791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FB44AB-D7B0-43E8-9887-E52DCE75A4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5644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5DC62-1F9D-40FD-AF5D-B0844C083B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7027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133C67-87D0-426C-9010-44907BC08A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86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B0D5A-3908-4ADA-842E-F8FBFABB0C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4768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0599FF-3C5C-4745-89CD-92221FF96F6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267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0917D3-9D71-407B-9CBD-F818DFF899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10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663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C6455D-0E85-450F-85BE-8D708939088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5514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D66D7-EFAC-49EF-86B7-3ED4D7FE3E3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3730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E066E-9A56-43A7-B9D7-31F69F2771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9194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6625EF-CDD8-4695-B432-C42D5BE398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2291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519E9F-9E2D-48A6-AF22-A24CE027AF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5839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0D45D-25DB-4A5C-91E1-61C4F0B968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524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510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453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714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37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4800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622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732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27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3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364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330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9/28/2023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775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7769079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228303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8120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4302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080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514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935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419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80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105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459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617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9416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769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5411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534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607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5932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8365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787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14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2717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598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41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524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32382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4208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849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853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3395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0622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1807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2650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1136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691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10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04490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939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2916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455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09208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6103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0361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53917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5884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956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1143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232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7C022F1D-6F4D-44C8-81AB-F57FA447BA02}"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2022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3B0F03E5-E27B-4E54-9058-A7B6E5B580E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775464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084A3945-4127-4997-8393-DB2A8684597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616587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9/28/2023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2651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531549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260656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6815253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3.xml"/><Relationship Id="rId5" Type="http://schemas.openxmlformats.org/officeDocument/2006/relationships/image" Target="../media/image41.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vmlDrawing" Target="../drawings/vmlDrawing2.vml"/><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3.vml"/><Relationship Id="rId4" Type="http://schemas.openxmlformats.org/officeDocument/2006/relationships/image" Target="../media/image56.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17458" y="423000"/>
            <a:ext cx="6361762"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377822" y="2699073"/>
            <a:ext cx="7772400" cy="4951412"/>
          </a:xfrm>
          <a:extLst>
            <a:ext uri="{909E8E84-426E-40DD-AFC4-6F175D3DCCD1}">
              <a14:hiddenFill xmlns:a14="http://schemas.microsoft.com/office/drawing/2010/main">
                <a:solidFill>
                  <a:srgbClr val="BBE0E3"/>
                </a:solidFill>
              </a14:hiddenFill>
            </a:ext>
          </a:extLst>
        </p:spPr>
        <p:txBody>
          <a:bodyPr>
            <a:normAutofit/>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a:spcBef>
                <a:spcPts val="1200"/>
              </a:spcBef>
              <a:buNone/>
            </a:pPr>
            <a:r>
              <a:rPr lang="en-US" altLang="en-US" sz="2000" b="1" dirty="0">
                <a:solidFill>
                  <a:schemeClr val="tx2">
                    <a:lumMod val="75000"/>
                  </a:schemeClr>
                </a:solidFill>
                <a:cs typeface="Arial" panose="020B0604020202020204" pitchFamily="34" charset="0"/>
              </a:rPr>
              <a:t>NIH NIGMS R01 </a:t>
            </a:r>
            <a:r>
              <a:rPr lang="en-US" altLang="en-US" sz="2000" b="1" dirty="0" smtClean="0">
                <a:solidFill>
                  <a:schemeClr val="tx2">
                    <a:lumMod val="75000"/>
                  </a:schemeClr>
                </a:solidFill>
                <a:cs typeface="Arial" panose="020B0604020202020204" pitchFamily="34" charset="0"/>
              </a:rPr>
              <a:t>GM124149  (Holton)</a:t>
            </a:r>
            <a:endParaRPr lang="en-US" altLang="en-US" sz="2000" b="1" dirty="0">
              <a:solidFill>
                <a:schemeClr val="tx2">
                  <a:lumMod val="75000"/>
                </a:schemeClr>
              </a:solidFill>
              <a:cs typeface="Arial" panose="020B0604020202020204" pitchFamily="34" charset="0"/>
            </a:endParaRPr>
          </a:p>
          <a:p>
            <a:pPr algn="ctr">
              <a:spcBef>
                <a:spcPts val="1200"/>
              </a:spcBef>
              <a:buNone/>
            </a:pPr>
            <a:r>
              <a:rPr lang="en-US" altLang="en-US" sz="2000" b="1" dirty="0" smtClean="0">
                <a:solidFill>
                  <a:schemeClr val="tx2">
                    <a:lumMod val="75000"/>
                  </a:schemeClr>
                </a:solidFill>
                <a:cs typeface="Arial" panose="020B0604020202020204" pitchFamily="34" charset="0"/>
              </a:rPr>
              <a:t>NIH NIAID P50 AI150476 (</a:t>
            </a:r>
            <a:r>
              <a:rPr lang="en-US" altLang="en-US" sz="2000" b="1" dirty="0" err="1" smtClean="0">
                <a:solidFill>
                  <a:schemeClr val="tx2">
                    <a:lumMod val="75000"/>
                  </a:schemeClr>
                </a:solidFill>
                <a:cs typeface="Arial" panose="020B0604020202020204" pitchFamily="34" charset="0"/>
              </a:rPr>
              <a:t>Krogan</a:t>
            </a:r>
            <a:r>
              <a:rPr lang="en-US" altLang="en-US" sz="2000" b="1" dirty="0" smtClean="0">
                <a:solidFill>
                  <a:schemeClr val="tx2">
                    <a:lumMod val="75000"/>
                  </a:schemeClr>
                </a:solidFill>
                <a:cs typeface="Arial" panose="020B0604020202020204" pitchFamily="34" charset="0"/>
              </a:rPr>
              <a:t>)</a:t>
            </a:r>
            <a:endParaRPr lang="en-US" altLang="en-US" sz="2000" b="1" dirty="0">
              <a:solidFill>
                <a:schemeClr val="tx2">
                  <a:lumMod val="75000"/>
                </a:schemeClr>
              </a:solidFill>
              <a:cs typeface="Arial" panose="020B0604020202020204" pitchFamily="34" charset="0"/>
            </a:endParaRPr>
          </a:p>
          <a:p>
            <a:pPr algn="ctr">
              <a:spcBef>
                <a:spcPts val="1200"/>
              </a:spcBef>
              <a:buNone/>
            </a:pPr>
            <a:r>
              <a:rPr lang="en-US" altLang="en-US" sz="2000" b="1" dirty="0" smtClean="0">
                <a:solidFill>
                  <a:srgbClr val="663300"/>
                </a:solidFill>
                <a:latin typeface="Arial" panose="020B0604020202020204" pitchFamily="34" charset="0"/>
                <a:cs typeface="Arial" panose="020B0604020202020204" pitchFamily="34" charset="0"/>
              </a:rPr>
              <a:t>NIH </a:t>
            </a:r>
            <a:r>
              <a:rPr lang="en-US" altLang="en-US" sz="2000" b="1" dirty="0">
                <a:solidFill>
                  <a:srgbClr val="663300"/>
                </a:solidFill>
                <a:cs typeface="Arial" panose="020B0604020202020204" pitchFamily="34" charset="0"/>
              </a:rPr>
              <a:t>NIGMS P30 </a:t>
            </a:r>
            <a:r>
              <a:rPr lang="en-US" altLang="en-US" sz="2000" b="1" dirty="0" smtClean="0">
                <a:solidFill>
                  <a:srgbClr val="663300"/>
                </a:solidFill>
                <a:cs typeface="Arial" panose="020B0604020202020204" pitchFamily="34" charset="0"/>
              </a:rPr>
              <a:t>GM124169  (Adams)</a:t>
            </a:r>
          </a:p>
          <a:p>
            <a:pPr algn="ctr">
              <a:spcBef>
                <a:spcPts val="1200"/>
              </a:spcBef>
              <a:buNone/>
            </a:pPr>
            <a:r>
              <a:rPr lang="en-US" altLang="en-US" sz="2000" b="1" dirty="0" smtClean="0">
                <a:solidFill>
                  <a:srgbClr val="663300"/>
                </a:solidFill>
                <a:latin typeface="Arial" panose="020B0604020202020204" pitchFamily="34" charset="0"/>
                <a:cs typeface="Arial" panose="020B0604020202020204" pitchFamily="34" charset="0"/>
              </a:rPr>
              <a:t>DOE-BER IDAT (</a:t>
            </a:r>
            <a:r>
              <a:rPr lang="en-US" altLang="en-US" sz="2000" b="1" dirty="0" err="1" smtClean="0">
                <a:solidFill>
                  <a:srgbClr val="663300"/>
                </a:solidFill>
                <a:latin typeface="Arial" panose="020B0604020202020204" pitchFamily="34" charset="0"/>
                <a:cs typeface="Arial" panose="020B0604020202020204" pitchFamily="34" charset="0"/>
              </a:rPr>
              <a:t>Hura</a:t>
            </a:r>
            <a:r>
              <a:rPr lang="en-US" altLang="en-US" sz="2000" b="1" dirty="0" smtClean="0">
                <a:solidFill>
                  <a:srgbClr val="663300"/>
                </a:solidFill>
                <a:latin typeface="Arial" panose="020B0604020202020204" pitchFamily="34" charset="0"/>
                <a:cs typeface="Arial" panose="020B0604020202020204" pitchFamily="34" charset="0"/>
              </a:rPr>
              <a:t>)</a:t>
            </a:r>
          </a:p>
          <a:p>
            <a:pPr algn="ctr">
              <a:spcBef>
                <a:spcPts val="1200"/>
              </a:spcBef>
              <a:buNone/>
            </a:pPr>
            <a:r>
              <a:rPr lang="en-US" altLang="en-US" sz="2000" b="1" dirty="0" smtClean="0">
                <a:solidFill>
                  <a:srgbClr val="C00000"/>
                </a:solidFill>
                <a:cs typeface="Arial" panose="020B0604020202020204" pitchFamily="34" charset="0"/>
              </a:rPr>
              <a:t>NIH NIGMS </a:t>
            </a:r>
            <a:r>
              <a:rPr lang="en-US" altLang="en-US" sz="2000" b="1" dirty="0">
                <a:solidFill>
                  <a:srgbClr val="C00000"/>
                </a:solidFill>
                <a:cs typeface="Arial" panose="020B0604020202020204" pitchFamily="34" charset="0"/>
              </a:rPr>
              <a:t>P30 GM133894 </a:t>
            </a:r>
            <a:r>
              <a:rPr lang="en-US" altLang="en-US" sz="2000" b="1" dirty="0" smtClean="0">
                <a:solidFill>
                  <a:srgbClr val="C00000"/>
                </a:solidFill>
                <a:cs typeface="Arial" panose="020B0604020202020204" pitchFamily="34" charset="0"/>
              </a:rPr>
              <a:t> (Hodgson)</a:t>
            </a:r>
          </a:p>
          <a:p>
            <a:pPr algn="ctr" eaLnBrk="1" hangingPunct="1">
              <a:lnSpc>
                <a:spcPct val="150000"/>
              </a:lnSpc>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458705" y="1542415"/>
            <a:ext cx="5664884" cy="923330"/>
          </a:xfrm>
          <a:prstGeom prst="rect">
            <a:avLst/>
          </a:prstGeom>
          <a:noFill/>
        </p:spPr>
        <p:txBody>
          <a:bodyPr wrap="none" rtlCol="0">
            <a:spAutoFit/>
          </a:bodyPr>
          <a:lstStyle/>
          <a:p>
            <a:pPr algn="ctr"/>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James </a:t>
            </a:r>
            <a:r>
              <a:rPr lang="en-US" dirty="0" smtClean="0">
                <a:solidFill>
                  <a:srgbClr val="1F497D">
                    <a:lumMod val="75000"/>
                  </a:srgbClr>
                </a:solidFill>
                <a:latin typeface="Arial" pitchFamily="34" charset="0"/>
                <a:cs typeface="Arial" panose="020B0604020202020204" pitchFamily="34" charset="0"/>
              </a:rPr>
              <a:t>Fraser    </a:t>
            </a:r>
            <a:r>
              <a:rPr lang="en-US" dirty="0" err="1" smtClean="0">
                <a:solidFill>
                  <a:srgbClr val="1F497D">
                    <a:lumMod val="75000"/>
                  </a:srgbClr>
                </a:solidFill>
                <a:latin typeface="Arial" pitchFamily="34" charset="0"/>
                <a:cs typeface="Arial" panose="020B0604020202020204" pitchFamily="34" charset="0"/>
              </a:rPr>
              <a:t>Nevan</a:t>
            </a:r>
            <a:r>
              <a:rPr lang="en-US" dirty="0" smtClean="0">
                <a:solidFill>
                  <a:srgbClr val="1F497D">
                    <a:lumMod val="75000"/>
                  </a:srgbClr>
                </a:solidFill>
                <a:latin typeface="Arial" pitchFamily="34" charset="0"/>
                <a:cs typeface="Arial" panose="020B0604020202020204" pitchFamily="34" charset="0"/>
              </a:rPr>
              <a:t> </a:t>
            </a:r>
            <a:r>
              <a:rPr lang="en-US" dirty="0" err="1" smtClean="0">
                <a:solidFill>
                  <a:srgbClr val="1F497D">
                    <a:lumMod val="75000"/>
                  </a:srgbClr>
                </a:solidFill>
                <a:latin typeface="Arial" pitchFamily="34" charset="0"/>
                <a:cs typeface="Arial" panose="020B0604020202020204" pitchFamily="34" charset="0"/>
              </a:rPr>
              <a:t>Krogan</a:t>
            </a:r>
            <a:r>
              <a:rPr lang="en-US" dirty="0" smtClean="0">
                <a:solidFill>
                  <a:srgbClr val="1F497D">
                    <a:lumMod val="75000"/>
                  </a:srgbClr>
                </a:solidFill>
                <a:latin typeface="Arial" pitchFamily="34" charset="0"/>
                <a:cs typeface="Arial" panose="020B0604020202020204" pitchFamily="34" charset="0"/>
              </a:rPr>
              <a:t> </a:t>
            </a:r>
          </a:p>
          <a:p>
            <a:pPr algn="ctr"/>
            <a:r>
              <a:rPr lang="en-US" dirty="0" smtClean="0">
                <a:solidFill>
                  <a:srgbClr val="663300"/>
                </a:solidFill>
                <a:latin typeface="Arial" pitchFamily="34" charset="0"/>
                <a:cs typeface="Arial" panose="020B0604020202020204" pitchFamily="34" charset="0"/>
              </a:rPr>
              <a:t>Paul Adams   John </a:t>
            </a:r>
            <a:r>
              <a:rPr lang="en-US" dirty="0" err="1" smtClean="0">
                <a:solidFill>
                  <a:srgbClr val="663300"/>
                </a:solidFill>
                <a:latin typeface="Arial" pitchFamily="34" charset="0"/>
                <a:cs typeface="Arial" panose="020B0604020202020204" pitchFamily="34" charset="0"/>
              </a:rPr>
              <a:t>Tainer</a:t>
            </a:r>
            <a:r>
              <a:rPr lang="en-US" dirty="0" smtClean="0">
                <a:solidFill>
                  <a:srgbClr val="663300"/>
                </a:solidFill>
                <a:latin typeface="Arial" pitchFamily="34" charset="0"/>
                <a:cs typeface="Arial" panose="020B0604020202020204" pitchFamily="34" charset="0"/>
              </a:rPr>
              <a:t>   Greg </a:t>
            </a:r>
            <a:r>
              <a:rPr lang="en-US" dirty="0" err="1" smtClean="0">
                <a:solidFill>
                  <a:srgbClr val="663300"/>
                </a:solidFill>
                <a:latin typeface="Arial" pitchFamily="34" charset="0"/>
                <a:cs typeface="Arial" panose="020B0604020202020204" pitchFamily="34" charset="0"/>
              </a:rPr>
              <a:t>Hura</a:t>
            </a:r>
            <a:r>
              <a:rPr lang="en-US" dirty="0" smtClean="0">
                <a:solidFill>
                  <a:srgbClr val="663300"/>
                </a:solidFill>
                <a:latin typeface="Arial" pitchFamily="34" charset="0"/>
                <a:cs typeface="Arial" panose="020B0604020202020204" pitchFamily="34" charset="0"/>
              </a:rPr>
              <a:t>    Nick </a:t>
            </a:r>
            <a:r>
              <a:rPr lang="en-US" dirty="0" err="1" smtClean="0">
                <a:solidFill>
                  <a:srgbClr val="663300"/>
                </a:solidFill>
                <a:latin typeface="Arial" pitchFamily="34" charset="0"/>
                <a:cs typeface="Arial" panose="020B0604020202020204" pitchFamily="34" charset="0"/>
              </a:rPr>
              <a:t>Sauter</a:t>
            </a:r>
            <a:endParaRPr lang="en-US" dirty="0">
              <a:solidFill>
                <a:srgbClr val="663300"/>
              </a:solidFill>
              <a:latin typeface="Arial" pitchFamily="34" charset="0"/>
              <a:cs typeface="Arial" panose="020B0604020202020204" pitchFamily="34" charset="0"/>
            </a:endParaRPr>
          </a:p>
          <a:p>
            <a:pPr algn="ctr"/>
            <a:r>
              <a:rPr lang="en-US" dirty="0" smtClean="0">
                <a:solidFill>
                  <a:prstClr val="black"/>
                </a:solidFill>
                <a:latin typeface="Arial" pitchFamily="34" charset="0"/>
                <a:cs typeface="Arial" panose="020B0604020202020204" pitchFamily="34" charset="0"/>
              </a:rPr>
              <a:t>   </a:t>
            </a:r>
            <a:r>
              <a:rPr lang="en-US" dirty="0" err="1" smtClean="0">
                <a:solidFill>
                  <a:srgbClr val="C00000"/>
                </a:solidFill>
                <a:latin typeface="Arial" pitchFamily="34" charset="0"/>
                <a:cs typeface="Arial" panose="020B0604020202020204" pitchFamily="34" charset="0"/>
              </a:rPr>
              <a:t>Aina</a:t>
            </a:r>
            <a:r>
              <a:rPr lang="en-US" dirty="0" smtClean="0">
                <a:solidFill>
                  <a:srgbClr val="C00000"/>
                </a:solidFill>
                <a:latin typeface="Arial" pitchFamily="34" charset="0"/>
                <a:cs typeface="Arial" panose="020B0604020202020204" pitchFamily="34" charset="0"/>
              </a:rPr>
              <a:t> </a:t>
            </a:r>
            <a:r>
              <a:rPr lang="en-US" dirty="0">
                <a:solidFill>
                  <a:srgbClr val="C00000"/>
                </a:solidFill>
                <a:latin typeface="Arial" pitchFamily="34" charset="0"/>
                <a:cs typeface="Arial" panose="020B0604020202020204" pitchFamily="34" charset="0"/>
              </a:rPr>
              <a:t>Cohen   </a:t>
            </a:r>
            <a:r>
              <a:rPr lang="en-US" dirty="0" smtClean="0">
                <a:solidFill>
                  <a:srgbClr val="C00000"/>
                </a:solidFill>
                <a:latin typeface="Arial" pitchFamily="34" charset="0"/>
                <a:cs typeface="Arial" panose="020B0604020202020204" pitchFamily="34" charset="0"/>
              </a:rPr>
              <a:t>Art Lyubimov   </a:t>
            </a:r>
            <a:r>
              <a:rPr lang="en-US" dirty="0" err="1" smtClean="0">
                <a:solidFill>
                  <a:srgbClr val="C00000"/>
                </a:solidFill>
                <a:latin typeface="Arial" pitchFamily="34" charset="0"/>
                <a:cs typeface="Arial" panose="020B0604020202020204" pitchFamily="34" charset="0"/>
              </a:rPr>
              <a:t>Jeney</a:t>
            </a:r>
            <a:r>
              <a:rPr lang="en-US" dirty="0" smtClean="0">
                <a:solidFill>
                  <a:srgbClr val="C00000"/>
                </a:solidFill>
                <a:latin typeface="Arial" pitchFamily="34" charset="0"/>
                <a:cs typeface="Arial" panose="020B0604020202020204" pitchFamily="34" charset="0"/>
              </a:rPr>
              <a:t> Wierman</a:t>
            </a:r>
            <a:endParaRPr lang="en-US" dirty="0">
              <a:solidFill>
                <a:srgbClr val="C00000"/>
              </a:solidFill>
              <a:latin typeface="Arial" pitchFamily="34" charset="0"/>
              <a:cs typeface="Arial" panose="020B0604020202020204" pitchFamily="34" charset="0"/>
            </a:endParaRPr>
          </a:p>
        </p:txBody>
      </p:sp>
      <p:sp>
        <p:nvSpPr>
          <p:cNvPr id="3" name="Rectangle 2"/>
          <p:cNvSpPr/>
          <p:nvPr/>
        </p:nvSpPr>
        <p:spPr>
          <a:xfrm>
            <a:off x="0" y="0"/>
            <a:ext cx="9143999" cy="612475"/>
          </a:xfrm>
          <a:prstGeom prst="rect">
            <a:avLst/>
          </a:prstGeom>
        </p:spPr>
        <p:txBody>
          <a:bodyPr wrap="square">
            <a:spAutoFit/>
          </a:bodyPr>
          <a:lstStyle/>
          <a:p>
            <a:pPr algn="ctr">
              <a:lnSpc>
                <a:spcPct val="130000"/>
              </a:lnSpc>
              <a:spcBef>
                <a:spcPct val="0"/>
              </a:spcBef>
              <a:buNone/>
            </a:pPr>
            <a:r>
              <a:rPr lang="en-US" altLang="en-US" sz="2600" b="1" dirty="0">
                <a:solidFill>
                  <a:srgbClr val="000000"/>
                </a:solidFill>
                <a:latin typeface="Arial Narrow" panose="020B0606020202030204" pitchFamily="34" charset="0"/>
              </a:rPr>
              <a:t>http://bl831.als.lbl.gov/~</a:t>
            </a:r>
            <a:r>
              <a:rPr lang="en-US" altLang="en-US" sz="2600" b="1" dirty="0" smtClean="0">
                <a:solidFill>
                  <a:srgbClr val="000000"/>
                </a:solidFill>
                <a:latin typeface="Arial Narrow" panose="020B0606020202030204" pitchFamily="34" charset="0"/>
              </a:rPr>
              <a:t>jamesh/powerpoint/SLAC_lossy_2023.pptx</a:t>
            </a:r>
            <a:endParaRPr lang="en-US" altLang="en-US" sz="2600" b="1" dirty="0">
              <a:solidFill>
                <a:srgbClr val="000000"/>
              </a:solidFill>
              <a:latin typeface="Arial Narrow" panose="020B0606020202030204" pitchFamily="34" charset="0"/>
            </a:endParaRPr>
          </a:p>
        </p:txBody>
      </p:sp>
      <p:sp>
        <p:nvSpPr>
          <p:cNvPr id="4" name="AutoShape 2" descr="data:image/png;base64,iVBORw0KGgoAAAANSUhEUgAAAfQAAAH0CAYAAADL1t+KAAAAAXNSR0IArs4c6QAAIABJREFUeF7t3eGy3TaSrFHr/R/aN+6ow3Es2cJeIJMq0Dl/TyF35lcFlOnu6Pn2559//vlH/68ESqAESqAESuBoAt+60I/uX82XQAmUQAmUwP8R6ELvIJRACZRACZTACwh0ob+giY1QAiVQAiVQAl3onYESKIESKIESeAGBLvQXNLERSqAESqAESqALvTNQAiVQAiVQAi8g0IX+giY2QgmUQAmUQAl0oXcGSqAESqAESuAFBLrQX9DERiiBEiiBEiiBLvTOQAmUQAmUQAm8gEAX+gua2AglUAIlUAIl0IXeGSiBEiiBEiiBFxDoQn9BExuhBEqgBEqgBLrQOwMlUAIlUAIl8AICXegvaGIjlEAJlEAJlEAXemegBEqgBEqgBF5AoAv9BU1shBIogRIogRLoQu8MlEAJlEAJlMALCHShv6CJjVACJVACJVACXeidgRIogRIogRJ4AYEu9Bc0sRFKoARKoARKoAu9M1ACJVACJVACLyDQhf6CJjZCCZRACZRACcQX+rdv30oZCfz555944rPyCb2QbOI3pfsZWa86za8kTGVL6Z6WTfy++Q4Jhwm1Mr+7frvQd8kFz6UaL5c7FU+yid+U7mkcUn5FN9WLlO5p2cTvm++QcJhQK/O767cLfZdc8Fyq8XK5U/Ekm/hN6Z7GIeVXdFO9SOmelk38vvkOCYcJtTK/u3670HfJBc+lGi+XOxVPsonflO5pHFJ+RTfVi5TuadnE75vvkHCYUCvzu+u3C32XXPBcqvFyuVPxJJv4TemexiHlV3RTvUjpnpZN/L75DgmHCbUyv7t+u9B3yQXPpRovlzsVT7KJ35TuaRxSfkU31YuU7mnZxO+b75BwmFAr87vrtwt9l1zwXKrxcrlT8SSb+E3pnsYh5Vd0U71I6Z6WTfy++Q4Jhwm1Mr+7frvQd8kFz6UaL5c7FU+yid+U7mkcUn5FN9WLlO5p2cTvm++QcJhQK/O767cLfZdc8Fyq8XK5U/Ekm/hN6Z7GIeVXdFO9SOmelk38vvkOCYcJtTK/u3670HfJBc+lGi+XOxVPsonflO5pHFJ+RTfVi5TuadnE75vvkHCYUCvzu+u3C32XXPBcqvFyuVPxJJv4TemexiHlV3RTvUjpnpZN/L75DgmHCbUyv7t+Ry30JwLvgrp6bsLFKt/vXRQOqb7JPIkH0RUOopvyKx5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cOxC11ApoZEBlX8iq5kS3lI6Uq2VK1kEw/S45SHlF/RlVrhUL7fyU5g9uZepPjKvfha24W+S+7l/5vgqUsouhdac9tRubDyo8Ih5SHlV3SlVjiUbxe6zNbX2tTsiO6u9y70XXJd6H+RSz20F1pz21HJJj8qlzvlIeVXdKVWOJRvF7rMVhf6h7R6CbMX68M2HPmv3yRbqlbmVzx04Qit7B1K9VgSyjyIrmQTDxN0hYPUTuAgfr/W9gt9l1y/0PuFPnB2Llj65VF55FIeukSc7ARmMjvi12l8diLlV3Q/c/pzVRf6Lrku9C70gbNzwVIXegreB7qpx14WpHiYoPsB1q2SCRy2jP///xLkn+J+41fa+Oy/LpSWTOhFeNwEx0e1wuwjwf8VCYeUh5Rf0ZVa4VC+2XenvcjylXvxtbYLfZdcv9D7hT5wdi5Y6hd6Ct4HuvIPIB/Ixe9mF3oX+nIOZahloJY/vFmQ8iu6Yl2YiYeUrmRL1Uo28ZDiKx6kVvyKrtRKL8Sv6IpfqRW/oivZxMMEXeEgtRM4iN9+oe/S+uHcaY2fcAmF2U1tuiQjzOSHhEPKQ8qv6EqtcCjf7Bdke5HlK/eiC32XVhf6P5JLXe6b2nRJRrLJD3XhCK3s45nqsSSUeRBdySYeJugKB6mdwEH8dqHv0voPLXRBlLoAEzxINvGbehDFg9Sm/Iqu+JW+pTyI3wm1KWYp3RSzlF/R3c3W/1LcLrmX/5fiBIsMaurxTHkQXWEmHFIeJvgVDuJXmKU8iN8JtSlmKd0Us5Rf0d3N1oW+S64L/S9yMqipxzPlQXRllIRDysMEv8JB/AqzlAfxO6E2xSylm2KW8iu6u9m60HfJdaF3oV+YHVkiTzwEqygpv6K78vj178Is5UH8TqhNMUvpppil/IrubrYu9F1yXehd6BdmR5bIEw/BKkrKr+iuPHahC6Gfa2XOpG8p3Wtp//10yq/o7mbrQt8l14XehX5hdlIP4gVLvzya8iu6kk0ez5QH8TuhNsUspZtilvIrurvZutB3yXWhd6FfmB1ZIk88BKsoKb+iu/LYL3Qh1C/0f6Ml903mV3R3O9mFvkuuC70L/cLsTHsIVlFSfkV35bELXQh1oXehb8yLXFj5JxjR3bD90ZGUX9H9yOj/ilLMxO9pHiRbqhcpDxP8njYPwuy0Wpkz6VtKN8U35Vd0d7P1C32XXL/Q+4V+YXZSD+IFS788mvIrupJNHs+UB/E7oTbFLKWbYpbyK7q72brQd8l1oXehX5gdWSJPPASrKCm/orvy2H/lLoT6r9z7r9w35kUurDxcorth+6MjKb8p3Y9CbRSl/Iruhu2PjsicpfyKh49C/a8o5Vc8pLKJhxSHVDbxKx5O05UeS+0EDuL3a22/0HfJDflClwt7Ieovj558AVZMhK9wWP3u3y7pt29S/nFtyu/HBv744w/hK7pSm+KQyiZ+xcNputJjqZ3AQfx2oe/S+uHchMbLhb0p9k8yEziksglf4SB+xYPopvyKh1Q28ZDikMomfsXDabrSY6mdwEH8dqHv0upC/0dyJ1+A1SikHsTV7/YLXQhdq5X5lV+S2RFd8SseTtMVZlI7gYP47ULfpdWF3oX+i9mRh0BGUB5l0U35FQ+pbOIhxSGVTfyKh9N0pcdSO4GD+O1C36XVhd6F3oV+0+35LiML59Yf/iImD7h4SGUTv+LhNF3phdRO4CB+u9B3aXWhd6F3od90e7rQd0FOWDgT/kFhl9/q3AS+K4//9vf+t9x3yfW/5f4XuZMvwKr9qYdr9bt/+6fu/rfcBRfXyvyKuMyO6Ipf8XCarjCT2gkcxG+/0Hdp9Qu9X+j9Qr/p9vQLfRfkhIUz4R8Udvmtzk3gu/LYL/RdQjc94L0A/oDLxQq09/8kU30Tv+JBdE/jK9mkNsVhQt/Eg3CYoCs9ltoJHMRvv9B3afULvV/oN/0DnoygPJ6iKw+X6EptKpt4SHFIZRO/4uE0Xemx1E7gIH5fsdB3A/+uc6mLlcqT8iu6qWyiK5dbdIVDyoP4nVArzCb4TfVNOLzZw4QeT+hFF/pvmIRpjV8hSPkV3ZXHJ/7eB/EJyp/9RmfnOyfh0Pn9bLZ2qyb0ogt9t3sXzk1r/CpKyq/orjw+8fc+iE9Q/uw3Ojtd6J9NynNVMpOpt6QL/bl+//VL0xq/QpDyK7orj0/8PXUJhUPKwxP87vwNYXbn7+5qpfomHN7sYbcvd56b0Isu9Ds7+qHWtMavbKf8iu7K4xN/74P4BOXPfqOz0y/0zybluSqZydRb0oX+XL/7hf4Da7kAv6FNP/1k6hIKh5SHCXzFgzAT3VRtqm/C4c0eUn0T3Qm96EKXjt1UO63xq1gpv6K78vjE3/sgPkH5s9/o7PQL/bNJea5KZjL1lnShP9fvfqH3C/0fp23aQ/AbrgT/pDBj8cCB1AMuHN7sIdAylpzQiy50btv1A9Mav0qU8iu6K49P/L0P4hOUP/uNzk6/0D+blOeqZCZTb0kX+nP97hd6v9D7hX7TfZPH86afvCSTesCFw5s9XGrOTYcn9KIL/aZmisy0xq+8p/yK7srjE3/vg/gE5c9+o7PTL/TPJuW5KpnJ1FsydqE/14bZvySNTw1UdbOPZ/mW798eYvh/kXva+zD7tX3OnfRt19Wo/3/ouyHedk4a38XQxfBfWQy9F987fRqHt73Pu3mkb7u/0YW+Sy54Thrfhd6F3oX+82XsvZhzL4JP5VHS8q7vButC3yUXPCeN78M15+Fq3878gmzfsn0LPpVHScuc7QbrQt8lFzwnje9C70LvF3q/0P/tOZrwPgSfyqOk5V3fDdaFvksueE4aP+HC1m/2C6d8y/frc3PaPASfyqOkpW+7wbrQd8kFz0nju9D7hd4v9H6h9ws9+CDfJC3v+u5PdqHvkguek8Z3oXehd6F3oXehBx/km6TlXd/9yS70XXLBc9L4LvQu9C70LvQu9OCDfJO0vOu7P9mFvksueE4a34Xehd6F3oXehR58kG+Slnd99ye70HfJBc9J47vQu9C70LvQu9CDD/JN0vKu7/5kfKHvGuu5cwjIP1RMSJW6WMJBPKR0J/RCPAgH0ZVa6ZvotrYE7iDQhX4Hxf+4xoSHVlqQepSFg3hI6QqzCbXCIeVX+pbyUN0S+Nd/I/NnJ7TTcZHAhIdWIqRGXjiIh5SuMJtQKxxSfqVvKQ/VLYEu9M5AjMCEh1bCpR5l4SAeUrrCbEKtcEj5lb6lPFS3BLrQOwMxAhMeWgmXepSFg3hI6QqzCbXCIeVX+pbyUN0S6ELvDMQITHhoJVzqURYO4iGlK8wm1AqHlF/pW8pDdUugC70zECMw4aGVcKlHWTiIh5SuMJtQKxxSfqVvKQ/VLYEu9M5AjMCEh1bCpR5l4SAeUrrCbEKtcEj5lb6lPFS3BLrQOwMxAhMeWgmXepSFg3hI6QqzCbXCIeVX+pbyUN0S6ELvDMQITHhoJVzqURYO4iGlK8wm1AqHlF/pW8pDdUugC70zECMw4aGVcKlHWTiIh5SuMJtQKxxSfqVvKQ/VLYHXLXS53HIJRTc1Vim/KV3hIB5EV/omHlK6kk1qU35FV/xKrfRNdCXbBA+STfyexkGyCbMJHMTv19pj/6dfU9BFdxf66pwMqvhN6a7yfP27eBDdCRxS2U7jIH6lNsU3NTuSTTyIrjATD6IrfutBaP1c24X+AxMZqGvo//20XBbxm9IVDuJBdCdwSGU7jYP4ldoU39TsSDbxILrCTDyIrvitB6HVhb6kJQO1FNsskMsiflO6ElM8iO4EDqlsp3EQv1Kb4puaHckmHkRXmIkH0RW/9SC0utCXtGSglmKbBXJZxG9KV2KKB9GdwCGV7TQO4ldqU3xTsyPZxIPoCjPxILritx6EVhf6kpYM1FJss0Aui/hN6UpM8SC6Eziksp3GQfxKbYpvanYkm3gQXWEmHkRX/NaD0OpCX9KSgVqKbRbIZRG/KV2JKR5EdwKHVLbTOIhfqU3xTc2OZBMPoivMxIPoit96EFpd6EtaMlBLsc0CuSziN6UrMcWD6E7gkMp2GgfxK7UpvqnZkWziQXSFmXgQXfFbD0KrC31JSwZqKbZZIJdF/KZ0JaZ4EN0JHFLZTuMgfqU2xTc1O5JNPIiuMBMPoit+60FodaEvaclALcU2C+SyiN+UrsQUD6I7gUMq22kcxK/UpvimZkeyiQfRFWbiQXTFbz0IrS70JS0ZqKXYZoFcFvGb0pWY4kF0J3BIZTuNg/iV2hTf1OxINvEgusJMPIiu+K0HodWFfo3WQ6dTQ32aruCWbKL75to+yt+7KxwmzFnK72m6E+6mMHvCb/+X4p6gjL8hj4YM1Gm6gk2yie6ba2V2hIP04jQPkk2YSa0wE7+n6QqzVK0wS3n4qtuF/gRl/I03X8LUBRBm2I7Xlk/oxWkeJsyZMBO/p+lOuJjC7Am/XehPUMbfePMlTF0AYYbteG35hF6c5mHCnAkz8Xua7oSLKcye8NuF/gRl/I03X8LUBRBm2I7Xlk/oxWkeJsyZMBO/p+lOuJjC7Am/XehPUMbfePMlTF0AYYbteG35hF6c5mHCnAkz8Xua7oSLKcye8NuF/gRl/I03X8LUBRBm2I7Xlk/oxWkeJsyZMBO/p+lOuJjC7Am/XehPUMbfePMlTF0AYYbteG35hF6c5mHCnAkz8Xua7oSLKcye8NuF/gRl/I03X8LUBRBm2I7Xlk/oxWkeJsyZMBO/p+lOuJjC7Am/XehPUMbfePMlTF0AYYbteG35hF6c5mHCnAkz8Xua7oSLKcye8NuF/gRl/I03X8LUBRBm2I7Xlk/oxWkeJsyZMBO/p+lOuJjC7Am/xy50gSNDLbqp2glD8mZmku3NvZBsZfb9tqeYyVsiHkQ3VSuzIx4mcJBsT/jtQpcJeqj2icavosigrrSe+Lswk2yim8opfsWDZBMPoit+pVb8iq5km+BBsqVq38xBssns7PaiC32XXPDcE41f2ZdBXWk98XdhJtlEN5VT/IoHySYeRFf8Sq34FV3JNsGDZEvVvpmDZJPZ2e1FF/ouueC5Jxq/si+DutJ64u/CTLKJbiqn+BUPkk08iK74lVrxK7qSbYIHyZaqfTMHySazs9uLLvRdcsFzTzR+ZV8GdaX1xN+FmWQT3VRO8SseJJt4EF3xK7XiV3Ql2wQPki1V+2YOkk1mZ7cXXei75ILnnmj8yr4M6krrib8LM8kmuqmc4lc8SDbxILriV2rFr+hKtgkeJFuq9s0cJJvMzm4vutB3yQXPPdH4lX0Z1JXWE38XZpJNdFM5xa94kGziQXTFr9SKX9GVbBM8SLZU7Zs5SDaZnd1edKHvkguee6LxK/syqCutJ/4uzCSb6KZyil/xINnEg+iKX6kVv6Ir2SZ4kGyp2jdzkGwyO7u96ELfJRc890TjV/ZlUFdaT/xdmEk20U3lFL/iQbKJB9EVv1IrfkVXsk3wINlStW/mINlkdnZ70YW+Sy547onGr+zLoK60nvi7MJNsopvKKX7Fg2QTD6IrfqVW/IquZJvgQbKlat/MQbLJ7Oz2ogt9l1zw3BONX9mXQV1pPfF3YSbZRDeVU/yKB8kmHkRX/Eqt+BVdyTbBg2RL1b6Zg2ST2dntRXyhS2AJIXDEw2m6wmxCbYrvm7OV2ffuTrjHMmepvomu+E3xTXkQXWEmHFIeRPdrbRf6D+RSjU/p7jb+d517M4dUtpTu75qBr7+bypbSFWYpD6IrfmWRTfAg2cSvcEh5EN0u9F/QSjU+pbvb+N917s0cUtlSur9rBrrQfyYvS0TmQXp8mgfJJsyEQ8qD6Hahd6HvzsvlcxMu1uUQ/yKQypbSTXEQ3VS2lO5p2cSvLDLhm/IguuJXOKQ8iG4Xehf67rxcPjfhYl0O0YV+G8LUPKR0JXjKg+iKX1lkEzxINvErHFIeRLcLvQt9d14un5twsS6H6EK/DWFqHlK6EjzlQXTFryyyCR4km/gVDikPotuF3oW+Oy+Xz024WJdDdKHfhjA1DyldCZ7yILriVxbZBA+STfwKh5QH0e1C70LfnZfL5yZcrMshutBvQ5iah5SuBE95EF3xK4tsggfJJn6FQ8qD6Hahd6HvzsvlcxMu1uUQXei3IUzNQ0pXgqc8iK74lUU2wYNkE7/CIeVBdLvQu9B35+XyuQkX63KILvTbEKbmIaUrwVMeRFf8yiKb4EGyiV/hkPIgul3oXei783L53ISLdTlEF/ptCFPzkNKV4CkPoit+ZZFN8CDZxK9wSHkQ3UcXuhhLgRQP0njRlWwpD+JXaiWb6E7gINnEb0pX+Eqt+BVdYSa64jflIeVXdCdkE7+pvqV0JdsTtfH/6VcJIdBFV2pTF0CypTwIB6mVbKI7gYNkE78pXeErteJXdIWZ6IrflIeUX9GdkE38pvqW0pVsT9R2of9AOXUB3jxQkk2GOtUL8SDZxG9KV7JJrfgVXWEmuuI35SHlV3QnZBO/qb6ldCXbE7Vd6F3ol+dMLov82ITHSLKJ35Su8JVa8Su6wkx0xW/KQ8qv6E7IJn5TfUvpSrYnarvQu9Avz5lcFvmxCY+RZBO/KV3hK7XiV3SFmeiK35SHlF/RnZBN/Kb6ltKVbE/UdqF3oV+eM7ks8mMTHiPJJn5TusJXasWv6Aoz0RW/KQ8pv6I7IZv4TfUtpSvZnqjtQu9CvzxnclnkxyY8RpJN/KZ0ha/Uil/RFWaiK35THlJ+RXdCNvGb6ltKV7I9UduF3oV+ec7kssiPTXiMJJv4TekKX6kVv6IrzERX/KY8pPyK7oRs4jfVt5SuZHuitgu9C/3ynMllkR+b8BhJNvGb0hW+Uit+RVeYia74TXlI+RXdCdnEb6pvKV3J9kRtF3oX+uU5k8siPzbhMZJs4jelK3ylVvyKrjATXfGb8pDyK7oTsonfVN9SupLtidou9C70y3Mml0V+bMJjJNnEb0pX+Eqt+BVdYSa64jflIeVXdCdkE7+pvqV0JdsTtfGFngIpuk+AXP2GXKwJ2cTvKvvXv6eyid83e5BelJnQ+l4rzFz9sxOp+f3s17McTssmfp+YnS50meILtdJMGZILln55VPyKh1Q28ftmD9KLMhNa2UUmTlLzKx5kdkT3tGziN8Xsbx9Mf4Z/JRVYdGWgUrWCeUI28SvMUtnE75s9SC/KTGh1oX+lJbMjlFN3UzxINvEruuK3C32X1oVz0kwZkguW+oV+M7w39zg1k29mdvN4/SWX6oX4lb6J7mnZxG+KWRe6TNhNtdJMGZKb7P0kI37FQyqb+H2zB+lFmQmtfqH3C/3neZG3RO6bT+b3E/3P0HfJ4TlppgwJ2vi4XPx+LPr/B+7bNyn/uFb8vtnDx8Dwv+BVZl3oXehd6PSAT3iU5UGU2tOyiV/h8ObFIMxSHKQXE/xO8JBiJrpSe9rsvDmb9EJmXZh9re0X+i45PCfNlCFBGx+Xi9+PRfuF/heq03qc8itzlvIg8yt+RVdq38zhtGzi94nZ6UKXm3ShVpopQ3LB0i+Pil/xkMomft/sQXpRZkKr/8q9/8q9/8q9/8r9fzMw4fGU50v8iu6bl6kwS3GQXkzwO8FDipnoSu1ps/PmbNILmXVh1n/lvkvrwjlppgzJBUv9Qr8Z3pt7nJrJNzO7ebyO/Y9rhENqzsRDaiZFV/w+utDFmDTzCTjifVU7IZt4WOXZ/bv0TfyKrngXD6Irtals4kFqhZlkE13xKx5E97TaFN8Uhwl9E2ZP+I3/Z+jSzGlwxPuqdkI28bDKs/t3GWrxK7riXTyIrtSmsokHqRVmkk10xa94EN3TalN8Uxwm9E2YPeG3Cz01bT/oTmi8eEhhkaEWv6Ir2cSD6EptKpt4kFphJtlEV/yKB9E9rTbFN8VhQt+E2RN+u9BT09aF/o9kZagnXBbxkBolYZbyILrCTLKJrvgVD6J7Wm2Kb4rDhL4Jsyf8dqGnpq0LvQv9ptl64iG4yer/yaQeOdGVPKfxlWxSm+IrHqR2Qt+E2RN+u9Blgi7UTmi8eLgQ9ZdHZajFr+hKNvEgulKbyiYepFaYSTbRFb/iQXRPq03xTXGY0Ddh9oTfLvTUtPULvV/oN83WEw/BTVb7hX4nyIe1ZDk9bO3yW5LyK8yeuMdd6KlOd6FfvoQTLot4SI3SEw/Bnd6FmWQTXckjHkT3tNoU3xSHCX0TZk/47UJPTVsXehf6TbP1xENwk9V+od8J8mEtWU4PW7v8lqT8CrMn7nEXeqrTXeiXL+GEyyIeUqP0xENwp3dhJtlEV/KIB9E9rTbFN8VhQt+E2RN+u9BT09aF3oV+02w98RDcZLVf6HeCfFhLltPD1i6/JSm/wuyJexxf6BJYoAsc8TBBVzhINtEVDqI7wa94EA6iK8xSHiboCofTamUepBcpDim/oivZ3sxMOHyt7UL/gZwMiQyq6EozxYPovtmvMBMOopvqhXhIZRNd4XBabaoXKQ4pv6Ir2SbMmWR7wm8Xehf6o/86Sy5A6nKLB7mEovvmbMJMOJxWK/MwgVnKr+hKj9/MTDj0C/0XtGRIZFBFV5opHkT3zX6FmXAQ3VQvxEMqm+gKh9NqU71IcUj5FV3JNmHOJNsTfvuF3i/0fqH/hn/ASz1cqQcmpSscTqs9jVnKr+hKj59YkCs/ku0Jv13oXehd6F3oq3cr9r/PvvzhgwumPfYrlCm/orvy+PXvTyzIlR/J9oTfLvQu9C70LvTVu9WFviT0c8G0x34VIeVXdFceu9B/TagLvQu9C70LffmOyqP8xJfI0vCAgtOYpfyKrrRtwpxJtif8dqF3oXehd6Ev39FpD9fS8ICC05il/IqutO2JBbnyI9me8NuF3oXehd6Fvnq3+q/cl4T6r9z/DZEsPcH8xIJc+ZFsT/jtQu9C70LvQl+9W13oS0Jd6F3ovx6S/9xCfyLw6l6m/okrpbvKs/t38bv7G6tzp83DKs/Xv0s26cVpuqcxE79SKz0W3VStzJl4mMAhlU047NaO+kKfAFIGSvymdHcbvzonfldau38Xvru/sTqX4iDZxMNpuiv+0/4hSPxKrfRYdFO1MmfiYQKHVDbhsFvbhf4DORkoaXxKd7fxq3Pid6W1+3fhu/sbq3MpDpJNPJymu+LfhS6EnquVORNXMusmFpWPAAAgAElEQVSiK7WpbOJht7YLvQv9H2enF+s7lhQHeTTEw2m68nBNyCZ+pVZ6LLqpWumFeJjAIZVNOOzWdqF3oXeh/+L2pB4YeTTEw2m68nBNyCZ+pVZ6LLqpWumFeJjAIZVNOOzWdqF3oXehd6Ev3w955FKPcsqD6C5BbRakmG3aWR5LMZvAIZVtCfWGgi70LvQu9C705VMij1zqUU55EN0lqM2CFLNNO8tjKWYTOKSyLaHeUNCF3oXehd6FvnxK5JFLPcopD6K7BLVZkGK2aWd5LMVsAodUtiXUGwq60LvQu9C70JdPiTxyqUc55UF0l6A2C1LMNu0sj6WYTeCQyraEekNBF3oXehd6F/ryKZFHLvUopzyI7hLUZkGK2aad5bEUswkcUtmWUG8o6ELvQu9C70JfPiXyyKUe5ZQH0V2C2ixIMdu0szyWYjaBQyrbEuoNBaMWuuQR6DIkoit+U7WnZRO/KWan6b55JqUXwiE1ZykPoivMpHYCs5TfFF9hlvLwlVkX+g8T9AR0GdpV7bSButPvSuu/8vc3z6T0UDjIvZjgQbKJX6mdwCzlN8VXmKU8dKH/YmqegC5Du6qdNlB3+l1p/Vf+/uaZlB4KB7kXEzxINvErtROYpfym+AqzlIcu9C50uTe31soFuPWHDxZ74iG4E0+qx8LhNA+S7c5e/W0ZfPsWkU5lkx6/2UMXehd65OJ+IiqX8BO9/0JN6jFKsUv1WDic5kGyvblvkk16nOI7wUMXehe63Jtba+UC3PrDB4ulHqMUklSPhcNpHiTbm/sm2aTHKb4TPHShd6HLvbm1Vi7ArT98sFjqMUohSfVYOJzmQbK9uW+STXqc4jvBQxd6F7rcm1tr5QLc+sMHi6UeoxSSVI+Fw2keJNub+ybZpMcpvhM8dKF3ocu9ubVWLsCtP3ywWOoxSiFJ9Vg4nOZBsr25b5JNepziO8FDF3oXutybW2vlAtz6wweLpR6jFJJUj4XDaR4k25v7Jtmkxym+Ezx0oXehy725tVYuwK0/fLBY6jFKIUn1WDic5kGyvblvkk16nOI7wcPYhX4adGmmDOpptam+CQfphfgVXfGbqk1lE91UttN6keIwoReSTfom2VK6E7KJhy70m77QZaB2G3TCObmEqTzSC/EruqlsopvKJrriV2pP64Vkk9oJvRC/0jfJltKdkE08dKF3oe/Oyz+ek0t46w9/EUtdbtFNZRNd6YVkE13xK7XiV3RPq53QC2EmfZNsKd0J2cRDF3oX+u68dKHfSu5+sdMeRCEgD7jonlYrPZ6QTfom2VK6wmyChy70LnSZ2WWtXMKl2GZB6mKJ7qb1W49JLySb6N4aaPPfwqQ8TNCd0AvhkJqzlO6EbOKhC70LfXde+oV+K7n7xeSxn/AgCgHxK7qn1UqPJ2STvkm2lK4wm+ChC70LXWZ2WSuXcCm2WZC6WKK7af3WY9ILySa6twbqF/pPOCf0QnqcmrOU7oRs4qELvQt9d176hX4rufvF5LGf8CAKAfEruqfVSo8nZJO+SbaUrjCb4KELvQtdZnZZK5dwKbZZkLpYortp/dZj0gvJJrq3BuoXer/Q/2WgJszvBA9d6F3ot765pz324lcu7K1QN8VS2UR30/ry2Gm9WAbaLJjQC7EufZNsKd0J2cRDF3oX+u68/OM5uYS3/vDm15v4lUcjlU10U9lEV/xK7Wm9kGxSO6EX4lf6JtlSuhOyiYdHF/qusTvPSePv/N2vWjKoKQ/CQfyKbirbm/0KM+mFMEt5EF3xKxxSHkRX/KY4vFlXeiG1qb6Jhy70XVoXzsllufAzvzyaGj7RTWUTvqf5FWaSTZilPIiu+BUOKQ+iK35THN6sK72Q2lTfxEMX+i6tC+fkslz4mS70D+DJJfxAbqskNQ+SbYIHgSd+hUPKg+iK3xSHN+tKL6Q21Tfx0IW+S+vCObksF36mC/0DeHIJP5DbKknNg2Sb4EHgiV/hkPIguuI3xeHNutILqU31TTx0oe/SunBOLsuFn+lC/wCeXMIP5LZKUvMg2SZ4EHjiVzikPIiu+E1xeLOu9EJqU30TD13ou7QunJPLcuFnutA/gCeX8AO5rZLUPEi2CR4EnvgVDikPoit+UxzerCu9kNpU38RDF/ourQvn5LJc+Jku9A/gySX8QG6rJDUPkm2CB4EnfoVDyoPoit8UhzfrSi+kNtU38dCFvkvrwjm5LBd+pgv9A3hyCT+Q2ypJzYNkm+BB4Ilf4ZDyILriN8XhzbrSC6lN9U08dKHv0rpwTi7LhZ/pQv8AnlzCD+S2SlLzINkmeBB44lc4pDyIrvhNcXizrvRCalN9Ew9d6Lu0LpyTy3LhZ7rQP4Anl/ADua2S1DxItgkeBJ74FQ4pD6IrflMc3qwrvZDaVN/EQxf6Lq0L5+SyXPiZLvQP4Mkl/EBuqyQ1D5JtggeBJ36FQ8qD6IrfFIc360ovpDbVN/Hw6EKXwLsh/svnJlxC4S/zINnEg9Se5leytfY7gVSPRVd6Ifci5UH8Sm2zCa2fa7/9KQQ3fuu0gdqI+FuPSPukF6IrACZ4eLNfydbaLvRpMyDvjrwlE3JKtl2/Xei75IackyGRCyC6gmKChzf7lWyt7UKfNgPy7shbMiGnZNv124W+S27IORkSuQCiKygmeHizX8nW2i70aTMg7468JRNySrZdv13ou+SGnJMhkQsguoJigoc3+5Vsre1CnzYD8u7IWzIhp2Tb9duFvktuyDkZErkAoisoJnh4s1/J1tou9GkzIO+OvCUTckq2Xb9d6LvkhpyTIZELILqCYoKHN/uVbK3tQp82A/LuyFsyIadk2/Xbhb5Lbsg5GRK5AKIrKCZ4eLNfydbaLvRpMyDvjrwlE3JKtl2/Xei75IackyGRCyC6gmKChzf7lWyt7UKfNgPy7shbMiGnZNv124W+S27IORkSuQCiKygmeHizX8nW2i70aTMg7468JRNySrZdv13ou+SGnJMhkQsguoJigoc3+5Vsre1CnzYD8u7IWzIhp2Tb9XvsQhc40njR3YV+wrkJzMSDME31+DS/wkyyCV/RFb8pD6Irft/MIZVN+KZqU/Ow67cL/Qdy0xq029ir5+QSppiJB8lbv0KrX7Ffab15duS+CQfR9cn8vSeEwxNOu9C70P9xzuQSpoZaPMhlqV+h1YXehf7zvMgdSt1jn+L7TwiH+3/9Z8Uu9C70LvSbblrq4ZrwaEg28Su60qaUB9EVv2/mkMomfFO1qXnY9duF3oXehb57e344l3q4Jjwakk38iq60KeVBdMXvmzmksgnfVG1qHnb9dqF3oXeh796eLvR/JCePXOqxT3kQXRmrN3NIZRO+qdrUPOz67ULvQu9C3709Xehd6C+aHVm8sshE9yacj8kIhydMdaF3oXeh33TTUg/XhEdDsolf0ZU2pTyIrvh9M4dUNuGbqk3Nw67fLvQu9C703dvTL/R+ob9odmTxyiIT3ZtwPiYjHJ4w1YXehd6FftNNSz1cEx4NySZ+RVfalPIguuL3zRxS2YRvqjY1D7t+u9C70LvQd29Pv9D7hf6i2ZHFK4tMdG/C+ZiMcHjC1LELXeAIdBm+lG4qm+iexkGynda3VC+EWcqD6IpfqZV5EN0J2cSv1AqzCRxSfkVX+O7WdqFf+MqSZqaGWjzIkIhf8SC64ldqJ/hNeRBdYSZ9Ew+iK36lVvyK7oRs4ldqhdkEDim/oit8d2u70LvQ/3F25BLKUIvu7lCvzk3wm/IguitOX/8ufRMPoit+pVb8iu6EbOJXaoXZBA4pv6IrfHdru9C70LvQf3F7Uo+RPATiQXTl0Uh5EF3xK7UTmInfCbXC7LQei1/h8ETfutC70LvQu9CXb03qkRPdpcnNgtSjPCHbJpLlMWE2gUPKr+guod5Q0IXehd6F3oW+fErkUZZHTnSXJjcLxK/8xIRs4ldqhdkEDim/oit8d2u70LvQu9C70JfvhzzK8siJ7tLkZoH4lZ+YkE38Sq0wm8Ah5Vd0he9ubRd6F3oXehf68v2QR1keOdFdmtwsEL/yExOyiV+pFWYTOKT8iq7w3a3tQu9C70LvQl++H/IoyyMnukuTmwXiV35iQjbxK7XCbAKHlF/RFb67tV3oXehd6F3oy/dDHmV55ER3aXKzQPzKT0zIJn6lVphN4JDyK7rCd7e2C70LvQu9C335fsijLI+c6C5NbhaIX/mJCdnEr9QKswkcUn5FV/ju1h670FMgZfhSHqSZ4ld0JdsED5JNaiXbBGaSLVV7Ggfxm2ImcyYeJNsED5It5Vc8CF/R3a3tQn/oC323QatzqaGWQZ3gYcVp9++SbQKz3Zx3njuNg/i9k9NXLZkz8SDZJniQbCm/4kH4iu5ubRd6F/o/zo4MaupiiYfdC7A6J9nEr+iuPE77+2kcxG+KdWoeJNsED8I35Vc8CF/R3a3tQu9C70L/xe2RR0Mut+juXu7fde40DuI3xTQ1D5Jtggfhm/IrHoSv6O7WdqF3oXehd6Hvvh9jZ0cCTXiUU8tJsk3wIH1L+RUPwld0d2u70LvQxz7KEy6LPBriV3R3L/fvOncaB/GbYpqaB8k2wYPwTfkVD8JXdHdru9C70LvQ+4W++36MnR0JNOFRTi0nyTbBg/Qt5Vc8CF/R3a3tQu9CH/soT7gs8miIX9Hdvdy/69xpHMRvimlqHiTbBA/CN+VXPAhf0d2t7ULvQu9C7xf67vsxdnYk0IRHObWcJNsED9K3lF/xIHxFd7e2C70LfeyjPOGyyKMhfkV393L/rnOncRC/KaapeZBsEzwI35Rf8SB8RXe3tgu9C70LvV/ou+/H2NmRQBMe5dRykmwTPEjfUn7Fg/AV3d3a+ELfNXbnuVTjpZn18L2jwkH4yrzUg9Dyvrn67z0xYc6EQM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9tiF3safPHb3e58wD6d5kC5MWCLit70QWl4rfF39sxOnzeRnqa5VdaFf49fTQwjIA5N6CE7zIK1LMRMPUtteCC2vFb6u/tmJ02bys1TXqrrQr/Hr6SEE5IFJPQSneZDWpZiJB6ltL4SW1wpfV//sxGkz+Vmqa1Vd6Nf49fQQAvLApB6C0zxI61LMxIPUthdCy2uFr6t/duK0mfws1bWqLvRr/Hp6CAF5YFIPwWkepHUpZuJBatsLoeW1wtfVPztx2kx+lupaVRf6NX49PYSAPDCph+A0D9K6FDPxILXthdDyWuHr6p+dOG0mP0t1raoL/Rq/nh5CQB6Y1ENwmgdpXYqZeJDa9kJoea3wdfXPTpw2k5+lulbVhX6NX08PISAPTOohOM2DtC7FTDxIbXshtLxW+Lr6ZydOm8nPUl2r6kK/xq+nhxCQByb1EJzmQVqXYiYepLa9EFpeK3xd/bMTp83kZ6muVXWhX+PX00MIyAOTeghO8yCtSzETD1LbXggtrxW+rv7ZidNm8rNU16q60K/x6+khBOSBST0Ep3mQ1qWYiQepbS+EltcKX1f/7MRpM/lZqmtV8YUujU81SDwITvErHkRX/J7mQbKlalO9EL/SN9FNZRO/4kF0hYPUil/RlVrhkPJ7mgfhm2ImHnZru9B3yf3xxx/S+NMugGQThMJBdFO1KQ7iN8UslU38igfRFb5SK35FV2qFQ8rvaR6Eb4qZeNit7ULfJdeFvkVOHoKtH7j50ITLnWKWyiZ+xYPo3jwGf8mJ35QH4ZDye5oH6UWKmXjYre1C3yXXhb5FTh6CrR+4+dCEy51ilsomfsWD6N48Bl3oPwCVXkiPpW/iQXRTfsXDbm0X+i65LvQtcqlLuGXmg0MTLneKWSqb+BUPovtBa7dKxO/WD3xwSDik/J7m4QOso/6hTfx+re1C3yXXhb5FTh6CrR+4+VDqQRSbKWapbOJXPIiu8JVa8Su6UiscUn5P8yB8U8zEw25tF/ouuS70LXLyEGz9wM2HJlzuFLNUNvErHkT35jEY9fUmHISvMDvNg2RLMRMPu7Vd6LvkutC3yMlDsPUDNx+acLlTzFLZxK94EN2bx6AL/Qeg0gvpsfRNPIhuyq942K3tQt8l14W+RS51CbfMfHBowuVOMUtlE7/iQXQ/aO1Wifjd+oEPDgmHlN/TPHyAddQ/tInfr7Vd6LvkutC3yMlDsPUDNx9KPYhiM8UslU38igfRFb5SK35FV2qFQ8rvaR6Eb4qZeNit7ULfJdeFvkVOHoKtH7j50ITLnWKWyiZ+xYPo3jwGo77ehIPwFWaneZBsKWbiYbf22IWeGqiU7m6D7jwn2e783a9aqcuSyiZ+3+xhwjxM4JvikNIVZqlZF13hINlEN1Wb4vDVbxf6D92TIXmiQXcOl2S783e70K/RlDmb0GNJOyGbeJBsE2plHoRDSleYiQfRTdUK310PXehd6Luzs3UuNdSpyy1+3+xhq9kfHDqN7weRRpXITKZ6IboCT7KJbqo2xaFf6L/omAzJEw26c7gk252/2y/0azRlzib0WNJOyCYeJNuEWpkH4ZDSFWbiQXRTtcJ310O/0PuFvjs7W+dSQ5263OL3zR62mv3BodP4fhBpVInMZKoXoivwJJvopmpTHPqF3i/01MwudVNDnbrc4vfNHpaN3Sw4je9mzN92TGYy1QvRFVCSTXRTtSkOXehd6KmZXeqmhjp1ucXvmz0sG7tZcBrfzZi/7ZjMZKoXoiugJJvopmpTHLrQu9BTM7vUTQ116nKL3zd7WDZ2s+A0vpsxf9sxmclUL0RXQEk20U3Vpjh0oXehp2Z2qZsa6tTlFr9v9rBs7GbBaXw3Y/62YzKTqV6IroCSbKKbqk1x6ELvQk/N7FI3NdSpyy1+3+xh2djNgtP4bsb8bcdkJlO9EF0BJdlEN1Wb4tCF3oWemtmlbmqoU5db/L7Zw7KxmwWn8d2M+duOyUymeiG6AkqyiW6qNsXhFQtdoJ/WeMn2xJCs/KT4prKJX/GQ0l3x/9uF/vZNyj+uFQ4fi/7xxx+nMRMOkk2YvdlDKpvoSi+kxykPXejSseG1TwzJCoEM9Urr699T2cSveEjpCjPxILrCQXTF72keJJswEw6neUhlE13phfBNeehCl44Nr31iSFYIZKhXWl3oQujn2vbC+QkzuW+iK67f7CGVTXSlF9LjlIcudOnY8NonhmSFQIZ6pdWFLoS60K/R+n5a5lfum+hKjjd7SGUTXemF9DjloQtdOja89okhWSGQoV5pdaELoS70a7S60Hf5ybsj78MEXWGSyiYeutB3aQ08JxcgZV+GWjyksolf8ZDSFWbiQXSFg+iK39M8SDZhJhxO85DKJrrSC+Gb8tCFLh0bXvvEkKwQyFCvtPqFLoT6hX6NVr/Qd/nJuyPvwwRdYZLKJh660HdpDTwnFyBlX4ZaPKSyiV/xkNIVZuJBdIWD6Irf0zxINmEmHE7zkMomutIL4Zvy0IUuHRte+8SQrBDIUK+0+oUuhPqFfo1Wv9B3+cm7I+/DBF1hksomHrrQd2kNPCcXIGVfhlo8pLKJX/GQ0hVm4kF0hYPoit/TPEg2YSYcTvOQyia60gvhm/LQhS4dG177xJCsEMhQr7T6hS6E+oV+jVa/0Hf5ybsj78MEXWGSyiYeXrHQBaTAmTBQqWwTOIiHCbUT5iHFYcKcSbZUL8SD1E7wKx4kW2p2xG/Kg3CQWskmul3ov6Al0GWgUrq7jV+dO83vKs/u31McRHfX++qczO9K64m/C7MJ2Sb4FQ/SwxRf8ZvyIBykVrKJbhd6F/pyXmT4TrtYy/BfClIcRFf8Su1pfRNmE7JN8CseJsyO+J3QY2Em2US3C70LfTkvMnynXaxl+C50QfRY7WkzOcGveJBGpu68+E15EA5SK9lEtwu9C305LzJ8p12sZfgudEH0WO1pMznBr3iQRqbuvPhNeRAOUivZRLcLvQt9OS8yfKddrGX4LnRB9FjtaTM5wa94kEam7rz4TXkQDlIr2US3C70LfTkvMnynXaxl+C50QfRY7WkzOcGveJBGpu68+E15EA5SK9lEtwu9C305LzJ8p12sZfgudEH0WO1pMznBr3iQRqbuvPhNeRAOUivZRLcLvQt9OS8yfKddrGX4LnRB9FjtaTM5wa94kEam7rz4TXkQDlIr2US3C70LfTkvMnynXaxl+C50QfRY7WkzOcGveJBGpu68+E15EA5SK9lEtwu9C305LzJ8p12sZfgudEH0WO1pMznBr3iQRqbuvPhNeRAOUivZRHfsQpcQKTgThmRCtpQH6XGqF6ls9fu9u8JXmIluas7EQyrbm3Wlb9IL0ZXaVC/EQxf6L2hJg3ahr86lBlWypTyssv9tOL99k/KPa1PZhO/HZnFBiu4Ev+JhQt/EQyrbm3VlfqUXoiu1qV6Ihy70LvTlvJx2WZaBvhSkssnlrt/vBITZhL6Jh1S2N+tOuBfiIdUL8dCF3oW+nBd5uJZimwVyWeQnUtnq93sXhK8wE12Zh5SH6vo/tEnfUvMgHlI9Fg9d6F3oy3k57bIsA/UL/SdE8hil+IqH1EymPFS3C/3rvUnNbxd6F/ryfX5i+FYm5EFcaT1xseq3X+h/e1zhvwMi903m7DTdCfdYPKR6IR660LvQl/MiD8FSbLNALov8RCpb/Xahd6H/fBNPuxfylki21LvThd6FvpzZJ4ZvZUIuy0qrX+gzH1rpcWomUx6q23/l/sS704Xehb7cf6nHc/nDXwrkQRTdVLb67Rd6v9Bn/oOjvA9SK3c+9e50oXehL2f2ieFbmZDLstJ64p+U67cLvQu9C/3f3qIn3tRvf4Z/pY+crBp/EEVdehEei49si9+PBP9XlMpWvz6/wmxC38RDKtubdSfcY/GQ6oV4eMUXugSWSyi6qWamdCWb1J7mN5VNdGUmT+NbvzIJ2VrpRcpJatZP8yscdrMd+4UugVMg5bKIh5SuMJPa0/ymsolu58G/5oWv1HZ+hZbXpmbdnXx2IuVXdD9z+nNVF/ouueD/bOVpD8xpfqXlkk105XKLB9EVv1Jbv0IrWyu9SDmRmXyzX+Gw24su9F1yXeh/kZNL+MRQX2jpT0clm/yucBAPoit+pbZ+hVa2VnqRciIz+Wa/wmG3F13ou+S60LvQL8yOXG555ET3gv1fHq3fFFnXlV64+mcnZCbf7Fc4fEa2/8p9l9M/npPhk2amdG8N/0XsNL/CQbKJbufhOy3hIHylVno8wW8qm+hKrTCTXogHqU35FV3x+7W2X+i75PqF3i/0C7Mjl1seOdG9YL9f6Cl4N+vK7Nz803/JyUy+2a9w2O1FF/ouuS70LvQLsyOXWx450b1gvws9Be9mXZmdm3+6C/0HoE/czS70C1Msl0WamdK9EPVVD7hwkF6IbufhOy3hIHylVno8wW8qm+hKrTCTXogHqU35FV3x+7W2C32XXL/Q+4V+YXbkcssjJ7oX7L/qH/BO4yt9k2yiK7Uyk2/2KxyEbxf6Lq0fzsnwSTNTujfF/knmNL/CQbKJbuehX+gyL7u1qfkVP6lZFw9Sm/IruuL30YW+a+yEcxMui3CSgUplEw+STWolW8qveJBsp/mVbBNqU3xT2VJzlvKb0pW+pZiJh10O8X/lvmvshHOpxqeyy0ClsomHFAfJlvIrHoTDaX4l24TaFN9UttScpfymdKVvKWbiYZdDF/ouOfzP0C/8zG1HZaBOHuoVMMkmzFa/+7d/Nfbtm5R/XHua34+DDSlM8U3Fk1lPeZigK31LMRMPu8y60HfJdaFvkXtiqFfG5MKm/IqHVZ6vfz/Nr2SbUJvim8qWmrOU35Su9C3FTDzscuhC3yXXhb5F7omhXhmTC5vyKx5WebrQhdC12tQ8XHP176dTc5bym9KVvqWYiYddDl3ou+S60LfIPTHUK2NyYVN+xcMqTxe6ELpWm5qHa6660Ff8pG+n3c2v2bvQV5Pwi7+nGn/B0i+P/leGesVP+ibMVr/7t4vX/wxdcI2pTc1DKqDMesrDBF3pW4qZeNhl1oW+S65f6FvknhjqlTG5sCm/4mGVp1/oQuhabWoerrnqF/qKn/TttLvZL/RV9z/8e6rxH/48l/1XhnoFRvomzFa/2y90ITSzNjUPqbQy6ykPE3Slbylm4mGXWb/Qd8n1C32L3BNDvTImFzblVzys8vQLXQhdq03NwzVX/UJf8ZO+nXY3+4W+6v6Hf081/sOf57L/ylCvwEjfhNnqd/uFLoRm1qbmIZVWZj3lYYKu9C3FTDzsMusX+i65Iedk+FIDJR4mYJvAYYIH6YX4PW0ehMOba6XHKQ4yO+I3pZvisKvbhb5Lbsi5CYMqHiZgk4dA/AqHCR4km/gVDuKhtVkC0uOUE5kd8ZvSTXHY1e1C3yU35NyEQRUPE7DJQyB+hcMED5JN/AoH8dDaLAHpccqJzI74TemmOKyf+FwAABBMSURBVOzqdqHvkhtybsKgiocJ2OQhEL/CYYIHySZ+hYN4aG2WgPQ45URmR/ymdFMcdnW70HfJDTk3YVDFwwRs8hCIX+EwwYNkE7/CQTy0NktAepxyIrMjflO6KQ67ul3ou+SGnJswqOJhAjZ5CMSvcJjgQbKJX+EgHlqbJSA9TjmR2RG/Kd0Uh13dLvRdckPOTRhU8TABmzwE4lc4TPAg2cSvcBAPrc0SkB6nnMjsiN+UborDrm4X+i65IecmDKp4mIBNHgLxKxwmeJBs4lc4iIfWZglIj1NOZHbEb0o3xWFXtwt9l9yQcxMGVTxMwCYPgfgVDhM8SDbxKxzEQ2uzBKTHKScyO+I3pZvisKvbhb5Lbsi5CYMqHiZgk4dA/AqHCR4km/gVDuKhtVkC0uOUE5kd8ZvSTXHY1e1C3yU35NyEQRUPE7DJQyB+hcMED5JN/AoH8dDaLAHpccqJzI74TemmOOzqxhe6gNwN8bZzMqiSXXqR8pDyK7qpbG/mm2ImfRO+oiu1wkH8iq74TXk4TTfFTHRTPf7qoQtdOvJQbarxqUuYwiJ+xUP5fqclfFPMpG/iV3SlVjiIX9EVvykPp+mmmIluqsdd6NKF31CbanzqEqYQiV/xUL5d6DIvX2tldmR+RVe8pzycpptiJrqpHnehSxd+Q22q8alLmEIkfsVD+Xahy7x0of9MS+6m3LeUrvRbPIiucBDdLvRdWg+dSzVeBjXlQRCKX9FNZRO/KQ/C4c1+hYPUSt8m8E15OE1XeizZRFdmR3S70HdpPXQu1XgZ1JQHQSh+RTeVTfymPAiHN/sVDlIrfZvAN+XhNF3psWQTXZkd0e1C36X10LlU42VQUx4EofgV3VQ28ZvyIBze7Fc4SK30bQLflIfTdKXHkk10ZXZEtwt9l9ZD51KNl0FNeRCE4ld0U9nEb8qDcHizX+EgtdK3CXxTHk7TlR5LNtGV2RHdLvRdWg+dSzVeBjXlQRCKX9FNZRO/KQ/C4c1+hYPUSt8m8E15OE1XeizZRFdmR3S70HdpPXQu1XgZ1JQHQSh+RTeVTfymPAiHN/sVDlIrfZvAN+XhNF3psWQTXZkd0e1C36X10LlU42VQUx4EofgV3VQ28ZvyIBze7Fc4SK30bQLflIfTdKXHkk10ZXZEd+xCfyLwLqir52RIhIPoSoaUhwm6wiHFVzxIrfAVXakVZuI3pSvZpFb8im6ZCa3vtSlm4kQ8iG4X+i6tC+fkckvjRVfspzxM0BUOKb7iQWqFr+hKrTATvyldySa14ld0y0xodaE7rV+ckKGWQb3V5ANiKQ6iKzGlF+Jhgq5wkGyim6oVvikPwkz8pnQncBAPZSa0utCdVhf6klnqMRLdpckvBRMeDckmfoWDeBDdVG2Kg/gVZuI3pSvZpFb8im6ZCa0udKfVhb5kJpc7dWGXJrvQf0IkfRO+qVqZnZQHYSZ+U7oTOIiHMhNaXehOqwt9ySz1GInu0mQXehe6DMm/1MpMdjk58DKbw0ycSN9E92vtqP9/6E8E3gV19dyER04ySC8mZBO/wkGyiW6qNsVB/Aoz8ZvSlWxSK35Ft8yEVr/QnVa/0JfM5HKnLuzSZL/Q+4UuQ9Iv9F/Skjsv2FPvg+iKX6k9jZlke4Jvv9ClIxdqZVCl8aIr9lMeJugKhxRf8SC1wld0pVaYid+UrmSTWvErumUmtPqF7rT6hb5kJpc7dWGXJvuF3i90GZJ+ofcL/YZ5+Soh76T89GlvqmT7G78/JenGr0iDwlY23N93JMVBdCWN9EI8TNAVDpJNdFO1wjflQZiJ35TuBA7iocyEVr/QndZv+EKXy31roIO/YoXDhEcj1WPJJszEb8pDyq/oprIJX/ErtZJtgl/Jdlqt9CKVTXr8hN9j/zN0AZlqpjRI/KZ0hUPKQ0o3lU10Uz0WD1IrfkVXeiy6Kb/iQbJN8CvZTquVXqSySY+f8NuFfqHT0qBU40VXojab0PpeK70Qvu7ksxPi9zPF71WpbCm/qWwT/Eq202pTcyYcpMdP+O1Cl+79UCsNSjVedCVqswmtLvSvtGR2hHJq1sWDZJvgV7KdViu9SGWTHj/htwv9QqelQanGi65EbTah1YXehf7zvKTupk/mO0/IG5UiID1+wm8X+oVOS4NSjRddidpsQqsLvQu9C91vzLUT8kZd+6V/Py3v7xN+u9AvdFoalGq86ErUZhNaXehd6F3ofmOunZA36tovdaH/RUAWjjRIdFPNTPlN6QqHlIeUbiqb6MpMCgfxILXiV3RT2VJ+U9km+JVsp9Wm5kw4SI+f8NsvdOneD7XSoFTjRVeiNpvQ6hd6v9D7he435toJeaOu/VK/0PuF/sMMyOKVQRVdGeqUh5RuKpvoSi+Eg3iQWvEruqlsKb+pbBP8SrbTalNzJhykx0/47Re6dK9f6P9IKzXUoittTF0s8ZvyIBzEr+imsqX8prJN8CvZTqtNzZlwkB4/4bcLXbo3cKGL/dTwvVlX+EqtXO7T+AqHCbUpvqdlE7+p+RUPUit+RXdabRf6hY7IkEx4NFIe3qx7YTx+eXTC7KT6lmKW0n0zB8kmfFPzKx6kVvyK7rTaLvQLHZEhkYslumI/5eHNusJXaqXHp/EVDhNqU3xPyyZ+U/MrHqRW/IrutNou9AsdkSGZ8GikPLxZ98J49As9Be9m3dT83mxzS06yyQ+k3j7xILXiV3Sn1XahX+iIDIlcLNEV+ykPb9YVvlIrPT6Nr3CYUJvie1o28ZuaX/EgteJXdKfVdqFf6IgMyYRHI+XhzboXxqNf6Cl4N+um5vdmm1tykk1+IPX2iQepFb+iO622C/1CR2RI5GKJrthPeXizrvCVWunxaXyFw4TaFN/Tsonf1PyKB6kVv6I7rbYL/UJHZEgmPBopD2/WvTAe/UJPwbtZNzW/N9vckpNs8gOpt088SK34Fd1ptV3oFzoiQyIXS3TFfsrDm3WFr9RKj0/jKxwm1Kb4npZN/KbmVzxIrfgV3Wm1XegXOiJDMuHRSHl4s+6F8egXegrezbqp+b3Z5pacZJMfSL194kFqxa/oTqvtQr/QERkSuViiK/ZTHt6sK3ylVnp8Gl/hMKE2xfe0bOI3Nb/iQWrFr+hOq+1Cv9ARGZLUo5HSvYDltqOSTX5U+ia6b/abYpbiO8GvZJtQK/M7ga/4Fb4Tsonfr7Vd6Lvk/vjjD2m8DN8E3QtYbjsqzORHha/ovtlvilmK7wS/km1CrczvBL7iV/hOyCZ+u9B3af1wThovwzdB9yZEl2SEmfyQ8BXdN/tNMUvxneBXsk2olfmdwFf8Ct8J2cRvF/ourS70m8h9JnPahX2z3wmPnPCd4PezKZ9TdRpf8SuUT56d/it36XQX+gVafvS0C/tmvxMeOeE7wa9P/O89cRpf8StkT56dLnTpdBf6BVp+9LQL+2a/Ex454TvBr0/87z1xGl/xK2RPnp0udOl0F/oFWn70tAv7Zr8THjnhO8GvT/zvPXEaX/ErZE+enS506XQX+gVafvS0C/tmvxMeOeE7wa9P/O89cRpf8StkT56dLnTpdBf6BVp+9LQL+2a/Ex454TvBr0/87z1xGl/xK2RPnp0udOl0F/oFWn70tAv7Zr8THjnhO8GvT/zvPXEaX/ErZE+enS506XQX+gVafvS0C/tmvxMeOeE7wa9P/O89cRpf8StkT56dYxe6NGhCrQxfaqDEQ4qZZBO/oivZTvMg2VLMxIPUSi9EVziIB9EVv1I7wa94kGwpvqf5/cqsC10m6EKtDMlpgypYJNtpzCSbMBMOopvyKx6kdgIH8TCB7wS/4kHmIcX3NL9d6DI1N9XKkJw2qIJIsp3GTLIJM+Eguim/4kFqJ3AQDxP4TvArHmQeUnxP89uFLlNzU60MyWmDKogk22nMJJswEw6im/IrHqR2AgfxMIHvBL/iQeYhxfc0v13oMjU31cqQnDaogkiyncZMsgkz4SC6Kb/iQWoncBAPE/hO8CseZB5SfE/z24UuU3NTrQzJaYMqiCTbacwkmzATDqKb8isepHYCB/Ewge8Ev+JB5iHF9zS/XegyNTfVypCcNqiCSLKdxkyyCTPhILopv+JBaidwEA8T+E7wKx5kHlJ8T/PbhS5Tc1OtDMlpgyqIJNtpzCSbMBMOopvyKx6kdgIH8TCB7wS/4kHmIcX3NL9d6DI1N9XKkJw2qIJIsp3GTLIJM+Eguim/4kFqJ3AQDxP4TvArHmQeUnxP89uFLlNzU60MyWmDKogk22nMJJswEw6im/IrHqR2AgfxMIHvBL/iQeYhxfc0v13oMjU31cqQnDaogkiyncZMsgkz4SC6Kb/iQWoncBAPE/hO8CseZB5SfE/zO3ahSzPfXNtB/d7d1MWS2ZFeTPAr2SbUTuA7wYP0QvyKbmp+xa94SOkKM/Eguru1o/6nX3dDvO1cakjksgjT0/ymsqX4it/TamV2UnwneJC+iV/RPY2vcJiQTXqxW9uFvksueE4GVWycNtQpv8JMejHBr2SbUDuB7wQP0gvxK7qp+RW/4iGlK8zEg+ju1nah75ILnksNiVwWiXea31S2FF/xe1qtzE6K7wQP0jfxK7qn8RUOE7JJL3Zru9B3yQXPyaCKjdOGOuVXmEkvJviVbBNqJ/Cd4EF6IX5FNzW/4lc8pHSFmXgQ3d3aLvRdcsFzqSGRyyLxTvObypbiK35Pq5XZSfGd4EH6Jn5F9zS+wmFCNunFbm0X+i654DkZVLFx2lCn/Aoz6cUEv5JtQu0EvhM8SC/Er+im5lf8ioeUrjATD6K7W9uFvksueC41JHJZJN5pflPZUnzF72m1MjspvhM8SN/Er+iexlc4TMgmvdit7ULfJRc8J4MqNk4b6pRfYSa9mOBXsk2oncB3ggfphfgV3dT8il/xkNIVZuJBdHdru9B3yQXPpYZELovEO81vKluKr/g9rVZmJ8V3ggfpm/gV3dP4CocJ2aQXu7Vd6LvkgudkUMXGaUOd8ivMpBcT/Eq2CbUT+E7wIL0Qv6Kbml/xKx5SusJMPIjubm18oe8a67kSKIESKIESKIHPCXShf86qlSVQAiVQAiUwlkAX+tjW1FgJlEAJlEAJfE6gC/1zVq0sgRIogRIogbEEutDHtqbGSqAESqAESuBzAl3on7NqZQmUQAmUQAmMJdCFPrY1NVYCJVACJVACnxPoQv+cVStLoARKoARKYCyBLvSxramxEiiBEiiBEvicQBf656xaWQIlUAIlUAJjCXShj21NjZVACZRACZTA5wS60D9n1coSKIESKIESGEugC31sa2qsBEqgBEqgBD4n0IX+OatWlkAJlEAJlMBYAl3oY1tTYyVQAiVQAiXwOYEu9M9ZtbIESqAESqAExhLoQh/bmhorgRIogRIogc8JdKF/zqqVJVACJVACJTCWQBf62NbUWAmUQAmUQAl8TqAL/XNWrSyBEiiBEiiBsQS60Me2psZKoARKoARK4HMCXeifs2plCZRACZRACYwl0IU+tjU1VgIlUAIlUAKfE+hC/5xVK0ugBEqgBEpgLIEu9LGtqbESKIESKIES+JzA/wNcGiLlJGLue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AfQAAAH0CAYAAADL1t+KAAAAAXNSR0IArs4c6QAAIABJREFUeF7t3eGy3TaSrFHr/R/aN+6ow3Es2cJeIJMq0Dl/TyF35lcFlOnu6Pn2559//vlH/68ESqAESqAESuBoAt+60I/uX82XQAmUQAmUwP8R6ELvIJRACZRACZTACwh0ob+giY1QAiVQAiVQAl3onYESKIESKIESeAGBLvQXNLERSqAESqAESqALvTNQAiVQAiVQAi8g0IX+giY2QgmUQAmUQAl0oXcGSqAESqAESuAFBLrQX9DERiiBEiiBEiiBLvTOQAmUQAmUQAm8gEAX+gua2AglUAIlUAIl0IXeGSiBEiiBEiiBFxDoQn9BExuhBEqgBEqgBLrQOwMlUAIlUAIl8AICXegvaGIjlEAJlEAJlEAXemegBEqgBEqgBF5AoAv9BU1shBIogRIogRLoQu8MlEAJlEAJlMALCHShv6CJjVACJVACJVACXeidgRIogRIogRJ4AYEu9Bc0sRFKoARKoARKoAu9M1ACJVACJVACLyDQhf6CJjZCCZRACZRACcQX+rdv30oZCfz555944rPyCb2QbOI3pfsZWa86za8kTGVL6Z6WTfy++Q4Jhwm1Mr+7frvQd8kFz6UaL5c7FU+yid+U7mkcUn5FN9WLlO5p2cTvm++QcJhQK/O767cLfZdc8Fyq8XK5U/Ekm/hN6Z7GIeVXdFO9SOmelk38vvkOCYcJtTK/u3670HfJBc+lGi+XOxVPsonflO5pHFJ+RTfVi5TuadnE75vvkHCYUCvzu+u3C32XXPBcqvFyuVPxJJv4TemexiHlV3RTvUjpnpZN/L75DgmHCbUyv7t+u9B3yQXPpRovlzsVT7KJ35TuaRxSfkU31YuU7mnZxO+b75BwmFAr87vrtwt9l1zwXKrxcrlT8SSb+E3pnsYh5Vd0U71I6Z6WTfy++Q4Jhwm1Mr+7frvQd8kFz6UaL5c7FU+yid+U7mkcUn5FN9WLlO5p2cTvm++QcJhQK/O767cLfZdc8Fyq8XK5U/Ekm/hN6Z7GIeVXdFO9SOmelk38vvkOCYcJtTK/u3670HfJBc+lGi+XOxVPsonflO5pHFJ+RTfVi5TuadnE75vvkHCYUCvzu+u3C32XXPBcqvFyuVPxJJv4TemexiHlV3RTvUjpnpZN/L75DgmHCbUyv7t+Ry30JwLvgrp6bsLFKt/vXRQOqb7JPIkH0RUOopvyKx5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cOxC11ApoZEBlX8iq5kS3lI6Uq2VK1kEw/S45SHlF/RlVrhUL7fyU5g9uZepPjKvfha24W+S+7l/5vgqUsouhdac9tRubDyo8Ih5SHlV3SlVjiUbxe6zNbX2tTsiO6u9y70XXJd6H+RSz20F1pz21HJJj8qlzvlIeVXdKVWOJRvF7rMVhf6h7R6CbMX68M2HPmv3yRbqlbmVzx04Qit7B1K9VgSyjyIrmQTDxN0hYPUTuAgfr/W9gt9l1y/0PuFPnB2Llj65VF55FIeukSc7ARmMjvi12l8diLlV3Q/c/pzVRf6Lrku9C70gbNzwVIXegreB7qpx14WpHiYoPsB1q2SCRy2jP///xLkn+J+41fa+Oy/LpSWTOhFeNwEx0e1wuwjwf8VCYeUh5Rf0ZVa4VC+2XenvcjylXvxtbYLfZdcv9D7hT5wdi5Y6hd6Ct4HuvIPIB/Ixe9mF3oX+nIOZahloJY/vFmQ8iu6Yl2YiYeUrmRL1Uo28ZDiKx6kVvyKrtRKL8Sv6IpfqRW/oivZxMMEXeEgtRM4iN9+oe/S+uHcaY2fcAmF2U1tuiQjzOSHhEPKQ8qv6EqtcCjf7Bdke5HlK/eiC32XVhf6P5JLXe6b2nRJRrLJD3XhCK3s45nqsSSUeRBdySYeJugKB6mdwEH8dqHv0voPLXRBlLoAEzxINvGbehDFg9Sm/Iqu+JW+pTyI3wm1KWYp3RSzlF/R3c3W/1LcLrmX/5fiBIsMaurxTHkQXWEmHFIeJvgVDuJXmKU8iN8JtSlmKd0Us5Rf0d3N1oW+S64L/S9yMqipxzPlQXRllIRDysMEv8JB/AqzlAfxO6E2xSylm2KW8iu6u9m60HfJdaF3oV+YHVkiTzwEqygpv6K78vj178Is5UH8TqhNMUvpppil/IrubrYu9F1yXehd6BdmR5bIEw/BKkrKr+iuPHahC6Gfa2XOpG8p3Wtp//10yq/o7mbrQt8l14XehX5hdlIP4gVLvzya8iu6kk0ez5QH8TuhNsUspZtilvIrurvZutB3yXWhd6FfmB1ZIk88BKsoKb+iu/LYL3Qh1C/0f6Ml903mV3R3O9mFvkuuC70L/cLsTHsIVlFSfkV35bELXQh1oXehb8yLXFj5JxjR3bD90ZGUX9H9yOj/ilLMxO9pHiRbqhcpDxP8njYPwuy0Wpkz6VtKN8U35Vd0d7P1C32XXL/Q+4V+YXZSD+IFS788mvIrupJNHs+UB/E7oTbFLKWbYpbyK7q72brQd8l1oXehX5gdWSJPPASrKCm/orvy2H/lLoT6r9z7r9w35kUurDxcorth+6MjKb8p3Y9CbRSl/Iruhu2PjsicpfyKh49C/a8o5Vc8pLKJhxSHVDbxKx5O05UeS+0EDuL3a22/0HfJDflClwt7Ieovj558AVZMhK9wWP3u3y7pt29S/nFtyu/HBv744w/hK7pSm+KQyiZ+xcNputJjqZ3AQfx2oe/S+uHchMbLhb0p9k8yEziksglf4SB+xYPopvyKh1Q28ZDikMomfsXDabrSY6mdwEH8dqHv0upC/0dyJ1+A1SikHsTV7/YLXQhdq5X5lV+S2RFd8SseTtMVZlI7gYP47ULfpdWF3oX+i9mRh0BGUB5l0U35FQ+pbOIhxSGVTfyKh9N0pcdSO4GD+O1C36XVhd6F3oV+0+35LiML59Yf/iImD7h4SGUTv+LhNF3phdRO4CB+u9B3aXWhd6F3od90e7rQd0FOWDgT/kFhl9/q3AS+K4//9vf+t9x3yfW/5f4XuZMvwKr9qYdr9bt/+6fu/rfcBRfXyvyKuMyO6Ipf8XCarjCT2gkcxG+/0Hdp9Qu9X+j9Qr/p9vQLfRfkhIUz4R8Udvmtzk3gu/LYL/RdQjc94L0A/oDLxQq09/8kU30Tv+JBdE/jK9mkNsVhQt/Eg3CYoCs9ltoJHMRvv9B3afULvV/oN/0DnoygPJ6iKw+X6EptKpt4SHFIZRO/4uE0Xemx1E7gIH5fsdB3A/+uc6mLlcqT8iu6qWyiK5dbdIVDyoP4nVArzCb4TfVNOLzZw4QeT+hFF/pvmIRpjV8hSPkV3ZXHJ/7eB/EJyp/9RmfnOyfh0Pn9bLZ2qyb0ogt9t3sXzk1r/CpKyq/orjw+8fc+iE9Q/uw3Ojtd6J9NynNVMpOpt6QL/bl+//VL0xq/QpDyK7orj0/8PXUJhUPKwxP87vwNYXbn7+5qpfomHN7sYbcvd56b0Isu9Ds7+qHWtMavbKf8iu7K4xN/74P4BOXPfqOz0y/0zybluSqZydRb0oX+XL/7hf4Da7kAv6FNP/1k6hIKh5SHCXzFgzAT3VRtqm/C4c0eUn0T3Qm96EKXjt1UO63xq1gpv6K78vjE3/sgPkH5s9/o7PQL/bNJea5KZjL1lnShP9fvfqH3C/0fp23aQ/AbrgT/pDBj8cCB1AMuHN7sIdAylpzQiy50btv1A9Mav0qU8iu6K49P/L0P4hOUP/uNzk6/0D+blOeqZCZTb0kX+nP97hd6v9D7hX7TfZPH86afvCSTesCFw5s9XGrOTYcn9KIL/aZmisy0xq+8p/yK7srjE3/vg/gE5c9+o7PTL/TPJuW5KpnJ1FsydqE/14bZvySNTw1UdbOPZ/mW798eYvh/kXva+zD7tX3OnfRt19Wo/3/ouyHedk4a38XQxfBfWQy9F987fRqHt73Pu3mkb7u/0YW+Sy54Thrfhd6F3oX+82XsvZhzL4JP5VHS8q7vButC3yUXPCeN78M15+Fq3878gmzfsn0LPpVHScuc7QbrQt8lFzwnje9C70LvF3q/0P/tOZrwPgSfyqOk5V3fDdaFvksueE4aP+HC1m/2C6d8y/frc3PaPASfyqOkpW+7wbrQd8kFz0nju9D7hd4v9H6h9ws9+CDfJC3v+u5PdqHvkguek8Z3oXehd6F3oXehBx/km6TlXd/9yS70XXLBc9L4LvQu9C70LvQu9OCDfJO0vOu7P9mFvksueE4a34Xehd6F3oXehR58kG+Slnd99ye70HfJBc9J47vQu9C70LvQu9CDD/JN0vKu7/5kfKHvGuu5cwjIP1RMSJW6WMJBPKR0J/RCPAgH0ZVa6ZvotrYE7iDQhX4Hxf+4xoSHVlqQepSFg3hI6QqzCbXCIeVX+pbyUN0S+Nd/I/NnJ7TTcZHAhIdWIqRGXjiIh5SuMJtQKxxSfqVvKQ/VLYEu9M5AjMCEh1bCpR5l4SAeUrrCbEKtcEj5lb6lPFS3BLrQOwMxAhMeWgmXepSFg3hI6QqzCbXCIeVX+pbyUN0S6ELvDMQITHhoJVzqURYO4iGlK8wm1AqHlF/pW8pDdUugC70zECMw4aGVcKlHWTiIh5SuMJtQKxxSfqVvKQ/VLYEu9M5AjMCEh1bCpR5l4SAeUrrCbEKtcEj5lb6lPFS3BLrQOwMxAhMeWgmXepSFg3hI6QqzCbXCIeVX+pbyUN0S6ELvDMQITHhoJVzqURYO4iGlK8wm1AqHlF/pW8pDdUugC70zECMw4aGVcKlHWTiIh5SuMJtQKxxSfqVvKQ/VLYHXLXS53HIJRTc1Vim/KV3hIB5EV/omHlK6kk1qU35FV/xKrfRNdCXbBA+STfyexkGyCbMJHMTv19pj/6dfU9BFdxf66pwMqvhN6a7yfP27eBDdCRxS2U7jIH6lNsU3NTuSTTyIrjATD6IrfutBaP1c24X+AxMZqGvo//20XBbxm9IVDuJBdCdwSGU7jYP4ldoU39TsSDbxILrCTDyIrvitB6HVhb6kJQO1FNsskMsiflO6ElM8iO4EDqlsp3EQv1Kb4puaHckmHkRXmIkH0RW/9SC0utCXtGSglmKbBXJZxG9KV2KKB9GdwCGV7TQO4ldqU3xTsyPZxIPoCjPxILritx6EVhf6kpYM1FJss0Aui/hN6UpM8SC6Eziksp3GQfxKbYpvanYkm3gQXWEmHkRX/NaD0OpCX9KSgVqKbRbIZRG/KV2JKR5EdwKHVLbTOIhfqU3xTc2OZBMPoivMxIPoit96EFpd6EtaMlBLsc0CuSziN6UrMcWD6E7gkMp2GgfxK7UpvqnZkWziQXSFmXgQXfFbD0KrC31JSwZqKbZZIJdF/KZ0JaZ4EN0JHFLZTuMgfqU2xTc1O5JNPIiuMBMPoit+60FodaEvaclALcU2C+SyiN+UrsQUD6I7gUMq22kcxK/UpvimZkeyiQfRFWbiQXTFbz0IrS70JS0ZqKXYZoFcFvGb0pWY4kF0J3BIZTuNg/iV2hTf1OxINvEgusJMPIiu+K0HodWFfo3WQ6dTQ32aruCWbKL75to+yt+7KxwmzFnK72m6E+6mMHvCb/+X4p6gjL8hj4YM1Gm6gk2yie6ba2V2hIP04jQPkk2YSa0wE7+n6QqzVK0wS3n4qtuF/gRl/I03X8LUBRBm2I7Xlk/oxWkeJsyZMBO/p+lOuJjC7Am/XehPUMbfePMlTF0AYYbteG35hF6c5mHCnAkz8Xua7oSLKcye8NuF/gRl/I03X8LUBRBm2I7Xlk/oxWkeJsyZMBO/p+lOuJjC7Am/XehPUMbfePMlTF0AYYbteG35hF6c5mHCnAkz8Xua7oSLKcye8NuF/gRl/I03X8LUBRBm2I7Xlk/oxWkeJsyZMBO/p+lOuJjC7Am/XehPUMbfePMlTF0AYYbteG35hF6c5mHCnAkz8Xua7oSLKcye8NuF/gRl/I03X8LUBRBm2I7Xlk/oxWkeJsyZMBO/p+lOuJjC7Am/XehPUMbfePMlTF0AYYbteG35hF6c5mHCnAkz8Xua7oSLKcye8NuF/gRl/I03X8LUBRBm2I7Xlk/oxWkeJsyZMBO/p+lOuJjC7Am/xy50gSNDLbqp2glD8mZmku3NvZBsZfb9tqeYyVsiHkQ3VSuzIx4mcJBsT/jtQpcJeqj2icavosigrrSe+Lswk2yim8opfsWDZBMPoit+pVb8iq5km+BBsqVq38xBssns7PaiC32XXPDcE41f2ZdBXWk98XdhJtlEN5VT/IoHySYeRFf8Sq34FV3JNsGDZEvVvpmDZJPZ2e1FF/ouueC5Jxq/si+DutJ64u/CTLKJbiqn+BUPkk08iK74lVrxK7qSbYIHyZaqfTMHySazs9uLLvRdcsFzTzR+ZV8GdaX1xN+FmWQT3VRO8SseJJt4EF3xK7XiV3Ql2wQPki1V+2YOkk1mZ7cXXei75ILnnmj8yr4M6krrib8LM8kmuqmc4lc8SDbxILriV2rFr+hKtgkeJFuq9s0cJJvMzm4vutB3yQXPPdH4lX0Z1JXWE38XZpJNdFM5xa94kGziQXTFr9SKX9GVbBM8SLZU7Zs5SDaZnd1edKHvkguee6LxK/syqCutJ/4uzCSb6KZyil/xINnEg+iKX6kVv6Ir2SZ4kGyp2jdzkGwyO7u96ELfJRc890TjV/ZlUFdaT/xdmEk20U3lFL/iQbKJB9EVv1IrfkVXsk3wINlStW/mINlkdnZ70YW+Sy547onGr+zLoK60nvi7MJNsopvKKX7Fg2QTD6IrfqVW/IquZJvgQbKlat/MQbLJ7Oz2ogt9l1zw3BONX9mXQV1pPfF3YSbZRDeVU/yKB8kmHkRX/Eqt+BVdyTbBg2RL1b6Zg2ST2dntRXyhS2AJIXDEw2m6wmxCbYrvm7OV2ffuTrjHMmepvomu+E3xTXkQXWEmHFIeRPdrbRf6D+RSjU/p7jb+d517M4dUtpTu75qBr7+bypbSFWYpD6IrfmWRTfAg2cSvcEh5EN0u9F/QSjU+pbvb+N917s0cUtlSur9rBrrQfyYvS0TmQXp8mgfJJsyEQ8qD6Hahd6HvzsvlcxMu1uUQ/yKQypbSTXEQ3VS2lO5p2cSvLDLhm/IguuJXOKQ8iG4Xehf67rxcPjfhYl0O0YV+G8LUPKR0JXjKg+iKX1lkEzxINvErHFIeRLcLvQt9d14un5twsS6H6EK/DWFqHlK6EjzlQXTFryyyCR4km/gVDikPotuF3oW+Oy+Xz024WJdDdKHfhjA1DyldCZ7yILriVxbZBA+STfwKh5QH0e1C70LfnZfL5yZcrMshutBvQ5iah5SuBE95EF3xK4tsggfJJn6FQ8qD6Hahd6HvzsvlcxMu1uUQXei3IUzNQ0pXgqc8iK74lUU2wYNkE7/CIeVBdLvQu9B35+XyuQkX63KILvTbEKbmIaUrwVMeRFf8yiKb4EGyiV/hkPIgul3oXei783L53ISLdTlEF/ptCFPzkNKV4CkPoit+ZZFN8CDZxK9wSHkQ3UcXuhhLgRQP0njRlWwpD+JXaiWb6E7gINnEb0pX+Eqt+BVdYSa64jflIeVXdCdkE7+pvqV0JdsTtfH/6VcJIdBFV2pTF0CypTwIB6mVbKI7gYNkE78pXeErteJXdIWZ6IrflIeUX9GdkE38pvqW0pVsT9R2of9AOXUB3jxQkk2GOtUL8SDZxG9KV7JJrfgVXWEmuuI35SHlV3QnZBO/qb6ldCXbE7Vd6F3ol+dMLov82ITHSLKJ35Su8JVa8Su6wkx0xW/KQ8qv6E7IJn5TfUvpSrYnarvQu9Avz5lcFvmxCY+RZBO/KV3hK7XiV3SFmeiK35SHlF/RnZBN/Kb6ltKVbE/UdqF3oV+eM7ks8mMTHiPJJn5TusJXasWv6Aoz0RW/KQ8pv6I7IZv4TfUtpSvZnqjtQu9CvzxnclnkxyY8RpJN/KZ0ha/Uil/RFWaiK35THlJ+RXdCNvGb6ltKV7I9UduF3oV+ec7kssiPTXiMJJv4TekKX6kVv6IrzERX/KY8pPyK7oRs4jfVt5SuZHuitgu9C/3ynMllkR+b8BhJNvGb0hW+Uit+RVeYia74TXlI+RXdCdnEb6pvKV3J9kRtF3oX+uU5k8siPzbhMZJs4jelK3ylVvyKrjATXfGb8pDyK7oTsonfVN9SupLtidou9C70y3Mml0V+bMJjJNnEb0pX+Eqt+BVdYSa64jflIeVXdCdkE7+pvqV0JdsTtfGFngIpuk+AXP2GXKwJ2cTvKvvXv6eyid83e5BelJnQ+l4rzFz9sxOp+f3s17McTssmfp+YnS50meILtdJMGZILln55VPyKh1Q28ftmD9KLMhNa2UUmTlLzKx5kdkT3tGziN8Xsbx9Mf4Z/JRVYdGWgUrWCeUI28SvMUtnE75s9SC/KTGh1oX+lJbMjlFN3UzxINvEruuK3C32X1oVz0kwZkguW+oV+M7w39zg1k29mdvN4/SWX6oX4lb6J7mnZxG+KWRe6TNhNtdJMGZKb7P0kI37FQyqb+H2zB+lFmQmtfqH3C/3neZG3RO6bT+b3E/3P0HfJ4TlppgwJ2vi4XPx+LPr/B+7bNyn/uFb8vtnDx8Dwv+BVZl3oXehd6PSAT3iU5UGU2tOyiV/h8ObFIMxSHKQXE/xO8JBiJrpSe9rsvDmb9EJmXZh9re0X+i45PCfNlCFBGx+Xi9+PRfuF/heq03qc8itzlvIg8yt+RVdq38zhtGzi94nZ6UKXm3ShVpopQ3LB0i+Pil/xkMomft/sQXpRZkKr/8q9/8q9/8q9/8r9fzMw4fGU50v8iu6bl6kwS3GQXkzwO8FDipnoSu1ps/PmbNILmXVh1n/lvkvrwjlppgzJBUv9Qr8Z3pt7nJrJNzO7ebyO/Y9rhENqzsRDaiZFV/w+utDFmDTzCTjifVU7IZt4WOXZ/bv0TfyKrngXD6Irtals4kFqhZlkE13xKx5E97TaFN8Uhwl9E2ZP+I3/Z+jSzGlwxPuqdkI28bDKs/t3GWrxK7riXTyIrtSmsokHqRVmkk10xa94EN3TalN8Uxwm9E2YPeG3Cz01bT/oTmi8eEhhkaEWv6Ir2cSD6EptKpt4kFphJtlEV/yKB9E9rTbFN8VhQt+E2RN+u9BT09aF/o9kZagnXBbxkBolYZbyILrCTLKJrvgVD6J7Wm2Kb4rDhL4Jsyf8dqGnpq0LvQv9ptl64iG4yer/yaQeOdGVPKfxlWxSm+IrHqR2Qt+E2RN+u9Blgi7UTmi8eLgQ9ZdHZajFr+hKNvEgulKbyiYepFaYSTbRFb/iQXRPq03xTXGY0Ddh9oTfLvTUtPULvV/oN83WEw/BTVb7hX4nyIe1ZDk9bO3yW5LyK8yeuMdd6KlOd6FfvoQTLot4SI3SEw/Bnd6FmWQTXckjHkT3tNoU3xSHCX0TZk/47UJPTVsXehf6TbP1xENwk9V+od8J8mEtWU4PW7v8lqT8CrMn7nEXeqrTXeiXL+GEyyIeUqP0xENwp3dhJtlEV/KIB9E9rTbFN8VhQt+E2RN+u9BT09aF3oV+02w98RDcZLVf6HeCfFhLltPD1i6/JSm/wuyJexxf6BJYoAsc8TBBVzhINtEVDqI7wa94EA6iK8xSHiboCofTamUepBcpDim/oivZ3sxMOHyt7UL/gZwMiQyq6EozxYPovtmvMBMOopvqhXhIZRNd4XBabaoXKQ4pv6Ir2SbMmWR7wm8Xehf6o/86Sy5A6nKLB7mEovvmbMJMOJxWK/MwgVnKr+hKj9/MTDj0C/0XtGRIZFBFV5opHkT3zX6FmXAQ3VQvxEMqm+gKh9NqU71IcUj5FV3JNmHOJNsTfvuF3i/0fqH/hn/ASz1cqQcmpSscTqs9jVnKr+hKj59YkCs/ku0Jv13oXehd6F3oq3cr9r/PvvzhgwumPfYrlCm/orvy+PXvTyzIlR/J9oTfLvQu9C70LvTVu9WFviT0c8G0x34VIeVXdFceu9B/TagLvQu9C70LffmOyqP8xJfI0vCAgtOYpfyKrrRtwpxJtif8dqF3oXehd6Ev39FpD9fS8ICC05il/IqutO2JBbnyI9me8NuF3oXehd6Fvnq3+q/cl4T6r9z/DZEsPcH8xIJc+ZFsT/jtQu9C70LvQl+9W13oS0Jd6F3ovx6S/9xCfyLw6l6m/okrpbvKs/t38bv7G6tzp83DKs/Xv0s26cVpuqcxE79SKz0W3VStzJl4mMAhlU047NaO+kKfAFIGSvymdHcbvzonfldau38Xvru/sTqX4iDZxMNpuiv+0/4hSPxKrfRYdFO1MmfiYQKHVDbhsFvbhf4DORkoaXxKd7fxq3Pid6W1+3fhu/sbq3MpDpJNPJymu+LfhS6EnquVORNXMusmFpWPAAAgAElEQVSiK7WpbOJht7YLvQv9H2enF+s7lhQHeTTEw2m68nBNyCZ+pVZ6LLqpWumFeJjAIZVNOOzWdqF3oXeh/+L2pB4YeTTEw2m68nBNyCZ+pVZ6LLqpWumFeJjAIZVNOOzWdqF3oXehd6Ev3w955FKPcsqD6C5BbRakmG3aWR5LMZvAIZVtCfWGgi70LvQu9C705VMij1zqUU55EN0lqM2CFLNNO8tjKWYTOKSyLaHeUNCF3oXehd6FvnxK5JFLPcopD6K7BLVZkGK2aWd5LMVsAodUtiXUGwq60LvQu9C70JdPiTxyqUc55UF0l6A2C1LMNu0sj6WYTeCQyraEekNBF3oXehd6F/ryKZFHLvUopzyI7hLUZkGK2aad5bEUswkcUtmWUG8o6ELvQu9C70JfPiXyyKUe5ZQH0V2C2ixIMdu0szyWYjaBQyrbEuoNBaMWuuQR6DIkoit+U7WnZRO/KWan6b55JqUXwiE1ZykPoivMpHYCs5TfFF9hlvLwlVkX+g8T9AR0GdpV7bSButPvSuu/8vc3z6T0UDjIvZjgQbKJX6mdwCzlN8VXmKU8dKH/YmqegC5Du6qdNlB3+l1p/Vf+/uaZlB4KB7kXEzxINvErtROYpfym+AqzlIcu9C50uTe31soFuPWHDxZ74iG4E0+qx8LhNA+S7c5e/W0ZfPsWkU5lkx6/2UMXehd65OJ+IiqX8BO9/0JN6jFKsUv1WDic5kGyvblvkk16nOI7wUMXehe63Jtba+UC3PrDB4ulHqMUklSPhcNpHiTbm/sm2aTHKb4TPHShd6HLvbm1Vi7ArT98sFjqMUohSfVYOJzmQbK9uW+STXqc4jvBQxd6F7rcm1tr5QLc+sMHi6UeoxSSVI+Fw2keJNub+ybZpMcpvhM8dKF3ocu9ubVWLsCtP3ywWOoxSiFJ9Vg4nOZBsr25b5JNepziO8FDF3oXutybW2vlAtz6wweLpR6jFJJUj4XDaR4k25v7Jtmkxym+Ezx0oXehy725tVYuwK0/fLBY6jFKIUn1WDic5kGyvblvkk16nOI7wcPYhX4adGmmDOpptam+CQfphfgVXfGbqk1lE91UttN6keIwoReSTfom2VK6E7KJhy70m77QZaB2G3TCObmEqTzSC/EruqlsopvKJrriV2pP64Vkk9oJvRC/0jfJltKdkE08dKF3oe/Oyz+ek0t46w9/EUtdbtFNZRNd6YVkE13xK7XiV3RPq53QC2EmfZNsKd0J2cRDF3oX+u68dKHfSu5+sdMeRCEgD7jonlYrPZ6QTfom2VK6wmyChy70LnSZ2WWtXMKl2GZB6mKJ7qb1W49JLySb6N4aaPPfwqQ8TNCd0AvhkJqzlO6EbOKhC70LfXde+oV+K7n7xeSxn/AgCgHxK7qn1UqPJ2STvkm2lK4wm+ChC70LXWZ2WSuXcCm2WZC6WKK7af3WY9ILySa6twbqF/pPOCf0QnqcmrOU7oRs4qELvQt9d176hX4rufvF5LGf8CAKAfEruqfVSo8nZJO+SbaUrjCb4KELvQtdZnZZK5dwKbZZkLpYortp/dZj0gvJJrq3BuoXer/Q/2WgJszvBA9d6F3ot765pz324lcu7K1QN8VS2UR30/ry2Gm9WAbaLJjQC7EufZNsKd0J2cRDF3oX+u68/OM5uYS3/vDm15v4lUcjlU10U9lEV/xK7Wm9kGxSO6EX4lf6JtlSuhOyiYdHF/qusTvPSePv/N2vWjKoKQ/CQfyKbirbm/0KM+mFMEt5EF3xKxxSHkRX/KY4vFlXeiG1qb6Jhy70XVoXzsllufAzvzyaGj7RTWUTvqf5FWaSTZilPIiu+BUOKQ+iK35THN6sK72Q2lTfxEMX+i6tC+fkslz4mS70D+DJJfxAbqskNQ+SbYIHgSd+hUPKg+iK3xSHN+tKL6Q21Tfx0IW+S+vCObksF36mC/0DeHIJP5DbKknNg2Sb4EHgiV/hkPIguuI3xeHNutILqU31TTx0oe/SunBOLsuFn+lC/wCeXMIP5LZKUvMg2SZ4EHjiVzikPIiu+E1xeLOu9EJqU30TD13ou7QunJPLcuFnutA/gCeX8AO5rZLUPEi2CR4EnvgVDikPoit+UxzerCu9kNpU38RDF/ourQvn5LJc+Jku9A/gySX8QG6rJDUPkm2CB4EnfoVDyoPoit8UhzfrSi+kNtU38dCFvkvrwjm5LBd+pgv9A3hyCT+Q2ypJzYNkm+BB4Ilf4ZDyILriN8XhzbrSC6lN9U08dKHv0rpwTi7LhZ/pQv8AnlzCD+S2SlLzINkmeBB44lc4pDyIrvhNcXizrvRCalN9Ew9d6Lu0LpyTy3LhZ7rQP4Anl/ADua2S1DxItgkeBJ74FQ4pD6IrflMc3qwrvZDaVN/EQxf6Lq0L5+SyXPiZLvQP4Mkl/EBuqyQ1D5JtggeBJ36FQ8qD6IrfFIc360ovpDbVN/Hw6EKXwLsh/svnJlxC4S/zINnEg9Se5leytfY7gVSPRVd6Ifci5UH8Sm2zCa2fa7/9KQQ3fuu0gdqI+FuPSPukF6IrACZ4eLNfydbaLvRpMyDvjrwlE3JKtl2/Xei75IackyGRCyC6gmKChzf7lWyt7UKfNgPy7shbMiGnZNv124W+S27IORkSuQCiKygmeHizX8nW2i70aTMg7468JRNySrZdv13ou+SGnJMhkQsguoJigoc3+5Vsre1CnzYD8u7IWzIhp2Tb9duFvktuyDkZErkAoisoJnh4s1/J1tou9GkzIO+OvCUTckq2Xb9d6LvkhpyTIZELILqCYoKHN/uVbK3tQp82A/LuyFsyIadk2/Xbhb5Lbsg5GRK5AKIrKCZ4eLNfydbaLvRpMyDvjrwlE3JKtl2/Xei75IackyGRCyC6gmKChzf7lWyt7UKfNgPy7shbMiGnZNv124W+S27IORkSuQCiKygmeHizX8nW2i70aTMg7468JRNySrZdv13ou+SGnJMhkQsguoJigoc3+5Vsre1CnzYD8u7IWzIhp2Tb9XvsQhc40njR3YV+wrkJzMSDME31+DS/wkyyCV/RFb8pD6Irft/MIZVN+KZqU/Ow67cL/Qdy0xq029ir5+QSppiJB8lbv0KrX7Ffab15duS+CQfR9cn8vSeEwxNOu9C70P9xzuQSpoZaPMhlqV+h1YXehf7zvMgdSt1jn+L7TwiH+3/9Z8Uu9C70LvSbblrq4ZrwaEg28Su60qaUB9EVv2/mkMomfFO1qXnY9duF3oXehb57e344l3q4Jjwakk38iq60KeVBdMXvmzmksgnfVG1qHnb9dqF3oXeh796eLvR/JCePXOqxT3kQXRmrN3NIZRO+qdrUPOz67ULvQu9C3709Xehd6C+aHVm8sshE9yacj8kIhydMdaF3oXeh33TTUg/XhEdDsolf0ZU2pTyIrvh9M4dUNuGbqk3Nw67fLvQu9C703dvTL/R+ob9odmTxyiIT3ZtwPiYjHJ4w1YXehd6FftNNSz1cEx4NySZ+RVfalPIguuL3zRxS2YRvqjY1D7t+u9C70LvQd29Pv9D7hf6i2ZHFK4tMdG/C+ZiMcHjC1LELXeAIdBm+lG4qm+iexkGynda3VC+EWcqD6IpfqZV5EN0J2cSv1AqzCRxSfkVX+O7WdqFf+MqSZqaGWjzIkIhf8SC64ldqJ/hNeRBdYSZ9Ew+iK36lVvyK7oRs4ldqhdkEDim/oit8d2u70LvQ/3F25BLKUIvu7lCvzk3wm/IguitOX/8ufRMPoit+pVb8iu6EbOJXaoXZBA4pv6IrfHdru9C70LvQf3F7Uo+RPATiQXTl0Uh5EF3xK7UTmInfCbXC7LQei1/h8ETfutC70LvQu9CXb03qkRPdpcnNgtSjPCHbJpLlMWE2gUPKr+guod5Q0IXehd6F3oW+fErkUZZHTnSXJjcLxK/8xIRs4ldqhdkEDim/oit8d2u70LvQu9C70JfvhzzK8siJ7tLkZoH4lZ+YkE38Sq0wm8Ah5Vd0he9ubRd6F3oXehf68v2QR1keOdFdmtwsEL/yExOyiV+pFWYTOKT8iq7w3a3tQu9C70LvQl++H/IoyyMnukuTmwXiV35iQjbxK7XCbAKHlF/RFb67tV3oXehd6F3oy/dDHmV55ER3aXKzQPzKT0zIJn6lVphN4JDyK7rCd7e2C70LvQu9C335fsijLI+c6C5NbhaIX/mJCdnEr9QKswkcUn5FV/ju1h670FMgZfhSHqSZ4ld0JdsED5JNaiXbBGaSLVV7Ggfxm2ImcyYeJNsED5It5Vc8CF/R3a3tQn/oC323QatzqaGWQZ3gYcVp9++SbQKz3Zx3njuNg/i9k9NXLZkz8SDZJniQbCm/4kH4iu5ubRd6F/o/zo4MaupiiYfdC7A6J9nEr+iuPE77+2kcxG+KdWoeJNsED8I35Vc8CF/R3a3tQu9C70L/xe2RR0Mut+juXu7fde40DuI3xTQ1D5Jtggfhm/IrHoSv6O7WdqF3oXehd6Hvvh9jZ0cCTXiUU8tJsk3wIH1L+RUPwld0d2u70LvQxz7KEy6LPBriV3R3L/fvOncaB/GbYpqaB8k2wYPwTfkVD8JXdHdru9C70LvQ+4W++36MnR0JNOFRTi0nyTbBg/Qt5Vc8CF/R3a3tQu9CH/soT7gs8miIX9Hdvdy/69xpHMRvimlqHiTbBA/CN+VXPAhf0d2t7ULvQu9C7xf67vsxdnYk0IRHObWcJNsED9K3lF/xIHxFd7e2C70LfeyjPOGyyKMhfkV393L/rnOncRC/KaapeZBsEzwI35Rf8SB8RXe3tgu9C70LvV/ou+/H2NmRQBMe5dRykmwTPEjfUn7Fg/AV3d3a+ELfNXbnuVTjpZn18L2jwkH4yrzUg9Dyvrn67z0xYc6EQM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9tiF3safPHb3e58wD6d5kC5MWCLit70QWl4rfF39sxOnzeRnqa5VdaFf49fTQwjIA5N6CE7zIK1LMRMPUtteCC2vFb6u/tmJ02bys1TXqrrQr/Hr6SEE5IFJPQSneZDWpZiJB6ltL4SW1wpfV//sxGkz+Vmqa1Vd6Nf49fQQAvLApB6C0zxI61LMxIPUthdCy2uFr6t/duK0mfws1bWqLvRr/Hp6CAF5YFIPwWkepHUpZuJBatsLoeW1wtfVPztx2kx+lupaVRf6NX49PYSAPDCph+A0D9K6FDPxILXthdDyWuHr6p+dOG0mP0t1raoL/Rq/nh5CQB6Y1ENwmgdpXYqZeJDa9kJoea3wdfXPTpw2k5+lulbVhX6NX08PISAPTOohOM2DtC7FTDxIbXshtLxW+Lr6ZydOm8nPUl2r6kK/xq+nhxCQByb1EJzmQVqXYiYepLa9EFpeK3xd/bMTp83kZ6muVXWhX+PX00MIyAOTeghO8yCtSzETD1LbXggtrxW+rv7ZidNm8rNU16q60K/x6+khBOSBST0Ep3mQ1qWYiQepbS+EltcKX1f/7MRpM/lZqmtV8YUujU81SDwITvErHkRX/J7mQbKlalO9EL/SN9FNZRO/4kF0hYPUil/RlVrhkPJ7mgfhm2ImHnZru9B3yf3xxx/S+NMugGQThMJBdFO1KQ7iN8UslU38igfRFb5SK35FV2qFQ8rvaR6Eb4qZeNit7ULfJdeFvkVOHoKtH7j50ITLnWKWyiZ+xYPo3jwGf8mJ35QH4ZDye5oH6UWKmXjYre1C3yXXhb5FTh6CrR+4+dCEy51ilsomfsWD6N48Bl3oPwCVXkiPpW/iQXRTfsXDbm0X+i65LvQtcqlLuGXmg0MTLneKWSqb+BUPovtBa7dKxO/WD3xwSDik/J7m4QOso/6hTfx+re1C3yXXhb5FTh6CrR+4+VDqQRSbKWapbOJXPIiu8JVa8Su6UiscUn5P8yB8U8zEw25tF/ouuS70LXLyEGz9wM2HJlzuFLNUNvErHkT35jEY9fUmHISvMDvNg2RLMRMPu7Vd6LvkutC3yMlDsPUDNx+acLlTzFLZxK94EN2bx6AL/Qeg0gvpsfRNPIhuyq942K3tQt8l14W+RS51CbfMfHBowuVOMUtlE7/iQXQ/aO1Wifjd+oEPDgmHlN/TPHyAddQ/tInfr7Vd6LvkutC3yMlDsPUDNx9KPYhiM8UslU38igfRFb5SK35FV2qFQ8rvaR6Eb4qZeNit7ULfJdeFvkVOHoKtH7j50ITLnWKWyiZ+xYPo3jwGo77ehIPwFWaneZBsKWbiYbf22IWeGqiU7m6D7jwn2e783a9aqcuSyiZ+3+xhwjxM4JvikNIVZqlZF13hINlEN1Wb4vDVbxf6D92TIXmiQXcOl2S783e70K/RlDmb0GNJOyGbeJBsE2plHoRDSleYiQfRTdUK310PXehd6Luzs3UuNdSpyy1+3+xhq9kfHDqN7weRRpXITKZ6IboCT7KJbqo2xaFf6L/omAzJEw26c7gk252/2y/0azRlzib0WNJOyCYeJNuEWpkH4ZDSFWbiQXRTtcJ310O/0PuFvjs7W+dSQ5263OL3zR62mv3BodP4fhBpVInMZKoXoivwJJvopmpTHPqF3i/01MwudVNDnbrc4vfNHpaN3Sw4je9mzN92TGYy1QvRFVCSTXRTtSkOXehd6KmZXeqmhjp1ucXvmz0sG7tZcBrfzZi/7ZjMZKoXoiugJJvopmpTHLrQu9BTM7vUTQ116nKL3zd7WDZ2s+A0vpsxf9sxmclUL0RXQEk20U3Vpjh0oXehp2Z2qZsa6tTlFr9v9rBs7GbBaXw3Y/62YzKTqV6IroCSbKKbqk1x6ELvQk/N7FI3NdSpyy1+3+xh2djNgtP4bsb8bcdkJlO9EF0BJdlEN1Wb4tCF3oWemtmlbmqoU5db/L7Zw7KxmwWn8d2M+duOyUymeiG6AkqyiW6qNsXhFQtdoJ/WeMn2xJCs/KT4prKJX/GQ0l3x/9uF/vZNyj+uFQ4fi/7xxx+nMRMOkk2YvdlDKpvoSi+kxykPXejSseG1TwzJCoEM9Urr699T2cSveEjpCjPxILrCQXTF72keJJswEw6neUhlE13phfBNeehCl44Nr31iSFYIZKhXWl3oQujn2vbC+QkzuW+iK67f7CGVTXSlF9LjlIcudOnY8NonhmSFQIZ6pdWFLoS60K/R+n5a5lfum+hKjjd7SGUTXemF9DjloQtdOja89okhWSGQoV5pdaELoS70a7S60Hf5ybsj78MEXWGSyiYeutB3aQ08JxcgZV+GWjyksolf8ZDSFWbiQXSFg+iK39M8SDZhJhxO85DKJrrSC+Gb8tCFLh0bXvvEkKwQyFCvtPqFLoT6hX6NVr/Qd/nJuyPvwwRdYZLKJh660HdpDTwnFyBlX4ZaPKSyiV/xkNIVZuJBdIWD6Irf0zxINmEmHE7zkMomutIL4Zvy0IUuHRte+8SQrBDIUK+0+oUuhPqFfo1Wv9B3+cm7I+/DBF1hksomHrrQd2kNPCcXIGVfhlo8pLKJX/GQ0hVm4kF0hYPoit/TPEg2YSYcTvOQyia60gvhm/LQhS4dG177xJCsEMhQr7T6hS6E+oV+jVa/0Hf5ybsj78MEXWGSyiYeXrHQBaTAmTBQqWwTOIiHCbUT5iHFYcKcSbZUL8SD1E7wKx4kW2p2xG/Kg3CQWskmul3ov6Al0GWgUrq7jV+dO83vKs/u31McRHfX++qczO9K64m/C7MJ2Sb4FQ/SwxRf8ZvyIBykVrKJbhd6F/pyXmT4TrtYy/BfClIcRFf8Su1pfRNmE7JN8CseJsyO+J3QY2Em2US3C70LfTkvMnynXaxl+C50QfRY7WkzOcGveJBGpu68+E15EA5SK9lEtwu9C305LzJ8p12sZfgudEH0WO1pMznBr3iQRqbuvPhNeRAOUivZRLcLvQt9OS8yfKddrGX4LnRB9FjtaTM5wa94kEam7rz4TXkQDlIr2US3C70LfTkvMnynXaxl+C50QfRY7WkzOcGveJBGpu68+E15EA5SK9lEtwu9C305LzJ8p12sZfgudEH0WO1pMznBr3iQRqbuvPhNeRAOUivZRLcLvQt9OS8yfKddrGX4LnRB9FjtaTM5wa94kEam7rz4TXkQDlIr2US3C70LfTkvMnynXaxl+C50QfRY7WkzOcGveJBGpu68+E15EA5SK9lEtwu9C305LzJ8p12sZfgudEH0WO1pMznBr3iQRqbuvPhNeRAOUivZRHfsQpcQKTgThmRCtpQH6XGqF6ls9fu9u8JXmIluas7EQyrbm3Wlb9IL0ZXaVC/EQxf6L2hJg3ahr86lBlWypTyssv9tOL99k/KPa1PZhO/HZnFBiu4Ev+JhQt/EQyrbm3VlfqUXoiu1qV6Ihy70LvTlvJx2WZaBvhSkssnlrt/vBITZhL6Jh1S2N+tOuBfiIdUL8dCF3oW+nBd5uJZimwVyWeQnUtnq93sXhK8wE12Zh5SH6vo/tEnfUvMgHlI9Fg9d6F3oy3k57bIsA/UL/SdE8hil+IqH1EymPFS3C/3rvUnNbxd6F/ryfX5i+FYm5EFcaT1xseq3X+h/e1zhvwMi903m7DTdCfdYPKR6IR660LvQl/MiD8FSbLNALov8RCpb/Xahd6H/fBNPuxfylki21LvThd6FvpzZJ4ZvZUIuy0qrX+gzH1rpcWomUx6q23/l/sS704Xehb7cf6nHc/nDXwrkQRTdVLb67Rd6v9Bn/oOjvA9SK3c+9e50oXehL2f2ieFbmZDLstJ64p+U67cLvQu9C/3f3qIn3tRvf4Z/pY+crBp/EEVdehEei49si9+PBP9XlMpWvz6/wmxC38RDKtubdSfcY/GQ6oV4eMUXugSWSyi6qWamdCWb1J7mN5VNdGUmT+NbvzIJ2VrpRcpJatZP8yscdrMd+4UugVMg5bKIh5SuMJPa0/ymsolu58G/5oWv1HZ+hZbXpmbdnXx2IuVXdD9z+nNVF/ouueD/bOVpD8xpfqXlkk105XKLB9EVv1Jbv0IrWyu9SDmRmXyzX+Gw24su9F1yXeh/kZNL+MRQX2jpT0clm/yucBAPoit+pbZ+hVa2VnqRciIz+Wa/wmG3F13ou+S60LvQL8yOXG555ET3gv1fHq3fFFnXlV64+mcnZCbf7Fc4fEa2/8p9l9M/npPhk2amdG8N/0XsNL/CQbKJbufhOy3hIHylVno8wW8qm+hKrTCTXogHqU35FV3x+7W2X+i75PqF3i/0C7Mjl1seOdG9YL9f6Cl4N+vK7Nz803/JyUy+2a9w2O1FF/ouuS70LvQLsyOXWx450b1gvws9Be9mXZmdm3+6C/0HoE/czS70C1Msl0WamdK9EPVVD7hwkF6IbufhOy3hIHylVno8wW8qm+hKrTCTXogHqU35FV3x+7W2C32XXL/Q+4V+YXbkcssjJ7oX7L/qH/BO4yt9k2yiK7Uyk2/2KxyEbxf6Lq0fzsnwSTNTujfF/knmNL/CQbKJbuehX+gyL7u1qfkVP6lZFw9Sm/IruuL30YW+a+yEcxMui3CSgUplEw+STWolW8qveJBsp/mVbBNqU3xT2VJzlvKb0pW+pZiJh10O8X/lvmvshHOpxqeyy0ClsomHFAfJlvIrHoTDaX4l24TaFN9UttScpfymdKVvKWbiYZdDF/ouOfzP0C/8zG1HZaBOHuoVMMkmzFa/+7d/Nfbtm5R/XHua34+DDSlM8U3Fk1lPeZigK31LMRMPu8y60HfJdaFvkXtiqFfG5MKm/IqHVZ6vfz/Nr2SbUJvim8qWmrOU35Su9C3FTDzscuhC3yXXhb5F7omhXhmTC5vyKx5WebrQhdC12tQ8XHP176dTc5bym9KVvqWYiYddDl3ou+S60LfIPTHUK2NyYVN+xcMqTxe6ELpWm5qHa6660Ff8pG+n3c2v2bvQV5Pwi7+nGn/B0i+P/leGesVP+ibMVr/7t4vX/wxdcI2pTc1DKqDMesrDBF3pW4qZeNhl1oW+S65f6FvknhjqlTG5sCm/4mGVp1/oQuhabWoerrnqF/qKn/TttLvZL/RV9z/8e6rxH/48l/1XhnoFRvomzFa/2y90ITSzNjUPqbQy6ykPE3Slbylm4mGXWb/Qd8n1C32L3BNDvTImFzblVzys8vQLXQhdq03NwzVX/UJf8ZO+nXY3+4W+6v6Hf081/sOf57L/ylCvwEjfhNnqd/uFLoRm1qbmIZVWZj3lYYKu9C3FTDzsMusX+i65Iedk+FIDJR4mYJvAYYIH6YX4PW0ehMOba6XHKQ4yO+I3pZvisKvbhb5Lbsi5CYMqHiZgk4dA/AqHCR4km/gVDuKhtVkC0uOUE5kd8ZvSTXHY1e1C3yU35NyEQRUPE7DJQyB+hcMED5JN/AoH8dDaLAHpccqJzI74TemmOKyf+FwAABBMSURBVOzqdqHvkhtybsKgiocJ2OQhEL/CYYIHySZ+hYN4aG2WgPQ45URmR/ymdFMcdnW70HfJDTk3YVDFwwRs8hCIX+EwwYNkE7/CQTy0NktAepxyIrMjflO6KQ67ul3ou+SGnJswqOJhAjZ5CMSvcJjgQbKJX+EgHlqbJSA9TjmR2RG/Kd0Uh13dLvRdckPOTRhU8TABmzwE4lc4TPAg2cSvcBAPrc0SkB6nnMjsiN+UborDrm4X+i65IecmDKp4mIBNHgLxKxwmeJBs4lc4iIfWZglIj1NOZHbEb0o3xWFXtwt9l9yQcxMGVTxMwCYPgfgVDhM8SDbxKxzEQ2uzBKTHKScyO+I3pZvisKvbhb5Lbsi5CYMqHiZgk4dA/AqHCR4km/gVDuKhtVkC0uOUE5kd8ZvSTXHY1e1C3yU35NyEQRUPE7DJQyB+hcMED5JN/AoH8dDaLAHpccqJzI74TemmOOzqxhe6gNwN8bZzMqiSXXqR8pDyK7qpbG/mm2ImfRO+oiu1wkH8iq74TXk4TTfFTHRTPf7qoQtdOvJQbarxqUuYwiJ+xUP5fqclfFPMpG/iV3SlVjiIX9EVvykPp+mmmIluqsdd6NKF31CbanzqEqYQiV/xUL5d6DIvX2tldmR+RVe8pzycpptiJrqpHnehSxd+Q22q8alLmEIkfsVD+Xahy7x0of9MS+6m3LeUrvRbPIiucBDdLvRdWg+dSzVeBjXlQRCKX9FNZRO/KQ/C4c1+hYPUSt8m8E15OE1XeizZRFdmR3S70HdpPXQu1XgZ1JQHQSh+RTeVTfymPAiHN/sVDlIrfZvAN+XhNF3psWQTXZkd0e1C36X10LlU42VQUx4EofgV3VQ28ZvyIBze7Fc4SK30bQLflIfTdKXHkk10ZXZEtwt9l9ZD51KNl0FNeRCE4ld0U9nEb8qDcHizX+EgtdK3CXxTHk7TlR5LNtGV2RHdLvRdWg+dSzVeBjXlQRCKX9FNZRO/KQ/C4c1+hYPUSt8m8E15OE1XeizZRFdmR3S70HdpPXQu1XgZ1JQHQSh+RTeVTfymPAiHN/sVDlIrfZvAN+XhNF3psWQTXZkd0e1C36X10LlU42VQUx4EofgV3VQ28ZvyIBze7Fc4SK30bQLflIfTdKXHkk10ZXZEd+xCfyLwLqir52RIhIPoSoaUhwm6wiHFVzxIrfAVXakVZuI3pSvZpFb8im6ZCa3vtSlm4kQ8iG4X+i6tC+fkckvjRVfspzxM0BUOKb7iQWqFr+hKrTATvyldySa14ld0y0xodaE7rV+ckKGWQb3V5ANiKQ6iKzGlF+Jhgq5wkGyim6oVvikPwkz8pnQncBAPZSa0utCdVhf6klnqMRLdpckvBRMeDckmfoWDeBDdVG2Kg/gVZuI3pSvZpFb8im6ZCa0udKfVhb5kJpc7dWGXJrvQf0IkfRO+qVqZnZQHYSZ+U7oTOIiHMhNaXehOqwt9ySz1GInu0mQXehe6DMm/1MpMdjk58DKbw0ycSN9E92vtqP9/6E8E3gV19dyER04ySC8mZBO/wkGyiW6qNsVB/Aoz8ZvSlWxSK35Ft8yEVr/QnVa/0JfM5HKnLuzSZL/Q+4UuQ9Iv9F/Skjsv2FPvg+iKX6k9jZlke4Jvv9ClIxdqZVCl8aIr9lMeJugKhxRf8SC1wld0pVaYid+UrmSTWvErumUmtPqF7rT6hb5kJpc7dWGXJvuF3i90GZJ+ofcL/YZ5+Soh76T89GlvqmT7G78/JenGr0iDwlY23N93JMVBdCWN9EI8TNAVDpJNdFO1wjflQZiJ35TuBA7iocyEVr/QndZv+EKXy31roIO/YoXDhEcj1WPJJszEb8pDyq/oprIJX/ErtZJtgl/Jdlqt9CKVTXr8hN9j/zN0AZlqpjRI/KZ0hUPKQ0o3lU10Uz0WD1IrfkVXeiy6Kb/iQbJN8CvZTquVXqSySY+f8NuFfqHT0qBU40VXojab0PpeK70Qvu7ksxPi9zPF71WpbCm/qWwT/Eq202pTcyYcpMdP+O1Cl+79UCsNSjVedCVqswmtLvSvtGR2hHJq1sWDZJvgV7KdViu9SGWTHj/htwv9QqelQanGi65EbTah1YXehf7zvKTupk/mO0/IG5UiID1+wm8X+oVOS4NSjRddidpsQqsLvQu9C91vzLUT8kZd+6V/Py3v7xN+u9AvdFoalGq86ErUZhNaXehd6F3ofmOunZA36tovdaH/RUAWjjRIdFPNTPlN6QqHlIeUbiqb6MpMCgfxILXiV3RT2VJ+U9km+JVsp9Wm5kw4SI+f8NsvdOneD7XSoFTjRVeiNpvQ6hd6v9D7he435toJeaOu/VK/0PuF/sMMyOKVQRVdGeqUh5RuKpvoSi+Eg3iQWvEruqlsKb+pbBP8SrbTalNzJhykx0/47Re6dK9f6P9IKzXUoittTF0s8ZvyIBzEr+imsqX8prJN8CvZTqtNzZlwkB4/4bcLXbo3cKGL/dTwvVlX+EqtXO7T+AqHCbUpvqdlE7+p+RUPUit+RXdabRf6hY7IkEx4NFIe3qx7YTx+eXTC7KT6lmKW0n0zB8kmfFPzKx6kVvyK7rTaLvQLHZEhkYslumI/5eHNusJXaqXHp/EVDhNqU3xPyyZ+U/MrHqRW/IrutNou9AsdkSGZ8GikPLxZ98J49As9Be9m3dT83mxzS06yyQ+k3j7xILXiV3Sn1XahX+iIDIlcLNEV+ykPb9YVvlIrPT6Nr3CYUJvie1o28ZuaX/EgteJXdKfVdqFf6IgMyYRHI+XhzboXxqNf6Cl4N+um5vdmm1tykk1+IPX2iQepFb+iO622C/1CR2RI5GKJrthPeXizrvCVWunxaXyFw4TaFN/Tsonf1PyKB6kVv6I7rbYL/UJHZEgmPBopD2/WvTAe/UJPwbtZNzW/N9vckpNs8gOpt088SK34Fd1ptV3oFzoiQyIXS3TFfsrDm3WFr9RKj0/jKxwm1Kb4npZN/KbmVzxIrfgV3Wm1XegXOiJDMuHRSHl4s+6F8egXegrezbqp+b3Z5pacZJMfSL194kFqxa/oTqvtQr/QERkSuViiK/ZTHt6sK3ylVnp8Gl/hMKE2xfe0bOI3Nb/iQWrFr+hOq+1Cv9ARGZLUo5HSvYDltqOSTX5U+ia6b/abYpbiO8GvZJtQK/M7ga/4Fb4Tsonfr7Vd6Lvk/vjjD2m8DN8E3QtYbjsqzORHha/ovtlvilmK7wS/km1CrczvBL7iV/hOyCZ+u9B3af1wThovwzdB9yZEl2SEmfyQ8BXdN/tNMUvxneBXsk2olfmdwFf8Ct8J2cRvF/ourS70m8h9JnPahX2z3wmPnPCd4PezKZ9TdRpf8SuUT56d/it36XQX+gVafvS0C/tmvxMeOeE7wa9P/O89cRpf8StkT56dLnTpdBf6BVp+9LQL+2a/Ex454TvBr0/87z1xGl/xK2RPnp0udOl0F/oFWn70tAv7Zr8THjnhO8GvT/zvPXEaX/ErZE+enS506XQX+gVafvS0C/tmvxMeOeE7wa9P/O89cRpf8StkT56dLnTpdBf6BVp+9LQL+2a/Ex454TvBr0/87z1xGl/xK2RPnp0udOl0F/oFWn70tAv7Zr8THjnhO8GvT/zvPXEaX/ErZE+enS506XQX+gVafvS0C/tmvxMeOeE7wa9P/O89cRpf8StkT56dYxe6NGhCrQxfaqDEQ4qZZBO/oivZTvMg2VLMxIPUSi9EVziIB9EVv1I7wa94kGwpvqf5/cqsC10m6EKtDMlpgypYJNtpzCSbMBMOopvyKx6kdgIH8TCB7wS/4kHmIcX3NL9d6DI1N9XKkJw2qIJIsp3GTLIJM+Eguim/4kFqJ3AQDxP4TvArHmQeUnxP89uFLlNzU60MyWmDKogk22nMJJswEw6im/IrHqR2AgfxMIHvBL/iQeYhxfc0v13oMjU31cqQnDaogkiyncZMsgkz4SC6Kb/iQWoncBAPE/hO8CseZB5SfE/z24UuU3NTrQzJaYMqiCTbacwkmzATDqKb8isepHYCB/Ewge8Ev+JB5iHF9zS/XegyNTfVypCcNqiCSLKdxkyyCTPhILopv+JBaidwEA8T+E7wKx5kHlJ8T/PbhS5Tc1OtDMlpgyqIJNtpzCSbMBMOopvyKx6kdgIH8TCB7wS/4kHmIcX3NL9d6DI1N9XKkJw2qIJIsp3GTLIJM+Eguim/4kFqJ3AQDxP4TvArHmQeUnxP89uFLlNzU60MyWmDKogk22nMJJswEw6im/IrHqR2AgfxMIHvBL/iQeYhxfc0v13oMjU31cqQnDaogkiyncZMsgkz4SC6Kb/iQWoncBAPE/hO8CseZB5SfE/zO3ahSzPfXNtB/d7d1MWS2ZFeTPAr2SbUTuA7wYP0QvyKbmp+xa94SOkKM/Eguru1o/6nX3dDvO1cakjksgjT0/ymsqX4it/TamV2UnwneJC+iV/RPY2vcJiQTXqxW9uFvksueE4GVWycNtQpv8JMejHBr2SbUDuB7wQP0gvxK7qp+RW/4iGlK8zEg+ju1nah75ILnksNiVwWiXea31S2FF/xe1qtzE6K7wQP0jfxK7qn8RUOE7JJL3Zru9B3yQXPyaCKjdOGOuVXmEkvJviVbBNqJ/Cd4EF6IX5FNzW/4lc8pHSFmXgQ3d3aLvRdcsFzqSGRyyLxTvObypbiK35Pq5XZSfGd4EH6Jn5F9zS+wmFCNunFbm0X+i654DkZVLFx2lCn/Aoz6cUEv5JtQu0EvhM8SC/Er+im5lf8ioeUrjATD6K7W9uFvksueC41JHJZJN5pflPZUnzF72m1MjspvhM8SN/Er+iexlc4TMgmvdit7ULfJRc8J4MqNk4b6pRfYSa9mOBXsk2oncB3ggfphfgV3dT8il/xkNIVZuJBdHdru9B3yQXPpYZELovEO81vKluKr/g9rVZmJ8V3ggfpm/gV3dP4CocJ2aQXu7Vd6LvkgudkUMXGaUOd8ivMpBcT/Eq2CbUT+E7wIL0Qv6Kbml/xKx5SusJMPIjubm18oe8a67kSKIESKIESKIHPCXShf86qlSVQAiVQAiUwlkAX+tjW1FgJlEAJlEAJfE6gC/1zVq0sgRIogRIogbEEutDHtqbGSqAESqAESuBzAl3on7NqZQmUQAmUQAmMJdCFPrY1NVYCJVACJVACnxPoQv+cVStLoARKoARKYCyBLvSxramxEiiBEiiBEvicQBf656xaWQIlUAIlUAJjCXShj21NjZVACZRACZTA5wS60D9n1coSKIESKIESGEugC31sa2qsBEqgBEqgBD4n0IX+OatWlkAJlEAJlMBYAl3oY1tTYyVQAiVQAiXwOYEu9M9ZtbIESqAESqAExhLoQh/bmhorgRIogRIogc8JdKF/zqqVJVACJVACJTCWQBf62NbUWAmUQAmUQAl8TqAL/XNWrSyBEiiBEiiBsQS60Me2psZKoARKoARK4HMCXeifs2plCZRACZRACYwl0IU+tjU1VgIlUAIlUAKfE+hC/5xVK0ugBEqgBEpgLIEu9LGtqbESKIESKIES+JzA/wNcGiLlJGLue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AfQAAAH0CAYAAADL1t+KAAAAAXNSR0IArs4c6QAAIABJREFUeF7t3eGy3TaSrFHr/R/aN+6ow3Es2cJeIJMq0Dl/TyF35lcFlOnu6Pn2559//vlH/68ESqAESqAESuBoAt+60I/uX82XQAmUQAmUwP8R6ELvIJRACZRACZTACwh0ob+giY1QAiVQAiVQAl3onYESKIESKIESeAGBLvQXNLERSqAESqAESqALvTNQAiVQAiVQAi8g0IX+giY2QgmUQAmUQAl0oXcGSqAESqAESuAFBLrQX9DERiiBEiiBEiiBLvTOQAmUQAmUQAm8gEAX+gua2AglUAIlUAIl0IXeGSiBEiiBEiiBFxDoQn9BExuhBEqgBEqgBLrQOwMlUAIlUAIl8AICXegvaGIjlEAJlEAJlEAXemegBEqgBEqgBF5AoAv9BU1shBIogRIogRLoQu8MlEAJlEAJlMALCHShv6CJjVACJVACJVACXeidgRIogRIogRJ4AYEu9Bc0sRFKoARKoARKoAu9M1ACJVACJVACLyDQhf6CJjZCCZRACZRACcQX+rdv30oZCfz555944rPyCb2QbOI3pfsZWa86za8kTGVL6Z6WTfy++Q4Jhwm1Mr+7frvQd8kFz6UaL5c7FU+yid+U7mkcUn5FN9WLlO5p2cTvm++QcJhQK/O767cLfZdc8Fyq8XK5U/Ekm/hN6Z7GIeVXdFO9SOmelk38vvkOCYcJtTK/u3670HfJBc+lGi+XOxVPsonflO5pHFJ+RTfVi5TuadnE75vvkHCYUCvzu+u3C32XXPBcqvFyuVPxJJv4TemexiHlV3RTvUjpnpZN/L75DgmHCbUyv7t+u9B3yQXPpRovlzsVT7KJ35TuaRxSfkU31YuU7mnZxO+b75BwmFAr87vrtwt9l1zwXKrxcrlT8SSb+E3pnsYh5Vd0U71I6Z6WTfy++Q4Jhwm1Mr+7frvQd8kFz6UaL5c7FU+yid+U7mkcUn5FN9WLlO5p2cTvm++QcJhQK/O767cLfZdc8Fyq8XK5U/Ekm/hN6Z7GIeVXdFO9SOmelk38vvkOCYcJtTK/u3670HfJBc+lGi+XOxVPsonflO5pHFJ+RTfVi5TuadnE75vvkHCYUCvzu+u3C32XXPBcqvFyuVPxJJv4TemexiHlV3RTvUjpnpZN/L75DgmHCbUyv7t+Ry30JwLvgrp6bsLFKt/vXRQOqb7JPIkH0RUOopvyKx5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UMX+kMTlGp8SvchLLf9TIpDSleCiwfRTT20Kb+S7bTaCb0QD9Jj0T2tb9M4dKE/NEGpxqd0H8Jy28+kOKR0Jbh4EN3UQ5vyK9lOq53QC/EgPRbd0/o2jcOxC11ApoZEBlX8iq5kS3lI6Uq2VK1kEw/S45SHlF/RlVrhUL7fyU5g9uZepPjKvfha24W+S+7l/5vgqUsouhdac9tRubDyo8Ih5SHlV3SlVjiUbxe6zNbX2tTsiO6u9y70XXJd6H+RSz20F1pz21HJJj8qlzvlIeVXdKVWOJRvF7rMVhf6h7R6CbMX68M2HPmv3yRbqlbmVzx04Qit7B1K9VgSyjyIrmQTDxN0hYPUTuAgfr/W9gt9l1y/0PuFPnB2Llj65VF55FIeukSc7ARmMjvi12l8diLlV3Q/c/pzVRf6Lrku9C70gbNzwVIXegreB7qpx14WpHiYoPsB1q2SCRy2jP///xLkn+J+41fa+Oy/LpSWTOhFeNwEx0e1wuwjwf8VCYeUh5Rf0ZVa4VC+2XenvcjylXvxtbYLfZdcv9D7hT5wdi5Y6hd6Ct4HuvIPIB/Ixe9mF3oX+nIOZahloJY/vFmQ8iu6Yl2YiYeUrmRL1Uo28ZDiKx6kVvyKrtRKL8Sv6IpfqRW/oivZxMMEXeEgtRM4iN9+oe/S+uHcaY2fcAmF2U1tuiQjzOSHhEPKQ8qv6EqtcCjf7Bdke5HlK/eiC32XVhf6P5JLXe6b2nRJRrLJD3XhCK3s45nqsSSUeRBdySYeJugKB6mdwEH8dqHv0voPLXRBlLoAEzxINvGbehDFg9Sm/Iqu+JW+pTyI3wm1KWYp3RSzlF/R3c3W/1LcLrmX/5fiBIsMaurxTHkQXWEmHFIeJvgVDuJXmKU8iN8JtSlmKd0Us5Rf0d3N1oW+S64L/S9yMqipxzPlQXRllIRDysMEv8JB/AqzlAfxO6E2xSylm2KW8iu6u9m60HfJdaF3oV+YHVkiTzwEqygpv6K78vj178Is5UH8TqhNMUvpppil/IrubrYu9F1yXehd6BdmR5bIEw/BKkrKr+iuPHahC6Gfa2XOpG8p3Wtp//10yq/o7mbrQt8l14XehX5hdlIP4gVLvzya8iu6kk0ez5QH8TuhNsUspZtilvIrurvZutB3yXWhd6FfmB1ZIk88BKsoKb+iu/LYL3Qh1C/0f6Ml903mV3R3O9mFvkuuC70L/cLsTHsIVlFSfkV35bELXQh1oXehb8yLXFj5JxjR3bD90ZGUX9H9yOj/ilLMxO9pHiRbqhcpDxP8njYPwuy0Wpkz6VtKN8U35Vd0d7P1C32XXL/Q+4V+YXZSD+IFS788mvIrupJNHs+UB/E7oTbFLKWbYpbyK7q72brQd8l1oXehX5gdWSJPPASrKCm/orvy2H/lLoT6r9z7r9w35kUurDxcorth+6MjKb8p3Y9CbRSl/Iruhu2PjsicpfyKh49C/a8o5Vc8pLKJhxSHVDbxKx5O05UeS+0EDuL3a22/0HfJDflClwt7Ieovj558AVZMhK9wWP3u3y7pt29S/nFtyu/HBv744w/hK7pSm+KQyiZ+xcNputJjqZ3AQfx2oe/S+uHchMbLhb0p9k8yEziksglf4SB+xYPopvyKh1Q28ZDikMomfsXDabrSY6mdwEH8dqHv0upC/0dyJ1+A1SikHsTV7/YLXQhdq5X5lV+S2RFd8SseTtMVZlI7gYP47ULfpdWF3oX+i9mRh0BGUB5l0U35FQ+pbOIhxSGVTfyKh9N0pcdSO4GD+O1C36XVhd6F3oV+0+35LiML59Yf/iImD7h4SGUTv+LhNF3phdRO4CB+u9B3aXWhd6F3od90e7rQd0FOWDgT/kFhl9/q3AS+K4//9vf+t9x3yfW/5f4XuZMvwKr9qYdr9bt/+6fu/rfcBRfXyvyKuMyO6Ipf8XCarjCT2gkcxG+/0Hdp9Qu9X+j9Qr/p9vQLfRfkhIUz4R8Udvmtzk3gu/LYL/RdQjc94L0A/oDLxQq09/8kU30Tv+JBdE/jK9mkNsVhQt/Eg3CYoCs9ltoJHMRvv9B3afULvV/oN/0DnoygPJ6iKw+X6EptKpt4SHFIZRO/4uE0Xemx1E7gIH5fsdB3A/+uc6mLlcqT8iu6qWyiK5dbdIVDyoP4nVArzCb4TfVNOLzZw4QeT+hFF/pvmIRpjV8hSPkV3ZXHJ/7eB/EJyp/9RmfnOyfh0Pn9bLZ2qyb0ogt9t3sXzk1r/CpKyq/orjw+8fc+iE9Q/uw3Ojtd6J9NynNVMpOpt6QL/bl+//VL0xq/QpDyK7orj0/8PXUJhUPKwxP87vwNYXbn7+5qpfomHN7sYbcvd56b0Isu9Ds7+qHWtMavbKf8iu7K4xN/74P4BOXPfqOz0y/0zybluSqZydRb0oX+XL/7hf4Da7kAv6FNP/1k6hIKh5SHCXzFgzAT3VRtqm/C4c0eUn0T3Qm96EKXjt1UO63xq1gpv6K78vjE3/sgPkH5s9/o7PQL/bNJea5KZjL1lnShP9fvfqH3C/0fp23aQ/AbrgT/pDBj8cCB1AMuHN7sIdAylpzQiy50btv1A9Mav0qU8iu6K49P/L0P4hOUP/uNzk6/0D+blOeqZCZTb0kX+nP97hd6v9D7hX7TfZPH86afvCSTesCFw5s9XGrOTYcn9KIL/aZmisy0xq+8p/yK7srjE3/vg/gE5c9+o7PTL/TPJuW5KpnJ1FsydqE/14bZvySNTw1UdbOPZ/mW798eYvh/kXva+zD7tX3OnfRt19Wo/3/ouyHedk4a38XQxfBfWQy9F987fRqHt73Pu3mkb7u/0YW+Sy54Thrfhd6F3oX+82XsvZhzL4JP5VHS8q7vButC3yUXPCeN78M15+Fq3878gmzfsn0LPpVHScuc7QbrQt8lFzwnje9C70LvF3q/0P/tOZrwPgSfyqOk5V3fDdaFvksueE4aP+HC1m/2C6d8y/frc3PaPASfyqOkpW+7wbrQd8kFz0nju9D7hd4v9H6h9ws9+CDfJC3v+u5PdqHvkguek8Z3oXehd6F3oXehBx/km6TlXd/9yS70XXLBc9L4LvQu9C70LvQu9OCDfJO0vOu7P9mFvksueE4a34Xehd6F3oXehR58kG+Slnd99ye70HfJBc9J47vQu9C70LvQu9CDD/JN0vKu7/5kfKHvGuu5cwjIP1RMSJW6WMJBPKR0J/RCPAgH0ZVa6ZvotrYE7iDQhX4Hxf+4xoSHVlqQepSFg3hI6QqzCbXCIeVX+pbyUN0S+Nd/I/NnJ7TTcZHAhIdWIqRGXjiIh5SuMJtQKxxSfqVvKQ/VLYEu9M5AjMCEh1bCpR5l4SAeUrrCbEKtcEj5lb6lPFS3BLrQOwMxAhMeWgmXepSFg3hI6QqzCbXCIeVX+pbyUN0S6ELvDMQITHhoJVzqURYO4iGlK8wm1AqHlF/pW8pDdUugC70zECMw4aGVcKlHWTiIh5SuMJtQKxxSfqVvKQ/VLYEu9M5AjMCEh1bCpR5l4SAeUrrCbEKtcEj5lb6lPFS3BLrQOwMxAhMeWgmXepSFg3hI6QqzCbXCIeVX+pbyUN0S6ELvDMQITHhoJVzqURYO4iGlK8wm1AqHlF/pW8pDdUugC70zECMw4aGVcKlHWTiIh5SuMJtQKxxSfqVvKQ/VLYHXLXS53HIJRTc1Vim/KV3hIB5EV/omHlK6kk1qU35FV/xKrfRNdCXbBA+STfyexkGyCbMJHMTv19pj/6dfU9BFdxf66pwMqvhN6a7yfP27eBDdCRxS2U7jIH6lNsU3NTuSTTyIrjATD6IrfutBaP1c24X+AxMZqGvo//20XBbxm9IVDuJBdCdwSGU7jYP4ldoU39TsSDbxILrCTDyIrvitB6HVhb6kJQO1FNsskMsiflO6ElM8iO4EDqlsp3EQv1Kb4puaHckmHkRXmIkH0RW/9SC0utCXtGSglmKbBXJZxG9KV2KKB9GdwCGV7TQO4ldqU3xTsyPZxIPoCjPxILritx6EVhf6kpYM1FJss0Aui/hN6UpM8SC6Eziksp3GQfxKbYpvanYkm3gQXWEmHkRX/NaD0OpCX9KSgVqKbRbIZRG/KV2JKR5EdwKHVLbTOIhfqU3xTc2OZBMPoivMxIPoit96EFpd6EtaMlBLsc0CuSziN6UrMcWD6E7gkMp2GgfxK7UpvqnZkWziQXSFmXgQXfFbD0KrC31JSwZqKbZZIJdF/KZ0JaZ4EN0JHFLZTuMgfqU2xTc1O5JNPIiuMBMPoit+60FodaEvaclALcU2C+SyiN+UrsQUD6I7gUMq22kcxK/UpvimZkeyiQfRFWbiQXTFbz0IrS70JS0ZqKXYZoFcFvGb0pWY4kF0J3BIZTuNg/iV2hTf1OxINvEgusJMPIiu+K0HodWFfo3WQ6dTQ32aruCWbKL75to+yt+7KxwmzFnK72m6E+6mMHvCb/+X4p6gjL8hj4YM1Gm6gk2yie6ba2V2hIP04jQPkk2YSa0wE7+n6QqzVK0wS3n4qtuF/gRl/I03X8LUBRBm2I7Xlk/oxWkeJsyZMBO/p+lOuJjC7Am/XehPUMbfePMlTF0AYYbteG35hF6c5mHCnAkz8Xua7oSLKcye8NuF/gRl/I03X8LUBRBm2I7Xlk/oxWkeJsyZMBO/p+lOuJjC7Am/XehPUMbfePMlTF0AYYbteG35hF6c5mHCnAkz8Xua7oSLKcye8NuF/gRl/I03X8LUBRBm2I7Xlk/oxWkeJsyZMBO/p+lOuJjC7Am/XehPUMbfePMlTF0AYYbteG35hF6c5mHCnAkz8Xua7oSLKcye8NuF/gRl/I03X8LUBRBm2I7Xlk/oxWkeJsyZMBO/p+lOuJjC7Am/XehPUMbfePMlTF0AYYbteG35hF6c5mHCnAkz8Xua7oSLKcye8NuF/gRl/I03X8LUBRBm2I7Xlk/oxWkeJsyZMBO/p+lOuJjC7Am/xy50gSNDLbqp2glD8mZmku3NvZBsZfb9tqeYyVsiHkQ3VSuzIx4mcJBsT/jtQpcJeqj2icavosigrrSe+Lswk2yim8opfsWDZBMPoit+pVb8iq5km+BBsqVq38xBssns7PaiC32XXPDcE41f2ZdBXWk98XdhJtlEN5VT/IoHySYeRFf8Sq34FV3JNsGDZEvVvpmDZJPZ2e1FF/ouueC5Jxq/si+DutJ64u/CTLKJbiqn+BUPkk08iK74lVrxK7qSbYIHyZaqfTMHySazs9uLLvRdcsFzTzR+ZV8GdaX1xN+FmWQT3VRO8SseJJt4EF3xK7XiV3Ql2wQPki1V+2YOkk1mZ7cXXei75ILnnmj8yr4M6krrib8LM8kmuqmc4lc8SDbxILriV2rFr+hKtgkeJFuq9s0cJJvMzm4vutB3yQXPPdH4lX0Z1JXWE38XZpJNdFM5xa94kGziQXTFr9SKX9GVbBM8SLZU7Zs5SDaZnd1edKHvkguee6LxK/syqCutJ/4uzCSb6KZyil/xINnEg+iKX6kVv6Ir2SZ4kGyp2jdzkGwyO7u96ELfJRc890TjV/ZlUFdaT/xdmEk20U3lFL/iQbKJB9EVv1IrfkVXsk3wINlStW/mINlkdnZ70YW+Sy547onGr+zLoK60nvi7MJNsopvKKX7Fg2QTD6IrfqVW/IquZJvgQbKlat/MQbLJ7Oz2ogt9l1zw3BONX9mXQV1pPfF3YSbZRDeVU/yKB8kmHkRX/Eqt+BVdyTbBg2RL1b6Zg2ST2dntRXyhS2AJIXDEw2m6wmxCbYrvm7OV2ffuTrjHMmepvomu+E3xTXkQXWEmHFIeRPdrbRf6D+RSjU/p7jb+d517M4dUtpTu75qBr7+bypbSFWYpD6IrfmWRTfAg2cSvcEh5EN0u9F/QSjU+pbvb+N917s0cUtlSur9rBrrQfyYvS0TmQXp8mgfJJsyEQ8qD6Hahd6HvzsvlcxMu1uUQ/yKQypbSTXEQ3VS2lO5p2cSvLDLhm/IguuJXOKQ8iG4Xehf67rxcPjfhYl0O0YV+G8LUPKR0JXjKg+iKX1lkEzxINvErHFIeRLcLvQt9d14un5twsS6H6EK/DWFqHlK6EjzlQXTFryyyCR4km/gVDikPotuF3oW+Oy+Xz024WJdDdKHfhjA1DyldCZ7yILriVxbZBA+STfwKh5QH0e1C70LfnZfL5yZcrMshutBvQ5iah5SuBE95EF3xK4tsggfJJn6FQ8qD6Hahd6HvzsvlcxMu1uUQXei3IUzNQ0pXgqc8iK74lUU2wYNkE7/CIeVBdLvQu9B35+XyuQkX63KILvTbEKbmIaUrwVMeRFf8yiKb4EGyiV/hkPIgul3oXei783L53ISLdTlEF/ptCFPzkNKV4CkPoit+ZZFN8CDZxK9wSHkQ3UcXuhhLgRQP0njRlWwpD+JXaiWb6E7gINnEb0pX+Eqt+BVdYSa64jflIeVXdCdkE7+pvqV0JdsTtfH/6VcJIdBFV2pTF0CypTwIB6mVbKI7gYNkE78pXeErteJXdIWZ6IrflIeUX9GdkE38pvqW0pVsT9R2of9AOXUB3jxQkk2GOtUL8SDZxG9KV7JJrfgVXWEmuuI35SHlV3QnZBO/qb6ldCXbE7Vd6F3ol+dMLov82ITHSLKJ35Su8JVa8Su6wkx0xW/KQ8qv6E7IJn5TfUvpSrYnarvQu9Avz5lcFvmxCY+RZBO/KV3hK7XiV3SFmeiK35SHlF/RnZBN/Kb6ltKVbE/UdqF3oV+eM7ks8mMTHiPJJn5TusJXasWv6Aoz0RW/KQ8pv6I7IZv4TfUtpSvZnqjtQu9CvzxnclnkxyY8RpJN/KZ0ha/Uil/RFWaiK35THlJ+RXdCNvGb6ltKV7I9UduF3oV+ec7kssiPTXiMJJv4TekKX6kVv6IrzERX/KY8pPyK7oRs4jfVt5SuZHuitgu9C/3ynMllkR+b8BhJNvGb0hW+Uit+RVeYia74TXlI+RXdCdnEb6pvKV3J9kRtF3oX+uU5k8siPzbhMZJs4jelK3ylVvyKrjATXfGb8pDyK7oTsonfVN9SupLtidou9C70y3Mml0V+bMJjJNnEb0pX+Eqt+BVdYSa64jflIeVXdCdkE7+pvqV0JdsTtfGFngIpuk+AXP2GXKwJ2cTvKvvXv6eyid83e5BelJnQ+l4rzFz9sxOp+f3s17McTssmfp+YnS50meILtdJMGZILln55VPyKh1Q28ftmD9KLMhNa2UUmTlLzKx5kdkT3tGziN8Xsbx9Mf4Z/JRVYdGWgUrWCeUI28SvMUtnE75s9SC/KTGh1oX+lJbMjlFN3UzxINvEruuK3C32X1oVz0kwZkguW+oV+M7w39zg1k29mdvN4/SWX6oX4lb6J7mnZxG+KWRe6TNhNtdJMGZKb7P0kI37FQyqb+H2zB+lFmQmtfqH3C/3neZG3RO6bT+b3E/3P0HfJ4TlppgwJ2vi4XPx+LPr/B+7bNyn/uFb8vtnDx8Dwv+BVZl3oXehd6PSAT3iU5UGU2tOyiV/h8ObFIMxSHKQXE/xO8JBiJrpSe9rsvDmb9EJmXZh9re0X+i45PCfNlCFBGx+Xi9+PRfuF/heq03qc8itzlvIg8yt+RVdq38zhtGzi94nZ6UKXm3ShVpopQ3LB0i+Pil/xkMomft/sQXpRZkKr/8q9/8q9/8q9/8r9fzMw4fGU50v8iu6bl6kwS3GQXkzwO8FDipnoSu1ps/PmbNILmXVh1n/lvkvrwjlppgzJBUv9Qr8Z3pt7nJrJNzO7ebyO/Y9rhENqzsRDaiZFV/w+utDFmDTzCTjifVU7IZt4WOXZ/bv0TfyKrngXD6Irtals4kFqhZlkE13xKx5E97TaFN8Uhwl9E2ZP+I3/Z+jSzGlwxPuqdkI28bDKs/t3GWrxK7riXTyIrtSmsokHqRVmkk10xa94EN3TalN8Uxwm9E2YPeG3Cz01bT/oTmi8eEhhkaEWv6Ir2cSD6EptKpt4kFphJtlEV/yKB9E9rTbFN8VhQt+E2RN+u9BT09aF/o9kZagnXBbxkBolYZbyILrCTLKJrvgVD6J7Wm2Kb4rDhL4Jsyf8dqGnpq0LvQv9ptl64iG4yer/yaQeOdGVPKfxlWxSm+IrHqR2Qt+E2RN+u9Blgi7UTmi8eLgQ9ZdHZajFr+hKNvEgulKbyiYepFaYSTbRFb/iQXRPq03xTXGY0Ddh9oTfLvTUtPULvV/oN83WEw/BTVb7hX4nyIe1ZDk9bO3yW5LyK8yeuMdd6KlOd6FfvoQTLot4SI3SEw/Bnd6FmWQTXckjHkT3tNoU3xSHCX0TZk/47UJPTVsXehf6TbP1xENwk9V+od8J8mEtWU4PW7v8lqT8CrMn7nEXeqrTXeiXL+GEyyIeUqP0xENwp3dhJtlEV/KIB9E9rTbFN8VhQt+E2RN+u9BT09aF3oV+02w98RDcZLVf6HeCfFhLltPD1i6/JSm/wuyJexxf6BJYoAsc8TBBVzhINtEVDqI7wa94EA6iK8xSHiboCofTamUepBcpDim/oivZ3sxMOHyt7UL/gZwMiQyq6EozxYPovtmvMBMOopvqhXhIZRNd4XBabaoXKQ4pv6Ir2SbMmWR7wm8Xehf6o/86Sy5A6nKLB7mEovvmbMJMOJxWK/MwgVnKr+hKj9/MTDj0C/0XtGRIZFBFV5opHkT3zX6FmXAQ3VQvxEMqm+gKh9NqU71IcUj5FV3JNmHOJNsTfvuF3i/0fqH/hn/ASz1cqQcmpSscTqs9jVnKr+hKj59YkCs/ku0Jv13oXehd6F3oq3cr9r/PvvzhgwumPfYrlCm/orvy+PXvTyzIlR/J9oTfLvQu9C70LvTVu9WFviT0c8G0x34VIeVXdFceu9B/TagLvQu9C70LffmOyqP8xJfI0vCAgtOYpfyKrrRtwpxJtif8dqF3oXehd6Ev39FpD9fS8ICC05il/IqutO2JBbnyI9me8NuF3oXehd6Fvnq3+q/cl4T6r9z/DZEsPcH8xIJc+ZFsT/jtQu9C70LvQl+9W13oS0Jd6F3ovx6S/9xCfyLw6l6m/okrpbvKs/t38bv7G6tzp83DKs/Xv0s26cVpuqcxE79SKz0W3VStzJl4mMAhlU047NaO+kKfAFIGSvymdHcbvzonfldau38Xvru/sTqX4iDZxMNpuiv+0/4hSPxKrfRYdFO1MmfiYQKHVDbhsFvbhf4DORkoaXxKd7fxq3Pid6W1+3fhu/sbq3MpDpJNPJymu+LfhS6EnquVORNXMusmFpWPAAAgAElEQVSiK7WpbOJht7YLvQv9H2enF+s7lhQHeTTEw2m68nBNyCZ+pVZ6LLqpWumFeJjAIZVNOOzWdqF3oXeh/+L2pB4YeTTEw2m68nBNyCZ+pVZ6LLqpWumFeJjAIZVNOOzWdqF3oXehd6Ev3w955FKPcsqD6C5BbRakmG3aWR5LMZvAIZVtCfWGgi70LvQu9C705VMij1zqUU55EN0lqM2CFLNNO8tjKWYTOKSyLaHeUNCF3oXehd6FvnxK5JFLPcopD6K7BLVZkGK2aWd5LMVsAodUtiXUGwq60LvQu9C70JdPiTxyqUc55UF0l6A2C1LMNu0sj6WYTeCQyraEekNBF3oXehd6F/ryKZFHLvUopzyI7hLUZkGK2aad5bEUswkcUtmWUG8o6ELvQu9C70JfPiXyyKUe5ZQH0V2C2ixIMdu0szyWYjaBQyrbEuoNBaMWuuQR6DIkoit+U7WnZRO/KWan6b55JqUXwiE1ZykPoivMpHYCs5TfFF9hlvLwlVkX+g8T9AR0GdpV7bSButPvSuu/8vc3z6T0UDjIvZjgQbKJX6mdwCzlN8VXmKU8dKH/YmqegC5Du6qdNlB3+l1p/Vf+/uaZlB4KB7kXEzxINvErtROYpfym+AqzlIcu9C50uTe31soFuPWHDxZ74iG4E0+qx8LhNA+S7c5e/W0ZfPsWkU5lkx6/2UMXehd65OJ+IiqX8BO9/0JN6jFKsUv1WDic5kGyvblvkk16nOI7wUMXehe63Jtba+UC3PrDB4ulHqMUklSPhcNpHiTbm/sm2aTHKb4TPHShd6HLvbm1Vi7ArT98sFjqMUohSfVYOJzmQbK9uW+STXqc4jvBQxd6F7rcm1tr5QLc+sMHi6UeoxSSVI+Fw2keJNub+ybZpMcpvhM8dKF3ocu9ubVWLsCtP3ywWOoxSiFJ9Vg4nOZBsr25b5JNepziO8FDF3oXutybW2vlAtz6wweLpR6jFJJUj4XDaR4k25v7Jtmkxym+Ezx0oXehy725tVYuwK0/fLBY6jFKIUn1WDic5kGyvblvkk16nOI7wcPYhX4adGmmDOpptam+CQfphfgVXfGbqk1lE91UttN6keIwoReSTfom2VK6E7KJhy70m77QZaB2G3TCObmEqTzSC/EruqlsopvKJrriV2pP64Vkk9oJvRC/0jfJltKdkE08dKF3oe/Oyz+ek0t46w9/EUtdbtFNZRNd6YVkE13xK7XiV3RPq53QC2EmfZNsKd0J2cRDF3oX+u68dKHfSu5+sdMeRCEgD7jonlYrPZ6QTfom2VK6wmyChy70LnSZ2WWtXMKl2GZB6mKJ7qb1W49JLySb6N4aaPPfwqQ8TNCd0AvhkJqzlO6EbOKhC70LfXde+oV+K7n7xeSxn/AgCgHxK7qn1UqPJ2STvkm2lK4wm+ChC70LXWZ2WSuXcCm2WZC6WKK7af3WY9ILySa6twbqF/pPOCf0QnqcmrOU7oRs4qELvQt9d176hX4rufvF5LGf8CAKAfEruqfVSo8nZJO+SbaUrjCb4KELvQtdZnZZK5dwKbZZkLpYortp/dZj0gvJJrq3BuoXer/Q/2WgJszvBA9d6F3ot765pz324lcu7K1QN8VS2UR30/ry2Gm9WAbaLJjQC7EufZNsKd0J2cRDF3oX+u68/OM5uYS3/vDm15v4lUcjlU10U9lEV/xK7Wm9kGxSO6EX4lf6JtlSuhOyiYdHF/qusTvPSePv/N2vWjKoKQ/CQfyKbirbm/0KM+mFMEt5EF3xKxxSHkRX/KY4vFlXeiG1qb6Jhy70XVoXzsllufAzvzyaGj7RTWUTvqf5FWaSTZilPIiu+BUOKQ+iK35THN6sK72Q2lTfxEMX+i6tC+fkslz4mS70D+DJJfxAbqskNQ+SbYIHgSd+hUPKg+iK3xSHN+tKL6Q21Tfx0IW+S+vCObksF36mC/0DeHIJP5DbKknNg2Sb4EHgiV/hkPIguuI3xeHNutILqU31TTx0oe/SunBOLsuFn+lC/wCeXMIP5LZKUvMg2SZ4EHjiVzikPIiu+E1xeLOu9EJqU30TD13ou7QunJPLcuFnutA/gCeX8AO5rZLUPEi2CR4EnvgVDikPoit+UxzerCu9kNpU38RDF/ourQvn5LJc+Jku9A/gySX8QG6rJDUPkm2CB4EnfoVDyoPoit8UhzfrSi+kNtU38dCFvkvrwjm5LBd+pgv9A3hyCT+Q2ypJzYNkm+BB4Ilf4ZDyILriN8XhzbrSC6lN9U08dKHv0rpwTi7LhZ/pQv8AnlzCD+S2SlLzINkmeBB44lc4pDyIrvhNcXizrvRCalN9Ew9d6Lu0LpyTy3LhZ7rQP4Anl/ADua2S1DxItgkeBJ74FQ4pD6IrflMc3qwrvZDaVN/EQxf6Lq0L5+SyXPiZLvQP4Mkl/EBuqyQ1D5JtggeBJ36FQ8qD6IrfFIc360ovpDbVN/Hw6EKXwLsh/svnJlxC4S/zINnEg9Se5leytfY7gVSPRVd6Ifci5UH8Sm2zCa2fa7/9KQQ3fuu0gdqI+FuPSPukF6IrACZ4eLNfydbaLvRpMyDvjrwlE3JKtl2/Xei75IackyGRCyC6gmKChzf7lWyt7UKfNgPy7shbMiGnZNv124W+S27IORkSuQCiKygmeHizX8nW2i70aTMg7468JRNySrZdv13ou+SGnJMhkQsguoJigoc3+5Vsre1CnzYD8u7IWzIhp2Tb9duFvktuyDkZErkAoisoJnh4s1/J1tou9GkzIO+OvCUTckq2Xb9d6LvkhpyTIZELILqCYoKHN/uVbK3tQp82A/LuyFsyIadk2/Xbhb5Lbsg5GRK5AKIrKCZ4eLNfydbaLvRpMyDvjrwlE3JKtl2/Xei75IackyGRCyC6gmKChzf7lWyt7UKfNgPy7shbMiGnZNv124W+S27IORkSuQCiKygmeHizX8nW2i70aTMg7468JRNySrZdv13ou+SGnJMhkQsguoJigoc3+5Vsre1CnzYD8u7IWzIhp2Tb9XvsQhc40njR3YV+wrkJzMSDME31+DS/wkyyCV/RFb8pD6Irft/MIZVN+KZqU/Ow67cL/Qdy0xq029ir5+QSppiJB8lbv0KrX7Ffab15duS+CQfR9cn8vSeEwxNOu9C70P9xzuQSpoZaPMhlqV+h1YXehf7zvMgdSt1jn+L7TwiH+3/9Z8Uu9C70LvSbblrq4ZrwaEg28Su60qaUB9EVv2/mkMomfFO1qXnY9duF3oXehb57e344l3q4Jjwakk38iq60KeVBdMXvmzmksgnfVG1qHnb9dqF3oXeh796eLvR/JCePXOqxT3kQXRmrN3NIZRO+qdrUPOz67ULvQu9C3709Xehd6C+aHVm8sshE9yacj8kIhydMdaF3oXeh33TTUg/XhEdDsolf0ZU2pTyIrvh9M4dUNuGbqk3Nw67fLvQu9C703dvTL/R+ob9odmTxyiIT3ZtwPiYjHJ4w1YXehd6FftNNSz1cEx4NySZ+RVfalPIguuL3zRxS2YRvqjY1D7t+u9C70LvQd29Pv9D7hf6i2ZHFK4tMdG/C+ZiMcHjC1LELXeAIdBm+lG4qm+iexkGynda3VC+EWcqD6IpfqZV5EN0J2cSv1AqzCRxSfkVX+O7WdqFf+MqSZqaGWjzIkIhf8SC64ldqJ/hNeRBdYSZ9Ew+iK36lVvyK7oRs4ldqhdkEDim/oit8d2u70LvQ/3F25BLKUIvu7lCvzk3wm/IguitOX/8ufRMPoit+pVb8iu6EbOJXaoXZBA4pv6IrfHdru9C70LvQf3F7Uo+RPATiQXTl0Uh5EF3xK7UTmInfCbXC7LQei1/h8ETfutC70LvQu9CXb03qkRPdpcnNgtSjPCHbJpLlMWE2gUPKr+guod5Q0IXehd6F3oW+fErkUZZHTnSXJjcLxK/8xIRs4ldqhdkEDim/oit8d2u70LvQu9C70JfvhzzK8siJ7tLkZoH4lZ+YkE38Sq0wm8Ah5Vd0he9ubRd6F3oXehf68v2QR1keOdFdmtwsEL/yExOyiV+pFWYTOKT8iq7w3a3tQu9C70LvQl++H/IoyyMnukuTmwXiV35iQjbxK7XCbAKHlF/RFb67tV3oXehd6F3oy/dDHmV55ER3aXKzQPzKT0zIJn6lVphN4JDyK7rCd7e2C70LvQu9C335fsijLI+c6C5NbhaIX/mJCdnEr9QKswkcUn5FV/ju1h670FMgZfhSHqSZ4ld0JdsED5JNaiXbBGaSLVV7Ggfxm2ImcyYeJNsED5It5Vc8CF/R3a3tQn/oC323QatzqaGWQZ3gYcVp9++SbQKz3Zx3njuNg/i9k9NXLZkz8SDZJniQbCm/4kH4iu5ubRd6F/o/zo4MaupiiYfdC7A6J9nEr+iuPE77+2kcxG+KdWoeJNsED8I35Vc8CF/R3a3tQu9C70L/xe2RR0Mut+juXu7fde40DuI3xTQ1D5Jtggfhm/IrHoSv6O7WdqF3oXehd6Hvvh9jZ0cCTXiUU8tJsk3wIH1L+RUPwld0d2u70LvQxz7KEy6LPBriV3R3L/fvOncaB/GbYpqaB8k2wYPwTfkVD8JXdHdru9C70LvQ+4W++36MnR0JNOFRTi0nyTbBg/Qt5Vc8CF/R3a3tQu9CH/soT7gs8miIX9Hdvdy/69xpHMRvimlqHiTbBA/CN+VXPAhf0d2t7ULvQu9C7xf67vsxdnYk0IRHObWcJNsED9K3lF/xIHxFd7e2C70LfeyjPOGyyKMhfkV393L/rnOncRC/KaapeZBsEzwI35Rf8SB8RXe3tgu9C70LvV/ou+/H2NmRQBMe5dRykmwTPEjfUn7Fg/AV3d3a+ELfNXbnuVTjpZn18L2jwkH4yrzUg9Dyvrn67z0xYc6EQM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tgv9QvfkYsmgiqU3e5Bswkx68WYPKWaiO6F2Qo+FQ8qveEjdoZSuZDu59tiF3safPHb3e58wD6d5kC5MWCLit70QWl4rfF39sxOnzeRnqa5VdaFf49fTQwjIA5N6CE7zIK1LMRMPUtteCC2vFb6u/tmJ02bys1TXqrrQr/Hr6SEE5IFJPQSneZDWpZiJB6ltL4SW1wpfV//sxGkz+Vmqa1Vd6Nf49fQQAvLApB6C0zxI61LMxIPUthdCy2uFr6t/duK0mfws1bWqLvRr/Hp6CAF5YFIPwWkepHUpZuJBatsLoeW1wtfVPztx2kx+lupaVRf6NX49PYSAPDCph+A0D9K6FDPxILXthdDyWuHr6p+dOG0mP0t1raoL/Rq/nh5CQB6Y1ENwmgdpXYqZeJDa9kJoea3wdfXPTpw2k5+lulbVhX6NX08PISAPTOohOM2DtC7FTDxIbXshtLxW+Lr6ZydOm8nPUl2r6kK/xq+nhxCQByb1EJzmQVqXYiYepLa9EFpeK3xd/bMTp83kZ6muVXWhX+PX00MIyAOTeghO8yCtSzETD1LbXggtrxW+rv7ZidNm8rNU16q60K/x6+khBOSBST0Ep3mQ1qWYiQepbS+EltcKX1f/7MRpM/lZqmtV8YUujU81SDwITvErHkRX/J7mQbKlalO9EL/SN9FNZRO/4kF0hYPUil/RlVrhkPJ7mgfhm2ImHnZru9B3yf3xxx/S+NMugGQThMJBdFO1KQ7iN8UslU38igfRFb5SK35FV2qFQ8rvaR6Eb4qZeNit7ULfJdeFvkVOHoKtH7j50ITLnWKWyiZ+xYPo3jwGf8mJ35QH4ZDye5oH6UWKmXjYre1C3yXXhb5FTh6CrR+4+dCEy51ilsomfsWD6N48Bl3oPwCVXkiPpW/iQXRTfsXDbm0X+i65LvQtcqlLuGXmg0MTLneKWSqb+BUPovtBa7dKxO/WD3xwSDik/J7m4QOso/6hTfx+re1C3yXXhb5FTh6CrR+4+VDqQRSbKWapbOJXPIiu8JVa8Su6UiscUn5P8yB8U8zEw25tF/ouuS70LXLyEGz9wM2HJlzuFLNUNvErHkT35jEY9fUmHISvMDvNg2RLMRMPu7Vd6LvkutC3yMlDsPUDNx+acLlTzFLZxK94EN2bx6AL/Qeg0gvpsfRNPIhuyq942K3tQt8l14W+RS51CbfMfHBowuVOMUtlE7/iQXQ/aO1Wifjd+oEPDgmHlN/TPHyAddQ/tInfr7Vd6LvkutC3yMlDsPUDNx9KPYhiM8UslU38igfRFb5SK35FV2qFQ8rvaR6Eb4qZeNit7ULfJdeFvkVOHoKtH7j50ITLnWKWyiZ+xYPo3jwGo77ehIPwFWaneZBsKWbiYbf22IWeGqiU7m6D7jwn2e783a9aqcuSyiZ+3+xhwjxM4JvikNIVZqlZF13hINlEN1Wb4vDVbxf6D92TIXmiQXcOl2S783e70K/RlDmb0GNJOyGbeJBsE2plHoRDSleYiQfRTdUK310PXehd6Luzs3UuNdSpyy1+3+xhq9kfHDqN7weRRpXITKZ6IboCT7KJbqo2xaFf6L/omAzJEw26c7gk252/2y/0azRlzib0WNJOyCYeJNuEWpkH4ZDSFWbiQXRTtcJ310O/0PuFvjs7W+dSQ5263OL3zR62mv3BodP4fhBpVInMZKoXoivwJJvopmpTHPqF3i/01MwudVNDnbrc4vfNHpaN3Sw4je9mzN92TGYy1QvRFVCSTXRTtSkOXehd6KmZXeqmhjp1ucXvmz0sG7tZcBrfzZi/7ZjMZKoXoiugJJvopmpTHLrQu9BTM7vUTQ116nKL3zd7WDZ2s+A0vpsxf9sxmclUL0RXQEk20U3Vpjh0oXehp2Z2qZsa6tTlFr9v9rBs7GbBaXw3Y/62YzKTqV6IroCSbKKbqk1x6ELvQk/N7FI3NdSpyy1+3+xh2djNgtP4bsb8bcdkJlO9EF0BJdlEN1Wb4tCF3oWemtmlbmqoU5db/L7Zw7KxmwWn8d2M+duOyUymeiG6AkqyiW6qNsXhFQtdoJ/WeMn2xJCs/KT4prKJX/GQ0l3x/9uF/vZNyj+uFQ4fi/7xxx+nMRMOkk2YvdlDKpvoSi+kxykPXejSseG1TwzJCoEM9Urr699T2cSveEjpCjPxILrCQXTF72keJJswEw6neUhlE13phfBNeehCl44Nr31iSFYIZKhXWl3oQujn2vbC+QkzuW+iK67f7CGVTXSlF9LjlIcudOnY8NonhmSFQIZ6pdWFLoS60K/R+n5a5lfum+hKjjd7SGUTXemF9DjloQtdOja89okhWSGQoV5pdaELoS70a7S60Hf5ybsj78MEXWGSyiYeutB3aQ08JxcgZV+GWjyksolf8ZDSFWbiQXSFg+iK39M8SDZhJhxO85DKJrrSC+Gb8tCFLh0bXvvEkKwQyFCvtPqFLoT6hX6NVr/Qd/nJuyPvwwRdYZLKJh660HdpDTwnFyBlX4ZaPKSyiV/xkNIVZuJBdIWD6Irf0zxINmEmHE7zkMomutIL4Zvy0IUuHRte+8SQrBDIUK+0+oUuhPqFfo1Wv9B3+cm7I+/DBF1hksomHrrQd2kNPCcXIGVfhlo8pLKJX/GQ0hVm4kF0hYPoit/TPEg2YSYcTvOQyia60gvhm/LQhS4dG177xJCsEMhQr7T6hS6E+oV+jVa/0Hf5ybsj78MEXWGSyiYeXrHQBaTAmTBQqWwTOIiHCbUT5iHFYcKcSbZUL8SD1E7wKx4kW2p2xG/Kg3CQWskmul3ov6Al0GWgUrq7jV+dO83vKs/u31McRHfX++qczO9K64m/C7MJ2Sb4FQ/SwxRf8ZvyIBykVrKJbhd6F/pyXmT4TrtYy/BfClIcRFf8Su1pfRNmE7JN8CseJsyO+J3QY2Em2US3C70LfTkvMnynXaxl+C50QfRY7WkzOcGveJBGpu68+E15EA5SK9lEtwu9C305LzJ8p12sZfgudEH0WO1pMznBr3iQRqbuvPhNeRAOUivZRLcLvQt9OS8yfKddrGX4LnRB9FjtaTM5wa94kEam7rz4TXkQDlIr2US3C70LfTkvMnynXaxl+C50QfRY7WkzOcGveJBGpu68+E15EA5SK9lEtwu9C305LzJ8p12sZfgudEH0WO1pMznBr3iQRqbuvPhNeRAOUivZRLcLvQt9OS8yfKddrGX4LnRB9FjtaTM5wa94kEam7rz4TXkQDlIr2US3C70LfTkvMnynXaxl+C50QfRY7WkzOcGveJBGpu68+E15EA5SK9lEtwu9C305LzJ8p12sZfgudEH0WO1pMznBr3iQRqbuvPhNeRAOUivZRHfsQpcQKTgThmRCtpQH6XGqF6ls9fu9u8JXmIluas7EQyrbm3Wlb9IL0ZXaVC/EQxf6L2hJg3ahr86lBlWypTyssv9tOL99k/KPa1PZhO/HZnFBiu4Ev+JhQt/EQyrbm3VlfqUXoiu1qV6Ihy70LvTlvJx2WZaBvhSkssnlrt/vBITZhL6Jh1S2N+tOuBfiIdUL8dCF3oW+nBd5uJZimwVyWeQnUtnq93sXhK8wE12Zh5SH6vo/tEnfUvMgHlI9Fg9d6F3oy3k57bIsA/UL/SdE8hil+IqH1EymPFS3C/3rvUnNbxd6F/ryfX5i+FYm5EFcaT1xseq3X+h/e1zhvwMi903m7DTdCfdYPKR6IR660LvQl/MiD8FSbLNALov8RCpb/Xahd6H/fBNPuxfylki21LvThd6FvpzZJ4ZvZUIuy0qrX+gzH1rpcWomUx6q23/l/sS704Xehb7cf6nHc/nDXwrkQRTdVLb67Rd6v9Bn/oOjvA9SK3c+9e50oXehL2f2ieFbmZDLstJ64p+U67cLvQu9C/3f3qIn3tRvf4Z/pY+crBp/EEVdehEei49si9+PBP9XlMpWvz6/wmxC38RDKtubdSfcY/GQ6oV4eMUXugSWSyi6qWamdCWb1J7mN5VNdGUmT+NbvzIJ2VrpRcpJatZP8yscdrMd+4UugVMg5bKIh5SuMJPa0/ymsolu58G/5oWv1HZ+hZbXpmbdnXx2IuVXdD9z+nNVF/ouueD/bOVpD8xpfqXlkk105XKLB9EVv1Jbv0IrWyu9SDmRmXyzX+Gw24su9F1yXeh/kZNL+MRQX2jpT0clm/yucBAPoit+pbZ+hVa2VnqRciIz+Wa/wmG3F13ou+S60LvQL8yOXG555ET3gv1fHq3fFFnXlV64+mcnZCbf7Fc4fEa2/8p9l9M/npPhk2amdG8N/0XsNL/CQbKJbufhOy3hIHylVno8wW8qm+hKrTCTXogHqU35FV3x+7W2X+i75PqF3i/0C7Mjl1seOdG9YL9f6Cl4N+vK7Nz803/JyUy+2a9w2O1FF/ouuS70LvQLsyOXWx450b1gvws9Be9mXZmdm3+6C/0HoE/czS70C1Msl0WamdK9EPVVD7hwkF6IbufhOy3hIHylVno8wW8qm+hKrTCTXogHqU35FV3x+7W2C32XXL/Q+4V+YXbkcssjJ7oX7L/qH/BO4yt9k2yiK7Uyk2/2KxyEbxf6Lq0fzsnwSTNTujfF/knmNL/CQbKJbuehX+gyL7u1qfkVP6lZFw9Sm/IruuL30YW+a+yEcxMui3CSgUplEw+STWolW8qveJBsp/mVbBNqU3xT2VJzlvKb0pW+pZiJh10O8X/lvmvshHOpxqeyy0ClsomHFAfJlvIrHoTDaX4l24TaFN9UttScpfymdKVvKWbiYZdDF/ouOfzP0C/8zG1HZaBOHuoVMMkmzFa/+7d/Nfbtm5R/XHua34+DDSlM8U3Fk1lPeZigK31LMRMPu8y60HfJdaFvkXtiqFfG5MKm/IqHVZ6vfz/Nr2SbUJvim8qWmrOU35Su9C3FTDzscuhC3yXXhb5F7omhXhmTC5vyKx5WebrQhdC12tQ8XHP176dTc5bym9KVvqWYiYddDl3ou+S60LfIPTHUK2NyYVN+xcMqTxe6ELpWm5qHa6660Ff8pG+n3c2v2bvQV5Pwi7+nGn/B0i+P/leGesVP+ibMVr/7t4vX/wxdcI2pTc1DKqDMesrDBF3pW4qZeNhl1oW+S65f6FvknhjqlTG5sCm/4mGVp1/oQuhabWoerrnqF/qKn/TttLvZL/RV9z/8e6rxH/48l/1XhnoFRvomzFa/2y90ITSzNjUPqbQy6ykPE3Slbylm4mGXWb/Qd8n1C32L3BNDvTImFzblVzys8vQLXQhdq03NwzVX/UJf8ZO+nXY3+4W+6v6Hf081/sOf57L/ylCvwEjfhNnqd/uFLoRm1qbmIZVWZj3lYYKu9C3FTDzsMusX+i65Iedk+FIDJR4mYJvAYYIH6YX4PW0ehMOba6XHKQ4yO+I3pZvisKvbhb5Lbsi5CYMqHiZgk4dA/AqHCR4km/gVDuKhtVkC0uOUE5kd8ZvSTXHY1e1C3yU35NyEQRUPE7DJQyB+hcMED5JN/AoH8dDaLAHpccqJzI74TemmOKyf+FwAABBMSURBVOzqdqHvkhtybsKgiocJ2OQhEL/CYYIHySZ+hYN4aG2WgPQ45URmR/ymdFMcdnW70HfJDTk3YVDFwwRs8hCIX+EwwYNkE7/CQTy0NktAepxyIrMjflO6KQ67ul3ou+SGnJswqOJhAjZ5CMSvcJjgQbKJX+EgHlqbJSA9TjmR2RG/Kd0Uh13dLvRdckPOTRhU8TABmzwE4lc4TPAg2cSvcBAPrc0SkB6nnMjsiN+UborDrm4X+i65IecmDKp4mIBNHgLxKxwmeJBs4lc4iIfWZglIj1NOZHbEb0o3xWFXtwt9l9yQcxMGVTxMwCYPgfgVDhM8SDbxKxzEQ2uzBKTHKScyO+I3pZvisKvbhb5Lbsi5CYMqHiZgk4dA/AqHCR4km/gVDuKhtVkC0uOUE5kd8ZvSTXHY1e1C3yU35NyEQRUPE7DJQyB+hcMED5JN/AoH8dDaLAHpccqJzI74TemmOOzqxhe6gNwN8bZzMqiSXXqR8pDyK7qpbG/mm2ImfRO+oiu1wkH8iq74TXk4TTfFTHRTPf7qoQtdOvJQbarxqUuYwiJ+xUP5fqclfFPMpG/iV3SlVjiIX9EVvykPp+mmmIluqsdd6NKF31CbanzqEqYQiV/xUL5d6DIvX2tldmR+RVe8pzycpptiJrqpHnehSxd+Q22q8alLmEIkfsVD+Xahy7x0of9MS+6m3LeUrvRbPIiucBDdLvRdWg+dSzVeBjXlQRCKX9FNZRO/KQ/C4c1+hYPUSt8m8E15OE1XeizZRFdmR3S70HdpPXQu1XgZ1JQHQSh+RTeVTfymPAiHN/sVDlIrfZvAN+XhNF3psWQTXZkd0e1C36X10LlU42VQUx4EofgV3VQ28ZvyIBze7Fc4SK30bQLflIfTdKXHkk10ZXZEtwt9l9ZD51KNl0FNeRCE4ld0U9nEb8qDcHizX+EgtdK3CXxTHk7TlR5LNtGV2RHdLvRdWg+dSzVeBjXlQRCKX9FNZRO/KQ/C4c1+hYPUSt8m8E15OE1XeizZRFdmR3S70HdpPXQu1XgZ1JQHQSh+RTeVTfymPAiHN/sVDlIrfZvAN+XhNF3psWQTXZkd0e1C36X10LlU42VQUx4EofgV3VQ28ZvyIBze7Fc4SK30bQLflIfTdKXHkk10ZXZEd+xCfyLwLqir52RIhIPoSoaUhwm6wiHFVzxIrfAVXakVZuI3pSvZpFb8im6ZCa3vtSlm4kQ8iG4X+i6tC+fkckvjRVfspzxM0BUOKb7iQWqFr+hKrTATvyldySa14ld0y0xodaE7rV+ckKGWQb3V5ANiKQ6iKzGlF+Jhgq5wkGyim6oVvikPwkz8pnQncBAPZSa0utCdVhf6klnqMRLdpckvBRMeDckmfoWDeBDdVG2Kg/gVZuI3pSvZpFb8im6ZCa0udKfVhb5kJpc7dWGXJrvQf0IkfRO+qVqZnZQHYSZ+U7oTOIiHMhNaXehOqwt9ySz1GInu0mQXehe6DMm/1MpMdjk58DKbw0ycSN9E92vtqP9/6E8E3gV19dyER04ySC8mZBO/wkGyiW6qNsVB/Aoz8ZvSlWxSK35Ft8yEVr/QnVa/0JfM5HKnLuzSZL/Q+4UuQ9Iv9F/Skjsv2FPvg+iKX6k9jZlke4Jvv9ClIxdqZVCl8aIr9lMeJugKhxRf8SC1wld0pVaYid+UrmSTWvErumUmtPqF7rT6hb5kJpc7dWGXJvuF3i90GZJ+ofcL/YZ5+Soh76T89GlvqmT7G78/JenGr0iDwlY23N93JMVBdCWN9EI8TNAVDpJNdFO1wjflQZiJ35TuBA7iocyEVr/QndZv+EKXy31roIO/YoXDhEcj1WPJJszEb8pDyq/oprIJX/ErtZJtgl/Jdlqt9CKVTXr8hN9j/zN0AZlqpjRI/KZ0hUPKQ0o3lU10Uz0WD1IrfkVXeiy6Kb/iQbJN8CvZTquVXqSySY+f8NuFfqHT0qBU40VXojab0PpeK70Qvu7ksxPi9zPF71WpbCm/qWwT/Eq202pTcyYcpMdP+O1Cl+79UCsNSjVedCVqswmtLvSvtGR2hHJq1sWDZJvgV7KdViu9SGWTHj/htwv9QqelQanGi65EbTah1YXehf7zvKTupk/mO0/IG5UiID1+wm8X+oVOS4NSjRddidpsQqsLvQu9C91vzLUT8kZd+6V/Py3v7xN+u9AvdFoalGq86ErUZhNaXehd6F3ofmOunZA36tovdaH/RUAWjjRIdFPNTPlN6QqHlIeUbiqb6MpMCgfxILXiV3RT2VJ+U9km+JVsp9Wm5kw4SI+f8NsvdOneD7XSoFTjRVeiNpvQ6hd6v9D7he435toJeaOu/VK/0PuF/sMMyOKVQRVdGeqUh5RuKpvoSi+Eg3iQWvEruqlsKb+pbBP8SrbTalNzJhykx0/47Re6dK9f6P9IKzXUoittTF0s8ZvyIBzEr+imsqX8prJN8CvZTqtNzZlwkB4/4bcLXbo3cKGL/dTwvVlX+EqtXO7T+AqHCbUpvqdlE7+p+RUPUit+RXdabRf6hY7IkEx4NFIe3qx7YTx+eXTC7KT6lmKW0n0zB8kmfFPzKx6kVvyK7rTaLvQLHZEhkYslumI/5eHNusJXaqXHp/EVDhNqU3xPyyZ+U/MrHqRW/IrutNou9AsdkSGZ8GikPLxZ98J49As9Be9m3dT83mxzS06yyQ+k3j7xILXiV3Sn1XahX+iIDIlcLNEV+ykPb9YVvlIrPT6Nr3CYUJvie1o28ZuaX/EgteJXdKfVdqFf6IgMyYRHI+XhzboXxqNf6Cl4N+um5vdmm1tykk1+IPX2iQepFb+iO622C/1CR2RI5GKJrthPeXizrvCVWunxaXyFw4TaFN/Tsonf1PyKB6kVv6I7rbYL/UJHZEgmPBopD2/WvTAe/UJPwbtZNzW/N9vckpNs8gOpt088SK34Fd1ptV3oFzoiQyIXS3TFfsrDm3WFr9RKj0/jKxwm1Kb4npZN/KbmVzxIrfgV3Wm1XegXOiJDMuHRSHl4s+6F8egXegrezbqp+b3Z5pacZJMfSL194kFqxa/oTqvtQr/QERkSuViiK/ZTHt6sK3ylVnp8Gl/hMKE2xfe0bOI3Nb/iQWrFr+hOq+1Cv9ARGZLUo5HSvYDltqOSTX5U+ia6b/abYpbiO8GvZJtQK/M7ga/4Fb4Tsonfr7Vd6Lvk/vjjD2m8DN8E3QtYbjsqzORHha/ovtlvilmK7wS/km1CrczvBL7iV/hOyCZ+u9B3af1wThovwzdB9yZEl2SEmfyQ8BXdN/tNMUvxneBXsk2olfmdwFf8Ct8J2cRvF/ourS70m8h9JnPahX2z3wmPnPCd4PezKZ9TdRpf8SuUT56d/it36XQX+gVafvS0C/tmvxMeOeE7wa9P/O89cRpf8StkT56dLnTpdBf6BVp+9LQL+2a/Ex454TvBr0/87z1xGl/xK2RPnp0udOl0F/oFWn70tAv7Zr8THjnhO8GvT/zvPXEaX/ErZE+enS506XQX+gVafvS0C/tmvxMeOeE7wa9P/O89cRpf8StkT56dLnTpdBf6BVp+9LQL+2a/Ex454TvBr0/87z1xGl/xK2RPnp0udOl0F/oFWn70tAv7Zr8THjnhO8GvT/zvPXEaX/ErZE+enS506XQX+gVafvS0C/tmvxMeOeE7wa9P/O89cRpf8StkT56dYxe6NGhCrQxfaqDEQ4qZZBO/oivZTvMg2VLMxIPUSi9EVziIB9EVv1I7wa94kGwpvqf5/cqsC10m6EKtDMlpgypYJNtpzCSbMBMOopvyKx6kdgIH8TCB7wS/4kHmIcX3NL9d6DI1N9XKkJw2qIJIsp3GTLIJM+Eguim/4kFqJ3AQDxP4TvArHmQeUnxP89uFLlNzU60MyWmDKogk22nMJJswEw6im/IrHqR2AgfxMIHvBL/iQeYhxfc0v13oMjU31cqQnDaogkiyncZMsgkz4SC6Kb/iQWoncBAPE/hO8CseZB5SfE/z24UuU3NTrQzJaYMqiCTbacwkmzATDqKb8isepHYCB/Ewge8Ev+JB5iHF9zS/XegyNTfVypCcNqiCSLKdxkyyCTPhILopv+JBaidwEA8T+E7wKx5kHlJ8T/PbhS5Tc1OtDMlpgyqIJNtpzCSbMBMOopvyKx6kdgIH8TCB7wS/4kHmIcX3NL9d6DI1N9XKkJw2qIJIsp3GTLIJM+Eguim/4kFqJ3AQDxP4TvArHmQeUnxP89uFLlNzU60MyWmDKogk22nMJJswEw6im/IrHqR2AgfxMIHvBL/iQeYhxfc0v13oMjU31cqQnDaogkiyncZMsgkz4SC6Kb/iQWoncBAPE/hO8CseZB5SfE/zO3ahSzPfXNtB/d7d1MWS2ZFeTPAr2SbUTuA7wYP0QvyKbmp+xa94SOkKM/Eguru1o/6nX3dDvO1cakjksgjT0/ymsqX4it/TamV2UnwneJC+iV/RPY2vcJiQTXqxW9uFvksueE4GVWycNtQpv8JMejHBr2SbUDuB7wQP0gvxK7qp+RW/4iGlK8zEg+ju1nah75ILnksNiVwWiXea31S2FF/xe1qtzE6K7wQP0jfxK7qn8RUOE7JJL3Zru9B3yQXPyaCKjdOGOuVXmEkvJviVbBNqJ/Cd4EF6IX5FNzW/4lc8pHSFmXgQ3d3aLvRdcsFzqSGRyyLxTvObypbiK35Pq5XZSfGd4EH6Jn5F9zS+wmFCNunFbm0X+i654DkZVLFx2lCn/Aoz6cUEv5JtQu0EvhM8SC/Er+im5lf8ioeUrjATD6K7W9uFvksueC41JHJZJN5pflPZUnzF72m1MjspvhM8SN/Er+iexlc4TMgmvdit7ULfJRc8J4MqNk4b6pRfYSa9mOBXsk2oncB3ggfphfgV3dT8il/xkNIVZuJBdHdru9B3yQXPpYZELovEO81vKluKr/g9rVZmJ8V3ggfpm/gV3dP4CocJ2aQXu7Vd6LvkgudkUMXGaUOd8ivMpBcT/Eq2CbUT+E7wIL0Qv6Kbml/xKx5SusJMPIjubm18oe8a67kSKIESKIESKIHPCXShf86qlSVQAiVQAiUwlkAX+tjW1FgJlEAJlEAJfE6gC/1zVq0sgRIogRIogbEEutDHtqbGSqAESqAESuBzAl3on7NqZQmUQAmUQAmMJdCFPrY1NVYCJVACJVACnxPoQv+cVStLoARKoARKYCyBLvSxramxEiiBEiiBEvicQBf656xaWQIlUAIlUAJjCXShj21NjZVACZRACZTA5wS60D9n1coSKIESKIESGEugC31sa2qsBEqgBEqgBD4n0IX+OatWlkAJlEAJlMBYAl3oY1tTYyVQAiVQAiXwOYEu9M9ZtbIESqAESqAExhLoQh/bmhorgRIogRIogc8JdKF/zqqVJVACJVACJTCWQBf62NbUWAmUQAmUQAl8TqAL/XNWrSyBEiiBEiiBsQS60Me2psZKoARKoARK4HMCXeifs2plCZRACZRACYwl0IU+tjU1VgIlUAIlUAKfE+hC/5xVK0ugBEqgBEpgLIEu9LGtqbESKIESKIES+JzA/wNcGiLlJGLue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30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838200"/>
            <a:ext cx="2362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22402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3-domain Simulation of XFEL still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2508097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Tree>
    <p:extLst>
      <p:ext uri="{BB962C8B-B14F-4D97-AF65-F5344CB8AC3E}">
        <p14:creationId xmlns:p14="http://schemas.microsoft.com/office/powerpoint/2010/main" val="266147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1-domain 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88819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3-cluster mosaic simulation</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1079219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solidFill>
                  <a:prstClr val="black"/>
                </a:solidFill>
              </a:rPr>
              <a:t>Lyubimov </a:t>
            </a:r>
            <a:r>
              <a:rPr lang="en-US" dirty="0" smtClean="0">
                <a:solidFill>
                  <a:prstClr val="black"/>
                </a:solidFill>
              </a:rPr>
              <a:t>et al. (2016).</a:t>
            </a:r>
          </a:p>
          <a:p>
            <a:r>
              <a:rPr lang="en-US" i="1" dirty="0" err="1" smtClean="0">
                <a:solidFill>
                  <a:prstClr val="black"/>
                </a:solidFill>
              </a:rPr>
              <a:t>eLife</a:t>
            </a:r>
            <a:r>
              <a:rPr lang="en-US" dirty="0" smtClean="0">
                <a:solidFill>
                  <a:prstClr val="black"/>
                </a:solidFill>
              </a:rPr>
              <a:t> </a:t>
            </a:r>
            <a:r>
              <a:rPr lang="en-US" b="1" dirty="0">
                <a:solidFill>
                  <a:prstClr val="black"/>
                </a:solidFill>
              </a:rPr>
              <a:t>5</a:t>
            </a:r>
            <a:r>
              <a:rPr lang="en-US" dirty="0">
                <a:solidFill>
                  <a:prstClr val="black"/>
                </a:solidFill>
              </a:rPr>
              <a:t>, e18740. </a:t>
            </a:r>
          </a:p>
        </p:txBody>
      </p:sp>
    </p:spTree>
    <p:extLst>
      <p:ext uri="{BB962C8B-B14F-4D97-AF65-F5344CB8AC3E}">
        <p14:creationId xmlns:p14="http://schemas.microsoft.com/office/powerpoint/2010/main" val="1682285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1-cluster Simulation of XFEL still</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6083278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9144000"/>
          </a:xfrm>
          <a:prstGeom prst="rect">
            <a:avLst/>
          </a:prstGeom>
        </p:spPr>
      </p:pic>
      <p:sp>
        <p:nvSpPr>
          <p:cNvPr id="5" name="TextBox 4"/>
          <p:cNvSpPr txBox="1"/>
          <p:nvPr/>
        </p:nvSpPr>
        <p:spPr>
          <a:xfrm>
            <a:off x="2057400" y="228600"/>
            <a:ext cx="5535490" cy="830997"/>
          </a:xfrm>
          <a:prstGeom prst="rect">
            <a:avLst/>
          </a:prstGeom>
          <a:noFill/>
        </p:spPr>
        <p:txBody>
          <a:bodyPr wrap="none" rtlCol="0">
            <a:spAutoFit/>
          </a:bodyPr>
          <a:lstStyle/>
          <a:p>
            <a:r>
              <a:rPr lang="en-US" sz="4800" dirty="0" smtClean="0">
                <a:solidFill>
                  <a:srgbClr val="FFFFFF"/>
                </a:solidFill>
                <a:effectLst>
                  <a:outerShdw blurRad="38100" dist="38100" dir="2700000" algn="tl">
                    <a:srgbClr val="000000">
                      <a:alpha val="43137"/>
                    </a:srgbClr>
                  </a:outerShdw>
                </a:effectLst>
              </a:rPr>
              <a:t>3 domains within 1°</a:t>
            </a:r>
            <a:endParaRPr lang="en-US" sz="48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8467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9144000"/>
          </a:xfrm>
          <a:prstGeom prst="rect">
            <a:avLst/>
          </a:prstGeom>
        </p:spPr>
      </p:pic>
      <p:sp>
        <p:nvSpPr>
          <p:cNvPr id="5" name="TextBox 4"/>
          <p:cNvSpPr txBox="1"/>
          <p:nvPr/>
        </p:nvSpPr>
        <p:spPr>
          <a:xfrm>
            <a:off x="2057400" y="228600"/>
            <a:ext cx="6050054" cy="830997"/>
          </a:xfrm>
          <a:prstGeom prst="rect">
            <a:avLst/>
          </a:prstGeom>
          <a:noFill/>
        </p:spPr>
        <p:txBody>
          <a:bodyPr wrap="none" rtlCol="0">
            <a:spAutoFit/>
          </a:bodyPr>
          <a:lstStyle/>
          <a:p>
            <a:r>
              <a:rPr lang="en-US" sz="4800" dirty="0" smtClean="0">
                <a:solidFill>
                  <a:srgbClr val="FFFFFF"/>
                </a:solidFill>
                <a:effectLst>
                  <a:outerShdw blurRad="38100" dist="38100" dir="2700000" algn="tl">
                    <a:srgbClr val="000000">
                      <a:alpha val="43137"/>
                    </a:srgbClr>
                  </a:outerShdw>
                </a:effectLst>
              </a:rPr>
              <a:t>3 domains within 0.2°</a:t>
            </a:r>
            <a:endParaRPr lang="en-US" sz="48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8278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3802996"/>
              </p:ext>
            </p:extLst>
          </p:nvPr>
        </p:nvGraphicFramePr>
        <p:xfrm>
          <a:off x="577984" y="1855986"/>
          <a:ext cx="7772400" cy="1438738"/>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solidFill>
                  <a:srgbClr val="000000"/>
                </a:solidFill>
              </a:rPr>
              <a:t>500 images   </a:t>
            </a:r>
            <a:r>
              <a:rPr lang="en-US" dirty="0" smtClean="0">
                <a:solidFill>
                  <a:srgbClr val="000000"/>
                </a:solidFill>
              </a:rPr>
              <a:t>Results from iota: </a:t>
            </a:r>
            <a:r>
              <a:rPr lang="en-US" dirty="0" err="1" smtClean="0">
                <a:solidFill>
                  <a:srgbClr val="000000"/>
                </a:solidFill>
              </a:rPr>
              <a:t>cctbx</a:t>
            </a:r>
            <a:r>
              <a:rPr lang="en-US" dirty="0" smtClean="0">
                <a:solidFill>
                  <a:srgbClr val="000000"/>
                </a:solidFill>
              </a:rPr>
              <a:t> &amp; prime</a:t>
            </a:r>
            <a:endParaRPr lang="en-US" dirty="0">
              <a:solidFill>
                <a:srgbClr val="000000"/>
              </a:solidFill>
            </a:endParaRPr>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solidFill>
                  <a:srgbClr val="000000"/>
                </a:solidFill>
              </a:rPr>
              <a:t>*Agreement with F value fed into simulation</a:t>
            </a:r>
            <a:endParaRPr lang="en-US" dirty="0">
              <a:solidFill>
                <a:srgbClr val="000000"/>
              </a:solidFill>
            </a:endParaRPr>
          </a:p>
        </p:txBody>
      </p:sp>
    </p:spTree>
    <p:extLst>
      <p:ext uri="{BB962C8B-B14F-4D97-AF65-F5344CB8AC3E}">
        <p14:creationId xmlns:p14="http://schemas.microsoft.com/office/powerpoint/2010/main" val="2813806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36851"/>
              </p:ext>
            </p:extLst>
          </p:nvPr>
        </p:nvGraphicFramePr>
        <p:xfrm>
          <a:off x="577984" y="1855986"/>
          <a:ext cx="7772400" cy="2158107"/>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solidFill>
                  <a:srgbClr val="000000"/>
                </a:solidFill>
              </a:rPr>
              <a:t>500 images   </a:t>
            </a:r>
            <a:r>
              <a:rPr lang="en-US" dirty="0" smtClean="0">
                <a:solidFill>
                  <a:srgbClr val="000000"/>
                </a:solidFill>
              </a:rPr>
              <a:t>Results from iota: </a:t>
            </a:r>
            <a:r>
              <a:rPr lang="en-US" dirty="0" err="1" smtClean="0">
                <a:solidFill>
                  <a:srgbClr val="000000"/>
                </a:solidFill>
              </a:rPr>
              <a:t>cctbx</a:t>
            </a:r>
            <a:r>
              <a:rPr lang="en-US" dirty="0" smtClean="0">
                <a:solidFill>
                  <a:srgbClr val="000000"/>
                </a:solidFill>
              </a:rPr>
              <a:t> &amp; prime</a:t>
            </a:r>
            <a:endParaRPr lang="en-US" dirty="0">
              <a:solidFill>
                <a:srgbClr val="000000"/>
              </a:solidFill>
            </a:endParaRPr>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solidFill>
                  <a:srgbClr val="000000"/>
                </a:solidFill>
              </a:rPr>
              <a:t>*Agreement with F value fed into simulation</a:t>
            </a:r>
            <a:endParaRPr lang="en-US" dirty="0">
              <a:solidFill>
                <a:srgbClr val="000000"/>
              </a:solidFill>
            </a:endParaRPr>
          </a:p>
        </p:txBody>
      </p:sp>
    </p:spTree>
    <p:extLst>
      <p:ext uri="{BB962C8B-B14F-4D97-AF65-F5344CB8AC3E}">
        <p14:creationId xmlns:p14="http://schemas.microsoft.com/office/powerpoint/2010/main" val="132150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010" y="5012473"/>
            <a:ext cx="1921727" cy="192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6019800"/>
            <a:ext cx="6314549" cy="646331"/>
          </a:xfrm>
          <a:prstGeom prst="rect">
            <a:avLst/>
          </a:prstGeom>
          <a:noFill/>
        </p:spPr>
        <p:txBody>
          <a:bodyPr wrap="none" rtlCol="0">
            <a:spAutoFit/>
          </a:bodyPr>
          <a:lstStyle/>
          <a:p>
            <a:r>
              <a:rPr lang="en-US" sz="3600" dirty="0" smtClean="0">
                <a:latin typeface="+mj-lt"/>
              </a:rPr>
              <a:t>Lan et al. “EMC” </a:t>
            </a:r>
            <a:r>
              <a:rPr lang="en-US" sz="3600" dirty="0" err="1" smtClean="0">
                <a:latin typeface="+mj-lt"/>
              </a:rPr>
              <a:t>IUCrJ</a:t>
            </a:r>
            <a:r>
              <a:rPr lang="en-US" sz="3600" dirty="0" smtClean="0">
                <a:latin typeface="+mj-lt"/>
              </a:rPr>
              <a:t> (2018)</a:t>
            </a:r>
            <a:endParaRPr lang="en-US" sz="3600" dirty="0">
              <a:latin typeface="+mj-lt"/>
            </a:endParaRP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305800" cy="430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0"/>
            <a:ext cx="8229600" cy="1143000"/>
          </a:xfrm>
        </p:spPr>
        <p:txBody>
          <a:bodyPr/>
          <a:lstStyle/>
          <a:p>
            <a:r>
              <a:rPr lang="en-US" dirty="0" smtClean="0"/>
              <a:t>Why keep “blanks”?</a:t>
            </a:r>
            <a:endParaRPr lang="en-US" dirty="0"/>
          </a:p>
        </p:txBody>
      </p:sp>
      <p:grpSp>
        <p:nvGrpSpPr>
          <p:cNvPr id="8" name="Group 7"/>
          <p:cNvGrpSpPr/>
          <p:nvPr/>
        </p:nvGrpSpPr>
        <p:grpSpPr>
          <a:xfrm>
            <a:off x="3810000" y="1981200"/>
            <a:ext cx="2821606" cy="3876020"/>
            <a:chOff x="3810000" y="1981200"/>
            <a:chExt cx="2821606" cy="3876020"/>
          </a:xfrm>
        </p:grpSpPr>
        <p:sp>
          <p:nvSpPr>
            <p:cNvPr id="6" name="Rounded Rectangle 5"/>
            <p:cNvSpPr/>
            <p:nvPr/>
          </p:nvSpPr>
          <p:spPr>
            <a:xfrm>
              <a:off x="4267200" y="1981200"/>
              <a:ext cx="1676400" cy="3352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0" y="5334000"/>
              <a:ext cx="2821606" cy="523220"/>
            </a:xfrm>
            <a:prstGeom prst="rect">
              <a:avLst/>
            </a:prstGeom>
            <a:noFill/>
          </p:spPr>
          <p:txBody>
            <a:bodyPr wrap="none" rtlCol="0">
              <a:spAutoFit/>
            </a:bodyPr>
            <a:lstStyle/>
            <a:p>
              <a:r>
                <a:rPr lang="en-US" sz="2800" b="1" dirty="0" smtClean="0">
                  <a:solidFill>
                    <a:srgbClr val="FF0000"/>
                  </a:solidFill>
                  <a:latin typeface="+mj-lt"/>
                </a:rPr>
                <a:t>“blank” images</a:t>
              </a:r>
              <a:endParaRPr lang="en-US" sz="2800" b="1" dirty="0">
                <a:solidFill>
                  <a:srgbClr val="FF0000"/>
                </a:solidFill>
                <a:latin typeface="+mj-lt"/>
              </a:endParaRPr>
            </a:p>
          </p:txBody>
        </p:sp>
      </p:grpSp>
    </p:spTree>
    <p:extLst>
      <p:ext uri="{BB962C8B-B14F-4D97-AF65-F5344CB8AC3E}">
        <p14:creationId xmlns:p14="http://schemas.microsoft.com/office/powerpoint/2010/main" val="387055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6489441"/>
              </p:ext>
            </p:extLst>
          </p:nvPr>
        </p:nvGraphicFramePr>
        <p:xfrm>
          <a:off x="577984" y="1855986"/>
          <a:ext cx="7772400" cy="2877476"/>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solidFill>
                  <a:srgbClr val="000000"/>
                </a:solidFill>
              </a:rPr>
              <a:t>500 images   </a:t>
            </a:r>
            <a:r>
              <a:rPr lang="en-US" dirty="0" smtClean="0">
                <a:solidFill>
                  <a:srgbClr val="000000"/>
                </a:solidFill>
              </a:rPr>
              <a:t>Results from iota: </a:t>
            </a:r>
            <a:r>
              <a:rPr lang="en-US" dirty="0" err="1" smtClean="0">
                <a:solidFill>
                  <a:srgbClr val="000000"/>
                </a:solidFill>
              </a:rPr>
              <a:t>cctbx</a:t>
            </a:r>
            <a:r>
              <a:rPr lang="en-US" dirty="0" smtClean="0">
                <a:solidFill>
                  <a:srgbClr val="000000"/>
                </a:solidFill>
              </a:rPr>
              <a:t> &amp; prime</a:t>
            </a:r>
            <a:endParaRPr lang="en-US" dirty="0">
              <a:solidFill>
                <a:srgbClr val="000000"/>
              </a:solidFill>
            </a:endParaRPr>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solidFill>
                  <a:srgbClr val="000000"/>
                </a:solidFill>
              </a:rPr>
              <a:t>*Agreement with F value fed into simulation</a:t>
            </a:r>
            <a:endParaRPr lang="en-US" dirty="0">
              <a:solidFill>
                <a:srgbClr val="000000"/>
              </a:solidFill>
            </a:endParaRPr>
          </a:p>
        </p:txBody>
      </p:sp>
    </p:spTree>
    <p:extLst>
      <p:ext uri="{BB962C8B-B14F-4D97-AF65-F5344CB8AC3E}">
        <p14:creationId xmlns:p14="http://schemas.microsoft.com/office/powerpoint/2010/main" val="1166584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1961934"/>
              </p:ext>
            </p:extLst>
          </p:nvPr>
        </p:nvGraphicFramePr>
        <p:xfrm>
          <a:off x="577984" y="1855986"/>
          <a:ext cx="7772400" cy="3596845"/>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r h="719369">
                <a:tc>
                  <a:txBody>
                    <a:bodyPr/>
                    <a:lstStyle/>
                    <a:p>
                      <a:r>
                        <a:rPr lang="en-US" sz="3600" baseline="0" dirty="0" smtClean="0"/>
                        <a:t>CC</a:t>
                      </a:r>
                      <a:r>
                        <a:rPr lang="en-US" sz="3600" baseline="-25000" dirty="0" smtClean="0"/>
                        <a:t>1/2</a:t>
                      </a:r>
                      <a:endParaRPr lang="en-US" sz="3600" baseline="-25000" dirty="0"/>
                    </a:p>
                  </a:txBody>
                  <a:tcPr/>
                </a:tc>
                <a:tc>
                  <a:txBody>
                    <a:bodyPr/>
                    <a:lstStyle/>
                    <a:p>
                      <a:r>
                        <a:rPr lang="en-US" sz="3600" dirty="0" smtClean="0"/>
                        <a:t>99 (69)</a:t>
                      </a:r>
                      <a:endParaRPr lang="en-US" sz="3600" dirty="0"/>
                    </a:p>
                  </a:txBody>
                  <a:tcPr/>
                </a:tc>
                <a:tc>
                  <a:txBody>
                    <a:bodyPr/>
                    <a:lstStyle/>
                    <a:p>
                      <a:r>
                        <a:rPr lang="en-US" sz="3600" dirty="0" smtClean="0"/>
                        <a:t>99 (58)</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solidFill>
                  <a:srgbClr val="000000"/>
                </a:solidFill>
              </a:rPr>
              <a:t>500 images   </a:t>
            </a:r>
            <a:r>
              <a:rPr lang="en-US" dirty="0" smtClean="0">
                <a:solidFill>
                  <a:srgbClr val="000000"/>
                </a:solidFill>
              </a:rPr>
              <a:t>Results from iota: </a:t>
            </a:r>
            <a:r>
              <a:rPr lang="en-US" dirty="0" err="1" smtClean="0">
                <a:solidFill>
                  <a:srgbClr val="000000"/>
                </a:solidFill>
              </a:rPr>
              <a:t>cctbx</a:t>
            </a:r>
            <a:r>
              <a:rPr lang="en-US" dirty="0" smtClean="0">
                <a:solidFill>
                  <a:srgbClr val="000000"/>
                </a:solidFill>
              </a:rPr>
              <a:t> &amp; prime</a:t>
            </a:r>
            <a:endParaRPr lang="en-US" dirty="0">
              <a:solidFill>
                <a:srgbClr val="000000"/>
              </a:solidFill>
            </a:endParaRPr>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solidFill>
                  <a:srgbClr val="000000"/>
                </a:solidFill>
              </a:rPr>
              <a:t>*Agreement with F value fed into simulation</a:t>
            </a:r>
            <a:endParaRPr lang="en-US" dirty="0">
              <a:solidFill>
                <a:srgbClr val="000000"/>
              </a:solidFill>
            </a:endParaRPr>
          </a:p>
        </p:txBody>
      </p:sp>
    </p:spTree>
    <p:extLst>
      <p:ext uri="{BB962C8B-B14F-4D97-AF65-F5344CB8AC3E}">
        <p14:creationId xmlns:p14="http://schemas.microsoft.com/office/powerpoint/2010/main" val="732676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2573791"/>
              </p:ext>
            </p:extLst>
          </p:nvPr>
        </p:nvGraphicFramePr>
        <p:xfrm>
          <a:off x="577984" y="1855986"/>
          <a:ext cx="7772400" cy="4316214"/>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r h="719369">
                <a:tc>
                  <a:txBody>
                    <a:bodyPr/>
                    <a:lstStyle/>
                    <a:p>
                      <a:r>
                        <a:rPr lang="en-US" sz="3600" baseline="0" dirty="0" smtClean="0"/>
                        <a:t>CC</a:t>
                      </a:r>
                      <a:r>
                        <a:rPr lang="en-US" sz="3600" baseline="-25000" dirty="0" smtClean="0"/>
                        <a:t>1/2</a:t>
                      </a:r>
                      <a:endParaRPr lang="en-US" sz="3600" baseline="-25000" dirty="0"/>
                    </a:p>
                  </a:txBody>
                  <a:tcPr/>
                </a:tc>
                <a:tc>
                  <a:txBody>
                    <a:bodyPr/>
                    <a:lstStyle/>
                    <a:p>
                      <a:r>
                        <a:rPr lang="en-US" sz="3600" dirty="0" smtClean="0"/>
                        <a:t>99 (69)</a:t>
                      </a:r>
                      <a:endParaRPr lang="en-US" sz="3600" dirty="0"/>
                    </a:p>
                  </a:txBody>
                  <a:tcPr/>
                </a:tc>
                <a:tc>
                  <a:txBody>
                    <a:bodyPr/>
                    <a:lstStyle/>
                    <a:p>
                      <a:r>
                        <a:rPr lang="en-US" sz="3600" dirty="0" smtClean="0"/>
                        <a:t>99 (58)</a:t>
                      </a:r>
                      <a:endParaRPr lang="en-US" sz="3600" dirty="0"/>
                    </a:p>
                  </a:txBody>
                  <a:tcPr/>
                </a:tc>
              </a:tr>
              <a:tr h="719369">
                <a:tc>
                  <a:txBody>
                    <a:bodyPr/>
                    <a:lstStyle/>
                    <a:p>
                      <a:r>
                        <a:rPr lang="en-US" sz="3600" dirty="0" smtClean="0"/>
                        <a:t>resolution</a:t>
                      </a:r>
                      <a:endParaRPr lang="en-US" sz="3600" dirty="0"/>
                    </a:p>
                  </a:txBody>
                  <a:tcPr/>
                </a:tc>
                <a:tc>
                  <a:txBody>
                    <a:bodyPr/>
                    <a:lstStyle/>
                    <a:p>
                      <a:r>
                        <a:rPr lang="en-US" sz="3600" dirty="0" smtClean="0"/>
                        <a:t>1.55</a:t>
                      </a:r>
                      <a:endParaRPr lang="en-US" sz="3600" dirty="0"/>
                    </a:p>
                  </a:txBody>
                  <a:tcPr/>
                </a:tc>
                <a:tc>
                  <a:txBody>
                    <a:bodyPr/>
                    <a:lstStyle/>
                    <a:p>
                      <a:r>
                        <a:rPr lang="en-US" sz="3600" dirty="0" smtClean="0"/>
                        <a:t>1.94</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solidFill>
                  <a:srgbClr val="000000"/>
                </a:solidFill>
              </a:rPr>
              <a:t>500 images   </a:t>
            </a:r>
            <a:r>
              <a:rPr lang="en-US" dirty="0" smtClean="0">
                <a:solidFill>
                  <a:srgbClr val="000000"/>
                </a:solidFill>
              </a:rPr>
              <a:t>Results from iota: </a:t>
            </a:r>
            <a:r>
              <a:rPr lang="en-US" dirty="0" err="1" smtClean="0">
                <a:solidFill>
                  <a:srgbClr val="000000"/>
                </a:solidFill>
              </a:rPr>
              <a:t>cctbx</a:t>
            </a:r>
            <a:r>
              <a:rPr lang="en-US" dirty="0" smtClean="0">
                <a:solidFill>
                  <a:srgbClr val="000000"/>
                </a:solidFill>
              </a:rPr>
              <a:t> &amp; prime</a:t>
            </a:r>
            <a:endParaRPr lang="en-US" dirty="0">
              <a:solidFill>
                <a:srgbClr val="000000"/>
              </a:solidFill>
            </a:endParaRPr>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solidFill>
                  <a:srgbClr val="000000"/>
                </a:solidFill>
              </a:rPr>
              <a:t>*Agreement with F value fed into simulation</a:t>
            </a:r>
            <a:endParaRPr lang="en-US" dirty="0">
              <a:solidFill>
                <a:srgbClr val="000000"/>
              </a:solidFill>
            </a:endParaRPr>
          </a:p>
        </p:txBody>
      </p:sp>
    </p:spTree>
    <p:extLst>
      <p:ext uri="{BB962C8B-B14F-4D97-AF65-F5344CB8AC3E}">
        <p14:creationId xmlns:p14="http://schemas.microsoft.com/office/powerpoint/2010/main" val="377875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lose information</a:t>
            </a:r>
            <a:endParaRPr lang="en-US" dirty="0"/>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a:t>
            </a:r>
            <a:r>
              <a:rPr lang="en-US" dirty="0" smtClean="0"/>
              <a:t>slice</a:t>
            </a:r>
            <a:endParaRPr lang="en-US" dirty="0"/>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a:t>
            </a:r>
            <a:r>
              <a:rPr lang="en-US" sz="1900" dirty="0"/>
              <a:t>area</a:t>
            </a:r>
          </a:p>
          <a:p>
            <a:pPr marL="514350" indent="-514350">
              <a:buFont typeface="+mj-lt"/>
              <a:buAutoNum type="arabicPeriod"/>
            </a:pPr>
            <a:r>
              <a:rPr lang="en-US" dirty="0" smtClean="0"/>
              <a:t>Pink/divergent beam</a:t>
            </a:r>
            <a:endParaRPr lang="en-US" dirty="0"/>
          </a:p>
          <a:p>
            <a:pPr marL="400050" lvl="1" indent="0">
              <a:buNone/>
            </a:pPr>
            <a:r>
              <a:rPr lang="en-US" sz="1800" dirty="0"/>
              <a:t>	</a:t>
            </a:r>
            <a:r>
              <a:rPr lang="en-US" sz="1800" dirty="0" smtClean="0"/>
              <a:t>sum over lambda/angle </a:t>
            </a:r>
            <a:endParaRPr lang="en-US" sz="1800" dirty="0"/>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a:t>
            </a:r>
          </a:p>
        </p:txBody>
      </p:sp>
    </p:spTree>
    <p:extLst>
      <p:ext uri="{BB962C8B-B14F-4D97-AF65-F5344CB8AC3E}">
        <p14:creationId xmlns:p14="http://schemas.microsoft.com/office/powerpoint/2010/main" val="1460214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Arial" panose="020B0604020202020204" pitchFamily="34" charset="0"/>
              </a:rPr>
              <a:t>L</a:t>
            </a:r>
            <a:r>
              <a:rPr lang="en-US" dirty="0" smtClean="0">
                <a:cs typeface="Arial" panose="020B0604020202020204" pitchFamily="34" charset="0"/>
              </a:rPr>
              <a:t>ossless compression: data rate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7973"/>
            <a:ext cx="8229600" cy="4476472"/>
          </a:xfrm>
        </p:spPr>
        <p:txBody>
          <a:bodyPr>
            <a:noAutofit/>
          </a:bodyPr>
          <a:lstStyle/>
          <a:p>
            <a:pPr marL="0" indent="0">
              <a:buNone/>
            </a:pP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log</a:t>
            </a:r>
            <a:r>
              <a:rPr lang="en-US" sz="2800" baseline="-25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N</a:t>
            </a:r>
            <a:r>
              <a:rPr lang="en-US" sz="2800" baseline="-25000" dirty="0" err="1" smtClean="0">
                <a:latin typeface="Arial" panose="020B0604020202020204" pitchFamily="34" charset="0"/>
                <a:cs typeface="Arial" panose="020B0604020202020204" pitchFamily="34" charset="0"/>
              </a:rPr>
              <a:t>pixels</a:t>
            </a:r>
            <a:r>
              <a:rPr lang="en-US" sz="2800" dirty="0" smtClean="0">
                <a:latin typeface="Arial" panose="020B0604020202020204" pitchFamily="34" charset="0"/>
                <a:cs typeface="Arial" panose="020B0604020202020204" pitchFamily="34" charset="0"/>
              </a:rPr>
              <a:t>) * flux * </a:t>
            </a:r>
            <a:r>
              <a:rPr lang="en-US" sz="2800" dirty="0" err="1" smtClean="0">
                <a:latin typeface="Arial" panose="020B0604020202020204" pitchFamily="34" charset="0"/>
                <a:cs typeface="Arial" panose="020B0604020202020204" pitchFamily="34" charset="0"/>
              </a:rPr>
              <a:t>t</a:t>
            </a:r>
            <a:r>
              <a:rPr lang="en-US" sz="2800" baseline="-25000" dirty="0" err="1" smtClean="0">
                <a:latin typeface="Arial" panose="020B0604020202020204" pitchFamily="34" charset="0"/>
                <a:cs typeface="Arial" panose="020B0604020202020204" pitchFamily="34" charset="0"/>
              </a:rPr>
              <a:t>sample</a:t>
            </a:r>
            <a:r>
              <a:rPr lang="en-US" sz="2800" baseline="-250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1.2x10</a:t>
            </a:r>
            <a:r>
              <a:rPr lang="en-US" sz="2800" baseline="30000" dirty="0" smtClean="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smtClean="0">
                <a:solidFill>
                  <a:srgbClr val="00B050"/>
                </a:solidFill>
                <a:latin typeface="Arial" panose="020B0604020202020204" pitchFamily="34" charset="0"/>
                <a:cs typeface="Arial" panose="020B0604020202020204" pitchFamily="34" charset="0"/>
              </a:rPr>
              <a:t>       minimum data rate with no information loss </a:t>
            </a:r>
            <a:endParaRPr lang="en-US" sz="2600" dirty="0" smtClean="0">
              <a:latin typeface="Arial" panose="020B0604020202020204" pitchFamily="34" charset="0"/>
              <a:cs typeface="Arial" panose="020B0604020202020204" pitchFamily="34" charset="0"/>
            </a:endParaRPr>
          </a:p>
          <a:p>
            <a:pPr marL="0" indent="0">
              <a:buNone/>
            </a:pPr>
            <a:r>
              <a:rPr lang="en-US" sz="2000" dirty="0" err="1" smtClean="0">
                <a:latin typeface="Arial" panose="020B0604020202020204" pitchFamily="34" charset="0"/>
                <a:cs typeface="Arial" panose="020B0604020202020204" pitchFamily="34" charset="0"/>
              </a:rPr>
              <a:t>N</a:t>
            </a:r>
            <a:r>
              <a:rPr lang="en-US" sz="2000" baseline="-25000" dirty="0" err="1" smtClean="0">
                <a:latin typeface="Arial" panose="020B0604020202020204" pitchFamily="34" charset="0"/>
                <a:cs typeface="Arial" panose="020B0604020202020204" pitchFamily="34" charset="0"/>
              </a:rPr>
              <a:t>pixels</a:t>
            </a:r>
            <a:r>
              <a:rPr lang="en-US" sz="2000" dirty="0" smtClean="0">
                <a:latin typeface="Arial" panose="020B0604020202020204" pitchFamily="34" charset="0"/>
                <a:cs typeface="Arial" panose="020B0604020202020204" pitchFamily="34" charset="0"/>
              </a:rPr>
              <a:t> 	= 4150*4371 for </a:t>
            </a:r>
            <a:r>
              <a:rPr lang="en-US" sz="2000" dirty="0" err="1" smtClean="0">
                <a:latin typeface="Arial" panose="020B0604020202020204" pitchFamily="34" charset="0"/>
                <a:cs typeface="Arial" panose="020B0604020202020204" pitchFamily="34" charset="0"/>
              </a:rPr>
              <a:t>Eiger</a:t>
            </a: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flux 	= photons/s onto the sample </a:t>
            </a:r>
          </a:p>
          <a:p>
            <a:pPr marL="0" indent="0">
              <a:buNone/>
            </a:pPr>
            <a:r>
              <a:rPr lang="en-US" sz="2000" dirty="0" err="1" smtClean="0">
                <a:latin typeface="Arial" panose="020B0604020202020204" pitchFamily="34" charset="0"/>
                <a:cs typeface="Arial" panose="020B0604020202020204" pitchFamily="34" charset="0"/>
              </a:rPr>
              <a:t>t</a:t>
            </a:r>
            <a:r>
              <a:rPr lang="en-US" sz="2000" baseline="-25000" dirty="0" err="1" smtClean="0">
                <a:latin typeface="Arial" panose="020B0604020202020204" pitchFamily="34" charset="0"/>
                <a:cs typeface="Arial" panose="020B0604020202020204" pitchFamily="34" charset="0"/>
              </a:rPr>
              <a:t>sample</a:t>
            </a:r>
            <a:r>
              <a:rPr lang="en-US" sz="2000" dirty="0" smtClean="0">
                <a:latin typeface="Arial" panose="020B0604020202020204" pitchFamily="34" charset="0"/>
                <a:cs typeface="Arial" panose="020B0604020202020204" pitchFamily="34" charset="0"/>
              </a:rPr>
              <a:t> 	= sample thickness in µm</a:t>
            </a:r>
          </a:p>
          <a:p>
            <a:pPr marL="0" indent="0">
              <a:buNone/>
            </a:pPr>
            <a:r>
              <a:rPr lang="en-US" sz="2000" dirty="0" smtClean="0">
                <a:latin typeface="Arial" panose="020B0604020202020204" pitchFamily="34" charset="0"/>
                <a:cs typeface="Arial" panose="020B0604020202020204" pitchFamily="34" charset="0"/>
              </a:rPr>
              <a:t>1.2x10</a:t>
            </a:r>
            <a:r>
              <a:rPr lang="en-US" sz="2000" baseline="30000" dirty="0" smtClean="0">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-4</a:t>
            </a:r>
            <a:r>
              <a:rPr lang="en-US" sz="1600" dirty="0" smtClean="0">
                <a:latin typeface="Arial" panose="020B0604020202020204" pitchFamily="34" charset="0"/>
                <a:cs typeface="Arial" panose="020B0604020202020204" pitchFamily="34" charset="0"/>
              </a:rPr>
              <a:t> cm/µm * cross section of oxygen (0.2 cm</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/g)</a:t>
            </a:r>
            <a:endParaRPr lang="en-US" sz="2400" dirty="0">
              <a:latin typeface="Arial" panose="020B0604020202020204" pitchFamily="34" charset="0"/>
              <a:cs typeface="Arial" panose="020B0604020202020204" pitchFamily="34" charset="0"/>
            </a:endParaRPr>
          </a:p>
          <a:p>
            <a:pPr marL="0" indent="0">
              <a:buNone/>
            </a:pPr>
            <a:r>
              <a:rPr lang="en-US" sz="1600" dirty="0" smtClean="0">
                <a:latin typeface="Arial" panose="020B0604020202020204" pitchFamily="34" charset="0"/>
                <a:cs typeface="Arial" panose="020B0604020202020204" pitchFamily="34" charset="0"/>
              </a:rPr>
              <a:t>	    * density of protein crystal (1.2 g/cm</a:t>
            </a:r>
            <a:r>
              <a:rPr lang="en-US" sz="1600" baseline="30000" dirty="0" smtClean="0">
                <a:latin typeface="Arial" panose="020B0604020202020204" pitchFamily="34" charset="0"/>
                <a:cs typeface="Arial" panose="020B0604020202020204" pitchFamily="34" charset="0"/>
              </a:rPr>
              <a:t>3</a:t>
            </a:r>
            <a:r>
              <a:rPr lang="en-US" sz="1600" dirty="0" smtClean="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 ~1/2 of total scattering intersects detector</a:t>
            </a:r>
          </a:p>
          <a:p>
            <a:pPr marL="0" indent="0">
              <a:buNone/>
            </a:pPr>
            <a:endParaRPr lang="en-US" sz="1600" dirty="0" smtClean="0">
              <a:latin typeface="Arial" panose="020B0604020202020204" pitchFamily="34" charset="0"/>
              <a:cs typeface="Arial" panose="020B0604020202020204" pitchFamily="34" charset="0"/>
            </a:endParaRPr>
          </a:p>
          <a:p>
            <a:pPr marL="0" indent="0">
              <a:buNone/>
            </a:pPr>
            <a:r>
              <a:rPr lang="en-US" sz="2400" dirty="0" smtClean="0">
                <a:solidFill>
                  <a:srgbClr val="C00000"/>
                </a:solidFill>
                <a:latin typeface="Arial" panose="020B0604020202020204" pitchFamily="34" charset="0"/>
                <a:cs typeface="Arial" panose="020B0604020202020204" pitchFamily="34" charset="0"/>
              </a:rPr>
              <a:t>E.G.  34 </a:t>
            </a:r>
            <a:r>
              <a:rPr lang="en-US" sz="2400" dirty="0" err="1" smtClean="0">
                <a:solidFill>
                  <a:srgbClr val="C00000"/>
                </a:solidFill>
                <a:latin typeface="Arial" panose="020B0604020202020204" pitchFamily="34" charset="0"/>
                <a:cs typeface="Arial" panose="020B0604020202020204" pitchFamily="34" charset="0"/>
              </a:rPr>
              <a:t>GByte</a:t>
            </a:r>
            <a:r>
              <a:rPr lang="en-US" sz="2400" dirty="0" smtClean="0">
                <a:solidFill>
                  <a:srgbClr val="C00000"/>
                </a:solidFill>
                <a:latin typeface="Arial" panose="020B0604020202020204" pitchFamily="34" charset="0"/>
                <a:cs typeface="Arial" panose="020B0604020202020204" pitchFamily="34" charset="0"/>
              </a:rPr>
              <a:t>/s   for 10</a:t>
            </a:r>
            <a:r>
              <a:rPr lang="en-US" sz="2400" baseline="30000" dirty="0" smtClean="0">
                <a:solidFill>
                  <a:srgbClr val="C00000"/>
                </a:solidFill>
                <a:latin typeface="Arial" panose="020B0604020202020204" pitchFamily="34" charset="0"/>
                <a:cs typeface="Arial" panose="020B0604020202020204" pitchFamily="34" charset="0"/>
              </a:rPr>
              <a:t>13</a:t>
            </a:r>
            <a:r>
              <a:rPr lang="en-US" sz="2400" dirty="0" smtClean="0">
                <a:solidFill>
                  <a:srgbClr val="C00000"/>
                </a:solidFill>
                <a:latin typeface="Arial" panose="020B0604020202020204" pitchFamily="34" charset="0"/>
                <a:cs typeface="Arial" panose="020B0604020202020204" pitchFamily="34" charset="0"/>
              </a:rPr>
              <a:t> photons/s and 100 µm thick</a:t>
            </a:r>
            <a:endParaRPr lang="en-US" sz="2800" dirty="0" smtClean="0">
              <a:solidFill>
                <a:srgbClr val="C00000"/>
              </a:solidFill>
              <a:latin typeface="Arial" panose="020B0604020202020204" pitchFamily="34" charset="0"/>
              <a:cs typeface="Arial" panose="020B0604020202020204" pitchFamily="34" charset="0"/>
            </a:endParaRPr>
          </a:p>
          <a:p>
            <a:pPr marL="1257300" lvl="3" indent="0">
              <a:buNone/>
            </a:pPr>
            <a:endParaRPr lang="en-US" sz="1900" dirty="0">
              <a:latin typeface="Arial" panose="020B0604020202020204" pitchFamily="34" charset="0"/>
              <a:cs typeface="Arial" panose="020B0604020202020204" pitchFamily="34" charset="0"/>
            </a:endParaRPr>
          </a:p>
        </p:txBody>
      </p:sp>
      <p:sp>
        <p:nvSpPr>
          <p:cNvPr id="4" name="Rectangle 3"/>
          <p:cNvSpPr/>
          <p:nvPr/>
        </p:nvSpPr>
        <p:spPr>
          <a:xfrm>
            <a:off x="1032235" y="1456144"/>
            <a:ext cx="862553" cy="954107"/>
          </a:xfrm>
          <a:prstGeom prst="rect">
            <a:avLst/>
          </a:prstGeom>
        </p:spPr>
        <p:txBody>
          <a:bodyPr wrap="square">
            <a:spAutoFit/>
          </a:bodyPr>
          <a:lstStyle/>
          <a:p>
            <a:pPr fontAlgn="base">
              <a:spcBef>
                <a:spcPct val="0"/>
              </a:spcBef>
              <a:spcAft>
                <a:spcPct val="0"/>
              </a:spcAft>
            </a:pPr>
            <a:r>
              <a:rPr lang="en-US" sz="2800" dirty="0" smtClean="0">
                <a:solidFill>
                  <a:prstClr val="black"/>
                </a:solidFill>
                <a:latin typeface="Arial" pitchFamily="34" charset="0"/>
                <a:cs typeface="Arial" panose="020B0604020202020204" pitchFamily="34" charset="0"/>
              </a:rPr>
              <a:t>bits</a:t>
            </a:r>
          </a:p>
          <a:p>
            <a:pPr fontAlgn="base">
              <a:spcBef>
                <a:spcPct val="0"/>
              </a:spcBef>
              <a:spcAft>
                <a:spcPct val="0"/>
              </a:spcAft>
            </a:pPr>
            <a:r>
              <a:rPr lang="en-US" sz="2800" dirty="0" smtClean="0">
                <a:solidFill>
                  <a:prstClr val="black"/>
                </a:solidFill>
                <a:latin typeface="Arial" pitchFamily="34" charset="0"/>
                <a:cs typeface="Arial" panose="020B0604020202020204" pitchFamily="34" charset="0"/>
              </a:rPr>
              <a:t>  s </a:t>
            </a:r>
          </a:p>
        </p:txBody>
      </p:sp>
      <p:cxnSp>
        <p:nvCxnSpPr>
          <p:cNvPr id="8" name="Straight Connector 7"/>
          <p:cNvCxnSpPr/>
          <p:nvPr/>
        </p:nvCxnSpPr>
        <p:spPr>
          <a:xfrm>
            <a:off x="1055802" y="1941922"/>
            <a:ext cx="6693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83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Arial" panose="020B0604020202020204" pitchFamily="34" charset="0"/>
              </a:rPr>
              <a:t>L</a:t>
            </a:r>
            <a:r>
              <a:rPr lang="en-US" dirty="0" smtClean="0">
                <a:cs typeface="Arial" panose="020B0604020202020204" pitchFamily="34" charset="0"/>
              </a:rPr>
              <a:t>ossless compression: data rate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7973"/>
            <a:ext cx="8229600" cy="4476472"/>
          </a:xfrm>
        </p:spPr>
        <p:txBody>
          <a:bodyPr>
            <a:noAutofit/>
          </a:bodyPr>
          <a:lstStyle/>
          <a:p>
            <a:pPr marL="0" indent="0">
              <a:buNone/>
            </a:pPr>
            <a:endParaRPr lang="en-US" sz="2600" dirty="0" smtClean="0">
              <a:latin typeface="Arial" panose="020B0604020202020204" pitchFamily="34" charset="0"/>
              <a:cs typeface="Arial" panose="020B0604020202020204" pitchFamily="34" charset="0"/>
            </a:endParaRP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smtClean="0">
                <a:solidFill>
                  <a:srgbClr val="00B050"/>
                </a:solidFill>
                <a:latin typeface="Arial" panose="020B0604020202020204" pitchFamily="34" charset="0"/>
                <a:cs typeface="Arial" panose="020B0604020202020204" pitchFamily="34" charset="0"/>
              </a:rPr>
              <a:t>       calibrated using modern lossless algorithms </a:t>
            </a:r>
            <a:endParaRPr lang="en-US" sz="2600" dirty="0" smtClean="0">
              <a:latin typeface="Arial" panose="020B0604020202020204" pitchFamily="34" charset="0"/>
              <a:cs typeface="Arial" panose="020B0604020202020204" pitchFamily="34" charset="0"/>
            </a:endParaRPr>
          </a:p>
          <a:p>
            <a:pPr marL="0" indent="0">
              <a:buNone/>
            </a:pPr>
            <a:endParaRPr lang="en-US" sz="2000" dirty="0" smtClean="0">
              <a:cs typeface="Arial" panose="020B0604020202020204" pitchFamily="34" charset="0"/>
            </a:endParaRPr>
          </a:p>
          <a:p>
            <a:pPr marL="0" indent="0">
              <a:buNone/>
            </a:pPr>
            <a:r>
              <a:rPr lang="en-US" sz="2000" dirty="0" smtClean="0">
                <a:cs typeface="Arial" panose="020B0604020202020204" pitchFamily="34" charset="0"/>
              </a:rPr>
              <a:t>bits/s 	= </a:t>
            </a:r>
            <a:r>
              <a:rPr lang="en-US" sz="2000" dirty="0">
                <a:cs typeface="Arial" panose="020B0604020202020204" pitchFamily="34" charset="0"/>
              </a:rPr>
              <a:t>	</a:t>
            </a:r>
            <a:r>
              <a:rPr lang="en-US" sz="2000" dirty="0" smtClean="0">
                <a:cs typeface="Arial" panose="020B0604020202020204" pitchFamily="34" charset="0"/>
              </a:rPr>
              <a:t>compressed </a:t>
            </a:r>
            <a:r>
              <a:rPr lang="en-US" sz="2000" dirty="0">
                <a:cs typeface="Arial" panose="020B0604020202020204" pitchFamily="34" charset="0"/>
              </a:rPr>
              <a:t>data rate</a:t>
            </a:r>
          </a:p>
          <a:p>
            <a:pPr marL="0" indent="0">
              <a:buNone/>
            </a:pPr>
            <a:r>
              <a:rPr lang="en-US" sz="2000" dirty="0">
                <a:cs typeface="Arial" panose="020B0604020202020204" pitchFamily="34" charset="0"/>
              </a:rPr>
              <a:t>pixels </a:t>
            </a:r>
            <a:r>
              <a:rPr lang="en-US" sz="2000" dirty="0" smtClean="0">
                <a:cs typeface="Arial" panose="020B0604020202020204" pitchFamily="34" charset="0"/>
              </a:rPr>
              <a:t>	=</a:t>
            </a:r>
            <a:r>
              <a:rPr lang="en-US" sz="2000" dirty="0">
                <a:cs typeface="Arial" panose="020B0604020202020204" pitchFamily="34" charset="0"/>
              </a:rPr>
              <a:t>	number of pixels in the detector </a:t>
            </a:r>
          </a:p>
          <a:p>
            <a:pPr marL="0" indent="0">
              <a:buNone/>
            </a:pPr>
            <a:r>
              <a:rPr lang="en-US" sz="2000" dirty="0" smtClean="0">
                <a:cs typeface="Arial" panose="020B0604020202020204" pitchFamily="34" charset="0"/>
              </a:rPr>
              <a:t>RMSD	= </a:t>
            </a:r>
            <a:r>
              <a:rPr lang="en-US" sz="2000" dirty="0">
                <a:cs typeface="Arial" panose="020B0604020202020204" pitchFamily="34" charset="0"/>
              </a:rPr>
              <a:t>	RMS deviation of pixels from mean</a:t>
            </a:r>
            <a:endParaRPr lang="en-US" sz="2000" dirty="0"/>
          </a:p>
          <a:p>
            <a:pPr marL="0" indent="0">
              <a:buNone/>
            </a:pPr>
            <a:endParaRPr lang="en-US" sz="1600" dirty="0" smtClean="0">
              <a:latin typeface="Arial" panose="020B0604020202020204" pitchFamily="34" charset="0"/>
              <a:cs typeface="Arial" panose="020B0604020202020204" pitchFamily="34" charset="0"/>
            </a:endParaRPr>
          </a:p>
          <a:p>
            <a:pPr marL="0" indent="0">
              <a:buNone/>
            </a:pPr>
            <a:endParaRPr lang="en-US" sz="1600" dirty="0" smtClean="0">
              <a:latin typeface="Arial" panose="020B0604020202020204" pitchFamily="34" charset="0"/>
              <a:cs typeface="Arial" panose="020B0604020202020204" pitchFamily="34" charset="0"/>
            </a:endParaRPr>
          </a:p>
          <a:p>
            <a:pPr marL="0" indent="0">
              <a:buNone/>
            </a:pPr>
            <a:r>
              <a:rPr lang="en-US" sz="2400" dirty="0" smtClean="0">
                <a:solidFill>
                  <a:srgbClr val="C00000"/>
                </a:solidFill>
                <a:latin typeface="Arial" panose="020B0604020202020204" pitchFamily="34" charset="0"/>
                <a:cs typeface="Arial" panose="020B0604020202020204" pitchFamily="34" charset="0"/>
              </a:rPr>
              <a:t>E.G.  ~4 </a:t>
            </a:r>
            <a:r>
              <a:rPr lang="en-US" sz="2400" dirty="0" err="1" smtClean="0">
                <a:solidFill>
                  <a:srgbClr val="C00000"/>
                </a:solidFill>
                <a:latin typeface="Arial" panose="020B0604020202020204" pitchFamily="34" charset="0"/>
                <a:cs typeface="Arial" panose="020B0604020202020204" pitchFamily="34" charset="0"/>
              </a:rPr>
              <a:t>GByte</a:t>
            </a:r>
            <a:r>
              <a:rPr lang="en-US" sz="2400" dirty="0" smtClean="0">
                <a:solidFill>
                  <a:srgbClr val="C00000"/>
                </a:solidFill>
                <a:latin typeface="Arial" panose="020B0604020202020204" pitchFamily="34" charset="0"/>
                <a:cs typeface="Arial" panose="020B0604020202020204" pitchFamily="34" charset="0"/>
              </a:rPr>
              <a:t>/s   for ~1 photon/pixel at 18M 100 Hz</a:t>
            </a:r>
            <a:endParaRPr lang="en-US" sz="2800" dirty="0" smtClean="0">
              <a:solidFill>
                <a:srgbClr val="C00000"/>
              </a:solidFill>
              <a:latin typeface="Arial" panose="020B0604020202020204" pitchFamily="34" charset="0"/>
              <a:cs typeface="Arial" panose="020B0604020202020204" pitchFamily="34" charset="0"/>
            </a:endParaRPr>
          </a:p>
          <a:p>
            <a:pPr marL="1257300" lvl="3" indent="0">
              <a:buNone/>
            </a:pPr>
            <a:endParaRPr lang="en-US" sz="1900" dirty="0">
              <a:latin typeface="Arial" panose="020B0604020202020204" pitchFamily="34" charset="0"/>
              <a:cs typeface="Arial" panose="020B0604020202020204" pitchFamily="34" charset="0"/>
            </a:endParaRPr>
          </a:p>
        </p:txBody>
      </p:sp>
      <p:grpSp>
        <p:nvGrpSpPr>
          <p:cNvPr id="12" name="Group 11"/>
          <p:cNvGrpSpPr/>
          <p:nvPr/>
        </p:nvGrpSpPr>
        <p:grpSpPr>
          <a:xfrm>
            <a:off x="609600" y="1371600"/>
            <a:ext cx="6417577" cy="1077218"/>
            <a:chOff x="625139" y="1524000"/>
            <a:chExt cx="6417577" cy="1077218"/>
          </a:xfrm>
        </p:grpSpPr>
        <p:sp>
          <p:nvSpPr>
            <p:cNvPr id="13" name="TextBox 12"/>
            <p:cNvSpPr txBox="1"/>
            <p:nvPr/>
          </p:nvSpPr>
          <p:spPr>
            <a:xfrm>
              <a:off x="625139" y="1524000"/>
              <a:ext cx="822661" cy="1077218"/>
            </a:xfrm>
            <a:prstGeom prst="rect">
              <a:avLst/>
            </a:prstGeom>
            <a:noFill/>
          </p:spPr>
          <p:txBody>
            <a:bodyPr wrap="none" rtlCol="0">
              <a:spAutoFit/>
            </a:bodyPr>
            <a:lstStyle/>
            <a:p>
              <a:pPr algn="ctr"/>
              <a:r>
                <a:rPr lang="en-US" sz="3200" dirty="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its</a:t>
              </a:r>
            </a:p>
            <a:p>
              <a:pPr algn="ctr"/>
              <a:r>
                <a:rPr lang="en-US" sz="3200" dirty="0" smtClean="0">
                  <a:latin typeface="Arial" panose="020B0604020202020204" pitchFamily="34" charset="0"/>
                  <a:cs typeface="Arial" panose="020B0604020202020204" pitchFamily="34" charset="0"/>
                </a:rPr>
                <a:t>s</a:t>
              </a:r>
              <a:endParaRPr lang="en-US" sz="3200" dirty="0">
                <a:latin typeface="Arial" panose="020B0604020202020204" pitchFamily="34" charset="0"/>
                <a:cs typeface="Arial" panose="020B0604020202020204" pitchFamily="34" charset="0"/>
              </a:endParaRPr>
            </a:p>
          </p:txBody>
        </p:sp>
        <p:sp>
          <p:nvSpPr>
            <p:cNvPr id="14" name="TextBox 13"/>
            <p:cNvSpPr txBox="1"/>
            <p:nvPr/>
          </p:nvSpPr>
          <p:spPr>
            <a:xfrm>
              <a:off x="1600200" y="1828800"/>
              <a:ext cx="5442516"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 pixels/s * (2 + log</a:t>
              </a:r>
              <a:r>
                <a:rPr lang="en-US" sz="3200" baseline="-25000" dirty="0" smtClean="0">
                  <a:latin typeface="Arial" panose="020B0604020202020204" pitchFamily="34" charset="0"/>
                  <a:cs typeface="Arial" panose="020B0604020202020204" pitchFamily="34" charset="0"/>
                </a:rPr>
                <a:t>2</a:t>
              </a:r>
              <a:r>
                <a:rPr lang="en-US" sz="3200" dirty="0" smtClean="0">
                  <a:latin typeface="Arial" panose="020B0604020202020204" pitchFamily="34" charset="0"/>
                  <a:cs typeface="Arial" panose="020B0604020202020204" pitchFamily="34" charset="0"/>
                </a:rPr>
                <a:t>(RMSD))</a:t>
              </a:r>
              <a:endParaRPr lang="en-US" sz="3200" baseline="30000" dirty="0">
                <a:latin typeface="Arial" panose="020B0604020202020204" pitchFamily="34" charset="0"/>
                <a:cs typeface="Arial" panose="020B0604020202020204" pitchFamily="34" charset="0"/>
              </a:endParaRPr>
            </a:p>
          </p:txBody>
        </p:sp>
        <p:cxnSp>
          <p:nvCxnSpPr>
            <p:cNvPr id="15" name="Straight Connector 14"/>
            <p:cNvCxnSpPr/>
            <p:nvPr/>
          </p:nvCxnSpPr>
          <p:spPr>
            <a:xfrm>
              <a:off x="625139" y="2133600"/>
              <a:ext cx="82266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895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en-US" altLang="en-US" smtClean="0"/>
          </a:p>
        </p:txBody>
      </p:sp>
      <p:sp>
        <p:nvSpPr>
          <p:cNvPr id="31747" name="Rectangle 3"/>
          <p:cNvSpPr>
            <a:spLocks noGrp="1" noChangeArrowheads="1"/>
          </p:cNvSpPr>
          <p:nvPr>
            <p:ph type="body" idx="1"/>
          </p:nvPr>
        </p:nvSpPr>
        <p:spPr/>
        <p:txBody>
          <a:bodyPr/>
          <a:lstStyle/>
          <a:p>
            <a:pPr eaLnBrk="1" hangingPunct="1"/>
            <a:endParaRPr lang="en-US" altLang="en-US" smtClean="0"/>
          </a:p>
        </p:txBody>
      </p:sp>
      <p:pic>
        <p:nvPicPr>
          <p:cNvPr id="31748" name="Picture 4" descr="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288925" y="5322888"/>
            <a:ext cx="2876550"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4.2x</a:t>
            </a:r>
          </a:p>
        </p:txBody>
      </p:sp>
      <p:pic>
        <p:nvPicPr>
          <p:cNvPr id="31750" name="Picture 6" descr="orig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
            <a:ext cx="2386013" cy="238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51" name="Line 7"/>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1752" name="Line 8"/>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4027173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tLang="en-US" smtClean="0"/>
          </a:p>
        </p:txBody>
      </p:sp>
      <p:sp>
        <p:nvSpPr>
          <p:cNvPr id="32771" name="Rectangle 3"/>
          <p:cNvSpPr>
            <a:spLocks noGrp="1" noChangeArrowheads="1"/>
          </p:cNvSpPr>
          <p:nvPr>
            <p:ph type="body" idx="1"/>
          </p:nvPr>
        </p:nvSpPr>
        <p:spPr/>
        <p:txBody>
          <a:bodyPr/>
          <a:lstStyle/>
          <a:p>
            <a:pPr eaLnBrk="1" hangingPunct="1"/>
            <a:endParaRPr lang="en-US" altLang="en-US" smtClean="0"/>
          </a:p>
        </p:txBody>
      </p:sp>
      <p:pic>
        <p:nvPicPr>
          <p:cNvPr id="32772" name="Picture 4" descr="pris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288925" y="5322888"/>
            <a:ext cx="2976563"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337x</a:t>
            </a:r>
          </a:p>
        </p:txBody>
      </p:sp>
      <p:sp>
        <p:nvSpPr>
          <p:cNvPr id="32774"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2775"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2776" name="Picture 8" descr="pristine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940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6" descr="me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288925" y="5322888"/>
            <a:ext cx="6697663"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5x, but only one per dataset!</a:t>
            </a:r>
          </a:p>
        </p:txBody>
      </p:sp>
      <p:sp>
        <p:nvSpPr>
          <p:cNvPr id="33796" name="Line 8"/>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3797" name="Line 9"/>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3798" name="Picture 17" descr="median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1250" cy="2381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96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smtClean="0"/>
          </a:p>
        </p:txBody>
      </p:sp>
      <p:sp>
        <p:nvSpPr>
          <p:cNvPr id="34819" name="Rectangle 3"/>
          <p:cNvSpPr>
            <a:spLocks noGrp="1" noChangeArrowheads="1"/>
          </p:cNvSpPr>
          <p:nvPr>
            <p:ph type="body" idx="1"/>
          </p:nvPr>
        </p:nvSpPr>
        <p:spPr/>
        <p:txBody>
          <a:bodyPr/>
          <a:lstStyle/>
          <a:p>
            <a:pPr eaLnBrk="1" hangingPunct="1"/>
            <a:endParaRPr lang="en-US" altLang="en-US" smtClean="0"/>
          </a:p>
        </p:txBody>
      </p:sp>
      <p:pic>
        <p:nvPicPr>
          <p:cNvPr id="34820" name="Picture 4" descr="zle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288925" y="5322888"/>
            <a:ext cx="2876550"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3.5x</a:t>
            </a:r>
          </a:p>
        </p:txBody>
      </p:sp>
      <p:sp>
        <p:nvSpPr>
          <p:cNvPr id="34822"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4823"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4824" name="Picture 8" descr="zlevel_zoom"/>
          <p:cNvPicPr>
            <a:picLocks noChangeAspect="1" noChangeArrowheads="1"/>
          </p:cNvPicPr>
          <p:nvPr/>
        </p:nvPicPr>
        <p:blipFill>
          <a:blip r:embed="rId4">
            <a:lum bright="60000" contrast="-40000"/>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211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400"/>
            <a:ext cx="9144000" cy="1384995"/>
          </a:xfrm>
          <a:prstGeom prst="rect">
            <a:avLst/>
          </a:prstGeom>
          <a:noFill/>
        </p:spPr>
        <p:txBody>
          <a:bodyPr wrap="square" rtlCol="0">
            <a:spAutoFit/>
          </a:bodyPr>
          <a:lstStyle/>
          <a:p>
            <a:pPr algn="ctr"/>
            <a:r>
              <a:rPr lang="en-US" sz="4000" dirty="0" smtClean="0">
                <a:solidFill>
                  <a:srgbClr val="000000"/>
                </a:solidFill>
              </a:rPr>
              <a:t>Why keep pixels?</a:t>
            </a:r>
          </a:p>
          <a:p>
            <a:pPr algn="ctr"/>
            <a:endParaRPr lang="en-US" sz="1200" dirty="0" smtClean="0">
              <a:solidFill>
                <a:srgbClr val="000000"/>
              </a:solidFill>
            </a:endParaRPr>
          </a:p>
          <a:p>
            <a:pPr algn="ctr"/>
            <a:r>
              <a:rPr lang="en-US" sz="3200" dirty="0" smtClean="0">
                <a:solidFill>
                  <a:srgbClr val="C00000"/>
                </a:solidFill>
              </a:rPr>
              <a:t>Because we can’t model </a:t>
            </a:r>
            <a:r>
              <a:rPr lang="en-US" sz="3200" dirty="0" err="1" smtClean="0">
                <a:solidFill>
                  <a:srgbClr val="C00000"/>
                </a:solidFill>
              </a:rPr>
              <a:t>mosaicity</a:t>
            </a:r>
            <a:r>
              <a:rPr lang="en-US" sz="3200" dirty="0" smtClean="0">
                <a:solidFill>
                  <a:srgbClr val="C00000"/>
                </a:solidFill>
              </a:rPr>
              <a:t> (yet)</a:t>
            </a:r>
            <a:endParaRPr lang="en-US" sz="3200" dirty="0">
              <a:solidFill>
                <a:srgbClr val="C00000"/>
              </a:solidFill>
            </a:endParaRPr>
          </a:p>
        </p:txBody>
      </p:sp>
      <p:sp>
        <p:nvSpPr>
          <p:cNvPr id="3" name="Rectangle 2"/>
          <p:cNvSpPr/>
          <p:nvPr/>
        </p:nvSpPr>
        <p:spPr>
          <a:xfrm>
            <a:off x="0" y="6211669"/>
            <a:ext cx="9144000" cy="646331"/>
          </a:xfrm>
          <a:prstGeom prst="rect">
            <a:avLst/>
          </a:prstGeom>
        </p:spPr>
        <p:txBody>
          <a:bodyPr wrap="square">
            <a:spAutoFit/>
          </a:bodyPr>
          <a:lstStyle/>
          <a:p>
            <a:r>
              <a:rPr lang="en-US" dirty="0">
                <a:solidFill>
                  <a:srgbClr val="000000"/>
                </a:solidFill>
              </a:rPr>
              <a:t>Lovelace JJ, Murphy CR, </a:t>
            </a:r>
            <a:r>
              <a:rPr lang="en-US" dirty="0" err="1">
                <a:solidFill>
                  <a:srgbClr val="000000"/>
                </a:solidFill>
              </a:rPr>
              <a:t>Pahl</a:t>
            </a:r>
            <a:r>
              <a:rPr lang="en-US" dirty="0">
                <a:solidFill>
                  <a:srgbClr val="000000"/>
                </a:solidFill>
              </a:rPr>
              <a:t> R, </a:t>
            </a:r>
            <a:r>
              <a:rPr lang="en-US" dirty="0" err="1">
                <a:solidFill>
                  <a:srgbClr val="000000"/>
                </a:solidFill>
              </a:rPr>
              <a:t>Brister</a:t>
            </a:r>
            <a:r>
              <a:rPr lang="en-US" dirty="0">
                <a:solidFill>
                  <a:srgbClr val="000000"/>
                </a:solidFill>
              </a:rPr>
              <a:t> K &amp; </a:t>
            </a:r>
            <a:r>
              <a:rPr lang="en-US" dirty="0" err="1">
                <a:solidFill>
                  <a:srgbClr val="000000"/>
                </a:solidFill>
              </a:rPr>
              <a:t>Borgstahl</a:t>
            </a:r>
            <a:r>
              <a:rPr lang="en-US" dirty="0">
                <a:solidFill>
                  <a:srgbClr val="000000"/>
                </a:solidFill>
              </a:rPr>
              <a:t> GEO (2006)."Tracking reflections through cryogenic cooling with topography", </a:t>
            </a:r>
            <a:r>
              <a:rPr lang="en-US" i="1" dirty="0">
                <a:solidFill>
                  <a:srgbClr val="000000"/>
                </a:solidFill>
              </a:rPr>
              <a:t>J. Appl. </a:t>
            </a:r>
            <a:r>
              <a:rPr lang="en-US" i="1" dirty="0" err="1">
                <a:solidFill>
                  <a:srgbClr val="000000"/>
                </a:solidFill>
              </a:rPr>
              <a:t>Cryst</a:t>
            </a:r>
            <a:r>
              <a:rPr lang="en-US" i="1" dirty="0">
                <a:solidFill>
                  <a:srgbClr val="000000"/>
                </a:solidFill>
              </a:rPr>
              <a:t>.</a:t>
            </a:r>
            <a:r>
              <a:rPr lang="en-US" dirty="0">
                <a:solidFill>
                  <a:srgbClr val="000000"/>
                </a:solidFill>
              </a:rPr>
              <a:t> </a:t>
            </a:r>
            <a:r>
              <a:rPr lang="en-US" b="1" dirty="0">
                <a:solidFill>
                  <a:srgbClr val="000000"/>
                </a:solidFill>
              </a:rPr>
              <a:t>39</a:t>
            </a:r>
            <a:r>
              <a:rPr lang="en-US" dirty="0">
                <a:solidFill>
                  <a:srgbClr val="000000"/>
                </a:solidFill>
              </a:rPr>
              <a:t>, 425-432.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1771" y="2743200"/>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3" t="18850" r="29722" b="30277"/>
          <a:stretch/>
        </p:blipFill>
        <p:spPr bwMode="auto">
          <a:xfrm>
            <a:off x="3429000" y="2209800"/>
            <a:ext cx="5715000" cy="283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600200"/>
            <a:ext cx="8279831" cy="461665"/>
          </a:xfrm>
          <a:prstGeom prst="rect">
            <a:avLst/>
          </a:prstGeom>
          <a:noFill/>
        </p:spPr>
        <p:txBody>
          <a:bodyPr wrap="none" rtlCol="0">
            <a:spAutoFit/>
          </a:bodyPr>
          <a:lstStyle/>
          <a:p>
            <a:r>
              <a:rPr lang="en-US" sz="2400" dirty="0" smtClean="0">
                <a:solidFill>
                  <a:srgbClr val="000000"/>
                </a:solidFill>
              </a:rPr>
              <a:t>Any function can be approximated by a family of Gaussians</a:t>
            </a:r>
            <a:endParaRPr lang="en-US" sz="2400" dirty="0">
              <a:solidFill>
                <a:srgbClr val="000000"/>
              </a:solidFill>
            </a:endParaRPr>
          </a:p>
        </p:txBody>
      </p:sp>
      <p:sp>
        <p:nvSpPr>
          <p:cNvPr id="5" name="Rectangle 4"/>
          <p:cNvSpPr/>
          <p:nvPr/>
        </p:nvSpPr>
        <p:spPr>
          <a:xfrm>
            <a:off x="5863770" y="2075542"/>
            <a:ext cx="3396343" cy="370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97928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tLang="en-US" smtClean="0"/>
          </a:p>
        </p:txBody>
      </p:sp>
      <p:sp>
        <p:nvSpPr>
          <p:cNvPr id="35843" name="Rectangle 3"/>
          <p:cNvSpPr>
            <a:spLocks noGrp="1" noChangeArrowheads="1"/>
          </p:cNvSpPr>
          <p:nvPr>
            <p:ph type="body" idx="1"/>
          </p:nvPr>
        </p:nvSpPr>
        <p:spPr/>
        <p:txBody>
          <a:bodyPr/>
          <a:lstStyle/>
          <a:p>
            <a:pPr eaLnBrk="1" hangingPunct="1"/>
            <a:endParaRPr lang="en-US" altLang="en-US" smtClean="0"/>
          </a:p>
        </p:txBody>
      </p:sp>
      <p:pic>
        <p:nvPicPr>
          <p:cNvPr id="35844" name="Picture 4" descr="cas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288925" y="5322888"/>
            <a:ext cx="3006725"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compressed ~50x</a:t>
            </a:r>
          </a:p>
        </p:txBody>
      </p:sp>
      <p:sp>
        <p:nvSpPr>
          <p:cNvPr id="35846"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5847"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5848" name="Picture 8" descr="caseB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5625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tLang="en-US" smtClean="0"/>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4" descr="d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288925" y="5322888"/>
            <a:ext cx="2876550" cy="5191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en-US" sz="2800">
                <a:solidFill>
                  <a:srgbClr val="000000"/>
                </a:solidFill>
              </a:rPr>
              <a:t>compresses 5.2x</a:t>
            </a:r>
          </a:p>
        </p:txBody>
      </p:sp>
      <p:sp>
        <p:nvSpPr>
          <p:cNvPr id="36870" name="Line 6"/>
          <p:cNvSpPr>
            <a:spLocks noChangeShapeType="1"/>
          </p:cNvSpPr>
          <p:nvPr/>
        </p:nvSpPr>
        <p:spPr bwMode="auto">
          <a:xfrm flipH="1">
            <a:off x="3597275" y="1266825"/>
            <a:ext cx="717550" cy="1260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36871" name="Line 7"/>
          <p:cNvSpPr>
            <a:spLocks noChangeShapeType="1"/>
          </p:cNvSpPr>
          <p:nvPr/>
        </p:nvSpPr>
        <p:spPr bwMode="auto">
          <a:xfrm>
            <a:off x="3594100" y="285750"/>
            <a:ext cx="701675" cy="82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36872" name="Picture 8" descr="diff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227013"/>
            <a:ext cx="2386012" cy="238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1354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mtClean="0"/>
              <a:t>Lossy compression vs R/R</a:t>
            </a:r>
            <a:r>
              <a:rPr lang="en-US" altLang="en-US" baseline="-25000" smtClean="0"/>
              <a:t>free</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4252514891"/>
              </p:ext>
            </p:extLst>
          </p:nvPr>
        </p:nvGraphicFramePr>
        <p:xfrm>
          <a:off x="685800" y="1219200"/>
          <a:ext cx="7620000" cy="5114943"/>
        </p:xfrm>
        <a:graphic>
          <a:graphicData uri="http://schemas.openxmlformats.org/drawingml/2006/chart">
            <c:chart xmlns:c="http://schemas.openxmlformats.org/drawingml/2006/chart" xmlns:r="http://schemas.openxmlformats.org/officeDocument/2006/relationships" r:id="rId3"/>
          </a:graphicData>
        </a:graphic>
      </p:graphicFrame>
      <p:sp>
        <p:nvSpPr>
          <p:cNvPr id="37892" name="Text Box 4"/>
          <p:cNvSpPr txBox="1">
            <a:spLocks noChangeArrowheads="1"/>
          </p:cNvSpPr>
          <p:nvPr/>
        </p:nvSpPr>
        <p:spPr bwMode="auto">
          <a:xfrm rot="16200000">
            <a:off x="-384167" y="3145166"/>
            <a:ext cx="14430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dirty="0" smtClean="0">
                <a:solidFill>
                  <a:srgbClr val="000000"/>
                </a:solidFill>
              </a:rPr>
              <a:t>R factor</a:t>
            </a:r>
            <a:endParaRPr lang="en-US" altLang="en-US" sz="2800" baseline="30000" dirty="0" smtClean="0">
              <a:solidFill>
                <a:srgbClr val="000000"/>
              </a:solidFill>
            </a:endParaRPr>
          </a:p>
        </p:txBody>
      </p:sp>
      <p:sp>
        <p:nvSpPr>
          <p:cNvPr id="37893" name="Text Box 5"/>
          <p:cNvSpPr txBox="1">
            <a:spLocks noChangeArrowheads="1"/>
          </p:cNvSpPr>
          <p:nvPr/>
        </p:nvSpPr>
        <p:spPr bwMode="auto">
          <a:xfrm>
            <a:off x="3916363" y="6281738"/>
            <a:ext cx="198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compression ratio</a:t>
            </a:r>
          </a:p>
        </p:txBody>
      </p:sp>
      <p:grpSp>
        <p:nvGrpSpPr>
          <p:cNvPr id="11" name="Group 10"/>
          <p:cNvGrpSpPr/>
          <p:nvPr/>
        </p:nvGrpSpPr>
        <p:grpSpPr>
          <a:xfrm>
            <a:off x="5257800" y="2971800"/>
            <a:ext cx="2514600" cy="1828800"/>
            <a:chOff x="5257800" y="2971800"/>
            <a:chExt cx="2514600" cy="1828800"/>
          </a:xfrm>
        </p:grpSpPr>
        <p:cxnSp>
          <p:nvCxnSpPr>
            <p:cNvPr id="4" name="Straight Arrow Connector 3"/>
            <p:cNvCxnSpPr/>
            <p:nvPr/>
          </p:nvCxnSpPr>
          <p:spPr>
            <a:xfrm flipV="1">
              <a:off x="6858000" y="2971800"/>
              <a:ext cx="914400" cy="10668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57800" y="3733800"/>
              <a:ext cx="1824653" cy="646331"/>
            </a:xfrm>
            <a:prstGeom prst="rect">
              <a:avLst/>
            </a:prstGeom>
            <a:noFill/>
            <a:ln>
              <a:noFill/>
            </a:ln>
          </p:spPr>
          <p:txBody>
            <a:bodyPr wrap="square" rtlCol="0">
              <a:spAutoFit/>
            </a:bodyPr>
            <a:lstStyle/>
            <a:p>
              <a:r>
                <a:rPr lang="en-US" b="1" dirty="0" smtClean="0">
                  <a:solidFill>
                    <a:srgbClr val="C09200"/>
                  </a:solidFill>
                </a:rPr>
                <a:t>Background</a:t>
              </a:r>
            </a:p>
            <a:p>
              <a:r>
                <a:rPr lang="en-US" b="1" dirty="0" smtClean="0">
                  <a:solidFill>
                    <a:srgbClr val="C09200"/>
                  </a:solidFill>
                </a:rPr>
                <a:t>“too smooth”</a:t>
              </a:r>
              <a:endParaRPr lang="en-US" b="1" dirty="0">
                <a:solidFill>
                  <a:srgbClr val="C09200"/>
                </a:solidFill>
              </a:endParaRPr>
            </a:p>
          </p:txBody>
        </p:sp>
        <p:cxnSp>
          <p:nvCxnSpPr>
            <p:cNvPr id="12" name="Straight Arrow Connector 11"/>
            <p:cNvCxnSpPr/>
            <p:nvPr/>
          </p:nvCxnSpPr>
          <p:spPr>
            <a:xfrm>
              <a:off x="6858000" y="4038600"/>
              <a:ext cx="838200" cy="7620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08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1143000"/>
          </a:xfrm>
        </p:spPr>
        <p:txBody>
          <a:bodyPr/>
          <a:lstStyle/>
          <a:p>
            <a:r>
              <a:rPr lang="en-US" altLang="en-US" dirty="0" smtClean="0"/>
              <a:t>Why keep “background”?</a:t>
            </a:r>
          </a:p>
        </p:txBody>
      </p:sp>
      <p:sp>
        <p:nvSpPr>
          <p:cNvPr id="100355" name="Text Box 4"/>
          <p:cNvSpPr txBox="1">
            <a:spLocks noChangeArrowheads="1"/>
          </p:cNvSpPr>
          <p:nvPr/>
        </p:nvSpPr>
        <p:spPr bwMode="auto">
          <a:xfrm>
            <a:off x="550863" y="990600"/>
            <a:ext cx="8042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http://bl831.als.lbl.gov/example_data_sets/Illuin/lyso_DS</a:t>
            </a:r>
          </a:p>
        </p:txBody>
      </p:sp>
      <p:pic>
        <p:nvPicPr>
          <p:cNvPr id="1003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581150"/>
            <a:ext cx="8096250" cy="8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4981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7171"/>
            <a:ext cx="8229600" cy="1143000"/>
          </a:xfrm>
        </p:spPr>
        <p:txBody>
          <a:bodyPr/>
          <a:lstStyle/>
          <a:p>
            <a:pPr eaLnBrk="1" hangingPunct="1"/>
            <a:r>
              <a:rPr lang="en-US" altLang="en-US" dirty="0" smtClean="0"/>
              <a:t>Noise “compression”</a:t>
            </a:r>
            <a:endParaRPr lang="en-US" altLang="en-US" baseline="-25000" dirty="0" smtClean="0"/>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2773073046"/>
              </p:ext>
            </p:extLst>
          </p:nvPr>
        </p:nvGraphicFramePr>
        <p:xfrm>
          <a:off x="685800" y="1524000"/>
          <a:ext cx="7620000" cy="4810143"/>
        </p:xfrm>
        <a:graphic>
          <a:graphicData uri="http://schemas.openxmlformats.org/drawingml/2006/chart">
            <c:chart xmlns:c="http://schemas.openxmlformats.org/drawingml/2006/chart" xmlns:r="http://schemas.openxmlformats.org/officeDocument/2006/relationships" r:id="rId3"/>
          </a:graphicData>
        </a:graphic>
      </p:graphicFrame>
      <p:sp>
        <p:nvSpPr>
          <p:cNvPr id="37892" name="Text Box 4"/>
          <p:cNvSpPr txBox="1">
            <a:spLocks noChangeArrowheads="1"/>
          </p:cNvSpPr>
          <p:nvPr/>
        </p:nvSpPr>
        <p:spPr bwMode="auto">
          <a:xfrm rot="16200000">
            <a:off x="-414623" y="3145166"/>
            <a:ext cx="1503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dirty="0" smtClean="0">
                <a:solidFill>
                  <a:srgbClr val="000000"/>
                </a:solidFill>
              </a:rPr>
              <a:t>intensity</a:t>
            </a:r>
            <a:endParaRPr lang="en-US" altLang="en-US" sz="2800" baseline="30000" dirty="0" smtClean="0">
              <a:solidFill>
                <a:srgbClr val="000000"/>
              </a:solidFill>
            </a:endParaRPr>
          </a:p>
        </p:txBody>
      </p:sp>
      <p:sp>
        <p:nvSpPr>
          <p:cNvPr id="37893" name="Text Box 5"/>
          <p:cNvSpPr txBox="1">
            <a:spLocks noChangeArrowheads="1"/>
          </p:cNvSpPr>
          <p:nvPr/>
        </p:nvSpPr>
        <p:spPr bwMode="auto">
          <a:xfrm>
            <a:off x="4114800" y="6096000"/>
            <a:ext cx="819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dirty="0" smtClean="0">
                <a:solidFill>
                  <a:srgbClr val="000000"/>
                </a:solidFill>
              </a:rPr>
              <a:t>pixel</a:t>
            </a:r>
            <a:endParaRPr lang="en-US" altLang="en-US" dirty="0" smtClean="0">
              <a:solidFill>
                <a:srgbClr val="000000"/>
              </a:solidFill>
            </a:endParaRPr>
          </a:p>
        </p:txBody>
      </p:sp>
      <p:sp>
        <p:nvSpPr>
          <p:cNvPr id="3" name="TextBox 2"/>
          <p:cNvSpPr txBox="1"/>
          <p:nvPr/>
        </p:nvSpPr>
        <p:spPr>
          <a:xfrm>
            <a:off x="1752600" y="1143000"/>
            <a:ext cx="5455340" cy="369332"/>
          </a:xfrm>
          <a:prstGeom prst="rect">
            <a:avLst/>
          </a:prstGeom>
          <a:noFill/>
        </p:spPr>
        <p:txBody>
          <a:bodyPr wrap="none" rtlCol="0">
            <a:spAutoFit/>
          </a:bodyPr>
          <a:lstStyle/>
          <a:p>
            <a:r>
              <a:rPr lang="en-US" dirty="0" smtClean="0"/>
              <a:t>Find best-fit pseudo-random sequence to real noise</a:t>
            </a:r>
            <a:endParaRPr lang="en-US" dirty="0"/>
          </a:p>
        </p:txBody>
      </p:sp>
    </p:spTree>
    <p:extLst>
      <p:ext uri="{BB962C8B-B14F-4D97-AF65-F5344CB8AC3E}">
        <p14:creationId xmlns:p14="http://schemas.microsoft.com/office/powerpoint/2010/main" val="3473171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7171"/>
            <a:ext cx="8229600" cy="1143000"/>
          </a:xfrm>
        </p:spPr>
        <p:txBody>
          <a:bodyPr/>
          <a:lstStyle/>
          <a:p>
            <a:pPr eaLnBrk="1" hangingPunct="1"/>
            <a:r>
              <a:rPr lang="en-US" altLang="en-US" dirty="0" smtClean="0"/>
              <a:t>Noise “compression”</a:t>
            </a:r>
            <a:endParaRPr lang="en-US" altLang="en-US" baseline="-25000" dirty="0" smtClean="0"/>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3212885657"/>
              </p:ext>
            </p:extLst>
          </p:nvPr>
        </p:nvGraphicFramePr>
        <p:xfrm>
          <a:off x="685800" y="1524000"/>
          <a:ext cx="7620000" cy="4810143"/>
        </p:xfrm>
        <a:graphic>
          <a:graphicData uri="http://schemas.openxmlformats.org/drawingml/2006/chart">
            <c:chart xmlns:c="http://schemas.openxmlformats.org/drawingml/2006/chart" xmlns:r="http://schemas.openxmlformats.org/officeDocument/2006/relationships" r:id="rId3"/>
          </a:graphicData>
        </a:graphic>
      </p:graphicFrame>
      <p:sp>
        <p:nvSpPr>
          <p:cNvPr id="37892" name="Text Box 4"/>
          <p:cNvSpPr txBox="1">
            <a:spLocks noChangeArrowheads="1"/>
          </p:cNvSpPr>
          <p:nvPr/>
        </p:nvSpPr>
        <p:spPr bwMode="auto">
          <a:xfrm rot="16200000">
            <a:off x="-414623" y="3145166"/>
            <a:ext cx="1503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dirty="0" smtClean="0">
                <a:solidFill>
                  <a:srgbClr val="000000"/>
                </a:solidFill>
              </a:rPr>
              <a:t>intensity</a:t>
            </a:r>
            <a:endParaRPr lang="en-US" altLang="en-US" sz="2800" baseline="30000" dirty="0" smtClean="0">
              <a:solidFill>
                <a:srgbClr val="000000"/>
              </a:solidFill>
            </a:endParaRPr>
          </a:p>
        </p:txBody>
      </p:sp>
      <p:sp>
        <p:nvSpPr>
          <p:cNvPr id="37893" name="Text Box 5"/>
          <p:cNvSpPr txBox="1">
            <a:spLocks noChangeArrowheads="1"/>
          </p:cNvSpPr>
          <p:nvPr/>
        </p:nvSpPr>
        <p:spPr bwMode="auto">
          <a:xfrm>
            <a:off x="4114800" y="6096000"/>
            <a:ext cx="8194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dirty="0" smtClean="0">
                <a:solidFill>
                  <a:srgbClr val="000000"/>
                </a:solidFill>
              </a:rPr>
              <a:t>pixel</a:t>
            </a:r>
            <a:endParaRPr lang="en-US" altLang="en-US" dirty="0" smtClean="0">
              <a:solidFill>
                <a:srgbClr val="000000"/>
              </a:solidFill>
            </a:endParaRPr>
          </a:p>
        </p:txBody>
      </p:sp>
      <p:sp>
        <p:nvSpPr>
          <p:cNvPr id="3" name="TextBox 2"/>
          <p:cNvSpPr txBox="1"/>
          <p:nvPr/>
        </p:nvSpPr>
        <p:spPr>
          <a:xfrm>
            <a:off x="1752600" y="1143000"/>
            <a:ext cx="5455340" cy="369332"/>
          </a:xfrm>
          <a:prstGeom prst="rect">
            <a:avLst/>
          </a:prstGeom>
          <a:noFill/>
        </p:spPr>
        <p:txBody>
          <a:bodyPr wrap="none" rtlCol="0">
            <a:spAutoFit/>
          </a:bodyPr>
          <a:lstStyle/>
          <a:p>
            <a:r>
              <a:rPr lang="en-US" dirty="0" smtClean="0"/>
              <a:t>Find best-fit pseudo-random sequence to real noise</a:t>
            </a:r>
            <a:endParaRPr lang="en-US" dirty="0"/>
          </a:p>
        </p:txBody>
      </p:sp>
    </p:spTree>
    <p:extLst>
      <p:ext uri="{BB962C8B-B14F-4D97-AF65-F5344CB8AC3E}">
        <p14:creationId xmlns:p14="http://schemas.microsoft.com/office/powerpoint/2010/main" val="3964914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FAS8040 | NetApp FAS8040 Filer Head Single Controller - E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NetApp - ID Technologies"/>
          <p:cNvSpPr>
            <a:spLocks noChangeAspect="1" noChangeArrowheads="1"/>
          </p:cNvSpPr>
          <p:nvPr/>
        </p:nvSpPr>
        <p:spPr bwMode="auto">
          <a:xfrm>
            <a:off x="155575" y="-487363"/>
            <a:ext cx="3429000" cy="1028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91477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800600" y="1066800"/>
            <a:ext cx="4876800" cy="523220"/>
          </a:xfrm>
          <a:prstGeom prst="rect">
            <a:avLst/>
          </a:prstGeom>
          <a:solidFill>
            <a:schemeClr val="bg1"/>
          </a:solidFill>
        </p:spPr>
        <p:txBody>
          <a:bodyPr wrap="square" rtlCol="0">
            <a:spAutoFit/>
          </a:bodyPr>
          <a:lstStyle/>
          <a:p>
            <a:r>
              <a:rPr lang="en-US" sz="2800" dirty="0" smtClean="0">
                <a:latin typeface="Arial" panose="020B0604020202020204" pitchFamily="34" charset="0"/>
                <a:cs typeface="Arial" panose="020B0604020202020204" pitchFamily="34" charset="0"/>
              </a:rPr>
              <a:t>3-year service contract</a:t>
            </a:r>
          </a:p>
        </p:txBody>
      </p:sp>
      <p:sp>
        <p:nvSpPr>
          <p:cNvPr id="14" name="TextBox 13"/>
          <p:cNvSpPr txBox="1"/>
          <p:nvPr/>
        </p:nvSpPr>
        <p:spPr>
          <a:xfrm>
            <a:off x="76200" y="4704605"/>
            <a:ext cx="5486400" cy="2123658"/>
          </a:xfrm>
          <a:prstGeom prst="rect">
            <a:avLst/>
          </a:prstGeom>
          <a:noFill/>
        </p:spPr>
        <p:txBody>
          <a:bodyPr wrap="square" rtlCol="0">
            <a:spAutoFit/>
          </a:bodyPr>
          <a:lstStyle/>
          <a:p>
            <a:r>
              <a:rPr lang="en-US" sz="4400" dirty="0" smtClean="0">
                <a:solidFill>
                  <a:srgbClr val="00B050"/>
                </a:solidFill>
                <a:latin typeface="Arial" panose="020B0604020202020204" pitchFamily="34" charset="0"/>
                <a:cs typeface="Arial" panose="020B0604020202020204" pitchFamily="34" charset="0"/>
              </a:rPr>
              <a:t>$180k / 400 TB</a:t>
            </a:r>
          </a:p>
          <a:p>
            <a:r>
              <a:rPr lang="en-US" sz="4400" dirty="0" smtClean="0">
                <a:solidFill>
                  <a:srgbClr val="00B050"/>
                </a:solidFill>
                <a:latin typeface="Arial" panose="020B0604020202020204" pitchFamily="34" charset="0"/>
                <a:cs typeface="Arial" panose="020B0604020202020204" pitchFamily="34" charset="0"/>
              </a:rPr>
              <a:t>$450 / TB / 3 years</a:t>
            </a:r>
          </a:p>
          <a:p>
            <a:r>
              <a:rPr lang="en-US" sz="4400" dirty="0" smtClean="0">
                <a:solidFill>
                  <a:srgbClr val="00B050"/>
                </a:solidFill>
                <a:latin typeface="Arial" panose="020B0604020202020204" pitchFamily="34" charset="0"/>
                <a:cs typeface="Arial" panose="020B0604020202020204" pitchFamily="34" charset="0"/>
              </a:rPr>
              <a:t>$150,000 / PB / year</a:t>
            </a:r>
            <a:endParaRPr lang="en-US" sz="4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60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5867400"/>
            <a:ext cx="5029200" cy="769441"/>
          </a:xfrm>
          <a:prstGeom prst="rect">
            <a:avLst/>
          </a:prstGeom>
          <a:noFill/>
        </p:spPr>
        <p:txBody>
          <a:bodyPr wrap="square" rtlCol="0">
            <a:spAutoFit/>
          </a:bodyPr>
          <a:lstStyle/>
          <a:p>
            <a:r>
              <a:rPr lang="en-US" sz="4400" dirty="0" smtClean="0">
                <a:solidFill>
                  <a:srgbClr val="00B050"/>
                </a:solidFill>
                <a:latin typeface="Arial" panose="020B0604020202020204" pitchFamily="34" charset="0"/>
                <a:cs typeface="Arial" panose="020B0604020202020204" pitchFamily="34" charset="0"/>
              </a:rPr>
              <a:t>$12,000 / PB / year</a:t>
            </a:r>
            <a:endParaRPr lang="en-US" sz="4400" dirty="0">
              <a:solidFill>
                <a:srgbClr val="00B050"/>
              </a:solidFill>
              <a:latin typeface="Arial" panose="020B0604020202020204" pitchFamily="34" charset="0"/>
              <a:cs typeface="Arial" panose="020B0604020202020204" pitchFamily="34" charset="0"/>
            </a:endParaRPr>
          </a:p>
        </p:txBody>
      </p:sp>
      <p:pic>
        <p:nvPicPr>
          <p:cNvPr id="3074" name="Picture 2" descr="Amazon S3 Glacier Deep Archive storage class"/>
          <p:cNvPicPr>
            <a:picLocks noChangeAspect="1" noChangeArrowheads="1"/>
          </p:cNvPicPr>
          <p:nvPr/>
        </p:nvPicPr>
        <p:blipFill rotWithShape="1">
          <a:blip r:embed="rId2">
            <a:extLst>
              <a:ext uri="{28A0092B-C50C-407E-A947-70E740481C1C}">
                <a14:useLocalDpi xmlns:a14="http://schemas.microsoft.com/office/drawing/2010/main" val="0"/>
              </a:ext>
            </a:extLst>
          </a:blip>
          <a:srcRect l="38274" t="16297" r="46253" b="43985"/>
          <a:stretch/>
        </p:blipFill>
        <p:spPr bwMode="auto">
          <a:xfrm>
            <a:off x="3810000" y="228600"/>
            <a:ext cx="4616605" cy="51295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0" y="5410200"/>
            <a:ext cx="3733800" cy="369332"/>
          </a:xfrm>
          <a:prstGeom prst="rect">
            <a:avLst/>
          </a:prstGeom>
        </p:spPr>
        <p:txBody>
          <a:bodyPr wrap="square">
            <a:spAutoFit/>
          </a:bodyPr>
          <a:lstStyle/>
          <a:p>
            <a:r>
              <a:rPr lang="en-US" dirty="0" smtClean="0"/>
              <a:t>“At </a:t>
            </a:r>
            <a:r>
              <a:rPr lang="en-US" dirty="0"/>
              <a:t>just $0.00099 per </a:t>
            </a:r>
            <a:r>
              <a:rPr lang="en-US" dirty="0" smtClean="0"/>
              <a:t>GB-month”</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1963119"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3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NetApp - ID Technologies"/>
          <p:cNvSpPr>
            <a:spLocks noChangeAspect="1" noChangeArrowheads="1"/>
          </p:cNvSpPr>
          <p:nvPr/>
        </p:nvSpPr>
        <p:spPr bwMode="auto">
          <a:xfrm>
            <a:off x="76199" y="76200"/>
            <a:ext cx="3149597"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6000" b="1" dirty="0" smtClean="0"/>
              <a:t>Bare</a:t>
            </a:r>
          </a:p>
          <a:p>
            <a:r>
              <a:rPr lang="en-US" sz="6000" b="1" dirty="0" smtClean="0"/>
              <a:t>drives</a:t>
            </a:r>
            <a:endParaRPr lang="en-US" sz="6000" b="1" dirty="0"/>
          </a:p>
        </p:txBody>
      </p:sp>
      <p:pic>
        <p:nvPicPr>
          <p:cNvPr id="8194" name="Picture 2" descr="https://c1.neweggimages.com/ProductImageCompressAll1280/1B4-00VK-00616-S04.jpg"/>
          <p:cNvPicPr>
            <a:picLocks noChangeAspect="1" noChangeArrowheads="1"/>
          </p:cNvPicPr>
          <p:nvPr/>
        </p:nvPicPr>
        <p:blipFill rotWithShape="1">
          <a:blip r:embed="rId2">
            <a:extLst>
              <a:ext uri="{28A0092B-C50C-407E-A947-70E740481C1C}">
                <a14:useLocalDpi xmlns:a14="http://schemas.microsoft.com/office/drawing/2010/main" val="0"/>
              </a:ext>
            </a:extLst>
          </a:blip>
          <a:srcRect l="38765" t="28272" r="37545" b="26484"/>
          <a:stretch/>
        </p:blipFill>
        <p:spPr bwMode="auto">
          <a:xfrm>
            <a:off x="3278458" y="223024"/>
            <a:ext cx="3427141" cy="49091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4704605"/>
            <a:ext cx="5486400" cy="2123658"/>
          </a:xfrm>
          <a:prstGeom prst="rect">
            <a:avLst/>
          </a:prstGeom>
          <a:noFill/>
        </p:spPr>
        <p:txBody>
          <a:bodyPr wrap="square" rtlCol="0">
            <a:spAutoFit/>
          </a:bodyPr>
          <a:lstStyle/>
          <a:p>
            <a:r>
              <a:rPr lang="en-US" sz="4400" dirty="0" smtClean="0">
                <a:solidFill>
                  <a:srgbClr val="00B050"/>
                </a:solidFill>
                <a:latin typeface="Arial" panose="020B0604020202020204" pitchFamily="34" charset="0"/>
                <a:cs typeface="Arial" panose="020B0604020202020204" pitchFamily="34" charset="0"/>
              </a:rPr>
              <a:t>$300 / 18 TB</a:t>
            </a:r>
          </a:p>
          <a:p>
            <a:r>
              <a:rPr lang="en-US" sz="4400" dirty="0" smtClean="0">
                <a:solidFill>
                  <a:srgbClr val="00B050"/>
                </a:solidFill>
                <a:latin typeface="Arial" panose="020B0604020202020204" pitchFamily="34" charset="0"/>
                <a:cs typeface="Arial" panose="020B0604020202020204" pitchFamily="34" charset="0"/>
              </a:rPr>
              <a:t>$17 / TB / 5 years</a:t>
            </a:r>
          </a:p>
          <a:p>
            <a:r>
              <a:rPr lang="en-US" sz="4400" dirty="0" smtClean="0">
                <a:solidFill>
                  <a:srgbClr val="00B050"/>
                </a:solidFill>
                <a:latin typeface="Arial" panose="020B0604020202020204" pitchFamily="34" charset="0"/>
                <a:cs typeface="Arial" panose="020B0604020202020204" pitchFamily="34" charset="0"/>
              </a:rPr>
              <a:t>$3400 / PB / year</a:t>
            </a:r>
            <a:endParaRPr lang="en-US" sz="4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7" name="TextBox 6"/>
          <p:cNvSpPr txBox="1"/>
          <p:nvPr/>
        </p:nvSpPr>
        <p:spPr>
          <a:xfrm>
            <a:off x="0" y="0"/>
            <a:ext cx="2715066" cy="1261884"/>
          </a:xfrm>
          <a:prstGeom prst="rect">
            <a:avLst/>
          </a:prstGeom>
          <a:solidFill>
            <a:schemeClr val="tx1"/>
          </a:solidFill>
        </p:spPr>
        <p:txBody>
          <a:bodyPr wrap="square" rtlCol="0">
            <a:spAutoFit/>
          </a:bodyPr>
          <a:lstStyle/>
          <a:p>
            <a:r>
              <a:rPr lang="en-US" sz="4400" dirty="0" smtClean="0">
                <a:solidFill>
                  <a:schemeClr val="bg1"/>
                </a:solidFill>
                <a:latin typeface="Arial" panose="020B0604020202020204" pitchFamily="34" charset="0"/>
                <a:cs typeface="Arial" panose="020B0604020202020204" pitchFamily="34" charset="0"/>
              </a:rPr>
              <a:t>“petabyte”</a:t>
            </a:r>
          </a:p>
          <a:p>
            <a:r>
              <a:rPr lang="en-US" sz="3200" dirty="0" smtClean="0">
                <a:solidFill>
                  <a:schemeClr val="bg1"/>
                </a:solidFill>
                <a:latin typeface="Arial" panose="020B0604020202020204" pitchFamily="34" charset="0"/>
                <a:cs typeface="Arial" panose="020B0604020202020204" pitchFamily="34" charset="0"/>
              </a:rPr>
              <a:t>90 drive bays</a:t>
            </a:r>
            <a:endParaRPr lang="en-US" sz="32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6777763" y="4191000"/>
            <a:ext cx="2390398" cy="369332"/>
          </a:xfrm>
          <a:prstGeom prst="rect">
            <a:avLst/>
          </a:prstGeom>
          <a:solidFill>
            <a:schemeClr val="bg1"/>
          </a:solidFill>
        </p:spPr>
        <p:txBody>
          <a:bodyPr wrap="none">
            <a:spAutoFit/>
          </a:bodyPr>
          <a:lstStyle/>
          <a:p>
            <a:r>
              <a:rPr lang="en-US" dirty="0"/>
              <a:t>SSG-640SP-E1CR90</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4495801"/>
            <a:ext cx="23622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239000" y="1828800"/>
            <a:ext cx="1905000" cy="1323439"/>
          </a:xfrm>
          <a:prstGeom prst="rect">
            <a:avLst/>
          </a:prstGeom>
          <a:solidFill>
            <a:schemeClr val="bg1"/>
          </a:solidFill>
        </p:spPr>
        <p:txBody>
          <a:bodyPr wrap="square" rtlCol="0">
            <a:spAutoFit/>
          </a:bodyPr>
          <a:lstStyle/>
          <a:p>
            <a:r>
              <a:rPr lang="en-US" sz="4000" dirty="0" smtClean="0">
                <a:latin typeface="Arial" panose="020B0604020202020204" pitchFamily="34" charset="0"/>
                <a:cs typeface="Arial" panose="020B0604020202020204" pitchFamily="34" charset="0"/>
              </a:rPr>
              <a:t>600 W</a:t>
            </a:r>
          </a:p>
          <a:p>
            <a:r>
              <a:rPr lang="en-US" sz="4000" dirty="0" smtClean="0">
                <a:latin typeface="Arial" panose="020B0604020202020204" pitchFamily="34" charset="0"/>
                <a:cs typeface="Arial" panose="020B0604020202020204" pitchFamily="34" charset="0"/>
              </a:rPr>
              <a:t>= $1k/y</a:t>
            </a:r>
          </a:p>
        </p:txBody>
      </p:sp>
      <p:sp>
        <p:nvSpPr>
          <p:cNvPr id="14" name="TextBox 13"/>
          <p:cNvSpPr txBox="1"/>
          <p:nvPr/>
        </p:nvSpPr>
        <p:spPr>
          <a:xfrm>
            <a:off x="76200" y="4704605"/>
            <a:ext cx="4724400" cy="2123658"/>
          </a:xfrm>
          <a:prstGeom prst="rect">
            <a:avLst/>
          </a:prstGeom>
          <a:gradFill flip="none" rotWithShape="1">
            <a:gsLst>
              <a:gs pos="92000">
                <a:srgbClr val="FFFFFF">
                  <a:alpha val="70000"/>
                </a:srgbClr>
              </a:gs>
              <a:gs pos="0">
                <a:schemeClr val="bg1">
                  <a:alpha val="84000"/>
                </a:schemeClr>
              </a:gs>
              <a:gs pos="100000">
                <a:schemeClr val="bg1">
                  <a:alpha val="0"/>
                </a:schemeClr>
              </a:gs>
            </a:gsLst>
            <a:path path="rect">
              <a:fillToRect l="50000" t="50000" r="50000" b="50000"/>
            </a:path>
            <a:tileRect/>
          </a:gradFill>
        </p:spPr>
        <p:txBody>
          <a:bodyPr wrap="square" rtlCol="0">
            <a:spAutoFit/>
          </a:bodyPr>
          <a:lstStyle/>
          <a:p>
            <a:r>
              <a:rPr lang="en-US" sz="4400" dirty="0" smtClean="0">
                <a:solidFill>
                  <a:srgbClr val="00682F"/>
                </a:solidFill>
                <a:latin typeface="Arial" panose="020B0604020202020204" pitchFamily="34" charset="0"/>
                <a:cs typeface="Arial" panose="020B0604020202020204" pitchFamily="34" charset="0"/>
              </a:rPr>
              <a:t>$57k / 1.8 PB</a:t>
            </a:r>
          </a:p>
          <a:p>
            <a:r>
              <a:rPr lang="en-US" sz="4400" dirty="0" smtClean="0">
                <a:solidFill>
                  <a:srgbClr val="00682F"/>
                </a:solidFill>
                <a:latin typeface="Arial" panose="020B0604020202020204" pitchFamily="34" charset="0"/>
                <a:cs typeface="Arial" panose="020B0604020202020204" pitchFamily="34" charset="0"/>
              </a:rPr>
              <a:t>$32 / TB / 5 years</a:t>
            </a:r>
          </a:p>
          <a:p>
            <a:r>
              <a:rPr lang="en-US" sz="4400" dirty="0" smtClean="0">
                <a:solidFill>
                  <a:srgbClr val="00682F"/>
                </a:solidFill>
                <a:latin typeface="Arial" panose="020B0604020202020204" pitchFamily="34" charset="0"/>
                <a:cs typeface="Arial" panose="020B0604020202020204" pitchFamily="34" charset="0"/>
              </a:rPr>
              <a:t>$7400 / PB / year</a:t>
            </a:r>
            <a:endParaRPr lang="en-US" sz="4400" dirty="0">
              <a:solidFill>
                <a:srgbClr val="00682F"/>
              </a:solidFill>
              <a:latin typeface="Arial" panose="020B0604020202020204" pitchFamily="34" charset="0"/>
              <a:cs typeface="Arial" panose="020B0604020202020204" pitchFamily="34" charset="0"/>
            </a:endParaRPr>
          </a:p>
        </p:txBody>
      </p:sp>
      <p:sp>
        <p:nvSpPr>
          <p:cNvPr id="15" name="TextBox 14"/>
          <p:cNvSpPr txBox="1"/>
          <p:nvPr/>
        </p:nvSpPr>
        <p:spPr>
          <a:xfrm>
            <a:off x="4191000" y="304800"/>
            <a:ext cx="2362200" cy="1323439"/>
          </a:xfrm>
          <a:prstGeom prst="rect">
            <a:avLst/>
          </a:prstGeom>
          <a:solidFill>
            <a:schemeClr val="bg1"/>
          </a:solidFill>
        </p:spPr>
        <p:txBody>
          <a:bodyPr wrap="square" rtlCol="0">
            <a:spAutoFit/>
          </a:bodyPr>
          <a:lstStyle/>
          <a:p>
            <a:r>
              <a:rPr lang="en-US" sz="4000" dirty="0" smtClean="0">
                <a:latin typeface="Arial" panose="020B0604020202020204" pitchFamily="34" charset="0"/>
                <a:cs typeface="Arial" panose="020B0604020202020204" pitchFamily="34" charset="0"/>
              </a:rPr>
              <a:t>HDD life:</a:t>
            </a:r>
          </a:p>
          <a:p>
            <a:r>
              <a:rPr lang="en-US" sz="4000" dirty="0" smtClean="0">
                <a:latin typeface="Arial" panose="020B0604020202020204" pitchFamily="34" charset="0"/>
                <a:cs typeface="Arial" panose="020B0604020202020204" pitchFamily="34" charset="0"/>
              </a:rPr>
              <a:t>4-7 years</a:t>
            </a:r>
          </a:p>
        </p:txBody>
      </p:sp>
    </p:spTree>
    <p:extLst>
      <p:ext uri="{BB962C8B-B14F-4D97-AF65-F5344CB8AC3E}">
        <p14:creationId xmlns:p14="http://schemas.microsoft.com/office/powerpoint/2010/main" val="20110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2" name="Rectangle 1"/>
          <p:cNvSpPr/>
          <p:nvPr/>
        </p:nvSpPr>
        <p:spPr>
          <a:xfrm>
            <a:off x="6797899" y="762000"/>
            <a:ext cx="2349321" cy="646331"/>
          </a:xfrm>
          <a:prstGeom prst="rect">
            <a:avLst/>
          </a:prstGeom>
        </p:spPr>
        <p:txBody>
          <a:bodyPr wrap="square">
            <a:spAutoFit/>
          </a:bodyPr>
          <a:lstStyle/>
          <a:p>
            <a:r>
              <a:rPr lang="en-US" dirty="0">
                <a:solidFill>
                  <a:prstClr val="black"/>
                </a:solidFill>
              </a:rPr>
              <a:t>Lyubimov </a:t>
            </a:r>
            <a:r>
              <a:rPr lang="en-US" dirty="0" smtClean="0">
                <a:solidFill>
                  <a:prstClr val="black"/>
                </a:solidFill>
              </a:rPr>
              <a:t>et al. (2016).</a:t>
            </a:r>
          </a:p>
          <a:p>
            <a:r>
              <a:rPr lang="en-US" i="1" dirty="0" err="1" smtClean="0">
                <a:solidFill>
                  <a:prstClr val="black"/>
                </a:solidFill>
              </a:rPr>
              <a:t>eLife</a:t>
            </a:r>
            <a:r>
              <a:rPr lang="en-US" dirty="0" smtClean="0">
                <a:solidFill>
                  <a:prstClr val="black"/>
                </a:solidFill>
              </a:rPr>
              <a:t> </a:t>
            </a:r>
            <a:r>
              <a:rPr lang="en-US" b="1" dirty="0">
                <a:solidFill>
                  <a:prstClr val="black"/>
                </a:solidFill>
              </a:rPr>
              <a:t>5</a:t>
            </a:r>
            <a:r>
              <a:rPr lang="en-US" dirty="0">
                <a:solidFill>
                  <a:prstClr val="black"/>
                </a:solidFill>
              </a:rPr>
              <a:t>, e18740. </a:t>
            </a:r>
          </a:p>
        </p:txBody>
      </p:sp>
    </p:spTree>
    <p:extLst>
      <p:ext uri="{BB962C8B-B14F-4D97-AF65-F5344CB8AC3E}">
        <p14:creationId xmlns:p14="http://schemas.microsoft.com/office/powerpoint/2010/main" val="816430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704605"/>
            <a:ext cx="5486400" cy="2123658"/>
          </a:xfrm>
          <a:prstGeom prst="rect">
            <a:avLst/>
          </a:prstGeom>
          <a:noFill/>
        </p:spPr>
        <p:txBody>
          <a:bodyPr wrap="square" rtlCol="0">
            <a:spAutoFit/>
          </a:bodyPr>
          <a:lstStyle/>
          <a:p>
            <a:r>
              <a:rPr lang="en-US" sz="4400" dirty="0" smtClean="0">
                <a:solidFill>
                  <a:srgbClr val="00B050"/>
                </a:solidFill>
                <a:latin typeface="Arial" panose="020B0604020202020204" pitchFamily="34" charset="0"/>
                <a:cs typeface="Arial" panose="020B0604020202020204" pitchFamily="34" charset="0"/>
              </a:rPr>
              <a:t>$54 / 12 TB</a:t>
            </a:r>
          </a:p>
          <a:p>
            <a:r>
              <a:rPr lang="en-US" sz="4400" dirty="0" smtClean="0">
                <a:solidFill>
                  <a:srgbClr val="00B050"/>
                </a:solidFill>
                <a:latin typeface="Arial" panose="020B0604020202020204" pitchFamily="34" charset="0"/>
                <a:cs typeface="Arial" panose="020B0604020202020204" pitchFamily="34" charset="0"/>
              </a:rPr>
              <a:t>$4.5 / TB / 15 years</a:t>
            </a:r>
          </a:p>
          <a:p>
            <a:r>
              <a:rPr lang="en-US" sz="4400" dirty="0" smtClean="0">
                <a:solidFill>
                  <a:srgbClr val="00B050"/>
                </a:solidFill>
                <a:latin typeface="Arial" panose="020B0604020202020204" pitchFamily="34" charset="0"/>
                <a:cs typeface="Arial" panose="020B0604020202020204" pitchFamily="34" charset="0"/>
              </a:rPr>
              <a:t>$300 / PB / year</a:t>
            </a:r>
            <a:endParaRPr lang="en-US" sz="4400" dirty="0">
              <a:solidFill>
                <a:srgbClr val="00B05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484350">
            <a:off x="4340126" y="2110435"/>
            <a:ext cx="5780163" cy="3173309"/>
          </a:xfrm>
          <a:prstGeom prst="rect">
            <a:avLst/>
          </a:prstGeom>
        </p:spPr>
      </p:pic>
      <p:pic>
        <p:nvPicPr>
          <p:cNvPr id="5122" name="Picture 2" descr="What is LTO-8 (Linear Tape-Open 8)? | Definition from TechTarge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47" b="97412" l="4239" r="97881"/>
                    </a14:imgEffect>
                  </a14:imgLayer>
                </a14:imgProps>
              </a:ext>
              <a:ext uri="{28A0092B-C50C-407E-A947-70E740481C1C}">
                <a14:useLocalDpi xmlns:a14="http://schemas.microsoft.com/office/drawing/2010/main" val="0"/>
              </a:ext>
            </a:extLst>
          </a:blip>
          <a:srcRect/>
          <a:stretch>
            <a:fillRect/>
          </a:stretch>
        </p:blipFill>
        <p:spPr bwMode="auto">
          <a:xfrm>
            <a:off x="762000" y="685800"/>
            <a:ext cx="4943475" cy="4048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en/4/4a/Lto-ultrium-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7274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2057400"/>
            <a:ext cx="1811714" cy="830997"/>
          </a:xfrm>
          <a:prstGeom prst="rect">
            <a:avLst/>
          </a:prstGeom>
          <a:noFill/>
        </p:spPr>
        <p:txBody>
          <a:bodyPr wrap="none" rtlCol="0">
            <a:spAutoFit/>
          </a:bodyPr>
          <a:lstStyle/>
          <a:p>
            <a:r>
              <a:rPr lang="en-US" sz="2400" dirty="0" smtClean="0"/>
              <a:t>Shelf life: </a:t>
            </a:r>
          </a:p>
          <a:p>
            <a:r>
              <a:rPr lang="en-US" sz="2400" dirty="0" smtClean="0"/>
              <a:t>15-30 years</a:t>
            </a:r>
            <a:endParaRPr lang="en-US" sz="2400" dirty="0"/>
          </a:p>
        </p:txBody>
      </p:sp>
      <p:sp>
        <p:nvSpPr>
          <p:cNvPr id="8" name="TextBox 7"/>
          <p:cNvSpPr txBox="1"/>
          <p:nvPr/>
        </p:nvSpPr>
        <p:spPr>
          <a:xfrm>
            <a:off x="2807573" y="-209729"/>
            <a:ext cx="697627" cy="1200329"/>
          </a:xfrm>
          <a:prstGeom prst="rect">
            <a:avLst/>
          </a:prstGeom>
          <a:noFill/>
        </p:spPr>
        <p:txBody>
          <a:bodyPr wrap="none" rtlCol="0">
            <a:spAutoFit/>
          </a:bodyPr>
          <a:lstStyle/>
          <a:p>
            <a:r>
              <a:rPr lang="en-US" sz="7200" b="1" dirty="0" smtClean="0"/>
              <a:t>8</a:t>
            </a:r>
            <a:endParaRPr lang="en-US" sz="6000" b="1" dirty="0"/>
          </a:p>
        </p:txBody>
      </p:sp>
      <p:sp>
        <p:nvSpPr>
          <p:cNvPr id="11" name="TextBox 10"/>
          <p:cNvSpPr txBox="1"/>
          <p:nvPr/>
        </p:nvSpPr>
        <p:spPr>
          <a:xfrm>
            <a:off x="4419600" y="1752600"/>
            <a:ext cx="764953" cy="523220"/>
          </a:xfrm>
          <a:prstGeom prst="rect">
            <a:avLst/>
          </a:prstGeom>
          <a:noFill/>
        </p:spPr>
        <p:txBody>
          <a:bodyPr wrap="none" rtlCol="0">
            <a:spAutoFit/>
          </a:bodyPr>
          <a:lstStyle/>
          <a:p>
            <a:r>
              <a:rPr lang="en-US" sz="2800" dirty="0" smtClean="0"/>
              <a:t>$4k</a:t>
            </a:r>
            <a:endParaRPr lang="en-US" sz="2800" dirty="0"/>
          </a:p>
        </p:txBody>
      </p:sp>
      <p:sp>
        <p:nvSpPr>
          <p:cNvPr id="15" name="Explosion 1 14"/>
          <p:cNvSpPr/>
          <p:nvPr/>
        </p:nvSpPr>
        <p:spPr>
          <a:xfrm>
            <a:off x="2819400" y="2362200"/>
            <a:ext cx="3657600" cy="31242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Write speed: </a:t>
            </a:r>
            <a:endParaRPr lang="en-US" sz="2400" b="1" dirty="0" smtClean="0">
              <a:solidFill>
                <a:srgbClr val="C00000"/>
              </a:solidFill>
            </a:endParaRPr>
          </a:p>
          <a:p>
            <a:pPr algn="ctr"/>
            <a:r>
              <a:rPr lang="en-US" sz="3200" b="1" dirty="0" smtClean="0">
                <a:solidFill>
                  <a:srgbClr val="C00000"/>
                </a:solidFill>
              </a:rPr>
              <a:t>360 </a:t>
            </a:r>
            <a:r>
              <a:rPr lang="en-US" sz="3200" b="1" dirty="0">
                <a:solidFill>
                  <a:srgbClr val="C00000"/>
                </a:solidFill>
              </a:rPr>
              <a:t>MB/s</a:t>
            </a:r>
          </a:p>
        </p:txBody>
      </p:sp>
    </p:spTree>
    <p:extLst>
      <p:ext uri="{BB962C8B-B14F-4D97-AF65-F5344CB8AC3E}">
        <p14:creationId xmlns:p14="http://schemas.microsoft.com/office/powerpoint/2010/main" val="8408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1 </a:t>
            </a:r>
            <a:r>
              <a:rPr lang="en-US" dirty="0"/>
              <a:t>G</a:t>
            </a:r>
            <a:r>
              <a:rPr lang="en-US" dirty="0" smtClean="0"/>
              <a:t>B/s – direct to tape?</a:t>
            </a:r>
            <a:endParaRPr lang="en-US" dirty="0"/>
          </a:p>
        </p:txBody>
      </p:sp>
      <p:pic>
        <p:nvPicPr>
          <p:cNvPr id="44034" name="Picture 2" descr="EIGER2 XE 16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7737856" cy="51816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648200" y="2514600"/>
            <a:ext cx="4198550" cy="2017931"/>
            <a:chOff x="4648200" y="2514600"/>
            <a:chExt cx="4198550" cy="2017931"/>
          </a:xfrm>
        </p:grpSpPr>
        <p:pic>
          <p:nvPicPr>
            <p:cNvPr id="44036" name="Picture 4" descr="Internal LTO-8 SAS Tape Drive - mLogi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23" b="89848" l="0" r="100000"/>
                      </a14:imgEffect>
                    </a14:imgLayer>
                  </a14:imgProps>
                </a:ext>
                <a:ext uri="{28A0092B-C50C-407E-A947-70E740481C1C}">
                  <a14:useLocalDpi xmlns:a14="http://schemas.microsoft.com/office/drawing/2010/main" val="0"/>
                </a:ext>
              </a:extLst>
            </a:blip>
            <a:srcRect/>
            <a:stretch>
              <a:fillRect/>
            </a:stretch>
          </p:blipFill>
          <p:spPr bwMode="auto">
            <a:xfrm>
              <a:off x="4648200" y="2514600"/>
              <a:ext cx="3810000" cy="14659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0" y="3886200"/>
              <a:ext cx="1988750" cy="646331"/>
            </a:xfrm>
            <a:prstGeom prst="rect">
              <a:avLst/>
            </a:prstGeom>
          </p:spPr>
          <p:txBody>
            <a:bodyPr wrap="none">
              <a:spAutoFit/>
            </a:bodyPr>
            <a:lstStyle/>
            <a:p>
              <a:r>
                <a:rPr lang="en-US" sz="3600" b="1" dirty="0" smtClean="0"/>
                <a:t>LTO-10  </a:t>
              </a:r>
              <a:endParaRPr lang="en-US" sz="3600" b="1" dirty="0"/>
            </a:p>
          </p:txBody>
        </p:sp>
      </p:grpSp>
    </p:spTree>
    <p:extLst>
      <p:ext uri="{BB962C8B-B14F-4D97-AF65-F5344CB8AC3E}">
        <p14:creationId xmlns:p14="http://schemas.microsoft.com/office/powerpoint/2010/main" val="39779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23892" r="18602"/>
          <a:stretch/>
        </p:blipFill>
        <p:spPr bwMode="auto">
          <a:xfrm>
            <a:off x="0" y="-1"/>
            <a:ext cx="9144000" cy="763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830" y="8681"/>
            <a:ext cx="6127830" cy="769441"/>
          </a:xfrm>
          <a:prstGeom prst="rect">
            <a:avLst/>
          </a:prstGeom>
          <a:solidFill>
            <a:schemeClr val="tx1"/>
          </a:solidFill>
        </p:spPr>
        <p:txBody>
          <a:bodyPr wrap="square" rtlCol="0">
            <a:spAutoFit/>
          </a:bodyPr>
          <a:lstStyle/>
          <a:p>
            <a:r>
              <a:rPr lang="en-US" sz="4400" dirty="0" smtClean="0">
                <a:solidFill>
                  <a:schemeClr val="bg1"/>
                </a:solidFill>
                <a:latin typeface="Arial" panose="020B0604020202020204" pitchFamily="34" charset="0"/>
                <a:cs typeface="Arial" panose="020B0604020202020204" pitchFamily="34" charset="0"/>
              </a:rPr>
              <a:t>clay tablet  ca. 2000 BC</a:t>
            </a:r>
            <a:endParaRPr lang="en-US" sz="4400" dirty="0">
              <a:solidFill>
                <a:schemeClr val="bg1"/>
              </a:solidFill>
              <a:latin typeface="Arial" panose="020B0604020202020204" pitchFamily="34" charset="0"/>
              <a:cs typeface="Arial" panose="020B0604020202020204" pitchFamily="34" charset="0"/>
            </a:endParaRPr>
          </a:p>
        </p:txBody>
      </p:sp>
      <p:sp>
        <p:nvSpPr>
          <p:cNvPr id="3" name="AutoShape 2" descr="blob:null/d8c014ff-3ed2-405c-997c-8667ad2889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lob:null/d8c014ff-3ed2-405c-997c-8667ad2889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6200" y="4704605"/>
            <a:ext cx="5943600" cy="2123658"/>
          </a:xfrm>
          <a:prstGeom prst="rect">
            <a:avLst/>
          </a:prstGeom>
          <a:noFill/>
        </p:spPr>
        <p:txBody>
          <a:bodyPr wrap="square" rtlCol="0">
            <a:spAutoFit/>
          </a:bodyPr>
          <a:lstStyle/>
          <a:p>
            <a:r>
              <a:rPr lang="en-US" sz="4400" dirty="0" smtClean="0">
                <a:solidFill>
                  <a:srgbClr val="004620"/>
                </a:solidFill>
                <a:latin typeface="Arial" panose="020B0604020202020204" pitchFamily="34" charset="0"/>
                <a:cs typeface="Arial" panose="020B0604020202020204" pitchFamily="34" charset="0"/>
              </a:rPr>
              <a:t>$0.3/</a:t>
            </a:r>
            <a:r>
              <a:rPr lang="en-US" sz="4400" dirty="0" err="1" smtClean="0">
                <a:solidFill>
                  <a:srgbClr val="004620"/>
                </a:solidFill>
                <a:latin typeface="Arial" panose="020B0604020202020204" pitchFamily="34" charset="0"/>
                <a:cs typeface="Arial" panose="020B0604020202020204" pitchFamily="34" charset="0"/>
              </a:rPr>
              <a:t>lb</a:t>
            </a:r>
            <a:r>
              <a:rPr lang="en-US" sz="4400" dirty="0" smtClean="0">
                <a:solidFill>
                  <a:srgbClr val="004620"/>
                </a:solidFill>
                <a:latin typeface="Arial" panose="020B0604020202020204" pitchFamily="34" charset="0"/>
                <a:cs typeface="Arial" panose="020B0604020202020204" pitchFamily="34" charset="0"/>
              </a:rPr>
              <a:t> ; 1 bit = 1 mm</a:t>
            </a:r>
            <a:r>
              <a:rPr lang="en-US" sz="4400" baseline="30000" dirty="0" smtClean="0">
                <a:solidFill>
                  <a:srgbClr val="004620"/>
                </a:solidFill>
                <a:latin typeface="Arial" panose="020B0604020202020204" pitchFamily="34" charset="0"/>
                <a:cs typeface="Arial" panose="020B0604020202020204" pitchFamily="34" charset="0"/>
              </a:rPr>
              <a:t>3</a:t>
            </a:r>
          </a:p>
          <a:p>
            <a:r>
              <a:rPr lang="en-US" sz="4400" dirty="0" smtClean="0">
                <a:solidFill>
                  <a:srgbClr val="004620"/>
                </a:solidFill>
                <a:latin typeface="Arial" panose="020B0604020202020204" pitchFamily="34" charset="0"/>
                <a:cs typeface="Arial" panose="020B0604020202020204" pitchFamily="34" charset="0"/>
              </a:rPr>
              <a:t>$2.7 / TB / 4000 years</a:t>
            </a:r>
          </a:p>
          <a:p>
            <a:r>
              <a:rPr lang="en-US" sz="4400" dirty="0" smtClean="0">
                <a:solidFill>
                  <a:srgbClr val="004620"/>
                </a:solidFill>
                <a:latin typeface="Arial" panose="020B0604020202020204" pitchFamily="34" charset="0"/>
                <a:cs typeface="Arial" panose="020B0604020202020204" pitchFamily="34" charset="0"/>
              </a:rPr>
              <a:t>$0.3 / PB / year</a:t>
            </a:r>
            <a:endParaRPr lang="en-US" sz="4400" dirty="0">
              <a:solidFill>
                <a:srgbClr val="0046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8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704605"/>
            <a:ext cx="5486400" cy="2123658"/>
          </a:xfrm>
          <a:prstGeom prst="rect">
            <a:avLst/>
          </a:prstGeom>
          <a:noFill/>
        </p:spPr>
        <p:txBody>
          <a:bodyPr wrap="square" rtlCol="0">
            <a:spAutoFit/>
          </a:bodyPr>
          <a:lstStyle/>
          <a:p>
            <a:r>
              <a:rPr lang="en-US" sz="4400" dirty="0" smtClean="0">
                <a:solidFill>
                  <a:srgbClr val="00B050"/>
                </a:solidFill>
                <a:latin typeface="Arial" panose="020B0604020202020204" pitchFamily="34" charset="0"/>
                <a:cs typeface="Arial" panose="020B0604020202020204" pitchFamily="34" charset="0"/>
              </a:rPr>
              <a:t>$0.2 / 4.7 GB</a:t>
            </a:r>
          </a:p>
          <a:p>
            <a:r>
              <a:rPr lang="en-US" sz="4400" dirty="0" smtClean="0">
                <a:solidFill>
                  <a:srgbClr val="00B050"/>
                </a:solidFill>
                <a:latin typeface="Arial" panose="020B0604020202020204" pitchFamily="34" charset="0"/>
                <a:cs typeface="Arial" panose="020B0604020202020204" pitchFamily="34" charset="0"/>
              </a:rPr>
              <a:t>$42 / TB / 20 years</a:t>
            </a:r>
          </a:p>
          <a:p>
            <a:r>
              <a:rPr lang="en-US" sz="4400" dirty="0" smtClean="0">
                <a:solidFill>
                  <a:srgbClr val="00B050"/>
                </a:solidFill>
                <a:latin typeface="Arial" panose="020B0604020202020204" pitchFamily="34" charset="0"/>
                <a:cs typeface="Arial" panose="020B0604020202020204" pitchFamily="34" charset="0"/>
              </a:rPr>
              <a:t>$2000 / PB / year</a:t>
            </a:r>
            <a:endParaRPr lang="en-US" sz="4400" dirty="0">
              <a:solidFill>
                <a:srgbClr val="00B050"/>
              </a:solidFill>
              <a:latin typeface="Arial" panose="020B0604020202020204" pitchFamily="34" charset="0"/>
              <a:cs typeface="Arial" panose="020B0604020202020204" pitchFamily="34" charset="0"/>
            </a:endParaRPr>
          </a:p>
        </p:txBody>
      </p:sp>
      <p:sp>
        <p:nvSpPr>
          <p:cNvPr id="6" name="TextBox 5"/>
          <p:cNvSpPr txBox="1"/>
          <p:nvPr/>
        </p:nvSpPr>
        <p:spPr>
          <a:xfrm>
            <a:off x="0" y="2362200"/>
            <a:ext cx="1630575" cy="830997"/>
          </a:xfrm>
          <a:prstGeom prst="rect">
            <a:avLst/>
          </a:prstGeom>
          <a:noFill/>
        </p:spPr>
        <p:txBody>
          <a:bodyPr wrap="none" rtlCol="0">
            <a:spAutoFit/>
          </a:bodyPr>
          <a:lstStyle/>
          <a:p>
            <a:r>
              <a:rPr lang="en-US" sz="2400" dirty="0" smtClean="0"/>
              <a:t>Shelf life: </a:t>
            </a:r>
          </a:p>
          <a:p>
            <a:r>
              <a:rPr lang="en-US" sz="2400" dirty="0" smtClean="0"/>
              <a:t>&gt; 20 years</a:t>
            </a:r>
            <a:endParaRPr lang="en-US" sz="2400" dirty="0"/>
          </a:p>
        </p:txBody>
      </p:sp>
      <p:pic>
        <p:nvPicPr>
          <p:cNvPr id="12290" name="Picture 2" descr="https://m.media-amazon.com/images/I/6159kfNZzXL._AC_SL10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990600"/>
            <a:ext cx="2715270" cy="3582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dvdarchive"/>
          <p:cNvPicPr>
            <a:picLocks noChangeAspect="1" noChangeArrowheads="1"/>
          </p:cNvPicPr>
          <p:nvPr/>
        </p:nvPicPr>
        <p:blipFill>
          <a:blip r:embed="rId3" cstate="print">
            <a:extLst>
              <a:ext uri="{28A0092B-C50C-407E-A947-70E740481C1C}">
                <a14:useLocalDpi xmlns:a14="http://schemas.microsoft.com/office/drawing/2010/main" val="0"/>
              </a:ext>
            </a:extLst>
          </a:blip>
          <a:srcRect t="9993" b="-14412"/>
          <a:stretch>
            <a:fillRect/>
          </a:stretch>
        </p:blipFill>
        <p:spPr bwMode="auto">
          <a:xfrm>
            <a:off x="4865315" y="1143000"/>
            <a:ext cx="427868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photo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01" b="6670"/>
          <a:stretch/>
        </p:blipFill>
        <p:spPr bwMode="auto">
          <a:xfrm>
            <a:off x="5274526" y="3795204"/>
            <a:ext cx="3869473" cy="298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Grp="1" noChangeArrowheads="1"/>
          </p:cNvSpPr>
          <p:nvPr>
            <p:ph type="title"/>
          </p:nvPr>
        </p:nvSpPr>
        <p:spPr>
          <a:xfrm>
            <a:off x="0" y="0"/>
            <a:ext cx="9144000" cy="990600"/>
          </a:xfrm>
        </p:spPr>
        <p:txBody>
          <a:bodyPr/>
          <a:lstStyle/>
          <a:p>
            <a:pPr eaLnBrk="1" hangingPunct="1"/>
            <a:r>
              <a:rPr lang="en-US" altLang="en-US" sz="5400" dirty="0" smtClean="0"/>
              <a:t>DVD data archive: ~100 TB</a:t>
            </a:r>
          </a:p>
        </p:txBody>
      </p:sp>
    </p:spTree>
    <p:extLst>
      <p:ext uri="{BB962C8B-B14F-4D97-AF65-F5344CB8AC3E}">
        <p14:creationId xmlns:p14="http://schemas.microsoft.com/office/powerpoint/2010/main" val="338147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mtClean="0"/>
              <a:t>Which data go with which PDB?</a:t>
            </a:r>
          </a:p>
        </p:txBody>
      </p:sp>
      <p:sp>
        <p:nvSpPr>
          <p:cNvPr id="41987" name="Rectangle 3"/>
          <p:cNvSpPr>
            <a:spLocks noGrp="1" noChangeArrowheads="1"/>
          </p:cNvSpPr>
          <p:nvPr>
            <p:ph type="body" idx="1"/>
          </p:nvPr>
        </p:nvSpPr>
        <p:spPr/>
        <p:txBody>
          <a:bodyPr/>
          <a:lstStyle/>
          <a:p>
            <a:pPr eaLnBrk="1" hangingPunct="1"/>
            <a:r>
              <a:rPr lang="en-US" altLang="en-US" smtClean="0"/>
              <a:t>260,000 images are called “test”</a:t>
            </a:r>
          </a:p>
          <a:p>
            <a:pPr eaLnBrk="1" hangingPunct="1"/>
            <a:r>
              <a:rPr lang="en-US" altLang="en-US" smtClean="0"/>
              <a:t>cell: 48 62 84 90 101 104</a:t>
            </a:r>
          </a:p>
          <a:p>
            <a:pPr lvl="1" eaLnBrk="1" hangingPunct="1"/>
            <a:r>
              <a:rPr lang="en-US" altLang="en-US" smtClean="0"/>
              <a:t> is within 5 </a:t>
            </a:r>
            <a:r>
              <a:rPr lang="en-US" altLang="en-US" smtClean="0">
                <a:cs typeface="Arial" charset="0"/>
              </a:rPr>
              <a:t>Å</a:t>
            </a:r>
            <a:r>
              <a:rPr lang="en-US" altLang="en-US" smtClean="0"/>
              <a:t> and 5</a:t>
            </a:r>
            <a:r>
              <a:rPr lang="en-US" altLang="en-US" smtClean="0">
                <a:cs typeface="Arial" charset="0"/>
              </a:rPr>
              <a:t>°</a:t>
            </a:r>
            <a:r>
              <a:rPr lang="en-US" altLang="en-US" smtClean="0"/>
              <a:t> of 16,000 PDBs </a:t>
            </a:r>
          </a:p>
          <a:p>
            <a:pPr lvl="1" eaLnBrk="1" hangingPunct="1"/>
            <a:endParaRPr lang="en-US" altLang="en-US" smtClean="0"/>
          </a:p>
          <a:p>
            <a:pPr eaLnBrk="1" hangingPunct="1">
              <a:buFontTx/>
              <a:buNone/>
            </a:pPr>
            <a:r>
              <a:rPr lang="en-US" altLang="en-US" smtClean="0"/>
              <a:t>focusing on 2001-2006</a:t>
            </a:r>
          </a:p>
          <a:p>
            <a:pPr eaLnBrk="1" hangingPunct="1"/>
            <a:r>
              <a:rPr lang="en-US" altLang="en-US" smtClean="0"/>
              <a:t>490 PDBs credit ALS 8.3.1 with data</a:t>
            </a:r>
          </a:p>
          <a:p>
            <a:pPr eaLnBrk="1" hangingPunct="1"/>
            <a:r>
              <a:rPr lang="en-US" altLang="en-US" smtClean="0"/>
              <a:t>44  of these didn’t actually collect data</a:t>
            </a:r>
          </a:p>
          <a:p>
            <a:pPr eaLnBrk="1" hangingPunct="1"/>
            <a:r>
              <a:rPr lang="en-US" altLang="en-US" smtClean="0"/>
              <a:t>64  collected data, but no credit</a:t>
            </a:r>
          </a:p>
          <a:p>
            <a:pPr lvl="1" eaLnBrk="1" hangingPunct="1">
              <a:buFontTx/>
              <a:buNone/>
            </a:pPr>
            <a:endParaRPr lang="en-US" altLang="en-US" smtClean="0"/>
          </a:p>
        </p:txBody>
      </p:sp>
    </p:spTree>
    <p:extLst>
      <p:ext uri="{BB962C8B-B14F-4D97-AF65-F5344CB8AC3E}">
        <p14:creationId xmlns:p14="http://schemas.microsoft.com/office/powerpoint/2010/main" val="2505017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57200" y="1600200"/>
            <a:ext cx="5486400" cy="5029200"/>
          </a:xfrm>
        </p:spPr>
        <p:txBody>
          <a:bodyPr/>
          <a:lstStyle/>
          <a:p>
            <a:pPr marL="609600" indent="-609600" eaLnBrk="1" hangingPunct="1">
              <a:buFontTx/>
              <a:buAutoNum type="arabicPeriod"/>
            </a:pPr>
            <a:r>
              <a:rPr lang="en-US" altLang="en-US" smtClean="0"/>
              <a:t>images from 2001-2006</a:t>
            </a:r>
          </a:p>
          <a:p>
            <a:pPr marL="609600" indent="-609600" eaLnBrk="1" hangingPunct="1">
              <a:buFontTx/>
              <a:buAutoNum type="arabicPeriod"/>
            </a:pPr>
            <a:r>
              <a:rPr lang="en-US" altLang="en-US" smtClean="0"/>
              <a:t>collected “near” edges</a:t>
            </a:r>
          </a:p>
          <a:p>
            <a:pPr marL="609600" indent="-609600" eaLnBrk="1" hangingPunct="1">
              <a:buFontTx/>
              <a:buAutoNum type="arabicPeriod"/>
            </a:pPr>
            <a:r>
              <a:rPr lang="en-US" altLang="en-US" smtClean="0"/>
              <a:t>find “runs” of &gt;10 images</a:t>
            </a:r>
          </a:p>
          <a:p>
            <a:pPr marL="609600" indent="-609600" eaLnBrk="1" hangingPunct="1">
              <a:buFontTx/>
              <a:buAutoNum type="arabicPeriod"/>
            </a:pPr>
            <a:r>
              <a:rPr lang="en-US" altLang="en-US" smtClean="0"/>
              <a:t>unify multi-wedge sets</a:t>
            </a:r>
          </a:p>
          <a:p>
            <a:pPr marL="609600" indent="-609600" eaLnBrk="1" hangingPunct="1">
              <a:buFontTx/>
              <a:buAutoNum type="arabicPeriod"/>
            </a:pPr>
            <a:r>
              <a:rPr lang="en-US" altLang="en-US" smtClean="0"/>
              <a:t>run labelit &amp; XDS</a:t>
            </a:r>
          </a:p>
          <a:p>
            <a:pPr marL="609600" indent="-609600" eaLnBrk="1" hangingPunct="1">
              <a:buFontTx/>
              <a:buAutoNum type="arabicPeriod"/>
            </a:pPr>
            <a:r>
              <a:rPr lang="en-US" altLang="en-US" smtClean="0"/>
              <a:t>&gt;70% complete?	</a:t>
            </a:r>
          </a:p>
          <a:p>
            <a:pPr marL="609600" indent="-609600" eaLnBrk="1" hangingPunct="1">
              <a:buFontTx/>
              <a:buAutoNum type="arabicPeriod"/>
            </a:pPr>
            <a:r>
              <a:rPr lang="en-US" altLang="en-US" smtClean="0"/>
              <a:t>I/</a:t>
            </a:r>
            <a:r>
              <a:rPr lang="el-GR" altLang="en-US" smtClean="0">
                <a:cs typeface="Arial" charset="0"/>
              </a:rPr>
              <a:t>σ</a:t>
            </a:r>
            <a:r>
              <a:rPr lang="en-US" altLang="en-US" smtClean="0"/>
              <a:t> &gt; 10</a:t>
            </a:r>
          </a:p>
          <a:p>
            <a:pPr marL="609600" indent="-609600" eaLnBrk="1" hangingPunct="1">
              <a:buFontTx/>
              <a:buAutoNum type="arabicPeriod"/>
            </a:pPr>
            <a:r>
              <a:rPr lang="en-US" altLang="en-US" smtClean="0"/>
              <a:t>reduced cell vs PDB</a:t>
            </a:r>
          </a:p>
        </p:txBody>
      </p:sp>
      <p:sp>
        <p:nvSpPr>
          <p:cNvPr id="22533" name="Rectangle 5"/>
          <p:cNvSpPr>
            <a:spLocks noChangeArrowheads="1"/>
          </p:cNvSpPr>
          <p:nvPr/>
        </p:nvSpPr>
        <p:spPr bwMode="auto">
          <a:xfrm>
            <a:off x="6248400" y="1570038"/>
            <a:ext cx="2438400" cy="490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charset="0"/>
              </a:defRPr>
            </a:lvl1pPr>
            <a:lvl2pPr marL="990600" indent="-5334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752600" indent="-381000" eaLnBrk="0" hangingPunct="0">
              <a:spcBef>
                <a:spcPct val="20000"/>
              </a:spcBef>
              <a:buChar char="–"/>
              <a:defRPr sz="2000">
                <a:solidFill>
                  <a:schemeClr val="tx1"/>
                </a:solidFill>
                <a:latin typeface="Arial" charset="0"/>
              </a:defRPr>
            </a:lvl4pPr>
            <a:lvl5pPr marL="2209800" indent="-381000" eaLnBrk="0" hangingPunct="0">
              <a:spcBef>
                <a:spcPct val="20000"/>
              </a:spcBef>
              <a:buChar char="»"/>
              <a:defRPr sz="2000">
                <a:solidFill>
                  <a:schemeClr val="tx1"/>
                </a:solidFill>
                <a:latin typeface="Arial" charset="0"/>
              </a:defRPr>
            </a:lvl5pPr>
            <a:lvl6pPr marL="2667000" indent="-381000" eaLnBrk="0" fontAlgn="base" hangingPunct="0">
              <a:spcBef>
                <a:spcPct val="20000"/>
              </a:spcBef>
              <a:spcAft>
                <a:spcPct val="0"/>
              </a:spcAft>
              <a:buChar char="»"/>
              <a:defRPr sz="2000">
                <a:solidFill>
                  <a:schemeClr val="tx1"/>
                </a:solidFill>
                <a:latin typeface="Arial" charset="0"/>
              </a:defRPr>
            </a:lvl6pPr>
            <a:lvl7pPr marL="3124200" indent="-381000" eaLnBrk="0" fontAlgn="base" hangingPunct="0">
              <a:spcBef>
                <a:spcPct val="20000"/>
              </a:spcBef>
              <a:spcAft>
                <a:spcPct val="0"/>
              </a:spcAft>
              <a:buChar char="»"/>
              <a:defRPr sz="2000">
                <a:solidFill>
                  <a:schemeClr val="tx1"/>
                </a:solidFill>
                <a:latin typeface="Arial" charset="0"/>
              </a:defRPr>
            </a:lvl7pPr>
            <a:lvl8pPr marL="3581400" indent="-381000" eaLnBrk="0" fontAlgn="base" hangingPunct="0">
              <a:spcBef>
                <a:spcPct val="20000"/>
              </a:spcBef>
              <a:spcAft>
                <a:spcPct val="0"/>
              </a:spcAft>
              <a:buChar char="»"/>
              <a:defRPr sz="2000">
                <a:solidFill>
                  <a:schemeClr val="tx1"/>
                </a:solidFill>
                <a:latin typeface="Arial" charset="0"/>
              </a:defRPr>
            </a:lvl8pPr>
            <a:lvl9pPr marL="4038600" indent="-381000" eaLnBrk="0" fontAlgn="base" hangingPunct="0">
              <a:spcBef>
                <a:spcPct val="20000"/>
              </a:spcBef>
              <a:spcAft>
                <a:spcPct val="0"/>
              </a:spcAft>
              <a:buChar char="»"/>
              <a:defRPr sz="2000">
                <a:solidFill>
                  <a:schemeClr val="tx1"/>
                </a:solidFill>
                <a:latin typeface="Arial" charset="0"/>
              </a:defRPr>
            </a:lvl9pPr>
          </a:lstStyle>
          <a:p>
            <a:pPr algn="r" eaLnBrk="1" hangingPunct="1">
              <a:buFontTx/>
              <a:buNone/>
            </a:pPr>
            <a:r>
              <a:rPr lang="en-US" altLang="en-US"/>
              <a:t>1,604,031</a:t>
            </a:r>
          </a:p>
          <a:p>
            <a:pPr algn="r" eaLnBrk="1" hangingPunct="1">
              <a:buFontTx/>
              <a:buNone/>
            </a:pPr>
            <a:r>
              <a:rPr lang="en-US" altLang="en-US"/>
              <a:t>682,712</a:t>
            </a:r>
          </a:p>
          <a:p>
            <a:pPr algn="r" eaLnBrk="1" hangingPunct="1">
              <a:buFontTx/>
              <a:buNone/>
            </a:pPr>
            <a:r>
              <a:rPr lang="en-US" altLang="en-US"/>
              <a:t>3602</a:t>
            </a:r>
          </a:p>
          <a:p>
            <a:pPr algn="r" eaLnBrk="1" hangingPunct="1">
              <a:buFontTx/>
              <a:buNone/>
            </a:pPr>
            <a:r>
              <a:rPr lang="en-US" altLang="en-US"/>
              <a:t>3331</a:t>
            </a:r>
          </a:p>
          <a:p>
            <a:pPr algn="r" eaLnBrk="1" hangingPunct="1">
              <a:buFontTx/>
              <a:buNone/>
            </a:pPr>
            <a:r>
              <a:rPr lang="en-US" altLang="en-US"/>
              <a:t>2524</a:t>
            </a:r>
          </a:p>
          <a:p>
            <a:pPr algn="r" eaLnBrk="1" hangingPunct="1">
              <a:buFontTx/>
              <a:buNone/>
            </a:pPr>
            <a:r>
              <a:rPr lang="en-US" altLang="en-US"/>
              <a:t>1479</a:t>
            </a:r>
          </a:p>
          <a:p>
            <a:pPr algn="r" eaLnBrk="1" hangingPunct="1">
              <a:buFontTx/>
              <a:buNone/>
            </a:pPr>
            <a:r>
              <a:rPr lang="en-US" altLang="en-US"/>
              <a:t>1054</a:t>
            </a:r>
          </a:p>
          <a:p>
            <a:pPr algn="r" eaLnBrk="1" hangingPunct="1">
              <a:buFontTx/>
              <a:buNone/>
            </a:pPr>
            <a:r>
              <a:rPr lang="en-US" altLang="en-US"/>
              <a:t>1 to 200+</a:t>
            </a:r>
          </a:p>
        </p:txBody>
      </p:sp>
      <p:sp>
        <p:nvSpPr>
          <p:cNvPr id="12292" name="Rectangle 7"/>
          <p:cNvSpPr>
            <a:spLocks noGrp="1" noChangeArrowheads="1"/>
          </p:cNvSpPr>
          <p:nvPr>
            <p:ph type="title"/>
          </p:nvPr>
        </p:nvSpPr>
        <p:spPr>
          <a:noFill/>
        </p:spPr>
        <p:txBody>
          <a:bodyPr/>
          <a:lstStyle/>
          <a:p>
            <a:pPr eaLnBrk="1" hangingPunct="1"/>
            <a:r>
              <a:rPr lang="en-US" altLang="en-US" smtClean="0"/>
              <a:t>Which data go with which PDB?</a:t>
            </a:r>
          </a:p>
        </p:txBody>
      </p:sp>
    </p:spTree>
    <p:extLst>
      <p:ext uri="{BB962C8B-B14F-4D97-AF65-F5344CB8AC3E}">
        <p14:creationId xmlns:p14="http://schemas.microsoft.com/office/powerpoint/2010/main" val="1914859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33">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2531">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533">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531">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533">
                                            <p:txEl>
                                              <p:pRg st="6" end="6"/>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2531">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5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Responses to inquiries</a:t>
            </a:r>
          </a:p>
        </p:txBody>
      </p:sp>
      <p:sp>
        <p:nvSpPr>
          <p:cNvPr id="35843" name="Rectangle 3"/>
          <p:cNvSpPr>
            <a:spLocks noGrp="1" noChangeArrowheads="1"/>
          </p:cNvSpPr>
          <p:nvPr>
            <p:ph type="body" idx="1"/>
          </p:nvPr>
        </p:nvSpPr>
        <p:spPr/>
        <p:txBody>
          <a:bodyPr/>
          <a:lstStyle/>
          <a:p>
            <a:pPr eaLnBrk="1" hangingPunct="1">
              <a:buFontTx/>
              <a:buNone/>
            </a:pPr>
            <a:r>
              <a:rPr lang="en-US" altLang="en-US" smtClean="0"/>
              <a:t>“I have to find my old note book as I have no idea what that is.” </a:t>
            </a:r>
          </a:p>
          <a:p>
            <a:pPr eaLnBrk="1" hangingPunct="1">
              <a:buFontTx/>
              <a:buNone/>
            </a:pPr>
            <a:r>
              <a:rPr lang="en-US" altLang="en-US" smtClean="0"/>
              <a:t>“I have changed jobs a few times since and am really far away from crystallography now.” </a:t>
            </a:r>
          </a:p>
          <a:p>
            <a:pPr eaLnBrk="1" hangingPunct="1">
              <a:buFontTx/>
              <a:buNone/>
            </a:pPr>
            <a:r>
              <a:rPr lang="en-US" altLang="en-US" smtClean="0"/>
              <a:t>“Will see what I can find.”</a:t>
            </a:r>
          </a:p>
          <a:p>
            <a:pPr eaLnBrk="1" hangingPunct="1">
              <a:buFontTx/>
              <a:buNone/>
            </a:pPr>
            <a:endParaRPr lang="en-US" altLang="en-US" smtClean="0"/>
          </a:p>
          <a:p>
            <a:pPr eaLnBrk="1" hangingPunct="1">
              <a:buFontTx/>
              <a:buNone/>
            </a:pPr>
            <a:r>
              <a:rPr lang="en-US" altLang="en-US" smtClean="0"/>
              <a:t>“We solved it but never published it. Sorry!”</a:t>
            </a:r>
          </a:p>
          <a:p>
            <a:pPr eaLnBrk="1" hangingPunct="1">
              <a:buFontTx/>
              <a:buNone/>
            </a:pPr>
            <a:endParaRPr lang="en-US" altLang="en-US" smtClean="0"/>
          </a:p>
        </p:txBody>
      </p:sp>
    </p:spTree>
    <p:extLst>
      <p:ext uri="{BB962C8B-B14F-4D97-AF65-F5344CB8AC3E}">
        <p14:creationId xmlns:p14="http://schemas.microsoft.com/office/powerpoint/2010/main" val="242143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utterfingers_noflash"/>
          <p:cNvPicPr>
            <a:picLocks noChangeAspect="1" noChangeArrowheads="1"/>
          </p:cNvPicPr>
          <p:nvPr/>
        </p:nvPicPr>
        <p:blipFill>
          <a:blip r:embed="rId2">
            <a:extLst>
              <a:ext uri="{28A0092B-C50C-407E-A947-70E740481C1C}">
                <a14:useLocalDpi xmlns:a14="http://schemas.microsoft.com/office/drawing/2010/main" val="0"/>
              </a:ext>
            </a:extLst>
          </a:blip>
          <a:srcRect l="1039" t="385" r="3653" b="3682"/>
          <a:stretch>
            <a:fillRect/>
          </a:stretch>
        </p:blipFill>
        <p:spPr bwMode="auto">
          <a:xfrm>
            <a:off x="5014913" y="1316038"/>
            <a:ext cx="4129087"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673100" y="0"/>
            <a:ext cx="7772400" cy="1143000"/>
          </a:xfrm>
        </p:spPr>
        <p:txBody>
          <a:bodyPr/>
          <a:lstStyle/>
          <a:p>
            <a:pPr eaLnBrk="1" hangingPunct="1"/>
            <a:r>
              <a:rPr lang="en-US" altLang="en-US" smtClean="0"/>
              <a:t>DVD data archive</a:t>
            </a:r>
          </a:p>
        </p:txBody>
      </p:sp>
      <p:pic>
        <p:nvPicPr>
          <p:cNvPr id="14340" name="Picture 4" descr="dvdarchive"/>
          <p:cNvPicPr>
            <a:picLocks noChangeAspect="1" noChangeArrowheads="1"/>
          </p:cNvPicPr>
          <p:nvPr/>
        </p:nvPicPr>
        <p:blipFill>
          <a:blip r:embed="rId3">
            <a:extLst>
              <a:ext uri="{28A0092B-C50C-407E-A947-70E740481C1C}">
                <a14:useLocalDpi xmlns:a14="http://schemas.microsoft.com/office/drawing/2010/main" val="0"/>
              </a:ext>
            </a:extLst>
          </a:blip>
          <a:srcRect t="8894" r="51389" b="10417"/>
          <a:stretch>
            <a:fillRect/>
          </a:stretch>
        </p:blipFill>
        <p:spPr bwMode="auto">
          <a:xfrm>
            <a:off x="0" y="1323975"/>
            <a:ext cx="44450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3300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altLang="en-US" smtClean="0"/>
          </a:p>
        </p:txBody>
      </p:sp>
      <p:sp>
        <p:nvSpPr>
          <p:cNvPr id="15363" name="Rectangle 3"/>
          <p:cNvSpPr>
            <a:spLocks noGrp="1" noChangeArrowheads="1"/>
          </p:cNvSpPr>
          <p:nvPr>
            <p:ph type="body" idx="1"/>
          </p:nvPr>
        </p:nvSpPr>
        <p:spPr/>
        <p:txBody>
          <a:bodyPr/>
          <a:lstStyle/>
          <a:p>
            <a:pPr eaLnBrk="1" hangingPunct="1"/>
            <a:endParaRPr lang="en-US" altLang="en-US" smtClean="0"/>
          </a:p>
        </p:txBody>
      </p:sp>
      <p:pic>
        <p:nvPicPr>
          <p:cNvPr id="15364" name="Picture 4" descr="photo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7147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smtClean="0"/>
          </a:p>
        </p:txBody>
      </p:sp>
      <p:sp>
        <p:nvSpPr>
          <p:cNvPr id="16387" name="Rectangle 3"/>
          <p:cNvSpPr>
            <a:spLocks noGrp="1" noChangeArrowheads="1"/>
          </p:cNvSpPr>
          <p:nvPr>
            <p:ph type="body" idx="1"/>
          </p:nvPr>
        </p:nvSpPr>
        <p:spPr/>
        <p:txBody>
          <a:bodyPr/>
          <a:lstStyle/>
          <a:p>
            <a:pPr eaLnBrk="1" hangingPunct="1"/>
            <a:endParaRPr lang="en-US" altLang="en-US" smtClean="0"/>
          </a:p>
        </p:txBody>
      </p:sp>
      <p:pic>
        <p:nvPicPr>
          <p:cNvPr id="16388" name="Picture 4" descr="photo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38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631"/>
            <a:ext cx="8229600" cy="1143000"/>
          </a:xfrm>
        </p:spPr>
        <p:txBody>
          <a:bodyPr/>
          <a:lstStyle/>
          <a:p>
            <a:r>
              <a:rPr lang="en-US" dirty="0" smtClean="0"/>
              <a:t>“fit” simulation to real image</a:t>
            </a:r>
            <a:endParaRPr lang="en-US" dirty="0"/>
          </a:p>
        </p:txBody>
      </p:sp>
      <p:sp>
        <p:nvSpPr>
          <p:cNvPr id="3" name="Content Placeholder 2"/>
          <p:cNvSpPr>
            <a:spLocks noGrp="1"/>
          </p:cNvSpPr>
          <p:nvPr>
            <p:ph idx="1"/>
          </p:nvPr>
        </p:nvSpPr>
        <p:spPr>
          <a:xfrm>
            <a:off x="457200" y="2240631"/>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2337613"/>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Beam center (2)</a:t>
            </a:r>
          </a:p>
          <a:p>
            <a:r>
              <a:rPr lang="en-US" kern="0" dirty="0" smtClean="0">
                <a:solidFill>
                  <a:srgbClr val="000000"/>
                </a:solidFill>
              </a:rPr>
              <a:t>Beam direction (2)</a:t>
            </a:r>
          </a:p>
          <a:p>
            <a:r>
              <a:rPr lang="en-US" kern="0" dirty="0" smtClean="0">
                <a:solidFill>
                  <a:srgbClr val="000000"/>
                </a:solidFill>
              </a:rPr>
              <a:t>Detector distance</a:t>
            </a:r>
          </a:p>
        </p:txBody>
      </p:sp>
      <p:sp>
        <p:nvSpPr>
          <p:cNvPr id="5" name="Title 1"/>
          <p:cNvSpPr txBox="1">
            <a:spLocks/>
          </p:cNvSpPr>
          <p:nvPr/>
        </p:nvSpPr>
        <p:spPr bwMode="auto">
          <a:xfrm>
            <a:off x="5334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Why keep pixels ?</a:t>
            </a:r>
            <a:endParaRPr lang="en-US" kern="0" dirty="0"/>
          </a:p>
        </p:txBody>
      </p:sp>
    </p:spTree>
    <p:extLst>
      <p:ext uri="{BB962C8B-B14F-4D97-AF65-F5344CB8AC3E}">
        <p14:creationId xmlns:p14="http://schemas.microsoft.com/office/powerpoint/2010/main" val="26980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Primary failure mode of DVDs</a:t>
            </a:r>
          </a:p>
        </p:txBody>
      </p:sp>
      <p:sp>
        <p:nvSpPr>
          <p:cNvPr id="33796" name="Rectangle 4"/>
          <p:cNvSpPr>
            <a:spLocks noChangeArrowheads="1"/>
          </p:cNvSpPr>
          <p:nvPr/>
        </p:nvSpPr>
        <p:spPr bwMode="auto">
          <a:xfrm>
            <a:off x="-3187700" y="2854325"/>
            <a:ext cx="11285538" cy="3333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grpSp>
        <p:nvGrpSpPr>
          <p:cNvPr id="33801" name="Group 9"/>
          <p:cNvGrpSpPr>
            <a:grpSpLocks/>
          </p:cNvGrpSpPr>
          <p:nvPr/>
        </p:nvGrpSpPr>
        <p:grpSpPr bwMode="auto">
          <a:xfrm>
            <a:off x="2857500" y="3235325"/>
            <a:ext cx="1371600" cy="1400175"/>
            <a:chOff x="1800" y="2038"/>
            <a:chExt cx="864" cy="882"/>
          </a:xfrm>
        </p:grpSpPr>
        <p:sp>
          <p:nvSpPr>
            <p:cNvPr id="17414" name="AutoShape 5"/>
            <p:cNvSpPr>
              <a:spLocks noChangeArrowheads="1"/>
            </p:cNvSpPr>
            <p:nvPr/>
          </p:nvSpPr>
          <p:spPr bwMode="auto">
            <a:xfrm rot="5400000">
              <a:off x="2148" y="2212"/>
              <a:ext cx="176" cy="544"/>
            </a:xfrm>
            <a:prstGeom prst="moon">
              <a:avLst>
                <a:gd name="adj" fmla="val 6470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17415" name="Rectangle 6"/>
            <p:cNvSpPr>
              <a:spLocks noChangeArrowheads="1"/>
            </p:cNvSpPr>
            <p:nvPr/>
          </p:nvSpPr>
          <p:spPr bwMode="auto">
            <a:xfrm>
              <a:off x="1800" y="2600"/>
              <a:ext cx="864" cy="32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17416" name="Line 7"/>
            <p:cNvSpPr>
              <a:spLocks noChangeShapeType="1"/>
            </p:cNvSpPr>
            <p:nvPr/>
          </p:nvSpPr>
          <p:spPr bwMode="auto">
            <a:xfrm flipV="1">
              <a:off x="2056" y="2044"/>
              <a:ext cx="160" cy="3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417" name="Line 8"/>
            <p:cNvSpPr>
              <a:spLocks noChangeShapeType="1"/>
            </p:cNvSpPr>
            <p:nvPr/>
          </p:nvSpPr>
          <p:spPr bwMode="auto">
            <a:xfrm flipH="1" flipV="1">
              <a:off x="2254" y="2038"/>
              <a:ext cx="174"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pic>
        <p:nvPicPr>
          <p:cNvPr id="33803" name="Picture 11" descr="MC90043382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0800" y="4025900"/>
            <a:ext cx="546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501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repeatCount="indefinite" fill="hold" grpId="0" nodeType="clickEffect">
                                  <p:stCondLst>
                                    <p:cond delay="0"/>
                                  </p:stCondLst>
                                  <p:childTnLst>
                                    <p:animClr clrSpc="rgb" dir="cw">
                                      <p:cBhvr override="childStyle">
                                        <p:cTn id="6" dur="100" fill="hold"/>
                                        <p:tgtEl>
                                          <p:spTgt spid="33796"/>
                                        </p:tgtEl>
                                        <p:attrNameLst>
                                          <p:attrName>style.color</p:attrName>
                                        </p:attrNameLst>
                                      </p:cBhvr>
                                      <p:to>
                                        <a:schemeClr val="accent2"/>
                                      </p:to>
                                    </p:animClr>
                                    <p:animClr clrSpc="rgb" dir="cw">
                                      <p:cBhvr>
                                        <p:cTn id="7" dur="100" fill="hold"/>
                                        <p:tgtEl>
                                          <p:spTgt spid="33796"/>
                                        </p:tgtEl>
                                        <p:attrNameLst>
                                          <p:attrName>fillcolor</p:attrName>
                                        </p:attrNameLst>
                                      </p:cBhvr>
                                      <p:to>
                                        <a:schemeClr val="accent2"/>
                                      </p:to>
                                    </p:animClr>
                                    <p:set>
                                      <p:cBhvr>
                                        <p:cTn id="8" dur="100" fill="hold"/>
                                        <p:tgtEl>
                                          <p:spTgt spid="33796"/>
                                        </p:tgtEl>
                                        <p:attrNameLst>
                                          <p:attrName>fill.type</p:attrName>
                                        </p:attrNameLst>
                                      </p:cBhvr>
                                      <p:to>
                                        <p:strVal val="solid"/>
                                      </p:to>
                                    </p:set>
                                    <p:set>
                                      <p:cBhvr>
                                        <p:cTn id="9" dur="100" fill="hold"/>
                                        <p:tgtEl>
                                          <p:spTgt spid="33796"/>
                                        </p:tgtEl>
                                        <p:attrNameLst>
                                          <p:attrName>fill.on</p:attrName>
                                        </p:attrNameLst>
                                      </p:cBhvr>
                                      <p:to>
                                        <p:strVal val="true"/>
                                      </p:to>
                                    </p:set>
                                    <p:animRot by="120000">
                                      <p:cBhvr>
                                        <p:cTn id="10" dur="100" fill="hold">
                                          <p:stCondLst>
                                            <p:cond delay="0"/>
                                          </p:stCondLst>
                                        </p:cTn>
                                        <p:tgtEl>
                                          <p:spTgt spid="33796"/>
                                        </p:tgtEl>
                                        <p:attrNameLst>
                                          <p:attrName>r</p:attrName>
                                        </p:attrNameLst>
                                      </p:cBhvr>
                                    </p:animRot>
                                    <p:animRot by="-240000">
                                      <p:cBhvr>
                                        <p:cTn id="11" dur="200" fill="hold">
                                          <p:stCondLst>
                                            <p:cond delay="200"/>
                                          </p:stCondLst>
                                        </p:cTn>
                                        <p:tgtEl>
                                          <p:spTgt spid="33796"/>
                                        </p:tgtEl>
                                        <p:attrNameLst>
                                          <p:attrName>r</p:attrName>
                                        </p:attrNameLst>
                                      </p:cBhvr>
                                    </p:animRot>
                                    <p:animRot by="240000">
                                      <p:cBhvr>
                                        <p:cTn id="12" dur="200" fill="hold">
                                          <p:stCondLst>
                                            <p:cond delay="400"/>
                                          </p:stCondLst>
                                        </p:cTn>
                                        <p:tgtEl>
                                          <p:spTgt spid="33796"/>
                                        </p:tgtEl>
                                        <p:attrNameLst>
                                          <p:attrName>r</p:attrName>
                                        </p:attrNameLst>
                                      </p:cBhvr>
                                    </p:animRot>
                                    <p:animRot by="-240000">
                                      <p:cBhvr>
                                        <p:cTn id="13" dur="200" fill="hold">
                                          <p:stCondLst>
                                            <p:cond delay="600"/>
                                          </p:stCondLst>
                                        </p:cTn>
                                        <p:tgtEl>
                                          <p:spTgt spid="33796"/>
                                        </p:tgtEl>
                                        <p:attrNameLst>
                                          <p:attrName>r</p:attrName>
                                        </p:attrNameLst>
                                      </p:cBhvr>
                                    </p:animRot>
                                    <p:animRot by="120000">
                                      <p:cBhvr>
                                        <p:cTn id="14" dur="200" fill="hold">
                                          <p:stCondLst>
                                            <p:cond delay="800"/>
                                          </p:stCondLst>
                                        </p:cTn>
                                        <p:tgtEl>
                                          <p:spTgt spid="33796"/>
                                        </p:tgtEl>
                                        <p:attrNameLst>
                                          <p:attrName>r</p:attrName>
                                        </p:attrNameLst>
                                      </p:cBhvr>
                                    </p:animRot>
                                  </p:childTnLst>
                                </p:cTn>
                              </p:par>
                            </p:childTnLst>
                          </p:cTn>
                        </p:par>
                        <p:par>
                          <p:cTn id="15" fill="hold" nodeType="afterGroup">
                            <p:stCondLst>
                              <p:cond delay="1000"/>
                            </p:stCondLst>
                            <p:childTnLst>
                              <p:par>
                                <p:cTn id="16" presetID="60" presetClass="path" presetSubtype="0" accel="50000" fill="hold" nodeType="afterEffect">
                                  <p:stCondLst>
                                    <p:cond delay="2000"/>
                                  </p:stCondLst>
                                  <p:childTnLst>
                                    <p:animMotion origin="layout" path="M 5.55112E-17 -2.59259E-6 C 0.00486 0.00556 0.00365 -0.00324 0.04167 0.00209 C 0.05087 0.00371 0.04983 0.01111 0.05556 0.00949 C 0.06128 0.00787 0.06927 -0.00787 0.07639 -0.00717 C 0.08351 -0.00648 0.09028 0.01435 0.09861 0.0132 C 0.10694 0.01204 0.11736 -0.01435 0.12639 -0.01458 C 0.13542 -0.01481 0.14444 0.01343 0.15278 0.01135 C 0.16111 0.00926 0.16927 -0.02754 0.17639 -0.02754 C 0.18351 -0.02754 0.18872 0.0132 0.19583 0.01135 C 0.20295 0.00949 0.21406 -0.04213 0.21944 -0.03865 C 0.22483 -0.03518 0.22066 0.03519 0.22778 0.03172 C 0.26997 0.03773 0.25399 -0.05926 0.2625 -0.05903 C 0.27101 -0.05879 0.26927 0.03241 0.27917 0.03357 C 0.28906 0.03472 0.31094 -0.05278 0.32222 -0.05162 C 0.33351 -0.05046 0.33681 0.04005 0.34722 0.04097 C 0.37535 0.04097 0.35469 -0.04606 0.38472 -0.04606 C 0.41163 -0.04606 0.3941 0.04097 0.41806 0.04097 C 0.44115 0.04097 0.43455 -0.04977 0.45556 -0.04977 C 0.46753 -0.04977 0.47951 -0.0169 0.48056 0.00579 " pathEditMode="relative" rAng="0" ptsTypes="faaaaaaaaafaaafffff">
                                      <p:cBhvr>
                                        <p:cTn id="17" dur="5000" fill="hold"/>
                                        <p:tgtEl>
                                          <p:spTgt spid="33801"/>
                                        </p:tgtEl>
                                        <p:attrNameLst>
                                          <p:attrName>ppt_x</p:attrName>
                                          <p:attrName>ppt_y</p:attrName>
                                        </p:attrNameLst>
                                      </p:cBhvr>
                                      <p:rCtr x="24028" y="-926"/>
                                    </p:animMotion>
                                  </p:childTnLst>
                                </p:cTn>
                              </p:par>
                            </p:childTnLst>
                          </p:cTn>
                        </p:par>
                        <p:par>
                          <p:cTn id="18" fill="hold" nodeType="afterGroup">
                            <p:stCondLst>
                              <p:cond delay="8000"/>
                            </p:stCondLst>
                            <p:childTnLst>
                              <p:par>
                                <p:cTn id="19" presetID="1" presetClass="entr" presetSubtype="0" fill="hold" nodeType="afterEffect">
                                  <p:stCondLst>
                                    <p:cond delay="0"/>
                                  </p:stCondLst>
                                  <p:childTnLst>
                                    <p:set>
                                      <p:cBhvr>
                                        <p:cTn id="20" dur="1" fill="hold">
                                          <p:stCondLst>
                                            <p:cond delay="0"/>
                                          </p:stCondLst>
                                        </p:cTn>
                                        <p:tgtEl>
                                          <p:spTgt spid="33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4" descr="dvd_drivehead"/>
          <p:cNvPicPr>
            <a:picLocks noChangeAspect="1" noChangeArrowheads="1"/>
          </p:cNvPicPr>
          <p:nvPr/>
        </p:nvPicPr>
        <p:blipFill>
          <a:blip r:embed="rId2">
            <a:extLst>
              <a:ext uri="{28A0092B-C50C-407E-A947-70E740481C1C}">
                <a14:useLocalDpi xmlns:a14="http://schemas.microsoft.com/office/drawing/2010/main" val="0"/>
              </a:ext>
            </a:extLst>
          </a:blip>
          <a:srcRect l="12500" t="34766" r="25000" b="3007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318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smtClean="0"/>
          </a:p>
        </p:txBody>
      </p:sp>
      <p:sp>
        <p:nvSpPr>
          <p:cNvPr id="19459" name="Rectangle 3"/>
          <p:cNvSpPr>
            <a:spLocks noGrp="1" noChangeArrowheads="1"/>
          </p:cNvSpPr>
          <p:nvPr>
            <p:ph type="body" idx="1"/>
          </p:nvPr>
        </p:nvSpPr>
        <p:spPr/>
        <p:txBody>
          <a:bodyPr/>
          <a:lstStyle/>
          <a:p>
            <a:pPr eaLnBrk="1" hangingPunct="1"/>
            <a:endParaRPr lang="en-US" altLang="en-US" smtClean="0"/>
          </a:p>
        </p:txBody>
      </p:sp>
      <p:pic>
        <p:nvPicPr>
          <p:cNvPr id="19460" name="Picture 4" descr="photo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4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04800"/>
            <a:ext cx="8229600" cy="1143000"/>
          </a:xfrm>
        </p:spPr>
        <p:txBody>
          <a:bodyPr/>
          <a:lstStyle/>
          <a:p>
            <a:pPr eaLnBrk="1" hangingPunct="1"/>
            <a:r>
              <a:rPr lang="en-US" altLang="en-US" smtClean="0"/>
              <a:t>dataset identification protocol</a:t>
            </a:r>
          </a:p>
        </p:txBody>
      </p:sp>
      <p:sp>
        <p:nvSpPr>
          <p:cNvPr id="20483" name="Rectangle 3"/>
          <p:cNvSpPr>
            <a:spLocks noGrp="1" noChangeArrowheads="1"/>
          </p:cNvSpPr>
          <p:nvPr>
            <p:ph type="body" idx="1"/>
          </p:nvPr>
        </p:nvSpPr>
        <p:spPr>
          <a:xfrm>
            <a:off x="457200" y="1600200"/>
            <a:ext cx="5486400" cy="5029200"/>
          </a:xfrm>
        </p:spPr>
        <p:txBody>
          <a:bodyPr/>
          <a:lstStyle/>
          <a:p>
            <a:pPr marL="609600" indent="-609600" eaLnBrk="1" hangingPunct="1">
              <a:buFontTx/>
              <a:buAutoNum type="arabicPeriod"/>
            </a:pPr>
            <a:r>
              <a:rPr lang="en-US" altLang="en-US" smtClean="0"/>
              <a:t>images from 2001-2006</a:t>
            </a:r>
          </a:p>
          <a:p>
            <a:pPr marL="609600" indent="-609600" eaLnBrk="1" hangingPunct="1">
              <a:buFontTx/>
              <a:buAutoNum type="arabicPeriod"/>
            </a:pPr>
            <a:r>
              <a:rPr lang="en-US" altLang="en-US" smtClean="0"/>
              <a:t>collected “near” edges</a:t>
            </a:r>
          </a:p>
          <a:p>
            <a:pPr marL="609600" indent="-609600" eaLnBrk="1" hangingPunct="1">
              <a:buFontTx/>
              <a:buAutoNum type="arabicPeriod"/>
            </a:pPr>
            <a:r>
              <a:rPr lang="en-US" altLang="en-US" smtClean="0"/>
              <a:t>find “runs” of &gt;10 images</a:t>
            </a:r>
          </a:p>
          <a:p>
            <a:pPr marL="609600" indent="-609600" eaLnBrk="1" hangingPunct="1">
              <a:buFontTx/>
              <a:buAutoNum type="arabicPeriod"/>
            </a:pPr>
            <a:r>
              <a:rPr lang="en-US" altLang="en-US" smtClean="0"/>
              <a:t>sort out multi-wedge sets</a:t>
            </a:r>
          </a:p>
          <a:p>
            <a:pPr marL="609600" indent="-609600" eaLnBrk="1" hangingPunct="1">
              <a:buFontTx/>
              <a:buAutoNum type="arabicPeriod"/>
            </a:pPr>
            <a:r>
              <a:rPr lang="en-US" altLang="en-US" smtClean="0"/>
              <a:t>run XDS</a:t>
            </a:r>
          </a:p>
          <a:p>
            <a:pPr marL="609600" indent="-609600" eaLnBrk="1" hangingPunct="1">
              <a:buFontTx/>
              <a:buAutoNum type="arabicPeriod"/>
            </a:pPr>
            <a:r>
              <a:rPr lang="en-US" altLang="en-US" smtClean="0"/>
              <a:t>&gt;70% complete?	</a:t>
            </a:r>
          </a:p>
          <a:p>
            <a:pPr marL="609600" indent="-609600" eaLnBrk="1" hangingPunct="1">
              <a:buFontTx/>
              <a:buAutoNum type="arabicPeriod"/>
            </a:pPr>
            <a:r>
              <a:rPr lang="en-US" altLang="en-US" smtClean="0"/>
              <a:t>I/</a:t>
            </a:r>
            <a:r>
              <a:rPr lang="el-GR" altLang="en-US" smtClean="0">
                <a:cs typeface="Arial" charset="0"/>
              </a:rPr>
              <a:t>σ</a:t>
            </a:r>
            <a:r>
              <a:rPr lang="en-US" altLang="en-US" smtClean="0"/>
              <a:t> &gt; 10</a:t>
            </a:r>
          </a:p>
          <a:p>
            <a:pPr marL="609600" indent="-609600" eaLnBrk="1" hangingPunct="1">
              <a:buFontTx/>
              <a:buAutoNum type="arabicPeriod"/>
            </a:pPr>
            <a:r>
              <a:rPr lang="en-US" altLang="en-US" smtClean="0"/>
              <a:t>reduced cell vs PDB</a:t>
            </a:r>
          </a:p>
        </p:txBody>
      </p:sp>
      <p:sp>
        <p:nvSpPr>
          <p:cNvPr id="20484" name="Rectangle 5"/>
          <p:cNvSpPr>
            <a:spLocks noChangeArrowheads="1"/>
          </p:cNvSpPr>
          <p:nvPr/>
        </p:nvSpPr>
        <p:spPr bwMode="auto">
          <a:xfrm>
            <a:off x="6248400" y="1570038"/>
            <a:ext cx="2438400" cy="490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charset="0"/>
              </a:defRPr>
            </a:lvl1pPr>
            <a:lvl2pPr marL="990600" indent="-533400" eaLnBrk="0" hangingPunct="0">
              <a:spcBef>
                <a:spcPct val="20000"/>
              </a:spcBef>
              <a:buChar char="–"/>
              <a:defRPr sz="2800">
                <a:solidFill>
                  <a:schemeClr val="tx1"/>
                </a:solidFill>
                <a:latin typeface="Arial" charset="0"/>
              </a:defRPr>
            </a:lvl2pPr>
            <a:lvl3pPr marL="1371600" indent="-457200" eaLnBrk="0" hangingPunct="0">
              <a:spcBef>
                <a:spcPct val="20000"/>
              </a:spcBef>
              <a:buChar char="•"/>
              <a:defRPr sz="2400">
                <a:solidFill>
                  <a:schemeClr val="tx1"/>
                </a:solidFill>
                <a:latin typeface="Arial" charset="0"/>
              </a:defRPr>
            </a:lvl3pPr>
            <a:lvl4pPr marL="1752600" indent="-381000" eaLnBrk="0" hangingPunct="0">
              <a:spcBef>
                <a:spcPct val="20000"/>
              </a:spcBef>
              <a:buChar char="–"/>
              <a:defRPr sz="2000">
                <a:solidFill>
                  <a:schemeClr val="tx1"/>
                </a:solidFill>
                <a:latin typeface="Arial" charset="0"/>
              </a:defRPr>
            </a:lvl4pPr>
            <a:lvl5pPr marL="2209800" indent="-381000" eaLnBrk="0" hangingPunct="0">
              <a:spcBef>
                <a:spcPct val="20000"/>
              </a:spcBef>
              <a:buChar char="»"/>
              <a:defRPr sz="2000">
                <a:solidFill>
                  <a:schemeClr val="tx1"/>
                </a:solidFill>
                <a:latin typeface="Arial" charset="0"/>
              </a:defRPr>
            </a:lvl5pPr>
            <a:lvl6pPr marL="2667000" indent="-381000" eaLnBrk="0" fontAlgn="base" hangingPunct="0">
              <a:spcBef>
                <a:spcPct val="20000"/>
              </a:spcBef>
              <a:spcAft>
                <a:spcPct val="0"/>
              </a:spcAft>
              <a:buChar char="»"/>
              <a:defRPr sz="2000">
                <a:solidFill>
                  <a:schemeClr val="tx1"/>
                </a:solidFill>
                <a:latin typeface="Arial" charset="0"/>
              </a:defRPr>
            </a:lvl6pPr>
            <a:lvl7pPr marL="3124200" indent="-381000" eaLnBrk="0" fontAlgn="base" hangingPunct="0">
              <a:spcBef>
                <a:spcPct val="20000"/>
              </a:spcBef>
              <a:spcAft>
                <a:spcPct val="0"/>
              </a:spcAft>
              <a:buChar char="»"/>
              <a:defRPr sz="2000">
                <a:solidFill>
                  <a:schemeClr val="tx1"/>
                </a:solidFill>
                <a:latin typeface="Arial" charset="0"/>
              </a:defRPr>
            </a:lvl7pPr>
            <a:lvl8pPr marL="3581400" indent="-381000" eaLnBrk="0" fontAlgn="base" hangingPunct="0">
              <a:spcBef>
                <a:spcPct val="20000"/>
              </a:spcBef>
              <a:spcAft>
                <a:spcPct val="0"/>
              </a:spcAft>
              <a:buChar char="»"/>
              <a:defRPr sz="2000">
                <a:solidFill>
                  <a:schemeClr val="tx1"/>
                </a:solidFill>
                <a:latin typeface="Arial" charset="0"/>
              </a:defRPr>
            </a:lvl8pPr>
            <a:lvl9pPr marL="4038600" indent="-3810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Aft>
                <a:spcPct val="0"/>
              </a:spcAft>
              <a:buFontTx/>
              <a:buNone/>
            </a:pPr>
            <a:r>
              <a:rPr lang="en-US" altLang="en-US" smtClean="0">
                <a:solidFill>
                  <a:srgbClr val="000000"/>
                </a:solidFill>
              </a:rPr>
              <a:t>1,604,031</a:t>
            </a:r>
          </a:p>
          <a:p>
            <a:pPr algn="r" eaLnBrk="1" fontAlgn="base" hangingPunct="1">
              <a:spcAft>
                <a:spcPct val="0"/>
              </a:spcAft>
              <a:buFontTx/>
              <a:buNone/>
            </a:pPr>
            <a:r>
              <a:rPr lang="en-US" altLang="en-US" smtClean="0">
                <a:solidFill>
                  <a:srgbClr val="000000"/>
                </a:solidFill>
              </a:rPr>
              <a:t>682,712</a:t>
            </a:r>
          </a:p>
          <a:p>
            <a:pPr algn="r" eaLnBrk="1" fontAlgn="base" hangingPunct="1">
              <a:spcAft>
                <a:spcPct val="0"/>
              </a:spcAft>
              <a:buFontTx/>
              <a:buNone/>
            </a:pPr>
            <a:r>
              <a:rPr lang="en-US" altLang="en-US" smtClean="0">
                <a:solidFill>
                  <a:srgbClr val="000000"/>
                </a:solidFill>
              </a:rPr>
              <a:t>3602</a:t>
            </a:r>
          </a:p>
          <a:p>
            <a:pPr algn="r" eaLnBrk="1" fontAlgn="base" hangingPunct="1">
              <a:spcAft>
                <a:spcPct val="0"/>
              </a:spcAft>
              <a:buFontTx/>
              <a:buNone/>
            </a:pPr>
            <a:r>
              <a:rPr lang="en-US" altLang="en-US" smtClean="0">
                <a:solidFill>
                  <a:srgbClr val="000000"/>
                </a:solidFill>
              </a:rPr>
              <a:t>3331</a:t>
            </a:r>
          </a:p>
          <a:p>
            <a:pPr algn="r" eaLnBrk="1" fontAlgn="base" hangingPunct="1">
              <a:spcAft>
                <a:spcPct val="0"/>
              </a:spcAft>
              <a:buFontTx/>
              <a:buNone/>
            </a:pPr>
            <a:r>
              <a:rPr lang="en-US" altLang="en-US" smtClean="0">
                <a:solidFill>
                  <a:srgbClr val="000000"/>
                </a:solidFill>
              </a:rPr>
              <a:t>2524</a:t>
            </a:r>
          </a:p>
          <a:p>
            <a:pPr algn="r" eaLnBrk="1" fontAlgn="base" hangingPunct="1">
              <a:spcAft>
                <a:spcPct val="0"/>
              </a:spcAft>
              <a:buFontTx/>
              <a:buNone/>
            </a:pPr>
            <a:r>
              <a:rPr lang="en-US" altLang="en-US" smtClean="0">
                <a:solidFill>
                  <a:srgbClr val="000000"/>
                </a:solidFill>
              </a:rPr>
              <a:t>1479</a:t>
            </a:r>
          </a:p>
          <a:p>
            <a:pPr algn="r" eaLnBrk="1" fontAlgn="base" hangingPunct="1">
              <a:spcAft>
                <a:spcPct val="0"/>
              </a:spcAft>
              <a:buFontTx/>
              <a:buNone/>
            </a:pPr>
            <a:r>
              <a:rPr lang="en-US" altLang="en-US" smtClean="0">
                <a:solidFill>
                  <a:srgbClr val="000000"/>
                </a:solidFill>
              </a:rPr>
              <a:t>1054</a:t>
            </a:r>
          </a:p>
          <a:p>
            <a:pPr algn="r" eaLnBrk="1" fontAlgn="base" hangingPunct="1">
              <a:spcAft>
                <a:spcPct val="0"/>
              </a:spcAft>
              <a:buFontTx/>
              <a:buNone/>
            </a:pPr>
            <a:r>
              <a:rPr lang="en-US" altLang="en-US" smtClean="0">
                <a:solidFill>
                  <a:srgbClr val="000000"/>
                </a:solidFill>
              </a:rPr>
              <a:t>1 to 200+</a:t>
            </a:r>
          </a:p>
        </p:txBody>
      </p:sp>
    </p:spTree>
    <p:extLst>
      <p:ext uri="{BB962C8B-B14F-4D97-AF65-F5344CB8AC3E}">
        <p14:creationId xmlns:p14="http://schemas.microsoft.com/office/powerpoint/2010/main" val="927565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4000" smtClean="0"/>
              <a:t>Unit Cell: 90.9 90.9 46.8 90 90 120</a:t>
            </a:r>
          </a:p>
        </p:txBody>
      </p:sp>
      <p:graphicFrame>
        <p:nvGraphicFramePr>
          <p:cNvPr id="21507" name="Object 3"/>
          <p:cNvGraphicFramePr>
            <a:graphicFrameLocks noGrp="1" noChangeAspect="1"/>
          </p:cNvGraphicFramePr>
          <p:nvPr>
            <p:ph type="chart" idx="1"/>
          </p:nvPr>
        </p:nvGraphicFramePr>
        <p:xfrm>
          <a:off x="468313" y="1179513"/>
          <a:ext cx="8196262" cy="5068887"/>
        </p:xfrm>
        <a:graphic>
          <a:graphicData uri="http://schemas.openxmlformats.org/presentationml/2006/ole">
            <mc:AlternateContent xmlns:mc="http://schemas.openxmlformats.org/markup-compatibility/2006">
              <mc:Choice xmlns:v="urn:schemas-microsoft-com:vml" Requires="v">
                <p:oleObj spid="_x0000_s9228" name="Chart" r:id="rId3" imgW="8229600" imgH="5457881" progId="MSGraph.Chart.8">
                  <p:embed followColorScheme="full"/>
                </p:oleObj>
              </mc:Choice>
              <mc:Fallback>
                <p:oleObj name="Chart" r:id="rId3" imgW="8229600" imgH="5457881" progId="MSGraph.Chart.8">
                  <p:embed followColorScheme="full"/>
                  <p:pic>
                    <p:nvPicPr>
                      <p:cNvPr id="0" name=""/>
                      <p:cNvPicPr>
                        <a:picLocks noChangeAspect="1" noChangeArrowheads="1"/>
                      </p:cNvPicPr>
                      <p:nvPr/>
                    </p:nvPicPr>
                    <p:blipFill>
                      <a:blip r:embed="rId4"/>
                      <a:srcRect/>
                      <a:stretch>
                        <a:fillRect/>
                      </a:stretch>
                    </p:blipFill>
                    <p:spPr bwMode="auto">
                      <a:xfrm>
                        <a:off x="468313" y="1179513"/>
                        <a:ext cx="8196262" cy="506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1508" name="Text Box 5"/>
          <p:cNvSpPr txBox="1">
            <a:spLocks noChangeArrowheads="1"/>
          </p:cNvSpPr>
          <p:nvPr/>
        </p:nvSpPr>
        <p:spPr bwMode="auto">
          <a:xfrm rot="-5400000">
            <a:off x="-1536700" y="3289300"/>
            <a:ext cx="3897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best R</a:t>
            </a:r>
            <a:r>
              <a:rPr lang="en-US" altLang="en-US" baseline="-25000" smtClean="0">
                <a:solidFill>
                  <a:srgbClr val="000000"/>
                </a:solidFill>
              </a:rPr>
              <a:t>cryst</a:t>
            </a:r>
            <a:r>
              <a:rPr lang="en-US" altLang="en-US" smtClean="0">
                <a:solidFill>
                  <a:srgbClr val="000000"/>
                </a:solidFill>
              </a:rPr>
              <a:t> after rigid-body refinement</a:t>
            </a:r>
            <a:endParaRPr lang="en-US" altLang="en-US" baseline="30000" smtClean="0">
              <a:solidFill>
                <a:srgbClr val="000000"/>
              </a:solidFill>
            </a:endParaRPr>
          </a:p>
        </p:txBody>
      </p:sp>
      <p:sp>
        <p:nvSpPr>
          <p:cNvPr id="21509" name="Text Box 17"/>
          <p:cNvSpPr txBox="1">
            <a:spLocks noChangeArrowheads="1"/>
          </p:cNvSpPr>
          <p:nvPr/>
        </p:nvSpPr>
        <p:spPr bwMode="auto">
          <a:xfrm>
            <a:off x="2974975" y="6324600"/>
            <a:ext cx="356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RMS unit cell length deviation (</a:t>
            </a:r>
            <a:r>
              <a:rPr lang="en-US" altLang="en-US" smtClean="0">
                <a:solidFill>
                  <a:srgbClr val="000000"/>
                </a:solidFill>
                <a:cs typeface="Arial" charset="0"/>
              </a:rPr>
              <a:t>Å</a:t>
            </a:r>
            <a:r>
              <a:rPr lang="en-US" altLang="en-US" smtClean="0">
                <a:solidFill>
                  <a:srgbClr val="000000"/>
                </a:solidFill>
              </a:rPr>
              <a:t>)</a:t>
            </a:r>
            <a:endParaRPr lang="en-US" altLang="en-US" baseline="30000" smtClean="0">
              <a:solidFill>
                <a:srgbClr val="000000"/>
              </a:solidFill>
            </a:endParaRPr>
          </a:p>
        </p:txBody>
      </p:sp>
      <p:sp>
        <p:nvSpPr>
          <p:cNvPr id="23570" name="Text Box 18"/>
          <p:cNvSpPr txBox="1">
            <a:spLocks noChangeArrowheads="1"/>
          </p:cNvSpPr>
          <p:nvPr/>
        </p:nvSpPr>
        <p:spPr bwMode="auto">
          <a:xfrm>
            <a:off x="1524000" y="2133600"/>
            <a:ext cx="2089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1hh7 M. TB CSOR</a:t>
            </a:r>
          </a:p>
        </p:txBody>
      </p:sp>
      <p:sp>
        <p:nvSpPr>
          <p:cNvPr id="23571" name="Text Box 19"/>
          <p:cNvSpPr txBox="1">
            <a:spLocks noChangeArrowheads="1"/>
          </p:cNvSpPr>
          <p:nvPr/>
        </p:nvSpPr>
        <p:spPr bwMode="auto">
          <a:xfrm>
            <a:off x="5454650" y="42814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1rb5</a:t>
            </a:r>
          </a:p>
        </p:txBody>
      </p:sp>
      <p:grpSp>
        <p:nvGrpSpPr>
          <p:cNvPr id="23576" name="Group 24"/>
          <p:cNvGrpSpPr>
            <a:grpSpLocks/>
          </p:cNvGrpSpPr>
          <p:nvPr/>
        </p:nvGrpSpPr>
        <p:grpSpPr bwMode="auto">
          <a:xfrm>
            <a:off x="4114800" y="2057400"/>
            <a:ext cx="3255963" cy="1890713"/>
            <a:chOff x="2592" y="1296"/>
            <a:chExt cx="2051" cy="1191"/>
          </a:xfrm>
        </p:grpSpPr>
        <p:sp>
          <p:nvSpPr>
            <p:cNvPr id="21513" name="Oval 22"/>
            <p:cNvSpPr>
              <a:spLocks noChangeArrowheads="1"/>
            </p:cNvSpPr>
            <p:nvPr/>
          </p:nvSpPr>
          <p:spPr bwMode="auto">
            <a:xfrm rot="-952978">
              <a:off x="2592" y="1296"/>
              <a:ext cx="2051" cy="991"/>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1514" name="Oval 23"/>
            <p:cNvSpPr>
              <a:spLocks noChangeArrowheads="1"/>
            </p:cNvSpPr>
            <p:nvPr/>
          </p:nvSpPr>
          <p:spPr bwMode="auto">
            <a:xfrm>
              <a:off x="2928" y="1584"/>
              <a:ext cx="1491" cy="903"/>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b="1" smtClean="0">
                  <a:solidFill>
                    <a:srgbClr val="CC0000"/>
                  </a:solidFill>
                </a:rPr>
                <a:t>myoglobin</a:t>
              </a:r>
            </a:p>
          </p:txBody>
        </p:sp>
      </p:grpSp>
    </p:spTree>
    <p:extLst>
      <p:ext uri="{BB962C8B-B14F-4D97-AF65-F5344CB8AC3E}">
        <p14:creationId xmlns:p14="http://schemas.microsoft.com/office/powerpoint/2010/main" val="206314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0" grpId="0" animBg="1"/>
      <p:bldP spid="235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MAD/SAD datasets</a:t>
            </a:r>
          </a:p>
        </p:txBody>
      </p:sp>
      <p:graphicFrame>
        <p:nvGraphicFramePr>
          <p:cNvPr id="22531" name="Object 3"/>
          <p:cNvGraphicFramePr>
            <a:graphicFrameLocks noGrp="1" noChangeAspect="1"/>
          </p:cNvGraphicFramePr>
          <p:nvPr>
            <p:ph type="chart" idx="1"/>
          </p:nvPr>
        </p:nvGraphicFramePr>
        <p:xfrm>
          <a:off x="468313" y="1179513"/>
          <a:ext cx="8196262" cy="5068887"/>
        </p:xfrm>
        <a:graphic>
          <a:graphicData uri="http://schemas.openxmlformats.org/presentationml/2006/ole">
            <mc:AlternateContent xmlns:mc="http://schemas.openxmlformats.org/markup-compatibility/2006">
              <mc:Choice xmlns:v="urn:schemas-microsoft-com:vml" Requires="v">
                <p:oleObj spid="_x0000_s10252" name="Chart" r:id="rId3" imgW="8229600" imgH="5457881" progId="MSGraph.Chart.8">
                  <p:embed followColorScheme="full"/>
                </p:oleObj>
              </mc:Choice>
              <mc:Fallback>
                <p:oleObj name="Chart" r:id="rId3" imgW="8229600" imgH="5457881" progId="MSGraph.Chart.8">
                  <p:embed followColorScheme="full"/>
                  <p:pic>
                    <p:nvPicPr>
                      <p:cNvPr id="0" name=""/>
                      <p:cNvPicPr>
                        <a:picLocks noChangeAspect="1" noChangeArrowheads="1"/>
                      </p:cNvPicPr>
                      <p:nvPr/>
                    </p:nvPicPr>
                    <p:blipFill>
                      <a:blip r:embed="rId4"/>
                      <a:srcRect/>
                      <a:stretch>
                        <a:fillRect/>
                      </a:stretch>
                    </p:blipFill>
                    <p:spPr bwMode="auto">
                      <a:xfrm>
                        <a:off x="468313" y="1179513"/>
                        <a:ext cx="8196262" cy="506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2532" name="Text Box 4"/>
          <p:cNvSpPr txBox="1">
            <a:spLocks noChangeArrowheads="1"/>
          </p:cNvSpPr>
          <p:nvPr/>
        </p:nvSpPr>
        <p:spPr bwMode="auto">
          <a:xfrm rot="-5400000">
            <a:off x="-658019" y="3263107"/>
            <a:ext cx="2168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R</a:t>
            </a:r>
            <a:r>
              <a:rPr lang="en-US" altLang="en-US" baseline="-25000" smtClean="0">
                <a:solidFill>
                  <a:srgbClr val="000000"/>
                </a:solidFill>
              </a:rPr>
              <a:t>iso</a:t>
            </a:r>
            <a:r>
              <a:rPr lang="en-US" altLang="en-US" smtClean="0">
                <a:solidFill>
                  <a:srgbClr val="000000"/>
                </a:solidFill>
              </a:rPr>
              <a:t> vs PDB deposit</a:t>
            </a:r>
            <a:endParaRPr lang="en-US" altLang="en-US" baseline="30000" smtClean="0">
              <a:solidFill>
                <a:srgbClr val="000000"/>
              </a:solidFill>
            </a:endParaRPr>
          </a:p>
        </p:txBody>
      </p:sp>
      <p:sp>
        <p:nvSpPr>
          <p:cNvPr id="22533" name="Text Box 5"/>
          <p:cNvSpPr txBox="1">
            <a:spLocks noChangeArrowheads="1"/>
          </p:cNvSpPr>
          <p:nvPr/>
        </p:nvSpPr>
        <p:spPr bwMode="auto">
          <a:xfrm>
            <a:off x="2617788" y="6324600"/>
            <a:ext cx="3897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best R</a:t>
            </a:r>
            <a:r>
              <a:rPr lang="en-US" altLang="en-US" baseline="-25000" smtClean="0">
                <a:solidFill>
                  <a:srgbClr val="000000"/>
                </a:solidFill>
              </a:rPr>
              <a:t>cryst</a:t>
            </a:r>
            <a:r>
              <a:rPr lang="en-US" altLang="en-US" smtClean="0">
                <a:solidFill>
                  <a:srgbClr val="000000"/>
                </a:solidFill>
              </a:rPr>
              <a:t> after rigid-body refinement</a:t>
            </a:r>
            <a:endParaRPr lang="en-US" altLang="en-US" baseline="30000" smtClean="0">
              <a:solidFill>
                <a:srgbClr val="000000"/>
              </a:solidFill>
            </a:endParaRPr>
          </a:p>
        </p:txBody>
      </p:sp>
      <p:grpSp>
        <p:nvGrpSpPr>
          <p:cNvPr id="24582" name="Group 6"/>
          <p:cNvGrpSpPr>
            <a:grpSpLocks/>
          </p:cNvGrpSpPr>
          <p:nvPr/>
        </p:nvGrpSpPr>
        <p:grpSpPr bwMode="auto">
          <a:xfrm>
            <a:off x="1143000" y="3962400"/>
            <a:ext cx="3276600" cy="1752600"/>
            <a:chOff x="720" y="2496"/>
            <a:chExt cx="2064" cy="1104"/>
          </a:xfrm>
        </p:grpSpPr>
        <p:sp>
          <p:nvSpPr>
            <p:cNvPr id="22541" name="Oval 7"/>
            <p:cNvSpPr>
              <a:spLocks noChangeArrowheads="1"/>
            </p:cNvSpPr>
            <p:nvPr/>
          </p:nvSpPr>
          <p:spPr bwMode="auto">
            <a:xfrm rot="-952978">
              <a:off x="720" y="2544"/>
              <a:ext cx="2064" cy="1008"/>
            </a:xfrm>
            <a:prstGeom prst="ellipse">
              <a:avLst/>
            </a:prstGeom>
            <a:noFill/>
            <a:ln w="28575">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4584" name="Oval 8"/>
            <p:cNvSpPr>
              <a:spLocks noChangeArrowheads="1"/>
            </p:cNvSpPr>
            <p:nvPr/>
          </p:nvSpPr>
          <p:spPr bwMode="auto">
            <a:xfrm rot="-1064809">
              <a:off x="720" y="2496"/>
              <a:ext cx="1920" cy="1104"/>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b="1">
                  <a:solidFill>
                    <a:srgbClr val="006600"/>
                  </a:solidFill>
                </a:rPr>
                <a:t>Published</a:t>
              </a:r>
            </a:p>
          </p:txBody>
        </p:sp>
      </p:grpSp>
      <p:grpSp>
        <p:nvGrpSpPr>
          <p:cNvPr id="24585" name="Group 9"/>
          <p:cNvGrpSpPr>
            <a:grpSpLocks/>
          </p:cNvGrpSpPr>
          <p:nvPr/>
        </p:nvGrpSpPr>
        <p:grpSpPr bwMode="auto">
          <a:xfrm>
            <a:off x="1447800" y="2209800"/>
            <a:ext cx="3276600" cy="1752600"/>
            <a:chOff x="912" y="1392"/>
            <a:chExt cx="2064" cy="1104"/>
          </a:xfrm>
        </p:grpSpPr>
        <p:sp>
          <p:nvSpPr>
            <p:cNvPr id="22539" name="Oval 10"/>
            <p:cNvSpPr>
              <a:spLocks noChangeArrowheads="1"/>
            </p:cNvSpPr>
            <p:nvPr/>
          </p:nvSpPr>
          <p:spPr bwMode="auto">
            <a:xfrm rot="-952978">
              <a:off x="912" y="1440"/>
              <a:ext cx="2064" cy="1008"/>
            </a:xfrm>
            <a:prstGeom prst="ellipse">
              <a:avLst/>
            </a:prstGeom>
            <a:noFill/>
            <a:ln w="2857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4587" name="Oval 11"/>
            <p:cNvSpPr>
              <a:spLocks noChangeArrowheads="1"/>
            </p:cNvSpPr>
            <p:nvPr/>
          </p:nvSpPr>
          <p:spPr bwMode="auto">
            <a:xfrm rot="-1476433">
              <a:off x="960" y="1392"/>
              <a:ext cx="1920" cy="1104"/>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b="1">
                  <a:solidFill>
                    <a:srgbClr val="006600"/>
                  </a:solidFill>
                </a:rPr>
                <a:t>non-isomorphous</a:t>
              </a:r>
            </a:p>
          </p:txBody>
        </p:sp>
      </p:grpSp>
      <p:grpSp>
        <p:nvGrpSpPr>
          <p:cNvPr id="24588" name="Group 12"/>
          <p:cNvGrpSpPr>
            <a:grpSpLocks/>
          </p:cNvGrpSpPr>
          <p:nvPr/>
        </p:nvGrpSpPr>
        <p:grpSpPr bwMode="auto">
          <a:xfrm>
            <a:off x="3906838" y="2008188"/>
            <a:ext cx="4232275" cy="1954212"/>
            <a:chOff x="2461" y="1265"/>
            <a:chExt cx="2666" cy="1231"/>
          </a:xfrm>
        </p:grpSpPr>
        <p:sp>
          <p:nvSpPr>
            <p:cNvPr id="22537" name="Oval 13"/>
            <p:cNvSpPr>
              <a:spLocks noChangeArrowheads="1"/>
            </p:cNvSpPr>
            <p:nvPr/>
          </p:nvSpPr>
          <p:spPr bwMode="auto">
            <a:xfrm rot="-952978">
              <a:off x="2461" y="1265"/>
              <a:ext cx="2666" cy="1229"/>
            </a:xfrm>
            <a:prstGeom prst="ellipse">
              <a:avLst/>
            </a:prstGeom>
            <a:noFill/>
            <a:ln w="28575">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
          <p:nvSpPr>
            <p:cNvPr id="24590" name="Oval 14"/>
            <p:cNvSpPr>
              <a:spLocks noChangeArrowheads="1"/>
            </p:cNvSpPr>
            <p:nvPr/>
          </p:nvSpPr>
          <p:spPr bwMode="auto">
            <a:xfrm rot="-1064809">
              <a:off x="2688" y="1392"/>
              <a:ext cx="1920" cy="1104"/>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b="1">
                  <a:solidFill>
                    <a:srgbClr val="CC0000"/>
                  </a:solidFill>
                </a:rPr>
                <a:t>Unsolved?</a:t>
              </a:r>
            </a:p>
          </p:txBody>
        </p:sp>
      </p:grpSp>
    </p:spTree>
    <p:extLst>
      <p:ext uri="{BB962C8B-B14F-4D97-AF65-F5344CB8AC3E}">
        <p14:creationId xmlns:p14="http://schemas.microsoft.com/office/powerpoint/2010/main" val="1063787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mtClean="0"/>
              <a:t>EGDA</a:t>
            </a:r>
          </a:p>
        </p:txBody>
      </p:sp>
      <p:sp>
        <p:nvSpPr>
          <p:cNvPr id="34819" name="Rectangle 3"/>
          <p:cNvSpPr>
            <a:spLocks noGrp="1" noChangeArrowheads="1"/>
          </p:cNvSpPr>
          <p:nvPr>
            <p:ph type="body" idx="1"/>
          </p:nvPr>
        </p:nvSpPr>
        <p:spPr/>
        <p:txBody>
          <a:bodyPr/>
          <a:lstStyle/>
          <a:p>
            <a:pPr marL="3175" indent="-3175" eaLnBrk="1" hangingPunct="1">
              <a:buFontTx/>
              <a:buNone/>
            </a:pPr>
            <a:r>
              <a:rPr lang="en-US" altLang="en-US" sz="1600" smtClean="0">
                <a:latin typeface="Courier New" pitchFamily="49" charset="0"/>
              </a:rPr>
              <a:t>Dec 01 19:45:12 2001 egda46_*1_E#_###.img (1112 images, Se MAD)</a:t>
            </a:r>
            <a:br>
              <a:rPr lang="en-US" altLang="en-US" sz="1600" smtClean="0">
                <a:latin typeface="Courier New" pitchFamily="49" charset="0"/>
              </a:rPr>
            </a:br>
            <a:r>
              <a:rPr lang="en-US" altLang="en-US" sz="1600" smtClean="0">
                <a:latin typeface="Courier New" pitchFamily="49" charset="0"/>
              </a:rPr>
              <a:t>Dec 02 15:10:06 2001 egda27_*1_###.img (180, 1A, native?)</a:t>
            </a:r>
            <a:br>
              <a:rPr lang="en-US" altLang="en-US" sz="1600" smtClean="0">
                <a:latin typeface="Courier New" pitchFamily="49" charset="0"/>
              </a:rPr>
            </a:br>
            <a:r>
              <a:rPr lang="en-US" altLang="en-US" sz="1600" smtClean="0">
                <a:latin typeface="Courier New" pitchFamily="49" charset="0"/>
              </a:rPr>
              <a:t>Dec 02 19:21:55 2001 egdau1_*1_###.img (427, 8000eV (U?) SAD)</a:t>
            </a:r>
            <a:br>
              <a:rPr lang="en-US" altLang="en-US" sz="1600" smtClean="0">
                <a:latin typeface="Courier New" pitchFamily="49" charset="0"/>
              </a:rPr>
            </a:br>
            <a:r>
              <a:rPr lang="en-US" altLang="en-US" sz="1600" smtClean="0">
                <a:latin typeface="Courier New" pitchFamily="49" charset="0"/>
              </a:rPr>
              <a:t>Dec 02 20:58:26 2001 egdau1_*2_###.img (360, 8000eV (U?) SAD)</a:t>
            </a:r>
            <a:br>
              <a:rPr lang="en-US" altLang="en-US" sz="1600" smtClean="0">
                <a:latin typeface="Courier New" pitchFamily="49" charset="0"/>
              </a:rPr>
            </a:br>
            <a:r>
              <a:rPr lang="en-US" altLang="en-US" sz="1600" smtClean="0">
                <a:latin typeface="Courier New" pitchFamily="49" charset="0"/>
              </a:rPr>
              <a:t>Jun 01 14:07:43 2002 egda60_*1_###.img (360, Lutetium SAD) </a:t>
            </a:r>
          </a:p>
          <a:p>
            <a:pPr marL="3175" indent="-3175" eaLnBrk="1" hangingPunct="1">
              <a:buFontTx/>
              <a:buNone/>
            </a:pPr>
            <a:endParaRPr lang="en-US" altLang="en-US" sz="1400" smtClean="0">
              <a:latin typeface="Courier New" pitchFamily="49" charset="0"/>
            </a:endParaRPr>
          </a:p>
          <a:p>
            <a:pPr marL="3175" indent="-3175" eaLnBrk="1" hangingPunct="1">
              <a:buFontTx/>
              <a:buNone/>
            </a:pPr>
            <a:endParaRPr lang="en-US" altLang="en-US" sz="1400" smtClean="0">
              <a:latin typeface="Courier New" pitchFamily="49" charset="0"/>
            </a:endParaRPr>
          </a:p>
          <a:p>
            <a:pPr marL="3175" indent="-3175" eaLnBrk="1" hangingPunct="1">
              <a:buFontTx/>
              <a:buNone/>
            </a:pPr>
            <a:r>
              <a:rPr lang="en-US" altLang="en-US" sz="2800" smtClean="0"/>
              <a:t>“I think that these EGDA data sets are very likely some of xxx’s data sets, he was working on E.coli guanine deaminase, something he brought from yyy. No structure was ever published James, xxx was unable to solve the structure from these data.”</a:t>
            </a:r>
          </a:p>
        </p:txBody>
      </p:sp>
      <p:sp>
        <p:nvSpPr>
          <p:cNvPr id="34820" name="Oval 4"/>
          <p:cNvSpPr>
            <a:spLocks noChangeArrowheads="1"/>
          </p:cNvSpPr>
          <p:nvPr/>
        </p:nvSpPr>
        <p:spPr bwMode="auto">
          <a:xfrm>
            <a:off x="261938" y="4256088"/>
            <a:ext cx="3590925" cy="62706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smtClean="0">
              <a:solidFill>
                <a:srgbClr val="000000"/>
              </a:solidFill>
            </a:endParaRPr>
          </a:p>
        </p:txBody>
      </p:sp>
    </p:spTree>
    <p:extLst>
      <p:ext uri="{BB962C8B-B14F-4D97-AF65-F5344CB8AC3E}">
        <p14:creationId xmlns:p14="http://schemas.microsoft.com/office/powerpoint/2010/main" val="748418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smtClean="0"/>
          </a:p>
        </p:txBody>
      </p:sp>
      <p:sp>
        <p:nvSpPr>
          <p:cNvPr id="24579" name="Rectangle 3"/>
          <p:cNvSpPr>
            <a:spLocks noGrp="1" noChangeArrowheads="1"/>
          </p:cNvSpPr>
          <p:nvPr>
            <p:ph type="body" idx="1"/>
          </p:nvPr>
        </p:nvSpPr>
        <p:spPr/>
        <p:txBody>
          <a:bodyPr/>
          <a:lstStyle/>
          <a:p>
            <a:pPr eaLnBrk="1" hangingPunct="1"/>
            <a:endParaRPr lang="en-US" altLang="en-US" smtClean="0"/>
          </a:p>
        </p:txBody>
      </p:sp>
      <p:pic>
        <p:nvPicPr>
          <p:cNvPr id="24580" name="Picture 4" descr="c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157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p:cNvSpPr txBox="1">
            <a:spLocks noChangeArrowheads="1"/>
          </p:cNvSpPr>
          <p:nvPr/>
        </p:nvSpPr>
        <p:spPr bwMode="auto">
          <a:xfrm>
            <a:off x="303213" y="249238"/>
            <a:ext cx="1751012" cy="13112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4000" b="1" smtClean="0">
                <a:solidFill>
                  <a:srgbClr val="FFFFFF"/>
                </a:solidFill>
              </a:rPr>
              <a:t>~2.9 </a:t>
            </a:r>
            <a:r>
              <a:rPr lang="en-US" altLang="en-US" sz="4000" b="1" smtClean="0">
                <a:solidFill>
                  <a:srgbClr val="FFFFFF"/>
                </a:solidFill>
                <a:cs typeface="Arial" charset="0"/>
              </a:rPr>
              <a:t>Å</a:t>
            </a:r>
          </a:p>
          <a:p>
            <a:pPr eaLnBrk="1" fontAlgn="base" hangingPunct="1">
              <a:spcBef>
                <a:spcPct val="0"/>
              </a:spcBef>
              <a:spcAft>
                <a:spcPct val="0"/>
              </a:spcAft>
              <a:buFontTx/>
              <a:buNone/>
            </a:pPr>
            <a:r>
              <a:rPr lang="en-US" altLang="en-US" sz="4000" b="1" smtClean="0">
                <a:solidFill>
                  <a:srgbClr val="FFFFFF"/>
                </a:solidFill>
                <a:cs typeface="Arial" charset="0"/>
              </a:rPr>
              <a:t>P2</a:t>
            </a:r>
            <a:r>
              <a:rPr lang="en-US" altLang="en-US" sz="4000" b="1" baseline="-25000" smtClean="0">
                <a:solidFill>
                  <a:srgbClr val="FFFFFF"/>
                </a:solidFill>
                <a:cs typeface="Arial" charset="0"/>
              </a:rPr>
              <a:t>1</a:t>
            </a:r>
            <a:r>
              <a:rPr lang="en-US" altLang="en-US" sz="4000" b="1" smtClean="0">
                <a:solidFill>
                  <a:srgbClr val="FFFFFF"/>
                </a:solidFill>
                <a:cs typeface="Arial" charset="0"/>
              </a:rPr>
              <a:t>2</a:t>
            </a:r>
            <a:r>
              <a:rPr lang="en-US" altLang="en-US" sz="4000" b="1" baseline="-25000" smtClean="0">
                <a:solidFill>
                  <a:srgbClr val="FFFFFF"/>
                </a:solidFill>
                <a:cs typeface="Arial" charset="0"/>
              </a:rPr>
              <a:t>1</a:t>
            </a:r>
            <a:r>
              <a:rPr lang="en-US" altLang="en-US" sz="4000" b="1" smtClean="0">
                <a:solidFill>
                  <a:srgbClr val="FFFFFF"/>
                </a:solidFill>
                <a:cs typeface="Arial" charset="0"/>
              </a:rPr>
              <a:t>2</a:t>
            </a:r>
          </a:p>
        </p:txBody>
      </p:sp>
      <p:sp>
        <p:nvSpPr>
          <p:cNvPr id="24582" name="Text Box 7"/>
          <p:cNvSpPr txBox="1">
            <a:spLocks noChangeArrowheads="1"/>
          </p:cNvSpPr>
          <p:nvPr/>
        </p:nvSpPr>
        <p:spPr bwMode="auto">
          <a:xfrm>
            <a:off x="0" y="3592513"/>
            <a:ext cx="24495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3600" smtClean="0">
                <a:solidFill>
                  <a:srgbClr val="FFFFFF"/>
                </a:solidFill>
              </a:rPr>
              <a:t>R     = 0.32</a:t>
            </a:r>
          </a:p>
          <a:p>
            <a:pPr eaLnBrk="1" fontAlgn="base" hangingPunct="1">
              <a:spcBef>
                <a:spcPct val="0"/>
              </a:spcBef>
              <a:spcAft>
                <a:spcPct val="0"/>
              </a:spcAft>
              <a:buFontTx/>
              <a:buNone/>
            </a:pPr>
            <a:r>
              <a:rPr lang="en-US" altLang="en-US" sz="3600" smtClean="0">
                <a:solidFill>
                  <a:srgbClr val="FFFFFF"/>
                </a:solidFill>
              </a:rPr>
              <a:t>R</a:t>
            </a:r>
            <a:r>
              <a:rPr lang="en-US" altLang="en-US" sz="3600" baseline="-25000" smtClean="0">
                <a:solidFill>
                  <a:srgbClr val="FFFFFF"/>
                </a:solidFill>
              </a:rPr>
              <a:t>free</a:t>
            </a:r>
            <a:r>
              <a:rPr lang="en-US" altLang="en-US" sz="3600" smtClean="0">
                <a:solidFill>
                  <a:srgbClr val="FFFFFF"/>
                </a:solidFill>
              </a:rPr>
              <a:t> = 0.39</a:t>
            </a:r>
            <a:endParaRPr lang="en-US" altLang="en-US" sz="3600" smtClean="0">
              <a:solidFill>
                <a:srgbClr val="FFFFFF"/>
              </a:solidFill>
              <a:cs typeface="Arial" charset="0"/>
            </a:endParaRPr>
          </a:p>
        </p:txBody>
      </p:sp>
      <p:sp>
        <p:nvSpPr>
          <p:cNvPr id="36872" name="Text Box 8"/>
          <p:cNvSpPr txBox="1">
            <a:spLocks noChangeArrowheads="1"/>
          </p:cNvSpPr>
          <p:nvPr/>
        </p:nvSpPr>
        <p:spPr bwMode="auto">
          <a:xfrm>
            <a:off x="1" y="5794375"/>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800" b="1" dirty="0" smtClean="0">
                <a:solidFill>
                  <a:srgbClr val="FFFFFF"/>
                </a:solidFill>
              </a:rPr>
              <a:t>PDB ID: ???? </a:t>
            </a:r>
          </a:p>
        </p:txBody>
      </p:sp>
      <p:sp>
        <p:nvSpPr>
          <p:cNvPr id="24584" name="Text Box 9"/>
          <p:cNvSpPr txBox="1">
            <a:spLocks noChangeArrowheads="1"/>
          </p:cNvSpPr>
          <p:nvPr/>
        </p:nvSpPr>
        <p:spPr bwMode="auto">
          <a:xfrm>
            <a:off x="0" y="2005013"/>
            <a:ext cx="20256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800" b="1" smtClean="0">
                <a:solidFill>
                  <a:srgbClr val="FFFFFF"/>
                </a:solidFill>
              </a:rPr>
              <a:t>E. coli</a:t>
            </a:r>
          </a:p>
          <a:p>
            <a:pPr eaLnBrk="1" fontAlgn="base" hangingPunct="1">
              <a:spcBef>
                <a:spcPct val="0"/>
              </a:spcBef>
              <a:spcAft>
                <a:spcPct val="0"/>
              </a:spcAft>
              <a:buFontTx/>
              <a:buNone/>
            </a:pPr>
            <a:r>
              <a:rPr lang="en-US" altLang="en-US" sz="2800" b="1" smtClean="0">
                <a:solidFill>
                  <a:srgbClr val="FFFFFF"/>
                </a:solidFill>
              </a:rPr>
              <a:t>guanine</a:t>
            </a:r>
          </a:p>
          <a:p>
            <a:pPr eaLnBrk="1" fontAlgn="base" hangingPunct="1">
              <a:spcBef>
                <a:spcPct val="0"/>
              </a:spcBef>
              <a:spcAft>
                <a:spcPct val="0"/>
              </a:spcAft>
              <a:buFontTx/>
              <a:buNone/>
            </a:pPr>
            <a:r>
              <a:rPr lang="en-US" altLang="en-US" sz="2800" b="1" smtClean="0">
                <a:solidFill>
                  <a:srgbClr val="FFFFFF"/>
                </a:solidFill>
              </a:rPr>
              <a:t>deaminase</a:t>
            </a:r>
          </a:p>
        </p:txBody>
      </p:sp>
      <p:sp>
        <p:nvSpPr>
          <p:cNvPr id="2" name="Rectangle 1"/>
          <p:cNvSpPr/>
          <p:nvPr/>
        </p:nvSpPr>
        <p:spPr>
          <a:xfrm>
            <a:off x="4267200" y="4724400"/>
            <a:ext cx="1454244" cy="923330"/>
          </a:xfrm>
          <a:prstGeom prst="rect">
            <a:avLst/>
          </a:prstGeom>
        </p:spPr>
        <p:txBody>
          <a:bodyPr wrap="none">
            <a:spAutoFit/>
          </a:bodyPr>
          <a:lstStyle/>
          <a:p>
            <a:pPr fontAlgn="base">
              <a:spcBef>
                <a:spcPct val="0"/>
              </a:spcBef>
              <a:spcAft>
                <a:spcPct val="0"/>
              </a:spcAft>
            </a:pPr>
            <a:r>
              <a:rPr lang="en-US" altLang="en-US" b="1" dirty="0" smtClean="0">
                <a:solidFill>
                  <a:srgbClr val="FFFFFF"/>
                </a:solidFill>
              </a:rPr>
              <a:t>Identical </a:t>
            </a:r>
          </a:p>
          <a:p>
            <a:pPr fontAlgn="base">
              <a:spcBef>
                <a:spcPct val="0"/>
              </a:spcBef>
              <a:spcAft>
                <a:spcPct val="0"/>
              </a:spcAft>
            </a:pPr>
            <a:r>
              <a:rPr lang="en-US" altLang="en-US" b="1" dirty="0" smtClean="0">
                <a:solidFill>
                  <a:srgbClr val="FFFFFF"/>
                </a:solidFill>
              </a:rPr>
              <a:t>sequence:</a:t>
            </a:r>
          </a:p>
          <a:p>
            <a:pPr fontAlgn="base">
              <a:spcBef>
                <a:spcPct val="0"/>
              </a:spcBef>
              <a:spcAft>
                <a:spcPct val="0"/>
              </a:spcAft>
            </a:pPr>
            <a:r>
              <a:rPr lang="en-US" altLang="en-US" b="1" dirty="0" smtClean="0">
                <a:solidFill>
                  <a:srgbClr val="FFFFFF"/>
                </a:solidFill>
              </a:rPr>
              <a:t>6ohc </a:t>
            </a:r>
            <a:r>
              <a:rPr lang="en-US" altLang="en-US" b="1" dirty="0">
                <a:solidFill>
                  <a:srgbClr val="FFFFFF"/>
                </a:solidFill>
              </a:rPr>
              <a:t>(2019)</a:t>
            </a:r>
          </a:p>
        </p:txBody>
      </p:sp>
    </p:spTree>
    <p:extLst>
      <p:ext uri="{BB962C8B-B14F-4D97-AF65-F5344CB8AC3E}">
        <p14:creationId xmlns:p14="http://schemas.microsoft.com/office/powerpoint/2010/main" val="3056681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mtClean="0">
                <a:solidFill>
                  <a:srgbClr val="006600"/>
                </a:solidFill>
              </a:rPr>
              <a:t>Summary</a:t>
            </a:r>
          </a:p>
        </p:txBody>
      </p:sp>
      <p:sp>
        <p:nvSpPr>
          <p:cNvPr id="40963" name="Rectangle 3"/>
          <p:cNvSpPr>
            <a:spLocks noGrp="1" noChangeArrowheads="1"/>
          </p:cNvSpPr>
          <p:nvPr>
            <p:ph type="body" idx="1"/>
          </p:nvPr>
        </p:nvSpPr>
        <p:spPr>
          <a:xfrm>
            <a:off x="457200" y="1600200"/>
            <a:ext cx="8686800" cy="5257800"/>
          </a:xfrm>
        </p:spPr>
        <p:txBody>
          <a:bodyPr/>
          <a:lstStyle/>
          <a:p>
            <a:pPr eaLnBrk="1" hangingPunct="1">
              <a:lnSpc>
                <a:spcPct val="150000"/>
              </a:lnSpc>
            </a:pPr>
            <a:r>
              <a:rPr lang="en-US" altLang="en-US" sz="3600" dirty="0" smtClean="0">
                <a:solidFill>
                  <a:srgbClr val="006600"/>
                </a:solidFill>
              </a:rPr>
              <a:t>Old data can age well</a:t>
            </a:r>
          </a:p>
          <a:p>
            <a:pPr eaLnBrk="1" hangingPunct="1">
              <a:lnSpc>
                <a:spcPct val="150000"/>
              </a:lnSpc>
            </a:pPr>
            <a:r>
              <a:rPr lang="en-US" altLang="en-US" sz="3600" dirty="0" smtClean="0">
                <a:solidFill>
                  <a:srgbClr val="006600"/>
                </a:solidFill>
              </a:rPr>
              <a:t>Smooth the background?</a:t>
            </a:r>
          </a:p>
          <a:p>
            <a:pPr eaLnBrk="1" hangingPunct="1">
              <a:lnSpc>
                <a:spcPct val="150000"/>
              </a:lnSpc>
            </a:pPr>
            <a:r>
              <a:rPr lang="en-US" altLang="en-US" sz="3600" dirty="0" smtClean="0">
                <a:solidFill>
                  <a:srgbClr val="006600"/>
                </a:solidFill>
              </a:rPr>
              <a:t>Bare LTO tape = $300/PB/year</a:t>
            </a:r>
          </a:p>
          <a:p>
            <a:pPr eaLnBrk="1" hangingPunct="1">
              <a:lnSpc>
                <a:spcPct val="150000"/>
              </a:lnSpc>
            </a:pPr>
            <a:r>
              <a:rPr lang="en-US" altLang="en-US" sz="3600" dirty="0" smtClean="0">
                <a:solidFill>
                  <a:srgbClr val="006600"/>
                </a:solidFill>
              </a:rPr>
              <a:t>metadata: trust, but verify?</a:t>
            </a:r>
          </a:p>
        </p:txBody>
      </p:sp>
    </p:spTree>
    <p:extLst>
      <p:ext uri="{BB962C8B-B14F-4D97-AF65-F5344CB8AC3E}">
        <p14:creationId xmlns:p14="http://schemas.microsoft.com/office/powerpoint/2010/main" val="243974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3558718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solidFill>
                  <a:prstClr val="black"/>
                </a:solidFill>
              </a:rPr>
              <a:t>Lyubimov </a:t>
            </a:r>
            <a:r>
              <a:rPr lang="en-US" dirty="0" smtClean="0">
                <a:solidFill>
                  <a:prstClr val="black"/>
                </a:solidFill>
              </a:rPr>
              <a:t>et al. (2016).</a:t>
            </a:r>
          </a:p>
          <a:p>
            <a:r>
              <a:rPr lang="en-US" i="1" dirty="0" err="1" smtClean="0">
                <a:solidFill>
                  <a:prstClr val="black"/>
                </a:solidFill>
              </a:rPr>
              <a:t>eLife</a:t>
            </a:r>
            <a:r>
              <a:rPr lang="en-US" dirty="0" smtClean="0">
                <a:solidFill>
                  <a:prstClr val="black"/>
                </a:solidFill>
              </a:rPr>
              <a:t> </a:t>
            </a:r>
            <a:r>
              <a:rPr lang="en-US" b="1" dirty="0">
                <a:solidFill>
                  <a:prstClr val="black"/>
                </a:solidFill>
              </a:rPr>
              <a:t>5</a:t>
            </a:r>
            <a:r>
              <a:rPr lang="en-US" dirty="0">
                <a:solidFill>
                  <a:prstClr val="black"/>
                </a:solidFill>
              </a:rPr>
              <a:t>, e18740. </a:t>
            </a:r>
          </a:p>
        </p:txBody>
      </p:sp>
    </p:spTree>
    <p:extLst>
      <p:ext uri="{BB962C8B-B14F-4D97-AF65-F5344CB8AC3E}">
        <p14:creationId xmlns:p14="http://schemas.microsoft.com/office/powerpoint/2010/main" val="4006165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98185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82838389"/>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1277" name="Chart" r:id="rId3" imgW="7115157" imgH="4914928" progId="MSGraph.Chart.8">
                  <p:embed followColorScheme="full"/>
                </p:oleObj>
              </mc:Choice>
              <mc:Fallback>
                <p:oleObj name="Chart" r:id="rId3" imgW="7115157" imgH="4914928"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8066632"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Fitting individual “mosaic domains”</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r>
              <a:rPr lang="en-US" sz="2800" dirty="0" smtClean="0">
                <a:solidFill>
                  <a:srgbClr val="C00000"/>
                </a:solidFill>
                <a:latin typeface="Arial" panose="020B0604020202020204" pitchFamily="34" charset="0"/>
                <a:cs typeface="Arial" panose="020B0604020202020204" pitchFamily="34" charset="0"/>
              </a:rPr>
              <a:t>Best of</a:t>
            </a:r>
          </a:p>
          <a:p>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01550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15224</TotalTime>
  <Words>1598</Words>
  <Application>Microsoft Office PowerPoint</Application>
  <PresentationFormat>On-screen Show (4:3)</PresentationFormat>
  <Paragraphs>344</Paragraphs>
  <Slides>58</Slides>
  <Notes>9</Notes>
  <HiddenSlides>6</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58</vt:i4>
      </vt:variant>
    </vt:vector>
  </HeadingPairs>
  <TitlesOfParts>
    <vt:vector size="66" baseType="lpstr">
      <vt:lpstr>4_Office Theme</vt:lpstr>
      <vt:lpstr>Default Design</vt:lpstr>
      <vt:lpstr>1_Default Design</vt:lpstr>
      <vt:lpstr>1_Office Theme</vt:lpstr>
      <vt:lpstr>2_Default Design</vt:lpstr>
      <vt:lpstr>10_Default Design</vt:lpstr>
      <vt:lpstr>8_Default Design</vt:lpstr>
      <vt:lpstr>Chart</vt:lpstr>
      <vt:lpstr>Acknowledgements</vt:lpstr>
      <vt:lpstr>Why keep “blanks”?</vt:lpstr>
      <vt:lpstr>PowerPoint Presentation</vt:lpstr>
      <vt:lpstr>PowerPoint Presentation</vt:lpstr>
      <vt:lpstr>“fit” simulation to real image</vt:lpstr>
      <vt:lpstr>Simulation of XFEL still</vt:lpstr>
      <vt:lpstr>PowerPoint Presentation</vt:lpstr>
      <vt:lpstr>PowerPoint Presentation</vt:lpstr>
      <vt:lpstr>PowerPoint Presentation</vt:lpstr>
      <vt:lpstr>3-domain Simulation of XFEL still</vt:lpstr>
      <vt:lpstr>PowerPoint Presentation</vt:lpstr>
      <vt:lpstr>1-domain Simulation of XFEL still</vt:lpstr>
      <vt:lpstr>3-cluster mosaic simulation</vt:lpstr>
      <vt:lpstr>PowerPoint Presentation</vt:lpstr>
      <vt:lpstr>1-cluster Simulation of XFEL still</vt:lpstr>
      <vt:lpstr>PowerPoint Presentation</vt:lpstr>
      <vt:lpstr>PowerPoint Presentation</vt:lpstr>
      <vt:lpstr>Texture sufficient for poor stats</vt:lpstr>
      <vt:lpstr>Texture sufficient for poor stats</vt:lpstr>
      <vt:lpstr>Texture sufficient for poor stats</vt:lpstr>
      <vt:lpstr>Texture sufficient for poor stats</vt:lpstr>
      <vt:lpstr>Texture sufficient for poor stats</vt:lpstr>
      <vt:lpstr>How to lose information</vt:lpstr>
      <vt:lpstr>Lossless compression: data rate</vt:lpstr>
      <vt:lpstr>Lossless compression: data rate</vt:lpstr>
      <vt:lpstr>PowerPoint Presentation</vt:lpstr>
      <vt:lpstr>PowerPoint Presentation</vt:lpstr>
      <vt:lpstr>PowerPoint Presentation</vt:lpstr>
      <vt:lpstr>PowerPoint Presentation</vt:lpstr>
      <vt:lpstr>PowerPoint Presentation</vt:lpstr>
      <vt:lpstr>PowerPoint Presentation</vt:lpstr>
      <vt:lpstr>Lossy compression vs R/Rfree</vt:lpstr>
      <vt:lpstr>Why keep “background”?</vt:lpstr>
      <vt:lpstr>Noise “compression”</vt:lpstr>
      <vt:lpstr>Noise “compression”</vt:lpstr>
      <vt:lpstr>PowerPoint Presentation</vt:lpstr>
      <vt:lpstr>PowerPoint Presentation</vt:lpstr>
      <vt:lpstr>PowerPoint Presentation</vt:lpstr>
      <vt:lpstr>PowerPoint Presentation</vt:lpstr>
      <vt:lpstr>PowerPoint Presentation</vt:lpstr>
      <vt:lpstr>1 GB/s – direct to tape?</vt:lpstr>
      <vt:lpstr>PowerPoint Presentation</vt:lpstr>
      <vt:lpstr>DVD data archive: ~100 TB</vt:lpstr>
      <vt:lpstr>Which data go with which PDB?</vt:lpstr>
      <vt:lpstr>Which data go with which PDB?</vt:lpstr>
      <vt:lpstr>Responses to inquiries</vt:lpstr>
      <vt:lpstr>DVD data archive</vt:lpstr>
      <vt:lpstr>PowerPoint Presentation</vt:lpstr>
      <vt:lpstr>PowerPoint Presentation</vt:lpstr>
      <vt:lpstr>Primary failure mode of DVDs</vt:lpstr>
      <vt:lpstr>PowerPoint Presentation</vt:lpstr>
      <vt:lpstr>PowerPoint Presentation</vt:lpstr>
      <vt:lpstr>dataset identification protocol</vt:lpstr>
      <vt:lpstr>Unit Cell: 90.9 90.9 46.8 90 90 120</vt:lpstr>
      <vt:lpstr>MAD/SAD datasets</vt:lpstr>
      <vt:lpstr>EGDA</vt:lpstr>
      <vt:lpstr>PowerPoint Presentation</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James_Holton</cp:lastModifiedBy>
  <cp:revision>51</cp:revision>
  <dcterms:created xsi:type="dcterms:W3CDTF">2017-02-04T19:44:29Z</dcterms:created>
  <dcterms:modified xsi:type="dcterms:W3CDTF">2023-09-28T22:12:51Z</dcterms:modified>
</cp:coreProperties>
</file>