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01" r:id="rId3"/>
    <p:sldMasterId id="2147483714" r:id="rId4"/>
    <p:sldMasterId id="2147483726" r:id="rId5"/>
    <p:sldMasterId id="2147483739" r:id="rId6"/>
    <p:sldMasterId id="2147483753" r:id="rId7"/>
    <p:sldMasterId id="2147483766" r:id="rId8"/>
  </p:sldMasterIdLst>
  <p:notesMasterIdLst>
    <p:notesMasterId r:id="rId105"/>
  </p:notesMasterIdLst>
  <p:sldIdLst>
    <p:sldId id="414" r:id="rId9"/>
    <p:sldId id="411" r:id="rId10"/>
    <p:sldId id="258" r:id="rId11"/>
    <p:sldId id="381" r:id="rId12"/>
    <p:sldId id="259" r:id="rId13"/>
    <p:sldId id="260" r:id="rId14"/>
    <p:sldId id="413" r:id="rId15"/>
    <p:sldId id="380" r:id="rId16"/>
    <p:sldId id="349" r:id="rId17"/>
    <p:sldId id="412" r:id="rId18"/>
    <p:sldId id="415" r:id="rId19"/>
    <p:sldId id="302" r:id="rId20"/>
    <p:sldId id="303" r:id="rId21"/>
    <p:sldId id="304" r:id="rId22"/>
    <p:sldId id="261" r:id="rId23"/>
    <p:sldId id="270" r:id="rId24"/>
    <p:sldId id="419" r:id="rId25"/>
    <p:sldId id="418" r:id="rId26"/>
    <p:sldId id="416" r:id="rId27"/>
    <p:sldId id="422" r:id="rId28"/>
    <p:sldId id="257" r:id="rId29"/>
    <p:sldId id="374" r:id="rId30"/>
    <p:sldId id="375" r:id="rId31"/>
    <p:sldId id="376" r:id="rId32"/>
    <p:sldId id="377" r:id="rId33"/>
    <p:sldId id="378" r:id="rId34"/>
    <p:sldId id="388" r:id="rId35"/>
    <p:sldId id="389" r:id="rId36"/>
    <p:sldId id="383" r:id="rId37"/>
    <p:sldId id="417" r:id="rId38"/>
    <p:sldId id="420" r:id="rId39"/>
    <p:sldId id="421" r:id="rId40"/>
    <p:sldId id="392" r:id="rId41"/>
    <p:sldId id="393" r:id="rId42"/>
    <p:sldId id="396" r:id="rId43"/>
    <p:sldId id="397" r:id="rId44"/>
    <p:sldId id="398" r:id="rId45"/>
    <p:sldId id="402" r:id="rId46"/>
    <p:sldId id="350" r:id="rId47"/>
    <p:sldId id="352" r:id="rId48"/>
    <p:sldId id="353" r:id="rId49"/>
    <p:sldId id="354" r:id="rId50"/>
    <p:sldId id="351" r:id="rId51"/>
    <p:sldId id="370" r:id="rId52"/>
    <p:sldId id="371" r:id="rId53"/>
    <p:sldId id="372"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67" r:id="rId67"/>
    <p:sldId id="368" r:id="rId68"/>
    <p:sldId id="369" r:id="rId69"/>
    <p:sldId id="386" r:id="rId70"/>
    <p:sldId id="263" r:id="rId71"/>
    <p:sldId id="264" r:id="rId72"/>
    <p:sldId id="265" r:id="rId73"/>
    <p:sldId id="266" r:id="rId74"/>
    <p:sldId id="267" r:id="rId75"/>
    <p:sldId id="268" r:id="rId76"/>
    <p:sldId id="269" r:id="rId77"/>
    <p:sldId id="379" r:id="rId78"/>
    <p:sldId id="403" r:id="rId79"/>
    <p:sldId id="404" r:id="rId80"/>
    <p:sldId id="405" r:id="rId81"/>
    <p:sldId id="406" r:id="rId82"/>
    <p:sldId id="407" r:id="rId83"/>
    <p:sldId id="408" r:id="rId84"/>
    <p:sldId id="409" r:id="rId85"/>
    <p:sldId id="314" r:id="rId86"/>
    <p:sldId id="329" r:id="rId87"/>
    <p:sldId id="330" r:id="rId88"/>
    <p:sldId id="331" r:id="rId89"/>
    <p:sldId id="332" r:id="rId90"/>
    <p:sldId id="336" r:id="rId91"/>
    <p:sldId id="337" r:id="rId92"/>
    <p:sldId id="338" r:id="rId93"/>
    <p:sldId id="339" r:id="rId94"/>
    <p:sldId id="340" r:id="rId95"/>
    <p:sldId id="341" r:id="rId96"/>
    <p:sldId id="342" r:id="rId97"/>
    <p:sldId id="343" r:id="rId98"/>
    <p:sldId id="344" r:id="rId99"/>
    <p:sldId id="305" r:id="rId100"/>
    <p:sldId id="345" r:id="rId101"/>
    <p:sldId id="346" r:id="rId102"/>
    <p:sldId id="347" r:id="rId103"/>
    <p:sldId id="348"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6" autoAdjust="0"/>
    <p:restoredTop sz="94660"/>
  </p:normalViewPr>
  <p:slideViewPr>
    <p:cSldViewPr snapToGrid="0">
      <p:cViewPr varScale="1">
        <p:scale>
          <a:sx n="66" d="100"/>
          <a:sy n="66" d="100"/>
        </p:scale>
        <p:origin x="-216" y="-102"/>
      </p:cViewPr>
      <p:guideLst>
        <p:guide orient="horz" pos="2160"/>
        <p:guide pos="2880"/>
      </p:guideLst>
    </p:cSldViewPr>
  </p:slideViewPr>
  <p:notesTextViewPr>
    <p:cViewPr>
      <p:scale>
        <a:sx n="1" d="1"/>
        <a:sy n="1" d="1"/>
      </p:scale>
      <p:origin x="0" y="0"/>
    </p:cViewPr>
  </p:notesTextViewPr>
  <p:sorterViewPr>
    <p:cViewPr>
      <p:scale>
        <a:sx n="66" d="100"/>
        <a:sy n="66" d="100"/>
      </p:scale>
      <p:origin x="0" y="76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viewProps" Target="viewProps.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ableStyles" Target="tableStyle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53761-495D-408E-873E-F4DDC17BB62C}" type="datetimeFigureOut">
              <a:rPr lang="en-US" smtClean="0"/>
              <a:t>2/10/2015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33ECF7-4F5A-4DEE-980E-7B8F3657E8D5}" type="slidenum">
              <a:rPr lang="en-US" smtClean="0"/>
              <a:t>‹#›</a:t>
            </a:fld>
            <a:endParaRPr lang="en-US"/>
          </a:p>
        </p:txBody>
      </p:sp>
    </p:spTree>
    <p:extLst>
      <p:ext uri="{BB962C8B-B14F-4D97-AF65-F5344CB8AC3E}">
        <p14:creationId xmlns:p14="http://schemas.microsoft.com/office/powerpoint/2010/main" val="206808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32A684-127E-4786-87A9-32E0A9F90F94}" type="slidenum">
              <a:rPr lang="en-US" altLang="en-US">
                <a:solidFill>
                  <a:prstClr val="black"/>
                </a:solidFill>
              </a:rPr>
              <a:pPr eaLnBrk="1" hangingPunct="1"/>
              <a:t>18</a:t>
            </a:fld>
            <a:endParaRPr lang="en-US" altLang="en-US">
              <a:solidFill>
                <a:prstClr val="black"/>
              </a:solidFill>
            </a:endParaRPr>
          </a:p>
        </p:txBody>
      </p:sp>
      <p:sp>
        <p:nvSpPr>
          <p:cNvPr id="152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mtClean="0"/>
              <a:t>Proposed 5-crystal monochromator for colliding-beam crystallography.  The generation of two opposing Ewald spheres means that for every h,k,l index reflected from the protein crystal, the Friedel mate is reflected in the opposite direction, allowing for very accurate anomalous difference measurements.  The wavelength need not be set precisely at the sulfur or phosphorous edge, but merely at a wavelength where the f” of those elements are strong.  For fs-class pulses, the distances above will have to be precise to withing ~3 microns, and for accurate reproduction of the partiality of the Friedel mates, the angular precision of the colliding beams must be within ~1% of the sample crystal’s rocking width, or ~100 microrads.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A6163F9-9B5B-47F0-BCD5-17D8B22DF0BF}" type="slidenum">
              <a:rPr lang="en-US" altLang="en-US" smtClean="0">
                <a:solidFill>
                  <a:srgbClr val="000000"/>
                </a:solidFill>
              </a:rPr>
              <a:pPr eaLnBrk="1" hangingPunct="1">
                <a:spcBef>
                  <a:spcPct val="0"/>
                </a:spcBef>
              </a:pPr>
              <a:t>93</a:t>
            </a:fld>
            <a:endParaRPr lang="en-US" altLang="en-US" smtClean="0">
              <a:solidFill>
                <a:srgbClr val="000000"/>
              </a:solidFill>
            </a:endParaRPr>
          </a:p>
        </p:txBody>
      </p:sp>
      <p:sp>
        <p:nvSpPr>
          <p:cNvPr id="292867" name="Rectangle 2"/>
          <p:cNvSpPr>
            <a:spLocks noRo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588C41A-49FE-4E94-A1F0-58BB35E416CF}" type="slidenum">
              <a:rPr lang="en-US" altLang="en-US" smtClean="0">
                <a:solidFill>
                  <a:srgbClr val="000000"/>
                </a:solidFill>
              </a:rPr>
              <a:pPr eaLnBrk="1" hangingPunct="1">
                <a:spcBef>
                  <a:spcPct val="0"/>
                </a:spcBef>
              </a:pPr>
              <a:t>94</a:t>
            </a:fld>
            <a:endParaRPr lang="en-US" altLang="en-US" smtClean="0">
              <a:solidFill>
                <a:srgbClr val="000000"/>
              </a:solidFill>
            </a:endParaRPr>
          </a:p>
        </p:txBody>
      </p:sp>
      <p:sp>
        <p:nvSpPr>
          <p:cNvPr id="293891" name="Rectangle 2"/>
          <p:cNvSpPr>
            <a:spLocks noRot="1" noChangeArrowheads="1" noTextEdit="1"/>
          </p:cNvSpPr>
          <p:nvPr>
            <p:ph type="sldImg"/>
          </p:nvPr>
        </p:nvSpPr>
        <p:spPr>
          <a:ln/>
        </p:spPr>
      </p:sp>
      <p:sp>
        <p:nvSpPr>
          <p:cNvPr id="2938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C457422-896A-4A7E-9829-684F34583FF8}" type="slidenum">
              <a:rPr lang="en-US" altLang="en-US" smtClean="0">
                <a:solidFill>
                  <a:srgbClr val="000000"/>
                </a:solidFill>
              </a:rPr>
              <a:pPr eaLnBrk="1" hangingPunct="1">
                <a:spcBef>
                  <a:spcPct val="0"/>
                </a:spcBef>
              </a:pPr>
              <a:t>95</a:t>
            </a:fld>
            <a:endParaRPr lang="en-US" altLang="en-US" smtClean="0">
              <a:solidFill>
                <a:srgbClr val="000000"/>
              </a:solidFill>
            </a:endParaRPr>
          </a:p>
        </p:txBody>
      </p:sp>
      <p:sp>
        <p:nvSpPr>
          <p:cNvPr id="294915" name="Rectangle 2"/>
          <p:cNvSpPr>
            <a:spLocks noRot="1"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0104B-30B0-4320-95E9-57429B18EE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96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B3A7D4-D89D-42D9-9665-24BFF3A19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82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A60F97-C064-46F2-8736-CDB0BF876C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7289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0048F30-5905-4AA3-A9E1-BFFC050184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1267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98586189-9F83-400E-9302-9DA5BA1D4A5F}" type="slidenum">
              <a:rPr lang="en-US"/>
              <a:pPr>
                <a:defRPr/>
              </a:pPr>
              <a:t>‹#›</a:t>
            </a:fld>
            <a:endParaRPr lang="en-US"/>
          </a:p>
        </p:txBody>
      </p:sp>
    </p:spTree>
    <p:extLst>
      <p:ext uri="{BB962C8B-B14F-4D97-AF65-F5344CB8AC3E}">
        <p14:creationId xmlns:p14="http://schemas.microsoft.com/office/powerpoint/2010/main" val="1780071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42D01CA-9B0D-4FE6-9CD2-B83FED35C988}" type="slidenum">
              <a:rPr lang="en-US"/>
              <a:pPr>
                <a:defRPr/>
              </a:pPr>
              <a:t>‹#›</a:t>
            </a:fld>
            <a:endParaRPr lang="en-US"/>
          </a:p>
        </p:txBody>
      </p:sp>
    </p:spTree>
    <p:extLst>
      <p:ext uri="{BB962C8B-B14F-4D97-AF65-F5344CB8AC3E}">
        <p14:creationId xmlns:p14="http://schemas.microsoft.com/office/powerpoint/2010/main" val="1601443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840306B-746E-4DED-9D3D-87232B701F1A}" type="slidenum">
              <a:rPr lang="en-US"/>
              <a:pPr>
                <a:defRPr/>
              </a:pPr>
              <a:t>‹#›</a:t>
            </a:fld>
            <a:endParaRPr lang="en-US"/>
          </a:p>
        </p:txBody>
      </p:sp>
    </p:spTree>
    <p:extLst>
      <p:ext uri="{BB962C8B-B14F-4D97-AF65-F5344CB8AC3E}">
        <p14:creationId xmlns:p14="http://schemas.microsoft.com/office/powerpoint/2010/main" val="3724850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68B84FC1-7799-43EB-B49E-9E55CCD11A0C}" type="slidenum">
              <a:rPr lang="en-US"/>
              <a:pPr>
                <a:defRPr/>
              </a:pPr>
              <a:t>‹#›</a:t>
            </a:fld>
            <a:endParaRPr lang="en-US"/>
          </a:p>
        </p:txBody>
      </p:sp>
    </p:spTree>
    <p:extLst>
      <p:ext uri="{BB962C8B-B14F-4D97-AF65-F5344CB8AC3E}">
        <p14:creationId xmlns:p14="http://schemas.microsoft.com/office/powerpoint/2010/main" val="1753250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DE54B61-69E6-4499-AE63-7BBC97842D64}" type="slidenum">
              <a:rPr lang="en-US"/>
              <a:pPr>
                <a:defRPr/>
              </a:pPr>
              <a:t>‹#›</a:t>
            </a:fld>
            <a:endParaRPr lang="en-US"/>
          </a:p>
        </p:txBody>
      </p:sp>
    </p:spTree>
    <p:extLst>
      <p:ext uri="{BB962C8B-B14F-4D97-AF65-F5344CB8AC3E}">
        <p14:creationId xmlns:p14="http://schemas.microsoft.com/office/powerpoint/2010/main" val="3325260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365C8C03-1D5C-483A-804E-4917080D27D7}" type="slidenum">
              <a:rPr lang="en-US"/>
              <a:pPr>
                <a:defRPr/>
              </a:pPr>
              <a:t>‹#›</a:t>
            </a:fld>
            <a:endParaRPr lang="en-US"/>
          </a:p>
        </p:txBody>
      </p:sp>
    </p:spTree>
    <p:extLst>
      <p:ext uri="{BB962C8B-B14F-4D97-AF65-F5344CB8AC3E}">
        <p14:creationId xmlns:p14="http://schemas.microsoft.com/office/powerpoint/2010/main" val="412277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F7EE56C-B978-44BE-8EA9-B972BBF99C92}" type="slidenum">
              <a:rPr lang="en-US"/>
              <a:pPr>
                <a:defRPr/>
              </a:pPr>
              <a:t>‹#›</a:t>
            </a:fld>
            <a:endParaRPr lang="en-US"/>
          </a:p>
        </p:txBody>
      </p:sp>
    </p:spTree>
    <p:extLst>
      <p:ext uri="{BB962C8B-B14F-4D97-AF65-F5344CB8AC3E}">
        <p14:creationId xmlns:p14="http://schemas.microsoft.com/office/powerpoint/2010/main" val="2162081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5ED921-0B92-4FF8-A9E6-BF3FB8EAA6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499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C62FADE-1F1B-406E-9996-A716205B5701}" type="slidenum">
              <a:rPr lang="en-US"/>
              <a:pPr>
                <a:defRPr/>
              </a:pPr>
              <a:t>‹#›</a:t>
            </a:fld>
            <a:endParaRPr lang="en-US"/>
          </a:p>
        </p:txBody>
      </p:sp>
    </p:spTree>
    <p:extLst>
      <p:ext uri="{BB962C8B-B14F-4D97-AF65-F5344CB8AC3E}">
        <p14:creationId xmlns:p14="http://schemas.microsoft.com/office/powerpoint/2010/main" val="1971988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F8EBB16A-B0C8-4CFA-B96C-28ADEA0D852D}" type="slidenum">
              <a:rPr lang="en-US"/>
              <a:pPr>
                <a:defRPr/>
              </a:pPr>
              <a:t>‹#›</a:t>
            </a:fld>
            <a:endParaRPr lang="en-US"/>
          </a:p>
        </p:txBody>
      </p:sp>
    </p:spTree>
    <p:extLst>
      <p:ext uri="{BB962C8B-B14F-4D97-AF65-F5344CB8AC3E}">
        <p14:creationId xmlns:p14="http://schemas.microsoft.com/office/powerpoint/2010/main" val="292338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48D190C-BE2B-4B10-A02F-31E65FCBB9FA}" type="slidenum">
              <a:rPr lang="en-US"/>
              <a:pPr>
                <a:defRPr/>
              </a:pPr>
              <a:t>‹#›</a:t>
            </a:fld>
            <a:endParaRPr lang="en-US"/>
          </a:p>
        </p:txBody>
      </p:sp>
    </p:spTree>
    <p:extLst>
      <p:ext uri="{BB962C8B-B14F-4D97-AF65-F5344CB8AC3E}">
        <p14:creationId xmlns:p14="http://schemas.microsoft.com/office/powerpoint/2010/main" val="670952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6310E06-6917-467D-A7A3-6C53B6F3ED57}" type="slidenum">
              <a:rPr lang="en-US"/>
              <a:pPr>
                <a:defRPr/>
              </a:pPr>
              <a:t>‹#›</a:t>
            </a:fld>
            <a:endParaRPr lang="en-US"/>
          </a:p>
        </p:txBody>
      </p:sp>
    </p:spTree>
    <p:extLst>
      <p:ext uri="{BB962C8B-B14F-4D97-AF65-F5344CB8AC3E}">
        <p14:creationId xmlns:p14="http://schemas.microsoft.com/office/powerpoint/2010/main" val="2489646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5F3193B9-C531-45D2-9F41-28BE351B0633}" type="slidenum">
              <a:rPr lang="en-US"/>
              <a:pPr>
                <a:defRPr/>
              </a:pPr>
              <a:t>‹#›</a:t>
            </a:fld>
            <a:endParaRPr lang="en-US"/>
          </a:p>
        </p:txBody>
      </p:sp>
    </p:spTree>
    <p:extLst>
      <p:ext uri="{BB962C8B-B14F-4D97-AF65-F5344CB8AC3E}">
        <p14:creationId xmlns:p14="http://schemas.microsoft.com/office/powerpoint/2010/main" val="2131309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57299D2E-9A2F-4CBC-9BA0-D4ADA85070F9}" type="slidenum">
              <a:rPr lang="en-US"/>
              <a:pPr>
                <a:defRPr/>
              </a:pPr>
              <a:t>‹#›</a:t>
            </a:fld>
            <a:endParaRPr lang="en-US"/>
          </a:p>
        </p:txBody>
      </p:sp>
    </p:spTree>
    <p:extLst>
      <p:ext uri="{BB962C8B-B14F-4D97-AF65-F5344CB8AC3E}">
        <p14:creationId xmlns:p14="http://schemas.microsoft.com/office/powerpoint/2010/main" val="436884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89E632-57EE-4B5C-8E9D-898B64432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568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C8D7B-AD2E-4F99-AC01-EDB86A34C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712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00BCC-21A4-475B-9DDC-664F0F40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117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F5281E-4998-41CC-A8FC-6FDBD0C97C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30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03FE40-28D6-4935-8EE2-3D28C478BC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924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C0E45-4F59-440D-84FB-82D5B6765C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291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615A3D-87CF-40A6-8CD7-8C690FAFD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062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64782E-FC72-4E83-9640-9B5195160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07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C2C527-D14D-4C73-B0D7-818E03572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430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FDE3A4-F00D-4E35-B7A4-988171ACEA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285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69A3C-2480-453D-9F7A-B85CC3FA2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6263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3EFB26-201C-43E0-A6E0-AA6D554E3A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298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671D6-C687-4780-B469-28167DD60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994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2D3EC02-FD20-41E4-991B-C54EA07522FD}" type="datetimeFigureOut">
              <a:rPr lang="en-US"/>
              <a:pPr>
                <a:defRPr/>
              </a:pPr>
              <a:t>2/10/2015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35C0219-D384-4248-8982-9C1DF1269118}" type="slidenum">
              <a:rPr lang="en-US"/>
              <a:pPr>
                <a:defRPr/>
              </a:pPr>
              <a:t>‹#›</a:t>
            </a:fld>
            <a:endParaRPr lang="en-US"/>
          </a:p>
        </p:txBody>
      </p:sp>
    </p:spTree>
    <p:extLst>
      <p:ext uri="{BB962C8B-B14F-4D97-AF65-F5344CB8AC3E}">
        <p14:creationId xmlns:p14="http://schemas.microsoft.com/office/powerpoint/2010/main" val="1950120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06127E9-4176-443C-99F3-10DA49A051F7}" type="datetimeFigureOut">
              <a:rPr lang="en-US"/>
              <a:pPr>
                <a:defRPr/>
              </a:pPr>
              <a:t>2/10/2015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1580EB6-588C-4099-BFBF-4123C681E2D8}" type="slidenum">
              <a:rPr lang="en-US"/>
              <a:pPr>
                <a:defRPr/>
              </a:pPr>
              <a:t>‹#›</a:t>
            </a:fld>
            <a:endParaRPr lang="en-US"/>
          </a:p>
        </p:txBody>
      </p:sp>
    </p:spTree>
    <p:extLst>
      <p:ext uri="{BB962C8B-B14F-4D97-AF65-F5344CB8AC3E}">
        <p14:creationId xmlns:p14="http://schemas.microsoft.com/office/powerpoint/2010/main" val="491630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16D42C-ADA4-4CC2-B8AB-85927378A3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7886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CEC69D1-DC38-4458-B528-1FF04ED54E1E}" type="datetimeFigureOut">
              <a:rPr lang="en-US"/>
              <a:pPr>
                <a:defRPr/>
              </a:pPr>
              <a:t>2/10/2015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8F57989-58FA-46FD-A679-4B25EDFF7D7F}" type="slidenum">
              <a:rPr lang="en-US"/>
              <a:pPr>
                <a:defRPr/>
              </a:pPr>
              <a:t>‹#›</a:t>
            </a:fld>
            <a:endParaRPr lang="en-US"/>
          </a:p>
        </p:txBody>
      </p:sp>
    </p:spTree>
    <p:extLst>
      <p:ext uri="{BB962C8B-B14F-4D97-AF65-F5344CB8AC3E}">
        <p14:creationId xmlns:p14="http://schemas.microsoft.com/office/powerpoint/2010/main" val="2989827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4CD5F54-BDBE-4FC2-BB38-8E29A0FB3438}" type="datetimeFigureOut">
              <a:rPr lang="en-US"/>
              <a:pPr>
                <a:defRPr/>
              </a:pPr>
              <a:t>2/10/2015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80AF265-B7AB-47A2-B19E-A3D975B4E188}" type="slidenum">
              <a:rPr lang="en-US"/>
              <a:pPr>
                <a:defRPr/>
              </a:pPr>
              <a:t>‹#›</a:t>
            </a:fld>
            <a:endParaRPr lang="en-US"/>
          </a:p>
        </p:txBody>
      </p:sp>
    </p:spTree>
    <p:extLst>
      <p:ext uri="{BB962C8B-B14F-4D97-AF65-F5344CB8AC3E}">
        <p14:creationId xmlns:p14="http://schemas.microsoft.com/office/powerpoint/2010/main" val="18599949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4A2A951-9EA7-4C84-A808-293EB04FF7C3}" type="datetimeFigureOut">
              <a:rPr lang="en-US"/>
              <a:pPr>
                <a:defRPr/>
              </a:pPr>
              <a:t>2/10/2015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0CBD3C4-CDCA-408B-91E1-A51A809D0A2C}" type="slidenum">
              <a:rPr lang="en-US"/>
              <a:pPr>
                <a:defRPr/>
              </a:pPr>
              <a:t>‹#›</a:t>
            </a:fld>
            <a:endParaRPr lang="en-US"/>
          </a:p>
        </p:txBody>
      </p:sp>
    </p:spTree>
    <p:extLst>
      <p:ext uri="{BB962C8B-B14F-4D97-AF65-F5344CB8AC3E}">
        <p14:creationId xmlns:p14="http://schemas.microsoft.com/office/powerpoint/2010/main" val="3292031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722179E-948A-4F56-BEC5-4FA8E3B826E6}" type="datetimeFigureOut">
              <a:rPr lang="en-US"/>
              <a:pPr>
                <a:defRPr/>
              </a:pPr>
              <a:t>2/10/2015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343911B-40CC-4D90-8C9E-0085E63F56F1}" type="slidenum">
              <a:rPr lang="en-US"/>
              <a:pPr>
                <a:defRPr/>
              </a:pPr>
              <a:t>‹#›</a:t>
            </a:fld>
            <a:endParaRPr lang="en-US"/>
          </a:p>
        </p:txBody>
      </p:sp>
    </p:spTree>
    <p:extLst>
      <p:ext uri="{BB962C8B-B14F-4D97-AF65-F5344CB8AC3E}">
        <p14:creationId xmlns:p14="http://schemas.microsoft.com/office/powerpoint/2010/main" val="3178465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F23B9B4-CF02-449D-8070-E5ACF862153D}" type="datetimeFigureOut">
              <a:rPr lang="en-US"/>
              <a:pPr>
                <a:defRPr/>
              </a:pPr>
              <a:t>2/10/2015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14802A5-F611-4477-BF7E-629533B9807C}" type="slidenum">
              <a:rPr lang="en-US"/>
              <a:pPr>
                <a:defRPr/>
              </a:pPr>
              <a:t>‹#›</a:t>
            </a:fld>
            <a:endParaRPr lang="en-US"/>
          </a:p>
        </p:txBody>
      </p:sp>
    </p:spTree>
    <p:extLst>
      <p:ext uri="{BB962C8B-B14F-4D97-AF65-F5344CB8AC3E}">
        <p14:creationId xmlns:p14="http://schemas.microsoft.com/office/powerpoint/2010/main" val="1275942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F5023DA-5418-4B8B-B29F-E1981D2612BB}" type="datetimeFigureOut">
              <a:rPr lang="en-US"/>
              <a:pPr>
                <a:defRPr/>
              </a:pPr>
              <a:t>2/10/2015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3B0BA0B-A760-4CFC-99AE-4729C2A3CC1C}" type="slidenum">
              <a:rPr lang="en-US"/>
              <a:pPr>
                <a:defRPr/>
              </a:pPr>
              <a:t>‹#›</a:t>
            </a:fld>
            <a:endParaRPr lang="en-US"/>
          </a:p>
        </p:txBody>
      </p:sp>
    </p:spTree>
    <p:extLst>
      <p:ext uri="{BB962C8B-B14F-4D97-AF65-F5344CB8AC3E}">
        <p14:creationId xmlns:p14="http://schemas.microsoft.com/office/powerpoint/2010/main" val="3075852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CE2F4C4-1DE3-482F-BE99-8DC439646672}" type="datetimeFigureOut">
              <a:rPr lang="en-US"/>
              <a:pPr>
                <a:defRPr/>
              </a:pPr>
              <a:t>2/10/2015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68E7F6D-8860-4242-BAF7-43F94A94BED6}" type="slidenum">
              <a:rPr lang="en-US"/>
              <a:pPr>
                <a:defRPr/>
              </a:pPr>
              <a:t>‹#›</a:t>
            </a:fld>
            <a:endParaRPr lang="en-US"/>
          </a:p>
        </p:txBody>
      </p:sp>
    </p:spTree>
    <p:extLst>
      <p:ext uri="{BB962C8B-B14F-4D97-AF65-F5344CB8AC3E}">
        <p14:creationId xmlns:p14="http://schemas.microsoft.com/office/powerpoint/2010/main" val="3205503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AEF14DD-E842-4386-A14F-DE9838E7754A}" type="datetimeFigureOut">
              <a:rPr lang="en-US"/>
              <a:pPr>
                <a:defRPr/>
              </a:pPr>
              <a:t>2/10/2015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AADCF87-77EF-47A8-8158-69748687CC3A}" type="slidenum">
              <a:rPr lang="en-US"/>
              <a:pPr>
                <a:defRPr/>
              </a:pPr>
              <a:t>‹#›</a:t>
            </a:fld>
            <a:endParaRPr lang="en-US"/>
          </a:p>
        </p:txBody>
      </p:sp>
    </p:spTree>
    <p:extLst>
      <p:ext uri="{BB962C8B-B14F-4D97-AF65-F5344CB8AC3E}">
        <p14:creationId xmlns:p14="http://schemas.microsoft.com/office/powerpoint/2010/main" val="2787168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A327D6F-C384-4ED0-94F6-EBB4482268FB}" type="datetimeFigureOut">
              <a:rPr lang="en-US"/>
              <a:pPr>
                <a:defRPr/>
              </a:pPr>
              <a:t>2/10/2015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CDBF720-0EA6-40BF-B091-E13F0DAA08DE}" type="slidenum">
              <a:rPr lang="en-US"/>
              <a:pPr>
                <a:defRPr/>
              </a:pPr>
              <a:t>‹#›</a:t>
            </a:fld>
            <a:endParaRPr lang="en-US"/>
          </a:p>
        </p:txBody>
      </p:sp>
    </p:spTree>
    <p:extLst>
      <p:ext uri="{BB962C8B-B14F-4D97-AF65-F5344CB8AC3E}">
        <p14:creationId xmlns:p14="http://schemas.microsoft.com/office/powerpoint/2010/main" val="411249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DBD5D3-A91B-4242-9C33-559AD9B75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785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107D924-AE2E-43D0-9368-F54C736755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290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D238AC-998B-4721-85F1-4A19C5B0B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608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69F3C9-9DB0-4F34-9021-100406753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250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C42F2-CE64-4626-9438-8C88C365B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253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AA7272-8CBC-4D5B-AF2C-214FAE8128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3930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BA8F2F-02C3-4FB8-ACF3-02DC7034A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33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1B47B1-F605-4736-A38F-B36465135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591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2B2610-17F2-4A16-A1BF-B667D221E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15105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F6294-5677-4EE7-8260-12D1662EA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637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B4D0F-47E2-4B63-957B-D8AD748D2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2117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2475B-8DDC-4561-AB95-0E817EA5F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4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48A119-7DB9-4E61-8539-CCC26CD24E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927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6CB9B3-8A7F-4E11-A5AC-FA50E3674F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408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1C0C26-068F-47F0-B33C-00B64998AE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1216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0F0036-D556-47F2-8C8A-BE3A99DB63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062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5EC474-D6DE-45A1-BDF6-9A891B050D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4730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E7FC79E-FCBC-4B19-897C-29242AE287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428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CE7CED7-539E-4EFE-B91C-77298C5BF9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31320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3F27783-B52D-46E5-8056-674CA189C7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3127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8395470-AAE9-41C8-BC9B-F05C927D2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248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276639-5AB6-4414-AECD-1AE180BD54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640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396FDB-CC78-4A55-AE50-596A1B0321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07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66BB7EF-8B9E-41F9-999A-10906D2CCB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3382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01D7160-1D60-4803-8B5B-7AA6EDCE74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7344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BA5800-2B69-4D53-BBF9-5FD1545EA8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04610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3C0CA0D-EF7B-48A9-99BD-1F0810F500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47093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8542A1A-4A18-4DB7-8D21-8BFBF1BB9D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6010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7375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7890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675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2/9/2015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9260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2/9/2015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8733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2/9/2015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859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1948E1-4523-489A-B247-D48715931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6926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2/9/2015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23892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2/9/2015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69324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2/9/2015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76835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83422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129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0436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10DBB8-6A4E-451F-8E29-892BBA95AD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440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5D7062-39DE-490F-9405-B70E191D1D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72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A92882-661B-4885-9190-07F30C912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6128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0190E1-2E45-4F72-9969-2C348B81C4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13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E10F4-274F-4DD9-8936-1067FDED2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9094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D7564F-E7A5-44DD-8DC2-DBC6E6826A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7245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A1B58A-8F1E-4643-B652-5F32CDADE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802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CFAF98-B25E-4A99-A066-BC59C50CD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6946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99B8E7-3B34-4C93-AAF0-36AD78AB0A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9945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0CE54-E975-401F-BD09-C8B95470A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6992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27D22-77E7-42CC-B6B4-EF2CD17B3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0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39DB84-E6AF-4FC0-BD14-46694EE5C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660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B7DB3-173B-4AF3-8907-A59822A2A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32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6DC9701-1574-4F47-AF5B-F70E12859D9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8015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46D60657-1DFC-4A1E-9611-423552342C6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4917694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898587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0AE6E98-0B5A-4101-AF97-ACBBCD7BDFC5}" type="datetimeFigureOut">
              <a:rPr lang="en-US"/>
              <a:pPr>
                <a:defRPr/>
              </a:pPr>
              <a:t>2/10/2015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5BC363F-BE08-4B7C-A669-F0228D4E34CD}" type="slidenum">
              <a:rPr lang="en-US"/>
              <a:pPr>
                <a:defRPr/>
              </a:pPr>
              <a:t>‹#›</a:t>
            </a:fld>
            <a:endParaRPr lang="en-US"/>
          </a:p>
        </p:txBody>
      </p:sp>
    </p:spTree>
    <p:extLst>
      <p:ext uri="{BB962C8B-B14F-4D97-AF65-F5344CB8AC3E}">
        <p14:creationId xmlns:p14="http://schemas.microsoft.com/office/powerpoint/2010/main" val="5814949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E16CF886-B2EB-4509-B4D3-6D0AB3F9A10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2563799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3C5B098-D043-45F9-BC62-A60740122936}"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3239509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01298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B337E153-62B3-47D8-B6C7-8CA81CD65D1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7538800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5.xml"/><Relationship Id="rId1" Type="http://schemas.openxmlformats.org/officeDocument/2006/relationships/video" Target="file:///C:\Users\JMHolton\Desktop\James_Holton\xtallography_talks\movies\lyso_rotate.wmv"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2.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7.emf"/></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9.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09550"/>
            <a:ext cx="7772400" cy="1143000"/>
          </a:xfrm>
        </p:spPr>
        <p:txBody>
          <a:bodyPr/>
          <a:lstStyle/>
          <a:p>
            <a:pPr eaLnBrk="1" hangingPunct="1"/>
            <a:r>
              <a:rPr lang="en-US" altLang="en-US" sz="5400" smtClean="0"/>
              <a:t>Acknowledgements</a:t>
            </a:r>
          </a:p>
        </p:txBody>
      </p:sp>
      <p:sp>
        <p:nvSpPr>
          <p:cNvPr id="70659" name="Rectangle 8"/>
          <p:cNvSpPr>
            <a:spLocks noGrp="1" noChangeArrowheads="1"/>
          </p:cNvSpPr>
          <p:nvPr>
            <p:ph type="body" idx="1"/>
          </p:nvPr>
        </p:nvSpPr>
        <p:spPr>
          <a:xfrm>
            <a:off x="685800" y="2036763"/>
            <a:ext cx="7772400" cy="4951412"/>
          </a:xfrm>
          <a:extLst>
            <a:ext uri="{909E8E84-426E-40DD-AFC4-6F175D3DCCD1}">
              <a14:hiddenFill xmlns:a14="http://schemas.microsoft.com/office/drawing/2010/main">
                <a:solidFill>
                  <a:srgbClr val="BBE0E3"/>
                </a:solidFill>
              </a14:hiddenFill>
            </a:ext>
          </a:extLst>
        </p:spPr>
        <p:txBody>
          <a:bodyPr/>
          <a:lstStyle/>
          <a:p>
            <a:pPr algn="ctr" eaLnBrk="1" hangingPunct="1">
              <a:lnSpc>
                <a:spcPct val="80000"/>
              </a:lnSpc>
              <a:buFontTx/>
              <a:buNone/>
            </a:pPr>
            <a:r>
              <a:rPr lang="en-US" altLang="en-US" b="1" smtClean="0">
                <a:solidFill>
                  <a:srgbClr val="000000"/>
                </a:solidFill>
              </a:rPr>
              <a:t>ALS 8.3.1 creator: Tom Alber </a:t>
            </a:r>
          </a:p>
          <a:p>
            <a:pPr algn="ctr" eaLnBrk="1" hangingPunct="1">
              <a:lnSpc>
                <a:spcPct val="80000"/>
              </a:lnSpc>
              <a:buFontTx/>
              <a:buNone/>
            </a:pPr>
            <a:endParaRPr lang="en-US" altLang="en-US" sz="1200" b="1" smtClean="0">
              <a:solidFill>
                <a:srgbClr val="000000"/>
              </a:solidFill>
            </a:endParaRPr>
          </a:p>
          <a:p>
            <a:pPr algn="ctr" eaLnBrk="1" hangingPunct="1">
              <a:lnSpc>
                <a:spcPct val="80000"/>
              </a:lnSpc>
              <a:buFontTx/>
              <a:buNone/>
            </a:pPr>
            <a:endParaRPr lang="en-US" altLang="en-US" sz="1200" b="1" smtClean="0">
              <a:solidFill>
                <a:srgbClr val="000000"/>
              </a:solidFill>
            </a:endParaRPr>
          </a:p>
          <a:p>
            <a:pPr algn="ctr" eaLnBrk="1" hangingPunct="1">
              <a:lnSpc>
                <a:spcPct val="80000"/>
              </a:lnSpc>
              <a:buFontTx/>
              <a:buNone/>
            </a:pPr>
            <a:r>
              <a:rPr lang="en-US" altLang="en-US" sz="1800" b="1" smtClean="0">
                <a:solidFill>
                  <a:srgbClr val="006600"/>
                </a:solidFill>
              </a:rPr>
              <a:t>Integrated Diffraction Analysis Technologies (IDAT)</a:t>
            </a:r>
          </a:p>
          <a:p>
            <a:pPr algn="ctr" eaLnBrk="1" hangingPunct="1">
              <a:lnSpc>
                <a:spcPct val="80000"/>
              </a:lnSpc>
              <a:buFontTx/>
              <a:buNone/>
            </a:pPr>
            <a:r>
              <a:rPr lang="en-US" altLang="en-US" sz="1800" b="1" smtClean="0">
                <a:solidFill>
                  <a:srgbClr val="006600"/>
                </a:solidFill>
              </a:rPr>
              <a:t>Center for Structure of Membrane Proteins (CSMP)</a:t>
            </a:r>
          </a:p>
          <a:p>
            <a:pPr algn="ctr" eaLnBrk="1" hangingPunct="1">
              <a:lnSpc>
                <a:spcPct val="80000"/>
              </a:lnSpc>
              <a:buFontTx/>
              <a:buNone/>
            </a:pPr>
            <a:r>
              <a:rPr lang="en-US" altLang="en-US" sz="1800" b="1" smtClean="0">
                <a:solidFill>
                  <a:srgbClr val="006600"/>
                </a:solidFill>
              </a:rPr>
              <a:t>Membrane Protein Expression Center II (MPEC)</a:t>
            </a:r>
          </a:p>
          <a:p>
            <a:pPr algn="ctr" eaLnBrk="1" hangingPunct="1">
              <a:lnSpc>
                <a:spcPct val="80000"/>
              </a:lnSpc>
              <a:buFontTx/>
              <a:buNone/>
            </a:pPr>
            <a:r>
              <a:rPr lang="en-US" altLang="en-US" sz="1800" b="1" smtClean="0">
                <a:solidFill>
                  <a:srgbClr val="006600"/>
                </a:solidFill>
              </a:rPr>
              <a:t>Center for HIV Accessory and Regulatory Complexes (HARC)</a:t>
            </a:r>
          </a:p>
          <a:p>
            <a:pPr algn="ctr" eaLnBrk="1" hangingPunct="1">
              <a:lnSpc>
                <a:spcPct val="80000"/>
              </a:lnSpc>
              <a:buFontTx/>
              <a:buNone/>
            </a:pPr>
            <a:endParaRPr lang="en-US" altLang="en-US" sz="1800" b="1" smtClean="0">
              <a:solidFill>
                <a:srgbClr val="006600"/>
              </a:solidFill>
            </a:endParaRPr>
          </a:p>
          <a:p>
            <a:pPr algn="ctr" eaLnBrk="1" hangingPunct="1">
              <a:lnSpc>
                <a:spcPct val="80000"/>
              </a:lnSpc>
              <a:buFontTx/>
              <a:buNone/>
            </a:pPr>
            <a:r>
              <a:rPr lang="en-US" altLang="en-US" sz="1600" b="1" smtClean="0">
                <a:solidFill>
                  <a:srgbClr val="000000"/>
                </a:solidFill>
              </a:rPr>
              <a:t>W. M. Keck Foundation</a:t>
            </a:r>
          </a:p>
          <a:p>
            <a:pPr algn="ctr" eaLnBrk="1" hangingPunct="1">
              <a:lnSpc>
                <a:spcPct val="80000"/>
              </a:lnSpc>
              <a:buFontTx/>
              <a:buNone/>
            </a:pPr>
            <a:r>
              <a:rPr lang="en-US" altLang="en-US" sz="1600" b="1" smtClean="0">
                <a:solidFill>
                  <a:srgbClr val="000000"/>
                </a:solidFill>
              </a:rPr>
              <a:t>Plexxikon, Inc.</a:t>
            </a:r>
          </a:p>
          <a:p>
            <a:pPr algn="ctr" eaLnBrk="1" hangingPunct="1">
              <a:lnSpc>
                <a:spcPct val="80000"/>
              </a:lnSpc>
              <a:buFontTx/>
              <a:buNone/>
            </a:pPr>
            <a:r>
              <a:rPr lang="en-US" altLang="en-US" sz="1600" b="1" smtClean="0">
                <a:solidFill>
                  <a:srgbClr val="000000"/>
                </a:solidFill>
              </a:rPr>
              <a:t>M D Anderson CRC</a:t>
            </a:r>
          </a:p>
          <a:p>
            <a:pPr algn="ctr" eaLnBrk="1" hangingPunct="1">
              <a:lnSpc>
                <a:spcPct val="80000"/>
              </a:lnSpc>
              <a:buFontTx/>
              <a:buNone/>
            </a:pPr>
            <a:r>
              <a:rPr lang="en-US" altLang="en-US" sz="1600" b="1" smtClean="0">
                <a:solidFill>
                  <a:srgbClr val="000000"/>
                </a:solidFill>
              </a:rPr>
              <a:t>University of California Berkeley</a:t>
            </a:r>
          </a:p>
          <a:p>
            <a:pPr algn="ctr" eaLnBrk="1" hangingPunct="1">
              <a:lnSpc>
                <a:spcPct val="80000"/>
              </a:lnSpc>
              <a:buFontTx/>
              <a:buNone/>
            </a:pPr>
            <a:r>
              <a:rPr lang="en-US" altLang="en-US" sz="1600" b="1" smtClean="0">
                <a:solidFill>
                  <a:srgbClr val="000000"/>
                </a:solidFill>
              </a:rPr>
              <a:t>University of California San Francisco</a:t>
            </a:r>
          </a:p>
          <a:p>
            <a:pPr algn="ctr" eaLnBrk="1" hangingPunct="1">
              <a:lnSpc>
                <a:spcPct val="80000"/>
              </a:lnSpc>
              <a:buFontTx/>
              <a:buNone/>
            </a:pPr>
            <a:r>
              <a:rPr lang="en-US" altLang="en-US" sz="1600" b="1" smtClean="0">
                <a:solidFill>
                  <a:srgbClr val="000000"/>
                </a:solidFill>
              </a:rPr>
              <a:t>University of California Campus-Laboratory Collaboration Grant</a:t>
            </a:r>
          </a:p>
          <a:p>
            <a:pPr algn="ctr" eaLnBrk="1" hangingPunct="1">
              <a:lnSpc>
                <a:spcPct val="80000"/>
              </a:lnSpc>
              <a:buFontTx/>
              <a:buNone/>
            </a:pPr>
            <a:r>
              <a:rPr lang="en-US" altLang="en-US" sz="1600" b="1" smtClean="0">
                <a:solidFill>
                  <a:srgbClr val="000000"/>
                </a:solidFill>
              </a:rPr>
              <a:t>Henry Wheeler</a:t>
            </a:r>
          </a:p>
          <a:p>
            <a:pPr algn="ctr" eaLnBrk="1" hangingPunct="1">
              <a:lnSpc>
                <a:spcPct val="80000"/>
              </a:lnSpc>
              <a:buFontTx/>
              <a:buNone/>
            </a:pPr>
            <a:endParaRPr lang="en-US" altLang="en-US" sz="1600" b="1" smtClean="0">
              <a:solidFill>
                <a:srgbClr val="000000"/>
              </a:solidFill>
            </a:endParaRPr>
          </a:p>
          <a:p>
            <a:pPr algn="ctr" eaLnBrk="1" hangingPunct="1">
              <a:lnSpc>
                <a:spcPct val="80000"/>
              </a:lnSpc>
              <a:buFontTx/>
              <a:buNone/>
            </a:pPr>
            <a:r>
              <a:rPr lang="en-US" altLang="en-US" sz="900" smtClean="0">
                <a:solidFill>
                  <a:srgbClr val="000000"/>
                </a:solidFill>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70660" name="Rectangle 4"/>
          <p:cNvSpPr>
            <a:spLocks noChangeArrowheads="1"/>
          </p:cNvSpPr>
          <p:nvPr/>
        </p:nvSpPr>
        <p:spPr bwMode="auto">
          <a:xfrm>
            <a:off x="457200" y="1274763"/>
            <a:ext cx="8229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US" altLang="en-US" sz="2400" dirty="0">
                <a:latin typeface="Arial" pitchFamily="34" charset="0"/>
              </a:rPr>
              <a:t>Chris Neilson   </a:t>
            </a:r>
            <a:r>
              <a:rPr lang="en-US" altLang="en-US" sz="2400" dirty="0" err="1" smtClean="0">
                <a:latin typeface="Arial" pitchFamily="34" charset="0"/>
              </a:rPr>
              <a:t>Aina</a:t>
            </a:r>
            <a:r>
              <a:rPr lang="en-US" altLang="en-US" sz="2400" dirty="0" smtClean="0">
                <a:latin typeface="Arial" pitchFamily="34" charset="0"/>
              </a:rPr>
              <a:t> Cohen   Ana Gonzalez  Mike </a:t>
            </a:r>
            <a:r>
              <a:rPr lang="en-US" altLang="en-US" sz="2400" dirty="0" err="1" smtClean="0">
                <a:latin typeface="Arial" pitchFamily="34" charset="0"/>
              </a:rPr>
              <a:t>Soltis</a:t>
            </a:r>
            <a:endParaRPr lang="en-US" altLang="en-US" sz="2400" dirty="0">
              <a:latin typeface="Arial" pitchFamily="34" charset="0"/>
            </a:endParaRPr>
          </a:p>
          <a:p>
            <a:pPr eaLnBrk="1" hangingPunct="1">
              <a:buFontTx/>
              <a:buChar char="•"/>
            </a:pPr>
            <a:endParaRPr lang="en-US" altLang="en-US" sz="2400" dirty="0">
              <a:latin typeface="Arial" pitchFamily="34" charset="0"/>
            </a:endParaRPr>
          </a:p>
        </p:txBody>
      </p:sp>
    </p:spTree>
    <p:extLst>
      <p:ext uri="{BB962C8B-B14F-4D97-AF65-F5344CB8AC3E}">
        <p14:creationId xmlns:p14="http://schemas.microsoft.com/office/powerpoint/2010/main" val="347866454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81"/>
            <a:ext cx="6741886" cy="1143000"/>
          </a:xfrm>
        </p:spPr>
        <p:txBody>
          <a:bodyPr/>
          <a:lstStyle/>
          <a:p>
            <a:r>
              <a:rPr lang="en-US" dirty="0" smtClean="0"/>
              <a:t>Alternative tools?</a:t>
            </a:r>
            <a:endParaRPr lang="en-US" dirty="0"/>
          </a:p>
        </p:txBody>
      </p:sp>
      <p:sp>
        <p:nvSpPr>
          <p:cNvPr id="3" name="Content Placeholder 2"/>
          <p:cNvSpPr>
            <a:spLocks noGrp="1"/>
          </p:cNvSpPr>
          <p:nvPr>
            <p:ph idx="1"/>
          </p:nvPr>
        </p:nvSpPr>
        <p:spPr>
          <a:xfrm>
            <a:off x="145143" y="1175657"/>
            <a:ext cx="8998857" cy="2394857"/>
          </a:xfrm>
        </p:spPr>
        <p:txBody>
          <a:bodyPr/>
          <a:lstStyle/>
          <a:p>
            <a:pPr marL="0" indent="0">
              <a:buNone/>
            </a:pPr>
            <a:r>
              <a:rPr lang="en-US" dirty="0" smtClean="0"/>
              <a:t>Assume:</a:t>
            </a:r>
          </a:p>
          <a:p>
            <a:r>
              <a:rPr lang="en-US" dirty="0" smtClean="0"/>
              <a:t>50% absorption: 1 </a:t>
            </a:r>
            <a:r>
              <a:rPr lang="en-US" dirty="0" err="1" smtClean="0"/>
              <a:t>mJ</a:t>
            </a:r>
            <a:r>
              <a:rPr lang="en-US" dirty="0" smtClean="0"/>
              <a:t>/</a:t>
            </a:r>
            <a:r>
              <a:rPr lang="en-US" dirty="0" err="1" smtClean="0"/>
              <a:t>xtal</a:t>
            </a:r>
            <a:endParaRPr lang="en-US" dirty="0" smtClean="0"/>
          </a:p>
          <a:p>
            <a:r>
              <a:rPr lang="en-US" dirty="0" smtClean="0"/>
              <a:t>Zero-dose extrapolation</a:t>
            </a:r>
          </a:p>
          <a:p>
            <a:r>
              <a:rPr lang="en-US" dirty="0" smtClean="0"/>
              <a:t>Linear to half-reaction point (5% error)</a:t>
            </a:r>
          </a:p>
          <a:p>
            <a:r>
              <a:rPr lang="en-US" dirty="0" smtClean="0"/>
              <a:t>XFEL worthy?</a:t>
            </a:r>
          </a:p>
          <a:p>
            <a:pPr marL="0" indent="0">
              <a:buNone/>
            </a:pPr>
            <a:r>
              <a:rPr lang="en-US" dirty="0" smtClean="0"/>
              <a:t> </a:t>
            </a:r>
          </a:p>
          <a:p>
            <a:endParaRPr lang="en-US" dirty="0" smtClean="0"/>
          </a:p>
        </p:txBody>
      </p:sp>
      <p:pic>
        <p:nvPicPr>
          <p:cNvPr id="169988" name="Picture 4" descr="http://3.bp.blogspot.com/_-_0pu-oDs_c/TFrD7b6FqFI/AAAAAAAAAF4/wmHgF8NcYvo/s1600/Nail-Screw.jpg"/>
          <p:cNvPicPr>
            <a:picLocks noChangeAspect="1" noChangeArrowheads="1"/>
          </p:cNvPicPr>
          <p:nvPr/>
        </p:nvPicPr>
        <p:blipFill rotWithShape="1">
          <a:blip r:embed="rId3">
            <a:extLst>
              <a:ext uri="{28A0092B-C50C-407E-A947-70E740481C1C}">
                <a14:useLocalDpi xmlns:a14="http://schemas.microsoft.com/office/drawing/2010/main" val="0"/>
              </a:ext>
            </a:extLst>
          </a:blip>
          <a:srcRect l="19667" r="18666"/>
          <a:stretch/>
        </p:blipFill>
        <p:spPr bwMode="auto">
          <a:xfrm>
            <a:off x="6746335" y="319314"/>
            <a:ext cx="2136408" cy="26488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2503307418"/>
              </p:ext>
            </p:extLst>
          </p:nvPr>
        </p:nvGraphicFramePr>
        <p:xfrm>
          <a:off x="3338286" y="3541485"/>
          <a:ext cx="5646057" cy="3045906"/>
        </p:xfrm>
        <a:graphic>
          <a:graphicData uri="http://schemas.openxmlformats.org/drawingml/2006/table">
            <a:tbl>
              <a:tblPr firstRow="1" bandRow="1">
                <a:tableStyleId>{5C22544A-7EE6-4342-B048-85BDC9FD1C3A}</a:tableStyleId>
              </a:tblPr>
              <a:tblGrid>
                <a:gridCol w="1882019"/>
                <a:gridCol w="1882019"/>
                <a:gridCol w="1882019"/>
              </a:tblGrid>
              <a:tr h="610855">
                <a:tc>
                  <a:txBody>
                    <a:bodyPr/>
                    <a:lstStyle/>
                    <a:p>
                      <a:pPr algn="ctr"/>
                      <a:r>
                        <a:rPr lang="en-US" sz="2800" baseline="0" dirty="0" smtClean="0">
                          <a:solidFill>
                            <a:schemeClr val="tx1"/>
                          </a:solidFill>
                        </a:rPr>
                        <a:t>Size (</a:t>
                      </a:r>
                      <a:r>
                        <a:rPr lang="el-GR" sz="2800" baseline="0" dirty="0" smtClean="0">
                          <a:solidFill>
                            <a:schemeClr val="tx1"/>
                          </a:solidFill>
                        </a:rPr>
                        <a:t>μ</a:t>
                      </a:r>
                      <a:r>
                        <a:rPr lang="en-US" sz="2800" baseline="0" dirty="0" smtClean="0">
                          <a:solidFill>
                            <a:schemeClr val="tx1"/>
                          </a:solidFill>
                        </a:rPr>
                        <a:t>m)</a:t>
                      </a:r>
                      <a:endParaRPr lang="en-US" sz="2800" dirty="0">
                        <a:solidFill>
                          <a:schemeClr val="tx1"/>
                        </a:solidFill>
                      </a:endParaRPr>
                    </a:p>
                  </a:txBody>
                  <a:tcPr/>
                </a:tc>
                <a:tc>
                  <a:txBody>
                    <a:bodyPr/>
                    <a:lstStyle/>
                    <a:p>
                      <a:pPr algn="ctr"/>
                      <a:r>
                        <a:rPr lang="en-US" sz="2800" dirty="0" smtClean="0">
                          <a:solidFill>
                            <a:schemeClr val="tx1"/>
                          </a:solidFill>
                        </a:rPr>
                        <a:t>D</a:t>
                      </a:r>
                      <a:r>
                        <a:rPr lang="en-US" sz="2800" baseline="-25000" dirty="0" smtClean="0">
                          <a:solidFill>
                            <a:schemeClr val="tx1"/>
                          </a:solidFill>
                        </a:rPr>
                        <a:t>1/2</a:t>
                      </a:r>
                      <a:r>
                        <a:rPr lang="en-US" sz="2800" dirty="0" smtClean="0">
                          <a:solidFill>
                            <a:schemeClr val="tx1"/>
                          </a:solidFill>
                        </a:rPr>
                        <a:t> (</a:t>
                      </a:r>
                      <a:r>
                        <a:rPr lang="en-US" sz="2800" dirty="0" err="1" smtClean="0">
                          <a:solidFill>
                            <a:schemeClr val="tx1"/>
                          </a:solidFill>
                        </a:rPr>
                        <a:t>MGy</a:t>
                      </a:r>
                      <a:r>
                        <a:rPr lang="en-US" sz="2800" dirty="0" smtClean="0">
                          <a:solidFill>
                            <a:schemeClr val="tx1"/>
                          </a:solidFill>
                        </a:rPr>
                        <a:t>)</a:t>
                      </a:r>
                      <a:endParaRPr lang="en-US" sz="2800" dirty="0">
                        <a:solidFill>
                          <a:schemeClr val="tx1"/>
                        </a:solidFill>
                      </a:endParaRPr>
                    </a:p>
                  </a:txBody>
                  <a:tcPr/>
                </a:tc>
                <a:tc>
                  <a:txBody>
                    <a:bodyPr/>
                    <a:lstStyle/>
                    <a:p>
                      <a:pPr algn="ctr"/>
                      <a:r>
                        <a:rPr lang="en-US" sz="2800" dirty="0" smtClean="0">
                          <a:solidFill>
                            <a:schemeClr val="tx1"/>
                          </a:solidFill>
                        </a:rPr>
                        <a:t>example</a:t>
                      </a:r>
                      <a:endParaRPr lang="en-US" sz="2800" dirty="0">
                        <a:solidFill>
                          <a:schemeClr val="tx1"/>
                        </a:solidFill>
                      </a:endParaRPr>
                    </a:p>
                  </a:txBody>
                  <a:tcPr/>
                </a:tc>
              </a:tr>
              <a:tr h="610855">
                <a:tc>
                  <a:txBody>
                    <a:bodyPr/>
                    <a:lstStyle/>
                    <a:p>
                      <a:pPr algn="ctr"/>
                      <a:r>
                        <a:rPr lang="en-US" sz="2800" dirty="0" smtClean="0">
                          <a:solidFill>
                            <a:schemeClr val="tx1"/>
                          </a:solidFill>
                        </a:rPr>
                        <a:t>30</a:t>
                      </a:r>
                      <a:endParaRPr lang="en-US" sz="2800" dirty="0">
                        <a:solidFill>
                          <a:schemeClr val="tx1"/>
                        </a:solidFill>
                      </a:endParaRPr>
                    </a:p>
                  </a:txBody>
                  <a:tcPr/>
                </a:tc>
                <a:tc>
                  <a:txBody>
                    <a:bodyPr/>
                    <a:lstStyle/>
                    <a:p>
                      <a:pPr algn="ctr"/>
                      <a:r>
                        <a:rPr lang="en-US" sz="2800" dirty="0" smtClean="0">
                          <a:solidFill>
                            <a:schemeClr val="tx1"/>
                          </a:solidFill>
                        </a:rPr>
                        <a:t>30</a:t>
                      </a:r>
                      <a:endParaRPr lang="en-US" sz="2800" dirty="0">
                        <a:solidFill>
                          <a:schemeClr val="tx1"/>
                        </a:solidFill>
                      </a:endParaRPr>
                    </a:p>
                  </a:txBody>
                  <a:tcPr/>
                </a:tc>
                <a:tc>
                  <a:txBody>
                    <a:bodyPr/>
                    <a:lstStyle/>
                    <a:p>
                      <a:pPr algn="ctr"/>
                      <a:r>
                        <a:rPr lang="en-US" sz="2800" dirty="0" err="1" smtClean="0">
                          <a:solidFill>
                            <a:schemeClr val="tx1"/>
                          </a:solidFill>
                        </a:rPr>
                        <a:t>Cryo</a:t>
                      </a:r>
                      <a:r>
                        <a:rPr lang="en-US" sz="2800" dirty="0" smtClean="0">
                          <a:solidFill>
                            <a:schemeClr val="tx1"/>
                          </a:solidFill>
                        </a:rPr>
                        <a:t> MX</a:t>
                      </a:r>
                      <a:endParaRPr lang="en-US" sz="2800" dirty="0">
                        <a:solidFill>
                          <a:schemeClr val="tx1"/>
                        </a:solidFill>
                      </a:endParaRPr>
                    </a:p>
                  </a:txBody>
                  <a:tcPr/>
                </a:tc>
              </a:tr>
              <a:tr h="610855">
                <a:tc>
                  <a:txBody>
                    <a:bodyPr/>
                    <a:lstStyle/>
                    <a:p>
                      <a:pPr algn="ctr"/>
                      <a:r>
                        <a:rPr lang="en-US" sz="2800" dirty="0" smtClean="0">
                          <a:solidFill>
                            <a:schemeClr val="tx1"/>
                          </a:solidFill>
                        </a:rPr>
                        <a:t>118</a:t>
                      </a:r>
                      <a:endParaRPr lang="en-US" sz="2800" dirty="0">
                        <a:solidFill>
                          <a:schemeClr val="tx1"/>
                        </a:solidFill>
                      </a:endParaRPr>
                    </a:p>
                  </a:txBody>
                  <a:tcPr/>
                </a:tc>
                <a:tc>
                  <a:txBody>
                    <a:bodyPr/>
                    <a:lstStyle/>
                    <a:p>
                      <a:pPr algn="ctr"/>
                      <a:r>
                        <a:rPr lang="en-US" sz="2800" dirty="0" smtClean="0">
                          <a:solidFill>
                            <a:schemeClr val="tx1"/>
                          </a:solidFill>
                        </a:rPr>
                        <a:t>0.5</a:t>
                      </a:r>
                      <a:endParaRPr lang="en-US" sz="2800" dirty="0">
                        <a:solidFill>
                          <a:schemeClr val="tx1"/>
                        </a:solidFill>
                      </a:endParaRPr>
                    </a:p>
                  </a:txBody>
                  <a:tcPr/>
                </a:tc>
                <a:tc>
                  <a:txBody>
                    <a:bodyPr/>
                    <a:lstStyle/>
                    <a:p>
                      <a:pPr algn="ctr"/>
                      <a:r>
                        <a:rPr lang="en-US" sz="2800" dirty="0" smtClean="0">
                          <a:solidFill>
                            <a:schemeClr val="tx1"/>
                          </a:solidFill>
                        </a:rPr>
                        <a:t>PS II</a:t>
                      </a:r>
                      <a:endParaRPr lang="en-US" sz="2800" dirty="0">
                        <a:solidFill>
                          <a:schemeClr val="tx1"/>
                        </a:solidFill>
                      </a:endParaRPr>
                    </a:p>
                  </a:txBody>
                  <a:tcPr/>
                </a:tc>
              </a:tr>
              <a:tr h="602486">
                <a:tc>
                  <a:txBody>
                    <a:bodyPr/>
                    <a:lstStyle/>
                    <a:p>
                      <a:pPr algn="ctr"/>
                      <a:r>
                        <a:rPr lang="en-US" sz="2800" dirty="0" smtClean="0">
                          <a:solidFill>
                            <a:schemeClr val="tx1"/>
                          </a:solidFill>
                        </a:rPr>
                        <a:t>160</a:t>
                      </a:r>
                      <a:endParaRPr lang="en-US" sz="2800" dirty="0">
                        <a:solidFill>
                          <a:schemeClr val="tx1"/>
                        </a:solidFill>
                      </a:endParaRPr>
                    </a:p>
                  </a:txBody>
                  <a:tcPr/>
                </a:tc>
                <a:tc>
                  <a:txBody>
                    <a:bodyPr/>
                    <a:lstStyle/>
                    <a:p>
                      <a:pPr algn="ctr"/>
                      <a:r>
                        <a:rPr lang="en-US" sz="2800" dirty="0" smtClean="0">
                          <a:solidFill>
                            <a:schemeClr val="tx1"/>
                          </a:solidFill>
                        </a:rPr>
                        <a:t>0.2</a:t>
                      </a:r>
                      <a:endParaRPr lang="en-US" sz="2800" dirty="0">
                        <a:solidFill>
                          <a:schemeClr val="tx1"/>
                        </a:solidFill>
                      </a:endParaRPr>
                    </a:p>
                  </a:txBody>
                  <a:tcPr/>
                </a:tc>
                <a:tc>
                  <a:txBody>
                    <a:bodyPr/>
                    <a:lstStyle/>
                    <a:p>
                      <a:pPr algn="ctr"/>
                      <a:r>
                        <a:rPr lang="en-US" sz="2800" dirty="0" smtClean="0">
                          <a:solidFill>
                            <a:schemeClr val="tx1"/>
                          </a:solidFill>
                        </a:rPr>
                        <a:t>RT</a:t>
                      </a:r>
                      <a:r>
                        <a:rPr lang="en-US" sz="2800" baseline="0" dirty="0" smtClean="0">
                          <a:solidFill>
                            <a:schemeClr val="tx1"/>
                          </a:solidFill>
                        </a:rPr>
                        <a:t> MX</a:t>
                      </a:r>
                      <a:endParaRPr lang="en-US" sz="2800" dirty="0">
                        <a:solidFill>
                          <a:schemeClr val="tx1"/>
                        </a:solidFill>
                      </a:endParaRPr>
                    </a:p>
                  </a:txBody>
                  <a:tcPr/>
                </a:tc>
              </a:tr>
              <a:tr h="610855">
                <a:tc>
                  <a:txBody>
                    <a:bodyPr/>
                    <a:lstStyle/>
                    <a:p>
                      <a:pPr algn="ctr"/>
                      <a:r>
                        <a:rPr lang="en-US" sz="2800" dirty="0" smtClean="0">
                          <a:solidFill>
                            <a:schemeClr val="tx1"/>
                          </a:solidFill>
                        </a:rPr>
                        <a:t>350</a:t>
                      </a:r>
                      <a:endParaRPr lang="en-US" sz="2800" dirty="0">
                        <a:solidFill>
                          <a:schemeClr val="tx1"/>
                        </a:solidFill>
                      </a:endParaRPr>
                    </a:p>
                  </a:txBody>
                  <a:tcPr/>
                </a:tc>
                <a:tc>
                  <a:txBody>
                    <a:bodyPr/>
                    <a:lstStyle/>
                    <a:p>
                      <a:pPr algn="ctr"/>
                      <a:r>
                        <a:rPr lang="en-US" sz="2800" dirty="0" smtClean="0">
                          <a:solidFill>
                            <a:schemeClr val="tx1"/>
                          </a:solidFill>
                        </a:rPr>
                        <a:t>0.02</a:t>
                      </a:r>
                      <a:endParaRPr lang="en-US" sz="2800" dirty="0">
                        <a:solidFill>
                          <a:schemeClr val="tx1"/>
                        </a:solidFill>
                      </a:endParaRPr>
                    </a:p>
                  </a:txBody>
                  <a:tcPr/>
                </a:tc>
                <a:tc>
                  <a:txBody>
                    <a:bodyPr/>
                    <a:lstStyle/>
                    <a:p>
                      <a:pPr algn="ctr"/>
                      <a:r>
                        <a:rPr lang="en-US" sz="2800" dirty="0" smtClean="0">
                          <a:solidFill>
                            <a:schemeClr val="tx1"/>
                          </a:solidFill>
                        </a:rPr>
                        <a:t>Myoglobin</a:t>
                      </a:r>
                      <a:endParaRPr lang="en-US" sz="2800" dirty="0">
                        <a:solidFill>
                          <a:schemeClr val="tx1"/>
                        </a:solidFill>
                      </a:endParaRPr>
                    </a:p>
                  </a:txBody>
                  <a:tcPr/>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68609852"/>
              </p:ext>
            </p:extLst>
          </p:nvPr>
        </p:nvGraphicFramePr>
        <p:xfrm>
          <a:off x="0" y="3865198"/>
          <a:ext cx="4572714" cy="3050858"/>
        </p:xfrm>
        <a:graphic>
          <a:graphicData uri="http://schemas.openxmlformats.org/presentationml/2006/ole">
            <mc:AlternateContent xmlns:mc="http://schemas.openxmlformats.org/markup-compatibility/2006">
              <mc:Choice xmlns:v="urn:schemas-microsoft-com:vml" Requires="v">
                <p:oleObj spid="_x0000_s169994" name="Chart" r:id="rId4" imgW="6096075" imgH="4067089" progId="MSGraph.Chart.8">
                  <p:embed followColorScheme="full"/>
                </p:oleObj>
              </mc:Choice>
              <mc:Fallback>
                <p:oleObj name="Chart" r:id="rId4" imgW="6096075" imgH="4067089" progId="MSGraph.Chart.8">
                  <p:embed followColorScheme="full"/>
                  <p:pic>
                    <p:nvPicPr>
                      <p:cNvPr id="0" name=""/>
                      <p:cNvPicPr/>
                      <p:nvPr/>
                    </p:nvPicPr>
                    <p:blipFill>
                      <a:blip r:embed="rId5"/>
                      <a:stretch>
                        <a:fillRect/>
                      </a:stretch>
                    </p:blipFill>
                    <p:spPr>
                      <a:xfrm>
                        <a:off x="0" y="3865198"/>
                        <a:ext cx="4572714" cy="3050858"/>
                      </a:xfrm>
                      <a:prstGeom prst="rect">
                        <a:avLst/>
                      </a:prstGeom>
                    </p:spPr>
                  </p:pic>
                </p:oleObj>
              </mc:Fallback>
            </mc:AlternateContent>
          </a:graphicData>
        </a:graphic>
      </p:graphicFrame>
    </p:spTree>
    <p:extLst>
      <p:ext uri="{BB962C8B-B14F-4D97-AF65-F5344CB8AC3E}">
        <p14:creationId xmlns:p14="http://schemas.microsoft.com/office/powerpoint/2010/main" val="33195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5335"/>
            <a:ext cx="7772400" cy="1481137"/>
          </a:xfrm>
        </p:spPr>
        <p:txBody>
          <a:bodyPr/>
          <a:lstStyle/>
          <a:p>
            <a:r>
              <a:rPr lang="en-US" sz="4800" b="1" dirty="0" smtClean="0"/>
              <a:t>Grand Challenges in Structural Biology</a:t>
            </a:r>
            <a:endParaRPr lang="en-US" sz="4800" b="1" dirty="0"/>
          </a:p>
        </p:txBody>
      </p:sp>
      <p:sp>
        <p:nvSpPr>
          <p:cNvPr id="3" name="TextBox 2"/>
          <p:cNvSpPr txBox="1"/>
          <p:nvPr/>
        </p:nvSpPr>
        <p:spPr>
          <a:xfrm>
            <a:off x="3143250" y="2242640"/>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rgbClr val="FF0000"/>
                </a:solidFill>
              </a:rPr>
              <a:t>Phase Problem</a:t>
            </a:r>
            <a:endParaRPr lang="en-US" sz="4400" dirty="0" smtClean="0">
              <a:solidFill>
                <a:srgbClr val="FF0000"/>
              </a:solidFill>
            </a:endParaRPr>
          </a:p>
          <a:p>
            <a:pPr>
              <a:spcAft>
                <a:spcPts val="600"/>
              </a:spcAft>
            </a:pPr>
            <a:r>
              <a:rPr lang="en-US" sz="2400" dirty="0" smtClean="0">
                <a:solidFill>
                  <a:srgbClr val="FF0000"/>
                </a:solidFill>
              </a:rPr>
              <a:t>	spots, but no maps</a:t>
            </a:r>
            <a:endParaRPr lang="en-US" sz="2400" dirty="0">
              <a:solidFill>
                <a:srgbClr val="FF0000"/>
              </a:solidFill>
            </a:endParaRPr>
          </a:p>
          <a:p>
            <a:pPr marL="285750" indent="-285750">
              <a:spcAft>
                <a:spcPts val="600"/>
              </a:spcAft>
              <a:buFont typeface="Wingdings" panose="05000000000000000000" pitchFamily="2" charset="2"/>
              <a:buChar char="§"/>
            </a:pPr>
            <a:r>
              <a:rPr lang="en-US" sz="4400" dirty="0" smtClean="0">
                <a:solidFill>
                  <a:schemeClr val="bg1">
                    <a:lumMod val="75000"/>
                  </a:schemeClr>
                </a:solidFill>
              </a:rPr>
              <a:t>Amplitude Problem</a:t>
            </a:r>
          </a:p>
          <a:p>
            <a:pPr lvl="2">
              <a:spcAft>
                <a:spcPts val="600"/>
              </a:spcAft>
            </a:pPr>
            <a:r>
              <a:rPr lang="en-US" sz="2400" dirty="0" smtClean="0">
                <a:solidFill>
                  <a:schemeClr val="bg1">
                    <a:lumMod val="75000"/>
                  </a:schemeClr>
                </a:solidFill>
              </a:rPr>
              <a:t>Crystals, but no spots</a:t>
            </a:r>
          </a:p>
          <a:p>
            <a:pPr marL="285750" indent="-285750">
              <a:spcAft>
                <a:spcPts val="600"/>
              </a:spcAft>
              <a:buFont typeface="Wingdings" panose="05000000000000000000" pitchFamily="2" charset="2"/>
              <a:buChar char="§"/>
            </a:pPr>
            <a:r>
              <a:rPr lang="en-US" sz="4400" dirty="0" smtClean="0">
                <a:solidFill>
                  <a:schemeClr val="bg1">
                    <a:lumMod val="75000"/>
                  </a:schemeClr>
                </a:solidFill>
              </a:rPr>
              <a:t>R-factor Gap</a:t>
            </a:r>
          </a:p>
          <a:p>
            <a:pPr lvl="2">
              <a:spcAft>
                <a:spcPts val="600"/>
              </a:spcAft>
            </a:pPr>
            <a:r>
              <a:rPr lang="en-US" sz="2400" dirty="0" smtClean="0">
                <a:solidFill>
                  <a:schemeClr val="bg1">
                    <a:lumMod val="75000"/>
                  </a:schemeClr>
                </a:solidFill>
              </a:rPr>
              <a:t>Can’t/shouldn’t publish</a:t>
            </a:r>
            <a:endParaRPr lang="en-US" sz="2400" dirty="0">
              <a:solidFill>
                <a:schemeClr val="bg1">
                  <a:lumMod val="75000"/>
                </a:schemeClr>
              </a:solidFill>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585540"/>
            <a:ext cx="2286000" cy="275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8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901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cs typeface="Arial" pitchFamily="34" charset="0"/>
              </a:rPr>
              <a:t>—</a:t>
            </a:r>
            <a:r>
              <a:rPr lang="en-US" altLang="en-US" sz="18900">
                <a:solidFill>
                  <a:srgbClr val="000000"/>
                </a:solidFill>
              </a:rPr>
              <a:t>)</a:t>
            </a:r>
            <a:r>
              <a:rPr lang="en-US" altLang="en-US" sz="9600" baseline="100000">
                <a:solidFill>
                  <a:srgbClr val="000000"/>
                </a:solidFill>
              </a:rPr>
              <a:t>2</a:t>
            </a:r>
          </a:p>
        </p:txBody>
      </p:sp>
      <p:sp>
        <p:nvSpPr>
          <p:cNvPr id="901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6600">
                <a:solidFill>
                  <a:srgbClr val="CC6600"/>
                </a:solidFill>
              </a:rPr>
              <a:t>~3%</a:t>
            </a:r>
            <a:endParaRPr lang="en-US" altLang="en-US" sz="6600" baseline="-25000">
              <a:solidFill>
                <a:srgbClr val="CC6600"/>
              </a:solidFill>
            </a:endParaRPr>
          </a:p>
          <a:p>
            <a:pPr algn="ctr" eaLnBrk="1" fontAlgn="base" hangingPunct="1">
              <a:spcBef>
                <a:spcPct val="50000"/>
              </a:spcBef>
              <a:spcAft>
                <a:spcPct val="0"/>
              </a:spcAft>
              <a:buFontTx/>
              <a:buNone/>
            </a:pPr>
            <a:r>
              <a:rPr lang="en-US" altLang="en-US" sz="6600">
                <a:solidFill>
                  <a:srgbClr val="006600"/>
                </a:solidFill>
              </a:rPr>
              <a:t>&lt;</a:t>
            </a:r>
            <a:r>
              <a:rPr lang="el-GR" altLang="en-US" sz="6600">
                <a:solidFill>
                  <a:srgbClr val="006600"/>
                </a:solidFill>
                <a:cs typeface="Arial" pitchFamily="34" charset="0"/>
              </a:rPr>
              <a:t>Δ</a:t>
            </a:r>
            <a:r>
              <a:rPr lang="en-US" altLang="en-US" sz="6600">
                <a:solidFill>
                  <a:srgbClr val="006600"/>
                </a:solidFill>
                <a:cs typeface="Arial" pitchFamily="34" charset="0"/>
              </a:rPr>
              <a:t>F</a:t>
            </a:r>
            <a:r>
              <a:rPr lang="en-US" altLang="en-US" sz="6600">
                <a:solidFill>
                  <a:srgbClr val="006600"/>
                </a:solidFill>
              </a:rPr>
              <a:t>/F&gt;</a:t>
            </a:r>
          </a:p>
        </p:txBody>
      </p:sp>
    </p:spTree>
    <p:extLst>
      <p:ext uri="{BB962C8B-B14F-4D97-AF65-F5344CB8AC3E}">
        <p14:creationId xmlns:p14="http://schemas.microsoft.com/office/powerpoint/2010/main" val="220921683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0" y="0"/>
            <a:ext cx="9144000" cy="1470025"/>
          </a:xfrm>
        </p:spPr>
        <p:txBody>
          <a:bodyPr/>
          <a:lstStyle/>
          <a:p>
            <a:pPr eaLnBrk="1" hangingPunct="1"/>
            <a:r>
              <a:rPr lang="en-US" altLang="en-US" sz="5400" b="1" smtClean="0"/>
              <a:t>Fractional error at XFEL</a:t>
            </a:r>
          </a:p>
        </p:txBody>
      </p:sp>
      <p:sp>
        <p:nvSpPr>
          <p:cNvPr id="91139"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cs typeface="Arial" pitchFamily="34" charset="0"/>
              </a:rPr>
              <a:t>—</a:t>
            </a:r>
            <a:r>
              <a:rPr lang="en-US" altLang="en-US" sz="18900">
                <a:solidFill>
                  <a:srgbClr val="000000"/>
                </a:solidFill>
              </a:rPr>
              <a:t>)</a:t>
            </a:r>
            <a:r>
              <a:rPr lang="en-US" altLang="en-US" sz="9600" baseline="100000">
                <a:solidFill>
                  <a:srgbClr val="000000"/>
                </a:solidFill>
              </a:rPr>
              <a:t>2</a:t>
            </a:r>
          </a:p>
        </p:txBody>
      </p:sp>
      <p:sp>
        <p:nvSpPr>
          <p:cNvPr id="91140"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6600">
                <a:solidFill>
                  <a:srgbClr val="CC6600"/>
                </a:solidFill>
              </a:rPr>
              <a:t>~100%</a:t>
            </a:r>
            <a:endParaRPr lang="en-US" altLang="en-US" sz="6600" baseline="-25000">
              <a:solidFill>
                <a:srgbClr val="CC6600"/>
              </a:solidFill>
            </a:endParaRPr>
          </a:p>
          <a:p>
            <a:pPr algn="ctr" eaLnBrk="1" fontAlgn="base" hangingPunct="1">
              <a:spcBef>
                <a:spcPct val="50000"/>
              </a:spcBef>
              <a:spcAft>
                <a:spcPct val="0"/>
              </a:spcAft>
              <a:buFontTx/>
              <a:buNone/>
            </a:pPr>
            <a:r>
              <a:rPr lang="en-US" altLang="en-US" sz="6600">
                <a:solidFill>
                  <a:srgbClr val="006600"/>
                </a:solidFill>
              </a:rPr>
              <a:t>&lt;</a:t>
            </a:r>
            <a:r>
              <a:rPr lang="el-GR" altLang="en-US" sz="6600">
                <a:solidFill>
                  <a:srgbClr val="006600"/>
                </a:solidFill>
                <a:cs typeface="Arial" pitchFamily="34" charset="0"/>
              </a:rPr>
              <a:t>Δ</a:t>
            </a:r>
            <a:r>
              <a:rPr lang="en-US" altLang="en-US" sz="6600">
                <a:solidFill>
                  <a:srgbClr val="006600"/>
                </a:solidFill>
                <a:cs typeface="Arial" pitchFamily="34" charset="0"/>
              </a:rPr>
              <a:t>F</a:t>
            </a:r>
            <a:r>
              <a:rPr lang="en-US" altLang="en-US" sz="6600">
                <a:solidFill>
                  <a:srgbClr val="006600"/>
                </a:solidFill>
              </a:rPr>
              <a:t>/F&gt;</a:t>
            </a:r>
          </a:p>
        </p:txBody>
      </p:sp>
      <p:sp>
        <p:nvSpPr>
          <p:cNvPr id="2" name="TextBox 1"/>
          <p:cNvSpPr txBox="1">
            <a:spLocks noChangeArrowheads="1"/>
          </p:cNvSpPr>
          <p:nvPr/>
        </p:nvSpPr>
        <p:spPr bwMode="auto">
          <a:xfrm>
            <a:off x="652463" y="5776913"/>
            <a:ext cx="7700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rPr>
              <a:t>Gd lyso: </a:t>
            </a:r>
            <a:r>
              <a:rPr lang="el-GR" altLang="en-US" sz="3600">
                <a:solidFill>
                  <a:srgbClr val="000000"/>
                </a:solidFill>
              </a:rPr>
              <a:t>Δ</a:t>
            </a:r>
            <a:r>
              <a:rPr lang="en-US" altLang="en-US" sz="3600">
                <a:solidFill>
                  <a:srgbClr val="000000"/>
                </a:solidFill>
              </a:rPr>
              <a:t>F/F = 8.7%  → mult = 132 </a:t>
            </a:r>
          </a:p>
        </p:txBody>
      </p:sp>
    </p:spTree>
    <p:extLst>
      <p:ext uri="{BB962C8B-B14F-4D97-AF65-F5344CB8AC3E}">
        <p14:creationId xmlns:p14="http://schemas.microsoft.com/office/powerpoint/2010/main" val="2760912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mtClean="0"/>
              <a:t>The “partiality problem”</a:t>
            </a:r>
          </a:p>
        </p:txBody>
      </p:sp>
      <p:sp>
        <p:nvSpPr>
          <p:cNvPr id="92163" name="Freeform 22"/>
          <p:cNvSpPr>
            <a:spLocks/>
          </p:cNvSpPr>
          <p:nvPr/>
        </p:nvSpPr>
        <p:spPr bwMode="auto">
          <a:xfrm>
            <a:off x="1735138" y="2263775"/>
            <a:ext cx="6116637" cy="4064000"/>
          </a:xfrm>
          <a:custGeom>
            <a:avLst/>
            <a:gdLst>
              <a:gd name="T0" fmla="*/ 0 w 32564"/>
              <a:gd name="T1" fmla="*/ 3994280 h 10101"/>
              <a:gd name="T2" fmla="*/ 2387492 w 32564"/>
              <a:gd name="T3" fmla="*/ 4007154 h 10101"/>
              <a:gd name="T4" fmla="*/ 2441399 w 32564"/>
              <a:gd name="T5" fmla="*/ 3947610 h 10101"/>
              <a:gd name="T6" fmla="*/ 2506387 w 32564"/>
              <a:gd name="T7" fmla="*/ 3828120 h 10101"/>
              <a:gd name="T8" fmla="*/ 2546207 w 32564"/>
              <a:gd name="T9" fmla="*/ 3661557 h 10101"/>
              <a:gd name="T10" fmla="*/ 2593728 w 32564"/>
              <a:gd name="T11" fmla="*/ 3369067 h 10101"/>
              <a:gd name="T12" fmla="*/ 2635050 w 32564"/>
              <a:gd name="T13" fmla="*/ 3023873 h 10101"/>
              <a:gd name="T14" fmla="*/ 2682571 w 32564"/>
              <a:gd name="T15" fmla="*/ 2551946 h 10101"/>
              <a:gd name="T16" fmla="*/ 2716004 w 32564"/>
              <a:gd name="T17" fmla="*/ 2153242 h 10101"/>
              <a:gd name="T18" fmla="*/ 2754134 w 32564"/>
              <a:gd name="T19" fmla="*/ 1714306 h 10101"/>
              <a:gd name="T20" fmla="*/ 2797146 w 32564"/>
              <a:gd name="T21" fmla="*/ 1269334 h 10101"/>
              <a:gd name="T22" fmla="*/ 2831895 w 32564"/>
              <a:gd name="T23" fmla="*/ 910461 h 10101"/>
              <a:gd name="T24" fmla="*/ 2868334 w 32564"/>
              <a:gd name="T25" fmla="*/ 631650 h 10101"/>
              <a:gd name="T26" fmla="*/ 2893690 w 32564"/>
              <a:gd name="T27" fmla="*/ 491641 h 10101"/>
              <a:gd name="T28" fmla="*/ 2941399 w 32564"/>
              <a:gd name="T29" fmla="*/ 272776 h 10101"/>
              <a:gd name="T30" fmla="*/ 2987417 w 32564"/>
              <a:gd name="T31" fmla="*/ 152883 h 10101"/>
              <a:gd name="T32" fmla="*/ 3044705 w 32564"/>
              <a:gd name="T33" fmla="*/ 53107 h 10101"/>
              <a:gd name="T34" fmla="*/ 3111196 w 32564"/>
              <a:gd name="T35" fmla="*/ 20116 h 10101"/>
              <a:gd name="T36" fmla="*/ 3201730 w 32564"/>
              <a:gd name="T37" fmla="*/ 0 h 10101"/>
              <a:gd name="T38" fmla="*/ 3303345 w 32564"/>
              <a:gd name="T39" fmla="*/ 13277 h 10101"/>
              <a:gd name="T40" fmla="*/ 3406651 w 32564"/>
              <a:gd name="T41" fmla="*/ 33393 h 10101"/>
              <a:gd name="T42" fmla="*/ 3470137 w 32564"/>
              <a:gd name="T43" fmla="*/ 79660 h 10101"/>
              <a:gd name="T44" fmla="*/ 3549401 w 32564"/>
              <a:gd name="T45" fmla="*/ 232946 h 10101"/>
              <a:gd name="T46" fmla="*/ 3589221 w 32564"/>
              <a:gd name="T47" fmla="*/ 398704 h 10101"/>
              <a:gd name="T48" fmla="*/ 3635051 w 32564"/>
              <a:gd name="T49" fmla="*/ 658203 h 10101"/>
              <a:gd name="T50" fmla="*/ 3665291 w 32564"/>
              <a:gd name="T51" fmla="*/ 930175 h 10101"/>
              <a:gd name="T52" fmla="*/ 3713000 w 32564"/>
              <a:gd name="T53" fmla="*/ 1375548 h 10101"/>
              <a:gd name="T54" fmla="*/ 3744743 w 32564"/>
              <a:gd name="T55" fmla="*/ 1734422 h 10101"/>
              <a:gd name="T56" fmla="*/ 3778176 w 32564"/>
              <a:gd name="T57" fmla="*/ 2126688 h 10101"/>
              <a:gd name="T58" fmla="*/ 3811422 w 32564"/>
              <a:gd name="T59" fmla="*/ 2485562 h 10101"/>
              <a:gd name="T60" fmla="*/ 3846358 w 32564"/>
              <a:gd name="T61" fmla="*/ 2890703 h 10101"/>
              <a:gd name="T62" fmla="*/ 3889183 w 32564"/>
              <a:gd name="T63" fmla="*/ 3229863 h 10101"/>
              <a:gd name="T64" fmla="*/ 3927312 w 32564"/>
              <a:gd name="T65" fmla="*/ 3542067 h 10101"/>
              <a:gd name="T66" fmla="*/ 3974833 w 32564"/>
              <a:gd name="T67" fmla="*/ 3761334 h 10101"/>
              <a:gd name="T68" fmla="*/ 4021039 w 32564"/>
              <a:gd name="T69" fmla="*/ 3900940 h 10101"/>
              <a:gd name="T70" fmla="*/ 4070062 w 32564"/>
              <a:gd name="T71" fmla="*/ 3967324 h 10101"/>
              <a:gd name="T72" fmla="*/ 4117771 w 32564"/>
              <a:gd name="T73" fmla="*/ 4020431 h 10101"/>
              <a:gd name="T74" fmla="*/ 6116457 w 32564"/>
              <a:gd name="T75" fmla="*/ 4063882 h 10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564" h="10101">
                <a:moveTo>
                  <a:pt x="0" y="9928"/>
                </a:moveTo>
                <a:lnTo>
                  <a:pt x="12711" y="9960"/>
                </a:lnTo>
                <a:cubicBezTo>
                  <a:pt x="13563" y="9618"/>
                  <a:pt x="12893" y="9886"/>
                  <a:pt x="12998" y="9812"/>
                </a:cubicBezTo>
                <a:cubicBezTo>
                  <a:pt x="13100" y="9746"/>
                  <a:pt x="13252" y="9630"/>
                  <a:pt x="13344" y="9515"/>
                </a:cubicBezTo>
                <a:cubicBezTo>
                  <a:pt x="13437" y="9398"/>
                  <a:pt x="13479" y="9299"/>
                  <a:pt x="13556" y="9101"/>
                </a:cubicBezTo>
                <a:cubicBezTo>
                  <a:pt x="13632" y="8903"/>
                  <a:pt x="13734" y="8639"/>
                  <a:pt x="13809" y="8374"/>
                </a:cubicBezTo>
                <a:cubicBezTo>
                  <a:pt x="13886" y="8110"/>
                  <a:pt x="13953" y="7846"/>
                  <a:pt x="14029" y="7516"/>
                </a:cubicBezTo>
                <a:cubicBezTo>
                  <a:pt x="14105" y="7185"/>
                  <a:pt x="14215" y="6707"/>
                  <a:pt x="14282" y="6343"/>
                </a:cubicBezTo>
                <a:cubicBezTo>
                  <a:pt x="14350" y="5980"/>
                  <a:pt x="14401" y="5699"/>
                  <a:pt x="14460" y="5352"/>
                </a:cubicBezTo>
                <a:cubicBezTo>
                  <a:pt x="14519" y="5005"/>
                  <a:pt x="14586" y="4625"/>
                  <a:pt x="14663" y="4261"/>
                </a:cubicBezTo>
                <a:cubicBezTo>
                  <a:pt x="14739" y="3898"/>
                  <a:pt x="14823" y="3485"/>
                  <a:pt x="14892" y="3155"/>
                </a:cubicBezTo>
                <a:cubicBezTo>
                  <a:pt x="14959" y="2825"/>
                  <a:pt x="15018" y="2528"/>
                  <a:pt x="15077" y="2263"/>
                </a:cubicBezTo>
                <a:cubicBezTo>
                  <a:pt x="15136" y="1999"/>
                  <a:pt x="15213" y="1735"/>
                  <a:pt x="15271" y="1570"/>
                </a:cubicBezTo>
                <a:cubicBezTo>
                  <a:pt x="15331" y="1404"/>
                  <a:pt x="15339" y="1371"/>
                  <a:pt x="15406" y="1222"/>
                </a:cubicBezTo>
                <a:cubicBezTo>
                  <a:pt x="15474" y="1074"/>
                  <a:pt x="15575" y="810"/>
                  <a:pt x="15660" y="678"/>
                </a:cubicBezTo>
                <a:cubicBezTo>
                  <a:pt x="15744" y="546"/>
                  <a:pt x="15812" y="462"/>
                  <a:pt x="15905" y="380"/>
                </a:cubicBezTo>
                <a:cubicBezTo>
                  <a:pt x="15998" y="297"/>
                  <a:pt x="16100" y="182"/>
                  <a:pt x="16210" y="132"/>
                </a:cubicBezTo>
                <a:cubicBezTo>
                  <a:pt x="16320" y="83"/>
                  <a:pt x="16429" y="66"/>
                  <a:pt x="16564" y="50"/>
                </a:cubicBezTo>
                <a:cubicBezTo>
                  <a:pt x="16700" y="33"/>
                  <a:pt x="16877" y="0"/>
                  <a:pt x="17046" y="0"/>
                </a:cubicBezTo>
                <a:cubicBezTo>
                  <a:pt x="17215" y="0"/>
                  <a:pt x="17410" y="17"/>
                  <a:pt x="17587" y="33"/>
                </a:cubicBezTo>
                <a:cubicBezTo>
                  <a:pt x="17765" y="50"/>
                  <a:pt x="17993" y="50"/>
                  <a:pt x="18137" y="83"/>
                </a:cubicBezTo>
                <a:cubicBezTo>
                  <a:pt x="18280" y="116"/>
                  <a:pt x="18348" y="116"/>
                  <a:pt x="18475" y="198"/>
                </a:cubicBezTo>
                <a:cubicBezTo>
                  <a:pt x="18602" y="281"/>
                  <a:pt x="18796" y="446"/>
                  <a:pt x="18897" y="579"/>
                </a:cubicBezTo>
                <a:cubicBezTo>
                  <a:pt x="18999" y="711"/>
                  <a:pt x="19032" y="810"/>
                  <a:pt x="19109" y="991"/>
                </a:cubicBezTo>
                <a:cubicBezTo>
                  <a:pt x="19184" y="1173"/>
                  <a:pt x="19286" y="1420"/>
                  <a:pt x="19353" y="1636"/>
                </a:cubicBezTo>
                <a:cubicBezTo>
                  <a:pt x="19421" y="1850"/>
                  <a:pt x="19447" y="2015"/>
                  <a:pt x="19514" y="2312"/>
                </a:cubicBezTo>
                <a:cubicBezTo>
                  <a:pt x="19582" y="2610"/>
                  <a:pt x="19700" y="3089"/>
                  <a:pt x="19768" y="3419"/>
                </a:cubicBezTo>
                <a:cubicBezTo>
                  <a:pt x="19835" y="3750"/>
                  <a:pt x="19878" y="3997"/>
                  <a:pt x="19937" y="4311"/>
                </a:cubicBezTo>
                <a:cubicBezTo>
                  <a:pt x="19996" y="4625"/>
                  <a:pt x="20055" y="4972"/>
                  <a:pt x="20115" y="5286"/>
                </a:cubicBezTo>
                <a:cubicBezTo>
                  <a:pt x="20173" y="5600"/>
                  <a:pt x="20233" y="5864"/>
                  <a:pt x="20292" y="6178"/>
                </a:cubicBezTo>
                <a:cubicBezTo>
                  <a:pt x="20351" y="6491"/>
                  <a:pt x="20410" y="6872"/>
                  <a:pt x="20478" y="7185"/>
                </a:cubicBezTo>
                <a:cubicBezTo>
                  <a:pt x="20545" y="7499"/>
                  <a:pt x="20639" y="7764"/>
                  <a:pt x="20706" y="8028"/>
                </a:cubicBezTo>
                <a:cubicBezTo>
                  <a:pt x="20774" y="8292"/>
                  <a:pt x="20832" y="8590"/>
                  <a:pt x="20909" y="8804"/>
                </a:cubicBezTo>
                <a:cubicBezTo>
                  <a:pt x="20984" y="9019"/>
                  <a:pt x="21078" y="9200"/>
                  <a:pt x="21162" y="9349"/>
                </a:cubicBezTo>
                <a:cubicBezTo>
                  <a:pt x="21247" y="9497"/>
                  <a:pt x="21323" y="9614"/>
                  <a:pt x="21408" y="9696"/>
                </a:cubicBezTo>
                <a:cubicBezTo>
                  <a:pt x="21492" y="9779"/>
                  <a:pt x="21585" y="9812"/>
                  <a:pt x="21669" y="9861"/>
                </a:cubicBezTo>
                <a:cubicBezTo>
                  <a:pt x="21754" y="9911"/>
                  <a:pt x="21034" y="9448"/>
                  <a:pt x="21923" y="9993"/>
                </a:cubicBezTo>
                <a:cubicBezTo>
                  <a:pt x="23739" y="10033"/>
                  <a:pt x="30347" y="10079"/>
                  <a:pt x="32564" y="10101"/>
                </a:cubicBezTo>
              </a:path>
            </a:pathLst>
          </a:custGeom>
          <a:solidFill>
            <a:schemeClr val="bg1"/>
          </a:soli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cxnSp>
        <p:nvCxnSpPr>
          <p:cNvPr id="14" name="Straight Connector 13"/>
          <p:cNvCxnSpPr/>
          <p:nvPr/>
        </p:nvCxnSpPr>
        <p:spPr>
          <a:xfrm flipV="1">
            <a:off x="4456113" y="4194175"/>
            <a:ext cx="28575" cy="211931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bwMode="auto">
          <a:xfrm>
            <a:off x="4498975" y="1422400"/>
            <a:ext cx="1230313" cy="550863"/>
            <a:chOff x="4499428" y="1422400"/>
            <a:chExt cx="1229824" cy="551543"/>
          </a:xfrm>
        </p:grpSpPr>
        <p:cxnSp>
          <p:nvCxnSpPr>
            <p:cNvPr id="17" name="Straight Arrow Connector 16"/>
            <p:cNvCxnSpPr/>
            <p:nvPr/>
          </p:nvCxnSpPr>
          <p:spPr>
            <a:xfrm>
              <a:off x="4615270" y="1973943"/>
              <a:ext cx="899754"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2169" name="TextBox 19"/>
            <p:cNvSpPr txBox="1">
              <a:spLocks noChangeArrowheads="1"/>
            </p:cNvSpPr>
            <p:nvPr/>
          </p:nvSpPr>
          <p:spPr bwMode="auto">
            <a:xfrm>
              <a:off x="4499428" y="1422400"/>
              <a:ext cx="1229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a:solidFill>
                    <a:srgbClr val="000000"/>
                  </a:solidFill>
                </a:rPr>
                <a:t>0.006°</a:t>
              </a:r>
            </a:p>
          </p:txBody>
        </p:sp>
      </p:grpSp>
      <p:sp>
        <p:nvSpPr>
          <p:cNvPr id="21" name="TextBox 20"/>
          <p:cNvSpPr txBox="1">
            <a:spLocks noChangeArrowheads="1"/>
          </p:cNvSpPr>
          <p:nvPr/>
        </p:nvSpPr>
        <p:spPr bwMode="auto">
          <a:xfrm>
            <a:off x="6211888" y="2786063"/>
            <a:ext cx="157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1 </a:t>
            </a:r>
            <a:r>
              <a:rPr lang="el-GR" altLang="en-US" sz="2400">
                <a:solidFill>
                  <a:srgbClr val="000000"/>
                </a:solidFill>
              </a:rPr>
              <a:t>μ</a:t>
            </a:r>
            <a:r>
              <a:rPr lang="en-US" altLang="en-US" sz="2400">
                <a:solidFill>
                  <a:srgbClr val="000000"/>
                </a:solidFill>
              </a:rPr>
              <a:t>m xtal</a:t>
            </a:r>
          </a:p>
          <a:p>
            <a:pPr eaLnBrk="1" fontAlgn="base" hangingPunct="1">
              <a:spcBef>
                <a:spcPct val="0"/>
              </a:spcBef>
              <a:spcAft>
                <a:spcPct val="0"/>
              </a:spcAft>
            </a:pPr>
            <a:r>
              <a:rPr lang="en-US" altLang="en-US" sz="2400">
                <a:solidFill>
                  <a:srgbClr val="000000"/>
                </a:solidFill>
              </a:rPr>
              <a:t>1 Å x-rays</a:t>
            </a:r>
          </a:p>
        </p:txBody>
      </p:sp>
      <p:cxnSp>
        <p:nvCxnSpPr>
          <p:cNvPr id="9" name="Straight Connector 8"/>
          <p:cNvCxnSpPr>
            <a:endCxn id="92163" idx="19"/>
          </p:cNvCxnSpPr>
          <p:nvPr/>
        </p:nvCxnSpPr>
        <p:spPr>
          <a:xfrm flipV="1">
            <a:off x="4956175" y="2278063"/>
            <a:ext cx="82550" cy="40290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359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400"/>
            <a:ext cx="9144000" cy="707886"/>
          </a:xfrm>
          <a:prstGeom prst="rect">
            <a:avLst/>
          </a:prstGeom>
          <a:noFill/>
        </p:spPr>
        <p:txBody>
          <a:bodyPr wrap="square" rtlCol="0">
            <a:spAutoFit/>
          </a:bodyPr>
          <a:lstStyle/>
          <a:p>
            <a:pPr algn="ctr"/>
            <a:r>
              <a:rPr lang="en-US" sz="4000" dirty="0" smtClean="0"/>
              <a:t>The true nature of “mosaic spread”</a:t>
            </a:r>
            <a:endParaRPr lang="en-US" sz="4000" dirty="0"/>
          </a:p>
        </p:txBody>
      </p:sp>
      <p:sp>
        <p:nvSpPr>
          <p:cNvPr id="3" name="Rectangle 2"/>
          <p:cNvSpPr/>
          <p:nvPr/>
        </p:nvSpPr>
        <p:spPr>
          <a:xfrm>
            <a:off x="0" y="6211669"/>
            <a:ext cx="9144000" cy="646331"/>
          </a:xfrm>
          <a:prstGeom prst="rect">
            <a:avLst/>
          </a:prstGeom>
        </p:spPr>
        <p:txBody>
          <a:bodyPr wrap="square">
            <a:spAutoFit/>
          </a:bodyPr>
          <a:lstStyle/>
          <a:p>
            <a:r>
              <a:rPr lang="en-US" dirty="0"/>
              <a:t>Lovelace JJ, Murphy CR, </a:t>
            </a:r>
            <a:r>
              <a:rPr lang="en-US" dirty="0" err="1"/>
              <a:t>Pahl</a:t>
            </a:r>
            <a:r>
              <a:rPr lang="en-US" dirty="0"/>
              <a:t> R, </a:t>
            </a:r>
            <a:r>
              <a:rPr lang="en-US" dirty="0" err="1"/>
              <a:t>Brister</a:t>
            </a:r>
            <a:r>
              <a:rPr lang="en-US" dirty="0"/>
              <a:t> K &amp; </a:t>
            </a:r>
            <a:r>
              <a:rPr lang="en-US" dirty="0" err="1"/>
              <a:t>Borgstahl</a:t>
            </a:r>
            <a:r>
              <a:rPr lang="en-US" dirty="0"/>
              <a:t> GEO (2006)."Tracking reflections through cryogenic cooling with topography", </a:t>
            </a:r>
            <a:r>
              <a:rPr lang="en-US" i="1" dirty="0"/>
              <a:t>J. Appl. </a:t>
            </a:r>
            <a:r>
              <a:rPr lang="en-US" i="1" dirty="0" err="1"/>
              <a:t>Cryst</a:t>
            </a:r>
            <a:r>
              <a:rPr lang="en-US" i="1" dirty="0"/>
              <a:t>.</a:t>
            </a:r>
            <a:r>
              <a:rPr lang="en-US" dirty="0"/>
              <a:t> </a:t>
            </a:r>
            <a:r>
              <a:rPr lang="en-US" b="1" dirty="0"/>
              <a:t>39</a:t>
            </a:r>
            <a:r>
              <a:rPr lang="en-US" dirty="0"/>
              <a:t>, 425-432. </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97" t="21363" r="23041" b="16342"/>
          <a:stretch/>
        </p:blipFill>
        <p:spPr bwMode="auto">
          <a:xfrm>
            <a:off x="-21771" y="2743200"/>
            <a:ext cx="4647048" cy="32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73" t="18850" r="29722" b="30277"/>
          <a:stretch/>
        </p:blipFill>
        <p:spPr bwMode="auto">
          <a:xfrm>
            <a:off x="3429000" y="2209800"/>
            <a:ext cx="5715000" cy="283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7382" y="1034743"/>
            <a:ext cx="8279831" cy="461665"/>
          </a:xfrm>
          <a:prstGeom prst="rect">
            <a:avLst/>
          </a:prstGeom>
          <a:noFill/>
        </p:spPr>
        <p:txBody>
          <a:bodyPr wrap="none" rtlCol="0">
            <a:spAutoFit/>
          </a:bodyPr>
          <a:lstStyle/>
          <a:p>
            <a:r>
              <a:rPr lang="en-US" sz="2400" dirty="0" smtClean="0"/>
              <a:t>Any function can be approximated by a family of Gaussians</a:t>
            </a:r>
            <a:endParaRPr lang="en-US" sz="2400" dirty="0"/>
          </a:p>
        </p:txBody>
      </p:sp>
    </p:spTree>
    <p:extLst>
      <p:ext uri="{BB962C8B-B14F-4D97-AF65-F5344CB8AC3E}">
        <p14:creationId xmlns:p14="http://schemas.microsoft.com/office/powerpoint/2010/main" val="2704321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pd.chem.ucl.ac.uk/pdnn/inst1/alpha12.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pd.chem.ucl.ac.uk/pdnn/inst1/alpha12.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pd.chem.ucl.ac.uk/pdnn/inst1/alpha12.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http://pd.chem.ucl.ac.uk/pdnn/inst1/alpha12.gif"/>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47800"/>
            <a:ext cx="7162800" cy="4746434"/>
          </a:xfrm>
          <a:prstGeom prst="rect">
            <a:avLst/>
          </a:prstGeom>
        </p:spPr>
      </p:pic>
      <p:sp>
        <p:nvSpPr>
          <p:cNvPr id="8" name="TextBox 7"/>
          <p:cNvSpPr txBox="1"/>
          <p:nvPr/>
        </p:nvSpPr>
        <p:spPr>
          <a:xfrm>
            <a:off x="838200" y="152400"/>
            <a:ext cx="7401963" cy="707886"/>
          </a:xfrm>
          <a:prstGeom prst="rect">
            <a:avLst/>
          </a:prstGeom>
          <a:noFill/>
        </p:spPr>
        <p:txBody>
          <a:bodyPr wrap="none" rtlCol="0">
            <a:spAutoFit/>
          </a:bodyPr>
          <a:lstStyle/>
          <a:p>
            <a:r>
              <a:rPr lang="en-US" sz="4000" dirty="0" smtClean="0"/>
              <a:t>Two-color experiment (ca 1914)</a:t>
            </a:r>
            <a:endParaRPr lang="en-US" sz="4000" dirty="0"/>
          </a:p>
        </p:txBody>
      </p:sp>
      <p:cxnSp>
        <p:nvCxnSpPr>
          <p:cNvPr id="10" name="Straight Arrow Connector 9"/>
          <p:cNvCxnSpPr/>
          <p:nvPr/>
        </p:nvCxnSpPr>
        <p:spPr>
          <a:xfrm>
            <a:off x="3505200" y="3200400"/>
            <a:ext cx="24384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0" y="2743200"/>
            <a:ext cx="787395" cy="369332"/>
          </a:xfrm>
          <a:prstGeom prst="rect">
            <a:avLst/>
          </a:prstGeom>
          <a:noFill/>
        </p:spPr>
        <p:txBody>
          <a:bodyPr wrap="none" rtlCol="0">
            <a:spAutoFit/>
          </a:bodyPr>
          <a:lstStyle/>
          <a:p>
            <a:r>
              <a:rPr lang="en-US" dirty="0" smtClean="0"/>
              <a:t>20 eV</a:t>
            </a:r>
            <a:endParaRPr lang="en-US" dirty="0"/>
          </a:p>
        </p:txBody>
      </p:sp>
    </p:spTree>
    <p:extLst>
      <p:ext uri="{BB962C8B-B14F-4D97-AF65-F5344CB8AC3E}">
        <p14:creationId xmlns:p14="http://schemas.microsoft.com/office/powerpoint/2010/main" val="2438120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304800"/>
            <a:ext cx="8709025" cy="7543800"/>
          </a:xfrm>
        </p:spPr>
      </p:pic>
      <p:sp>
        <p:nvSpPr>
          <p:cNvPr id="121859" name="TextBox 5"/>
          <p:cNvSpPr txBox="1">
            <a:spLocks noChangeArrowheads="1"/>
          </p:cNvSpPr>
          <p:nvPr/>
        </p:nvSpPr>
        <p:spPr bwMode="auto">
          <a:xfrm>
            <a:off x="304800" y="6019800"/>
            <a:ext cx="34002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solidFill>
                  <a:srgbClr val="000000"/>
                </a:solidFill>
                <a:latin typeface="+mn-lt"/>
                <a:cs typeface="Arial" pitchFamily="34" charset="0"/>
              </a:rPr>
              <a:t>RH 84.2% vs 71.9%</a:t>
            </a:r>
          </a:p>
        </p:txBody>
      </p:sp>
      <p:sp>
        <p:nvSpPr>
          <p:cNvPr id="8" name="Rectangle 7"/>
          <p:cNvSpPr>
            <a:spLocks noChangeArrowheads="1"/>
          </p:cNvSpPr>
          <p:nvPr/>
        </p:nvSpPr>
        <p:spPr bwMode="auto">
          <a:xfrm>
            <a:off x="6781800" y="6049963"/>
            <a:ext cx="2178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0000"/>
                </a:solidFill>
                <a:latin typeface="+mn-lt"/>
                <a:cs typeface="Arial" pitchFamily="34" charset="0"/>
              </a:rPr>
              <a:t>R</a:t>
            </a:r>
            <a:r>
              <a:rPr lang="en-US" altLang="en-US" sz="2800" baseline="-25000">
                <a:solidFill>
                  <a:srgbClr val="000000"/>
                </a:solidFill>
                <a:latin typeface="+mn-lt"/>
                <a:cs typeface="Arial" pitchFamily="34" charset="0"/>
              </a:rPr>
              <a:t>iso</a:t>
            </a:r>
            <a:r>
              <a:rPr lang="en-US" altLang="en-US" sz="2800">
                <a:solidFill>
                  <a:srgbClr val="000000"/>
                </a:solidFill>
                <a:latin typeface="+mn-lt"/>
                <a:cs typeface="Arial" pitchFamily="34" charset="0"/>
              </a:rPr>
              <a:t> = 44.5%</a:t>
            </a:r>
          </a:p>
        </p:txBody>
      </p:sp>
      <p:sp>
        <p:nvSpPr>
          <p:cNvPr id="10" name="Rectangle 9"/>
          <p:cNvSpPr>
            <a:spLocks noChangeArrowheads="1"/>
          </p:cNvSpPr>
          <p:nvPr/>
        </p:nvSpPr>
        <p:spPr bwMode="auto">
          <a:xfrm>
            <a:off x="3671888" y="6049963"/>
            <a:ext cx="2690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solidFill>
                  <a:srgbClr val="000000"/>
                </a:solidFill>
                <a:latin typeface="+mn-lt"/>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1863" name="Title 1"/>
          <p:cNvSpPr>
            <a:spLocks noGrp="1"/>
          </p:cNvSpPr>
          <p:nvPr>
            <p:ph type="title"/>
          </p:nvPr>
        </p:nvSpPr>
        <p:spPr>
          <a:xfrm>
            <a:off x="457200" y="0"/>
            <a:ext cx="8229600" cy="1143000"/>
          </a:xfrm>
        </p:spPr>
        <p:txBody>
          <a:bodyPr/>
          <a:lstStyle/>
          <a:p>
            <a:pPr eaLnBrk="1" hangingPunct="1"/>
            <a:r>
              <a:rPr lang="en-US" altLang="en-US" dirty="0" smtClean="0"/>
              <a:t>Non-isomorphism in lysozyme</a:t>
            </a:r>
          </a:p>
        </p:txBody>
      </p:sp>
      <p:sp>
        <p:nvSpPr>
          <p:cNvPr id="2" name="TextBox 1"/>
          <p:cNvSpPr txBox="1"/>
          <p:nvPr/>
        </p:nvSpPr>
        <p:spPr>
          <a:xfrm>
            <a:off x="7884827" y="1154243"/>
            <a:ext cx="673582" cy="830997"/>
          </a:xfrm>
          <a:prstGeom prst="rect">
            <a:avLst/>
          </a:prstGeom>
          <a:noFill/>
        </p:spPr>
        <p:txBody>
          <a:bodyPr wrap="none" rtlCol="0">
            <a:spAutoFit/>
          </a:bodyPr>
          <a:lstStyle/>
          <a:p>
            <a:r>
              <a:rPr lang="en-US" sz="1600" dirty="0" smtClean="0"/>
              <a:t>PDB:</a:t>
            </a:r>
          </a:p>
          <a:p>
            <a:r>
              <a:rPr lang="en-US" sz="1600" dirty="0" smtClean="0"/>
              <a:t>3aw6</a:t>
            </a:r>
          </a:p>
          <a:p>
            <a:r>
              <a:rPr lang="en-US" sz="1600" dirty="0" smtClean="0"/>
              <a:t>3aw7</a:t>
            </a:r>
            <a:endParaRPr lang="en-US" sz="1600" dirty="0"/>
          </a:p>
        </p:txBody>
      </p:sp>
      <p:sp>
        <p:nvSpPr>
          <p:cNvPr id="3" name="TextBox 2"/>
          <p:cNvSpPr txBox="1"/>
          <p:nvPr/>
        </p:nvSpPr>
        <p:spPr>
          <a:xfrm>
            <a:off x="6925455" y="5531371"/>
            <a:ext cx="1853392" cy="523220"/>
          </a:xfrm>
          <a:prstGeom prst="rect">
            <a:avLst/>
          </a:prstGeom>
          <a:noFill/>
        </p:spPr>
        <p:txBody>
          <a:bodyPr wrap="none" rtlCol="0">
            <a:spAutoFit/>
          </a:bodyPr>
          <a:lstStyle/>
          <a:p>
            <a:r>
              <a:rPr lang="en-US" sz="2800" dirty="0" err="1"/>
              <a:t>Δ</a:t>
            </a:r>
            <a:r>
              <a:rPr lang="en-US" sz="2800" dirty="0" err="1" smtClean="0"/>
              <a:t>a</a:t>
            </a:r>
            <a:r>
              <a:rPr lang="en-US" sz="2800" dirty="0" smtClean="0"/>
              <a:t> = 0.8%</a:t>
            </a:r>
            <a:endParaRPr lang="en-US" sz="2800" dirty="0"/>
          </a:p>
        </p:txBody>
      </p:sp>
    </p:spTree>
    <p:extLst>
      <p:ext uri="{BB962C8B-B14F-4D97-AF65-F5344CB8AC3E}">
        <p14:creationId xmlns:p14="http://schemas.microsoft.com/office/powerpoint/2010/main" val="338713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8" grpId="0"/>
      <p:bldP spid="1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4451350" y="2432050"/>
            <a:ext cx="2166938" cy="1819275"/>
            <a:chOff x="3484" y="1533"/>
            <a:chExt cx="1365" cy="1146"/>
          </a:xfrm>
        </p:grpSpPr>
        <p:sp>
          <p:nvSpPr>
            <p:cNvPr id="128048" name="Line 3"/>
            <p:cNvSpPr>
              <a:spLocks noChangeShapeType="1"/>
            </p:cNvSpPr>
            <p:nvPr/>
          </p:nvSpPr>
          <p:spPr bwMode="auto">
            <a:xfrm flipH="1" flipV="1">
              <a:off x="3733" y="1533"/>
              <a:ext cx="714" cy="114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9" name="Text Box 4"/>
            <p:cNvSpPr txBox="1">
              <a:spLocks noChangeArrowheads="1"/>
            </p:cNvSpPr>
            <p:nvPr/>
          </p:nvSpPr>
          <p:spPr bwMode="auto">
            <a:xfrm>
              <a:off x="3484" y="1634"/>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sp>
          <p:nvSpPr>
            <p:cNvPr id="128050" name="Text Box 5"/>
            <p:cNvSpPr txBox="1">
              <a:spLocks noChangeArrowheads="1"/>
            </p:cNvSpPr>
            <p:nvPr/>
          </p:nvSpPr>
          <p:spPr bwMode="auto">
            <a:xfrm>
              <a:off x="4325" y="2308"/>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grpSp>
      <p:grpSp>
        <p:nvGrpSpPr>
          <p:cNvPr id="128003" name="Group 6"/>
          <p:cNvGrpSpPr>
            <a:grpSpLocks/>
          </p:cNvGrpSpPr>
          <p:nvPr/>
        </p:nvGrpSpPr>
        <p:grpSpPr bwMode="auto">
          <a:xfrm rot="5400000">
            <a:off x="6444457" y="1821656"/>
            <a:ext cx="165100" cy="3074987"/>
            <a:chOff x="1877" y="1257"/>
            <a:chExt cx="104" cy="1937"/>
          </a:xfrm>
        </p:grpSpPr>
        <p:sp>
          <p:nvSpPr>
            <p:cNvPr id="128046" name="Line 7"/>
            <p:cNvSpPr>
              <a:spLocks noChangeShapeType="1"/>
            </p:cNvSpPr>
            <p:nvPr/>
          </p:nvSpPr>
          <p:spPr bwMode="auto">
            <a:xfrm flipH="1">
              <a:off x="1930" y="1536"/>
              <a:ext cx="9" cy="1658"/>
            </a:xfrm>
            <a:prstGeom prst="line">
              <a:avLst/>
            </a:prstGeom>
            <a:noFill/>
            <a:ln w="38100" cap="rnd">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7" name="AutoShape 8"/>
            <p:cNvSpPr>
              <a:spLocks noChangeArrowheads="1"/>
            </p:cNvSpPr>
            <p:nvPr/>
          </p:nvSpPr>
          <p:spPr bwMode="auto">
            <a:xfrm>
              <a:off x="1877" y="1257"/>
              <a:ext cx="104" cy="855"/>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5136" name="AutoShape 16"/>
          <p:cNvSpPr>
            <a:spLocks noChangeArrowheads="1"/>
          </p:cNvSpPr>
          <p:nvPr/>
        </p:nvSpPr>
        <p:spPr bwMode="auto">
          <a:xfrm>
            <a:off x="5270500" y="3255963"/>
            <a:ext cx="333375" cy="228600"/>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05" name="Rectangle 17"/>
          <p:cNvSpPr>
            <a:spLocks noChangeArrowheads="1"/>
          </p:cNvSpPr>
          <p:nvPr/>
        </p:nvSpPr>
        <p:spPr bwMode="auto">
          <a:xfrm rot="-8100000">
            <a:off x="3220244" y="4228307"/>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6" name="Rectangle 18"/>
          <p:cNvSpPr>
            <a:spLocks noChangeArrowheads="1"/>
          </p:cNvSpPr>
          <p:nvPr/>
        </p:nvSpPr>
        <p:spPr bwMode="auto">
          <a:xfrm rot="8100000">
            <a:off x="5799138" y="43719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7" name="Rectangle 19"/>
          <p:cNvSpPr>
            <a:spLocks noChangeArrowheads="1"/>
          </p:cNvSpPr>
          <p:nvPr/>
        </p:nvSpPr>
        <p:spPr bwMode="auto">
          <a:xfrm rot="-2700000">
            <a:off x="3221038" y="21621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8" name="Rectangle 20"/>
          <p:cNvSpPr>
            <a:spLocks noChangeArrowheads="1"/>
          </p:cNvSpPr>
          <p:nvPr/>
        </p:nvSpPr>
        <p:spPr bwMode="auto">
          <a:xfrm rot="2700000">
            <a:off x="5780088" y="2260600"/>
            <a:ext cx="2243137" cy="220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9" name="Text Box 21"/>
          <p:cNvSpPr txBox="1">
            <a:spLocks noChangeArrowheads="1"/>
          </p:cNvSpPr>
          <p:nvPr/>
        </p:nvSpPr>
        <p:spPr bwMode="auto">
          <a:xfrm>
            <a:off x="92075" y="2692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42" name="Text Box 22"/>
          <p:cNvSpPr txBox="1">
            <a:spLocks noChangeArrowheads="1"/>
          </p:cNvSpPr>
          <p:nvPr/>
        </p:nvSpPr>
        <p:spPr bwMode="auto">
          <a:xfrm>
            <a:off x="161925" y="2317750"/>
            <a:ext cx="90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en-US">
                <a:solidFill>
                  <a:srgbClr val="000000"/>
                </a:solidFill>
                <a:cs typeface="Arial" pitchFamily="34" charset="0"/>
              </a:rPr>
              <a:t>λ</a:t>
            </a:r>
            <a:r>
              <a:rPr lang="en-US" altLang="en-US">
                <a:solidFill>
                  <a:srgbClr val="000000"/>
                </a:solidFill>
                <a:cs typeface="Arial" pitchFamily="34" charset="0"/>
              </a:rPr>
              <a:t> = 5 Å</a:t>
            </a:r>
          </a:p>
        </p:txBody>
      </p:sp>
      <p:sp>
        <p:nvSpPr>
          <p:cNvPr id="128011" name="Text Box 27"/>
          <p:cNvSpPr txBox="1">
            <a:spLocks noChangeArrowheads="1"/>
          </p:cNvSpPr>
          <p:nvPr/>
        </p:nvSpPr>
        <p:spPr bwMode="auto">
          <a:xfrm rot="81537">
            <a:off x="7800975" y="2890838"/>
            <a:ext cx="992188"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sample </a:t>
            </a:r>
          </a:p>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injector</a:t>
            </a:r>
          </a:p>
        </p:txBody>
      </p:sp>
      <p:sp>
        <p:nvSpPr>
          <p:cNvPr id="128012" name="Rectangle 47"/>
          <p:cNvSpPr>
            <a:spLocks noChangeArrowheads="1"/>
          </p:cNvSpPr>
          <p:nvPr/>
        </p:nvSpPr>
        <p:spPr bwMode="auto">
          <a:xfrm rot="-3496212">
            <a:off x="899319" y="33408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3" name="Rectangle 48"/>
          <p:cNvSpPr>
            <a:spLocks noChangeArrowheads="1"/>
          </p:cNvSpPr>
          <p:nvPr/>
        </p:nvSpPr>
        <p:spPr bwMode="auto">
          <a:xfrm rot="-6954412">
            <a:off x="2369344" y="25280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4" name="Rectangle 49"/>
          <p:cNvSpPr>
            <a:spLocks noChangeArrowheads="1"/>
          </p:cNvSpPr>
          <p:nvPr/>
        </p:nvSpPr>
        <p:spPr bwMode="auto">
          <a:xfrm rot="-7164033">
            <a:off x="12565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5" name="Rectangle 50"/>
          <p:cNvSpPr>
            <a:spLocks noChangeArrowheads="1"/>
          </p:cNvSpPr>
          <p:nvPr/>
        </p:nvSpPr>
        <p:spPr bwMode="auto">
          <a:xfrm rot="-6998364">
            <a:off x="5564982" y="505619"/>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6" name="Rectangle 51"/>
          <p:cNvSpPr>
            <a:spLocks noChangeArrowheads="1"/>
          </p:cNvSpPr>
          <p:nvPr/>
        </p:nvSpPr>
        <p:spPr bwMode="auto">
          <a:xfrm rot="-3496212">
            <a:off x="53181" y="5992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74" name="Line 54"/>
          <p:cNvSpPr>
            <a:spLocks noChangeShapeType="1"/>
          </p:cNvSpPr>
          <p:nvPr/>
        </p:nvSpPr>
        <p:spPr bwMode="auto">
          <a:xfrm flipH="1" flipV="1">
            <a:off x="774700" y="711200"/>
            <a:ext cx="681038" cy="2401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5" name="Line 55"/>
          <p:cNvSpPr>
            <a:spLocks noChangeShapeType="1"/>
          </p:cNvSpPr>
          <p:nvPr/>
        </p:nvSpPr>
        <p:spPr bwMode="auto">
          <a:xfrm flipH="1">
            <a:off x="5464175" y="657225"/>
            <a:ext cx="528638" cy="163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7" name="Line 57"/>
          <p:cNvSpPr>
            <a:spLocks noChangeShapeType="1"/>
          </p:cNvSpPr>
          <p:nvPr/>
        </p:nvSpPr>
        <p:spPr bwMode="auto">
          <a:xfrm rot="244142">
            <a:off x="5399088" y="2162175"/>
            <a:ext cx="80962" cy="117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20" name="Rectangle 58"/>
          <p:cNvSpPr>
            <a:spLocks noChangeArrowheads="1"/>
          </p:cNvSpPr>
          <p:nvPr/>
        </p:nvSpPr>
        <p:spPr bwMode="auto">
          <a:xfrm rot="1198243">
            <a:off x="5583238" y="1304925"/>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1" name="Rectangle 59"/>
          <p:cNvSpPr>
            <a:spLocks noChangeArrowheads="1"/>
          </p:cNvSpPr>
          <p:nvPr/>
        </p:nvSpPr>
        <p:spPr bwMode="auto">
          <a:xfrm rot="250395">
            <a:off x="5295900" y="1990725"/>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2" name="Rectangle 62"/>
          <p:cNvSpPr>
            <a:spLocks noChangeArrowheads="1"/>
          </p:cNvSpPr>
          <p:nvPr/>
        </p:nvSpPr>
        <p:spPr bwMode="auto">
          <a:xfrm rot="-256763">
            <a:off x="5334000" y="3733800"/>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3" name="Rectangle 64"/>
          <p:cNvSpPr>
            <a:spLocks noChangeArrowheads="1"/>
          </p:cNvSpPr>
          <p:nvPr/>
        </p:nvSpPr>
        <p:spPr bwMode="auto">
          <a:xfrm rot="-903458">
            <a:off x="5518150" y="4489450"/>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4" name="Rectangle 65"/>
          <p:cNvSpPr>
            <a:spLocks noChangeArrowheads="1"/>
          </p:cNvSpPr>
          <p:nvPr/>
        </p:nvSpPr>
        <p:spPr bwMode="auto">
          <a:xfrm rot="-4261901">
            <a:off x="56761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86" name="Line 66"/>
          <p:cNvSpPr>
            <a:spLocks noChangeShapeType="1"/>
          </p:cNvSpPr>
          <p:nvPr/>
        </p:nvSpPr>
        <p:spPr bwMode="auto">
          <a:xfrm>
            <a:off x="814388" y="657225"/>
            <a:ext cx="51085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7" name="Line 67"/>
          <p:cNvSpPr>
            <a:spLocks noChangeShapeType="1"/>
          </p:cNvSpPr>
          <p:nvPr/>
        </p:nvSpPr>
        <p:spPr bwMode="auto">
          <a:xfrm>
            <a:off x="0" y="3113088"/>
            <a:ext cx="154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8" name="Line 68"/>
          <p:cNvSpPr>
            <a:spLocks noChangeShapeType="1"/>
          </p:cNvSpPr>
          <p:nvPr/>
        </p:nvSpPr>
        <p:spPr bwMode="auto">
          <a:xfrm>
            <a:off x="0" y="2895600"/>
            <a:ext cx="292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9" name="Line 69"/>
          <p:cNvSpPr>
            <a:spLocks noChangeShapeType="1"/>
          </p:cNvSpPr>
          <p:nvPr/>
        </p:nvSpPr>
        <p:spPr bwMode="auto">
          <a:xfrm flipH="1">
            <a:off x="1906588" y="2935288"/>
            <a:ext cx="962025" cy="2873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0" name="Line 70"/>
          <p:cNvSpPr>
            <a:spLocks noChangeShapeType="1"/>
          </p:cNvSpPr>
          <p:nvPr/>
        </p:nvSpPr>
        <p:spPr bwMode="auto">
          <a:xfrm>
            <a:off x="1906588" y="5808663"/>
            <a:ext cx="419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2" name="Line 72"/>
          <p:cNvSpPr>
            <a:spLocks noChangeShapeType="1"/>
          </p:cNvSpPr>
          <p:nvPr/>
        </p:nvSpPr>
        <p:spPr bwMode="auto">
          <a:xfrm flipH="1" flipV="1">
            <a:off x="5464175" y="4029075"/>
            <a:ext cx="549275" cy="1812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3" name="Line 73"/>
          <p:cNvSpPr>
            <a:spLocks noChangeShapeType="1"/>
          </p:cNvSpPr>
          <p:nvPr/>
        </p:nvSpPr>
        <p:spPr bwMode="auto">
          <a:xfrm flipH="1" flipV="1">
            <a:off x="5448300" y="3397250"/>
            <a:ext cx="38100" cy="631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2" name="Text Box 74"/>
          <p:cNvSpPr txBox="1">
            <a:spLocks noChangeArrowheads="1"/>
          </p:cNvSpPr>
          <p:nvPr/>
        </p:nvSpPr>
        <p:spPr bwMode="auto">
          <a:xfrm>
            <a:off x="2336800" y="59531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3" name="Text Box 75"/>
          <p:cNvSpPr txBox="1">
            <a:spLocks noChangeArrowheads="1"/>
          </p:cNvSpPr>
          <p:nvPr/>
        </p:nvSpPr>
        <p:spPr bwMode="auto">
          <a:xfrm>
            <a:off x="4551363" y="17145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52.87deg</a:t>
            </a:r>
          </a:p>
        </p:txBody>
      </p:sp>
      <p:sp>
        <p:nvSpPr>
          <p:cNvPr id="128034" name="Line 76"/>
          <p:cNvSpPr>
            <a:spLocks noChangeShapeType="1"/>
          </p:cNvSpPr>
          <p:nvPr/>
        </p:nvSpPr>
        <p:spPr bwMode="auto">
          <a:xfrm flipV="1">
            <a:off x="5576888" y="171450"/>
            <a:ext cx="266700" cy="4857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5" name="Text Box 78"/>
          <p:cNvSpPr txBox="1">
            <a:spLocks noChangeArrowheads="1"/>
          </p:cNvSpPr>
          <p:nvPr/>
        </p:nvSpPr>
        <p:spPr bwMode="auto">
          <a:xfrm>
            <a:off x="1063625" y="288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6" name="Text Box 79"/>
          <p:cNvSpPr txBox="1">
            <a:spLocks noChangeArrowheads="1"/>
          </p:cNvSpPr>
          <p:nvPr/>
        </p:nvSpPr>
        <p:spPr bwMode="auto">
          <a:xfrm>
            <a:off x="6326188" y="4730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7" name="Text Box 80"/>
          <p:cNvSpPr txBox="1">
            <a:spLocks noChangeArrowheads="1"/>
          </p:cNvSpPr>
          <p:nvPr/>
        </p:nvSpPr>
        <p:spPr bwMode="auto">
          <a:xfrm>
            <a:off x="2782888" y="175895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8" name="Text Box 81"/>
          <p:cNvSpPr txBox="1">
            <a:spLocks noChangeArrowheads="1"/>
          </p:cNvSpPr>
          <p:nvPr/>
        </p:nvSpPr>
        <p:spPr bwMode="auto">
          <a:xfrm>
            <a:off x="868363" y="40671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9" name="Text Box 82"/>
          <p:cNvSpPr txBox="1">
            <a:spLocks noChangeArrowheads="1"/>
          </p:cNvSpPr>
          <p:nvPr/>
        </p:nvSpPr>
        <p:spPr bwMode="auto">
          <a:xfrm>
            <a:off x="6543675" y="60737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40" name="Text Box 83"/>
          <p:cNvSpPr txBox="1">
            <a:spLocks noChangeArrowheads="1"/>
          </p:cNvSpPr>
          <p:nvPr/>
        </p:nvSpPr>
        <p:spPr bwMode="auto">
          <a:xfrm>
            <a:off x="6557963" y="938213"/>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2 Multilayer mirrors</a:t>
            </a:r>
          </a:p>
          <a:p>
            <a:pPr eaLnBrk="1" fontAlgn="base" hangingPunct="1">
              <a:spcBef>
                <a:spcPct val="0"/>
              </a:spcBef>
              <a:spcAft>
                <a:spcPct val="0"/>
              </a:spcAft>
            </a:pPr>
            <a:r>
              <a:rPr lang="en-US" altLang="en-US">
                <a:solidFill>
                  <a:srgbClr val="000000"/>
                </a:solidFill>
              </a:rPr>
              <a:t>d=2nm, W/B4C</a:t>
            </a:r>
          </a:p>
        </p:txBody>
      </p:sp>
      <p:sp>
        <p:nvSpPr>
          <p:cNvPr id="128041" name="Text Box 84"/>
          <p:cNvSpPr txBox="1">
            <a:spLocks noChangeArrowheads="1"/>
          </p:cNvSpPr>
          <p:nvPr/>
        </p:nvSpPr>
        <p:spPr bwMode="auto">
          <a:xfrm>
            <a:off x="6846888" y="1249363"/>
            <a:ext cx="188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KB Horiz focus</a:t>
            </a:r>
          </a:p>
          <a:p>
            <a:pPr eaLnBrk="1" fontAlgn="base" hangingPunct="1">
              <a:spcBef>
                <a:spcPct val="0"/>
              </a:spcBef>
              <a:spcAft>
                <a:spcPct val="0"/>
              </a:spcAft>
            </a:pPr>
            <a:r>
              <a:rPr lang="en-US" altLang="en-US">
                <a:solidFill>
                  <a:srgbClr val="000000"/>
                </a:solidFill>
              </a:rPr>
              <a:t>KB vertical focus</a:t>
            </a:r>
          </a:p>
        </p:txBody>
      </p:sp>
      <p:sp>
        <p:nvSpPr>
          <p:cNvPr id="128042" name="Line 85"/>
          <p:cNvSpPr>
            <a:spLocks noChangeShapeType="1"/>
          </p:cNvSpPr>
          <p:nvPr/>
        </p:nvSpPr>
        <p:spPr bwMode="auto">
          <a:xfrm flipH="1">
            <a:off x="5427663" y="1990725"/>
            <a:ext cx="1419225"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3" name="Line 86"/>
          <p:cNvSpPr>
            <a:spLocks noChangeShapeType="1"/>
          </p:cNvSpPr>
          <p:nvPr/>
        </p:nvSpPr>
        <p:spPr bwMode="auto">
          <a:xfrm flipH="1" flipV="1">
            <a:off x="5922963" y="1550988"/>
            <a:ext cx="923925" cy="139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4" name="Line 87"/>
          <p:cNvSpPr>
            <a:spLocks noChangeShapeType="1"/>
          </p:cNvSpPr>
          <p:nvPr/>
        </p:nvSpPr>
        <p:spPr bwMode="auto">
          <a:xfrm>
            <a:off x="8967788" y="3373438"/>
            <a:ext cx="0" cy="25796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5" name="Text Box 88"/>
          <p:cNvSpPr txBox="1">
            <a:spLocks noChangeArrowheads="1"/>
          </p:cNvSpPr>
          <p:nvPr/>
        </p:nvSpPr>
        <p:spPr bwMode="auto">
          <a:xfrm>
            <a:off x="8234363" y="4587875"/>
            <a:ext cx="69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 1m</a:t>
            </a:r>
          </a:p>
        </p:txBody>
      </p:sp>
    </p:spTree>
    <p:extLst>
      <p:ext uri="{BB962C8B-B14F-4D97-AF65-F5344CB8AC3E}">
        <p14:creationId xmlns:p14="http://schemas.microsoft.com/office/powerpoint/2010/main" val="2203784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188"/>
                                        </p:tgtEl>
                                        <p:attrNameLst>
                                          <p:attrName>style.visibility</p:attrName>
                                        </p:attrNameLst>
                                      </p:cBhvr>
                                      <p:to>
                                        <p:strVal val="visible"/>
                                      </p:to>
                                    </p:set>
                                    <p:animEffect transition="in" filter="wipe(left)">
                                      <p:cBhvr>
                                        <p:cTn id="11" dur="1000"/>
                                        <p:tgtEl>
                                          <p:spTgt spid="518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87"/>
                                        </p:tgtEl>
                                        <p:attrNameLst>
                                          <p:attrName>style.visibility</p:attrName>
                                        </p:attrNameLst>
                                      </p:cBhvr>
                                      <p:to>
                                        <p:strVal val="visible"/>
                                      </p:to>
                                    </p:set>
                                    <p:animEffect transition="in" filter="wipe(left)">
                                      <p:cBhvr>
                                        <p:cTn id="14" dur="500"/>
                                        <p:tgtEl>
                                          <p:spTgt spid="5187"/>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5174"/>
                                        </p:tgtEl>
                                        <p:attrNameLst>
                                          <p:attrName>style.visibility</p:attrName>
                                        </p:attrNameLst>
                                      </p:cBhvr>
                                      <p:to>
                                        <p:strVal val="visible"/>
                                      </p:to>
                                    </p:set>
                                    <p:animEffect transition="in" filter="wipe(down)">
                                      <p:cBhvr>
                                        <p:cTn id="17" dur="1000"/>
                                        <p:tgtEl>
                                          <p:spTgt spid="5174"/>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5189"/>
                                        </p:tgtEl>
                                        <p:attrNameLst>
                                          <p:attrName>style.visibility</p:attrName>
                                        </p:attrNameLst>
                                      </p:cBhvr>
                                      <p:to>
                                        <p:strVal val="visible"/>
                                      </p:to>
                                    </p:set>
                                    <p:animEffect transition="in" filter="wipe(up)">
                                      <p:cBhvr>
                                        <p:cTn id="20" dur="900"/>
                                        <p:tgtEl>
                                          <p:spTgt spid="5189"/>
                                        </p:tgtEl>
                                      </p:cBhvr>
                                    </p:animEffect>
                                  </p:childTnLst>
                                </p:cTn>
                              </p:par>
                              <p:par>
                                <p:cTn id="21" presetID="22" presetClass="entr" presetSubtype="8" fill="hold" grpId="0" nodeType="withEffect">
                                  <p:stCondLst>
                                    <p:cond delay="1900"/>
                                  </p:stCondLst>
                                  <p:childTnLst>
                                    <p:set>
                                      <p:cBhvr>
                                        <p:cTn id="22" dur="1" fill="hold">
                                          <p:stCondLst>
                                            <p:cond delay="0"/>
                                          </p:stCondLst>
                                        </p:cTn>
                                        <p:tgtEl>
                                          <p:spTgt spid="5190"/>
                                        </p:tgtEl>
                                        <p:attrNameLst>
                                          <p:attrName>style.visibility</p:attrName>
                                        </p:attrNameLst>
                                      </p:cBhvr>
                                      <p:to>
                                        <p:strVal val="visible"/>
                                      </p:to>
                                    </p:set>
                                    <p:animEffect transition="in" filter="wipe(left)">
                                      <p:cBhvr>
                                        <p:cTn id="23" dur="600"/>
                                        <p:tgtEl>
                                          <p:spTgt spid="5190"/>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5186"/>
                                        </p:tgtEl>
                                        <p:attrNameLst>
                                          <p:attrName>style.visibility</p:attrName>
                                        </p:attrNameLst>
                                      </p:cBhvr>
                                      <p:to>
                                        <p:strVal val="visible"/>
                                      </p:to>
                                    </p:set>
                                    <p:animEffect transition="in" filter="wipe(left)">
                                      <p:cBhvr>
                                        <p:cTn id="26" dur="1000"/>
                                        <p:tgtEl>
                                          <p:spTgt spid="5186"/>
                                        </p:tgtEl>
                                      </p:cBhvr>
                                    </p:animEffect>
                                  </p:childTnLst>
                                </p:cTn>
                              </p:par>
                              <p:par>
                                <p:cTn id="27" presetID="22" presetClass="entr" presetSubtype="4" fill="hold" grpId="0" nodeType="withEffect">
                                  <p:stCondLst>
                                    <p:cond delay="2500"/>
                                  </p:stCondLst>
                                  <p:childTnLst>
                                    <p:set>
                                      <p:cBhvr>
                                        <p:cTn id="28" dur="1" fill="hold">
                                          <p:stCondLst>
                                            <p:cond delay="0"/>
                                          </p:stCondLst>
                                        </p:cTn>
                                        <p:tgtEl>
                                          <p:spTgt spid="5192"/>
                                        </p:tgtEl>
                                        <p:attrNameLst>
                                          <p:attrName>style.visibility</p:attrName>
                                        </p:attrNameLst>
                                      </p:cBhvr>
                                      <p:to>
                                        <p:strVal val="visible"/>
                                      </p:to>
                                    </p:set>
                                    <p:animEffect transition="in" filter="wipe(down)">
                                      <p:cBhvr>
                                        <p:cTn id="29" dur="500"/>
                                        <p:tgtEl>
                                          <p:spTgt spid="5192"/>
                                        </p:tgtEl>
                                      </p:cBhvr>
                                    </p:animEffect>
                                  </p:childTnLst>
                                </p:cTn>
                              </p:par>
                              <p:par>
                                <p:cTn id="30" presetID="22" presetClass="entr" presetSubtype="1" fill="hold" grpId="0" nodeType="withEffect">
                                  <p:stCondLst>
                                    <p:cond delay="2500"/>
                                  </p:stCondLst>
                                  <p:childTnLst>
                                    <p:set>
                                      <p:cBhvr>
                                        <p:cTn id="31" dur="1" fill="hold">
                                          <p:stCondLst>
                                            <p:cond delay="0"/>
                                          </p:stCondLst>
                                        </p:cTn>
                                        <p:tgtEl>
                                          <p:spTgt spid="5175"/>
                                        </p:tgtEl>
                                        <p:attrNameLst>
                                          <p:attrName>style.visibility</p:attrName>
                                        </p:attrNameLst>
                                      </p:cBhvr>
                                      <p:to>
                                        <p:strVal val="visible"/>
                                      </p:to>
                                    </p:set>
                                    <p:animEffect transition="in" filter="wipe(up)">
                                      <p:cBhvr>
                                        <p:cTn id="32" dur="500"/>
                                        <p:tgtEl>
                                          <p:spTgt spid="5175"/>
                                        </p:tgtEl>
                                      </p:cBhvr>
                                    </p:animEffect>
                                  </p:childTnLst>
                                </p:cTn>
                              </p:par>
                              <p:par>
                                <p:cTn id="33" presetID="22" presetClass="entr" presetSubtype="1" fill="hold" grpId="0" nodeType="withEffect">
                                  <p:stCondLst>
                                    <p:cond delay="3000"/>
                                  </p:stCondLst>
                                  <p:childTnLst>
                                    <p:set>
                                      <p:cBhvr>
                                        <p:cTn id="34" dur="1" fill="hold">
                                          <p:stCondLst>
                                            <p:cond delay="0"/>
                                          </p:stCondLst>
                                        </p:cTn>
                                        <p:tgtEl>
                                          <p:spTgt spid="5177"/>
                                        </p:tgtEl>
                                        <p:attrNameLst>
                                          <p:attrName>style.visibility</p:attrName>
                                        </p:attrNameLst>
                                      </p:cBhvr>
                                      <p:to>
                                        <p:strVal val="visible"/>
                                      </p:to>
                                    </p:set>
                                    <p:animEffect transition="in" filter="wipe(up)">
                                      <p:cBhvr>
                                        <p:cTn id="35" dur="500"/>
                                        <p:tgtEl>
                                          <p:spTgt spid="5177"/>
                                        </p:tgtEl>
                                      </p:cBhvr>
                                    </p:animEffect>
                                  </p:childTnLst>
                                </p:cTn>
                              </p:par>
                              <p:par>
                                <p:cTn id="36" presetID="22" presetClass="entr" presetSubtype="4" fill="hold" grpId="0" nodeType="withEffect">
                                  <p:stCondLst>
                                    <p:cond delay="3000"/>
                                  </p:stCondLst>
                                  <p:childTnLst>
                                    <p:set>
                                      <p:cBhvr>
                                        <p:cTn id="37" dur="1" fill="hold">
                                          <p:stCondLst>
                                            <p:cond delay="0"/>
                                          </p:stCondLst>
                                        </p:cTn>
                                        <p:tgtEl>
                                          <p:spTgt spid="5193"/>
                                        </p:tgtEl>
                                        <p:attrNameLst>
                                          <p:attrName>style.visibility</p:attrName>
                                        </p:attrNameLst>
                                      </p:cBhvr>
                                      <p:to>
                                        <p:strVal val="visible"/>
                                      </p:to>
                                    </p:set>
                                    <p:animEffect transition="in" filter="wipe(down)">
                                      <p:cBhvr>
                                        <p:cTn id="38" dur="500"/>
                                        <p:tgtEl>
                                          <p:spTgt spid="5193"/>
                                        </p:tgtEl>
                                      </p:cBhvr>
                                    </p:animEffect>
                                  </p:childTnLst>
                                </p:cTn>
                              </p:par>
                              <p:par>
                                <p:cTn id="39" presetID="1" presetClass="entr" presetSubtype="0" fill="hold" grpId="0" nodeType="withEffect">
                                  <p:stCondLst>
                                    <p:cond delay="3200"/>
                                  </p:stCondLst>
                                  <p:childTnLst>
                                    <p:set>
                                      <p:cBhvr>
                                        <p:cTn id="40" dur="1" fill="hold">
                                          <p:stCondLst>
                                            <p:cond delay="499"/>
                                          </p:stCondLst>
                                        </p:cTn>
                                        <p:tgtEl>
                                          <p:spTgt spid="5136"/>
                                        </p:tgtEl>
                                        <p:attrNameLst>
                                          <p:attrName>style.visibility</p:attrName>
                                        </p:attrNameLst>
                                      </p:cBhvr>
                                      <p:to>
                                        <p:strVal val="visible"/>
                                      </p:to>
                                    </p:set>
                                  </p:childTnLst>
                                </p:cTn>
                              </p:par>
                            </p:childTnLst>
                          </p:cTn>
                        </p:par>
                        <p:par>
                          <p:cTn id="41" fill="hold" nodeType="afterGroup">
                            <p:stCondLst>
                              <p:cond delay="3700"/>
                            </p:stCondLst>
                            <p:childTnLst>
                              <p:par>
                                <p:cTn id="42" presetID="16" presetClass="entr" presetSubtype="42" fill="hold" nodeType="after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outHorizontal)">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animBg="1"/>
      <p:bldP spid="5142" grpId="0" autoUpdateAnimBg="0"/>
      <p:bldP spid="5174" grpId="0" animBg="1"/>
      <p:bldP spid="5175" grpId="0" animBg="1"/>
      <p:bldP spid="5177" grpId="0" animBg="1"/>
      <p:bldP spid="5186" grpId="0" animBg="1"/>
      <p:bldP spid="5187" grpId="0" animBg="1"/>
      <p:bldP spid="5188" grpId="0" animBg="1"/>
      <p:bldP spid="5189" grpId="0" animBg="1"/>
      <p:bldP spid="5190" grpId="0" animBg="1"/>
      <p:bldP spid="5192" grpId="0" animBg="1"/>
      <p:bldP spid="51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Tool:  LSLS II vs LCLS</a:t>
            </a:r>
            <a:endParaRPr lang="en-US" dirty="0"/>
          </a:p>
        </p:txBody>
      </p:sp>
      <p:sp>
        <p:nvSpPr>
          <p:cNvPr id="3" name="Content Placeholder 2"/>
          <p:cNvSpPr>
            <a:spLocks noGrp="1"/>
          </p:cNvSpPr>
          <p:nvPr>
            <p:ph idx="1"/>
          </p:nvPr>
        </p:nvSpPr>
        <p:spPr>
          <a:xfrm>
            <a:off x="3489960" y="1402080"/>
            <a:ext cx="5654040" cy="5334000"/>
          </a:xfrm>
        </p:spPr>
        <p:txBody>
          <a:bodyPr/>
          <a:lstStyle/>
          <a:p>
            <a:r>
              <a:rPr lang="en-US" b="1" dirty="0" smtClean="0">
                <a:solidFill>
                  <a:schemeClr val="bg1">
                    <a:lumMod val="75000"/>
                  </a:schemeClr>
                </a:solidFill>
              </a:rPr>
              <a:t>High rep rate</a:t>
            </a:r>
          </a:p>
          <a:p>
            <a:pPr lvl="1"/>
            <a:r>
              <a:rPr lang="en-US" sz="1800" b="1" dirty="0" smtClean="0">
                <a:solidFill>
                  <a:schemeClr val="bg1">
                    <a:lumMod val="75000"/>
                  </a:schemeClr>
                </a:solidFill>
              </a:rPr>
              <a:t>GDVN jet no longer “wasting” sample</a:t>
            </a:r>
          </a:p>
          <a:p>
            <a:pPr lvl="1"/>
            <a:r>
              <a:rPr lang="en-US" sz="1800" b="1" dirty="0" err="1" smtClean="0">
                <a:solidFill>
                  <a:schemeClr val="bg1">
                    <a:lumMod val="75000"/>
                  </a:schemeClr>
                </a:solidFill>
              </a:rPr>
              <a:t>Containerless</a:t>
            </a:r>
            <a:r>
              <a:rPr lang="en-US" sz="1800" b="1" dirty="0" smtClean="0">
                <a:solidFill>
                  <a:schemeClr val="bg1">
                    <a:lumMod val="75000"/>
                  </a:schemeClr>
                </a:solidFill>
              </a:rPr>
              <a:t> = low </a:t>
            </a:r>
            <a:r>
              <a:rPr lang="en-US" sz="1800" b="1" dirty="0" err="1" smtClean="0">
                <a:solidFill>
                  <a:schemeClr val="bg1">
                    <a:lumMod val="75000"/>
                  </a:schemeClr>
                </a:solidFill>
              </a:rPr>
              <a:t>bg</a:t>
            </a:r>
            <a:r>
              <a:rPr lang="en-US" sz="1800" b="1" dirty="0" smtClean="0">
                <a:solidFill>
                  <a:schemeClr val="bg1">
                    <a:lumMod val="75000"/>
                  </a:schemeClr>
                </a:solidFill>
              </a:rPr>
              <a:t> = resolution</a:t>
            </a:r>
          </a:p>
          <a:p>
            <a:pPr lvl="1"/>
            <a:r>
              <a:rPr lang="en-US" sz="1800" b="1" dirty="0" smtClean="0">
                <a:solidFill>
                  <a:schemeClr val="bg1">
                    <a:lumMod val="75000"/>
                  </a:schemeClr>
                </a:solidFill>
              </a:rPr>
              <a:t>Splash-over limit?</a:t>
            </a:r>
          </a:p>
          <a:p>
            <a:r>
              <a:rPr lang="en-US" b="1" dirty="0" smtClean="0">
                <a:solidFill>
                  <a:schemeClr val="bg1">
                    <a:lumMod val="75000"/>
                  </a:schemeClr>
                </a:solidFill>
              </a:rPr>
              <a:t>Lower J/pulse</a:t>
            </a:r>
          </a:p>
          <a:p>
            <a:pPr lvl="1"/>
            <a:r>
              <a:rPr lang="en-US" sz="1800" b="1" dirty="0" smtClean="0">
                <a:solidFill>
                  <a:schemeClr val="bg1">
                    <a:lumMod val="75000"/>
                  </a:schemeClr>
                </a:solidFill>
              </a:rPr>
              <a:t>Avoid high field damage?</a:t>
            </a:r>
          </a:p>
          <a:p>
            <a:r>
              <a:rPr lang="en-US" b="1" dirty="0" smtClean="0">
                <a:solidFill>
                  <a:schemeClr val="bg1">
                    <a:lumMod val="75000"/>
                  </a:schemeClr>
                </a:solidFill>
              </a:rPr>
              <a:t>More stable </a:t>
            </a:r>
          </a:p>
          <a:p>
            <a:pPr lvl="1"/>
            <a:r>
              <a:rPr lang="en-US" sz="1800" b="1" dirty="0" smtClean="0">
                <a:solidFill>
                  <a:schemeClr val="bg1">
                    <a:lumMod val="75000"/>
                  </a:schemeClr>
                </a:solidFill>
              </a:rPr>
              <a:t>Lower jitter</a:t>
            </a:r>
            <a:r>
              <a:rPr lang="en-US" sz="1800" b="1" dirty="0">
                <a:solidFill>
                  <a:schemeClr val="bg1">
                    <a:lumMod val="75000"/>
                  </a:schemeClr>
                </a:solidFill>
              </a:rPr>
              <a:t> </a:t>
            </a:r>
            <a:r>
              <a:rPr lang="en-US" sz="1800" b="1" dirty="0" smtClean="0">
                <a:solidFill>
                  <a:schemeClr val="bg1">
                    <a:lumMod val="75000"/>
                  </a:schemeClr>
                </a:solidFill>
              </a:rPr>
              <a:t>&amp; flicker</a:t>
            </a:r>
          </a:p>
          <a:p>
            <a:pPr lvl="1"/>
            <a:r>
              <a:rPr lang="en-US" sz="1800" b="1" dirty="0" smtClean="0">
                <a:solidFill>
                  <a:schemeClr val="bg1">
                    <a:lumMod val="75000"/>
                  </a:schemeClr>
                </a:solidFill>
              </a:rPr>
              <a:t>Sharper spots</a:t>
            </a:r>
          </a:p>
          <a:p>
            <a:r>
              <a:rPr lang="en-US" b="1" dirty="0" smtClean="0">
                <a:solidFill>
                  <a:srgbClr val="FF0000"/>
                </a:solidFill>
              </a:rPr>
              <a:t>Long </a:t>
            </a:r>
            <a:r>
              <a:rPr lang="el-GR" b="1" dirty="0" smtClean="0">
                <a:solidFill>
                  <a:srgbClr val="FF0000"/>
                </a:solidFill>
              </a:rPr>
              <a:t>λ</a:t>
            </a:r>
            <a:r>
              <a:rPr lang="en-US" b="1" dirty="0" smtClean="0">
                <a:solidFill>
                  <a:srgbClr val="FF0000"/>
                </a:solidFill>
              </a:rPr>
              <a:t> performance</a:t>
            </a:r>
          </a:p>
          <a:p>
            <a:pPr lvl="1"/>
            <a:r>
              <a:rPr lang="en-US" sz="1800" b="1" dirty="0" smtClean="0">
                <a:solidFill>
                  <a:srgbClr val="FF0000"/>
                </a:solidFill>
              </a:rPr>
              <a:t>Native element phasing</a:t>
            </a:r>
          </a:p>
          <a:p>
            <a:pPr lvl="1"/>
            <a:r>
              <a:rPr lang="en-US" sz="1800" b="1" dirty="0" smtClean="0">
                <a:solidFill>
                  <a:srgbClr val="FF0000"/>
                </a:solidFill>
              </a:rPr>
              <a:t>Match to sample size</a:t>
            </a:r>
          </a:p>
        </p:txBody>
      </p:sp>
      <p:pic>
        <p:nvPicPr>
          <p:cNvPr id="166914" name="Picture 2" descr="https://lh5.googleusercontent.com/-Tc4bF5ZbyA8/TXnFoz3cZTI/AAAAAAAAACw/4z3UZHfnG1I/s1600/Hammer+Nail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015" y="1676717"/>
            <a:ext cx="2695575"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115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Tool:  LSLS II vs LCLS</a:t>
            </a:r>
            <a:endParaRPr lang="en-US" dirty="0"/>
          </a:p>
        </p:txBody>
      </p:sp>
      <p:sp>
        <p:nvSpPr>
          <p:cNvPr id="3" name="Content Placeholder 2"/>
          <p:cNvSpPr>
            <a:spLocks noGrp="1"/>
          </p:cNvSpPr>
          <p:nvPr>
            <p:ph idx="1"/>
          </p:nvPr>
        </p:nvSpPr>
        <p:spPr>
          <a:xfrm>
            <a:off x="3489960" y="1402080"/>
            <a:ext cx="5654040" cy="5334000"/>
          </a:xfrm>
        </p:spPr>
        <p:txBody>
          <a:bodyPr/>
          <a:lstStyle/>
          <a:p>
            <a:r>
              <a:rPr lang="en-US" b="1" dirty="0" smtClean="0"/>
              <a:t>High rep rate</a:t>
            </a:r>
          </a:p>
          <a:p>
            <a:pPr lvl="1"/>
            <a:r>
              <a:rPr lang="en-US" sz="1800" b="1" dirty="0" smtClean="0"/>
              <a:t>GDVN jet no longer “wasting” sample</a:t>
            </a:r>
          </a:p>
          <a:p>
            <a:pPr lvl="1"/>
            <a:r>
              <a:rPr lang="en-US" sz="1800" b="1" dirty="0" err="1" smtClean="0"/>
              <a:t>Containerless</a:t>
            </a:r>
            <a:r>
              <a:rPr lang="en-US" sz="1800" b="1" dirty="0" smtClean="0"/>
              <a:t> = low </a:t>
            </a:r>
            <a:r>
              <a:rPr lang="en-US" sz="1800" b="1" dirty="0" err="1" smtClean="0"/>
              <a:t>bg</a:t>
            </a:r>
            <a:r>
              <a:rPr lang="en-US" sz="1800" b="1" dirty="0" smtClean="0"/>
              <a:t> = resolution</a:t>
            </a:r>
          </a:p>
          <a:p>
            <a:pPr lvl="1"/>
            <a:r>
              <a:rPr lang="en-US" sz="1800" b="1" dirty="0" smtClean="0"/>
              <a:t>Splash-over limit?</a:t>
            </a:r>
          </a:p>
          <a:p>
            <a:r>
              <a:rPr lang="en-US" b="1" dirty="0" smtClean="0"/>
              <a:t>Lower J/pulse</a:t>
            </a:r>
          </a:p>
          <a:p>
            <a:pPr lvl="1"/>
            <a:r>
              <a:rPr lang="en-US" sz="1800" b="1" dirty="0" smtClean="0"/>
              <a:t>Avoid high field damage?</a:t>
            </a:r>
          </a:p>
          <a:p>
            <a:r>
              <a:rPr lang="en-US" b="1" dirty="0" smtClean="0"/>
              <a:t>More stable </a:t>
            </a:r>
          </a:p>
          <a:p>
            <a:pPr lvl="1"/>
            <a:r>
              <a:rPr lang="en-US" sz="1800" b="1" dirty="0" smtClean="0"/>
              <a:t>Lower jitter</a:t>
            </a:r>
            <a:r>
              <a:rPr lang="en-US" sz="1800" b="1" dirty="0"/>
              <a:t> </a:t>
            </a:r>
            <a:r>
              <a:rPr lang="en-US" sz="1800" b="1" dirty="0" smtClean="0"/>
              <a:t>&amp; flicker</a:t>
            </a:r>
          </a:p>
          <a:p>
            <a:pPr lvl="1"/>
            <a:r>
              <a:rPr lang="en-US" sz="1800" b="1" dirty="0" smtClean="0"/>
              <a:t>Sharper spots</a:t>
            </a:r>
          </a:p>
          <a:p>
            <a:r>
              <a:rPr lang="en-US" b="1" dirty="0" smtClean="0"/>
              <a:t>Long </a:t>
            </a:r>
            <a:r>
              <a:rPr lang="el-GR" b="1" dirty="0" smtClean="0"/>
              <a:t>λ</a:t>
            </a:r>
            <a:r>
              <a:rPr lang="en-US" b="1" dirty="0" smtClean="0"/>
              <a:t> performance</a:t>
            </a:r>
          </a:p>
          <a:p>
            <a:pPr lvl="1"/>
            <a:r>
              <a:rPr lang="en-US" sz="1800" b="1" dirty="0" smtClean="0"/>
              <a:t>Native element phasing</a:t>
            </a:r>
          </a:p>
          <a:p>
            <a:pPr lvl="1"/>
            <a:r>
              <a:rPr lang="en-US" sz="1800" b="1" dirty="0" smtClean="0"/>
              <a:t>Match to sample size</a:t>
            </a:r>
          </a:p>
        </p:txBody>
      </p:sp>
      <p:pic>
        <p:nvPicPr>
          <p:cNvPr id="166914" name="Picture 2" descr="https://lh5.googleusercontent.com/-Tc4bF5ZbyA8/TXnFoz3cZTI/AAAAAAAAACw/4z3UZHfnG1I/s1600/Hammer+Nail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015" y="1676717"/>
            <a:ext cx="2695575"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3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solidFill>
                  <a:srgbClr val="FF0000"/>
                </a:solidFill>
                <a:cs typeface="Arial" pitchFamily="34" charset="0"/>
              </a:rPr>
              <a:t>λ</a:t>
            </a:r>
            <a:r>
              <a:rPr lang="en-US" altLang="en-US" dirty="0">
                <a:solidFill>
                  <a:srgbClr val="FF0000"/>
                </a:solidFill>
              </a:rPr>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
            </a:r>
            <a:r>
              <a:rPr lang="en-US" altLang="en-US" dirty="0" smtClean="0">
                <a:cs typeface="Arial" pitchFamily="34" charset="0"/>
              </a:rPr>
              <a:t>attenuation correction </a:t>
            </a:r>
            <a:endParaRPr lang="en-US" altLang="en-US" dirty="0">
              <a:cs typeface="Arial" pitchFamily="34" charset="0"/>
            </a:endParaRP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cell</a:t>
              </a:r>
              <a:endParaRPr lang="el-GR" altLang="en-US" sz="3600" baseline="-25000" dirty="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dirty="0">
                  <a:solidFill>
                    <a:srgbClr val="FF0000"/>
                  </a:solidFill>
                  <a:cs typeface="Arial" pitchFamily="34" charset="0"/>
                </a:rPr>
                <a:t>λ</a:t>
              </a:r>
              <a:r>
                <a:rPr lang="en-US" altLang="en-US" sz="3600" baseline="48000" dirty="0">
                  <a:solidFill>
                    <a:srgbClr val="FF0000"/>
                  </a:solidFill>
                  <a:cs typeface="Arial" pitchFamily="34" charset="0"/>
                </a:rPr>
                <a:t>3</a:t>
              </a:r>
              <a:r>
                <a:rPr lang="en-US" altLang="en-US" sz="3600" baseline="48000" dirty="0">
                  <a:cs typeface="Arial" pitchFamily="34" charset="0"/>
                </a:rPr>
                <a:t> </a:t>
              </a:r>
              <a:r>
                <a:rPr lang="en-US" altLang="en-US" sz="3600" dirty="0">
                  <a:cs typeface="Arial" pitchFamily="34" charset="0"/>
                </a:rPr>
                <a:t>L</a:t>
              </a:r>
              <a:endParaRPr lang="el-GR" altLang="en-US" sz="3600" baseline="-25000" dirty="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5657432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val="1943951614"/>
              </p:ext>
            </p:extLst>
          </p:nvPr>
        </p:nvGraphicFramePr>
        <p:xfrm>
          <a:off x="411163" y="46038"/>
          <a:ext cx="8561387" cy="6823075"/>
        </p:xfrm>
        <a:graphic>
          <a:graphicData uri="http://schemas.openxmlformats.org/presentationml/2006/ole">
            <mc:AlternateContent xmlns:mc="http://schemas.openxmlformats.org/markup-compatibility/2006">
              <mc:Choice xmlns:v="urn:schemas-microsoft-com:vml" Requires="v">
                <p:oleObj spid="_x0000_s1045"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1163" y="46038"/>
                        <a:ext cx="8561387" cy="682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Text Box 3"/>
          <p:cNvSpPr txBox="1">
            <a:spLocks noChangeArrowheads="1"/>
          </p:cNvSpPr>
          <p:nvPr/>
        </p:nvSpPr>
        <p:spPr bwMode="auto">
          <a:xfrm>
            <a:off x="371475" y="241300"/>
            <a:ext cx="83994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3200" b="1">
                <a:solidFill>
                  <a:srgbClr val="000000"/>
                </a:solidFill>
              </a:rPr>
              <a:t>wavelength dependence</a:t>
            </a:r>
          </a:p>
        </p:txBody>
      </p:sp>
      <p:sp>
        <p:nvSpPr>
          <p:cNvPr id="4100" name="Text Box 4"/>
          <p:cNvSpPr txBox="1">
            <a:spLocks noChangeArrowheads="1"/>
          </p:cNvSpPr>
          <p:nvPr/>
        </p:nvSpPr>
        <p:spPr bwMode="auto">
          <a:xfrm rot="16200000">
            <a:off x="-608012" y="3325813"/>
            <a:ext cx="27082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dirty="0">
                <a:solidFill>
                  <a:srgbClr val="000000"/>
                </a:solidFill>
              </a:rPr>
              <a:t>crystal diameter (</a:t>
            </a:r>
            <a:r>
              <a:rPr lang="el-GR" altLang="en-US" sz="2000" dirty="0">
                <a:solidFill>
                  <a:srgbClr val="000000"/>
                </a:solidFill>
                <a:cs typeface="Times New Roman" pitchFamily="18" charset="0"/>
              </a:rPr>
              <a:t>μ</a:t>
            </a:r>
            <a:r>
              <a:rPr lang="en-US" altLang="en-US" sz="2000" dirty="0">
                <a:solidFill>
                  <a:srgbClr val="000000"/>
                </a:solidFill>
              </a:rPr>
              <a:t>m)</a:t>
            </a:r>
          </a:p>
        </p:txBody>
      </p:sp>
      <p:sp>
        <p:nvSpPr>
          <p:cNvPr id="4101" name="Text Box 5"/>
          <p:cNvSpPr txBox="1">
            <a:spLocks noChangeArrowheads="1"/>
          </p:cNvSpPr>
          <p:nvPr/>
        </p:nvSpPr>
        <p:spPr bwMode="auto">
          <a:xfrm>
            <a:off x="4390230" y="2770187"/>
            <a:ext cx="150813"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n-US" altLang="en-US" b="1" dirty="0" smtClean="0">
                <a:solidFill>
                  <a:srgbClr val="000000"/>
                </a:solidFill>
                <a:latin typeface="Times New Roman" pitchFamily="18" charset="0"/>
                <a:cs typeface="Arial" pitchFamily="34" charset="0"/>
              </a:rPr>
              <a:t>Å</a:t>
            </a:r>
            <a:endParaRPr lang="en-US" altLang="en-US" b="1" dirty="0">
              <a:solidFill>
                <a:srgbClr val="000000"/>
              </a:solidFill>
              <a:latin typeface="Times New Roman" pitchFamily="18" charset="0"/>
              <a:cs typeface="Arial" pitchFamily="34" charset="0"/>
            </a:endParaRPr>
          </a:p>
        </p:txBody>
      </p:sp>
      <p:sp>
        <p:nvSpPr>
          <p:cNvPr id="4102" name="Text Box 6"/>
          <p:cNvSpPr txBox="1">
            <a:spLocks noChangeArrowheads="1"/>
          </p:cNvSpPr>
          <p:nvPr/>
        </p:nvSpPr>
        <p:spPr bwMode="auto">
          <a:xfrm>
            <a:off x="4216400" y="3049588"/>
            <a:ext cx="150813"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n-US" altLang="en-US" b="1" dirty="0">
                <a:solidFill>
                  <a:srgbClr val="000000"/>
                </a:solidFill>
                <a:latin typeface="Times New Roman" pitchFamily="18" charset="0"/>
                <a:cs typeface="Arial" pitchFamily="34" charset="0"/>
              </a:rPr>
              <a:t>Å</a:t>
            </a:r>
          </a:p>
        </p:txBody>
      </p:sp>
      <p:sp>
        <p:nvSpPr>
          <p:cNvPr id="4103" name="Rectangle 7"/>
          <p:cNvSpPr>
            <a:spLocks noChangeArrowheads="1"/>
          </p:cNvSpPr>
          <p:nvPr/>
        </p:nvSpPr>
        <p:spPr bwMode="auto">
          <a:xfrm>
            <a:off x="187325" y="163513"/>
            <a:ext cx="8731250" cy="738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 name="TextBox 1"/>
          <p:cNvSpPr txBox="1"/>
          <p:nvPr/>
        </p:nvSpPr>
        <p:spPr>
          <a:xfrm>
            <a:off x="0" y="198120"/>
            <a:ext cx="9144000" cy="584775"/>
          </a:xfrm>
          <a:prstGeom prst="rect">
            <a:avLst/>
          </a:prstGeom>
          <a:noFill/>
        </p:spPr>
        <p:txBody>
          <a:bodyPr wrap="square" rtlCol="0">
            <a:spAutoFit/>
          </a:bodyPr>
          <a:lstStyle/>
          <a:p>
            <a:pPr algn="ctr"/>
            <a:r>
              <a:rPr lang="en-US" sz="3200" dirty="0" smtClean="0"/>
              <a:t>Damage limited crystal size (synchrotron)</a:t>
            </a:r>
            <a:endParaRPr lang="en-US" sz="3200" dirty="0"/>
          </a:p>
        </p:txBody>
      </p:sp>
    </p:spTree>
    <p:extLst>
      <p:ext uri="{BB962C8B-B14F-4D97-AF65-F5344CB8AC3E}">
        <p14:creationId xmlns:p14="http://schemas.microsoft.com/office/powerpoint/2010/main" val="2182386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0531"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endParaRPr lang="en-US" altLang="en-US" sz="5400" dirty="0" smtClean="0"/>
          </a:p>
        </p:txBody>
      </p:sp>
      <p:grpSp>
        <p:nvGrpSpPr>
          <p:cNvPr id="2923524" name="Group 4"/>
          <p:cNvGrpSpPr>
            <a:grpSpLocks/>
          </p:cNvGrpSpPr>
          <p:nvPr/>
        </p:nvGrpSpPr>
        <p:grpSpPr bwMode="auto">
          <a:xfrm>
            <a:off x="820738" y="2871788"/>
            <a:ext cx="6792912" cy="1443037"/>
            <a:chOff x="485" y="1809"/>
            <a:chExt cx="4279" cy="909"/>
          </a:xfrm>
        </p:grpSpPr>
        <p:sp>
          <p:nvSpPr>
            <p:cNvPr id="150542" name="Freeform 5"/>
            <p:cNvSpPr>
              <a:spLocks/>
            </p:cNvSpPr>
            <p:nvPr/>
          </p:nvSpPr>
          <p:spPr bwMode="auto">
            <a:xfrm>
              <a:off x="2465" y="1809"/>
              <a:ext cx="777" cy="909"/>
            </a:xfrm>
            <a:custGeom>
              <a:avLst/>
              <a:gdLst>
                <a:gd name="T0" fmla="*/ 1 w 777"/>
                <a:gd name="T1" fmla="*/ 909 h 909"/>
                <a:gd name="T2" fmla="*/ 21 w 777"/>
                <a:gd name="T3" fmla="*/ 888 h 909"/>
                <a:gd name="T4" fmla="*/ 58 w 777"/>
                <a:gd name="T5" fmla="*/ 844 h 909"/>
                <a:gd name="T6" fmla="*/ 100 w 777"/>
                <a:gd name="T7" fmla="*/ 798 h 909"/>
                <a:gd name="T8" fmla="*/ 156 w 777"/>
                <a:gd name="T9" fmla="*/ 748 h 909"/>
                <a:gd name="T10" fmla="*/ 208 w 777"/>
                <a:gd name="T11" fmla="*/ 706 h 909"/>
                <a:gd name="T12" fmla="*/ 255 w 777"/>
                <a:gd name="T13" fmla="*/ 676 h 909"/>
                <a:gd name="T14" fmla="*/ 309 w 777"/>
                <a:gd name="T15" fmla="*/ 643 h 909"/>
                <a:gd name="T16" fmla="*/ 394 w 777"/>
                <a:gd name="T17" fmla="*/ 603 h 909"/>
                <a:gd name="T18" fmla="*/ 496 w 777"/>
                <a:gd name="T19" fmla="*/ 565 h 909"/>
                <a:gd name="T20" fmla="*/ 598 w 777"/>
                <a:gd name="T21" fmla="*/ 538 h 909"/>
                <a:gd name="T22" fmla="*/ 685 w 777"/>
                <a:gd name="T23" fmla="*/ 519 h 909"/>
                <a:gd name="T24" fmla="*/ 777 w 777"/>
                <a:gd name="T25" fmla="*/ 506 h 909"/>
                <a:gd name="T26" fmla="*/ 775 w 777"/>
                <a:gd name="T27" fmla="*/ 408 h 909"/>
                <a:gd name="T28" fmla="*/ 669 w 777"/>
                <a:gd name="T29" fmla="*/ 389 h 909"/>
                <a:gd name="T30" fmla="*/ 526 w 777"/>
                <a:gd name="T31" fmla="*/ 353 h 909"/>
                <a:gd name="T32" fmla="*/ 444 w 777"/>
                <a:gd name="T33" fmla="*/ 326 h 909"/>
                <a:gd name="T34" fmla="*/ 348 w 777"/>
                <a:gd name="T35" fmla="*/ 287 h 909"/>
                <a:gd name="T36" fmla="*/ 241 w 777"/>
                <a:gd name="T37" fmla="*/ 227 h 909"/>
                <a:gd name="T38" fmla="*/ 154 w 777"/>
                <a:gd name="T39" fmla="*/ 162 h 909"/>
                <a:gd name="T40" fmla="*/ 66 w 777"/>
                <a:gd name="T41" fmla="*/ 77 h 909"/>
                <a:gd name="T42" fmla="*/ 0 w 777"/>
                <a:gd name="T43" fmla="*/ 0 h 909"/>
                <a:gd name="T44" fmla="*/ 1 w 777"/>
                <a:gd name="T45" fmla="*/ 909 h 9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77" h="909">
                  <a:moveTo>
                    <a:pt x="1" y="909"/>
                  </a:moveTo>
                  <a:cubicBezTo>
                    <a:pt x="33" y="866"/>
                    <a:pt x="12" y="899"/>
                    <a:pt x="21" y="888"/>
                  </a:cubicBezTo>
                  <a:cubicBezTo>
                    <a:pt x="30" y="877"/>
                    <a:pt x="45" y="859"/>
                    <a:pt x="58" y="844"/>
                  </a:cubicBezTo>
                  <a:cubicBezTo>
                    <a:pt x="71" y="829"/>
                    <a:pt x="84" y="814"/>
                    <a:pt x="100" y="798"/>
                  </a:cubicBezTo>
                  <a:cubicBezTo>
                    <a:pt x="116" y="782"/>
                    <a:pt x="138" y="763"/>
                    <a:pt x="156" y="748"/>
                  </a:cubicBezTo>
                  <a:cubicBezTo>
                    <a:pt x="174" y="733"/>
                    <a:pt x="192" y="718"/>
                    <a:pt x="208" y="706"/>
                  </a:cubicBezTo>
                  <a:cubicBezTo>
                    <a:pt x="224" y="694"/>
                    <a:pt x="238" y="686"/>
                    <a:pt x="255" y="676"/>
                  </a:cubicBezTo>
                  <a:cubicBezTo>
                    <a:pt x="272" y="666"/>
                    <a:pt x="286" y="655"/>
                    <a:pt x="309" y="643"/>
                  </a:cubicBezTo>
                  <a:cubicBezTo>
                    <a:pt x="332" y="631"/>
                    <a:pt x="363" y="616"/>
                    <a:pt x="394" y="603"/>
                  </a:cubicBezTo>
                  <a:cubicBezTo>
                    <a:pt x="425" y="590"/>
                    <a:pt x="462" y="576"/>
                    <a:pt x="496" y="565"/>
                  </a:cubicBezTo>
                  <a:cubicBezTo>
                    <a:pt x="530" y="554"/>
                    <a:pt x="567" y="546"/>
                    <a:pt x="598" y="538"/>
                  </a:cubicBezTo>
                  <a:cubicBezTo>
                    <a:pt x="629" y="530"/>
                    <a:pt x="655" y="524"/>
                    <a:pt x="685" y="519"/>
                  </a:cubicBezTo>
                  <a:cubicBezTo>
                    <a:pt x="715" y="514"/>
                    <a:pt x="684" y="518"/>
                    <a:pt x="777" y="506"/>
                  </a:cubicBezTo>
                  <a:cubicBezTo>
                    <a:pt x="777" y="458"/>
                    <a:pt x="775" y="428"/>
                    <a:pt x="775" y="408"/>
                  </a:cubicBezTo>
                  <a:cubicBezTo>
                    <a:pt x="736" y="402"/>
                    <a:pt x="710" y="398"/>
                    <a:pt x="669" y="389"/>
                  </a:cubicBezTo>
                  <a:cubicBezTo>
                    <a:pt x="628" y="380"/>
                    <a:pt x="563" y="363"/>
                    <a:pt x="526" y="353"/>
                  </a:cubicBezTo>
                  <a:cubicBezTo>
                    <a:pt x="489" y="343"/>
                    <a:pt x="474" y="337"/>
                    <a:pt x="444" y="326"/>
                  </a:cubicBezTo>
                  <a:cubicBezTo>
                    <a:pt x="414" y="315"/>
                    <a:pt x="382" y="303"/>
                    <a:pt x="348" y="287"/>
                  </a:cubicBezTo>
                  <a:cubicBezTo>
                    <a:pt x="314" y="271"/>
                    <a:pt x="273" y="248"/>
                    <a:pt x="241" y="227"/>
                  </a:cubicBezTo>
                  <a:cubicBezTo>
                    <a:pt x="209" y="206"/>
                    <a:pt x="183" y="187"/>
                    <a:pt x="154" y="162"/>
                  </a:cubicBezTo>
                  <a:cubicBezTo>
                    <a:pt x="125" y="137"/>
                    <a:pt x="92" y="104"/>
                    <a:pt x="66" y="77"/>
                  </a:cubicBezTo>
                  <a:cubicBezTo>
                    <a:pt x="40" y="50"/>
                    <a:pt x="34" y="38"/>
                    <a:pt x="0" y="0"/>
                  </a:cubicBezTo>
                  <a:cubicBezTo>
                    <a:pt x="0" y="153"/>
                    <a:pt x="1" y="720"/>
                    <a:pt x="1" y="909"/>
                  </a:cubicBezTo>
                  <a:close/>
                </a:path>
              </a:pathLst>
            </a:custGeom>
            <a:solidFill>
              <a:srgbClr val="D1FFB1"/>
            </a:solidFill>
            <a:ln w="9525">
              <a:solidFill>
                <a:srgbClr val="D1FFB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43" name="Rectangle 6"/>
            <p:cNvSpPr>
              <a:spLocks noChangeArrowheads="1"/>
            </p:cNvSpPr>
            <p:nvPr/>
          </p:nvSpPr>
          <p:spPr bwMode="auto">
            <a:xfrm>
              <a:off x="485" y="1816"/>
              <a:ext cx="1975" cy="891"/>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0544" name="Line 7"/>
            <p:cNvSpPr>
              <a:spLocks noChangeShapeType="1"/>
            </p:cNvSpPr>
            <p:nvPr/>
          </p:nvSpPr>
          <p:spPr bwMode="auto">
            <a:xfrm>
              <a:off x="3241" y="2265"/>
              <a:ext cx="1523" cy="0"/>
            </a:xfrm>
            <a:prstGeom prst="line">
              <a:avLst/>
            </a:prstGeom>
            <a:noFill/>
            <a:ln w="1524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3528" name="Text Box 8"/>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grpSp>
        <p:nvGrpSpPr>
          <p:cNvPr id="2923529" name="Group 9"/>
          <p:cNvGrpSpPr>
            <a:grpSpLocks/>
          </p:cNvGrpSpPr>
          <p:nvPr/>
        </p:nvGrpSpPr>
        <p:grpSpPr bwMode="auto">
          <a:xfrm>
            <a:off x="5937250" y="4210050"/>
            <a:ext cx="2855913" cy="806450"/>
            <a:chOff x="3740" y="2652"/>
            <a:chExt cx="1799" cy="508"/>
          </a:xfrm>
        </p:grpSpPr>
        <p:sp>
          <p:nvSpPr>
            <p:cNvPr id="150539" name="Text Box 10"/>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t>t)</a:t>
              </a:r>
            </a:p>
          </p:txBody>
        </p:sp>
        <p:sp>
          <p:nvSpPr>
            <p:cNvPr id="150540" name="Text Box 11"/>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0541" name="Line 12"/>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3533" name="Group 13"/>
          <p:cNvGrpSpPr>
            <a:grpSpLocks/>
          </p:cNvGrpSpPr>
          <p:nvPr/>
        </p:nvGrpSpPr>
        <p:grpSpPr bwMode="auto">
          <a:xfrm>
            <a:off x="3970338" y="4622800"/>
            <a:ext cx="1203325" cy="388938"/>
            <a:chOff x="2501" y="2912"/>
            <a:chExt cx="758" cy="245"/>
          </a:xfrm>
        </p:grpSpPr>
        <p:sp>
          <p:nvSpPr>
            <p:cNvPr id="150537" name="Text Box 14"/>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endParaRPr lang="el-GR" altLang="en-US" sz="1800">
                <a:cs typeface="Arial" pitchFamily="34" charset="0"/>
              </a:endParaRPr>
            </a:p>
          </p:txBody>
        </p:sp>
        <p:sp>
          <p:nvSpPr>
            <p:cNvPr id="150538" name="Line 15"/>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3536" name="Text Box 16"/>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p>
        </p:txBody>
      </p:sp>
    </p:spTree>
    <p:extLst>
      <p:ext uri="{BB962C8B-B14F-4D97-AF65-F5344CB8AC3E}">
        <p14:creationId xmlns:p14="http://schemas.microsoft.com/office/powerpoint/2010/main" val="3336100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23524"/>
                                        </p:tgtEl>
                                        <p:attrNameLst>
                                          <p:attrName>style.visibility</p:attrName>
                                        </p:attrNameLst>
                                      </p:cBhvr>
                                      <p:to>
                                        <p:strVal val="visible"/>
                                      </p:to>
                                    </p:set>
                                    <p:animEffect transition="in" filter="wipe(left)">
                                      <p:cBhvr>
                                        <p:cTn id="7" dur="500"/>
                                        <p:tgtEl>
                                          <p:spTgt spid="2923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9235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235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92353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23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3528" grpId="0"/>
      <p:bldP spid="29235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1555"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endParaRPr lang="en-US" altLang="en-US" sz="5400" dirty="0" smtClean="0"/>
          </a:p>
        </p:txBody>
      </p:sp>
      <p:sp>
        <p:nvSpPr>
          <p:cNvPr id="151556"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2924549"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cs typeface="Arial" pitchFamily="34" charset="0"/>
              </a:rPr>
              <a:t>(</a:t>
            </a:r>
            <a:r>
              <a:rPr lang="en-US" altLang="en-US" sz="1800"/>
              <a:t>t</a:t>
            </a:r>
            <a:r>
              <a:rPr lang="en-US" altLang="en-US" sz="1800" baseline="-25000"/>
              <a:t>in</a:t>
            </a:r>
            <a:r>
              <a:rPr lang="en-US" altLang="en-US" sz="1800"/>
              <a:t>+ t</a:t>
            </a:r>
            <a:r>
              <a:rPr lang="en-US" altLang="en-US" sz="1800" baseline="-25000"/>
              <a:t>out</a:t>
            </a:r>
            <a:r>
              <a:rPr lang="en-US" altLang="en-US" sz="1800"/>
              <a:t>))</a:t>
            </a:r>
          </a:p>
        </p:txBody>
      </p:sp>
      <p:grpSp>
        <p:nvGrpSpPr>
          <p:cNvPr id="151558" name="Group 6"/>
          <p:cNvGrpSpPr>
            <a:grpSpLocks/>
          </p:cNvGrpSpPr>
          <p:nvPr/>
        </p:nvGrpSpPr>
        <p:grpSpPr bwMode="auto">
          <a:xfrm>
            <a:off x="6357938" y="4210050"/>
            <a:ext cx="627062" cy="806450"/>
            <a:chOff x="4005" y="2652"/>
            <a:chExt cx="395" cy="508"/>
          </a:xfrm>
        </p:grpSpPr>
        <p:sp>
          <p:nvSpPr>
            <p:cNvPr id="151580"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1581"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4553" name="Line 9"/>
          <p:cNvSpPr>
            <a:spLocks noChangeShapeType="1"/>
          </p:cNvSpPr>
          <p:nvPr/>
        </p:nvSpPr>
        <p:spPr bwMode="auto">
          <a:xfrm>
            <a:off x="800100" y="3595688"/>
            <a:ext cx="68024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4554" name="Group 10"/>
          <p:cNvGrpSpPr>
            <a:grpSpLocks/>
          </p:cNvGrpSpPr>
          <p:nvPr/>
        </p:nvGrpSpPr>
        <p:grpSpPr bwMode="auto">
          <a:xfrm>
            <a:off x="3970338" y="4622800"/>
            <a:ext cx="1203325" cy="388938"/>
            <a:chOff x="2501" y="2912"/>
            <a:chExt cx="758" cy="245"/>
          </a:xfrm>
        </p:grpSpPr>
        <p:sp>
          <p:nvSpPr>
            <p:cNvPr id="151578" name="Text Box 11"/>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endParaRPr lang="el-GR" altLang="en-US" sz="1800">
                <a:cs typeface="Arial" pitchFamily="34" charset="0"/>
              </a:endParaRPr>
            </a:p>
          </p:txBody>
        </p:sp>
        <p:sp>
          <p:nvSpPr>
            <p:cNvPr id="151579" name="Line 12"/>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4557" name="Group 13"/>
          <p:cNvGrpSpPr>
            <a:grpSpLocks/>
          </p:cNvGrpSpPr>
          <p:nvPr/>
        </p:nvGrpSpPr>
        <p:grpSpPr bwMode="auto">
          <a:xfrm>
            <a:off x="801688" y="1127125"/>
            <a:ext cx="7016750" cy="2468563"/>
            <a:chOff x="505" y="710"/>
            <a:chExt cx="4420" cy="1555"/>
          </a:xfrm>
        </p:grpSpPr>
        <p:sp>
          <p:nvSpPr>
            <p:cNvPr id="151576" name="Line 1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7" name="Line 1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4560" name="Group 16"/>
          <p:cNvGrpSpPr>
            <a:grpSpLocks/>
          </p:cNvGrpSpPr>
          <p:nvPr/>
        </p:nvGrpSpPr>
        <p:grpSpPr bwMode="auto">
          <a:xfrm>
            <a:off x="3960813" y="3594100"/>
            <a:ext cx="412750" cy="569913"/>
            <a:chOff x="2495" y="2264"/>
            <a:chExt cx="260" cy="359"/>
          </a:xfrm>
        </p:grpSpPr>
        <p:sp>
          <p:nvSpPr>
            <p:cNvPr id="151573" name="Line 17"/>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4" name="Line 18"/>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5" name="Text Box 19"/>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grpSp>
      <p:grpSp>
        <p:nvGrpSpPr>
          <p:cNvPr id="2924564" name="Group 20"/>
          <p:cNvGrpSpPr>
            <a:grpSpLocks/>
          </p:cNvGrpSpPr>
          <p:nvPr/>
        </p:nvGrpSpPr>
        <p:grpSpPr bwMode="auto">
          <a:xfrm>
            <a:off x="4365625" y="3009900"/>
            <a:ext cx="966788" cy="795338"/>
            <a:chOff x="2750" y="1896"/>
            <a:chExt cx="609" cy="501"/>
          </a:xfrm>
        </p:grpSpPr>
        <p:sp>
          <p:nvSpPr>
            <p:cNvPr id="151569" name="Line 21"/>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0" name="Line 22"/>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1" name="Line 23"/>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2" name="Text Box 24"/>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grpSp>
        <p:nvGrpSpPr>
          <p:cNvPr id="2924569" name="Group 25"/>
          <p:cNvGrpSpPr>
            <a:grpSpLocks/>
          </p:cNvGrpSpPr>
          <p:nvPr/>
        </p:nvGrpSpPr>
        <p:grpSpPr bwMode="auto">
          <a:xfrm>
            <a:off x="5937250" y="4210050"/>
            <a:ext cx="2855913" cy="806450"/>
            <a:chOff x="3740" y="2652"/>
            <a:chExt cx="1799" cy="508"/>
          </a:xfrm>
        </p:grpSpPr>
        <p:sp>
          <p:nvSpPr>
            <p:cNvPr id="151566" name="Text Box 26"/>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t>t)</a:t>
              </a:r>
            </a:p>
          </p:txBody>
        </p:sp>
        <p:sp>
          <p:nvSpPr>
            <p:cNvPr id="151567" name="Text Box 2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1568" name="Line 2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565" name="Text Box 29"/>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p>
        </p:txBody>
      </p:sp>
    </p:spTree>
    <p:extLst>
      <p:ext uri="{BB962C8B-B14F-4D97-AF65-F5344CB8AC3E}">
        <p14:creationId xmlns:p14="http://schemas.microsoft.com/office/powerpoint/2010/main" val="26634995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2455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45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45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45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45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24549"/>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9245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4549" grpId="0"/>
      <p:bldP spid="29245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2579"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endParaRPr lang="en-US" altLang="en-US" sz="5400" dirty="0" smtClean="0"/>
          </a:p>
        </p:txBody>
      </p:sp>
      <p:sp>
        <p:nvSpPr>
          <p:cNvPr id="152580"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152581"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cs typeface="Arial" pitchFamily="34" charset="0"/>
              </a:rPr>
              <a:t>(</a:t>
            </a:r>
            <a:r>
              <a:rPr lang="en-US" altLang="en-US" sz="1800"/>
              <a:t>t</a:t>
            </a:r>
            <a:r>
              <a:rPr lang="en-US" altLang="en-US" sz="1800" baseline="-25000"/>
              <a:t>in</a:t>
            </a:r>
            <a:r>
              <a:rPr lang="en-US" altLang="en-US" sz="1800"/>
              <a:t>+ t</a:t>
            </a:r>
            <a:r>
              <a:rPr lang="en-US" altLang="en-US" sz="1800" baseline="-25000"/>
              <a:t>out</a:t>
            </a:r>
            <a:r>
              <a:rPr lang="en-US" altLang="en-US" sz="1800"/>
              <a:t>))</a:t>
            </a:r>
          </a:p>
        </p:txBody>
      </p:sp>
      <p:grpSp>
        <p:nvGrpSpPr>
          <p:cNvPr id="152582" name="Group 6"/>
          <p:cNvGrpSpPr>
            <a:grpSpLocks/>
          </p:cNvGrpSpPr>
          <p:nvPr/>
        </p:nvGrpSpPr>
        <p:grpSpPr bwMode="auto">
          <a:xfrm>
            <a:off x="6357938" y="4210050"/>
            <a:ext cx="627062" cy="806450"/>
            <a:chOff x="4005" y="2652"/>
            <a:chExt cx="395" cy="508"/>
          </a:xfrm>
        </p:grpSpPr>
        <p:sp>
          <p:nvSpPr>
            <p:cNvPr id="152619"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2620"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5577" name="Group 9"/>
          <p:cNvGrpSpPr>
            <a:grpSpLocks/>
          </p:cNvGrpSpPr>
          <p:nvPr/>
        </p:nvGrpSpPr>
        <p:grpSpPr bwMode="auto">
          <a:xfrm>
            <a:off x="801688" y="1127125"/>
            <a:ext cx="7016750" cy="3036888"/>
            <a:chOff x="505" y="710"/>
            <a:chExt cx="4420" cy="1913"/>
          </a:xfrm>
        </p:grpSpPr>
        <p:grpSp>
          <p:nvGrpSpPr>
            <p:cNvPr id="152607" name="Group 10"/>
            <p:cNvGrpSpPr>
              <a:grpSpLocks/>
            </p:cNvGrpSpPr>
            <p:nvPr/>
          </p:nvGrpSpPr>
          <p:grpSpPr bwMode="auto">
            <a:xfrm>
              <a:off x="505" y="710"/>
              <a:ext cx="4420" cy="1555"/>
              <a:chOff x="505" y="710"/>
              <a:chExt cx="4420" cy="1555"/>
            </a:xfrm>
          </p:grpSpPr>
          <p:sp>
            <p:nvSpPr>
              <p:cNvPr id="152617" name="Line 11"/>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8" name="Line 12"/>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608" name="Group 13"/>
            <p:cNvGrpSpPr>
              <a:grpSpLocks/>
            </p:cNvGrpSpPr>
            <p:nvPr/>
          </p:nvGrpSpPr>
          <p:grpSpPr bwMode="auto">
            <a:xfrm>
              <a:off x="2495" y="2264"/>
              <a:ext cx="260" cy="359"/>
              <a:chOff x="2495" y="2264"/>
              <a:chExt cx="260" cy="359"/>
            </a:xfrm>
          </p:grpSpPr>
          <p:sp>
            <p:nvSpPr>
              <p:cNvPr id="152614" name="Line 14"/>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5" name="Line 15"/>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6" name="Text Box 16"/>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grpSp>
        <p:grpSp>
          <p:nvGrpSpPr>
            <p:cNvPr id="152609" name="Group 17"/>
            <p:cNvGrpSpPr>
              <a:grpSpLocks/>
            </p:cNvGrpSpPr>
            <p:nvPr/>
          </p:nvGrpSpPr>
          <p:grpSpPr bwMode="auto">
            <a:xfrm>
              <a:off x="2750" y="1896"/>
              <a:ext cx="609" cy="501"/>
              <a:chOff x="2750" y="1896"/>
              <a:chExt cx="609" cy="501"/>
            </a:xfrm>
          </p:grpSpPr>
          <p:sp>
            <p:nvSpPr>
              <p:cNvPr id="152610" name="Line 18"/>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1" name="Line 19"/>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2" name="Line 20"/>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3" name="Text Box 21"/>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grpSp>
      <p:grpSp>
        <p:nvGrpSpPr>
          <p:cNvPr id="2925590" name="Group 22"/>
          <p:cNvGrpSpPr>
            <a:grpSpLocks/>
          </p:cNvGrpSpPr>
          <p:nvPr/>
        </p:nvGrpSpPr>
        <p:grpSpPr bwMode="auto">
          <a:xfrm>
            <a:off x="1117600" y="1793875"/>
            <a:ext cx="7016750" cy="3036888"/>
            <a:chOff x="704" y="1130"/>
            <a:chExt cx="4420" cy="1913"/>
          </a:xfrm>
        </p:grpSpPr>
        <p:grpSp>
          <p:nvGrpSpPr>
            <p:cNvPr id="152597" name="Group 23"/>
            <p:cNvGrpSpPr>
              <a:grpSpLocks/>
            </p:cNvGrpSpPr>
            <p:nvPr/>
          </p:nvGrpSpPr>
          <p:grpSpPr bwMode="auto">
            <a:xfrm>
              <a:off x="704" y="1130"/>
              <a:ext cx="4420" cy="1555"/>
              <a:chOff x="505" y="710"/>
              <a:chExt cx="4420" cy="1555"/>
            </a:xfrm>
          </p:grpSpPr>
          <p:sp>
            <p:nvSpPr>
              <p:cNvPr id="152605" name="Line 2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6" name="Line 2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2598" name="Line 26"/>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9" name="Line 27"/>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0" name="Text Box 28"/>
            <p:cNvSpPr txBox="1">
              <a:spLocks noChangeArrowheads="1"/>
            </p:cNvSpPr>
            <p:nvPr/>
          </p:nvSpPr>
          <p:spPr bwMode="auto">
            <a:xfrm>
              <a:off x="2603" y="281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sp>
          <p:nvSpPr>
            <p:cNvPr id="152601" name="Line 29"/>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2" name="Line 30"/>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3" name="Line 31"/>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4" name="Text Box 32"/>
            <p:cNvSpPr txBox="1">
              <a:spLocks noChangeArrowheads="1"/>
            </p:cNvSpPr>
            <p:nvPr/>
          </p:nvSpPr>
          <p:spPr bwMode="auto">
            <a:xfrm rot="-2170826">
              <a:off x="3250" y="2618"/>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grpSp>
        <p:nvGrpSpPr>
          <p:cNvPr id="2925601" name="Group 33"/>
          <p:cNvGrpSpPr>
            <a:grpSpLocks/>
          </p:cNvGrpSpPr>
          <p:nvPr/>
        </p:nvGrpSpPr>
        <p:grpSpPr bwMode="auto">
          <a:xfrm>
            <a:off x="606425" y="9525"/>
            <a:ext cx="7016750" cy="3062288"/>
            <a:chOff x="382" y="6"/>
            <a:chExt cx="4420" cy="1929"/>
          </a:xfrm>
        </p:grpSpPr>
        <p:grpSp>
          <p:nvGrpSpPr>
            <p:cNvPr id="152587" name="Group 34"/>
            <p:cNvGrpSpPr>
              <a:grpSpLocks/>
            </p:cNvGrpSpPr>
            <p:nvPr/>
          </p:nvGrpSpPr>
          <p:grpSpPr bwMode="auto">
            <a:xfrm>
              <a:off x="382" y="6"/>
              <a:ext cx="4420" cy="1555"/>
              <a:chOff x="505" y="710"/>
              <a:chExt cx="4420" cy="1555"/>
            </a:xfrm>
          </p:grpSpPr>
          <p:sp>
            <p:nvSpPr>
              <p:cNvPr id="152595" name="Line 35"/>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6" name="Line 36"/>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2588" name="Line 37"/>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9" name="Line 38"/>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0" name="Text Box 39"/>
            <p:cNvSpPr txBox="1">
              <a:spLocks noChangeArrowheads="1"/>
            </p:cNvSpPr>
            <p:nvPr/>
          </p:nvSpPr>
          <p:spPr bwMode="auto">
            <a:xfrm>
              <a:off x="2480" y="1704"/>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sp>
          <p:nvSpPr>
            <p:cNvPr id="152591" name="Line 40"/>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2" name="Line 41"/>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3" name="Line 42"/>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4" name="Text Box 43"/>
            <p:cNvSpPr txBox="1">
              <a:spLocks noChangeArrowheads="1"/>
            </p:cNvSpPr>
            <p:nvPr/>
          </p:nvSpPr>
          <p:spPr bwMode="auto">
            <a:xfrm rot="-2170826">
              <a:off x="2928" y="1494"/>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sp>
        <p:nvSpPr>
          <p:cNvPr id="152586" name="Text Box 44"/>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p>
        </p:txBody>
      </p:sp>
    </p:spTree>
    <p:extLst>
      <p:ext uri="{BB962C8B-B14F-4D97-AF65-F5344CB8AC3E}">
        <p14:creationId xmlns:p14="http://schemas.microsoft.com/office/powerpoint/2010/main" val="2204709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559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2557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2560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255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Oval 2"/>
          <p:cNvSpPr>
            <a:spLocks noChangeArrowheads="1"/>
          </p:cNvSpPr>
          <p:nvPr/>
        </p:nvSpPr>
        <p:spPr bwMode="auto">
          <a:xfrm>
            <a:off x="3219450" y="1277938"/>
            <a:ext cx="2755900" cy="4433887"/>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3603" name="Rectangle 3"/>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3604" name="Rectangle 4"/>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endParaRPr lang="en-US" altLang="en-US" sz="5400" dirty="0" smtClean="0"/>
          </a:p>
        </p:txBody>
      </p:sp>
      <p:sp>
        <p:nvSpPr>
          <p:cNvPr id="153605" name="Text Box 5"/>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153606" name="Text Box 6"/>
          <p:cNvSpPr txBox="1">
            <a:spLocks noChangeArrowheads="1"/>
          </p:cNvSpPr>
          <p:nvPr/>
        </p:nvSpPr>
        <p:spPr bwMode="auto">
          <a:xfrm>
            <a:off x="5937250" y="4484688"/>
            <a:ext cx="32067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baseline="-25000">
                <a:cs typeface="Arial" pitchFamily="34" charset="0"/>
              </a:rPr>
              <a:t>xtal</a:t>
            </a:r>
            <a:r>
              <a:rPr lang="en-US" altLang="en-US" sz="1800">
                <a:cs typeface="Arial" pitchFamily="34" charset="0"/>
              </a:rPr>
              <a:t>(</a:t>
            </a:r>
            <a:r>
              <a:rPr lang="en-US" altLang="en-US" sz="1800"/>
              <a:t>t</a:t>
            </a:r>
            <a:r>
              <a:rPr lang="en-US" altLang="en-US" sz="1800" baseline="-25000"/>
              <a:t>xi</a:t>
            </a:r>
            <a:r>
              <a:rPr lang="en-US" altLang="en-US" sz="1800"/>
              <a:t>+ t</a:t>
            </a:r>
            <a:r>
              <a:rPr lang="en-US" altLang="en-US" sz="1800" baseline="-25000"/>
              <a:t>xo</a:t>
            </a:r>
            <a:r>
              <a:rPr lang="en-US" altLang="en-US" sz="1800"/>
              <a:t>)</a:t>
            </a:r>
          </a:p>
          <a:p>
            <a:pPr eaLnBrk="1" hangingPunct="1">
              <a:spcBef>
                <a:spcPct val="50000"/>
              </a:spcBef>
              <a:buFontTx/>
              <a:buNone/>
            </a:pPr>
            <a:r>
              <a:rPr lang="en-US" altLang="en-US" sz="1800"/>
              <a:t>                    -</a:t>
            </a:r>
            <a:r>
              <a:rPr lang="el-GR" altLang="en-US" sz="1800">
                <a:cs typeface="Arial" pitchFamily="34" charset="0"/>
              </a:rPr>
              <a:t>μ</a:t>
            </a:r>
            <a:r>
              <a:rPr lang="en-US" altLang="en-US" sz="1800" baseline="-25000">
                <a:cs typeface="Arial" pitchFamily="34" charset="0"/>
              </a:rPr>
              <a:t>solvent</a:t>
            </a:r>
            <a:r>
              <a:rPr lang="en-US" altLang="en-US" sz="1800">
                <a:cs typeface="Arial" pitchFamily="34" charset="0"/>
              </a:rPr>
              <a:t>(t</a:t>
            </a:r>
            <a:r>
              <a:rPr lang="en-US" altLang="en-US" sz="1800" baseline="-25000">
                <a:cs typeface="Arial" pitchFamily="34" charset="0"/>
              </a:rPr>
              <a:t>si</a:t>
            </a:r>
            <a:r>
              <a:rPr lang="en-US" altLang="en-US" sz="1800">
                <a:cs typeface="Arial" pitchFamily="34" charset="0"/>
              </a:rPr>
              <a:t> + t</a:t>
            </a:r>
            <a:r>
              <a:rPr lang="en-US" altLang="en-US" sz="1800" baseline="-25000">
                <a:cs typeface="Arial" pitchFamily="34" charset="0"/>
              </a:rPr>
              <a:t>so</a:t>
            </a:r>
            <a:r>
              <a:rPr lang="en-US" altLang="en-US" sz="1800">
                <a:cs typeface="Arial" pitchFamily="34" charset="0"/>
              </a:rPr>
              <a:t>)</a:t>
            </a:r>
            <a:r>
              <a:rPr lang="en-US" altLang="en-US" sz="1800"/>
              <a:t>]</a:t>
            </a:r>
          </a:p>
        </p:txBody>
      </p:sp>
      <p:grpSp>
        <p:nvGrpSpPr>
          <p:cNvPr id="153607" name="Group 7"/>
          <p:cNvGrpSpPr>
            <a:grpSpLocks/>
          </p:cNvGrpSpPr>
          <p:nvPr/>
        </p:nvGrpSpPr>
        <p:grpSpPr bwMode="auto">
          <a:xfrm>
            <a:off x="6357938" y="4210050"/>
            <a:ext cx="627062" cy="806450"/>
            <a:chOff x="4005" y="2652"/>
            <a:chExt cx="395" cy="508"/>
          </a:xfrm>
        </p:grpSpPr>
        <p:sp>
          <p:nvSpPr>
            <p:cNvPr id="153661" name="Text Box 8"/>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3662" name="Line 9"/>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08" name="Text Box 10"/>
          <p:cNvSpPr txBox="1">
            <a:spLocks noChangeArrowheads="1"/>
          </p:cNvSpPr>
          <p:nvPr/>
        </p:nvSpPr>
        <p:spPr bwMode="auto">
          <a:xfrm>
            <a:off x="4413250" y="273685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r>
              <a:rPr lang="en-US" altLang="en-US" sz="1800" baseline="-25000">
                <a:cs typeface="Arial" pitchFamily="34" charset="0"/>
              </a:rPr>
              <a:t>xtal</a:t>
            </a:r>
            <a:endParaRPr lang="el-GR" altLang="en-US" sz="1800" baseline="-25000">
              <a:cs typeface="Arial" pitchFamily="34" charset="0"/>
            </a:endParaRPr>
          </a:p>
        </p:txBody>
      </p:sp>
      <p:grpSp>
        <p:nvGrpSpPr>
          <p:cNvPr id="2926603" name="Group 11"/>
          <p:cNvGrpSpPr>
            <a:grpSpLocks/>
          </p:cNvGrpSpPr>
          <p:nvPr/>
        </p:nvGrpSpPr>
        <p:grpSpPr bwMode="auto">
          <a:xfrm>
            <a:off x="606425" y="9525"/>
            <a:ext cx="7016750" cy="3062288"/>
            <a:chOff x="382" y="6"/>
            <a:chExt cx="4420" cy="1929"/>
          </a:xfrm>
        </p:grpSpPr>
        <p:grpSp>
          <p:nvGrpSpPr>
            <p:cNvPr id="153646" name="Group 12"/>
            <p:cNvGrpSpPr>
              <a:grpSpLocks/>
            </p:cNvGrpSpPr>
            <p:nvPr/>
          </p:nvGrpSpPr>
          <p:grpSpPr bwMode="auto">
            <a:xfrm>
              <a:off x="382" y="6"/>
              <a:ext cx="4420" cy="1555"/>
              <a:chOff x="505" y="710"/>
              <a:chExt cx="4420" cy="1555"/>
            </a:xfrm>
          </p:grpSpPr>
          <p:sp>
            <p:nvSpPr>
              <p:cNvPr id="153659" name="Line 13"/>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0" name="Line 14"/>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47" name="Line 15"/>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8" name="Line 16"/>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9" name="Text Box 17"/>
            <p:cNvSpPr txBox="1">
              <a:spLocks noChangeArrowheads="1"/>
            </p:cNvSpPr>
            <p:nvPr/>
          </p:nvSpPr>
          <p:spPr bwMode="auto">
            <a:xfrm>
              <a:off x="2480"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xi</a:t>
              </a:r>
              <a:endParaRPr lang="el-GR" altLang="en-US" sz="1800" baseline="-25000">
                <a:cs typeface="Arial" pitchFamily="34" charset="0"/>
              </a:endParaRPr>
            </a:p>
          </p:txBody>
        </p:sp>
        <p:sp>
          <p:nvSpPr>
            <p:cNvPr id="153650" name="Line 18"/>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1" name="Line 19"/>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2" name="Line 20"/>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3" name="Text Box 21"/>
            <p:cNvSpPr txBox="1">
              <a:spLocks noChangeArrowheads="1"/>
            </p:cNvSpPr>
            <p:nvPr/>
          </p:nvSpPr>
          <p:spPr bwMode="auto">
            <a:xfrm rot="-2170826">
              <a:off x="2862" y="1560"/>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xo</a:t>
              </a:r>
              <a:endParaRPr lang="el-GR" altLang="en-US" sz="1800" baseline="-25000">
                <a:cs typeface="Arial" pitchFamily="34" charset="0"/>
              </a:endParaRPr>
            </a:p>
          </p:txBody>
        </p:sp>
        <p:sp>
          <p:nvSpPr>
            <p:cNvPr id="153654" name="Line 22"/>
            <p:cNvSpPr>
              <a:spLocks noChangeShapeType="1"/>
            </p:cNvSpPr>
            <p:nvPr/>
          </p:nvSpPr>
          <p:spPr bwMode="auto">
            <a:xfrm flipV="1">
              <a:off x="3042" y="1152"/>
              <a:ext cx="429" cy="30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5" name="Line 23"/>
            <p:cNvSpPr>
              <a:spLocks noChangeShapeType="1"/>
            </p:cNvSpPr>
            <p:nvPr/>
          </p:nvSpPr>
          <p:spPr bwMode="auto">
            <a:xfrm>
              <a:off x="2083" y="1716"/>
              <a:ext cx="41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6" name="Line 24"/>
            <p:cNvSpPr>
              <a:spLocks noChangeShapeType="1"/>
            </p:cNvSpPr>
            <p:nvPr/>
          </p:nvSpPr>
          <p:spPr bwMode="auto">
            <a:xfrm flipV="1">
              <a:off x="2082" y="1559"/>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7" name="Text Box 25"/>
            <p:cNvSpPr txBox="1">
              <a:spLocks noChangeArrowheads="1"/>
            </p:cNvSpPr>
            <p:nvPr/>
          </p:nvSpPr>
          <p:spPr bwMode="auto">
            <a:xfrm>
              <a:off x="2179"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si</a:t>
              </a:r>
              <a:endParaRPr lang="el-GR" altLang="en-US" sz="1800" baseline="-25000">
                <a:cs typeface="Arial" pitchFamily="34" charset="0"/>
              </a:endParaRPr>
            </a:p>
          </p:txBody>
        </p:sp>
        <p:sp>
          <p:nvSpPr>
            <p:cNvPr id="153658" name="Text Box 26"/>
            <p:cNvSpPr txBox="1">
              <a:spLocks noChangeArrowheads="1"/>
            </p:cNvSpPr>
            <p:nvPr/>
          </p:nvSpPr>
          <p:spPr bwMode="auto">
            <a:xfrm rot="-2170826">
              <a:off x="3306" y="123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so</a:t>
              </a:r>
              <a:endParaRPr lang="el-GR" altLang="en-US" sz="1800" baseline="-25000">
                <a:cs typeface="Arial" pitchFamily="34" charset="0"/>
              </a:endParaRPr>
            </a:p>
          </p:txBody>
        </p:sp>
      </p:grpSp>
      <p:grpSp>
        <p:nvGrpSpPr>
          <p:cNvPr id="2926619" name="Group 27"/>
          <p:cNvGrpSpPr>
            <a:grpSpLocks/>
          </p:cNvGrpSpPr>
          <p:nvPr/>
        </p:nvGrpSpPr>
        <p:grpSpPr bwMode="auto">
          <a:xfrm>
            <a:off x="1117600" y="1793875"/>
            <a:ext cx="7016750" cy="3051175"/>
            <a:chOff x="704" y="1130"/>
            <a:chExt cx="4420" cy="1922"/>
          </a:xfrm>
        </p:grpSpPr>
        <p:grpSp>
          <p:nvGrpSpPr>
            <p:cNvPr id="153630" name="Group 28"/>
            <p:cNvGrpSpPr>
              <a:grpSpLocks/>
            </p:cNvGrpSpPr>
            <p:nvPr/>
          </p:nvGrpSpPr>
          <p:grpSpPr bwMode="auto">
            <a:xfrm>
              <a:off x="704" y="1130"/>
              <a:ext cx="4420" cy="1555"/>
              <a:chOff x="505" y="710"/>
              <a:chExt cx="4420" cy="1555"/>
            </a:xfrm>
          </p:grpSpPr>
          <p:sp>
            <p:nvSpPr>
              <p:cNvPr id="153644" name="Line 29"/>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5" name="Line 30"/>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31" name="Line 31"/>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2" name="Line 32"/>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3" name="Text Box 33"/>
            <p:cNvSpPr txBox="1">
              <a:spLocks noChangeArrowheads="1"/>
            </p:cNvSpPr>
            <p:nvPr/>
          </p:nvSpPr>
          <p:spPr bwMode="auto">
            <a:xfrm>
              <a:off x="2603" y="281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xi</a:t>
              </a:r>
              <a:endParaRPr lang="el-GR" altLang="en-US" sz="1800" baseline="-25000">
                <a:cs typeface="Arial" pitchFamily="34" charset="0"/>
              </a:endParaRPr>
            </a:p>
          </p:txBody>
        </p:sp>
        <p:sp>
          <p:nvSpPr>
            <p:cNvPr id="153634" name="Line 34"/>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5" name="Line 35"/>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6" name="Line 36"/>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7" name="Text Box 37"/>
            <p:cNvSpPr txBox="1">
              <a:spLocks noChangeArrowheads="1"/>
            </p:cNvSpPr>
            <p:nvPr/>
          </p:nvSpPr>
          <p:spPr bwMode="auto">
            <a:xfrm rot="-2170826">
              <a:off x="3253" y="2627"/>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xo</a:t>
              </a:r>
              <a:endParaRPr lang="el-GR" altLang="en-US" sz="1800" baseline="-25000">
                <a:cs typeface="Arial" pitchFamily="34" charset="0"/>
              </a:endParaRPr>
            </a:p>
          </p:txBody>
        </p:sp>
        <p:sp>
          <p:nvSpPr>
            <p:cNvPr id="153638" name="Line 38"/>
            <p:cNvSpPr>
              <a:spLocks noChangeShapeType="1"/>
            </p:cNvSpPr>
            <p:nvPr/>
          </p:nvSpPr>
          <p:spPr bwMode="auto">
            <a:xfrm flipH="1" flipV="1">
              <a:off x="3766" y="2105"/>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9" name="Line 39"/>
            <p:cNvSpPr>
              <a:spLocks noChangeShapeType="1"/>
            </p:cNvSpPr>
            <p:nvPr/>
          </p:nvSpPr>
          <p:spPr bwMode="auto">
            <a:xfrm>
              <a:off x="2080" y="2839"/>
              <a:ext cx="40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0" name="Line 40"/>
            <p:cNvSpPr>
              <a:spLocks noChangeShapeType="1"/>
            </p:cNvSpPr>
            <p:nvPr/>
          </p:nvSpPr>
          <p:spPr bwMode="auto">
            <a:xfrm flipV="1">
              <a:off x="2079" y="2682"/>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1" name="Text Box 41"/>
            <p:cNvSpPr txBox="1">
              <a:spLocks noChangeArrowheads="1"/>
            </p:cNvSpPr>
            <p:nvPr/>
          </p:nvSpPr>
          <p:spPr bwMode="auto">
            <a:xfrm>
              <a:off x="2224" y="2821"/>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si</a:t>
              </a:r>
              <a:endParaRPr lang="el-GR" altLang="en-US" sz="1800" baseline="-25000">
                <a:cs typeface="Arial" pitchFamily="34" charset="0"/>
              </a:endParaRPr>
            </a:p>
          </p:txBody>
        </p:sp>
        <p:sp>
          <p:nvSpPr>
            <p:cNvPr id="153642" name="Line 42"/>
            <p:cNvSpPr>
              <a:spLocks noChangeShapeType="1"/>
            </p:cNvSpPr>
            <p:nvPr/>
          </p:nvSpPr>
          <p:spPr bwMode="auto">
            <a:xfrm flipV="1">
              <a:off x="3366" y="2234"/>
              <a:ext cx="488" cy="35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3" name="Text Box 43"/>
            <p:cNvSpPr txBox="1">
              <a:spLocks noChangeArrowheads="1"/>
            </p:cNvSpPr>
            <p:nvPr/>
          </p:nvSpPr>
          <p:spPr bwMode="auto">
            <a:xfrm rot="-2170826">
              <a:off x="3474" y="2448"/>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so</a:t>
              </a:r>
              <a:endParaRPr lang="el-GR" altLang="en-US" sz="1800" baseline="-25000">
                <a:cs typeface="Arial" pitchFamily="34" charset="0"/>
              </a:endParaRPr>
            </a:p>
          </p:txBody>
        </p:sp>
      </p:grpSp>
      <p:grpSp>
        <p:nvGrpSpPr>
          <p:cNvPr id="2926636" name="Group 44"/>
          <p:cNvGrpSpPr>
            <a:grpSpLocks/>
          </p:cNvGrpSpPr>
          <p:nvPr/>
        </p:nvGrpSpPr>
        <p:grpSpPr bwMode="auto">
          <a:xfrm>
            <a:off x="801688" y="1127125"/>
            <a:ext cx="7016750" cy="3052763"/>
            <a:chOff x="505" y="710"/>
            <a:chExt cx="4420" cy="1923"/>
          </a:xfrm>
        </p:grpSpPr>
        <p:grpSp>
          <p:nvGrpSpPr>
            <p:cNvPr id="153613" name="Group 45"/>
            <p:cNvGrpSpPr>
              <a:grpSpLocks/>
            </p:cNvGrpSpPr>
            <p:nvPr/>
          </p:nvGrpSpPr>
          <p:grpSpPr bwMode="auto">
            <a:xfrm>
              <a:off x="505" y="710"/>
              <a:ext cx="4420" cy="1555"/>
              <a:chOff x="505" y="710"/>
              <a:chExt cx="4420" cy="1555"/>
            </a:xfrm>
          </p:grpSpPr>
          <p:sp>
            <p:nvSpPr>
              <p:cNvPr id="153628" name="Line 46"/>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9" name="Line 47"/>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14" name="Line 48"/>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5" name="Line 49"/>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6" name="Text Box 50"/>
            <p:cNvSpPr txBox="1">
              <a:spLocks noChangeArrowheads="1"/>
            </p:cNvSpPr>
            <p:nvPr/>
          </p:nvSpPr>
          <p:spPr bwMode="auto">
            <a:xfrm>
              <a:off x="2507" y="239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xi</a:t>
              </a:r>
              <a:endParaRPr lang="el-GR" altLang="en-US" sz="1800" baseline="-25000">
                <a:cs typeface="Arial" pitchFamily="34" charset="0"/>
              </a:endParaRPr>
            </a:p>
          </p:txBody>
        </p:sp>
        <p:grpSp>
          <p:nvGrpSpPr>
            <p:cNvPr id="153617" name="Group 51"/>
            <p:cNvGrpSpPr>
              <a:grpSpLocks/>
            </p:cNvGrpSpPr>
            <p:nvPr/>
          </p:nvGrpSpPr>
          <p:grpSpPr bwMode="auto">
            <a:xfrm>
              <a:off x="2750" y="1896"/>
              <a:ext cx="609" cy="501"/>
              <a:chOff x="2750" y="1896"/>
              <a:chExt cx="609" cy="501"/>
            </a:xfrm>
          </p:grpSpPr>
          <p:sp>
            <p:nvSpPr>
              <p:cNvPr id="153624" name="Line 52"/>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5" name="Line 53"/>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6" name="Line 54"/>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7" name="Text Box 55"/>
              <p:cNvSpPr txBox="1">
                <a:spLocks noChangeArrowheads="1"/>
              </p:cNvSpPr>
              <p:nvPr/>
            </p:nvSpPr>
            <p:spPr bwMode="auto">
              <a:xfrm rot="-2170826">
                <a:off x="3031" y="2165"/>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xo</a:t>
                </a:r>
                <a:endParaRPr lang="el-GR" altLang="en-US" sz="1800" baseline="-25000">
                  <a:cs typeface="Arial" pitchFamily="34" charset="0"/>
                </a:endParaRPr>
              </a:p>
            </p:txBody>
          </p:sp>
        </p:grpSp>
        <p:sp>
          <p:nvSpPr>
            <p:cNvPr id="153618" name="Line 56"/>
            <p:cNvSpPr>
              <a:spLocks noChangeShapeType="1"/>
            </p:cNvSpPr>
            <p:nvPr/>
          </p:nvSpPr>
          <p:spPr bwMode="auto">
            <a:xfrm flipH="1" flipV="1">
              <a:off x="3682" y="1602"/>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9" name="Line 57"/>
            <p:cNvSpPr>
              <a:spLocks noChangeShapeType="1"/>
            </p:cNvSpPr>
            <p:nvPr/>
          </p:nvSpPr>
          <p:spPr bwMode="auto">
            <a:xfrm>
              <a:off x="2026" y="2420"/>
              <a:ext cx="46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0" name="Line 58"/>
            <p:cNvSpPr>
              <a:spLocks noChangeShapeType="1"/>
            </p:cNvSpPr>
            <p:nvPr/>
          </p:nvSpPr>
          <p:spPr bwMode="auto">
            <a:xfrm flipV="1">
              <a:off x="2025" y="2263"/>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1" name="Text Box 59"/>
            <p:cNvSpPr txBox="1">
              <a:spLocks noChangeArrowheads="1"/>
            </p:cNvSpPr>
            <p:nvPr/>
          </p:nvSpPr>
          <p:spPr bwMode="auto">
            <a:xfrm>
              <a:off x="2122" y="240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si</a:t>
              </a:r>
              <a:endParaRPr lang="el-GR" altLang="en-US" sz="1800" baseline="-25000">
                <a:cs typeface="Arial" pitchFamily="34" charset="0"/>
              </a:endParaRPr>
            </a:p>
          </p:txBody>
        </p:sp>
        <p:sp>
          <p:nvSpPr>
            <p:cNvPr id="153622" name="Text Box 60"/>
            <p:cNvSpPr txBox="1">
              <a:spLocks noChangeArrowheads="1"/>
            </p:cNvSpPr>
            <p:nvPr/>
          </p:nvSpPr>
          <p:spPr bwMode="auto">
            <a:xfrm rot="-2170826">
              <a:off x="3458" y="189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so</a:t>
              </a:r>
              <a:endParaRPr lang="el-GR" altLang="en-US" sz="1800" baseline="-25000">
                <a:cs typeface="Arial" pitchFamily="34" charset="0"/>
              </a:endParaRPr>
            </a:p>
          </p:txBody>
        </p:sp>
        <p:sp>
          <p:nvSpPr>
            <p:cNvPr id="153623" name="Line 61"/>
            <p:cNvSpPr>
              <a:spLocks noChangeShapeType="1"/>
            </p:cNvSpPr>
            <p:nvPr/>
          </p:nvSpPr>
          <p:spPr bwMode="auto">
            <a:xfrm flipV="1">
              <a:off x="3362" y="1728"/>
              <a:ext cx="407" cy="2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12" name="Text Box 62"/>
          <p:cNvSpPr txBox="1">
            <a:spLocks noChangeArrowheads="1"/>
          </p:cNvSpPr>
          <p:nvPr/>
        </p:nvSpPr>
        <p:spPr bwMode="auto">
          <a:xfrm>
            <a:off x="4138613" y="1436688"/>
            <a:ext cx="796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r>
              <a:rPr lang="en-US" altLang="en-US" sz="1800" baseline="-25000">
                <a:cs typeface="Arial" pitchFamily="34" charset="0"/>
              </a:rPr>
              <a:t>solvent</a:t>
            </a:r>
            <a:endParaRPr lang="el-GR" altLang="en-US" sz="1800" baseline="-25000">
              <a:cs typeface="Arial" pitchFamily="34" charset="0"/>
            </a:endParaRPr>
          </a:p>
        </p:txBody>
      </p:sp>
    </p:spTree>
    <p:extLst>
      <p:ext uri="{BB962C8B-B14F-4D97-AF65-F5344CB8AC3E}">
        <p14:creationId xmlns:p14="http://schemas.microsoft.com/office/powerpoint/2010/main" val="15075161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9266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66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663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6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t>beamstop</a:t>
            </a: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t>97%</a:t>
            </a:r>
          </a:p>
          <a:p>
            <a:pPr algn="ctr" eaLnBrk="1" hangingPunct="1">
              <a:spcBef>
                <a:spcPct val="0"/>
              </a:spcBef>
              <a:buFontTx/>
              <a:buNone/>
            </a:pPr>
            <a:r>
              <a:rPr lang="en-US" altLang="en-US" sz="2000" b="1" dirty="0" smtClean="0"/>
              <a:t>transmitted</a:t>
            </a:r>
            <a:endParaRPr lang="en-US" altLang="en-US" sz="2000" b="1" dirty="0"/>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t>1 Å </a:t>
            </a:r>
            <a:r>
              <a:rPr lang="en-US" altLang="en-US" b="1" dirty="0"/>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690708" y="4951413"/>
            <a:ext cx="3764172"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t>attenuation </a:t>
            </a:r>
            <a:r>
              <a:rPr lang="en-US" altLang="en-US" sz="2800" dirty="0" smtClean="0"/>
              <a:t>correction</a:t>
            </a:r>
          </a:p>
          <a:p>
            <a:pPr algn="ctr" eaLnBrk="1" hangingPunct="1">
              <a:spcBef>
                <a:spcPct val="0"/>
              </a:spcBef>
              <a:buFontTx/>
              <a:buNone/>
            </a:pPr>
            <a:r>
              <a:rPr lang="en-US" altLang="en-US" sz="2800" dirty="0"/>
              <a:t>e</a:t>
            </a:r>
            <a:r>
              <a:rPr lang="en-US" altLang="en-US" sz="2800" dirty="0" smtClean="0"/>
              <a:t>rror cannot </a:t>
            </a:r>
            <a:r>
              <a:rPr lang="en-US" altLang="en-US" sz="2800" dirty="0"/>
              <a:t>be &gt; </a:t>
            </a:r>
            <a:r>
              <a:rPr lang="en-US" altLang="en-US" sz="2800" dirty="0" smtClean="0"/>
              <a:t>~3%</a:t>
            </a:r>
            <a:endParaRPr lang="en-US" altLang="en-US" sz="2800" dirty="0"/>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t>100 </a:t>
            </a:r>
            <a:r>
              <a:rPr lang="el-GR" altLang="en-US" sz="2000" b="1" dirty="0" smtClean="0"/>
              <a:t>μ</a:t>
            </a:r>
            <a:r>
              <a:rPr lang="en-US" altLang="en-US" sz="2000" b="1" dirty="0" smtClean="0"/>
              <a:t>m</a:t>
            </a:r>
          </a:p>
          <a:p>
            <a:pPr algn="ctr" eaLnBrk="1" hangingPunct="1">
              <a:spcBef>
                <a:spcPct val="0"/>
              </a:spcBef>
              <a:buFontTx/>
              <a:buNone/>
            </a:pPr>
            <a:r>
              <a:rPr lang="en-US" altLang="en-US" sz="2000" b="1" dirty="0"/>
              <a:t>t</a:t>
            </a:r>
            <a:r>
              <a:rPr lang="en-US" altLang="en-US" sz="2000" b="1" dirty="0" smtClean="0"/>
              <a:t>hick</a:t>
            </a:r>
          </a:p>
          <a:p>
            <a:pPr algn="ctr" eaLnBrk="1" hangingPunct="1">
              <a:spcBef>
                <a:spcPct val="0"/>
              </a:spcBef>
              <a:buFontTx/>
              <a:buNone/>
            </a:pPr>
            <a:r>
              <a:rPr lang="en-US" altLang="en-US" sz="2000" b="1" dirty="0" smtClean="0"/>
              <a:t>protein</a:t>
            </a:r>
            <a:endParaRPr lang="en-US" altLang="en-US" sz="2000" b="1" dirty="0"/>
          </a:p>
        </p:txBody>
      </p:sp>
    </p:spTree>
    <p:extLst>
      <p:ext uri="{BB962C8B-B14F-4D97-AF65-F5344CB8AC3E}">
        <p14:creationId xmlns:p14="http://schemas.microsoft.com/office/powerpoint/2010/main" val="6748250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t>beamstop</a:t>
            </a: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t>2</a:t>
            </a:r>
            <a:r>
              <a:rPr lang="en-US" altLang="en-US" b="1" dirty="0" smtClean="0"/>
              <a:t>%</a:t>
            </a:r>
          </a:p>
          <a:p>
            <a:pPr algn="ctr" eaLnBrk="1" hangingPunct="1">
              <a:spcBef>
                <a:spcPct val="0"/>
              </a:spcBef>
              <a:buFontTx/>
              <a:buNone/>
            </a:pPr>
            <a:r>
              <a:rPr lang="en-US" altLang="en-US" sz="2000" b="1" dirty="0" smtClean="0"/>
              <a:t>transmitted</a:t>
            </a:r>
            <a:endParaRPr lang="en-US" altLang="en-US" sz="2000" b="1" dirty="0"/>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t>5</a:t>
            </a:r>
            <a:r>
              <a:rPr lang="en-US" altLang="en-US" b="1" dirty="0" smtClean="0"/>
              <a:t> Å </a:t>
            </a:r>
            <a:r>
              <a:rPr lang="en-US" altLang="en-US" b="1" dirty="0"/>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750019" y="4951413"/>
            <a:ext cx="3645550"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t>attenuation </a:t>
            </a:r>
            <a:r>
              <a:rPr lang="en-US" altLang="en-US" sz="2800" dirty="0" smtClean="0"/>
              <a:t>correction</a:t>
            </a:r>
          </a:p>
          <a:p>
            <a:pPr algn="ctr" eaLnBrk="1" hangingPunct="1">
              <a:spcBef>
                <a:spcPct val="0"/>
              </a:spcBef>
              <a:buFontTx/>
              <a:buNone/>
            </a:pPr>
            <a:r>
              <a:rPr lang="en-US" altLang="en-US" sz="2800" dirty="0" smtClean="0"/>
              <a:t>error can be ~98%</a:t>
            </a:r>
            <a:endParaRPr lang="en-US" altLang="en-US" sz="2800" dirty="0"/>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t>100 </a:t>
            </a:r>
            <a:r>
              <a:rPr lang="el-GR" altLang="en-US" sz="2000" b="1" dirty="0" smtClean="0"/>
              <a:t>μ</a:t>
            </a:r>
            <a:r>
              <a:rPr lang="en-US" altLang="en-US" sz="2000" b="1" dirty="0" smtClean="0"/>
              <a:t>m</a:t>
            </a:r>
          </a:p>
          <a:p>
            <a:pPr algn="ctr" eaLnBrk="1" hangingPunct="1">
              <a:spcBef>
                <a:spcPct val="0"/>
              </a:spcBef>
              <a:buFontTx/>
              <a:buNone/>
            </a:pPr>
            <a:r>
              <a:rPr lang="en-US" altLang="en-US" sz="2000" b="1" dirty="0"/>
              <a:t>t</a:t>
            </a:r>
            <a:r>
              <a:rPr lang="en-US" altLang="en-US" sz="2000" b="1" dirty="0" smtClean="0"/>
              <a:t>hick</a:t>
            </a:r>
          </a:p>
          <a:p>
            <a:pPr algn="ctr" eaLnBrk="1" hangingPunct="1">
              <a:spcBef>
                <a:spcPct val="0"/>
              </a:spcBef>
              <a:buFontTx/>
              <a:buNone/>
            </a:pPr>
            <a:r>
              <a:rPr lang="en-US" altLang="en-US" sz="2000" b="1" dirty="0" smtClean="0"/>
              <a:t>protein</a:t>
            </a:r>
            <a:endParaRPr lang="en-US" altLang="en-US" sz="2000" b="1" dirty="0"/>
          </a:p>
        </p:txBody>
      </p:sp>
    </p:spTree>
    <p:extLst>
      <p:ext uri="{BB962C8B-B14F-4D97-AF65-F5344CB8AC3E}">
        <p14:creationId xmlns:p14="http://schemas.microsoft.com/office/powerpoint/2010/main" val="10529659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t>beamstop</a:t>
            </a: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t>96%</a:t>
            </a:r>
          </a:p>
          <a:p>
            <a:pPr algn="ctr" eaLnBrk="1" hangingPunct="1">
              <a:spcBef>
                <a:spcPct val="0"/>
              </a:spcBef>
              <a:buFontTx/>
              <a:buNone/>
            </a:pPr>
            <a:r>
              <a:rPr lang="en-US" altLang="en-US" sz="2000" b="1" dirty="0" smtClean="0"/>
              <a:t>transmitted</a:t>
            </a:r>
            <a:endParaRPr lang="en-US" altLang="en-US" sz="2000" b="1" dirty="0"/>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t>5</a:t>
            </a:r>
            <a:r>
              <a:rPr lang="en-US" altLang="en-US" b="1" dirty="0" smtClean="0"/>
              <a:t> Å </a:t>
            </a:r>
            <a:r>
              <a:rPr lang="en-US" altLang="en-US" b="1" dirty="0"/>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690708" y="4951413"/>
            <a:ext cx="3764172"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t>attenuation </a:t>
            </a:r>
            <a:r>
              <a:rPr lang="en-US" altLang="en-US" sz="2800" dirty="0" smtClean="0"/>
              <a:t>correction</a:t>
            </a:r>
          </a:p>
          <a:p>
            <a:pPr algn="ctr" eaLnBrk="1" hangingPunct="1">
              <a:spcBef>
                <a:spcPct val="0"/>
              </a:spcBef>
              <a:buFontTx/>
              <a:buNone/>
            </a:pPr>
            <a:r>
              <a:rPr lang="en-US" altLang="en-US" sz="2800" dirty="0"/>
              <a:t>e</a:t>
            </a:r>
            <a:r>
              <a:rPr lang="en-US" altLang="en-US" sz="2800" dirty="0" smtClean="0"/>
              <a:t>rror cannot </a:t>
            </a:r>
            <a:r>
              <a:rPr lang="en-US" altLang="en-US" sz="2800" dirty="0"/>
              <a:t>be &gt; </a:t>
            </a:r>
            <a:r>
              <a:rPr lang="en-US" altLang="en-US" sz="2800" dirty="0" smtClean="0"/>
              <a:t>~4%</a:t>
            </a:r>
            <a:endParaRPr lang="en-US" altLang="en-US" sz="2800" dirty="0"/>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t>1 </a:t>
            </a:r>
            <a:r>
              <a:rPr lang="el-GR" altLang="en-US" sz="2000" b="1" dirty="0" smtClean="0"/>
              <a:t>μ</a:t>
            </a:r>
            <a:r>
              <a:rPr lang="en-US" altLang="en-US" sz="2000" b="1" dirty="0" smtClean="0"/>
              <a:t>m</a:t>
            </a:r>
          </a:p>
          <a:p>
            <a:pPr algn="ctr" eaLnBrk="1" hangingPunct="1">
              <a:spcBef>
                <a:spcPct val="0"/>
              </a:spcBef>
              <a:buFontTx/>
              <a:buNone/>
            </a:pPr>
            <a:r>
              <a:rPr lang="en-US" altLang="en-US" sz="2000" b="1" dirty="0"/>
              <a:t>t</a:t>
            </a:r>
            <a:r>
              <a:rPr lang="en-US" altLang="en-US" sz="2000" b="1" dirty="0" smtClean="0"/>
              <a:t>hick</a:t>
            </a:r>
          </a:p>
          <a:p>
            <a:pPr algn="ctr" eaLnBrk="1" hangingPunct="1">
              <a:spcBef>
                <a:spcPct val="0"/>
              </a:spcBef>
              <a:buFontTx/>
              <a:buNone/>
            </a:pPr>
            <a:r>
              <a:rPr lang="en-US" altLang="en-US" sz="2000" b="1" dirty="0" smtClean="0"/>
              <a:t>protein</a:t>
            </a:r>
            <a:endParaRPr lang="en-US" altLang="en-US" sz="2000" b="1" dirty="0"/>
          </a:p>
        </p:txBody>
      </p:sp>
    </p:spTree>
    <p:extLst>
      <p:ext uri="{BB962C8B-B14F-4D97-AF65-F5344CB8AC3E}">
        <p14:creationId xmlns:p14="http://schemas.microsoft.com/office/powerpoint/2010/main" val="24085664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“sweet spot” for sample size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1987"/>
            <a:ext cx="7391400" cy="5916013"/>
          </a:xfrm>
          <a:prstGeom prst="rect">
            <a:avLst/>
          </a:prstGeom>
        </p:spPr>
      </p:pic>
      <p:cxnSp>
        <p:nvCxnSpPr>
          <p:cNvPr id="5" name="Straight Connector 4"/>
          <p:cNvCxnSpPr/>
          <p:nvPr/>
        </p:nvCxnSpPr>
        <p:spPr>
          <a:xfrm>
            <a:off x="1905000" y="39624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49530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74520" y="440436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35480" y="25298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9280" y="35204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29718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9120" y="1845948"/>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166" y="182880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9345" y="184404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74166" y="1847375"/>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6118" y="1851664"/>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47547" y="1882617"/>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5680" y="1835943"/>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4760"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12882"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14337" y="1833562"/>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2680" y="185928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70836" y="187452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5891" name="Group 165890"/>
          <p:cNvGrpSpPr/>
          <p:nvPr/>
        </p:nvGrpSpPr>
        <p:grpSpPr>
          <a:xfrm>
            <a:off x="6294120" y="2804160"/>
            <a:ext cx="2441392" cy="1499771"/>
            <a:chOff x="6294120" y="2804160"/>
            <a:chExt cx="2441392" cy="1499771"/>
          </a:xfrm>
        </p:grpSpPr>
        <p:cxnSp>
          <p:nvCxnSpPr>
            <p:cNvPr id="29" name="Straight Arrow Connector 28"/>
            <p:cNvCxnSpPr/>
            <p:nvPr/>
          </p:nvCxnSpPr>
          <p:spPr>
            <a:xfrm flipH="1" flipV="1">
              <a:off x="6294120" y="2804160"/>
              <a:ext cx="1371600" cy="1143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85838" y="3657600"/>
              <a:ext cx="1149674" cy="646331"/>
            </a:xfrm>
            <a:prstGeom prst="rect">
              <a:avLst/>
            </a:prstGeom>
            <a:noFill/>
          </p:spPr>
          <p:txBody>
            <a:bodyPr wrap="none" rtlCol="0">
              <a:spAutoFit/>
            </a:bodyPr>
            <a:lstStyle/>
            <a:p>
              <a:pPr algn="ctr"/>
              <a:r>
                <a:rPr lang="en-US" b="1" u="sng" dirty="0" smtClean="0">
                  <a:solidFill>
                    <a:srgbClr val="C00000"/>
                  </a:solidFill>
                </a:rPr>
                <a:t>    2 Å    </a:t>
              </a:r>
            </a:p>
            <a:p>
              <a:pPr algn="ctr"/>
              <a:r>
                <a:rPr lang="en-US" b="1" dirty="0" smtClean="0">
                  <a:solidFill>
                    <a:srgbClr val="C00000"/>
                  </a:solidFill>
                </a:rPr>
                <a:t>2sin(90°)</a:t>
              </a:r>
              <a:endParaRPr lang="en-US" b="1" dirty="0">
                <a:solidFill>
                  <a:srgbClr val="C00000"/>
                </a:solidFill>
              </a:endParaRPr>
            </a:p>
          </p:txBody>
        </p:sp>
      </p:grpSp>
      <p:cxnSp>
        <p:nvCxnSpPr>
          <p:cNvPr id="165888" name="Straight Connector 165887"/>
          <p:cNvCxnSpPr/>
          <p:nvPr/>
        </p:nvCxnSpPr>
        <p:spPr>
          <a:xfrm>
            <a:off x="9555480" y="3886200"/>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5892" name="Group 165891"/>
          <p:cNvGrpSpPr/>
          <p:nvPr/>
        </p:nvGrpSpPr>
        <p:grpSpPr>
          <a:xfrm>
            <a:off x="5577840" y="3627120"/>
            <a:ext cx="3199715" cy="1585956"/>
            <a:chOff x="5577840" y="3627120"/>
            <a:chExt cx="3199715" cy="1585956"/>
          </a:xfrm>
        </p:grpSpPr>
        <p:cxnSp>
          <p:nvCxnSpPr>
            <p:cNvPr id="27" name="Straight Arrow Connector 26"/>
            <p:cNvCxnSpPr/>
            <p:nvPr/>
          </p:nvCxnSpPr>
          <p:spPr>
            <a:xfrm flipH="1" flipV="1">
              <a:off x="5577840" y="3627120"/>
              <a:ext cx="2103120" cy="1219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7881" y="4566745"/>
              <a:ext cx="1149674" cy="646331"/>
            </a:xfrm>
            <a:prstGeom prst="rect">
              <a:avLst/>
            </a:prstGeom>
            <a:noFill/>
          </p:spPr>
          <p:txBody>
            <a:bodyPr wrap="none" rtlCol="0">
              <a:spAutoFit/>
            </a:bodyPr>
            <a:lstStyle/>
            <a:p>
              <a:pPr algn="ctr"/>
              <a:r>
                <a:rPr lang="en-US" b="1" u="sng" dirty="0" smtClean="0">
                  <a:solidFill>
                    <a:srgbClr val="C00000"/>
                  </a:solidFill>
                </a:rPr>
                <a:t>    3 Å    </a:t>
              </a:r>
            </a:p>
            <a:p>
              <a:pPr algn="ctr"/>
              <a:r>
                <a:rPr lang="en-US" b="1" dirty="0" smtClean="0">
                  <a:solidFill>
                    <a:srgbClr val="C00000"/>
                  </a:solidFill>
                </a:rPr>
                <a:t>2sin(90°)</a:t>
              </a:r>
              <a:endParaRPr lang="en-US" b="1" dirty="0">
                <a:solidFill>
                  <a:srgbClr val="C00000"/>
                </a:solidFill>
              </a:endParaRPr>
            </a:p>
          </p:txBody>
        </p:sp>
      </p:grpSp>
      <p:sp>
        <p:nvSpPr>
          <p:cNvPr id="165889" name="TextBox 165888"/>
          <p:cNvSpPr txBox="1"/>
          <p:nvPr/>
        </p:nvSpPr>
        <p:spPr>
          <a:xfrm>
            <a:off x="5582569" y="2836216"/>
            <a:ext cx="423514" cy="523220"/>
          </a:xfrm>
          <a:prstGeom prst="rect">
            <a:avLst/>
          </a:prstGeom>
          <a:noFill/>
        </p:spPr>
        <p:txBody>
          <a:bodyPr wrap="none" rtlCol="0">
            <a:spAutoFit/>
          </a:bodyPr>
          <a:lstStyle/>
          <a:p>
            <a:r>
              <a:rPr lang="en-US" sz="2800" b="1" dirty="0" smtClean="0">
                <a:solidFill>
                  <a:srgbClr val="003300"/>
                </a:solidFill>
              </a:rPr>
              <a:t>S</a:t>
            </a:r>
            <a:endParaRPr lang="en-US" b="1" dirty="0">
              <a:solidFill>
                <a:srgbClr val="003300"/>
              </a:solidFill>
            </a:endParaRPr>
          </a:p>
        </p:txBody>
      </p:sp>
      <p:sp>
        <p:nvSpPr>
          <p:cNvPr id="36" name="TextBox 35"/>
          <p:cNvSpPr txBox="1"/>
          <p:nvPr/>
        </p:nvSpPr>
        <p:spPr>
          <a:xfrm>
            <a:off x="5339255" y="3069020"/>
            <a:ext cx="423514" cy="523220"/>
          </a:xfrm>
          <a:prstGeom prst="rect">
            <a:avLst/>
          </a:prstGeom>
          <a:noFill/>
        </p:spPr>
        <p:txBody>
          <a:bodyPr wrap="none" rtlCol="0">
            <a:spAutoFit/>
          </a:bodyPr>
          <a:lstStyle/>
          <a:p>
            <a:r>
              <a:rPr lang="en-US" sz="2800" b="1" dirty="0" smtClean="0">
                <a:solidFill>
                  <a:srgbClr val="003300"/>
                </a:solidFill>
              </a:rPr>
              <a:t>P</a:t>
            </a:r>
            <a:endParaRPr lang="en-US" b="1" dirty="0">
              <a:solidFill>
                <a:srgbClr val="003300"/>
              </a:solidFill>
            </a:endParaRPr>
          </a:p>
        </p:txBody>
      </p:sp>
      <p:sp>
        <p:nvSpPr>
          <p:cNvPr id="37" name="TextBox 36"/>
          <p:cNvSpPr txBox="1"/>
          <p:nvPr/>
        </p:nvSpPr>
        <p:spPr>
          <a:xfrm>
            <a:off x="4333415" y="3861500"/>
            <a:ext cx="704039" cy="523220"/>
          </a:xfrm>
          <a:prstGeom prst="rect">
            <a:avLst/>
          </a:prstGeom>
          <a:noFill/>
        </p:spPr>
        <p:txBody>
          <a:bodyPr wrap="none" rtlCol="0">
            <a:spAutoFit/>
          </a:bodyPr>
          <a:lstStyle/>
          <a:p>
            <a:r>
              <a:rPr lang="en-US" sz="2800" b="1" dirty="0" smtClean="0">
                <a:solidFill>
                  <a:srgbClr val="003300"/>
                </a:solidFill>
              </a:rPr>
              <a:t>Mg</a:t>
            </a:r>
            <a:endParaRPr lang="en-US" b="1" dirty="0">
              <a:solidFill>
                <a:srgbClr val="003300"/>
              </a:solidFill>
            </a:endParaRPr>
          </a:p>
        </p:txBody>
      </p:sp>
      <p:sp>
        <p:nvSpPr>
          <p:cNvPr id="38" name="TextBox 37"/>
          <p:cNvSpPr txBox="1"/>
          <p:nvPr/>
        </p:nvSpPr>
        <p:spPr>
          <a:xfrm>
            <a:off x="4104815" y="4196780"/>
            <a:ext cx="644728" cy="523220"/>
          </a:xfrm>
          <a:prstGeom prst="rect">
            <a:avLst/>
          </a:prstGeom>
          <a:noFill/>
        </p:spPr>
        <p:txBody>
          <a:bodyPr wrap="none" rtlCol="0">
            <a:spAutoFit/>
          </a:bodyPr>
          <a:lstStyle/>
          <a:p>
            <a:r>
              <a:rPr lang="en-US" sz="2800" b="1" dirty="0" smtClean="0">
                <a:solidFill>
                  <a:srgbClr val="003300"/>
                </a:solidFill>
              </a:rPr>
              <a:t>Na</a:t>
            </a:r>
            <a:endParaRPr lang="en-US" b="1" dirty="0">
              <a:solidFill>
                <a:srgbClr val="003300"/>
              </a:solidFill>
            </a:endParaRPr>
          </a:p>
        </p:txBody>
      </p:sp>
      <p:sp>
        <p:nvSpPr>
          <p:cNvPr id="39" name="TextBox 38"/>
          <p:cNvSpPr txBox="1"/>
          <p:nvPr/>
        </p:nvSpPr>
        <p:spPr>
          <a:xfrm>
            <a:off x="2062655" y="4333940"/>
            <a:ext cx="444352" cy="523220"/>
          </a:xfrm>
          <a:prstGeom prst="rect">
            <a:avLst/>
          </a:prstGeom>
          <a:noFill/>
        </p:spPr>
        <p:txBody>
          <a:bodyPr wrap="none" rtlCol="0">
            <a:spAutoFit/>
          </a:bodyPr>
          <a:lstStyle/>
          <a:p>
            <a:r>
              <a:rPr lang="en-US" sz="2800" b="1" dirty="0" smtClean="0">
                <a:solidFill>
                  <a:srgbClr val="003300"/>
                </a:solidFill>
              </a:rPr>
              <a:t>C</a:t>
            </a:r>
            <a:endParaRPr lang="en-US" b="1" dirty="0">
              <a:solidFill>
                <a:srgbClr val="003300"/>
              </a:solidFill>
            </a:endParaRPr>
          </a:p>
        </p:txBody>
      </p:sp>
      <p:sp>
        <p:nvSpPr>
          <p:cNvPr id="40" name="TextBox 39"/>
          <p:cNvSpPr txBox="1"/>
          <p:nvPr/>
        </p:nvSpPr>
        <p:spPr>
          <a:xfrm>
            <a:off x="3571415" y="4913060"/>
            <a:ext cx="404278" cy="523220"/>
          </a:xfrm>
          <a:prstGeom prst="rect">
            <a:avLst/>
          </a:prstGeom>
          <a:noFill/>
        </p:spPr>
        <p:txBody>
          <a:bodyPr wrap="none" rtlCol="0">
            <a:spAutoFit/>
          </a:bodyPr>
          <a:lstStyle/>
          <a:p>
            <a:r>
              <a:rPr lang="en-US" sz="2800" b="1" dirty="0" smtClean="0">
                <a:solidFill>
                  <a:srgbClr val="003300"/>
                </a:solidFill>
              </a:rPr>
              <a:t>F</a:t>
            </a:r>
            <a:endParaRPr lang="en-US" b="1" dirty="0">
              <a:solidFill>
                <a:srgbClr val="003300"/>
              </a:solidFill>
            </a:endParaRPr>
          </a:p>
        </p:txBody>
      </p:sp>
      <p:sp>
        <p:nvSpPr>
          <p:cNvPr id="41" name="TextBox 40"/>
          <p:cNvSpPr txBox="1"/>
          <p:nvPr/>
        </p:nvSpPr>
        <p:spPr>
          <a:xfrm>
            <a:off x="2626535" y="4867340"/>
            <a:ext cx="444352" cy="523220"/>
          </a:xfrm>
          <a:prstGeom prst="rect">
            <a:avLst/>
          </a:prstGeom>
          <a:noFill/>
        </p:spPr>
        <p:txBody>
          <a:bodyPr wrap="none" rtlCol="0">
            <a:spAutoFit/>
          </a:bodyPr>
          <a:lstStyle/>
          <a:p>
            <a:r>
              <a:rPr lang="en-US" sz="2800" b="1" dirty="0" smtClean="0">
                <a:solidFill>
                  <a:srgbClr val="003300"/>
                </a:solidFill>
              </a:rPr>
              <a:t>N</a:t>
            </a:r>
            <a:endParaRPr lang="en-US" b="1" dirty="0">
              <a:solidFill>
                <a:srgbClr val="003300"/>
              </a:solidFill>
            </a:endParaRPr>
          </a:p>
        </p:txBody>
      </p:sp>
      <p:sp>
        <p:nvSpPr>
          <p:cNvPr id="42" name="TextBox 41"/>
          <p:cNvSpPr txBox="1"/>
          <p:nvPr/>
        </p:nvSpPr>
        <p:spPr>
          <a:xfrm>
            <a:off x="3098975" y="4974020"/>
            <a:ext cx="463588" cy="523220"/>
          </a:xfrm>
          <a:prstGeom prst="rect">
            <a:avLst/>
          </a:prstGeom>
          <a:noFill/>
        </p:spPr>
        <p:txBody>
          <a:bodyPr wrap="none" rtlCol="0">
            <a:spAutoFit/>
          </a:bodyPr>
          <a:lstStyle/>
          <a:p>
            <a:r>
              <a:rPr lang="en-US" sz="2800" b="1" dirty="0" smtClean="0">
                <a:solidFill>
                  <a:srgbClr val="003300"/>
                </a:solidFill>
              </a:rPr>
              <a:t>O</a:t>
            </a:r>
            <a:endParaRPr lang="en-US" b="1" dirty="0">
              <a:solidFill>
                <a:srgbClr val="003300"/>
              </a:solidFill>
            </a:endParaRPr>
          </a:p>
        </p:txBody>
      </p:sp>
      <p:sp>
        <p:nvSpPr>
          <p:cNvPr id="43" name="TextBox 42"/>
          <p:cNvSpPr txBox="1"/>
          <p:nvPr/>
        </p:nvSpPr>
        <p:spPr>
          <a:xfrm>
            <a:off x="5826409" y="2409496"/>
            <a:ext cx="543739" cy="523220"/>
          </a:xfrm>
          <a:prstGeom prst="rect">
            <a:avLst/>
          </a:prstGeom>
          <a:noFill/>
        </p:spPr>
        <p:txBody>
          <a:bodyPr wrap="none" rtlCol="0">
            <a:spAutoFit/>
          </a:bodyPr>
          <a:lstStyle/>
          <a:p>
            <a:r>
              <a:rPr lang="en-US" sz="2800" b="1" dirty="0" smtClean="0">
                <a:solidFill>
                  <a:srgbClr val="003300"/>
                </a:solidFill>
              </a:rPr>
              <a:t>Cl</a:t>
            </a:r>
            <a:endParaRPr lang="en-US" b="1" dirty="0">
              <a:solidFill>
                <a:srgbClr val="003300"/>
              </a:solidFill>
            </a:endParaRPr>
          </a:p>
        </p:txBody>
      </p:sp>
      <p:sp>
        <p:nvSpPr>
          <p:cNvPr id="44" name="TextBox 43"/>
          <p:cNvSpPr txBox="1"/>
          <p:nvPr/>
        </p:nvSpPr>
        <p:spPr>
          <a:xfrm>
            <a:off x="6055009" y="2089456"/>
            <a:ext cx="583814" cy="523220"/>
          </a:xfrm>
          <a:prstGeom prst="rect">
            <a:avLst/>
          </a:prstGeom>
          <a:noFill/>
        </p:spPr>
        <p:txBody>
          <a:bodyPr wrap="none" rtlCol="0">
            <a:spAutoFit/>
          </a:bodyPr>
          <a:lstStyle/>
          <a:p>
            <a:r>
              <a:rPr lang="en-US" sz="2800" b="1" dirty="0" err="1" smtClean="0">
                <a:solidFill>
                  <a:srgbClr val="003300"/>
                </a:solidFill>
              </a:rPr>
              <a:t>Ar</a:t>
            </a:r>
            <a:endParaRPr lang="en-US" b="1" dirty="0">
              <a:solidFill>
                <a:srgbClr val="003300"/>
              </a:solidFill>
            </a:endParaRPr>
          </a:p>
        </p:txBody>
      </p:sp>
      <p:sp>
        <p:nvSpPr>
          <p:cNvPr id="45" name="TextBox 44"/>
          <p:cNvSpPr txBox="1"/>
          <p:nvPr/>
        </p:nvSpPr>
        <p:spPr>
          <a:xfrm>
            <a:off x="6390289" y="2561896"/>
            <a:ext cx="444352" cy="523220"/>
          </a:xfrm>
          <a:prstGeom prst="rect">
            <a:avLst/>
          </a:prstGeom>
          <a:noFill/>
        </p:spPr>
        <p:txBody>
          <a:bodyPr wrap="none" rtlCol="0">
            <a:spAutoFit/>
          </a:bodyPr>
          <a:lstStyle/>
          <a:p>
            <a:r>
              <a:rPr lang="en-US" sz="2800" b="1" dirty="0" smtClean="0">
                <a:solidFill>
                  <a:srgbClr val="003300"/>
                </a:solidFill>
              </a:rPr>
              <a:t>K</a:t>
            </a:r>
            <a:endParaRPr lang="en-US" b="1" dirty="0">
              <a:solidFill>
                <a:srgbClr val="003300"/>
              </a:solidFill>
            </a:endParaRPr>
          </a:p>
        </p:txBody>
      </p:sp>
      <p:sp>
        <p:nvSpPr>
          <p:cNvPr id="46" name="TextBox 45"/>
          <p:cNvSpPr txBox="1"/>
          <p:nvPr/>
        </p:nvSpPr>
        <p:spPr>
          <a:xfrm>
            <a:off x="6359809" y="1738936"/>
            <a:ext cx="644728" cy="523220"/>
          </a:xfrm>
          <a:prstGeom prst="rect">
            <a:avLst/>
          </a:prstGeom>
          <a:noFill/>
        </p:spPr>
        <p:txBody>
          <a:bodyPr wrap="none" rtlCol="0">
            <a:spAutoFit/>
          </a:bodyPr>
          <a:lstStyle/>
          <a:p>
            <a:r>
              <a:rPr lang="en-US" sz="2800" b="1" dirty="0" smtClean="0">
                <a:solidFill>
                  <a:srgbClr val="003300"/>
                </a:solidFill>
              </a:rPr>
              <a:t>Ca</a:t>
            </a:r>
            <a:endParaRPr lang="en-US" b="1" dirty="0">
              <a:solidFill>
                <a:srgbClr val="003300"/>
              </a:solidFill>
            </a:endParaRPr>
          </a:p>
        </p:txBody>
      </p:sp>
      <p:sp>
        <p:nvSpPr>
          <p:cNvPr id="47" name="TextBox 46"/>
          <p:cNvSpPr txBox="1"/>
          <p:nvPr/>
        </p:nvSpPr>
        <p:spPr>
          <a:xfrm>
            <a:off x="3815255" y="4486340"/>
            <a:ext cx="644728" cy="523220"/>
          </a:xfrm>
          <a:prstGeom prst="rect">
            <a:avLst/>
          </a:prstGeom>
          <a:noFill/>
        </p:spPr>
        <p:txBody>
          <a:bodyPr wrap="none" rtlCol="0">
            <a:spAutoFit/>
          </a:bodyPr>
          <a:lstStyle/>
          <a:p>
            <a:r>
              <a:rPr lang="en-US" sz="2800" b="1" dirty="0" smtClean="0">
                <a:solidFill>
                  <a:srgbClr val="003300"/>
                </a:solidFill>
              </a:rPr>
              <a:t>Ne</a:t>
            </a:r>
            <a:endParaRPr lang="en-US" b="1" dirty="0">
              <a:solidFill>
                <a:srgbClr val="003300"/>
              </a:solidFill>
            </a:endParaRPr>
          </a:p>
        </p:txBody>
      </p:sp>
      <p:sp>
        <p:nvSpPr>
          <p:cNvPr id="51" name="TextBox 50"/>
          <p:cNvSpPr txBox="1"/>
          <p:nvPr/>
        </p:nvSpPr>
        <p:spPr>
          <a:xfrm>
            <a:off x="4816890" y="4250383"/>
            <a:ext cx="623889" cy="523220"/>
          </a:xfrm>
          <a:prstGeom prst="rect">
            <a:avLst/>
          </a:prstGeom>
          <a:noFill/>
        </p:spPr>
        <p:txBody>
          <a:bodyPr wrap="none" rtlCol="0">
            <a:spAutoFit/>
          </a:bodyPr>
          <a:lstStyle/>
          <a:p>
            <a:r>
              <a:rPr lang="en-US" sz="2800" b="1" dirty="0" smtClean="0">
                <a:solidFill>
                  <a:srgbClr val="003300"/>
                </a:solidFill>
              </a:rPr>
              <a:t>Se</a:t>
            </a:r>
            <a:endParaRPr lang="en-US" b="1" dirty="0">
              <a:solidFill>
                <a:srgbClr val="003300"/>
              </a:solidFill>
            </a:endParaRPr>
          </a:p>
        </p:txBody>
      </p:sp>
      <p:grpSp>
        <p:nvGrpSpPr>
          <p:cNvPr id="165895" name="Group 165894"/>
          <p:cNvGrpSpPr/>
          <p:nvPr/>
        </p:nvGrpSpPr>
        <p:grpSpPr>
          <a:xfrm>
            <a:off x="5155324" y="4177862"/>
            <a:ext cx="3648507" cy="1770938"/>
            <a:chOff x="5155324" y="4177862"/>
            <a:chExt cx="3648507" cy="1770938"/>
          </a:xfrm>
        </p:grpSpPr>
        <p:cxnSp>
          <p:nvCxnSpPr>
            <p:cNvPr id="54" name="Straight Arrow Connector 53"/>
            <p:cNvCxnSpPr/>
            <p:nvPr/>
          </p:nvCxnSpPr>
          <p:spPr>
            <a:xfrm flipH="1" flipV="1">
              <a:off x="5155324" y="4177862"/>
              <a:ext cx="2551912" cy="14041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54157" y="5302469"/>
              <a:ext cx="1149674" cy="646331"/>
            </a:xfrm>
            <a:prstGeom prst="rect">
              <a:avLst/>
            </a:prstGeom>
            <a:noFill/>
          </p:spPr>
          <p:txBody>
            <a:bodyPr wrap="none" rtlCol="0">
              <a:spAutoFit/>
            </a:bodyPr>
            <a:lstStyle/>
            <a:p>
              <a:pPr algn="ctr"/>
              <a:r>
                <a:rPr lang="en-US" b="1" u="sng" dirty="0" smtClean="0">
                  <a:solidFill>
                    <a:srgbClr val="C00000"/>
                  </a:solidFill>
                </a:rPr>
                <a:t>    4 Å    </a:t>
              </a:r>
            </a:p>
            <a:p>
              <a:pPr algn="ctr"/>
              <a:r>
                <a:rPr lang="en-US" b="1" dirty="0" smtClean="0">
                  <a:solidFill>
                    <a:srgbClr val="C00000"/>
                  </a:solidFill>
                </a:rPr>
                <a:t>2sin(90°)</a:t>
              </a:r>
              <a:endParaRPr lang="en-US" b="1" dirty="0">
                <a:solidFill>
                  <a:srgbClr val="C00000"/>
                </a:solidFill>
              </a:endParaRPr>
            </a:p>
          </p:txBody>
        </p:sp>
      </p:grpSp>
    </p:spTree>
    <p:extLst>
      <p:ext uri="{BB962C8B-B14F-4D97-AF65-F5344CB8AC3E}">
        <p14:creationId xmlns:p14="http://schemas.microsoft.com/office/powerpoint/2010/main" val="100642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8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8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8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89" grpId="0"/>
      <p:bldP spid="36" grpId="0"/>
      <p:bldP spid="37" grpId="0"/>
      <p:bldP spid="38" grpId="0"/>
      <p:bldP spid="39" grpId="0"/>
      <p:bldP spid="40" grpId="0"/>
      <p:bldP spid="41" grpId="0"/>
      <p:bldP spid="42" grpId="0"/>
      <p:bldP spid="43" grpId="0"/>
      <p:bldP spid="44" grpId="0"/>
      <p:bldP spid="45" grpId="0"/>
      <p:bldP spid="46" grpId="0"/>
      <p:bldP spid="47"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5335"/>
            <a:ext cx="7772400" cy="1481137"/>
          </a:xfrm>
        </p:spPr>
        <p:txBody>
          <a:bodyPr/>
          <a:lstStyle/>
          <a:p>
            <a:r>
              <a:rPr lang="en-US" sz="4800" b="1" dirty="0" smtClean="0"/>
              <a:t>Grand Challenges in Structural Biology</a:t>
            </a:r>
            <a:endParaRPr lang="en-US" sz="4800" b="1" dirty="0"/>
          </a:p>
        </p:txBody>
      </p:sp>
      <p:sp>
        <p:nvSpPr>
          <p:cNvPr id="3" name="TextBox 2"/>
          <p:cNvSpPr txBox="1"/>
          <p:nvPr/>
        </p:nvSpPr>
        <p:spPr>
          <a:xfrm>
            <a:off x="3143250" y="2242640"/>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accent2">
                    <a:lumMod val="75000"/>
                  </a:schemeClr>
                </a:solidFill>
              </a:rPr>
              <a:t>Phase Problem</a:t>
            </a:r>
            <a:endParaRPr lang="en-US" sz="4400" dirty="0" smtClean="0">
              <a:solidFill>
                <a:schemeClr val="accent2">
                  <a:lumMod val="75000"/>
                </a:schemeClr>
              </a:solidFill>
            </a:endParaRPr>
          </a:p>
          <a:p>
            <a:pPr>
              <a:spcAft>
                <a:spcPts val="600"/>
              </a:spcAft>
            </a:pPr>
            <a:r>
              <a:rPr lang="en-US" sz="2400" dirty="0" smtClean="0"/>
              <a:t>	spots, but no maps</a:t>
            </a:r>
            <a:endParaRPr lang="en-US" sz="2400" dirty="0"/>
          </a:p>
          <a:p>
            <a:pPr marL="285750" indent="-285750">
              <a:spcAft>
                <a:spcPts val="600"/>
              </a:spcAft>
              <a:buFont typeface="Wingdings" panose="05000000000000000000" pitchFamily="2" charset="2"/>
              <a:buChar char="§"/>
            </a:pPr>
            <a:r>
              <a:rPr lang="en-US" sz="4400" dirty="0" smtClean="0">
                <a:solidFill>
                  <a:srgbClr val="C00000"/>
                </a:solidFill>
              </a:rPr>
              <a:t>Amplitude Problem</a:t>
            </a:r>
          </a:p>
          <a:p>
            <a:pPr lvl="2">
              <a:spcAft>
                <a:spcPts val="600"/>
              </a:spcAft>
            </a:pPr>
            <a:r>
              <a:rPr lang="en-US" sz="2400" dirty="0" smtClean="0"/>
              <a:t>Crystals, but no spots</a:t>
            </a:r>
          </a:p>
          <a:p>
            <a:pPr marL="285750" indent="-285750">
              <a:spcAft>
                <a:spcPts val="600"/>
              </a:spcAft>
              <a:buFont typeface="Wingdings" panose="05000000000000000000" pitchFamily="2" charset="2"/>
              <a:buChar char="§"/>
            </a:pPr>
            <a:r>
              <a:rPr lang="en-US" sz="4400" dirty="0" smtClean="0">
                <a:solidFill>
                  <a:srgbClr val="008000"/>
                </a:solidFill>
              </a:rPr>
              <a:t>R-factor Gap</a:t>
            </a:r>
          </a:p>
          <a:p>
            <a:pPr lvl="2">
              <a:spcAft>
                <a:spcPts val="600"/>
              </a:spcAft>
            </a:pPr>
            <a:r>
              <a:rPr lang="en-US" sz="2400" dirty="0" smtClean="0"/>
              <a:t>Can’t/shouldn’t publish</a:t>
            </a:r>
            <a:endParaRPr lang="en-US" sz="2400" dirty="0"/>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585540"/>
            <a:ext cx="2286000" cy="275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3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4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5335"/>
            <a:ext cx="7772400" cy="1481137"/>
          </a:xfrm>
        </p:spPr>
        <p:txBody>
          <a:bodyPr/>
          <a:lstStyle/>
          <a:p>
            <a:r>
              <a:rPr lang="en-US" sz="4800" b="1" dirty="0" smtClean="0"/>
              <a:t>Grand Challenges in Structural Biology</a:t>
            </a:r>
            <a:endParaRPr lang="en-US" sz="4800" b="1" dirty="0"/>
          </a:p>
        </p:txBody>
      </p:sp>
      <p:sp>
        <p:nvSpPr>
          <p:cNvPr id="3" name="TextBox 2"/>
          <p:cNvSpPr txBox="1"/>
          <p:nvPr/>
        </p:nvSpPr>
        <p:spPr>
          <a:xfrm>
            <a:off x="3143250" y="2242640"/>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bg1">
                    <a:lumMod val="75000"/>
                  </a:schemeClr>
                </a:solidFill>
              </a:rPr>
              <a:t>Phase Problem</a:t>
            </a:r>
            <a:endParaRPr lang="en-US" sz="4400" dirty="0" smtClean="0">
              <a:solidFill>
                <a:schemeClr val="bg1">
                  <a:lumMod val="75000"/>
                </a:schemeClr>
              </a:solidFill>
            </a:endParaRPr>
          </a:p>
          <a:p>
            <a:pPr>
              <a:spcAft>
                <a:spcPts val="600"/>
              </a:spcAft>
            </a:pPr>
            <a:r>
              <a:rPr lang="en-US" sz="2400" dirty="0" smtClean="0">
                <a:solidFill>
                  <a:schemeClr val="bg1">
                    <a:lumMod val="75000"/>
                  </a:schemeClr>
                </a:solidFill>
              </a:rPr>
              <a:t>	spots, but no maps</a:t>
            </a:r>
            <a:endParaRPr lang="en-US" sz="2400" dirty="0">
              <a:solidFill>
                <a:schemeClr val="bg1">
                  <a:lumMod val="75000"/>
                </a:schemeClr>
              </a:solidFill>
            </a:endParaRPr>
          </a:p>
          <a:p>
            <a:pPr marL="285750" indent="-285750">
              <a:spcAft>
                <a:spcPts val="600"/>
              </a:spcAft>
              <a:buFont typeface="Wingdings" panose="05000000000000000000" pitchFamily="2" charset="2"/>
              <a:buChar char="§"/>
            </a:pPr>
            <a:r>
              <a:rPr lang="en-US" sz="4400" dirty="0" smtClean="0">
                <a:solidFill>
                  <a:srgbClr val="FF0000"/>
                </a:solidFill>
              </a:rPr>
              <a:t>Amplitude Problem</a:t>
            </a:r>
          </a:p>
          <a:p>
            <a:pPr lvl="2">
              <a:spcAft>
                <a:spcPts val="600"/>
              </a:spcAft>
            </a:pPr>
            <a:r>
              <a:rPr lang="en-US" sz="2400" dirty="0" smtClean="0">
                <a:solidFill>
                  <a:srgbClr val="FF0000"/>
                </a:solidFill>
              </a:rPr>
              <a:t>Crystals, but no spots</a:t>
            </a:r>
          </a:p>
          <a:p>
            <a:pPr marL="285750" indent="-285750">
              <a:spcAft>
                <a:spcPts val="600"/>
              </a:spcAft>
              <a:buFont typeface="Wingdings" panose="05000000000000000000" pitchFamily="2" charset="2"/>
              <a:buChar char="§"/>
            </a:pPr>
            <a:r>
              <a:rPr lang="en-US" sz="4400" dirty="0" smtClean="0">
                <a:solidFill>
                  <a:schemeClr val="bg1">
                    <a:lumMod val="75000"/>
                  </a:schemeClr>
                </a:solidFill>
              </a:rPr>
              <a:t>R-factor Gap</a:t>
            </a:r>
          </a:p>
          <a:p>
            <a:pPr lvl="2">
              <a:spcAft>
                <a:spcPts val="600"/>
              </a:spcAft>
            </a:pPr>
            <a:r>
              <a:rPr lang="en-US" sz="2400" dirty="0" smtClean="0">
                <a:solidFill>
                  <a:schemeClr val="bg1">
                    <a:lumMod val="75000"/>
                  </a:schemeClr>
                </a:solidFill>
              </a:rPr>
              <a:t>Can’t/shouldn’t publish</a:t>
            </a:r>
            <a:endParaRPr lang="en-US" sz="2400" dirty="0">
              <a:solidFill>
                <a:schemeClr val="bg1">
                  <a:lumMod val="75000"/>
                </a:schemeClr>
              </a:solidFill>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585540"/>
            <a:ext cx="2286000" cy="275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364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cs typeface="Arial" pitchFamily="34" charset="0"/>
              </a:rPr>
              <a:t>λ</a:t>
            </a:r>
            <a:r>
              <a:rPr lang="en-US" altLang="en-US" dirty="0"/>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
            </a:r>
            <a:r>
              <a:rPr lang="en-US" altLang="en-US" dirty="0" smtClean="0">
                <a:cs typeface="Arial" pitchFamily="34" charset="0"/>
              </a:rPr>
              <a:t>attenuation correction </a:t>
            </a:r>
            <a:endParaRPr lang="en-US" altLang="en-US" dirty="0">
              <a:cs typeface="Arial" pitchFamily="34" charset="0"/>
            </a:endParaRP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solidFill>
                  <a:srgbClr val="FF0000"/>
                </a:solidFill>
                <a:cs typeface="Arial" pitchFamily="34" charset="0"/>
              </a:rPr>
              <a:t>B</a:t>
            </a:r>
            <a:r>
              <a:rPr lang="en-US" altLang="en-US" dirty="0" smtClean="0">
                <a:solidFill>
                  <a:srgbClr val="FF0000"/>
                </a:solidFill>
                <a:cs typeface="Arial" pitchFamily="34" charset="0"/>
              </a:rPr>
              <a:t>	- Debye-Waller-</a:t>
            </a:r>
            <a:r>
              <a:rPr lang="en-US" altLang="en-US" dirty="0" err="1" smtClean="0">
                <a:solidFill>
                  <a:srgbClr val="FF0000"/>
                </a:solidFill>
                <a:cs typeface="Arial" pitchFamily="34" charset="0"/>
              </a:rPr>
              <a:t>Ott</a:t>
            </a:r>
            <a:r>
              <a:rPr lang="en-US" altLang="en-US" dirty="0" smtClean="0">
                <a:solidFill>
                  <a:srgbClr val="FF0000"/>
                </a:solidFill>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a:t>
            </a:r>
            <a:r>
              <a:rPr lang="en-US" altLang="en-US" sz="3600" baseline="30000" dirty="0" smtClean="0">
                <a:solidFill>
                  <a:srgbClr val="FF0000"/>
                </a:solidFill>
              </a:rPr>
              <a:t>B</a:t>
            </a:r>
            <a:r>
              <a:rPr lang="en-US" altLang="en-US" sz="3600" baseline="30000" dirty="0" smtClean="0"/>
              <a:t>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λ</a:t>
              </a:r>
              <a:r>
                <a:rPr lang="en-US" altLang="en-US" sz="3600" baseline="48000">
                  <a:cs typeface="Arial" pitchFamily="34" charset="0"/>
                </a:rPr>
                <a:t>3 </a:t>
              </a:r>
              <a:r>
                <a:rPr lang="en-US" altLang="en-US" sz="3600">
                  <a:cs typeface="Arial" pitchFamily="34" charset="0"/>
                </a:rPr>
                <a:t>L</a:t>
              </a:r>
              <a:endParaRPr lang="el-GR" altLang="en-US" sz="3600" baseline="-2500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37627160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8392" y="1496311"/>
            <a:ext cx="7847215" cy="4662815"/>
          </a:xfrm>
          <a:prstGeom prst="rect">
            <a:avLst/>
          </a:prstGeom>
          <a:noFill/>
        </p:spPr>
        <p:txBody>
          <a:bodyPr wrap="square" rtlCol="0">
            <a:spAutoFit/>
          </a:bodyPr>
          <a:lstStyle/>
          <a:p>
            <a:pPr algn="ctr">
              <a:lnSpc>
                <a:spcPct val="150000"/>
              </a:lnSpc>
            </a:pPr>
            <a:r>
              <a:rPr lang="en-US" sz="6600" kern="0" dirty="0" smtClean="0">
                <a:solidFill>
                  <a:srgbClr val="000000"/>
                </a:solidFill>
                <a:latin typeface="Arial"/>
                <a:ea typeface="+mj-ea"/>
                <a:cs typeface="+mj-cs"/>
              </a:rPr>
              <a:t>Disorder</a:t>
            </a:r>
          </a:p>
          <a:p>
            <a:pPr algn="ctr">
              <a:lnSpc>
                <a:spcPct val="150000"/>
              </a:lnSpc>
            </a:pPr>
            <a:r>
              <a:rPr lang="en-US" sz="6600" kern="0" dirty="0" smtClean="0">
                <a:solidFill>
                  <a:srgbClr val="000000"/>
                </a:solidFill>
                <a:latin typeface="Arial"/>
                <a:ea typeface="+mj-ea"/>
                <a:cs typeface="+mj-cs"/>
              </a:rPr>
              <a:t>Trumps</a:t>
            </a:r>
          </a:p>
          <a:p>
            <a:pPr algn="ctr">
              <a:lnSpc>
                <a:spcPct val="150000"/>
              </a:lnSpc>
            </a:pPr>
            <a:r>
              <a:rPr lang="en-US" sz="6600" kern="0" dirty="0" smtClean="0">
                <a:solidFill>
                  <a:srgbClr val="000000"/>
                </a:solidFill>
                <a:latin typeface="Arial"/>
                <a:ea typeface="+mj-ea"/>
                <a:cs typeface="+mj-cs"/>
              </a:rPr>
              <a:t>Everything</a:t>
            </a:r>
            <a:r>
              <a:rPr lang="en-US" sz="6600" kern="0" dirty="0">
                <a:solidFill>
                  <a:srgbClr val="000000"/>
                </a:solidFill>
                <a:latin typeface="Arial"/>
                <a:ea typeface="+mj-ea"/>
                <a:cs typeface="+mj-cs"/>
              </a:rPr>
              <a:t>!</a:t>
            </a:r>
            <a:endParaRPr lang="en-US" sz="1400" dirty="0"/>
          </a:p>
        </p:txBody>
      </p:sp>
      <p:sp>
        <p:nvSpPr>
          <p:cNvPr id="6" name="TextBox 5"/>
          <p:cNvSpPr txBox="1"/>
          <p:nvPr/>
        </p:nvSpPr>
        <p:spPr>
          <a:xfrm>
            <a:off x="0" y="315879"/>
            <a:ext cx="9144000" cy="707886"/>
          </a:xfrm>
          <a:prstGeom prst="rect">
            <a:avLst/>
          </a:prstGeom>
          <a:noFill/>
        </p:spPr>
        <p:txBody>
          <a:bodyPr wrap="square" rtlCol="0">
            <a:spAutoFit/>
          </a:bodyPr>
          <a:lstStyle/>
          <a:p>
            <a:pPr algn="ctr"/>
            <a:r>
              <a:rPr lang="en-US" sz="4000" b="1" dirty="0" smtClean="0"/>
              <a:t>Diffraction Take-Home Lesson:</a:t>
            </a:r>
            <a:endParaRPr lang="en-US" sz="4000" b="1" dirty="0"/>
          </a:p>
        </p:txBody>
      </p:sp>
    </p:spTree>
    <p:extLst>
      <p:ext uri="{BB962C8B-B14F-4D97-AF65-F5344CB8AC3E}">
        <p14:creationId xmlns:p14="http://schemas.microsoft.com/office/powerpoint/2010/main" val="114701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50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5826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2590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Real space </a:t>
            </a:r>
          </a:p>
        </p:txBody>
      </p:sp>
      <p:sp>
        <p:nvSpPr>
          <p:cNvPr id="259077"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reciprocal</a:t>
            </a:r>
          </a:p>
        </p:txBody>
      </p:sp>
      <p:sp>
        <p:nvSpPr>
          <p:cNvPr id="259078"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“Time-resolved” diffraction</a:t>
            </a:r>
          </a:p>
        </p:txBody>
      </p:sp>
    </p:spTree>
    <p:extLst>
      <p:ext uri="{BB962C8B-B14F-4D97-AF65-F5344CB8AC3E}">
        <p14:creationId xmlns:p14="http://schemas.microsoft.com/office/powerpoint/2010/main" val="2235780517"/>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26009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extBox 5"/>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Real space </a:t>
            </a:r>
          </a:p>
        </p:txBody>
      </p:sp>
      <p:sp>
        <p:nvSpPr>
          <p:cNvPr id="260101" name="TextBox 6"/>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reciprocal</a:t>
            </a:r>
          </a:p>
        </p:txBody>
      </p:sp>
      <p:sp>
        <p:nvSpPr>
          <p:cNvPr id="260102" name="TextBox 7"/>
          <p:cNvSpPr txBox="1">
            <a:spLocks noChangeArrowheads="1"/>
          </p:cNvSpPr>
          <p:nvPr/>
        </p:nvSpPr>
        <p:spPr bwMode="auto">
          <a:xfrm>
            <a:off x="3300413" y="1293813"/>
            <a:ext cx="2543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Average intensity</a:t>
            </a:r>
          </a:p>
        </p:txBody>
      </p:sp>
    </p:spTree>
    <p:extLst>
      <p:ext uri="{BB962C8B-B14F-4D97-AF65-F5344CB8AC3E}">
        <p14:creationId xmlns:p14="http://schemas.microsoft.com/office/powerpoint/2010/main" val="164740589"/>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261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Real space </a:t>
            </a:r>
          </a:p>
        </p:txBody>
      </p:sp>
      <p:sp>
        <p:nvSpPr>
          <p:cNvPr id="261125"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reciprocal</a:t>
            </a:r>
          </a:p>
        </p:txBody>
      </p:sp>
      <p:sp>
        <p:nvSpPr>
          <p:cNvPr id="261126"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Average electron density</a:t>
            </a:r>
          </a:p>
        </p:txBody>
      </p:sp>
    </p:spTree>
    <p:extLst>
      <p:ext uri="{BB962C8B-B14F-4D97-AF65-F5344CB8AC3E}">
        <p14:creationId xmlns:p14="http://schemas.microsoft.com/office/powerpoint/2010/main" val="398850092"/>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32" name="Title 1"/>
          <p:cNvSpPr>
            <a:spLocks noGrp="1"/>
          </p:cNvSpPr>
          <p:nvPr>
            <p:ph type="title"/>
          </p:nvPr>
        </p:nvSpPr>
        <p:spPr/>
        <p:txBody>
          <a:bodyPr/>
          <a:lstStyle/>
          <a:p>
            <a:pPr eaLnBrk="1" hangingPunct="1"/>
            <a:r>
              <a:rPr lang="en-US" altLang="en-US" smtClean="0"/>
              <a:t>Supporting a model with data</a:t>
            </a:r>
          </a:p>
        </p:txBody>
      </p:sp>
      <p:pic>
        <p:nvPicPr>
          <p:cNvPr id="265233"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265233"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5249"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1263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1463"/>
            <a:ext cx="7772400" cy="1481137"/>
          </a:xfrm>
        </p:spPr>
        <p:txBody>
          <a:bodyPr/>
          <a:lstStyle/>
          <a:p>
            <a:r>
              <a:rPr lang="en-US" sz="4800" b="1" dirty="0" smtClean="0"/>
              <a:t>Grand Challenges in Structural Biology</a:t>
            </a:r>
            <a:endParaRPr lang="en-US" sz="4800" b="1" dirty="0"/>
          </a:p>
        </p:txBody>
      </p:sp>
      <p:sp>
        <p:nvSpPr>
          <p:cNvPr id="3" name="TextBox 2"/>
          <p:cNvSpPr txBox="1"/>
          <p:nvPr/>
        </p:nvSpPr>
        <p:spPr>
          <a:xfrm>
            <a:off x="1714500" y="2400300"/>
            <a:ext cx="6457950" cy="3616375"/>
          </a:xfrm>
          <a:prstGeom prst="rect">
            <a:avLst/>
          </a:prstGeom>
          <a:noFill/>
        </p:spPr>
        <p:txBody>
          <a:bodyPr wrap="square" rtlCol="0">
            <a:spAutoFit/>
          </a:bodyPr>
          <a:lstStyle/>
          <a:p>
            <a:pPr marL="285750" indent="-285750" fontAlgn="base">
              <a:spcBef>
                <a:spcPct val="0"/>
              </a:spcBef>
              <a:spcAft>
                <a:spcPts val="600"/>
              </a:spcAft>
              <a:buFont typeface="Wingdings" panose="05000000000000000000" pitchFamily="2" charset="2"/>
              <a:buChar char="§"/>
            </a:pPr>
            <a:r>
              <a:rPr lang="pt-BR" sz="4400" dirty="0">
                <a:solidFill>
                  <a:srgbClr val="FFFFFF">
                    <a:lumMod val="75000"/>
                  </a:srgbClr>
                </a:solidFill>
              </a:rPr>
              <a:t>Phase Problem</a:t>
            </a:r>
            <a:endParaRPr lang="en-US" sz="4400" dirty="0">
              <a:solidFill>
                <a:srgbClr val="FFFFFF">
                  <a:lumMod val="75000"/>
                </a:srgbClr>
              </a:solidFill>
            </a:endParaRPr>
          </a:p>
          <a:p>
            <a:pPr fontAlgn="base">
              <a:spcBef>
                <a:spcPct val="0"/>
              </a:spcBef>
              <a:spcAft>
                <a:spcPts val="600"/>
              </a:spcAft>
            </a:pPr>
            <a:r>
              <a:rPr lang="en-US" sz="2400" dirty="0">
                <a:solidFill>
                  <a:srgbClr val="FFFFFF">
                    <a:lumMod val="75000"/>
                  </a:srgbClr>
                </a:solidFill>
              </a:rPr>
              <a:t>	spots, but no maps</a:t>
            </a:r>
            <a:endParaRPr lang="en-US" sz="2400" dirty="0">
              <a:solidFill>
                <a:srgbClr val="FFFFFF">
                  <a:lumMod val="75000"/>
                </a:srgbClr>
              </a:solidFill>
            </a:endParaRPr>
          </a:p>
          <a:p>
            <a:pPr marL="285750" indent="-285750" fontAlgn="base">
              <a:spcBef>
                <a:spcPct val="0"/>
              </a:spcBef>
              <a:spcAft>
                <a:spcPts val="600"/>
              </a:spcAft>
              <a:buFont typeface="Wingdings" panose="05000000000000000000" pitchFamily="2" charset="2"/>
              <a:buChar char="§"/>
            </a:pPr>
            <a:r>
              <a:rPr lang="en-US" sz="4400" dirty="0">
                <a:solidFill>
                  <a:srgbClr val="FFFFFF">
                    <a:lumMod val="75000"/>
                  </a:srgbClr>
                </a:solidFill>
              </a:rPr>
              <a:t>Amplitude Problem</a:t>
            </a:r>
          </a:p>
          <a:p>
            <a:pPr lvl="2" fontAlgn="base">
              <a:spcBef>
                <a:spcPct val="0"/>
              </a:spcBef>
              <a:spcAft>
                <a:spcPts val="600"/>
              </a:spcAft>
            </a:pPr>
            <a:r>
              <a:rPr lang="en-US" sz="2400" dirty="0">
                <a:solidFill>
                  <a:srgbClr val="FFFFFF">
                    <a:lumMod val="75000"/>
                  </a:srgbClr>
                </a:solidFill>
              </a:rPr>
              <a:t>Crystals, but no spots</a:t>
            </a:r>
          </a:p>
          <a:p>
            <a:pPr marL="285750" indent="-285750" fontAlgn="base">
              <a:spcBef>
                <a:spcPct val="0"/>
              </a:spcBef>
              <a:spcAft>
                <a:spcPts val="600"/>
              </a:spcAft>
              <a:buFont typeface="Wingdings" panose="05000000000000000000" pitchFamily="2" charset="2"/>
              <a:buChar char="§"/>
            </a:pPr>
            <a:r>
              <a:rPr lang="en-US" sz="4400" dirty="0">
                <a:solidFill>
                  <a:srgbClr val="FF0000"/>
                </a:solidFill>
              </a:rPr>
              <a:t>R-factor Gap</a:t>
            </a:r>
          </a:p>
          <a:p>
            <a:pPr lvl="2" fontAlgn="base">
              <a:spcBef>
                <a:spcPct val="0"/>
              </a:spcBef>
              <a:spcAft>
                <a:spcPts val="600"/>
              </a:spcAft>
            </a:pPr>
            <a:r>
              <a:rPr lang="en-US" sz="2400" dirty="0">
                <a:solidFill>
                  <a:srgbClr val="FF0000"/>
                </a:solidFill>
              </a:rPr>
              <a:t>Can’t/shouldn’t publish</a:t>
            </a:r>
            <a:endParaRPr lang="en-US" sz="2400" dirty="0">
              <a:solidFill>
                <a:srgbClr val="FF0000"/>
              </a:solidFill>
            </a:endParaRPr>
          </a:p>
        </p:txBody>
      </p:sp>
    </p:spTree>
    <p:extLst>
      <p:ext uri="{BB962C8B-B14F-4D97-AF65-F5344CB8AC3E}">
        <p14:creationId xmlns:p14="http://schemas.microsoft.com/office/powerpoint/2010/main" val="1939092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Averaging doesn’t always reduce error</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371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9394" name="Rectangle 2"/>
          <p:cNvSpPr>
            <a:spLocks noGrp="1" noChangeArrowheads="1"/>
          </p:cNvSpPr>
          <p:nvPr>
            <p:ph type="title"/>
          </p:nvPr>
        </p:nvSpPr>
        <p:spPr/>
        <p:txBody>
          <a:bodyPr/>
          <a:lstStyle/>
          <a:p>
            <a:r>
              <a:rPr lang="en-US" altLang="en-US" sz="6000"/>
              <a:t>Is this good enough?</a:t>
            </a:r>
          </a:p>
        </p:txBody>
      </p:sp>
      <p:sp>
        <p:nvSpPr>
          <p:cNvPr id="3259395" name="Rectangle 3"/>
          <p:cNvSpPr>
            <a:spLocks noGrp="1" noChangeArrowheads="1"/>
          </p:cNvSpPr>
          <p:nvPr>
            <p:ph type="body" idx="1"/>
          </p:nvPr>
        </p:nvSpPr>
        <p:spPr/>
        <p:txBody>
          <a:bodyPr/>
          <a:lstStyle/>
          <a:p>
            <a:pPr algn="ctr">
              <a:buFontTx/>
              <a:buNone/>
            </a:pPr>
            <a:endParaRPr lang="en-US" altLang="en-US" sz="2400">
              <a:cs typeface="Arial" pitchFamily="34" charset="0"/>
            </a:endParaRPr>
          </a:p>
          <a:p>
            <a:pPr algn="ctr">
              <a:buFontTx/>
              <a:buNone/>
            </a:pPr>
            <a:r>
              <a:rPr lang="en-US" altLang="en-US" sz="5400">
                <a:cs typeface="Arial" pitchFamily="34" charset="0"/>
              </a:rPr>
              <a:t>d</a:t>
            </a:r>
            <a:r>
              <a:rPr lang="en-US" altLang="en-US" sz="5400" baseline="-25000">
                <a:cs typeface="Arial" pitchFamily="34" charset="0"/>
              </a:rPr>
              <a:t>max</a:t>
            </a:r>
            <a:r>
              <a:rPr lang="en-US" altLang="en-US" sz="5400">
                <a:cs typeface="Arial" pitchFamily="34" charset="0"/>
              </a:rPr>
              <a:t> = 4.5 Å</a:t>
            </a:r>
          </a:p>
          <a:p>
            <a:pPr algn="ctr">
              <a:buFontTx/>
              <a:buNone/>
            </a:pPr>
            <a:r>
              <a:rPr lang="en-US" altLang="en-US" sz="5400">
                <a:cs typeface="Arial" pitchFamily="34" charset="0"/>
              </a:rPr>
              <a:t> </a:t>
            </a:r>
          </a:p>
          <a:p>
            <a:pPr algn="ctr">
              <a:buFontTx/>
              <a:buNone/>
            </a:pPr>
            <a:r>
              <a:rPr lang="en-US" altLang="en-US" sz="5400">
                <a:cs typeface="Arial" pitchFamily="34" charset="0"/>
              </a:rPr>
              <a:t>R</a:t>
            </a:r>
            <a:r>
              <a:rPr lang="en-US" altLang="en-US" sz="5400" baseline="-25000">
                <a:cs typeface="Arial" pitchFamily="34" charset="0"/>
              </a:rPr>
              <a:t>cryst</a:t>
            </a:r>
            <a:r>
              <a:rPr lang="en-US" altLang="en-US" sz="5400">
                <a:cs typeface="Arial" pitchFamily="34" charset="0"/>
              </a:rPr>
              <a:t> = 27%</a:t>
            </a:r>
          </a:p>
          <a:p>
            <a:pPr algn="ctr">
              <a:buFontTx/>
              <a:buNone/>
            </a:pPr>
            <a:r>
              <a:rPr lang="en-US" altLang="en-US" sz="5400">
                <a:cs typeface="Arial" pitchFamily="34" charset="0"/>
              </a:rPr>
              <a:t>R</a:t>
            </a:r>
            <a:r>
              <a:rPr lang="en-US" altLang="en-US" sz="5400" baseline="-25000">
                <a:cs typeface="Arial" pitchFamily="34" charset="0"/>
              </a:rPr>
              <a:t>free</a:t>
            </a:r>
            <a:r>
              <a:rPr lang="en-US" altLang="en-US" sz="5400">
                <a:cs typeface="Arial" pitchFamily="34" charset="0"/>
              </a:rPr>
              <a:t> = 38%</a:t>
            </a:r>
            <a:endParaRPr lang="en-US" altLang="en-US" sz="5400" baseline="-25000">
              <a:cs typeface="Arial" pitchFamily="34" charset="0"/>
            </a:endParaRPr>
          </a:p>
          <a:p>
            <a:pPr algn="ctr">
              <a:buFontTx/>
              <a:buNone/>
            </a:pPr>
            <a:endParaRPr lang="el-GR" altLang="en-US" sz="5400">
              <a:cs typeface="Arial" pitchFamily="34" charset="0"/>
            </a:endParaRPr>
          </a:p>
        </p:txBody>
      </p:sp>
    </p:spTree>
    <p:extLst>
      <p:ext uri="{BB962C8B-B14F-4D97-AF65-F5344CB8AC3E}">
        <p14:creationId xmlns:p14="http://schemas.microsoft.com/office/powerpoint/2010/main" val="1264173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593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593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0418" name="Rectangle 2"/>
          <p:cNvSpPr>
            <a:spLocks noGrp="1" noChangeArrowheads="1"/>
          </p:cNvSpPr>
          <p:nvPr>
            <p:ph type="title"/>
          </p:nvPr>
        </p:nvSpPr>
        <p:spPr/>
        <p:txBody>
          <a:bodyPr/>
          <a:lstStyle/>
          <a:p>
            <a:r>
              <a:rPr lang="en-US" altLang="en-US" sz="6000"/>
              <a:t>Is this good enough?</a:t>
            </a:r>
          </a:p>
        </p:txBody>
      </p:sp>
      <p:pic>
        <p:nvPicPr>
          <p:cNvPr id="3260422" name="Picture 6"/>
          <p:cNvPicPr>
            <a:picLocks noChangeAspect="1" noChangeArrowheads="1"/>
          </p:cNvPicPr>
          <p:nvPr/>
        </p:nvPicPr>
        <p:blipFill>
          <a:blip r:embed="rId2">
            <a:extLst>
              <a:ext uri="{28A0092B-C50C-407E-A947-70E740481C1C}">
                <a14:useLocalDpi xmlns:a14="http://schemas.microsoft.com/office/drawing/2010/main" val="0"/>
              </a:ext>
            </a:extLst>
          </a:blip>
          <a:srcRect l="10307" t="25771" r="9317" b="52332"/>
          <a:stretch>
            <a:fillRect/>
          </a:stretch>
        </p:blipFill>
        <p:spPr bwMode="auto">
          <a:xfrm>
            <a:off x="323850" y="1970088"/>
            <a:ext cx="8628063" cy="153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60423" name="Text Box 7"/>
          <p:cNvSpPr txBox="1">
            <a:spLocks noChangeArrowheads="1"/>
          </p:cNvSpPr>
          <p:nvPr/>
        </p:nvSpPr>
        <p:spPr bwMode="auto">
          <a:xfrm>
            <a:off x="0" y="1571625"/>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3a8n  4.5 </a:t>
            </a:r>
            <a:r>
              <a:rPr lang="en-US" altLang="en-US">
                <a:solidFill>
                  <a:srgbClr val="000000"/>
                </a:solidFill>
                <a:cs typeface="Arial" pitchFamily="34" charset="0"/>
              </a:rPr>
              <a:t>Å</a:t>
            </a:r>
            <a:r>
              <a:rPr lang="en-US" altLang="en-US">
                <a:solidFill>
                  <a:srgbClr val="000000"/>
                </a:solidFill>
              </a:rPr>
              <a:t>  R</a:t>
            </a:r>
            <a:r>
              <a:rPr lang="en-US" altLang="en-US" baseline="-25000">
                <a:solidFill>
                  <a:srgbClr val="000000"/>
                </a:solidFill>
              </a:rPr>
              <a:t>merge</a:t>
            </a:r>
            <a:r>
              <a:rPr lang="en-US" altLang="en-US">
                <a:solidFill>
                  <a:srgbClr val="000000"/>
                </a:solidFill>
              </a:rPr>
              <a:t> = 0.15  </a:t>
            </a:r>
            <a:r>
              <a:rPr lang="pt-BR" altLang="en-US">
                <a:solidFill>
                  <a:srgbClr val="000000"/>
                </a:solidFill>
              </a:rPr>
              <a:t>R/R</a:t>
            </a:r>
            <a:r>
              <a:rPr lang="pt-BR" altLang="en-US" baseline="-25000">
                <a:solidFill>
                  <a:srgbClr val="000000"/>
                </a:solidFill>
              </a:rPr>
              <a:t>free</a:t>
            </a:r>
            <a:r>
              <a:rPr lang="pt-BR" altLang="en-US">
                <a:solidFill>
                  <a:srgbClr val="000000"/>
                </a:solidFill>
              </a:rPr>
              <a:t> =</a:t>
            </a:r>
            <a:r>
              <a:rPr lang="en-US" altLang="en-US">
                <a:solidFill>
                  <a:srgbClr val="000000"/>
                </a:solidFill>
              </a:rPr>
              <a:t> 0.306/0.396</a:t>
            </a:r>
          </a:p>
        </p:txBody>
      </p:sp>
      <p:grpSp>
        <p:nvGrpSpPr>
          <p:cNvPr id="3260428" name="Group 12"/>
          <p:cNvGrpSpPr>
            <a:grpSpLocks/>
          </p:cNvGrpSpPr>
          <p:nvPr/>
        </p:nvGrpSpPr>
        <p:grpSpPr bwMode="auto">
          <a:xfrm>
            <a:off x="0" y="5170488"/>
            <a:ext cx="9144000" cy="1487487"/>
            <a:chOff x="0" y="3159"/>
            <a:chExt cx="5760" cy="937"/>
          </a:xfrm>
        </p:grpSpPr>
        <p:sp>
          <p:nvSpPr>
            <p:cNvPr id="3260425" name="Rectangle 9"/>
            <p:cNvSpPr>
              <a:spLocks noChangeArrowheads="1"/>
            </p:cNvSpPr>
            <p:nvPr/>
          </p:nvSpPr>
          <p:spPr bwMode="auto">
            <a:xfrm>
              <a:off x="0" y="3159"/>
              <a:ext cx="30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pl-PL" altLang="en-US">
                  <a:solidFill>
                    <a:srgbClr val="000000"/>
                  </a:solidFill>
                </a:rPr>
                <a:t>1grz 5</a:t>
              </a:r>
              <a:r>
                <a:rPr lang="en-US" altLang="en-US">
                  <a:solidFill>
                    <a:srgbClr val="000000"/>
                  </a:solidFill>
                </a:rPr>
                <a:t> </a:t>
              </a:r>
              <a:r>
                <a:rPr lang="en-US" altLang="en-US">
                  <a:solidFill>
                    <a:srgbClr val="000000"/>
                  </a:solidFill>
                  <a:cs typeface="Arial" pitchFamily="34" charset="0"/>
                </a:rPr>
                <a:t>Å   R</a:t>
              </a:r>
              <a:r>
                <a:rPr lang="en-US" altLang="en-US" baseline="-25000">
                  <a:solidFill>
                    <a:srgbClr val="000000"/>
                  </a:solidFill>
                  <a:cs typeface="Arial" pitchFamily="34" charset="0"/>
                </a:rPr>
                <a:t>merge</a:t>
              </a:r>
              <a:r>
                <a:rPr lang="en-US" altLang="en-US">
                  <a:solidFill>
                    <a:srgbClr val="000000"/>
                  </a:solidFill>
                </a:rPr>
                <a:t> = 0.052 </a:t>
              </a:r>
              <a:r>
                <a:rPr lang="pl-PL" altLang="en-US">
                  <a:solidFill>
                    <a:srgbClr val="000000"/>
                  </a:solidFill>
                </a:rPr>
                <a:t> </a:t>
              </a:r>
              <a:r>
                <a:rPr lang="pt-BR" altLang="en-US">
                  <a:solidFill>
                    <a:srgbClr val="000000"/>
                  </a:solidFill>
                </a:rPr>
                <a:t>R/R</a:t>
              </a:r>
              <a:r>
                <a:rPr lang="pt-BR" altLang="en-US" baseline="-25000">
                  <a:solidFill>
                    <a:srgbClr val="000000"/>
                  </a:solidFill>
                </a:rPr>
                <a:t>free</a:t>
              </a:r>
              <a:r>
                <a:rPr lang="pt-BR" altLang="en-US">
                  <a:solidFill>
                    <a:srgbClr val="000000"/>
                  </a:solidFill>
                </a:rPr>
                <a:t> = </a:t>
              </a:r>
              <a:r>
                <a:rPr lang="pl-PL" altLang="en-US">
                  <a:solidFill>
                    <a:srgbClr val="000000"/>
                  </a:solidFill>
                </a:rPr>
                <a:t>0.369</a:t>
              </a:r>
              <a:r>
                <a:rPr lang="en-US" altLang="en-US">
                  <a:solidFill>
                    <a:srgbClr val="000000"/>
                  </a:solidFill>
                </a:rPr>
                <a:t>/</a:t>
              </a:r>
              <a:r>
                <a:rPr lang="pl-PL" altLang="en-US">
                  <a:solidFill>
                    <a:srgbClr val="000000"/>
                  </a:solidFill>
                </a:rPr>
                <a:t>0.428</a:t>
              </a:r>
              <a:endParaRPr lang="en-US" altLang="en-US">
                <a:solidFill>
                  <a:srgbClr val="000000"/>
                </a:solidFill>
              </a:endParaRPr>
            </a:p>
          </p:txBody>
        </p:sp>
        <p:pic>
          <p:nvPicPr>
            <p:cNvPr id="3260426" name="Picture 10"/>
            <p:cNvPicPr>
              <a:picLocks noChangeAspect="1" noChangeArrowheads="1"/>
            </p:cNvPicPr>
            <p:nvPr/>
          </p:nvPicPr>
          <p:blipFill>
            <a:blip r:embed="rId3">
              <a:extLst>
                <a:ext uri="{28A0092B-C50C-407E-A947-70E740481C1C}">
                  <a14:useLocalDpi xmlns:a14="http://schemas.microsoft.com/office/drawing/2010/main" val="0"/>
                </a:ext>
              </a:extLst>
            </a:blip>
            <a:srcRect l="8398" t="23346" r="22620" b="60576"/>
            <a:stretch>
              <a:fillRect/>
            </a:stretch>
          </p:blipFill>
          <p:spPr bwMode="auto">
            <a:xfrm>
              <a:off x="1530" y="3386"/>
              <a:ext cx="4230" cy="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60430" name="Group 14"/>
          <p:cNvGrpSpPr>
            <a:grpSpLocks/>
          </p:cNvGrpSpPr>
          <p:nvPr/>
        </p:nvGrpSpPr>
        <p:grpSpPr bwMode="auto">
          <a:xfrm>
            <a:off x="0" y="3668713"/>
            <a:ext cx="8693150" cy="1370012"/>
            <a:chOff x="0" y="1977"/>
            <a:chExt cx="5476" cy="863"/>
          </a:xfrm>
        </p:grpSpPr>
        <p:sp>
          <p:nvSpPr>
            <p:cNvPr id="3260431" name="Rectangle 15"/>
            <p:cNvSpPr>
              <a:spLocks noChangeArrowheads="1"/>
            </p:cNvSpPr>
            <p:nvPr/>
          </p:nvSpPr>
          <p:spPr bwMode="auto">
            <a:xfrm>
              <a:off x="0" y="1977"/>
              <a:ext cx="31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pt-BR" altLang="en-US">
                  <a:solidFill>
                    <a:srgbClr val="000000"/>
                  </a:solidFill>
                </a:rPr>
                <a:t>1qzv 4.44 </a:t>
              </a:r>
              <a:r>
                <a:rPr lang="pt-BR" altLang="en-US">
                  <a:solidFill>
                    <a:srgbClr val="000000"/>
                  </a:solidFill>
                  <a:cs typeface="Arial" pitchFamily="34" charset="0"/>
                </a:rPr>
                <a:t>Å  </a:t>
              </a:r>
              <a:r>
                <a:rPr lang="en-US" altLang="en-US">
                  <a:solidFill>
                    <a:srgbClr val="000000"/>
                  </a:solidFill>
                  <a:cs typeface="Arial" pitchFamily="34" charset="0"/>
                </a:rPr>
                <a:t>R</a:t>
              </a:r>
              <a:r>
                <a:rPr lang="en-US" altLang="en-US" baseline="-25000">
                  <a:solidFill>
                    <a:srgbClr val="000000"/>
                  </a:solidFill>
                  <a:cs typeface="Arial" pitchFamily="34" charset="0"/>
                </a:rPr>
                <a:t>merge</a:t>
              </a:r>
              <a:r>
                <a:rPr lang="en-US" altLang="en-US">
                  <a:solidFill>
                    <a:srgbClr val="000000"/>
                  </a:solidFill>
                </a:rPr>
                <a:t> = </a:t>
              </a:r>
              <a:r>
                <a:rPr lang="pt-BR" altLang="en-US">
                  <a:solidFill>
                    <a:srgbClr val="000000"/>
                  </a:solidFill>
                </a:rPr>
                <a:t>0.099</a:t>
              </a:r>
              <a:r>
                <a:rPr lang="pt-BR" altLang="en-US">
                  <a:solidFill>
                    <a:srgbClr val="000000"/>
                  </a:solidFill>
                  <a:cs typeface="Arial" pitchFamily="34" charset="0"/>
                </a:rPr>
                <a:t> </a:t>
              </a:r>
              <a:r>
                <a:rPr lang="pt-BR" altLang="en-US">
                  <a:solidFill>
                    <a:srgbClr val="000000"/>
                  </a:solidFill>
                </a:rPr>
                <a:t> R/R</a:t>
              </a:r>
              <a:r>
                <a:rPr lang="pt-BR" altLang="en-US" baseline="-25000">
                  <a:solidFill>
                    <a:srgbClr val="000000"/>
                  </a:solidFill>
                </a:rPr>
                <a:t>free</a:t>
              </a:r>
              <a:r>
                <a:rPr lang="pt-BR" altLang="en-US">
                  <a:solidFill>
                    <a:srgbClr val="000000"/>
                  </a:solidFill>
                </a:rPr>
                <a:t> = 0.41/0.42</a:t>
              </a:r>
            </a:p>
          </p:txBody>
        </p:sp>
        <p:grpSp>
          <p:nvGrpSpPr>
            <p:cNvPr id="3260432" name="Group 16"/>
            <p:cNvGrpSpPr>
              <a:grpSpLocks/>
            </p:cNvGrpSpPr>
            <p:nvPr/>
          </p:nvGrpSpPr>
          <p:grpSpPr bwMode="auto">
            <a:xfrm>
              <a:off x="715" y="2225"/>
              <a:ext cx="4761" cy="615"/>
              <a:chOff x="715" y="2104"/>
              <a:chExt cx="4761" cy="615"/>
            </a:xfrm>
          </p:grpSpPr>
          <p:pic>
            <p:nvPicPr>
              <p:cNvPr id="3260433" name="Picture 17"/>
              <p:cNvPicPr>
                <a:picLocks noChangeAspect="1" noChangeArrowheads="1"/>
              </p:cNvPicPr>
              <p:nvPr/>
            </p:nvPicPr>
            <p:blipFill>
              <a:blip r:embed="rId4">
                <a:extLst>
                  <a:ext uri="{28A0092B-C50C-407E-A947-70E740481C1C}">
                    <a14:useLocalDpi xmlns:a14="http://schemas.microsoft.com/office/drawing/2010/main" val="0"/>
                  </a:ext>
                </a:extLst>
              </a:blip>
              <a:srcRect l="10617" t="33289" r="11742" b="52876"/>
              <a:stretch>
                <a:fillRect/>
              </a:stretch>
            </p:blipFill>
            <p:spPr bwMode="auto">
              <a:xfrm>
                <a:off x="715" y="2104"/>
                <a:ext cx="4761" cy="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60434" name="Picture 18"/>
              <p:cNvPicPr>
                <a:picLocks noChangeAspect="1" noChangeArrowheads="1"/>
              </p:cNvPicPr>
              <p:nvPr/>
            </p:nvPicPr>
            <p:blipFill>
              <a:blip r:embed="rId5">
                <a:extLst>
                  <a:ext uri="{28A0092B-C50C-407E-A947-70E740481C1C}">
                    <a14:useLocalDpi xmlns:a14="http://schemas.microsoft.com/office/drawing/2010/main" val="0"/>
                  </a:ext>
                </a:extLst>
              </a:blip>
              <a:srcRect l="40787" t="40671" r="11366" b="54913"/>
              <a:stretch>
                <a:fillRect/>
              </a:stretch>
            </p:blipFill>
            <p:spPr bwMode="auto">
              <a:xfrm>
                <a:off x="2520" y="2524"/>
                <a:ext cx="2934"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919291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04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604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604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60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4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1442" name="Rectangle 2"/>
          <p:cNvSpPr>
            <a:spLocks noGrp="1" noChangeArrowheads="1"/>
          </p:cNvSpPr>
          <p:nvPr>
            <p:ph type="title"/>
          </p:nvPr>
        </p:nvSpPr>
        <p:spPr/>
        <p:txBody>
          <a:bodyPr/>
          <a:lstStyle/>
          <a:p>
            <a:r>
              <a:rPr lang="en-US" altLang="en-US" sz="6000"/>
              <a:t>Is this good enough?</a:t>
            </a:r>
          </a:p>
        </p:txBody>
      </p:sp>
      <p:grpSp>
        <p:nvGrpSpPr>
          <p:cNvPr id="3261463" name="Group 23"/>
          <p:cNvGrpSpPr>
            <a:grpSpLocks/>
          </p:cNvGrpSpPr>
          <p:nvPr/>
        </p:nvGrpSpPr>
        <p:grpSpPr bwMode="auto">
          <a:xfrm>
            <a:off x="0" y="1393825"/>
            <a:ext cx="8686800" cy="1511300"/>
            <a:chOff x="0" y="878"/>
            <a:chExt cx="5472" cy="952"/>
          </a:xfrm>
        </p:grpSpPr>
        <p:sp>
          <p:nvSpPr>
            <p:cNvPr id="3261449" name="Rectangle 9"/>
            <p:cNvSpPr>
              <a:spLocks noChangeArrowheads="1"/>
            </p:cNvSpPr>
            <p:nvPr/>
          </p:nvSpPr>
          <p:spPr bwMode="auto">
            <a:xfrm>
              <a:off x="0" y="878"/>
              <a:ext cx="32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a-DK" altLang="en-US">
                  <a:solidFill>
                    <a:srgbClr val="000000"/>
                  </a:solidFill>
                </a:rPr>
                <a:t>1hvu 4.75 </a:t>
              </a:r>
              <a:r>
                <a:rPr lang="da-DK" altLang="en-US">
                  <a:solidFill>
                    <a:srgbClr val="000000"/>
                  </a:solidFill>
                  <a:cs typeface="Arial" pitchFamily="34" charset="0"/>
                </a:rPr>
                <a:t>Å  </a:t>
              </a:r>
              <a:r>
                <a:rPr lang="en-US" altLang="en-US">
                  <a:solidFill>
                    <a:srgbClr val="000000"/>
                  </a:solidFill>
                  <a:cs typeface="Arial" pitchFamily="34" charset="0"/>
                </a:rPr>
                <a:t>R</a:t>
              </a:r>
              <a:r>
                <a:rPr lang="en-US" altLang="en-US" baseline="-25000">
                  <a:solidFill>
                    <a:srgbClr val="000000"/>
                  </a:solidFill>
                  <a:cs typeface="Arial" pitchFamily="34" charset="0"/>
                </a:rPr>
                <a:t>merge</a:t>
              </a:r>
              <a:r>
                <a:rPr lang="en-US" altLang="en-US">
                  <a:solidFill>
                    <a:srgbClr val="000000"/>
                  </a:solidFill>
                </a:rPr>
                <a:t> = </a:t>
              </a:r>
              <a:r>
                <a:rPr lang="da-DK" altLang="en-US">
                  <a:solidFill>
                    <a:srgbClr val="000000"/>
                  </a:solidFill>
                </a:rPr>
                <a:t>0.064</a:t>
              </a:r>
              <a:r>
                <a:rPr lang="da-DK" altLang="en-US">
                  <a:solidFill>
                    <a:srgbClr val="000000"/>
                  </a:solidFill>
                  <a:cs typeface="Arial" pitchFamily="34" charset="0"/>
                </a:rPr>
                <a:t>  </a:t>
              </a:r>
              <a:r>
                <a:rPr lang="pt-BR" altLang="en-US">
                  <a:solidFill>
                    <a:srgbClr val="000000"/>
                  </a:solidFill>
                </a:rPr>
                <a:t>R/R</a:t>
              </a:r>
              <a:r>
                <a:rPr lang="pt-BR" altLang="en-US" baseline="-25000">
                  <a:solidFill>
                    <a:srgbClr val="000000"/>
                  </a:solidFill>
                </a:rPr>
                <a:t>free</a:t>
              </a:r>
              <a:r>
                <a:rPr lang="pt-BR" altLang="en-US">
                  <a:solidFill>
                    <a:srgbClr val="000000"/>
                  </a:solidFill>
                </a:rPr>
                <a:t> = </a:t>
              </a:r>
              <a:r>
                <a:rPr lang="da-DK" altLang="en-US">
                  <a:solidFill>
                    <a:srgbClr val="000000"/>
                  </a:solidFill>
                </a:rPr>
                <a:t>0.34/0.413</a:t>
              </a:r>
            </a:p>
          </p:txBody>
        </p:sp>
        <p:grpSp>
          <p:nvGrpSpPr>
            <p:cNvPr id="3261452" name="Group 12"/>
            <p:cNvGrpSpPr>
              <a:grpSpLocks/>
            </p:cNvGrpSpPr>
            <p:nvPr/>
          </p:nvGrpSpPr>
          <p:grpSpPr bwMode="auto">
            <a:xfrm>
              <a:off x="1098" y="1082"/>
              <a:ext cx="4374" cy="748"/>
              <a:chOff x="378" y="1127"/>
              <a:chExt cx="4374" cy="748"/>
            </a:xfrm>
          </p:grpSpPr>
          <p:pic>
            <p:nvPicPr>
              <p:cNvPr id="3261450" name="Picture 10"/>
              <p:cNvPicPr>
                <a:picLocks noChangeAspect="1" noChangeArrowheads="1"/>
              </p:cNvPicPr>
              <p:nvPr/>
            </p:nvPicPr>
            <p:blipFill>
              <a:blip r:embed="rId2">
                <a:extLst>
                  <a:ext uri="{28A0092B-C50C-407E-A947-70E740481C1C}">
                    <a14:useLocalDpi xmlns:a14="http://schemas.microsoft.com/office/drawing/2010/main" val="0"/>
                  </a:ext>
                </a:extLst>
              </a:blip>
              <a:srcRect l="12999" t="26947" r="31277" b="56454"/>
              <a:stretch>
                <a:fillRect/>
              </a:stretch>
            </p:blipFill>
            <p:spPr bwMode="auto">
              <a:xfrm>
                <a:off x="378" y="1142"/>
                <a:ext cx="3768" cy="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61451" name="Picture 11"/>
              <p:cNvPicPr>
                <a:picLocks noChangeAspect="1" noChangeArrowheads="1"/>
              </p:cNvPicPr>
              <p:nvPr/>
            </p:nvPicPr>
            <p:blipFill>
              <a:blip r:embed="rId2">
                <a:extLst>
                  <a:ext uri="{28A0092B-C50C-407E-A947-70E740481C1C}">
                    <a14:useLocalDpi xmlns:a14="http://schemas.microsoft.com/office/drawing/2010/main" val="0"/>
                  </a:ext>
                </a:extLst>
              </a:blip>
              <a:srcRect l="12895" t="54756" r="54362" b="37749"/>
              <a:stretch>
                <a:fillRect/>
              </a:stretch>
            </p:blipFill>
            <p:spPr bwMode="auto">
              <a:xfrm>
                <a:off x="2538" y="1127"/>
                <a:ext cx="2214" cy="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3261464" name="Group 24"/>
          <p:cNvGrpSpPr>
            <a:grpSpLocks/>
          </p:cNvGrpSpPr>
          <p:nvPr/>
        </p:nvGrpSpPr>
        <p:grpSpPr bwMode="auto">
          <a:xfrm>
            <a:off x="0" y="4872038"/>
            <a:ext cx="8758238" cy="1606550"/>
            <a:chOff x="0" y="3069"/>
            <a:chExt cx="5517" cy="1012"/>
          </a:xfrm>
        </p:grpSpPr>
        <p:sp>
          <p:nvSpPr>
            <p:cNvPr id="3261455" name="Rectangle 15"/>
            <p:cNvSpPr>
              <a:spLocks noChangeArrowheads="1"/>
            </p:cNvSpPr>
            <p:nvPr/>
          </p:nvSpPr>
          <p:spPr bwMode="auto">
            <a:xfrm>
              <a:off x="0" y="3069"/>
              <a:ext cx="32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pt-BR" altLang="en-US">
                  <a:solidFill>
                    <a:srgbClr val="000000"/>
                  </a:solidFill>
                </a:rPr>
                <a:t>2r6e 5.02 </a:t>
              </a:r>
              <a:r>
                <a:rPr lang="pt-BR" altLang="en-US">
                  <a:solidFill>
                    <a:srgbClr val="000000"/>
                  </a:solidFill>
                  <a:cs typeface="Arial" pitchFamily="34" charset="0"/>
                </a:rPr>
                <a:t>Å  </a:t>
              </a:r>
              <a:r>
                <a:rPr lang="en-US" altLang="en-US">
                  <a:solidFill>
                    <a:srgbClr val="000000"/>
                  </a:solidFill>
                  <a:cs typeface="Arial" pitchFamily="34" charset="0"/>
                </a:rPr>
                <a:t>R</a:t>
              </a:r>
              <a:r>
                <a:rPr lang="en-US" altLang="en-US" baseline="-25000">
                  <a:solidFill>
                    <a:srgbClr val="000000"/>
                  </a:solidFill>
                  <a:cs typeface="Arial" pitchFamily="34" charset="0"/>
                </a:rPr>
                <a:t>merge</a:t>
              </a:r>
              <a:r>
                <a:rPr lang="en-US" altLang="en-US">
                  <a:solidFill>
                    <a:srgbClr val="000000"/>
                  </a:solidFill>
                </a:rPr>
                <a:t> = </a:t>
              </a:r>
              <a:r>
                <a:rPr lang="pt-BR" altLang="en-US">
                  <a:solidFill>
                    <a:srgbClr val="000000"/>
                  </a:solidFill>
                </a:rPr>
                <a:t>0.058   R/R</a:t>
              </a:r>
              <a:r>
                <a:rPr lang="pt-BR" altLang="en-US" baseline="-25000">
                  <a:solidFill>
                    <a:srgbClr val="000000"/>
                  </a:solidFill>
                </a:rPr>
                <a:t>free</a:t>
              </a:r>
              <a:r>
                <a:rPr lang="pt-BR" altLang="en-US">
                  <a:solidFill>
                    <a:srgbClr val="000000"/>
                  </a:solidFill>
                </a:rPr>
                <a:t> = 0.394/0.397</a:t>
              </a:r>
            </a:p>
          </p:txBody>
        </p:sp>
        <p:pic>
          <p:nvPicPr>
            <p:cNvPr id="3261456" name="Picture 16"/>
            <p:cNvPicPr>
              <a:picLocks noChangeAspect="1" noChangeArrowheads="1"/>
            </p:cNvPicPr>
            <p:nvPr/>
          </p:nvPicPr>
          <p:blipFill>
            <a:blip r:embed="rId3">
              <a:extLst>
                <a:ext uri="{28A0092B-C50C-407E-A947-70E740481C1C}">
                  <a14:useLocalDpi xmlns:a14="http://schemas.microsoft.com/office/drawing/2010/main" val="0"/>
                </a:ext>
              </a:extLst>
            </a:blip>
            <a:srcRect l="8755" t="24208" r="27122" b="59035"/>
            <a:stretch>
              <a:fillRect/>
            </a:stretch>
          </p:blipFill>
          <p:spPr bwMode="auto">
            <a:xfrm>
              <a:off x="1181" y="3341"/>
              <a:ext cx="4336"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61459" name="Group 19"/>
          <p:cNvGrpSpPr>
            <a:grpSpLocks/>
          </p:cNvGrpSpPr>
          <p:nvPr/>
        </p:nvGrpSpPr>
        <p:grpSpPr bwMode="auto">
          <a:xfrm>
            <a:off x="0" y="3025775"/>
            <a:ext cx="9144000" cy="1689100"/>
            <a:chOff x="0" y="928"/>
            <a:chExt cx="5760" cy="1064"/>
          </a:xfrm>
        </p:grpSpPr>
        <p:pic>
          <p:nvPicPr>
            <p:cNvPr id="3261460" name="Picture 20"/>
            <p:cNvPicPr>
              <a:picLocks noChangeAspect="1" noChangeArrowheads="1"/>
            </p:cNvPicPr>
            <p:nvPr/>
          </p:nvPicPr>
          <p:blipFill>
            <a:blip r:embed="rId4">
              <a:extLst>
                <a:ext uri="{28A0092B-C50C-407E-A947-70E740481C1C}">
                  <a14:useLocalDpi xmlns:a14="http://schemas.microsoft.com/office/drawing/2010/main" val="0"/>
                </a:ext>
              </a:extLst>
            </a:blip>
            <a:srcRect l="12344" t="25612" r="10764" b="54710"/>
            <a:stretch>
              <a:fillRect/>
            </a:stretch>
          </p:blipFill>
          <p:spPr bwMode="auto">
            <a:xfrm>
              <a:off x="1045" y="1123"/>
              <a:ext cx="4715" cy="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61461" name="Text Box 21"/>
            <p:cNvSpPr txBox="1">
              <a:spLocks noChangeArrowheads="1"/>
            </p:cNvSpPr>
            <p:nvPr/>
          </p:nvSpPr>
          <p:spPr bwMode="auto">
            <a:xfrm>
              <a:off x="0" y="928"/>
              <a:ext cx="32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1n8e  4.5 </a:t>
              </a:r>
              <a:r>
                <a:rPr lang="en-US" altLang="en-US">
                  <a:solidFill>
                    <a:srgbClr val="000000"/>
                  </a:solidFill>
                  <a:cs typeface="Arial" pitchFamily="34" charset="0"/>
                </a:rPr>
                <a:t>Å </a:t>
              </a:r>
              <a:r>
                <a:rPr lang="en-US" altLang="en-US">
                  <a:solidFill>
                    <a:srgbClr val="000000"/>
                  </a:solidFill>
                </a:rPr>
                <a:t>R</a:t>
              </a:r>
              <a:r>
                <a:rPr lang="en-US" altLang="en-US" baseline="-25000">
                  <a:solidFill>
                    <a:srgbClr val="000000"/>
                  </a:solidFill>
                </a:rPr>
                <a:t>merge</a:t>
              </a:r>
              <a:r>
                <a:rPr lang="en-US" altLang="en-US">
                  <a:solidFill>
                    <a:srgbClr val="000000"/>
                  </a:solidFill>
                </a:rPr>
                <a:t> = 0.138  </a:t>
              </a:r>
              <a:r>
                <a:rPr lang="pt-BR" altLang="en-US">
                  <a:solidFill>
                    <a:srgbClr val="000000"/>
                  </a:solidFill>
                </a:rPr>
                <a:t>R/R</a:t>
              </a:r>
              <a:r>
                <a:rPr lang="pt-BR" altLang="en-US" baseline="-25000">
                  <a:solidFill>
                    <a:srgbClr val="000000"/>
                  </a:solidFill>
                </a:rPr>
                <a:t>free</a:t>
              </a:r>
              <a:r>
                <a:rPr lang="pt-BR" altLang="en-US">
                  <a:solidFill>
                    <a:srgbClr val="000000"/>
                  </a:solidFill>
                </a:rPr>
                <a:t> = </a:t>
              </a:r>
              <a:r>
                <a:rPr lang="en-US" altLang="en-US">
                  <a:solidFill>
                    <a:srgbClr val="000000"/>
                  </a:solidFill>
                </a:rPr>
                <a:t>0.415/0.416</a:t>
              </a:r>
            </a:p>
          </p:txBody>
        </p:sp>
      </p:grpSp>
    </p:spTree>
    <p:extLst>
      <p:ext uri="{BB962C8B-B14F-4D97-AF65-F5344CB8AC3E}">
        <p14:creationId xmlns:p14="http://schemas.microsoft.com/office/powerpoint/2010/main" val="2030124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614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614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61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R-factor Gap?</a:t>
            </a:r>
            <a:endParaRPr lang="en-US" dirty="0"/>
          </a:p>
        </p:txBody>
      </p:sp>
      <p:sp>
        <p:nvSpPr>
          <p:cNvPr id="3" name="Rectangle 2"/>
          <p:cNvSpPr/>
          <p:nvPr/>
        </p:nvSpPr>
        <p:spPr>
          <a:xfrm>
            <a:off x="0" y="6488668"/>
            <a:ext cx="5275943" cy="369332"/>
          </a:xfrm>
          <a:prstGeom prst="rect">
            <a:avLst/>
          </a:prstGeom>
        </p:spPr>
        <p:txBody>
          <a:bodyPr wrap="square">
            <a:spAutoFit/>
          </a:bodyPr>
          <a:lstStyle/>
          <a:p>
            <a:pPr fontAlgn="base">
              <a:spcBef>
                <a:spcPct val="0"/>
              </a:spcBef>
              <a:spcAft>
                <a:spcPct val="0"/>
              </a:spcAft>
            </a:pPr>
            <a:r>
              <a:rPr lang="en-US" dirty="0">
                <a:solidFill>
                  <a:srgbClr val="000000"/>
                </a:solidFill>
              </a:rPr>
              <a:t>Holton </a:t>
            </a:r>
            <a:r>
              <a:rPr lang="en-US" i="1" dirty="0">
                <a:solidFill>
                  <a:srgbClr val="000000"/>
                </a:solidFill>
              </a:rPr>
              <a:t>et al.</a:t>
            </a:r>
            <a:r>
              <a:rPr lang="en-US" dirty="0">
                <a:solidFill>
                  <a:srgbClr val="000000"/>
                </a:solidFill>
              </a:rPr>
              <a:t> </a:t>
            </a:r>
            <a:r>
              <a:rPr lang="en-US" dirty="0">
                <a:solidFill>
                  <a:srgbClr val="000000"/>
                </a:solidFill>
              </a:rPr>
              <a:t>(2014</a:t>
            </a:r>
            <a:r>
              <a:rPr lang="en-US" dirty="0">
                <a:solidFill>
                  <a:srgbClr val="000000"/>
                </a:solidFill>
              </a:rPr>
              <a:t>). </a:t>
            </a:r>
            <a:r>
              <a:rPr lang="en-US" i="1" dirty="0">
                <a:solidFill>
                  <a:srgbClr val="000000"/>
                </a:solidFill>
              </a:rPr>
              <a:t>FEBS </a:t>
            </a:r>
            <a:r>
              <a:rPr lang="en-US" i="1" dirty="0">
                <a:solidFill>
                  <a:srgbClr val="000000"/>
                </a:solidFill>
              </a:rPr>
              <a:t>J.</a:t>
            </a:r>
            <a:r>
              <a:rPr lang="en-US" dirty="0">
                <a:solidFill>
                  <a:srgbClr val="000000"/>
                </a:solidFill>
              </a:rPr>
              <a:t> </a:t>
            </a:r>
            <a:r>
              <a:rPr lang="en-US" b="1" dirty="0">
                <a:solidFill>
                  <a:srgbClr val="000000"/>
                </a:solidFill>
              </a:rPr>
              <a:t>281</a:t>
            </a:r>
            <a:r>
              <a:rPr lang="en-US" dirty="0">
                <a:solidFill>
                  <a:srgbClr val="000000"/>
                </a:solidFill>
              </a:rPr>
              <a:t>, </a:t>
            </a:r>
            <a:r>
              <a:rPr lang="en-US" dirty="0">
                <a:solidFill>
                  <a:srgbClr val="000000"/>
                </a:solidFill>
              </a:rPr>
              <a:t>4046-60</a:t>
            </a:r>
            <a:r>
              <a:rPr lang="en-US" dirty="0">
                <a:solidFill>
                  <a:srgbClr val="000000"/>
                </a:solidFill>
              </a:rPr>
              <a:t>. </a:t>
            </a:r>
          </a:p>
        </p:txBody>
      </p:sp>
      <p:sp>
        <p:nvSpPr>
          <p:cNvPr id="4" name="TextBox 3"/>
          <p:cNvSpPr txBox="1"/>
          <p:nvPr/>
        </p:nvSpPr>
        <p:spPr>
          <a:xfrm>
            <a:off x="2365829" y="2438400"/>
            <a:ext cx="4243469" cy="923330"/>
          </a:xfrm>
          <a:prstGeom prst="rect">
            <a:avLst/>
          </a:prstGeom>
          <a:noFill/>
        </p:spPr>
        <p:txBody>
          <a:bodyPr wrap="none" rtlCol="0">
            <a:spAutoFit/>
          </a:bodyPr>
          <a:lstStyle/>
          <a:p>
            <a:pPr fontAlgn="base">
              <a:spcBef>
                <a:spcPct val="0"/>
              </a:spcBef>
              <a:spcAft>
                <a:spcPct val="0"/>
              </a:spcAft>
            </a:pPr>
            <a:r>
              <a:rPr lang="en-US" sz="5400" dirty="0">
                <a:solidFill>
                  <a:srgbClr val="000000"/>
                </a:solidFill>
              </a:rPr>
              <a:t>R1 &lt; 2*</a:t>
            </a:r>
            <a:r>
              <a:rPr lang="en-US" sz="5400" dirty="0" err="1">
                <a:solidFill>
                  <a:srgbClr val="000000"/>
                </a:solidFill>
              </a:rPr>
              <a:t>R</a:t>
            </a:r>
            <a:r>
              <a:rPr lang="en-US" sz="5400" baseline="-25000" dirty="0" err="1">
                <a:solidFill>
                  <a:srgbClr val="000000"/>
                </a:solidFill>
              </a:rPr>
              <a:t>sigma</a:t>
            </a:r>
            <a:endParaRPr lang="en-US" sz="5400" baseline="-25000" dirty="0">
              <a:solidFill>
                <a:srgbClr val="000000"/>
              </a:solidFill>
            </a:endParaRPr>
          </a:p>
        </p:txBody>
      </p:sp>
      <p:sp>
        <p:nvSpPr>
          <p:cNvPr id="5" name="TextBox 4"/>
          <p:cNvSpPr txBox="1"/>
          <p:nvPr/>
        </p:nvSpPr>
        <p:spPr>
          <a:xfrm>
            <a:off x="943428" y="1712685"/>
            <a:ext cx="6862776"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rPr>
              <a:t>Publication criterion for chemical crystallography:</a:t>
            </a:r>
            <a:endParaRPr lang="en-US" sz="2400" dirty="0">
              <a:solidFill>
                <a:srgbClr val="000000"/>
              </a:solidFill>
            </a:endParaRPr>
          </a:p>
        </p:txBody>
      </p:sp>
      <p:sp>
        <p:nvSpPr>
          <p:cNvPr id="6" name="TextBox 5"/>
          <p:cNvSpPr txBox="1"/>
          <p:nvPr/>
        </p:nvSpPr>
        <p:spPr>
          <a:xfrm>
            <a:off x="546627" y="3722914"/>
            <a:ext cx="7609776" cy="1446550"/>
          </a:xfrm>
          <a:prstGeom prst="rect">
            <a:avLst/>
          </a:prstGeom>
          <a:noFill/>
        </p:spPr>
        <p:txBody>
          <a:bodyPr wrap="none" rtlCol="0">
            <a:spAutoFit/>
          </a:bodyPr>
          <a:lstStyle/>
          <a:p>
            <a:pPr fontAlgn="base">
              <a:spcBef>
                <a:spcPct val="0"/>
              </a:spcBef>
              <a:spcAft>
                <a:spcPct val="0"/>
              </a:spcAft>
            </a:pPr>
            <a:r>
              <a:rPr lang="en-US" sz="4400" dirty="0">
                <a:solidFill>
                  <a:srgbClr val="000000"/>
                </a:solidFill>
              </a:rPr>
              <a:t>R1 		= </a:t>
            </a:r>
            <a:r>
              <a:rPr lang="en-US" sz="4400" dirty="0" err="1">
                <a:solidFill>
                  <a:srgbClr val="000000"/>
                </a:solidFill>
              </a:rPr>
              <a:t>F</a:t>
            </a:r>
            <a:r>
              <a:rPr lang="en-US" sz="4400" baseline="-25000" dirty="0" err="1">
                <a:solidFill>
                  <a:srgbClr val="000000"/>
                </a:solidFill>
              </a:rPr>
              <a:t>o</a:t>
            </a:r>
            <a:r>
              <a:rPr lang="en-US" sz="4400" dirty="0">
                <a:solidFill>
                  <a:srgbClr val="000000"/>
                </a:solidFill>
              </a:rPr>
              <a:t> vs F</a:t>
            </a:r>
            <a:r>
              <a:rPr lang="en-US" sz="4400" baseline="-25000" dirty="0">
                <a:solidFill>
                  <a:srgbClr val="000000"/>
                </a:solidFill>
              </a:rPr>
              <a:t>c</a:t>
            </a:r>
            <a:r>
              <a:rPr lang="en-US" sz="4400" dirty="0">
                <a:solidFill>
                  <a:srgbClr val="000000"/>
                </a:solidFill>
              </a:rPr>
              <a:t> for I/</a:t>
            </a:r>
            <a:r>
              <a:rPr lang="el-GR" sz="4400" dirty="0">
                <a:solidFill>
                  <a:srgbClr val="000000"/>
                </a:solidFill>
              </a:rPr>
              <a:t>σ</a:t>
            </a:r>
            <a:r>
              <a:rPr lang="en-US" sz="4400" dirty="0">
                <a:solidFill>
                  <a:srgbClr val="000000"/>
                </a:solidFill>
              </a:rPr>
              <a:t>(I) &gt; 3</a:t>
            </a:r>
          </a:p>
          <a:p>
            <a:pPr fontAlgn="base">
              <a:spcBef>
                <a:spcPct val="0"/>
              </a:spcBef>
              <a:spcAft>
                <a:spcPct val="0"/>
              </a:spcAft>
            </a:pPr>
            <a:r>
              <a:rPr lang="en-US" sz="4400" dirty="0" err="1">
                <a:solidFill>
                  <a:srgbClr val="000000"/>
                </a:solidFill>
              </a:rPr>
              <a:t>R</a:t>
            </a:r>
            <a:r>
              <a:rPr lang="en-US" sz="4400" baseline="-25000" dirty="0" err="1">
                <a:solidFill>
                  <a:srgbClr val="000000"/>
                </a:solidFill>
              </a:rPr>
              <a:t>sigma</a:t>
            </a:r>
            <a:r>
              <a:rPr lang="en-US" sz="4400" dirty="0">
                <a:solidFill>
                  <a:srgbClr val="000000"/>
                </a:solidFill>
              </a:rPr>
              <a:t> 	= &lt;</a:t>
            </a:r>
            <a:r>
              <a:rPr lang="el-GR" sz="4400" dirty="0">
                <a:solidFill>
                  <a:srgbClr val="000000"/>
                </a:solidFill>
              </a:rPr>
              <a:t>σ</a:t>
            </a:r>
            <a:r>
              <a:rPr lang="en-US" sz="4400" dirty="0">
                <a:solidFill>
                  <a:srgbClr val="000000"/>
                </a:solidFill>
              </a:rPr>
              <a:t>(I)&gt;/&lt;I&gt;</a:t>
            </a:r>
            <a:endParaRPr lang="en-US" sz="4400" dirty="0">
              <a:solidFill>
                <a:srgbClr val="000000"/>
              </a:solidFill>
            </a:endParaRPr>
          </a:p>
        </p:txBody>
      </p:sp>
      <p:sp>
        <p:nvSpPr>
          <p:cNvPr id="7" name="TextBox 6"/>
          <p:cNvSpPr txBox="1"/>
          <p:nvPr/>
        </p:nvSpPr>
        <p:spPr>
          <a:xfrm>
            <a:off x="638628" y="5558972"/>
            <a:ext cx="7295587" cy="523220"/>
          </a:xfrm>
          <a:prstGeom prst="rect">
            <a:avLst/>
          </a:prstGeom>
          <a:noFill/>
        </p:spPr>
        <p:txBody>
          <a:bodyPr wrap="none" rtlCol="0">
            <a:spAutoFit/>
          </a:bodyPr>
          <a:lstStyle/>
          <a:p>
            <a:pPr fontAlgn="base">
              <a:spcBef>
                <a:spcPct val="0"/>
              </a:spcBef>
              <a:spcAft>
                <a:spcPct val="0"/>
              </a:spcAft>
            </a:pPr>
            <a:r>
              <a:rPr lang="en-US" sz="2800" dirty="0">
                <a:solidFill>
                  <a:srgbClr val="FF0000"/>
                </a:solidFill>
              </a:rPr>
              <a:t>There are </a:t>
            </a:r>
            <a:r>
              <a:rPr lang="en-US" sz="2800" b="1" dirty="0">
                <a:solidFill>
                  <a:srgbClr val="FF0000"/>
                </a:solidFill>
              </a:rPr>
              <a:t>no</a:t>
            </a:r>
            <a:r>
              <a:rPr lang="en-US" sz="2800" dirty="0">
                <a:solidFill>
                  <a:srgbClr val="FF0000"/>
                </a:solidFill>
              </a:rPr>
              <a:t> PDB entries that pass this test!</a:t>
            </a:r>
            <a:endParaRPr lang="en-US" sz="2800" dirty="0">
              <a:solidFill>
                <a:srgbClr val="FF0000"/>
              </a:solidFill>
            </a:endParaRPr>
          </a:p>
        </p:txBody>
      </p:sp>
    </p:spTree>
    <p:extLst>
      <p:ext uri="{BB962C8B-B14F-4D97-AF65-F5344CB8AC3E}">
        <p14:creationId xmlns:p14="http://schemas.microsoft.com/office/powerpoint/2010/main" val="23728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58738"/>
            <a:ext cx="8229600" cy="1143000"/>
          </a:xfrm>
        </p:spPr>
        <p:txBody>
          <a:bodyPr/>
          <a:lstStyle/>
          <a:p>
            <a:pPr eaLnBrk="1" hangingPunct="1"/>
            <a:r>
              <a:rPr lang="en-US" altLang="en-US" b="1" smtClean="0"/>
              <a:t>The R-factor Gap</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57263" name="Group 15"/>
          <p:cNvGrpSpPr>
            <a:grpSpLocks/>
          </p:cNvGrpSpPr>
          <p:nvPr/>
        </p:nvGrpSpPr>
        <p:grpSpPr bwMode="auto">
          <a:xfrm>
            <a:off x="1887538" y="2852738"/>
            <a:ext cx="3981450" cy="2387600"/>
            <a:chOff x="1189" y="1797"/>
            <a:chExt cx="2508" cy="1504"/>
          </a:xfrm>
        </p:grpSpPr>
        <p:pic>
          <p:nvPicPr>
            <p:cNvPr id="7180"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1" name="Group 5"/>
            <p:cNvGrpSpPr>
              <a:grpSpLocks/>
            </p:cNvGrpSpPr>
            <p:nvPr/>
          </p:nvGrpSpPr>
          <p:grpSpPr bwMode="auto">
            <a:xfrm>
              <a:off x="1189" y="2413"/>
              <a:ext cx="984" cy="231"/>
              <a:chOff x="1649" y="3255"/>
              <a:chExt cx="984" cy="231"/>
            </a:xfrm>
          </p:grpSpPr>
          <p:sp>
            <p:nvSpPr>
              <p:cNvPr id="7182"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3"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chemeClr val="bg1"/>
                    </a:solidFill>
                  </a:rPr>
                  <a:t>MLFSOM</a:t>
                </a:r>
              </a:p>
            </p:txBody>
          </p:sp>
        </p:grpSp>
      </p:grpSp>
      <p:grpSp>
        <p:nvGrpSpPr>
          <p:cNvPr id="2357262" name="Group 14"/>
          <p:cNvGrpSpPr>
            <a:grpSpLocks/>
          </p:cNvGrpSpPr>
          <p:nvPr/>
        </p:nvGrpSpPr>
        <p:grpSpPr bwMode="auto">
          <a:xfrm>
            <a:off x="5868988" y="3246438"/>
            <a:ext cx="3275012" cy="1552575"/>
            <a:chOff x="3697" y="2045"/>
            <a:chExt cx="2063" cy="978"/>
          </a:xfrm>
        </p:grpSpPr>
        <p:grpSp>
          <p:nvGrpSpPr>
            <p:cNvPr id="7176" name="Group 8"/>
            <p:cNvGrpSpPr>
              <a:grpSpLocks/>
            </p:cNvGrpSpPr>
            <p:nvPr/>
          </p:nvGrpSpPr>
          <p:grpSpPr bwMode="auto">
            <a:xfrm>
              <a:off x="3697" y="2413"/>
              <a:ext cx="894" cy="231"/>
              <a:chOff x="2414" y="3258"/>
              <a:chExt cx="1347" cy="231"/>
            </a:xfrm>
          </p:grpSpPr>
          <p:sp>
            <p:nvSpPr>
              <p:cNvPr id="7178"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9"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chemeClr val="bg1"/>
                    </a:solidFill>
                    <a:latin typeface="Comic Sans MS" pitchFamily="66" charset="0"/>
                  </a:rPr>
                  <a:t>Elves</a:t>
                </a:r>
              </a:p>
            </p:txBody>
          </p:sp>
        </p:grpSp>
        <p:sp>
          <p:nvSpPr>
            <p:cNvPr id="7177" name="Text Box 11"/>
            <p:cNvSpPr txBox="1">
              <a:spLocks noChangeArrowheads="1"/>
            </p:cNvSpPr>
            <p:nvPr/>
          </p:nvSpPr>
          <p:spPr bwMode="auto">
            <a:xfrm>
              <a:off x="4624" y="2045"/>
              <a:ext cx="1136"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a:t>R</a:t>
              </a:r>
              <a:r>
                <a:rPr lang="en-US" altLang="en-US" sz="2400" baseline="-25000"/>
                <a:t>merge</a:t>
              </a:r>
              <a:r>
                <a:rPr lang="en-US" altLang="en-US" sz="2400"/>
                <a:t> = 6%</a:t>
              </a:r>
            </a:p>
            <a:p>
              <a:pPr eaLnBrk="1" hangingPunct="1">
                <a:spcBef>
                  <a:spcPct val="50000"/>
                </a:spcBef>
              </a:pPr>
              <a:r>
                <a:rPr lang="en-US" altLang="en-US" sz="2400"/>
                <a:t>R</a:t>
              </a:r>
              <a:r>
                <a:rPr lang="en-US" altLang="en-US" sz="2400" baseline="-25000"/>
                <a:t>cryst</a:t>
              </a:r>
              <a:r>
                <a:rPr lang="en-US" altLang="en-US" sz="2400"/>
                <a:t> = 17%</a:t>
              </a:r>
            </a:p>
            <a:p>
              <a:pPr eaLnBrk="1" hangingPunct="1">
                <a:spcBef>
                  <a:spcPct val="50000"/>
                </a:spcBef>
              </a:pPr>
              <a:r>
                <a:rPr lang="en-US" altLang="en-US" sz="2400"/>
                <a:t>R</a:t>
              </a:r>
              <a:r>
                <a:rPr lang="en-US" altLang="en-US" sz="2400" baseline="-25000"/>
                <a:t>free</a:t>
              </a:r>
              <a:r>
                <a:rPr lang="en-US" altLang="en-US" sz="2400"/>
                <a:t> = 20%</a:t>
              </a:r>
            </a:p>
          </p:txBody>
        </p:sp>
      </p:grpSp>
      <p:sp>
        <p:nvSpPr>
          <p:cNvPr id="7174"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a:t>multi-conformer PDB file</a:t>
            </a:r>
          </a:p>
        </p:txBody>
      </p:sp>
      <p:sp>
        <p:nvSpPr>
          <p:cNvPr id="7175" name="Text Box 13"/>
          <p:cNvSpPr txBox="1">
            <a:spLocks noChangeArrowheads="1"/>
          </p:cNvSpPr>
          <p:nvPr/>
        </p:nvSpPr>
        <p:spPr bwMode="auto">
          <a:xfrm>
            <a:off x="663575" y="49799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a:t>1H87</a:t>
            </a:r>
          </a:p>
        </p:txBody>
      </p:sp>
      <p:sp>
        <p:nvSpPr>
          <p:cNvPr id="2" name="Rectangle 1"/>
          <p:cNvSpPr/>
          <p:nvPr/>
        </p:nvSpPr>
        <p:spPr>
          <a:xfrm>
            <a:off x="0" y="6211669"/>
            <a:ext cx="9144000" cy="646331"/>
          </a:xfrm>
          <a:prstGeom prst="rect">
            <a:avLst/>
          </a:prstGeom>
        </p:spPr>
        <p:txBody>
          <a:bodyPr wrap="square">
            <a:spAutoFit/>
          </a:bodyPr>
          <a:lstStyle/>
          <a:p>
            <a:r>
              <a:rPr lang="en-US" dirty="0" smtClean="0"/>
              <a:t>Holton, </a:t>
            </a:r>
            <a:r>
              <a:rPr lang="en-US" dirty="0" err="1" smtClean="0"/>
              <a:t>Classen</a:t>
            </a:r>
            <a:r>
              <a:rPr lang="en-US" dirty="0" smtClean="0"/>
              <a:t>, Frankel </a:t>
            </a:r>
            <a:r>
              <a:rPr lang="en-US" dirty="0"/>
              <a:t>&amp; </a:t>
            </a:r>
            <a:r>
              <a:rPr lang="en-US" dirty="0" err="1" smtClean="0"/>
              <a:t>Tainer</a:t>
            </a:r>
            <a:r>
              <a:rPr lang="en-US" dirty="0" smtClean="0"/>
              <a:t> </a:t>
            </a:r>
            <a:r>
              <a:rPr lang="en-US" dirty="0"/>
              <a:t>(2014)."The R-factor gap in macromolecular crystallography: an untapped potential for insights on accurate structures", </a:t>
            </a:r>
            <a:r>
              <a:rPr lang="en-US" i="1" dirty="0"/>
              <a:t>FEBS J.</a:t>
            </a:r>
            <a:r>
              <a:rPr lang="en-US" dirty="0"/>
              <a:t> </a:t>
            </a:r>
            <a:r>
              <a:rPr lang="en-US" b="1" dirty="0"/>
              <a:t>281</a:t>
            </a:r>
            <a:r>
              <a:rPr lang="en-US" dirty="0"/>
              <a:t>, 4046-4060. </a:t>
            </a:r>
          </a:p>
        </p:txBody>
      </p:sp>
    </p:spTree>
    <p:extLst>
      <p:ext uri="{BB962C8B-B14F-4D97-AF65-F5344CB8AC3E}">
        <p14:creationId xmlns:p14="http://schemas.microsoft.com/office/powerpoint/2010/main" val="2710279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57263"/>
                                        </p:tgtEl>
                                        <p:attrNameLst>
                                          <p:attrName>style.visibility</p:attrName>
                                        </p:attrNameLst>
                                      </p:cBhvr>
                                      <p:to>
                                        <p:strVal val="visible"/>
                                      </p:to>
                                    </p:set>
                                    <p:animEffect transition="in" filter="wipe(left)">
                                      <p:cBhvr>
                                        <p:cTn id="7" dur="500"/>
                                        <p:tgtEl>
                                          <p:spTgt spid="23572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7262"/>
                                        </p:tgtEl>
                                        <p:attrNameLst>
                                          <p:attrName>style.visibility</p:attrName>
                                        </p:attrNameLst>
                                      </p:cBhvr>
                                      <p:to>
                                        <p:strVal val="visible"/>
                                      </p:to>
                                    </p:set>
                                    <p:animEffect transition="in" filter="wipe(left)">
                                      <p:cBhvr>
                                        <p:cTn id="12" dur="500"/>
                                        <p:tgtEl>
                                          <p:spTgt spid="2357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58738"/>
            <a:ext cx="8229600" cy="1143000"/>
          </a:xfrm>
        </p:spPr>
        <p:txBody>
          <a:bodyPr/>
          <a:lstStyle/>
          <a:p>
            <a:pPr eaLnBrk="1" hangingPunct="1"/>
            <a:r>
              <a:rPr lang="en-US" altLang="en-US" b="1" smtClean="0"/>
              <a:t>The R-factor Gap</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5"/>
          <p:cNvGrpSpPr>
            <a:grpSpLocks/>
          </p:cNvGrpSpPr>
          <p:nvPr/>
        </p:nvGrpSpPr>
        <p:grpSpPr bwMode="auto">
          <a:xfrm>
            <a:off x="1887538" y="3830638"/>
            <a:ext cx="1562100" cy="366712"/>
            <a:chOff x="1649" y="3255"/>
            <a:chExt cx="984" cy="231"/>
          </a:xfrm>
        </p:grpSpPr>
        <p:sp>
          <p:nvSpPr>
            <p:cNvPr id="8205"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6"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chemeClr val="bg1"/>
                  </a:solidFill>
                </a:rPr>
                <a:t>MLFSOM</a:t>
              </a:r>
            </a:p>
          </p:txBody>
        </p:sp>
      </p:grpSp>
      <p:grpSp>
        <p:nvGrpSpPr>
          <p:cNvPr id="8198" name="Group 8"/>
          <p:cNvGrpSpPr>
            <a:grpSpLocks/>
          </p:cNvGrpSpPr>
          <p:nvPr/>
        </p:nvGrpSpPr>
        <p:grpSpPr bwMode="auto">
          <a:xfrm>
            <a:off x="5868988" y="3830638"/>
            <a:ext cx="1419225" cy="366712"/>
            <a:chOff x="2414" y="3258"/>
            <a:chExt cx="1347" cy="231"/>
          </a:xfrm>
        </p:grpSpPr>
        <p:sp>
          <p:nvSpPr>
            <p:cNvPr id="8203"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chemeClr val="bg1"/>
                  </a:solidFill>
                  <a:latin typeface="Comic Sans MS" pitchFamily="66" charset="0"/>
                </a:rPr>
                <a:t>Elves</a:t>
              </a:r>
            </a:p>
          </p:txBody>
        </p:sp>
      </p:grpSp>
      <p:sp>
        <p:nvSpPr>
          <p:cNvPr id="8199" name="Text Box 11"/>
          <p:cNvSpPr txBox="1">
            <a:spLocks noChangeArrowheads="1"/>
          </p:cNvSpPr>
          <p:nvPr/>
        </p:nvSpPr>
        <p:spPr bwMode="auto">
          <a:xfrm>
            <a:off x="7340600" y="3246438"/>
            <a:ext cx="180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a:t>R</a:t>
            </a:r>
            <a:r>
              <a:rPr lang="en-US" altLang="en-US" sz="2400" baseline="-25000"/>
              <a:t>merge</a:t>
            </a:r>
            <a:r>
              <a:rPr lang="en-US" altLang="en-US" sz="2400"/>
              <a:t> = 6%</a:t>
            </a:r>
          </a:p>
          <a:p>
            <a:pPr eaLnBrk="1" hangingPunct="1">
              <a:spcBef>
                <a:spcPct val="50000"/>
              </a:spcBef>
            </a:pPr>
            <a:r>
              <a:rPr lang="en-US" altLang="en-US" sz="2400"/>
              <a:t>R</a:t>
            </a:r>
            <a:r>
              <a:rPr lang="en-US" altLang="en-US" sz="2400" baseline="-25000"/>
              <a:t>cryst</a:t>
            </a:r>
            <a:r>
              <a:rPr lang="en-US" altLang="en-US" sz="2400"/>
              <a:t> = 7%</a:t>
            </a:r>
          </a:p>
          <a:p>
            <a:pPr eaLnBrk="1" hangingPunct="1">
              <a:spcBef>
                <a:spcPct val="50000"/>
              </a:spcBef>
            </a:pPr>
            <a:r>
              <a:rPr lang="en-US" altLang="en-US" sz="2400"/>
              <a:t>R</a:t>
            </a:r>
            <a:r>
              <a:rPr lang="en-US" altLang="en-US" sz="2400" baseline="-25000"/>
              <a:t>free</a:t>
            </a:r>
            <a:r>
              <a:rPr lang="en-US" altLang="en-US" sz="2400"/>
              <a:t> = 8%</a:t>
            </a:r>
          </a:p>
        </p:txBody>
      </p:sp>
      <p:sp>
        <p:nvSpPr>
          <p:cNvPr id="8200"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a:t>multi-conformer PDB file</a:t>
            </a:r>
          </a:p>
        </p:txBody>
      </p:sp>
      <p:sp>
        <p:nvSpPr>
          <p:cNvPr id="8201"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a:t>1H87</a:t>
            </a:r>
          </a:p>
        </p:txBody>
      </p:sp>
      <p:sp>
        <p:nvSpPr>
          <p:cNvPr id="8202" name="Freeform 14"/>
          <p:cNvSpPr>
            <a:spLocks/>
          </p:cNvSpPr>
          <p:nvPr/>
        </p:nvSpPr>
        <p:spPr bwMode="auto">
          <a:xfrm flipV="1">
            <a:off x="1444399" y="2220685"/>
            <a:ext cx="6137275" cy="970643"/>
          </a:xfrm>
          <a:custGeom>
            <a:avLst/>
            <a:gdLst>
              <a:gd name="T0" fmla="*/ 0 w 3866"/>
              <a:gd name="T1" fmla="*/ 339725 h 973"/>
              <a:gd name="T2" fmla="*/ 3625850 w 3866"/>
              <a:gd name="T3" fmla="*/ 1487488 h 973"/>
              <a:gd name="T4" fmla="*/ 6137275 w 3866"/>
              <a:gd name="T5" fmla="*/ 0 h 973"/>
              <a:gd name="T6" fmla="*/ 0 60000 65536"/>
              <a:gd name="T7" fmla="*/ 0 60000 65536"/>
              <a:gd name="T8" fmla="*/ 0 60000 65536"/>
            </a:gdLst>
            <a:ahLst/>
            <a:cxnLst>
              <a:cxn ang="T6">
                <a:pos x="T0" y="T1"/>
              </a:cxn>
              <a:cxn ang="T7">
                <a:pos x="T2" y="T3"/>
              </a:cxn>
              <a:cxn ang="T8">
                <a:pos x="T4" y="T5"/>
              </a:cxn>
            </a:cxnLst>
            <a:rect l="0" t="0" r="r" b="b"/>
            <a:pathLst>
              <a:path w="3866" h="973">
                <a:moveTo>
                  <a:pt x="0" y="214"/>
                </a:moveTo>
                <a:cubicBezTo>
                  <a:pt x="820" y="593"/>
                  <a:pt x="1640" y="973"/>
                  <a:pt x="2284" y="937"/>
                </a:cubicBezTo>
                <a:cubicBezTo>
                  <a:pt x="2928" y="901"/>
                  <a:pt x="3397" y="450"/>
                  <a:pt x="3866" y="0"/>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Rectangle 14"/>
          <p:cNvSpPr/>
          <p:nvPr/>
        </p:nvSpPr>
        <p:spPr>
          <a:xfrm>
            <a:off x="0" y="6211669"/>
            <a:ext cx="9144000" cy="646331"/>
          </a:xfrm>
          <a:prstGeom prst="rect">
            <a:avLst/>
          </a:prstGeom>
        </p:spPr>
        <p:txBody>
          <a:bodyPr wrap="square">
            <a:spAutoFit/>
          </a:bodyPr>
          <a:lstStyle/>
          <a:p>
            <a:r>
              <a:rPr lang="en-US" dirty="0" smtClean="0"/>
              <a:t>Holton, </a:t>
            </a:r>
            <a:r>
              <a:rPr lang="en-US" dirty="0" err="1" smtClean="0"/>
              <a:t>Classen</a:t>
            </a:r>
            <a:r>
              <a:rPr lang="en-US" dirty="0" smtClean="0"/>
              <a:t>, Frankel </a:t>
            </a:r>
            <a:r>
              <a:rPr lang="en-US" dirty="0"/>
              <a:t>&amp; </a:t>
            </a:r>
            <a:r>
              <a:rPr lang="en-US" dirty="0" err="1" smtClean="0"/>
              <a:t>Tainer</a:t>
            </a:r>
            <a:r>
              <a:rPr lang="en-US" dirty="0" smtClean="0"/>
              <a:t> </a:t>
            </a:r>
            <a:r>
              <a:rPr lang="en-US" dirty="0"/>
              <a:t>(2014)."The R-factor gap in macromolecular crystallography: an untapped potential for insights on accurate structures", </a:t>
            </a:r>
            <a:r>
              <a:rPr lang="en-US" i="1" dirty="0"/>
              <a:t>FEBS J.</a:t>
            </a:r>
            <a:r>
              <a:rPr lang="en-US" dirty="0"/>
              <a:t> </a:t>
            </a:r>
            <a:r>
              <a:rPr lang="en-US" b="1" dirty="0"/>
              <a:t>281</a:t>
            </a:r>
            <a:r>
              <a:rPr lang="en-US" dirty="0"/>
              <a:t>, 4046-4060. </a:t>
            </a:r>
          </a:p>
        </p:txBody>
      </p:sp>
    </p:spTree>
    <p:extLst>
      <p:ext uri="{BB962C8B-B14F-4D97-AF65-F5344CB8AC3E}">
        <p14:creationId xmlns:p14="http://schemas.microsoft.com/office/powerpoint/2010/main" val="3533483579"/>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58738"/>
            <a:ext cx="8229600" cy="1143000"/>
          </a:xfrm>
        </p:spPr>
        <p:txBody>
          <a:bodyPr/>
          <a:lstStyle/>
          <a:p>
            <a:pPr eaLnBrk="1" hangingPunct="1"/>
            <a:r>
              <a:rPr lang="en-US" altLang="en-US" b="1" smtClean="0"/>
              <a:t>The R-factor Gap</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25262" name="Group 14"/>
          <p:cNvGrpSpPr>
            <a:grpSpLocks/>
          </p:cNvGrpSpPr>
          <p:nvPr/>
        </p:nvGrpSpPr>
        <p:grpSpPr bwMode="auto">
          <a:xfrm>
            <a:off x="1887538" y="2852738"/>
            <a:ext cx="7256462" cy="2387600"/>
            <a:chOff x="1189" y="1797"/>
            <a:chExt cx="4571" cy="1504"/>
          </a:xfrm>
        </p:grpSpPr>
        <p:pic>
          <p:nvPicPr>
            <p:cNvPr id="9223"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oup 5"/>
            <p:cNvGrpSpPr>
              <a:grpSpLocks/>
            </p:cNvGrpSpPr>
            <p:nvPr/>
          </p:nvGrpSpPr>
          <p:grpSpPr bwMode="auto">
            <a:xfrm>
              <a:off x="1189" y="2413"/>
              <a:ext cx="984" cy="231"/>
              <a:chOff x="1649" y="3255"/>
              <a:chExt cx="984" cy="231"/>
            </a:xfrm>
          </p:grpSpPr>
          <p:sp>
            <p:nvSpPr>
              <p:cNvPr id="9229"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chemeClr val="bg1"/>
                    </a:solidFill>
                  </a:rPr>
                  <a:t>MLFSOM</a:t>
                </a:r>
              </a:p>
            </p:txBody>
          </p:sp>
        </p:grpSp>
        <p:grpSp>
          <p:nvGrpSpPr>
            <p:cNvPr id="9225" name="Group 8"/>
            <p:cNvGrpSpPr>
              <a:grpSpLocks/>
            </p:cNvGrpSpPr>
            <p:nvPr/>
          </p:nvGrpSpPr>
          <p:grpSpPr bwMode="auto">
            <a:xfrm>
              <a:off x="3697" y="2413"/>
              <a:ext cx="894" cy="231"/>
              <a:chOff x="2414" y="3258"/>
              <a:chExt cx="1347" cy="231"/>
            </a:xfrm>
          </p:grpSpPr>
          <p:sp>
            <p:nvSpPr>
              <p:cNvPr id="9227"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chemeClr val="bg1"/>
                    </a:solidFill>
                    <a:latin typeface="Comic Sans MS" pitchFamily="66" charset="0"/>
                  </a:rPr>
                  <a:t>Elves</a:t>
                </a:r>
              </a:p>
            </p:txBody>
          </p:sp>
        </p:grpSp>
        <p:sp>
          <p:nvSpPr>
            <p:cNvPr id="9226" name="Text Box 11"/>
            <p:cNvSpPr txBox="1">
              <a:spLocks noChangeArrowheads="1"/>
            </p:cNvSpPr>
            <p:nvPr/>
          </p:nvSpPr>
          <p:spPr bwMode="auto">
            <a:xfrm>
              <a:off x="4624" y="2045"/>
              <a:ext cx="1136"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a:t>R</a:t>
              </a:r>
              <a:r>
                <a:rPr lang="en-US" altLang="en-US" sz="2400" baseline="-25000"/>
                <a:t>merge</a:t>
              </a:r>
              <a:r>
                <a:rPr lang="en-US" altLang="en-US" sz="2400"/>
                <a:t> = 6%</a:t>
              </a:r>
            </a:p>
            <a:p>
              <a:pPr eaLnBrk="1" hangingPunct="1">
                <a:spcBef>
                  <a:spcPct val="50000"/>
                </a:spcBef>
              </a:pPr>
              <a:r>
                <a:rPr lang="en-US" altLang="en-US" sz="2400"/>
                <a:t>R</a:t>
              </a:r>
              <a:r>
                <a:rPr lang="en-US" altLang="en-US" sz="2400" baseline="-25000"/>
                <a:t>cryst</a:t>
              </a:r>
              <a:r>
                <a:rPr lang="en-US" altLang="en-US" sz="2400"/>
                <a:t> = 7%</a:t>
              </a:r>
            </a:p>
            <a:p>
              <a:pPr eaLnBrk="1" hangingPunct="1">
                <a:spcBef>
                  <a:spcPct val="50000"/>
                </a:spcBef>
              </a:pPr>
              <a:r>
                <a:rPr lang="en-US" altLang="en-US" sz="2400"/>
                <a:t>R</a:t>
              </a:r>
              <a:r>
                <a:rPr lang="en-US" altLang="en-US" sz="2400" baseline="-25000"/>
                <a:t>free</a:t>
              </a:r>
              <a:r>
                <a:rPr lang="en-US" altLang="en-US" sz="2400"/>
                <a:t> = 8%</a:t>
              </a:r>
            </a:p>
          </p:txBody>
        </p:sp>
      </p:grpSp>
      <p:sp>
        <p:nvSpPr>
          <p:cNvPr id="9221"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a:t>single-conformer PDB file</a:t>
            </a:r>
          </a:p>
        </p:txBody>
      </p:sp>
      <p:sp>
        <p:nvSpPr>
          <p:cNvPr id="9222"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a:t>1H87; conf “A”</a:t>
            </a:r>
          </a:p>
        </p:txBody>
      </p:sp>
      <p:sp>
        <p:nvSpPr>
          <p:cNvPr id="15" name="Rectangle 14"/>
          <p:cNvSpPr/>
          <p:nvPr/>
        </p:nvSpPr>
        <p:spPr>
          <a:xfrm>
            <a:off x="0" y="6211669"/>
            <a:ext cx="9144000" cy="646331"/>
          </a:xfrm>
          <a:prstGeom prst="rect">
            <a:avLst/>
          </a:prstGeom>
        </p:spPr>
        <p:txBody>
          <a:bodyPr wrap="square">
            <a:spAutoFit/>
          </a:bodyPr>
          <a:lstStyle/>
          <a:p>
            <a:r>
              <a:rPr lang="en-US" dirty="0" smtClean="0"/>
              <a:t>Holton, </a:t>
            </a:r>
            <a:r>
              <a:rPr lang="en-US" dirty="0" err="1" smtClean="0"/>
              <a:t>Classen</a:t>
            </a:r>
            <a:r>
              <a:rPr lang="en-US" dirty="0" smtClean="0"/>
              <a:t>, Frankel </a:t>
            </a:r>
            <a:r>
              <a:rPr lang="en-US" dirty="0"/>
              <a:t>&amp; </a:t>
            </a:r>
            <a:r>
              <a:rPr lang="en-US" dirty="0" err="1" smtClean="0"/>
              <a:t>Tainer</a:t>
            </a:r>
            <a:r>
              <a:rPr lang="en-US" dirty="0" smtClean="0"/>
              <a:t> </a:t>
            </a:r>
            <a:r>
              <a:rPr lang="en-US" dirty="0"/>
              <a:t>(2014)."The R-factor gap in macromolecular crystallography: an untapped potential for insights on accurate structures", </a:t>
            </a:r>
            <a:r>
              <a:rPr lang="en-US" i="1" dirty="0"/>
              <a:t>FEBS J.</a:t>
            </a:r>
            <a:r>
              <a:rPr lang="en-US" dirty="0"/>
              <a:t> </a:t>
            </a:r>
            <a:r>
              <a:rPr lang="en-US" b="1" dirty="0"/>
              <a:t>281</a:t>
            </a:r>
            <a:r>
              <a:rPr lang="en-US" dirty="0"/>
              <a:t>, 4046-4060. </a:t>
            </a:r>
          </a:p>
        </p:txBody>
      </p:sp>
    </p:spTree>
    <p:extLst>
      <p:ext uri="{BB962C8B-B14F-4D97-AF65-F5344CB8AC3E}">
        <p14:creationId xmlns:p14="http://schemas.microsoft.com/office/powerpoint/2010/main" val="1545612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125262"/>
                                        </p:tgtEl>
                                        <p:attrNameLst>
                                          <p:attrName>style.visibility</p:attrName>
                                        </p:attrNameLst>
                                      </p:cBhvr>
                                      <p:to>
                                        <p:strVal val="visible"/>
                                      </p:to>
                                    </p:set>
                                    <p:animEffect transition="in" filter="wipe(left)">
                                      <p:cBhvr>
                                        <p:cTn id="7" dur="500"/>
                                        <p:tgtEl>
                                          <p:spTgt spid="3125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6"/>
          <p:cNvPicPr>
            <a:picLocks noChangeAspect="1" noChangeArrowheads="1"/>
          </p:cNvPicPr>
          <p:nvPr/>
        </p:nvPicPr>
        <p:blipFill>
          <a:blip r:embed="rId2">
            <a:extLs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3"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rPr>
              <a:t>1aho</a:t>
            </a:r>
            <a:r>
              <a:rPr lang="en-US" altLang="en-US" sz="1800">
                <a:solidFill>
                  <a:srgbClr val="000000"/>
                </a:solidFill>
              </a:rPr>
              <a:t> </a:t>
            </a:r>
          </a:p>
          <a:p>
            <a:pPr eaLnBrk="1" fontAlgn="base" hangingPunct="1">
              <a:spcBef>
                <a:spcPct val="0"/>
              </a:spcBef>
              <a:spcAft>
                <a:spcPct val="0"/>
              </a:spcAft>
              <a:buFontTx/>
              <a:buNone/>
            </a:pPr>
            <a:r>
              <a:rPr lang="en-US" altLang="en-US" sz="1800">
                <a:solidFill>
                  <a:srgbClr val="000000"/>
                </a:solidFill>
              </a:rPr>
              <a:t>Scorpion toxin</a:t>
            </a:r>
          </a:p>
          <a:p>
            <a:pPr eaLnBrk="1" fontAlgn="base" hangingPunct="1">
              <a:spcBef>
                <a:spcPct val="0"/>
              </a:spcBef>
              <a:spcAft>
                <a:spcPct val="0"/>
              </a:spcAft>
              <a:buFontTx/>
              <a:buNone/>
            </a:pPr>
            <a:endParaRPr lang="en-US" altLang="en-US" sz="1800">
              <a:solidFill>
                <a:srgbClr val="000000"/>
              </a:solidFill>
            </a:endParaRPr>
          </a:p>
          <a:p>
            <a:pPr eaLnBrk="1" fontAlgn="base" hangingPunct="1">
              <a:spcBef>
                <a:spcPct val="0"/>
              </a:spcBef>
              <a:spcAft>
                <a:spcPct val="0"/>
              </a:spcAft>
              <a:buFontTx/>
              <a:buNone/>
            </a:pPr>
            <a:r>
              <a:rPr lang="en-US" altLang="en-US" sz="1800">
                <a:solidFill>
                  <a:srgbClr val="000000"/>
                </a:solidFill>
              </a:rPr>
              <a:t>0.96 Å resolution</a:t>
            </a:r>
          </a:p>
          <a:p>
            <a:pPr eaLnBrk="1" fontAlgn="base" hangingPunct="1">
              <a:spcBef>
                <a:spcPct val="0"/>
              </a:spcBef>
              <a:spcAft>
                <a:spcPct val="0"/>
              </a:spcAft>
              <a:buFontTx/>
              <a:buNone/>
            </a:pPr>
            <a:r>
              <a:rPr lang="en-US" altLang="en-US" sz="1800">
                <a:solidFill>
                  <a:srgbClr val="000000"/>
                </a:solidFill>
              </a:rPr>
              <a:t>64 residues</a:t>
            </a:r>
          </a:p>
          <a:p>
            <a:pPr eaLnBrk="1" fontAlgn="base" hangingPunct="1">
              <a:spcBef>
                <a:spcPct val="0"/>
              </a:spcBef>
              <a:spcAft>
                <a:spcPct val="0"/>
              </a:spcAft>
              <a:buFontTx/>
              <a:buNone/>
            </a:pPr>
            <a:r>
              <a:rPr lang="en-US" altLang="en-US" sz="1800">
                <a:solidFill>
                  <a:srgbClr val="000000"/>
                </a:solidFill>
              </a:rPr>
              <a:t>Solvent: H</a:t>
            </a:r>
            <a:r>
              <a:rPr lang="en-US" altLang="en-US" sz="1800" baseline="-25000">
                <a:solidFill>
                  <a:srgbClr val="000000"/>
                </a:solidFill>
              </a:rPr>
              <a:t>2</a:t>
            </a:r>
            <a:r>
              <a:rPr lang="en-US" altLang="en-US" sz="1800">
                <a:solidFill>
                  <a:srgbClr val="000000"/>
                </a:solidFill>
              </a:rPr>
              <a:t>0 + acetate</a:t>
            </a:r>
          </a:p>
        </p:txBody>
      </p:sp>
      <p:sp>
        <p:nvSpPr>
          <p:cNvPr id="266245"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Cerutti </a:t>
            </a:r>
            <a:r>
              <a:rPr lang="en-US" altLang="en-US" sz="1800" i="1">
                <a:solidFill>
                  <a:srgbClr val="000000"/>
                </a:solidFill>
              </a:rPr>
              <a:t>et al.</a:t>
            </a:r>
            <a:r>
              <a:rPr lang="en-US" altLang="en-US" sz="1800">
                <a:solidFill>
                  <a:srgbClr val="000000"/>
                </a:solidFill>
              </a:rPr>
              <a:t> (2010).</a:t>
            </a:r>
            <a:r>
              <a:rPr lang="en-US" altLang="en-US" sz="1800" i="1">
                <a:solidFill>
                  <a:srgbClr val="000000"/>
                </a:solidFill>
              </a:rPr>
              <a:t>J. Phys. Chem. B</a:t>
            </a:r>
            <a:r>
              <a:rPr lang="en-US" altLang="en-US" sz="1800">
                <a:solidFill>
                  <a:srgbClr val="000000"/>
                </a:solidFill>
              </a:rPr>
              <a:t> </a:t>
            </a:r>
            <a:r>
              <a:rPr lang="en-US" altLang="en-US" sz="1800" b="1">
                <a:solidFill>
                  <a:srgbClr val="000000"/>
                </a:solidFill>
              </a:rPr>
              <a:t>114</a:t>
            </a:r>
            <a:r>
              <a:rPr lang="en-US" altLang="en-US" sz="1800">
                <a:solidFill>
                  <a:srgbClr val="000000"/>
                </a:solidFill>
              </a:rPr>
              <a:t>, 12811-12824. </a:t>
            </a:r>
          </a:p>
        </p:txBody>
      </p:sp>
      <p:sp>
        <p:nvSpPr>
          <p:cNvPr id="266246"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a:solidFill>
                  <a:srgbClr val="000000"/>
                </a:solidFill>
              </a:rPr>
              <a:t>using </a:t>
            </a:r>
            <a:r>
              <a:rPr lang="en-US" altLang="en-US" sz="2800" b="1">
                <a:solidFill>
                  <a:srgbClr val="000000"/>
                </a:solidFill>
              </a:rPr>
              <a:t>real</a:t>
            </a:r>
          </a:p>
          <a:p>
            <a:pPr eaLnBrk="1" fontAlgn="base" hangingPunct="1">
              <a:spcBef>
                <a:spcPct val="0"/>
              </a:spcBef>
              <a:spcAft>
                <a:spcPct val="0"/>
              </a:spcAft>
              <a:buFontTx/>
              <a:buNone/>
            </a:pPr>
            <a:r>
              <a:rPr lang="en-US" altLang="en-US" sz="2800">
                <a:solidFill>
                  <a:srgbClr val="000000"/>
                </a:solidFill>
              </a:rPr>
              <a:t>crystal’s lattice</a:t>
            </a:r>
          </a:p>
        </p:txBody>
      </p:sp>
    </p:spTree>
    <p:extLst>
      <p:ext uri="{BB962C8B-B14F-4D97-AF65-F5344CB8AC3E}">
        <p14:creationId xmlns:p14="http://schemas.microsoft.com/office/powerpoint/2010/main" val="7245327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26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30 conformers from 24,000</a:t>
            </a:r>
          </a:p>
        </p:txBody>
      </p:sp>
      <p:pic>
        <p:nvPicPr>
          <p:cNvPr id="267267"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45267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9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268291"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79964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3780" y="252248"/>
            <a:ext cx="8448147" cy="584775"/>
          </a:xfrm>
          <a:prstGeom prst="rect">
            <a:avLst/>
          </a:prstGeom>
          <a:noFill/>
        </p:spPr>
        <p:txBody>
          <a:bodyPr wrap="none" rtlCol="0">
            <a:spAutoFit/>
          </a:bodyPr>
          <a:lstStyle/>
          <a:p>
            <a:r>
              <a:rPr lang="en-US" sz="3200" dirty="0" smtClean="0"/>
              <a:t>May learn more about detectors than planned</a:t>
            </a:r>
            <a:endParaRPr lang="en-US" sz="3200" dirty="0"/>
          </a:p>
        </p:txBody>
      </p:sp>
      <p:sp>
        <p:nvSpPr>
          <p:cNvPr id="6" name="TextBox 5"/>
          <p:cNvSpPr txBox="1"/>
          <p:nvPr/>
        </p:nvSpPr>
        <p:spPr>
          <a:xfrm>
            <a:off x="1234440" y="868680"/>
            <a:ext cx="7285446" cy="369332"/>
          </a:xfrm>
          <a:prstGeom prst="rect">
            <a:avLst/>
          </a:prstGeom>
          <a:noFill/>
        </p:spPr>
        <p:txBody>
          <a:bodyPr wrap="square" rtlCol="0">
            <a:spAutoFit/>
          </a:bodyPr>
          <a:lstStyle/>
          <a:p>
            <a:r>
              <a:rPr lang="en-US" dirty="0" smtClean="0"/>
              <a:t>~3x10</a:t>
            </a:r>
            <a:r>
              <a:rPr lang="en-US" baseline="30000" dirty="0" smtClean="0"/>
              <a:t>5</a:t>
            </a:r>
            <a:r>
              <a:rPr lang="en-US" dirty="0" smtClean="0"/>
              <a:t> photon/pixel  Pilatus detector  Black to white is a 2% range</a:t>
            </a:r>
          </a:p>
        </p:txBody>
      </p:sp>
    </p:spTree>
    <p:extLst>
      <p:ext uri="{BB962C8B-B14F-4D97-AF65-F5344CB8AC3E}">
        <p14:creationId xmlns:p14="http://schemas.microsoft.com/office/powerpoint/2010/main" val="34710073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931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269315"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008867"/>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033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maps</a:t>
            </a:r>
          </a:p>
        </p:txBody>
      </p:sp>
      <p:pic>
        <p:nvPicPr>
          <p:cNvPr id="27033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rPr>
              <a:t>1.0 Å data</a:t>
            </a:r>
          </a:p>
          <a:p>
            <a:pPr algn="ctr" eaLnBrk="1" fontAlgn="base" hangingPunct="1">
              <a:spcBef>
                <a:spcPct val="0"/>
              </a:spcBef>
              <a:spcAft>
                <a:spcPct val="0"/>
              </a:spcAft>
              <a:buFontTx/>
              <a:buNone/>
            </a:pPr>
            <a:r>
              <a:rPr lang="en-US" altLang="en-US" sz="2400">
                <a:solidFill>
                  <a:srgbClr val="000000"/>
                </a:solidFill>
              </a:rPr>
              <a:t>R</a:t>
            </a:r>
            <a:r>
              <a:rPr lang="en-US" altLang="en-US" sz="2400" baseline="-25000">
                <a:solidFill>
                  <a:srgbClr val="000000"/>
                </a:solidFill>
              </a:rPr>
              <a:t>cryst</a:t>
            </a:r>
            <a:r>
              <a:rPr lang="en-US" altLang="en-US" sz="2400">
                <a:solidFill>
                  <a:srgbClr val="000000"/>
                </a:solidFill>
              </a:rPr>
              <a:t>= 0.137</a:t>
            </a:r>
          </a:p>
          <a:p>
            <a:pPr algn="ctr" eaLnBrk="1" fontAlgn="base" hangingPunct="1">
              <a:spcBef>
                <a:spcPct val="0"/>
              </a:spcBef>
              <a:spcAft>
                <a:spcPct val="0"/>
              </a:spcAft>
              <a:buFontTx/>
              <a:buNone/>
            </a:pPr>
            <a:r>
              <a:rPr lang="en-US" altLang="en-US" sz="2400">
                <a:solidFill>
                  <a:srgbClr val="000000"/>
                </a:solidFill>
              </a:rPr>
              <a:t>R</a:t>
            </a:r>
            <a:r>
              <a:rPr lang="en-US" altLang="en-US" sz="2400" baseline="-25000">
                <a:solidFill>
                  <a:srgbClr val="000000"/>
                </a:solidFill>
              </a:rPr>
              <a:t>free</a:t>
            </a:r>
            <a:r>
              <a:rPr lang="en-US" altLang="en-US" sz="2400">
                <a:solidFill>
                  <a:srgbClr val="000000"/>
                </a:solidFill>
              </a:rPr>
              <a:t> = 0.159</a:t>
            </a:r>
          </a:p>
        </p:txBody>
      </p:sp>
      <p:sp>
        <p:nvSpPr>
          <p:cNvPr id="270341"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a:solidFill>
                  <a:srgbClr val="4F4FC5"/>
                </a:solidFill>
              </a:rPr>
              <a:t>1 “sigma” 2F</a:t>
            </a:r>
            <a:r>
              <a:rPr lang="en-US" altLang="en-US" sz="2400" baseline="-25000">
                <a:solidFill>
                  <a:srgbClr val="4F4FC5"/>
                </a:solidFill>
              </a:rPr>
              <a:t>sim</a:t>
            </a:r>
            <a:r>
              <a:rPr lang="en-US" altLang="en-US" sz="2400">
                <a:solidFill>
                  <a:srgbClr val="4F4FC5"/>
                </a:solidFill>
              </a:rPr>
              <a:t>-F</a:t>
            </a:r>
            <a:r>
              <a:rPr lang="en-US" altLang="en-US" sz="2400" baseline="-25000">
                <a:solidFill>
                  <a:srgbClr val="4F4FC5"/>
                </a:solidFill>
              </a:rPr>
              <a:t>c</a:t>
            </a:r>
          </a:p>
          <a:p>
            <a:pPr algn="r" eaLnBrk="1" fontAlgn="base" hangingPunct="1">
              <a:spcBef>
                <a:spcPct val="0"/>
              </a:spcBef>
              <a:spcAft>
                <a:spcPct val="0"/>
              </a:spcAft>
              <a:buFontTx/>
              <a:buNone/>
            </a:pPr>
            <a:r>
              <a:rPr lang="en-US" altLang="en-US" sz="2400">
                <a:solidFill>
                  <a:srgbClr val="CC9900"/>
                </a:solidFill>
              </a:rPr>
              <a:t>2.5 “sigma” F</a:t>
            </a:r>
            <a:r>
              <a:rPr lang="en-US" altLang="en-US" sz="2400" baseline="-25000">
                <a:solidFill>
                  <a:srgbClr val="CC9900"/>
                </a:solidFill>
              </a:rPr>
              <a:t>sim</a:t>
            </a:r>
            <a:r>
              <a:rPr lang="en-US" altLang="en-US" sz="2400">
                <a:solidFill>
                  <a:srgbClr val="CC9900"/>
                </a:solidFill>
              </a:rPr>
              <a:t>-F</a:t>
            </a:r>
            <a:r>
              <a:rPr lang="en-US" altLang="en-US" sz="2400" baseline="-25000">
                <a:solidFill>
                  <a:srgbClr val="CC9900"/>
                </a:solidFill>
              </a:rPr>
              <a:t>c</a:t>
            </a:r>
            <a:endParaRPr lang="en-US" altLang="en-US" sz="2400">
              <a:solidFill>
                <a:srgbClr val="CC9900"/>
              </a:solidFill>
            </a:endParaRPr>
          </a:p>
        </p:txBody>
      </p:sp>
    </p:spTree>
    <p:extLst>
      <p:ext uri="{BB962C8B-B14F-4D97-AF65-F5344CB8AC3E}">
        <p14:creationId xmlns:p14="http://schemas.microsoft.com/office/powerpoint/2010/main" val="3267149647"/>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1362"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 </a:t>
            </a:r>
            <a:r>
              <a:rPr lang="el-GR" altLang="en-US" sz="3600" smtClean="0">
                <a:solidFill>
                  <a:schemeClr val="tx1"/>
                </a:solidFill>
              </a:rPr>
              <a:t>Φ</a:t>
            </a:r>
            <a:r>
              <a:rPr lang="en-US" altLang="en-US" sz="3600" baseline="-25000" smtClean="0">
                <a:solidFill>
                  <a:schemeClr val="tx1"/>
                </a:solidFill>
              </a:rPr>
              <a:t>sim</a:t>
            </a:r>
            <a:r>
              <a:rPr lang="en-US" altLang="en-US" sz="3600" smtClean="0">
                <a:solidFill>
                  <a:schemeClr val="tx1"/>
                </a:solidFill>
              </a:rPr>
              <a:t>) - (F</a:t>
            </a:r>
            <a:r>
              <a:rPr lang="en-US" altLang="en-US" sz="3600" baseline="-25000" smtClean="0">
                <a:solidFill>
                  <a:schemeClr val="tx1"/>
                </a:solidFill>
              </a:rPr>
              <a:t>calc</a:t>
            </a:r>
            <a:r>
              <a:rPr lang="el-GR" altLang="en-US" sz="3600" smtClean="0">
                <a:solidFill>
                  <a:schemeClr val="tx1"/>
                </a:solidFill>
              </a:rPr>
              <a:t> Φ</a:t>
            </a:r>
            <a:r>
              <a:rPr lang="en-US" altLang="en-US" sz="3600" baseline="-25000" smtClean="0">
                <a:solidFill>
                  <a:schemeClr val="tx1"/>
                </a:solidFill>
              </a:rPr>
              <a:t>calc</a:t>
            </a:r>
            <a:r>
              <a:rPr lang="en-US" altLang="en-US" sz="3600" smtClean="0">
                <a:solidFill>
                  <a:schemeClr val="tx1"/>
                </a:solidFill>
              </a:rPr>
              <a:t>) maps</a:t>
            </a:r>
          </a:p>
        </p:txBody>
      </p:sp>
      <p:pic>
        <p:nvPicPr>
          <p:cNvPr id="271363"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a:solidFill>
                  <a:srgbClr val="4F4FC5"/>
                </a:solidFill>
              </a:rPr>
              <a:t>1 “sigma” 2F</a:t>
            </a:r>
            <a:r>
              <a:rPr lang="en-US" altLang="en-US" sz="2400" baseline="-25000">
                <a:solidFill>
                  <a:srgbClr val="4F4FC5"/>
                </a:solidFill>
              </a:rPr>
              <a:t>sim</a:t>
            </a:r>
            <a:r>
              <a:rPr lang="en-US" altLang="en-US" sz="2400">
                <a:solidFill>
                  <a:srgbClr val="4F4FC5"/>
                </a:solidFill>
              </a:rPr>
              <a:t>-F</a:t>
            </a:r>
            <a:r>
              <a:rPr lang="en-US" altLang="en-US" sz="2400" baseline="-25000">
                <a:solidFill>
                  <a:srgbClr val="4F4FC5"/>
                </a:solidFill>
              </a:rPr>
              <a:t>c</a:t>
            </a:r>
          </a:p>
          <a:p>
            <a:pPr eaLnBrk="1" fontAlgn="base" hangingPunct="1">
              <a:spcBef>
                <a:spcPct val="0"/>
              </a:spcBef>
              <a:spcAft>
                <a:spcPct val="0"/>
              </a:spcAft>
              <a:buFontTx/>
              <a:buNone/>
            </a:pPr>
            <a:r>
              <a:rPr lang="en-US" altLang="en-US" sz="2400">
                <a:solidFill>
                  <a:srgbClr val="CC9900"/>
                </a:solidFill>
              </a:rPr>
              <a:t>F</a:t>
            </a:r>
            <a:r>
              <a:rPr lang="en-US" altLang="en-US" sz="2400" baseline="-25000">
                <a:solidFill>
                  <a:srgbClr val="CC9900"/>
                </a:solidFill>
              </a:rPr>
              <a:t>right</a:t>
            </a:r>
            <a:r>
              <a:rPr lang="en-US" altLang="en-US" sz="2400">
                <a:solidFill>
                  <a:srgbClr val="CC9900"/>
                </a:solidFill>
              </a:rPr>
              <a:t> – (2F</a:t>
            </a:r>
            <a:r>
              <a:rPr lang="en-US" altLang="en-US" sz="2400" baseline="-25000">
                <a:solidFill>
                  <a:srgbClr val="CC9900"/>
                </a:solidFill>
              </a:rPr>
              <a:t>sim</a:t>
            </a:r>
            <a:r>
              <a:rPr lang="en-US" altLang="en-US" sz="2400">
                <a:solidFill>
                  <a:srgbClr val="CC9900"/>
                </a:solidFill>
              </a:rPr>
              <a:t>-F</a:t>
            </a:r>
            <a:r>
              <a:rPr lang="en-US" altLang="en-US" sz="2400" baseline="-25000">
                <a:solidFill>
                  <a:srgbClr val="CC9900"/>
                </a:solidFill>
              </a:rPr>
              <a:t>c</a:t>
            </a:r>
            <a:r>
              <a:rPr lang="en-US" altLang="en-US" sz="2400">
                <a:solidFill>
                  <a:srgbClr val="CC9900"/>
                </a:solidFill>
              </a:rPr>
              <a:t>)</a:t>
            </a:r>
          </a:p>
        </p:txBody>
      </p:sp>
      <p:sp>
        <p:nvSpPr>
          <p:cNvPr id="271365"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rPr>
              <a:t>1.0 Å data</a:t>
            </a:r>
          </a:p>
          <a:p>
            <a:pPr algn="ctr" eaLnBrk="1" fontAlgn="base" hangingPunct="1">
              <a:spcBef>
                <a:spcPct val="0"/>
              </a:spcBef>
              <a:spcAft>
                <a:spcPct val="0"/>
              </a:spcAft>
              <a:buFontTx/>
              <a:buNone/>
            </a:pPr>
            <a:r>
              <a:rPr lang="en-US" altLang="en-US" sz="2400">
                <a:solidFill>
                  <a:srgbClr val="000000"/>
                </a:solidFill>
              </a:rPr>
              <a:t>R</a:t>
            </a:r>
            <a:r>
              <a:rPr lang="en-US" altLang="en-US" sz="2400" baseline="-25000">
                <a:solidFill>
                  <a:srgbClr val="000000"/>
                </a:solidFill>
              </a:rPr>
              <a:t>cryst</a:t>
            </a:r>
            <a:r>
              <a:rPr lang="en-US" altLang="en-US" sz="2400">
                <a:solidFill>
                  <a:srgbClr val="000000"/>
                </a:solidFill>
              </a:rPr>
              <a:t>= 0.137</a:t>
            </a:r>
          </a:p>
          <a:p>
            <a:pPr algn="ctr" eaLnBrk="1" fontAlgn="base" hangingPunct="1">
              <a:spcBef>
                <a:spcPct val="0"/>
              </a:spcBef>
              <a:spcAft>
                <a:spcPct val="0"/>
              </a:spcAft>
              <a:buFontTx/>
              <a:buNone/>
            </a:pPr>
            <a:r>
              <a:rPr lang="en-US" altLang="en-US" sz="2400">
                <a:solidFill>
                  <a:srgbClr val="000000"/>
                </a:solidFill>
              </a:rPr>
              <a:t>R</a:t>
            </a:r>
            <a:r>
              <a:rPr lang="en-US" altLang="en-US" sz="2400" baseline="-25000">
                <a:solidFill>
                  <a:srgbClr val="000000"/>
                </a:solidFill>
              </a:rPr>
              <a:t>free</a:t>
            </a:r>
            <a:r>
              <a:rPr lang="en-US" altLang="en-US" sz="2400">
                <a:solidFill>
                  <a:srgbClr val="000000"/>
                </a:solidFill>
              </a:rPr>
              <a:t> = 0.159</a:t>
            </a:r>
          </a:p>
        </p:txBody>
      </p:sp>
    </p:spTree>
    <p:extLst>
      <p:ext uri="{BB962C8B-B14F-4D97-AF65-F5344CB8AC3E}">
        <p14:creationId xmlns:p14="http://schemas.microsoft.com/office/powerpoint/2010/main" val="3052652290"/>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Regular model with real data!</a:t>
            </a:r>
          </a:p>
        </p:txBody>
      </p:sp>
      <p:pic>
        <p:nvPicPr>
          <p:cNvPr id="272387"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a:solidFill>
                  <a:srgbClr val="4F4FC5"/>
                </a:solidFill>
              </a:rPr>
              <a:t>1 “sigma” 2F</a:t>
            </a:r>
            <a:r>
              <a:rPr lang="en-US" altLang="en-US" sz="2400" baseline="-25000">
                <a:solidFill>
                  <a:srgbClr val="4F4FC5"/>
                </a:solidFill>
              </a:rPr>
              <a:t>sim</a:t>
            </a:r>
            <a:r>
              <a:rPr lang="en-US" altLang="en-US" sz="2400">
                <a:solidFill>
                  <a:srgbClr val="4F4FC5"/>
                </a:solidFill>
              </a:rPr>
              <a:t>-F</a:t>
            </a:r>
            <a:r>
              <a:rPr lang="en-US" altLang="en-US" sz="2400" baseline="-25000">
                <a:solidFill>
                  <a:srgbClr val="4F4FC5"/>
                </a:solidFill>
              </a:rPr>
              <a:t>c</a:t>
            </a:r>
          </a:p>
          <a:p>
            <a:pPr algn="r" eaLnBrk="1" fontAlgn="base" hangingPunct="1">
              <a:spcBef>
                <a:spcPct val="0"/>
              </a:spcBef>
              <a:spcAft>
                <a:spcPct val="0"/>
              </a:spcAft>
              <a:buFontTx/>
              <a:buNone/>
            </a:pPr>
            <a:r>
              <a:rPr lang="en-US" altLang="en-US" sz="2400">
                <a:solidFill>
                  <a:srgbClr val="CC9900"/>
                </a:solidFill>
              </a:rPr>
              <a:t>2.5 “sigma” F</a:t>
            </a:r>
            <a:r>
              <a:rPr lang="en-US" altLang="en-US" sz="2400" baseline="-25000">
                <a:solidFill>
                  <a:srgbClr val="CC9900"/>
                </a:solidFill>
              </a:rPr>
              <a:t>sim</a:t>
            </a:r>
            <a:r>
              <a:rPr lang="en-US" altLang="en-US" sz="2400">
                <a:solidFill>
                  <a:srgbClr val="CC9900"/>
                </a:solidFill>
              </a:rPr>
              <a:t>-F</a:t>
            </a:r>
            <a:r>
              <a:rPr lang="en-US" altLang="en-US" sz="2400" baseline="-25000">
                <a:solidFill>
                  <a:srgbClr val="CC9900"/>
                </a:solidFill>
              </a:rPr>
              <a:t>c</a:t>
            </a:r>
            <a:endParaRPr lang="en-US" altLang="en-US" sz="2400">
              <a:solidFill>
                <a:srgbClr val="CC9900"/>
              </a:solidFill>
            </a:endParaRPr>
          </a:p>
        </p:txBody>
      </p:sp>
      <p:sp>
        <p:nvSpPr>
          <p:cNvPr id="272389"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rPr>
              <a:t>1.0 Å data</a:t>
            </a:r>
          </a:p>
          <a:p>
            <a:pPr algn="ctr" eaLnBrk="1" fontAlgn="base" hangingPunct="1">
              <a:spcBef>
                <a:spcPct val="0"/>
              </a:spcBef>
              <a:spcAft>
                <a:spcPct val="0"/>
              </a:spcAft>
              <a:buFontTx/>
              <a:buNone/>
            </a:pPr>
            <a:r>
              <a:rPr lang="en-US" altLang="en-US" sz="2400">
                <a:solidFill>
                  <a:srgbClr val="000000"/>
                </a:solidFill>
              </a:rPr>
              <a:t>R</a:t>
            </a:r>
            <a:r>
              <a:rPr lang="en-US" altLang="en-US" sz="2400" baseline="-25000">
                <a:solidFill>
                  <a:srgbClr val="000000"/>
                </a:solidFill>
              </a:rPr>
              <a:t>cryst</a:t>
            </a:r>
            <a:r>
              <a:rPr lang="en-US" altLang="en-US" sz="2400">
                <a:solidFill>
                  <a:srgbClr val="000000"/>
                </a:solidFill>
              </a:rPr>
              <a:t>= 0.116</a:t>
            </a:r>
          </a:p>
          <a:p>
            <a:pPr algn="ctr" eaLnBrk="1" fontAlgn="base" hangingPunct="1">
              <a:spcBef>
                <a:spcPct val="0"/>
              </a:spcBef>
              <a:spcAft>
                <a:spcPct val="0"/>
              </a:spcAft>
              <a:buFontTx/>
              <a:buNone/>
            </a:pPr>
            <a:r>
              <a:rPr lang="en-US" altLang="en-US" sz="2400">
                <a:solidFill>
                  <a:srgbClr val="000000"/>
                </a:solidFill>
              </a:rPr>
              <a:t>R</a:t>
            </a:r>
            <a:r>
              <a:rPr lang="en-US" altLang="en-US" sz="2400" baseline="-25000">
                <a:solidFill>
                  <a:srgbClr val="000000"/>
                </a:solidFill>
              </a:rPr>
              <a:t>free</a:t>
            </a:r>
            <a:r>
              <a:rPr lang="en-US" altLang="en-US" sz="2400">
                <a:solidFill>
                  <a:srgbClr val="000000"/>
                </a:solidFill>
              </a:rPr>
              <a:t> = 0.135</a:t>
            </a:r>
          </a:p>
        </p:txBody>
      </p:sp>
    </p:spTree>
    <p:extLst>
      <p:ext uri="{BB962C8B-B14F-4D97-AF65-F5344CB8AC3E}">
        <p14:creationId xmlns:p14="http://schemas.microsoft.com/office/powerpoint/2010/main" val="1457519473"/>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38" y="835379"/>
            <a:ext cx="5317690" cy="6398225"/>
          </a:xfrm>
          <a:prstGeom prst="rect">
            <a:avLst/>
          </a:prstGeom>
        </p:spPr>
      </p:pic>
      <p:sp>
        <p:nvSpPr>
          <p:cNvPr id="80898" name="Rectangle 3"/>
          <p:cNvSpPr>
            <a:spLocks noGrp="1" noChangeArrowheads="1"/>
          </p:cNvSpPr>
          <p:nvPr>
            <p:ph type="ctrTitle"/>
          </p:nvPr>
        </p:nvSpPr>
        <p:spPr>
          <a:xfrm>
            <a:off x="0" y="185584"/>
            <a:ext cx="9144000" cy="806450"/>
          </a:xfrm>
          <a:solidFill>
            <a:schemeClr val="bg1"/>
          </a:solidFill>
        </p:spPr>
        <p:txBody>
          <a:bodyPr/>
          <a:lstStyle/>
          <a:p>
            <a:pPr eaLnBrk="1" hangingPunct="1"/>
            <a:r>
              <a:rPr lang="en-US" altLang="en-US" sz="3600" dirty="0" smtClean="0">
                <a:solidFill>
                  <a:schemeClr val="tx1"/>
                </a:solidFill>
              </a:rPr>
              <a:t>MD:  predicted density for one atom</a:t>
            </a:r>
          </a:p>
        </p:txBody>
      </p:sp>
    </p:spTree>
    <p:extLst>
      <p:ext uri="{BB962C8B-B14F-4D97-AF65-F5344CB8AC3E}">
        <p14:creationId xmlns:p14="http://schemas.microsoft.com/office/powerpoint/2010/main" val="4238971144"/>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47" t="5471" r="4538" b="16715"/>
          <a:stretch/>
        </p:blipFill>
        <p:spPr>
          <a:xfrm>
            <a:off x="3216314" y="1428377"/>
            <a:ext cx="5666282" cy="5336500"/>
          </a:xfrm>
          <a:prstGeom prst="rect">
            <a:avLst/>
          </a:prstGeom>
        </p:spPr>
      </p:pic>
      <p:sp>
        <p:nvSpPr>
          <p:cNvPr id="4"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rPr>
              <a:t>Answer: 40</a:t>
            </a:r>
          </a:p>
        </p:txBody>
      </p:sp>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6" name="TextBox 5"/>
          <p:cNvSpPr txBox="1"/>
          <p:nvPr/>
        </p:nvSpPr>
        <p:spPr>
          <a:xfrm>
            <a:off x="211690" y="2705622"/>
            <a:ext cx="4322732" cy="1754326"/>
          </a:xfrm>
          <a:prstGeom prst="rect">
            <a:avLst/>
          </a:prstGeom>
          <a:noFill/>
        </p:spPr>
        <p:txBody>
          <a:bodyPr wrap="square" rtlCol="0">
            <a:spAutoFit/>
          </a:bodyPr>
          <a:lstStyle/>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cryst</a:t>
            </a:r>
            <a:r>
              <a:rPr lang="en-US" sz="3600" dirty="0">
                <a:solidFill>
                  <a:prstClr val="black"/>
                </a:solidFill>
                <a:cs typeface="Arial" charset="0"/>
              </a:rPr>
              <a:t> = 0.0506 </a:t>
            </a:r>
          </a:p>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free</a:t>
            </a:r>
            <a:r>
              <a:rPr lang="en-US" sz="3600" dirty="0">
                <a:solidFill>
                  <a:prstClr val="black"/>
                </a:solidFill>
                <a:cs typeface="Arial" charset="0"/>
              </a:rPr>
              <a:t>  = 0.0556</a:t>
            </a:r>
          </a:p>
          <a:p>
            <a:pPr fontAlgn="base">
              <a:spcBef>
                <a:spcPct val="0"/>
              </a:spcBef>
              <a:spcAft>
                <a:spcPct val="0"/>
              </a:spcAft>
            </a:pPr>
            <a:r>
              <a:rPr lang="en-US" sz="3600" dirty="0">
                <a:solidFill>
                  <a:prstClr val="black"/>
                </a:solidFill>
                <a:cs typeface="Arial" charset="0"/>
              </a:rPr>
              <a:t>vs </a:t>
            </a:r>
            <a:r>
              <a:rPr lang="en-US" sz="3600" dirty="0" err="1">
                <a:solidFill>
                  <a:prstClr val="black"/>
                </a:solidFill>
                <a:cs typeface="Arial" charset="0"/>
              </a:rPr>
              <a:t>F</a:t>
            </a:r>
            <a:r>
              <a:rPr lang="en-US" sz="3600" baseline="-25000" dirty="0" err="1">
                <a:solidFill>
                  <a:prstClr val="black"/>
                </a:solidFill>
                <a:cs typeface="Arial" charset="0"/>
              </a:rPr>
              <a:t>sim</a:t>
            </a:r>
            <a:endParaRPr lang="en-US" sz="3600" baseline="-25000" dirty="0">
              <a:solidFill>
                <a:prstClr val="black"/>
              </a:solidFill>
              <a:cs typeface="Arial" charset="0"/>
            </a:endParaRPr>
          </a:p>
        </p:txBody>
      </p:sp>
    </p:spTree>
    <p:extLst>
      <p:ext uri="{BB962C8B-B14F-4D97-AF65-F5344CB8AC3E}">
        <p14:creationId xmlns:p14="http://schemas.microsoft.com/office/powerpoint/2010/main" val="34510445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rPr>
              <a:t>Answer: 8</a:t>
            </a:r>
          </a:p>
        </p:txBody>
      </p:sp>
      <p:sp>
        <p:nvSpPr>
          <p:cNvPr id="9" name="TextBox 8"/>
          <p:cNvSpPr txBox="1"/>
          <p:nvPr/>
        </p:nvSpPr>
        <p:spPr>
          <a:xfrm>
            <a:off x="211690" y="2705622"/>
            <a:ext cx="4322732" cy="1754326"/>
          </a:xfrm>
          <a:prstGeom prst="rect">
            <a:avLst/>
          </a:prstGeom>
          <a:noFill/>
        </p:spPr>
        <p:txBody>
          <a:bodyPr wrap="square" rtlCol="0">
            <a:spAutoFit/>
          </a:bodyPr>
          <a:lstStyle/>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cryst</a:t>
            </a:r>
            <a:r>
              <a:rPr lang="en-US" sz="3600" dirty="0">
                <a:solidFill>
                  <a:prstClr val="black"/>
                </a:solidFill>
                <a:cs typeface="Arial" charset="0"/>
              </a:rPr>
              <a:t> = 0.0297</a:t>
            </a:r>
          </a:p>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free</a:t>
            </a:r>
            <a:r>
              <a:rPr lang="en-US" sz="3600" dirty="0">
                <a:solidFill>
                  <a:prstClr val="black"/>
                </a:solidFill>
                <a:cs typeface="Arial" charset="0"/>
              </a:rPr>
              <a:t>  = 0.0293</a:t>
            </a:r>
          </a:p>
          <a:p>
            <a:pPr fontAlgn="base">
              <a:spcBef>
                <a:spcPct val="0"/>
              </a:spcBef>
              <a:spcAft>
                <a:spcPct val="0"/>
              </a:spcAft>
            </a:pPr>
            <a:r>
              <a:rPr lang="en-US" sz="3600" dirty="0">
                <a:solidFill>
                  <a:prstClr val="black"/>
                </a:solidFill>
                <a:cs typeface="Arial" charset="0"/>
              </a:rPr>
              <a:t>vs </a:t>
            </a:r>
            <a:r>
              <a:rPr lang="en-US" sz="3600" dirty="0" err="1">
                <a:solidFill>
                  <a:prstClr val="black"/>
                </a:solidFill>
                <a:cs typeface="Arial" charset="0"/>
              </a:rPr>
              <a:t>F</a:t>
            </a:r>
            <a:r>
              <a:rPr lang="en-US" sz="3600" baseline="-25000" dirty="0" err="1">
                <a:solidFill>
                  <a:prstClr val="black"/>
                </a:solidFill>
                <a:cs typeface="Arial" charset="0"/>
              </a:rPr>
              <a:t>sim</a:t>
            </a:r>
            <a:endParaRPr lang="en-US" sz="3600" baseline="-25000" dirty="0">
              <a:solidFill>
                <a:prstClr val="black"/>
              </a:solidFill>
              <a:cs typeface="Arial" charset="0"/>
            </a:endParaRPr>
          </a:p>
        </p:txBody>
      </p:sp>
    </p:spTree>
    <p:extLst>
      <p:ext uri="{BB962C8B-B14F-4D97-AF65-F5344CB8AC3E}">
        <p14:creationId xmlns:p14="http://schemas.microsoft.com/office/powerpoint/2010/main" val="29705285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9" name="TextBox 8"/>
          <p:cNvSpPr txBox="1"/>
          <p:nvPr/>
        </p:nvSpPr>
        <p:spPr>
          <a:xfrm>
            <a:off x="211690" y="2705622"/>
            <a:ext cx="4322732" cy="1754326"/>
          </a:xfrm>
          <a:prstGeom prst="rect">
            <a:avLst/>
          </a:prstGeom>
          <a:noFill/>
        </p:spPr>
        <p:txBody>
          <a:bodyPr wrap="square" rtlCol="0">
            <a:spAutoFit/>
          </a:bodyPr>
          <a:lstStyle/>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cryst</a:t>
            </a:r>
            <a:r>
              <a:rPr lang="en-US" sz="3600" dirty="0">
                <a:solidFill>
                  <a:prstClr val="black"/>
                </a:solidFill>
                <a:cs typeface="Arial" charset="0"/>
              </a:rPr>
              <a:t> = 0.0441</a:t>
            </a:r>
          </a:p>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free</a:t>
            </a:r>
            <a:r>
              <a:rPr lang="en-US" sz="3600" dirty="0">
                <a:solidFill>
                  <a:prstClr val="black"/>
                </a:solidFill>
                <a:cs typeface="Arial" charset="0"/>
              </a:rPr>
              <a:t>  = 0.0516</a:t>
            </a:r>
          </a:p>
          <a:p>
            <a:pPr fontAlgn="base">
              <a:spcBef>
                <a:spcPct val="0"/>
              </a:spcBef>
              <a:spcAft>
                <a:spcPct val="0"/>
              </a:spcAft>
            </a:pPr>
            <a:r>
              <a:rPr lang="en-US" sz="3600" dirty="0">
                <a:solidFill>
                  <a:prstClr val="black"/>
                </a:solidFill>
                <a:cs typeface="Arial" charset="0"/>
              </a:rPr>
              <a:t>vs </a:t>
            </a:r>
            <a:r>
              <a:rPr lang="en-US" sz="3600" dirty="0" err="1">
                <a:solidFill>
                  <a:prstClr val="black"/>
                </a:solidFill>
                <a:cs typeface="Arial" charset="0"/>
              </a:rPr>
              <a:t>F</a:t>
            </a:r>
            <a:r>
              <a:rPr lang="en-US" sz="3600" baseline="-25000" dirty="0" err="1">
                <a:solidFill>
                  <a:prstClr val="black"/>
                </a:solidFill>
                <a:cs typeface="Arial" charset="0"/>
              </a:rPr>
              <a:t>sim</a:t>
            </a:r>
            <a:endParaRPr lang="en-US" sz="3600" baseline="-25000" dirty="0">
              <a:solidFill>
                <a:prstClr val="black"/>
              </a:solidFill>
              <a:cs typeface="Arial" charset="0"/>
            </a:endParaRPr>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rPr>
              <a:t>Answer: 2-14</a:t>
            </a:r>
          </a:p>
        </p:txBody>
      </p:sp>
    </p:spTree>
    <p:extLst>
      <p:ext uri="{BB962C8B-B14F-4D97-AF65-F5344CB8AC3E}">
        <p14:creationId xmlns:p14="http://schemas.microsoft.com/office/powerpoint/2010/main" val="28863584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4" name="TextBox 3"/>
          <p:cNvSpPr txBox="1"/>
          <p:nvPr/>
        </p:nvSpPr>
        <p:spPr>
          <a:xfrm>
            <a:off x="211690" y="2705622"/>
            <a:ext cx="4322732" cy="1754326"/>
          </a:xfrm>
          <a:prstGeom prst="rect">
            <a:avLst/>
          </a:prstGeom>
          <a:noFill/>
        </p:spPr>
        <p:txBody>
          <a:bodyPr wrap="square" rtlCol="0">
            <a:spAutoFit/>
          </a:bodyPr>
          <a:lstStyle/>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cryst</a:t>
            </a:r>
            <a:r>
              <a:rPr lang="en-US" sz="3600" dirty="0">
                <a:solidFill>
                  <a:prstClr val="black"/>
                </a:solidFill>
                <a:cs typeface="Arial" charset="0"/>
              </a:rPr>
              <a:t> = 0.1546</a:t>
            </a:r>
          </a:p>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free</a:t>
            </a:r>
            <a:r>
              <a:rPr lang="en-US" sz="3600" dirty="0">
                <a:solidFill>
                  <a:prstClr val="black"/>
                </a:solidFill>
                <a:cs typeface="Arial" charset="0"/>
              </a:rPr>
              <a:t>  = 0.1749</a:t>
            </a:r>
          </a:p>
          <a:p>
            <a:pPr fontAlgn="base">
              <a:spcBef>
                <a:spcPct val="0"/>
              </a:spcBef>
              <a:spcAft>
                <a:spcPct val="0"/>
              </a:spcAft>
            </a:pPr>
            <a:r>
              <a:rPr lang="en-US" sz="3600" dirty="0">
                <a:solidFill>
                  <a:prstClr val="black"/>
                </a:solidFill>
                <a:cs typeface="Arial" charset="0"/>
              </a:rPr>
              <a:t>vs F</a:t>
            </a:r>
            <a:r>
              <a:rPr lang="en-US" sz="3600" baseline="-25000" dirty="0">
                <a:solidFill>
                  <a:prstClr val="black"/>
                </a:solidFill>
                <a:cs typeface="Arial" charset="0"/>
              </a:rPr>
              <a:t>obs</a:t>
            </a:r>
          </a:p>
        </p:txBody>
      </p:sp>
      <p:sp>
        <p:nvSpPr>
          <p:cNvPr id="7" name="TextBox 6"/>
          <p:cNvSpPr txBox="1"/>
          <p:nvPr/>
        </p:nvSpPr>
        <p:spPr>
          <a:xfrm>
            <a:off x="151147" y="4611666"/>
            <a:ext cx="4322732" cy="1754326"/>
          </a:xfrm>
          <a:prstGeom prst="rect">
            <a:avLst/>
          </a:prstGeom>
          <a:noFill/>
        </p:spPr>
        <p:txBody>
          <a:bodyPr wrap="square" rtlCol="0">
            <a:spAutoFit/>
          </a:bodyPr>
          <a:lstStyle/>
          <a:p>
            <a:pPr fontAlgn="base">
              <a:spcBef>
                <a:spcPct val="0"/>
              </a:spcBef>
              <a:spcAft>
                <a:spcPct val="0"/>
              </a:spcAft>
            </a:pPr>
            <a:r>
              <a:rPr lang="en-US" sz="3600" dirty="0">
                <a:solidFill>
                  <a:prstClr val="black"/>
                </a:solidFill>
                <a:cs typeface="Arial" charset="0"/>
              </a:rPr>
              <a:t>1aho:</a:t>
            </a:r>
          </a:p>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cryst</a:t>
            </a:r>
            <a:r>
              <a:rPr lang="en-US" sz="3600" dirty="0">
                <a:solidFill>
                  <a:prstClr val="black"/>
                </a:solidFill>
                <a:cs typeface="Arial" charset="0"/>
              </a:rPr>
              <a:t> = 0.1630</a:t>
            </a:r>
          </a:p>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free</a:t>
            </a:r>
            <a:r>
              <a:rPr lang="en-US" sz="3600" dirty="0">
                <a:solidFill>
                  <a:prstClr val="black"/>
                </a:solidFill>
                <a:cs typeface="Arial" charset="0"/>
              </a:rPr>
              <a:t>  = n/d</a:t>
            </a:r>
          </a:p>
        </p:txBody>
      </p:sp>
      <p:sp>
        <p:nvSpPr>
          <p:cNvPr id="8089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rPr>
              <a:t>Answer: 1-7</a:t>
            </a:r>
          </a:p>
        </p:txBody>
      </p:sp>
    </p:spTree>
    <p:extLst>
      <p:ext uri="{BB962C8B-B14F-4D97-AF65-F5344CB8AC3E}">
        <p14:creationId xmlns:p14="http://schemas.microsoft.com/office/powerpoint/2010/main" val="20983428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0" y="838300"/>
            <a:ext cx="9144000" cy="6608423"/>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TextBox 3"/>
          <p:cNvSpPr txBox="1"/>
          <p:nvPr/>
        </p:nvSpPr>
        <p:spPr>
          <a:xfrm>
            <a:off x="587471" y="4659682"/>
            <a:ext cx="2506458" cy="1938992"/>
          </a:xfrm>
          <a:prstGeom prst="rect">
            <a:avLst/>
          </a:prstGeom>
          <a:noFill/>
        </p:spPr>
        <p:txBody>
          <a:bodyPr wrap="square" rtlCol="0">
            <a:spAutoFit/>
          </a:bodyPr>
          <a:lstStyle/>
          <a:p>
            <a:pPr fontAlgn="base">
              <a:spcBef>
                <a:spcPct val="0"/>
              </a:spcBef>
              <a:spcAft>
                <a:spcPct val="0"/>
              </a:spcAft>
            </a:pPr>
            <a:r>
              <a:rPr lang="en-US" sz="3000" dirty="0">
                <a:solidFill>
                  <a:prstClr val="black"/>
                </a:solidFill>
                <a:cs typeface="Arial" charset="0"/>
              </a:rPr>
              <a:t>All difference</a:t>
            </a:r>
          </a:p>
          <a:p>
            <a:pPr fontAlgn="base">
              <a:spcBef>
                <a:spcPct val="0"/>
              </a:spcBef>
              <a:spcAft>
                <a:spcPct val="0"/>
              </a:spcAft>
            </a:pPr>
            <a:r>
              <a:rPr lang="en-US" sz="3000" dirty="0">
                <a:solidFill>
                  <a:prstClr val="black"/>
                </a:solidFill>
                <a:cs typeface="Arial" charset="0"/>
              </a:rPr>
              <a:t>features</a:t>
            </a:r>
          </a:p>
          <a:p>
            <a:pPr fontAlgn="base">
              <a:spcBef>
                <a:spcPct val="0"/>
              </a:spcBef>
              <a:spcAft>
                <a:spcPct val="0"/>
              </a:spcAft>
            </a:pPr>
            <a:r>
              <a:rPr lang="en-US" sz="3000" dirty="0">
                <a:solidFill>
                  <a:prstClr val="black"/>
                </a:solidFill>
                <a:cs typeface="Arial" charset="0"/>
              </a:rPr>
              <a:t>are in </a:t>
            </a:r>
          </a:p>
          <a:p>
            <a:pPr fontAlgn="base">
              <a:spcBef>
                <a:spcPct val="0"/>
              </a:spcBef>
              <a:spcAft>
                <a:spcPct val="0"/>
              </a:spcAft>
            </a:pPr>
            <a:r>
              <a:rPr lang="en-US" sz="3000" dirty="0">
                <a:solidFill>
                  <a:prstClr val="black"/>
                </a:solidFill>
                <a:cs typeface="Arial" charset="0"/>
              </a:rPr>
              <a:t>the solvent!</a:t>
            </a:r>
          </a:p>
        </p:txBody>
      </p:sp>
      <p:sp>
        <p:nvSpPr>
          <p:cNvPr id="8" name="TextBox 7"/>
          <p:cNvSpPr txBox="1"/>
          <p:nvPr/>
        </p:nvSpPr>
        <p:spPr>
          <a:xfrm>
            <a:off x="7090566" y="5613747"/>
            <a:ext cx="1677653" cy="553998"/>
          </a:xfrm>
          <a:prstGeom prst="rect">
            <a:avLst/>
          </a:prstGeom>
          <a:noFill/>
        </p:spPr>
        <p:txBody>
          <a:bodyPr wrap="square" rtlCol="0">
            <a:spAutoFit/>
          </a:bodyPr>
          <a:lstStyle/>
          <a:p>
            <a:pPr fontAlgn="base">
              <a:spcBef>
                <a:spcPct val="0"/>
              </a:spcBef>
              <a:spcAft>
                <a:spcPct val="0"/>
              </a:spcAft>
            </a:pPr>
            <a:r>
              <a:rPr lang="en-US" sz="3000" dirty="0">
                <a:solidFill>
                  <a:prstClr val="black"/>
                </a:solidFill>
                <a:cs typeface="Arial" charset="0"/>
              </a:rPr>
              <a:t>real data</a:t>
            </a:r>
          </a:p>
        </p:txBody>
      </p:sp>
    </p:spTree>
    <p:extLst>
      <p:ext uri="{BB962C8B-B14F-4D97-AF65-F5344CB8AC3E}">
        <p14:creationId xmlns:p14="http://schemas.microsoft.com/office/powerpoint/2010/main" val="2153284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3131" y="4770120"/>
            <a:ext cx="3200400" cy="1200329"/>
          </a:xfrm>
          <a:prstGeom prst="rect">
            <a:avLst/>
          </a:prstGeom>
          <a:noFill/>
        </p:spPr>
        <p:txBody>
          <a:bodyPr wrap="square" rtlCol="0">
            <a:spAutoFit/>
          </a:bodyPr>
          <a:lstStyle/>
          <a:p>
            <a:r>
              <a:rPr lang="en-US" dirty="0" smtClean="0"/>
              <a:t>Gadolinium edge contrast map of fiber-coupled CCD detector.  Black to white is a 20% range.  </a:t>
            </a:r>
          </a:p>
        </p:txBody>
      </p:sp>
      <p:pic>
        <p:nvPicPr>
          <p:cNvPr id="2050" name="Picture 2" descr="http://bl831.als.lbl.gov/~jamesh/calibration/adsc_b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11252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831.als.lbl.gov/~jamesh/calibration/adsc_bw_zo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12520"/>
            <a:ext cx="3048000" cy="30480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3505200" y="1493520"/>
            <a:ext cx="2362200" cy="25908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0" y="1112520"/>
            <a:ext cx="21336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3780" y="252248"/>
            <a:ext cx="8448147" cy="584775"/>
          </a:xfrm>
          <a:prstGeom prst="rect">
            <a:avLst/>
          </a:prstGeom>
          <a:noFill/>
        </p:spPr>
        <p:txBody>
          <a:bodyPr wrap="none" rtlCol="0">
            <a:spAutoFit/>
          </a:bodyPr>
          <a:lstStyle/>
          <a:p>
            <a:r>
              <a:rPr lang="en-US" sz="3200" dirty="0" smtClean="0"/>
              <a:t>May learn more about detectors than planned</a:t>
            </a:r>
            <a:endParaRPr lang="en-US" sz="3200" dirty="0"/>
          </a:p>
        </p:txBody>
      </p:sp>
    </p:spTree>
    <p:extLst>
      <p:ext uri="{BB962C8B-B14F-4D97-AF65-F5344CB8AC3E}">
        <p14:creationId xmlns:p14="http://schemas.microsoft.com/office/powerpoint/2010/main" val="248427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42" presetClass="path" presetSubtype="0" fill="hold" nodeType="withEffect">
                                  <p:stCondLst>
                                    <p:cond delay="0"/>
                                  </p:stCondLst>
                                  <p:childTnLst>
                                    <p:animMotion origin="layout" path="M -0.41337 -0.18565 L 5.55556E-7 1.11111E-6 " pathEditMode="relative" rAng="0" ptsTypes="AA">
                                      <p:cBhvr>
                                        <p:cTn id="8" dur="2000" fill="hold"/>
                                        <p:tgtEl>
                                          <p:spTgt spid="2052"/>
                                        </p:tgtEl>
                                        <p:attrNameLst>
                                          <p:attrName>ppt_x</p:attrName>
                                          <p:attrName>ppt_y</p:attrName>
                                        </p:attrNameLst>
                                      </p:cBhvr>
                                      <p:rCtr x="20660" y="9282"/>
                                    </p:animMotion>
                                  </p:childTnLst>
                                </p:cTn>
                              </p:par>
                              <p:par>
                                <p:cTn id="9" presetID="53" presetClass="entr" presetSubtype="16"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2000" fill="hold"/>
                                        <p:tgtEl>
                                          <p:spTgt spid="2052"/>
                                        </p:tgtEl>
                                        <p:attrNameLst>
                                          <p:attrName>ppt_w</p:attrName>
                                        </p:attrNameLst>
                                      </p:cBhvr>
                                      <p:tavLst>
                                        <p:tav tm="0">
                                          <p:val>
                                            <p:fltVal val="0"/>
                                          </p:val>
                                        </p:tav>
                                        <p:tav tm="100000">
                                          <p:val>
                                            <p:strVal val="#ppt_w"/>
                                          </p:val>
                                        </p:tav>
                                      </p:tavLst>
                                    </p:anim>
                                    <p:anim calcmode="lin" valueType="num">
                                      <p:cBhvr>
                                        <p:cTn id="12" dur="2000" fill="hold"/>
                                        <p:tgtEl>
                                          <p:spTgt spid="2052"/>
                                        </p:tgtEl>
                                        <p:attrNameLst>
                                          <p:attrName>ppt_h</p:attrName>
                                        </p:attrNameLst>
                                      </p:cBhvr>
                                      <p:tavLst>
                                        <p:tav tm="0">
                                          <p:val>
                                            <p:fltVal val="0"/>
                                          </p:val>
                                        </p:tav>
                                        <p:tav tm="100000">
                                          <p:val>
                                            <p:strVal val="#ppt_h"/>
                                          </p:val>
                                        </p:tav>
                                      </p:tavLst>
                                    </p:anim>
                                    <p:animEffect transition="in" filter="fade">
                                      <p:cBhvr>
                                        <p:cTn id="13" dur="2000"/>
                                        <p:tgtEl>
                                          <p:spTgt spid="2052"/>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“rough” is </a:t>
            </a:r>
            <a:r>
              <a:rPr lang="en-US" altLang="en-US" sz="3600" smtClean="0">
                <a:solidFill>
                  <a:schemeClr val="tx1"/>
                </a:solidFill>
              </a:rPr>
              <a:t>the solvent?</a:t>
            </a:r>
            <a:endParaRPr lang="en-US" altLang="en-US" sz="3600" dirty="0" smtClean="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01"/>
            <a:ext cx="9144000" cy="6317776"/>
          </a:xfrm>
          <a:prstGeom prst="rect">
            <a:avLst/>
          </a:prstGeom>
        </p:spPr>
      </p:pic>
      <p:sp>
        <p:nvSpPr>
          <p:cNvPr id="7" name="TextBox 6"/>
          <p:cNvSpPr txBox="1"/>
          <p:nvPr/>
        </p:nvSpPr>
        <p:spPr>
          <a:xfrm>
            <a:off x="2353641" y="2116899"/>
            <a:ext cx="2869713" cy="1569660"/>
          </a:xfrm>
          <a:prstGeom prst="rect">
            <a:avLst/>
          </a:prstGeom>
          <a:solidFill>
            <a:schemeClr val="bg1"/>
          </a:solidFill>
        </p:spPr>
        <p:txBody>
          <a:bodyPr wrap="square" rtlCol="0">
            <a:spAutoFit/>
          </a:bodyPr>
          <a:lstStyle/>
          <a:p>
            <a:pPr fontAlgn="base">
              <a:spcBef>
                <a:spcPct val="0"/>
              </a:spcBef>
              <a:spcAft>
                <a:spcPct val="0"/>
              </a:spcAft>
            </a:pPr>
            <a:r>
              <a:rPr lang="en-US" sz="3200" dirty="0" err="1">
                <a:solidFill>
                  <a:prstClr val="black"/>
                </a:solidFill>
                <a:cs typeface="Arial" charset="0"/>
              </a:rPr>
              <a:t>R</a:t>
            </a:r>
            <a:r>
              <a:rPr lang="en-US" sz="3200" baseline="-25000" dirty="0" err="1">
                <a:solidFill>
                  <a:prstClr val="black"/>
                </a:solidFill>
                <a:cs typeface="Arial" charset="0"/>
              </a:rPr>
              <a:t>cryst</a:t>
            </a:r>
            <a:r>
              <a:rPr lang="en-US" sz="3200" dirty="0">
                <a:solidFill>
                  <a:prstClr val="black"/>
                </a:solidFill>
                <a:cs typeface="Arial" charset="0"/>
              </a:rPr>
              <a:t> = 0.0309</a:t>
            </a:r>
          </a:p>
          <a:p>
            <a:pPr fontAlgn="base">
              <a:spcBef>
                <a:spcPct val="0"/>
              </a:spcBef>
              <a:spcAft>
                <a:spcPct val="0"/>
              </a:spcAft>
            </a:pPr>
            <a:r>
              <a:rPr lang="en-US" sz="3200" dirty="0" err="1">
                <a:solidFill>
                  <a:prstClr val="black"/>
                </a:solidFill>
                <a:cs typeface="Arial" charset="0"/>
              </a:rPr>
              <a:t>R</a:t>
            </a:r>
            <a:r>
              <a:rPr lang="en-US" sz="3200" baseline="-25000" dirty="0" err="1">
                <a:solidFill>
                  <a:prstClr val="black"/>
                </a:solidFill>
                <a:cs typeface="Arial" charset="0"/>
              </a:rPr>
              <a:t>free</a:t>
            </a:r>
            <a:r>
              <a:rPr lang="en-US" sz="3200" dirty="0">
                <a:solidFill>
                  <a:prstClr val="black"/>
                </a:solidFill>
                <a:cs typeface="Arial" charset="0"/>
              </a:rPr>
              <a:t>  = 0.0678</a:t>
            </a:r>
          </a:p>
          <a:p>
            <a:pPr fontAlgn="base">
              <a:spcBef>
                <a:spcPct val="0"/>
              </a:spcBef>
              <a:spcAft>
                <a:spcPct val="0"/>
              </a:spcAft>
            </a:pPr>
            <a:r>
              <a:rPr lang="en-US" sz="3200" dirty="0">
                <a:solidFill>
                  <a:prstClr val="black"/>
                </a:solidFill>
                <a:cs typeface="Arial" charset="0"/>
              </a:rPr>
              <a:t>vs </a:t>
            </a:r>
            <a:r>
              <a:rPr lang="en-US" sz="3200" dirty="0" err="1">
                <a:solidFill>
                  <a:prstClr val="black"/>
                </a:solidFill>
                <a:cs typeface="Arial" charset="0"/>
              </a:rPr>
              <a:t>F</a:t>
            </a:r>
            <a:r>
              <a:rPr lang="en-US" sz="3200" baseline="-25000" dirty="0" err="1">
                <a:solidFill>
                  <a:prstClr val="black"/>
                </a:solidFill>
                <a:cs typeface="Arial" charset="0"/>
              </a:rPr>
              <a:t>sim</a:t>
            </a:r>
            <a:endParaRPr lang="en-US" sz="3200" baseline="-25000" dirty="0">
              <a:solidFill>
                <a:prstClr val="black"/>
              </a:solidFill>
              <a:cs typeface="Arial" charset="0"/>
            </a:endParaRPr>
          </a:p>
        </p:txBody>
      </p:sp>
    </p:spTree>
    <p:extLst>
      <p:ext uri="{BB962C8B-B14F-4D97-AF65-F5344CB8AC3E}">
        <p14:creationId xmlns:p14="http://schemas.microsoft.com/office/powerpoint/2010/main" val="18066153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32113"/>
          </a:xfrm>
        </p:spPr>
        <p:txBody>
          <a:bodyPr/>
          <a:lstStyle/>
          <a:p>
            <a:r>
              <a:rPr lang="en-US" sz="3600" b="1" dirty="0" smtClean="0"/>
              <a:t>Grand Challenges in Structural Biology</a:t>
            </a:r>
            <a:endParaRPr lang="en-US" sz="3600" b="1" dirty="0"/>
          </a:p>
        </p:txBody>
      </p:sp>
      <p:sp>
        <p:nvSpPr>
          <p:cNvPr id="3" name="TextBox 2"/>
          <p:cNvSpPr txBox="1"/>
          <p:nvPr/>
        </p:nvSpPr>
        <p:spPr>
          <a:xfrm>
            <a:off x="217714" y="1277270"/>
            <a:ext cx="8621486" cy="4955203"/>
          </a:xfrm>
          <a:prstGeom prst="rect">
            <a:avLst/>
          </a:prstGeom>
          <a:noFill/>
        </p:spPr>
        <p:txBody>
          <a:bodyPr wrap="square" rtlCol="0">
            <a:spAutoFit/>
          </a:bodyPr>
          <a:lstStyle/>
          <a:p>
            <a:pPr algn="ctr">
              <a:spcAft>
                <a:spcPts val="600"/>
              </a:spcAft>
            </a:pPr>
            <a:r>
              <a:rPr lang="pt-BR" sz="4400" dirty="0" smtClean="0">
                <a:solidFill>
                  <a:schemeClr val="accent2">
                    <a:lumMod val="75000"/>
                  </a:schemeClr>
                </a:solidFill>
              </a:rPr>
              <a:t>Phase Problem</a:t>
            </a:r>
            <a:endParaRPr lang="en-US" sz="4400" dirty="0">
              <a:solidFill>
                <a:schemeClr val="accent2">
                  <a:lumMod val="75000"/>
                </a:schemeClr>
              </a:solidFill>
            </a:endParaRPr>
          </a:p>
          <a:p>
            <a:pPr algn="ctr">
              <a:spcAft>
                <a:spcPts val="600"/>
              </a:spcAft>
            </a:pPr>
            <a:r>
              <a:rPr lang="en-US" sz="2400" dirty="0" smtClean="0"/>
              <a:t>“true”</a:t>
            </a:r>
            <a:r>
              <a:rPr lang="en-US" sz="2400" dirty="0" smtClean="0"/>
              <a:t> multiplicity    </a:t>
            </a:r>
          </a:p>
          <a:p>
            <a:pPr algn="ctr">
              <a:spcAft>
                <a:spcPts val="600"/>
              </a:spcAft>
            </a:pPr>
            <a:r>
              <a:rPr lang="en-US" sz="2400" dirty="0" smtClean="0"/>
              <a:t>optimum size   </a:t>
            </a:r>
          </a:p>
          <a:p>
            <a:pPr algn="ctr">
              <a:spcAft>
                <a:spcPts val="600"/>
              </a:spcAft>
            </a:pPr>
            <a:r>
              <a:rPr lang="en-US" sz="2400" dirty="0" smtClean="0"/>
              <a:t> SINBAD for non-isomorphism?</a:t>
            </a:r>
            <a:endParaRPr lang="en-US" sz="2400" dirty="0"/>
          </a:p>
          <a:p>
            <a:pPr algn="ctr">
              <a:spcAft>
                <a:spcPts val="600"/>
              </a:spcAft>
            </a:pPr>
            <a:r>
              <a:rPr lang="en-US" sz="4400" dirty="0" smtClean="0">
                <a:solidFill>
                  <a:srgbClr val="C00000"/>
                </a:solidFill>
              </a:rPr>
              <a:t>Amplitude Problem</a:t>
            </a:r>
          </a:p>
          <a:p>
            <a:pPr algn="ctr">
              <a:spcAft>
                <a:spcPts val="600"/>
              </a:spcAft>
            </a:pPr>
            <a:r>
              <a:rPr lang="en-US" sz="2400" dirty="0" smtClean="0"/>
              <a:t>Disorder trumps everything</a:t>
            </a:r>
          </a:p>
          <a:p>
            <a:pPr algn="ctr">
              <a:spcAft>
                <a:spcPts val="600"/>
              </a:spcAft>
            </a:pPr>
            <a:r>
              <a:rPr lang="en-US" sz="2400" dirty="0" smtClean="0"/>
              <a:t>Revolution in sample handling?</a:t>
            </a:r>
          </a:p>
          <a:p>
            <a:pPr algn="ctr">
              <a:spcAft>
                <a:spcPts val="600"/>
              </a:spcAft>
            </a:pPr>
            <a:r>
              <a:rPr lang="en-US" sz="4400" dirty="0" smtClean="0">
                <a:solidFill>
                  <a:srgbClr val="008000"/>
                </a:solidFill>
              </a:rPr>
              <a:t>R-factor Gap</a:t>
            </a:r>
          </a:p>
          <a:p>
            <a:pPr algn="ctr">
              <a:spcAft>
                <a:spcPts val="600"/>
              </a:spcAft>
            </a:pPr>
            <a:r>
              <a:rPr lang="en-US" sz="2400" dirty="0" smtClean="0"/>
              <a:t>2D data vs 4D models?</a:t>
            </a:r>
            <a:endParaRPr lang="en-US" sz="2400" dirty="0"/>
          </a:p>
        </p:txBody>
      </p:sp>
      <p:sp>
        <p:nvSpPr>
          <p:cNvPr id="4" name="Rectangle 3"/>
          <p:cNvSpPr/>
          <p:nvPr/>
        </p:nvSpPr>
        <p:spPr>
          <a:xfrm>
            <a:off x="0" y="6328230"/>
            <a:ext cx="9144000" cy="452432"/>
          </a:xfrm>
          <a:prstGeom prst="rect">
            <a:avLst/>
          </a:prstGeom>
        </p:spPr>
        <p:txBody>
          <a:bodyPr wrap="square">
            <a:spAutoFit/>
          </a:bodyPr>
          <a:lstStyle/>
          <a:p>
            <a:pPr eaLnBrk="1" hangingPunct="1">
              <a:lnSpc>
                <a:spcPct val="130000"/>
              </a:lnSpc>
            </a:pPr>
            <a:r>
              <a:rPr lang="en-US" altLang="en-US" b="1" dirty="0" smtClean="0">
                <a:latin typeface="Courier New" pitchFamily="49" charset="0"/>
              </a:rPr>
              <a:t>http://bl831.als.lbl.gov/~</a:t>
            </a:r>
            <a:r>
              <a:rPr lang="en-US" altLang="en-US" b="1" dirty="0" smtClean="0">
                <a:latin typeface="Courier New" pitchFamily="49" charset="0"/>
              </a:rPr>
              <a:t>jamesh/powerpoint/SLAC_LCLS2_2015.pptx</a:t>
            </a:r>
            <a:endParaRPr lang="en-US" altLang="en-US" b="1" dirty="0">
              <a:latin typeface="Courier New" pitchFamily="49" charset="0"/>
            </a:endParaRPr>
          </a:p>
        </p:txBody>
      </p:sp>
    </p:spTree>
    <p:extLst>
      <p:ext uri="{BB962C8B-B14F-4D97-AF65-F5344CB8AC3E}">
        <p14:creationId xmlns:p14="http://schemas.microsoft.com/office/powerpoint/2010/main" val="21148652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good are low energies?</a:t>
            </a:r>
            <a:endParaRPr lang="en-US" dirty="0"/>
          </a:p>
        </p:txBody>
      </p:sp>
      <p:sp>
        <p:nvSpPr>
          <p:cNvPr id="3" name="Content Placeholder 2"/>
          <p:cNvSpPr>
            <a:spLocks noGrp="1"/>
          </p:cNvSpPr>
          <p:nvPr>
            <p:ph idx="1"/>
          </p:nvPr>
        </p:nvSpPr>
        <p:spPr>
          <a:xfrm>
            <a:off x="457200" y="1600200"/>
            <a:ext cx="4038600" cy="4953000"/>
          </a:xfrm>
        </p:spPr>
        <p:txBody>
          <a:bodyPr/>
          <a:lstStyle/>
          <a:p>
            <a:r>
              <a:rPr lang="en-US" dirty="0" smtClean="0"/>
              <a:t>Carbon		  284</a:t>
            </a:r>
          </a:p>
          <a:p>
            <a:r>
              <a:rPr lang="en-US" dirty="0" smtClean="0"/>
              <a:t>Nitrogen	  402</a:t>
            </a:r>
          </a:p>
          <a:p>
            <a:r>
              <a:rPr lang="en-US" dirty="0" smtClean="0"/>
              <a:t>Oxygen		  537</a:t>
            </a:r>
          </a:p>
          <a:p>
            <a:r>
              <a:rPr lang="en-US" dirty="0" smtClean="0"/>
              <a:t>Fluorine		  685</a:t>
            </a:r>
          </a:p>
          <a:p>
            <a:r>
              <a:rPr lang="en-US" dirty="0" smtClean="0"/>
              <a:t>Neon		  866</a:t>
            </a:r>
          </a:p>
          <a:p>
            <a:r>
              <a:rPr lang="en-US" dirty="0" smtClean="0"/>
              <a:t>Sodium		1072</a:t>
            </a:r>
          </a:p>
          <a:p>
            <a:r>
              <a:rPr lang="en-US" dirty="0" smtClean="0"/>
              <a:t>Magnesium	1304</a:t>
            </a:r>
          </a:p>
          <a:p>
            <a:r>
              <a:rPr lang="en-US" dirty="0" smtClean="0"/>
              <a:t>Aluminum	1559</a:t>
            </a:r>
          </a:p>
        </p:txBody>
      </p:sp>
      <p:sp>
        <p:nvSpPr>
          <p:cNvPr id="4" name="Content Placeholder 2"/>
          <p:cNvSpPr txBox="1">
            <a:spLocks/>
          </p:cNvSpPr>
          <p:nvPr/>
        </p:nvSpPr>
        <p:spPr bwMode="auto">
          <a:xfrm>
            <a:off x="4495800" y="1524000"/>
            <a:ext cx="5867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defTabSz="962025">
              <a:tabLst>
                <a:tab pos="3140075" algn="l"/>
              </a:tabLst>
            </a:pPr>
            <a:r>
              <a:rPr lang="en-US" kern="0" dirty="0" smtClean="0"/>
              <a:t>Silicon	1838</a:t>
            </a:r>
          </a:p>
          <a:p>
            <a:pPr algn="just" defTabSz="962025">
              <a:tabLst>
                <a:tab pos="3140075" algn="l"/>
              </a:tabLst>
            </a:pPr>
            <a:r>
              <a:rPr lang="en-US" kern="0" dirty="0" smtClean="0"/>
              <a:t>Phosphorous	2148</a:t>
            </a:r>
          </a:p>
          <a:p>
            <a:pPr algn="just" defTabSz="962025">
              <a:tabLst>
                <a:tab pos="3140075" algn="l"/>
              </a:tabLst>
            </a:pPr>
            <a:r>
              <a:rPr lang="en-US" kern="0" dirty="0" smtClean="0"/>
              <a:t>Sulfur	2475</a:t>
            </a:r>
          </a:p>
          <a:p>
            <a:pPr algn="just" defTabSz="962025">
              <a:tabLst>
                <a:tab pos="3140075" algn="l"/>
              </a:tabLst>
            </a:pPr>
            <a:r>
              <a:rPr lang="en-US" kern="0" dirty="0" smtClean="0"/>
              <a:t>Chlorine	2825</a:t>
            </a:r>
          </a:p>
          <a:p>
            <a:pPr algn="just" defTabSz="962025">
              <a:tabLst>
                <a:tab pos="3140075" algn="l"/>
              </a:tabLst>
            </a:pPr>
            <a:r>
              <a:rPr lang="en-US" kern="0" dirty="0" smtClean="0"/>
              <a:t>Argon	3205</a:t>
            </a:r>
          </a:p>
          <a:p>
            <a:pPr algn="just" defTabSz="962025">
              <a:tabLst>
                <a:tab pos="3140075" algn="l"/>
              </a:tabLst>
            </a:pPr>
            <a:r>
              <a:rPr lang="en-US" kern="0" dirty="0" smtClean="0"/>
              <a:t>Potassium	3610</a:t>
            </a:r>
          </a:p>
          <a:p>
            <a:pPr algn="just" defTabSz="962025">
              <a:tabLst>
                <a:tab pos="3140075" algn="l"/>
              </a:tabLst>
            </a:pPr>
            <a:r>
              <a:rPr lang="en-US" kern="0" dirty="0" smtClean="0"/>
              <a:t>Calcium	4041</a:t>
            </a:r>
          </a:p>
          <a:p>
            <a:pPr algn="just" defTabSz="962025">
              <a:tabLst>
                <a:tab pos="3140075" algn="l"/>
              </a:tabLst>
            </a:pPr>
            <a:r>
              <a:rPr lang="en-US" kern="0" dirty="0" smtClean="0"/>
              <a:t>Scandium	4495</a:t>
            </a:r>
            <a:endParaRPr lang="en-US" kern="0" dirty="0"/>
          </a:p>
        </p:txBody>
      </p:sp>
    </p:spTree>
    <p:extLst>
      <p:ext uri="{BB962C8B-B14F-4D97-AF65-F5344CB8AC3E}">
        <p14:creationId xmlns:p14="http://schemas.microsoft.com/office/powerpoint/2010/main" val="3857926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42913" y="0"/>
            <a:ext cx="8229600" cy="1143000"/>
          </a:xfrm>
        </p:spPr>
        <p:txBody>
          <a:bodyPr/>
          <a:lstStyle/>
          <a:p>
            <a:r>
              <a:rPr lang="en-US" altLang="en-US" sz="5400" smtClean="0"/>
              <a:t>140-fold multiplicity</a:t>
            </a:r>
          </a:p>
        </p:txBody>
      </p:sp>
      <p:sp>
        <p:nvSpPr>
          <p:cNvPr id="6147" name="Content Placeholder 2"/>
          <p:cNvSpPr>
            <a:spLocks noGrp="1"/>
          </p:cNvSpPr>
          <p:nvPr>
            <p:ph idx="1"/>
          </p:nvPr>
        </p:nvSpPr>
        <p:spPr>
          <a:xfrm>
            <a:off x="-290513" y="1827213"/>
            <a:ext cx="10552113" cy="5362575"/>
          </a:xfrm>
        </p:spPr>
        <p:txBody>
          <a:bodyPr/>
          <a:lstStyle/>
          <a:p>
            <a:pPr marL="0" indent="0">
              <a:buFontTx/>
              <a:buNone/>
            </a:pPr>
            <a:r>
              <a:rPr lang="en-US" altLang="en-US" sz="700" smtClean="0">
                <a:latin typeface="Courier New" pitchFamily="49" charset="0"/>
                <a:cs typeface="Courier New" pitchFamily="49" charset="0"/>
              </a:rPr>
              <a:t> </a:t>
            </a:r>
            <a:r>
              <a:rPr lang="en-US" altLang="en-US" sz="1000" smtClean="0">
                <a:latin typeface="Courier New" pitchFamily="49" charset="0"/>
                <a:cs typeface="Courier New" pitchFamily="49" charset="0"/>
              </a:rPr>
              <a:t>SUBSET OF INTENSITY DATA WITH SIGNAL/NOISE &gt;= -3.0 AS FUNCTION OF RESOLUTION</a:t>
            </a:r>
          </a:p>
          <a:p>
            <a:pPr marL="0" indent="0">
              <a:buFontTx/>
              <a:buNone/>
            </a:pPr>
            <a:r>
              <a:rPr lang="en-US" altLang="en-US" sz="1000" smtClean="0">
                <a:latin typeface="Courier New" pitchFamily="49" charset="0"/>
                <a:cs typeface="Courier New" pitchFamily="49" charset="0"/>
              </a:rPr>
              <a:t> RESOLUTION     NUMBER OF REFLECTIONS    COMPLETENESS R-FACTOR  R-FACTOR COMPARED I/SIGMA   R-meas  CC(1/2)  Anomal  SigAno   Nano</a:t>
            </a:r>
          </a:p>
          <a:p>
            <a:pPr marL="0" indent="0">
              <a:buFontTx/>
              <a:buNone/>
            </a:pPr>
            <a:r>
              <a:rPr lang="en-US" altLang="en-US" sz="1000" smtClean="0">
                <a:latin typeface="Courier New" pitchFamily="49" charset="0"/>
                <a:cs typeface="Courier New" pitchFamily="49" charset="0"/>
              </a:rPr>
              <a:t>   LIMIT     OBSERVED  UNIQUE  POSSIBLE     OF DATA   observed  expected                                      Corr</a:t>
            </a:r>
          </a:p>
          <a:p>
            <a:pPr marL="0" indent="0">
              <a:buFontTx/>
              <a:buNone/>
            </a:pPr>
            <a:endParaRPr lang="en-US" altLang="en-US" sz="1000" smtClean="0">
              <a:latin typeface="Courier New" pitchFamily="49" charset="0"/>
              <a:cs typeface="Courier New" pitchFamily="49" charset="0"/>
            </a:endParaRPr>
          </a:p>
          <a:p>
            <a:pPr marL="0" indent="0">
              <a:buFontTx/>
              <a:buNone/>
            </a:pPr>
            <a:r>
              <a:rPr lang="en-US" altLang="en-US" sz="1000" smtClean="0">
                <a:latin typeface="Courier New" pitchFamily="49" charset="0"/>
                <a:cs typeface="Courier New" pitchFamily="49" charset="0"/>
              </a:rPr>
              <a:t>     9.17      188919    1061      1071       99.1%       3.9%      4.8%   188919  257.47     3.9%   100.0*    91*   5.024     450</a:t>
            </a:r>
          </a:p>
          <a:p>
            <a:pPr marL="0" indent="0">
              <a:buFontTx/>
              <a:buNone/>
            </a:pPr>
            <a:r>
              <a:rPr lang="en-US" altLang="en-US" sz="1000" smtClean="0">
                <a:latin typeface="Courier New" pitchFamily="49" charset="0"/>
                <a:cs typeface="Courier New" pitchFamily="49" charset="0"/>
              </a:rPr>
              <a:t>     6.49      356827    1933      1933      100.0%       5.2%      5.5%   356827  214.33     5.2%   100.0*    86*   3.836     882</a:t>
            </a:r>
          </a:p>
          <a:p>
            <a:pPr marL="0" indent="0">
              <a:buFontTx/>
              <a:buNone/>
            </a:pPr>
            <a:r>
              <a:rPr lang="en-US" altLang="en-US" sz="1000" smtClean="0">
                <a:latin typeface="Courier New" pitchFamily="49" charset="0"/>
                <a:cs typeface="Courier New" pitchFamily="49" charset="0"/>
              </a:rPr>
              <a:t>     5.30      466503    2515      2515      100.0%       7.2%      7.0%   466503  165.13     7.2%   100.0*    76*   3.257    1175</a:t>
            </a:r>
          </a:p>
          <a:p>
            <a:pPr marL="0" indent="0">
              <a:buFontTx/>
              <a:buNone/>
            </a:pPr>
            <a:r>
              <a:rPr lang="en-US" altLang="en-US" sz="1000" smtClean="0">
                <a:latin typeface="Courier New" pitchFamily="49" charset="0"/>
                <a:cs typeface="Courier New" pitchFamily="49" charset="0"/>
              </a:rPr>
              <a:t>     4.59      548405    2974      2974      100.0%       7.2%      6.6%   548405  175.42     7.3%   100.0*    67*   2.589    1403</a:t>
            </a:r>
          </a:p>
          <a:p>
            <a:pPr marL="0" indent="0">
              <a:buFontTx/>
              <a:buNone/>
            </a:pPr>
            <a:r>
              <a:rPr lang="en-US" altLang="en-US" sz="1000" smtClean="0">
                <a:latin typeface="Courier New" pitchFamily="49" charset="0"/>
                <a:cs typeface="Courier New" pitchFamily="49" charset="0"/>
              </a:rPr>
              <a:t>     4.10      615117    3353      3355       99.9%       7.7%      6.7%   615117  174.13     7.7%   100.0*    59*   2.264    1594</a:t>
            </a:r>
          </a:p>
          <a:p>
            <a:pPr marL="0" indent="0">
              <a:buFontTx/>
              <a:buNone/>
            </a:pPr>
            <a:r>
              <a:rPr lang="en-US" altLang="en-US" sz="1000" smtClean="0">
                <a:latin typeface="Courier New" pitchFamily="49" charset="0"/>
                <a:cs typeface="Courier New" pitchFamily="49" charset="0"/>
              </a:rPr>
              <a:t>     3.74      684947    3734      3737       99.9%       9.4%      8.3%   684947  143.09     9.4%   100.0*    49*   1.953    1783</a:t>
            </a:r>
          </a:p>
          <a:p>
            <a:pPr marL="0" indent="0">
              <a:buFontTx/>
              <a:buNone/>
            </a:pPr>
            <a:r>
              <a:rPr lang="en-US" altLang="en-US" sz="1000" smtClean="0">
                <a:latin typeface="Courier New" pitchFamily="49" charset="0"/>
                <a:cs typeface="Courier New" pitchFamily="49" charset="0"/>
              </a:rPr>
              <a:t>     3.47      743557    4051      4051      100.0%      11.2%     10.1%   743557  120.17    11.2%   100.0*    39*   1.696    1942</a:t>
            </a:r>
          </a:p>
          <a:p>
            <a:pPr marL="0" indent="0">
              <a:buFontTx/>
              <a:buNone/>
            </a:pPr>
            <a:r>
              <a:rPr lang="en-US" altLang="en-US" sz="1000" smtClean="0">
                <a:latin typeface="Courier New" pitchFamily="49" charset="0"/>
                <a:cs typeface="Courier New" pitchFamily="49" charset="0"/>
              </a:rPr>
              <a:t>     3.24      799722    4366      4366      100.0%      14.1%     13.9%   799722   91.14    14.1%   100.0*    30*   1.333    2103</a:t>
            </a:r>
          </a:p>
          <a:p>
            <a:pPr marL="0" indent="0">
              <a:buFontTx/>
              <a:buNone/>
            </a:pPr>
            <a:r>
              <a:rPr lang="en-US" altLang="en-US" sz="1000" smtClean="0">
                <a:latin typeface="Courier New" pitchFamily="49" charset="0"/>
                <a:cs typeface="Courier New" pitchFamily="49" charset="0"/>
              </a:rPr>
              <a:t>     3.06      839252    4598      4603       99.9%      19.5%     20.2%   839252   65.79    19.5%   100.0*    23*   1.117    2214</a:t>
            </a:r>
          </a:p>
          <a:p>
            <a:pPr marL="0" indent="0">
              <a:buFontTx/>
              <a:buNone/>
            </a:pPr>
            <a:r>
              <a:rPr lang="en-US" altLang="en-US" sz="1000" smtClean="0">
                <a:latin typeface="Courier New" pitchFamily="49" charset="0"/>
                <a:cs typeface="Courier New" pitchFamily="49" charset="0"/>
              </a:rPr>
              <a:t>     2.90      891398    4904      4908       99.9%      29.0%     31.7%   891398   44.85    29.1%    99.9*    17*   1.008    2369</a:t>
            </a:r>
          </a:p>
          <a:p>
            <a:pPr marL="0" indent="0">
              <a:buFontTx/>
              <a:buNone/>
            </a:pPr>
            <a:r>
              <a:rPr lang="en-US" altLang="en-US" sz="1000" smtClean="0">
                <a:latin typeface="Courier New" pitchFamily="49" charset="0"/>
                <a:cs typeface="Courier New" pitchFamily="49" charset="0"/>
              </a:rPr>
              <a:t>     2.77      931622    5148      5151       99.9%      40.5%     44.8%   931622   32.58    40.6%    99.8*    11*   0.901    2493</a:t>
            </a:r>
          </a:p>
          <a:p>
            <a:pPr marL="0" indent="0">
              <a:buFontTx/>
              <a:buNone/>
            </a:pPr>
            <a:r>
              <a:rPr lang="en-US" altLang="en-US" sz="1000" smtClean="0">
                <a:latin typeface="Courier New" pitchFamily="49" charset="0"/>
                <a:cs typeface="Courier New" pitchFamily="49" charset="0"/>
              </a:rPr>
              <a:t>     2.65      969629    5384      5387       99.9%      52.8%     58.8%   969629   25.16    52.9%    99.8*    10*   0.866    2605</a:t>
            </a:r>
          </a:p>
          <a:p>
            <a:pPr marL="0" indent="0">
              <a:buFontTx/>
              <a:buNone/>
            </a:pPr>
            <a:r>
              <a:rPr lang="en-US" altLang="en-US" sz="1000" smtClean="0">
                <a:latin typeface="Courier New" pitchFamily="49" charset="0"/>
                <a:cs typeface="Courier New" pitchFamily="49" charset="0"/>
              </a:rPr>
              <a:t>     2.54      997213    5574      5574      100.0%      67.4%     76.0%   997213   19.47    67.6%    99.6*     2    0.804    2705</a:t>
            </a:r>
          </a:p>
          <a:p>
            <a:pPr marL="0" indent="0">
              <a:buFontTx/>
              <a:buNone/>
            </a:pPr>
            <a:r>
              <a:rPr lang="en-US" altLang="en-US" sz="1000" smtClean="0">
                <a:latin typeface="Courier New" pitchFamily="49" charset="0"/>
                <a:cs typeface="Courier New" pitchFamily="49" charset="0"/>
              </a:rPr>
              <a:t>     2.45     1031222    5889      5889      100.0%      88.9%    101.2%  1031222   14.58    89.2%    99.2*     4    0.831    2859</a:t>
            </a:r>
          </a:p>
          <a:p>
            <a:pPr marL="0" indent="0">
              <a:buFontTx/>
              <a:buNone/>
            </a:pPr>
            <a:r>
              <a:rPr lang="en-US" altLang="en-US" sz="1000" smtClean="0">
                <a:latin typeface="Courier New" pitchFamily="49" charset="0"/>
                <a:cs typeface="Courier New" pitchFamily="49" charset="0"/>
              </a:rPr>
              <a:t>     2.37      788617    6008      6008      100.0%     109.3%    125.5%   788617    9.97   109.7%    98.1*     5    0.829    2925</a:t>
            </a:r>
          </a:p>
          <a:p>
            <a:pPr marL="0" indent="0">
              <a:buFontTx/>
              <a:buNone/>
            </a:pPr>
            <a:r>
              <a:rPr lang="en-US" altLang="en-US" sz="1000" smtClean="0">
                <a:latin typeface="Courier New" pitchFamily="49" charset="0"/>
                <a:cs typeface="Courier New" pitchFamily="49" charset="0"/>
              </a:rPr>
              <a:t>     2.29      614145    6252      6252      100.0%     138.2%    161.4%   614145    6.87   138.9%    96.1*     1    0.760    3037</a:t>
            </a:r>
          </a:p>
          <a:p>
            <a:pPr marL="0" indent="0">
              <a:buFontTx/>
              <a:buNone/>
            </a:pPr>
            <a:r>
              <a:rPr lang="en-US" altLang="en-US" sz="1000" smtClean="0">
                <a:latin typeface="Courier New" pitchFamily="49" charset="0"/>
                <a:cs typeface="Courier New" pitchFamily="49" charset="0"/>
              </a:rPr>
              <a:t>     2.22      470283    6481      6481      100.0%     197.1%    231.7%   470283    4.03   198.6%    83.5*    -1    0.721    3159</a:t>
            </a:r>
          </a:p>
          <a:p>
            <a:pPr marL="0" indent="0">
              <a:buFontTx/>
              <a:buNone/>
            </a:pPr>
            <a:r>
              <a:rPr lang="en-US" altLang="en-US" sz="1000" smtClean="0">
                <a:latin typeface="Courier New" pitchFamily="49" charset="0"/>
                <a:cs typeface="Courier New" pitchFamily="49" charset="0"/>
              </a:rPr>
              <a:t>     2.16      259836    6629      6631      100.0%     227.3%    268.7%   259831    2.41   230.8%    46.9*    -1    0.677    3224</a:t>
            </a:r>
          </a:p>
          <a:p>
            <a:pPr marL="0" indent="0">
              <a:buFontTx/>
              <a:buNone/>
            </a:pPr>
            <a:r>
              <a:rPr lang="en-US" altLang="en-US" sz="1000" smtClean="0">
                <a:latin typeface="Courier New" pitchFamily="49" charset="0"/>
                <a:cs typeface="Courier New" pitchFamily="49" charset="0"/>
              </a:rPr>
              <a:t>     2.10       36259    4169      6807       61.2%     154.4%    169.4%    36229    1.28   163.6%    47.0*    -2    0.660    1999</a:t>
            </a:r>
          </a:p>
          <a:p>
            <a:pPr marL="0" indent="0">
              <a:buFontTx/>
              <a:buNone/>
            </a:pPr>
            <a:r>
              <a:rPr lang="en-US" altLang="en-US" sz="1000" smtClean="0">
                <a:latin typeface="Courier New" pitchFamily="49" charset="0"/>
                <a:cs typeface="Courier New" pitchFamily="49" charset="0"/>
              </a:rPr>
              <a:t>     2.05       13567    3372      7037       47.9%     170.1%    187.0%    13503    0.68   196.5%    25.7*     3    0.629    1578</a:t>
            </a:r>
          </a:p>
          <a:p>
            <a:pPr marL="0" indent="0">
              <a:buFontTx/>
              <a:buNone/>
            </a:pPr>
            <a:r>
              <a:rPr lang="en-US" altLang="en-US" sz="1000" smtClean="0">
                <a:latin typeface="Courier New" pitchFamily="49" charset="0"/>
                <a:cs typeface="Courier New" pitchFamily="49" charset="0"/>
              </a:rPr>
              <a:t>    total    12247040   88395     94730       93.3%      15.7%     16.4% 12246941   54.30    15.8%   100.0*    12*   1.217   42499</a:t>
            </a:r>
          </a:p>
          <a:p>
            <a:pPr marL="0" indent="0">
              <a:buFontTx/>
              <a:buNone/>
            </a:pPr>
            <a:endParaRPr lang="en-US" altLang="en-US" sz="1000" smtClean="0">
              <a:latin typeface="Courier New" pitchFamily="49" charset="0"/>
              <a:cs typeface="Courier New" pitchFamily="49" charset="0"/>
            </a:endParaRPr>
          </a:p>
        </p:txBody>
      </p:sp>
      <p:sp>
        <p:nvSpPr>
          <p:cNvPr id="6148" name="TextBox 3"/>
          <p:cNvSpPr txBox="1">
            <a:spLocks noChangeArrowheads="1"/>
          </p:cNvSpPr>
          <p:nvPr/>
        </p:nvSpPr>
        <p:spPr bwMode="auto">
          <a:xfrm>
            <a:off x="484188" y="1085850"/>
            <a:ext cx="817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16 crystals,  360° each,  inverse beam,   7235 eV  AS MX1</a:t>
            </a:r>
          </a:p>
        </p:txBody>
      </p:sp>
    </p:spTree>
    <p:extLst>
      <p:ext uri="{BB962C8B-B14F-4D97-AF65-F5344CB8AC3E}">
        <p14:creationId xmlns:p14="http://schemas.microsoft.com/office/powerpoint/2010/main" val="2039651668"/>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7171"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200"/>
              <a:t>140-fold multiplicity: 16 crystals,  360° each,  inverse beam,   7235 eV</a:t>
            </a:r>
          </a:p>
        </p:txBody>
      </p:sp>
    </p:spTree>
    <p:extLst>
      <p:ext uri="{BB962C8B-B14F-4D97-AF65-F5344CB8AC3E}">
        <p14:creationId xmlns:p14="http://schemas.microsoft.com/office/powerpoint/2010/main" val="1370134760"/>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8196"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18 </a:t>
            </a:r>
            <a:r>
              <a:rPr lang="el-GR" altLang="en-US" sz="2800"/>
              <a:t>σ</a:t>
            </a:r>
            <a:endParaRPr lang="en-US" altLang="en-US" sz="2800" baseline="-25000"/>
          </a:p>
        </p:txBody>
      </p:sp>
      <p:sp>
        <p:nvSpPr>
          <p:cNvPr id="8197"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a:t>Phased anomalous difference Fourier</a:t>
            </a:r>
          </a:p>
          <a:p>
            <a:pPr algn="r" eaLnBrk="1" hangingPunct="1"/>
            <a:r>
              <a:rPr lang="en-US" altLang="en-US"/>
              <a:t>data Courtesy of Tom &amp; Janet</a:t>
            </a:r>
          </a:p>
        </p:txBody>
      </p:sp>
      <p:sp>
        <p:nvSpPr>
          <p:cNvPr id="8198"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16 </a:t>
            </a:r>
            <a:r>
              <a:rPr lang="el-GR" altLang="en-US" sz="2800"/>
              <a:t>σ</a:t>
            </a:r>
            <a:endParaRPr lang="en-US" altLang="en-US" sz="2800" baseline="-25000"/>
          </a:p>
        </p:txBody>
      </p:sp>
    </p:spTree>
    <p:extLst>
      <p:ext uri="{BB962C8B-B14F-4D97-AF65-F5344CB8AC3E}">
        <p14:creationId xmlns:p14="http://schemas.microsoft.com/office/powerpoint/2010/main" val="2956842452"/>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9220"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15</a:t>
            </a:r>
            <a:r>
              <a:rPr lang="el-GR" altLang="en-US" sz="2800"/>
              <a:t>σ </a:t>
            </a:r>
            <a:r>
              <a:rPr lang="en-US" altLang="en-US" sz="2800"/>
              <a:t>= PO</a:t>
            </a:r>
            <a:r>
              <a:rPr lang="en-US" altLang="en-US" sz="2800" baseline="-25000"/>
              <a:t>4</a:t>
            </a:r>
          </a:p>
        </p:txBody>
      </p:sp>
      <p:sp>
        <p:nvSpPr>
          <p:cNvPr id="9221"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a:t>Phased anomalous difference Fourier</a:t>
            </a:r>
          </a:p>
          <a:p>
            <a:pPr algn="r" eaLnBrk="1" hangingPunct="1"/>
            <a:r>
              <a:rPr lang="en-US" altLang="en-US"/>
              <a:t>data Courtesy of Tom &amp; Janet</a:t>
            </a:r>
          </a:p>
        </p:txBody>
      </p:sp>
    </p:spTree>
    <p:extLst>
      <p:ext uri="{BB962C8B-B14F-4D97-AF65-F5344CB8AC3E}">
        <p14:creationId xmlns:p14="http://schemas.microsoft.com/office/powerpoint/2010/main" val="2670111950"/>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0244"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~2</a:t>
            </a:r>
            <a:r>
              <a:rPr lang="el-GR" altLang="en-US" sz="2800"/>
              <a:t>σ</a:t>
            </a:r>
            <a:r>
              <a:rPr lang="en-US" altLang="en-US" sz="2800"/>
              <a:t> = Mg?</a:t>
            </a:r>
          </a:p>
        </p:txBody>
      </p:sp>
      <p:sp>
        <p:nvSpPr>
          <p:cNvPr id="10245"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a:t>Phased anomalous difference Fourier</a:t>
            </a:r>
          </a:p>
          <a:p>
            <a:pPr algn="r" eaLnBrk="1" hangingPunct="1"/>
            <a:r>
              <a:rPr lang="en-US" altLang="en-US"/>
              <a:t>data Courtesy of Tom &amp; Janet</a:t>
            </a:r>
          </a:p>
        </p:txBody>
      </p:sp>
    </p:spTree>
    <p:extLst>
      <p:ext uri="{BB962C8B-B14F-4D97-AF65-F5344CB8AC3E}">
        <p14:creationId xmlns:p14="http://schemas.microsoft.com/office/powerpoint/2010/main" val="1804609970"/>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1268"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8.2</a:t>
            </a:r>
            <a:r>
              <a:rPr lang="el-GR" altLang="en-US" sz="2800"/>
              <a:t>σ</a:t>
            </a:r>
            <a:r>
              <a:rPr lang="en-US" altLang="en-US" sz="2800"/>
              <a:t> = Mg?</a:t>
            </a:r>
          </a:p>
        </p:txBody>
      </p:sp>
      <p:sp>
        <p:nvSpPr>
          <p:cNvPr id="11269" name="TextBox 7"/>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a:t>DELFAN residual anomalous difference</a:t>
            </a:r>
          </a:p>
          <a:p>
            <a:pPr algn="r" eaLnBrk="1" hangingPunct="1"/>
            <a:r>
              <a:rPr lang="en-US" altLang="en-US"/>
              <a:t>data Courtesy of Tom &amp; Janet</a:t>
            </a:r>
          </a:p>
        </p:txBody>
      </p:sp>
    </p:spTree>
    <p:extLst>
      <p:ext uri="{BB962C8B-B14F-4D97-AF65-F5344CB8AC3E}">
        <p14:creationId xmlns:p14="http://schemas.microsoft.com/office/powerpoint/2010/main" val="1039569430"/>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12291"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3090"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2"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f’’ (electrons)</a:t>
            </a:r>
          </a:p>
        </p:txBody>
      </p:sp>
      <p:sp>
        <p:nvSpPr>
          <p:cNvPr id="12293"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DELFAN peak height (</a:t>
            </a:r>
            <a:r>
              <a:rPr lang="el-GR" altLang="en-US" sz="2800" b="1"/>
              <a:t>σ</a:t>
            </a:r>
            <a:r>
              <a:rPr lang="en-US" altLang="en-US" sz="2800" b="1"/>
              <a:t>)</a:t>
            </a:r>
          </a:p>
        </p:txBody>
      </p:sp>
      <p:sp>
        <p:nvSpPr>
          <p:cNvPr id="12294"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Mg</a:t>
            </a:r>
            <a:endParaRPr lang="en-US" altLang="en-US" b="1"/>
          </a:p>
        </p:txBody>
      </p:sp>
      <p:sp>
        <p:nvSpPr>
          <p:cNvPr id="12295"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Ne</a:t>
            </a:r>
            <a:endParaRPr lang="en-US" altLang="en-US" b="1"/>
          </a:p>
        </p:txBody>
      </p:sp>
      <p:sp>
        <p:nvSpPr>
          <p:cNvPr id="12296"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Na</a:t>
            </a:r>
            <a:endParaRPr lang="en-US" altLang="en-US" b="1"/>
          </a:p>
        </p:txBody>
      </p:sp>
      <p:sp>
        <p:nvSpPr>
          <p:cNvPr id="12297"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F</a:t>
            </a:r>
            <a:endParaRPr lang="en-US" altLang="en-US" b="1"/>
          </a:p>
        </p:txBody>
      </p:sp>
      <p:sp>
        <p:nvSpPr>
          <p:cNvPr id="12298"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O</a:t>
            </a:r>
            <a:endParaRPr lang="en-US" altLang="en-US" b="1"/>
          </a:p>
        </p:txBody>
      </p:sp>
      <p:sp>
        <p:nvSpPr>
          <p:cNvPr id="12299"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a:t>
            </a:r>
            <a:endParaRPr lang="en-US" altLang="en-US" b="1"/>
          </a:p>
        </p:txBody>
      </p:sp>
    </p:spTree>
    <p:extLst>
      <p:ext uri="{BB962C8B-B14F-4D97-AF65-F5344CB8AC3E}">
        <p14:creationId xmlns:p14="http://schemas.microsoft.com/office/powerpoint/2010/main" val="72049558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Tool:  LSLS II vs LCLS</a:t>
            </a:r>
            <a:endParaRPr lang="en-US" dirty="0"/>
          </a:p>
        </p:txBody>
      </p:sp>
      <p:sp>
        <p:nvSpPr>
          <p:cNvPr id="3" name="Content Placeholder 2"/>
          <p:cNvSpPr>
            <a:spLocks noGrp="1"/>
          </p:cNvSpPr>
          <p:nvPr>
            <p:ph idx="1"/>
          </p:nvPr>
        </p:nvSpPr>
        <p:spPr>
          <a:xfrm>
            <a:off x="3489960" y="1402080"/>
            <a:ext cx="5654040" cy="5334000"/>
          </a:xfrm>
        </p:spPr>
        <p:txBody>
          <a:bodyPr/>
          <a:lstStyle/>
          <a:p>
            <a:r>
              <a:rPr lang="en-US" b="1" dirty="0" smtClean="0"/>
              <a:t>High rep rate</a:t>
            </a:r>
          </a:p>
          <a:p>
            <a:pPr lvl="1"/>
            <a:r>
              <a:rPr lang="en-US" sz="1800" b="1" dirty="0" smtClean="0"/>
              <a:t>GDVN jet no longer “wasting” sample</a:t>
            </a:r>
          </a:p>
          <a:p>
            <a:pPr lvl="1"/>
            <a:r>
              <a:rPr lang="en-US" sz="1800" b="1" dirty="0" err="1" smtClean="0"/>
              <a:t>Containerless</a:t>
            </a:r>
            <a:r>
              <a:rPr lang="en-US" sz="1800" b="1" dirty="0" smtClean="0"/>
              <a:t> = low </a:t>
            </a:r>
            <a:r>
              <a:rPr lang="en-US" sz="1800" b="1" dirty="0" err="1" smtClean="0"/>
              <a:t>bg</a:t>
            </a:r>
            <a:r>
              <a:rPr lang="en-US" sz="1800" b="1" dirty="0" smtClean="0"/>
              <a:t> = resolution</a:t>
            </a:r>
          </a:p>
          <a:p>
            <a:pPr lvl="1"/>
            <a:r>
              <a:rPr lang="en-US" sz="1800" b="1" dirty="0" smtClean="0"/>
              <a:t>Splash-over limit?</a:t>
            </a:r>
          </a:p>
          <a:p>
            <a:r>
              <a:rPr lang="en-US" b="1" dirty="0" smtClean="0">
                <a:solidFill>
                  <a:srgbClr val="FF0000"/>
                </a:solidFill>
              </a:rPr>
              <a:t>Lower J/pulse</a:t>
            </a:r>
          </a:p>
          <a:p>
            <a:pPr lvl="1"/>
            <a:r>
              <a:rPr lang="en-US" sz="1800" b="1" dirty="0" smtClean="0">
                <a:solidFill>
                  <a:srgbClr val="FF0000"/>
                </a:solidFill>
              </a:rPr>
              <a:t>Avoid high field damage?</a:t>
            </a:r>
          </a:p>
          <a:p>
            <a:r>
              <a:rPr lang="en-US" b="1" dirty="0" smtClean="0"/>
              <a:t>More stable </a:t>
            </a:r>
          </a:p>
          <a:p>
            <a:pPr lvl="1"/>
            <a:r>
              <a:rPr lang="en-US" sz="1800" b="1" dirty="0" smtClean="0"/>
              <a:t>Lower jitter</a:t>
            </a:r>
            <a:r>
              <a:rPr lang="en-US" sz="1800" b="1" dirty="0"/>
              <a:t> </a:t>
            </a:r>
            <a:r>
              <a:rPr lang="en-US" sz="1800" b="1" dirty="0" smtClean="0"/>
              <a:t>&amp; flicker</a:t>
            </a:r>
          </a:p>
          <a:p>
            <a:pPr lvl="1"/>
            <a:r>
              <a:rPr lang="en-US" sz="1800" b="1" dirty="0" smtClean="0"/>
              <a:t>Sharper spots</a:t>
            </a:r>
          </a:p>
          <a:p>
            <a:r>
              <a:rPr lang="en-US" b="1" dirty="0" smtClean="0"/>
              <a:t>Long </a:t>
            </a:r>
            <a:r>
              <a:rPr lang="el-GR" b="1" dirty="0" smtClean="0"/>
              <a:t>λ</a:t>
            </a:r>
            <a:r>
              <a:rPr lang="en-US" b="1" dirty="0" smtClean="0"/>
              <a:t> performance</a:t>
            </a:r>
          </a:p>
          <a:p>
            <a:pPr lvl="1"/>
            <a:r>
              <a:rPr lang="en-US" sz="1800" b="1" dirty="0" smtClean="0"/>
              <a:t>Native element phasing</a:t>
            </a:r>
          </a:p>
          <a:p>
            <a:pPr lvl="1"/>
            <a:r>
              <a:rPr lang="en-US" sz="1800" b="1" dirty="0" smtClean="0"/>
              <a:t>Match to sample size</a:t>
            </a:r>
          </a:p>
        </p:txBody>
      </p:sp>
      <p:pic>
        <p:nvPicPr>
          <p:cNvPr id="166914" name="Picture 2" descr="https://lh5.googleusercontent.com/-Tc4bF5ZbyA8/TXnFoz3cZTI/AAAAAAAAACw/4z3UZHfnG1I/s1600/Hammer+Nail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015" y="1676717"/>
            <a:ext cx="2695575"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0124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Tool: LSLS II vs LCLS</a:t>
            </a:r>
            <a:endParaRPr lang="en-US" dirty="0"/>
          </a:p>
        </p:txBody>
      </p:sp>
      <p:sp>
        <p:nvSpPr>
          <p:cNvPr id="3" name="Content Placeholder 2"/>
          <p:cNvSpPr>
            <a:spLocks noGrp="1"/>
          </p:cNvSpPr>
          <p:nvPr>
            <p:ph idx="1"/>
          </p:nvPr>
        </p:nvSpPr>
        <p:spPr/>
        <p:txBody>
          <a:bodyPr/>
          <a:lstStyle/>
          <a:p>
            <a:r>
              <a:rPr lang="en-US" sz="2800" dirty="0" smtClean="0"/>
              <a:t>Higher rep rate:		5 kHz vs 120 Hz</a:t>
            </a:r>
          </a:p>
          <a:p>
            <a:r>
              <a:rPr lang="en-US" sz="2800" dirty="0" smtClean="0"/>
              <a:t>Coherent power:</a:t>
            </a:r>
          </a:p>
          <a:p>
            <a:r>
              <a:rPr lang="en-US" sz="2800" dirty="0" smtClean="0"/>
              <a:t>200 W X-rays max</a:t>
            </a:r>
          </a:p>
          <a:p>
            <a:r>
              <a:rPr lang="en-US" sz="2800" dirty="0" smtClean="0"/>
              <a:t>1 MHz with lower power</a:t>
            </a:r>
            <a:endParaRPr lang="en-US" sz="2800" dirty="0"/>
          </a:p>
          <a:p>
            <a:r>
              <a:rPr lang="en-US" sz="2800" dirty="0" smtClean="0"/>
              <a:t>Self-seeding at lower energy -</a:t>
            </a:r>
          </a:p>
          <a:p>
            <a:r>
              <a:rPr lang="en-US" sz="2800" dirty="0" smtClean="0"/>
              <a:t>Lower energy		&lt; 200eV - 5 </a:t>
            </a:r>
            <a:r>
              <a:rPr lang="en-US" sz="2800" dirty="0" err="1" smtClean="0"/>
              <a:t>keV</a:t>
            </a:r>
            <a:r>
              <a:rPr lang="en-US" sz="2800" dirty="0" smtClean="0"/>
              <a:t> vs 9.5 </a:t>
            </a:r>
            <a:r>
              <a:rPr lang="en-US" sz="2800" dirty="0" err="1" smtClean="0"/>
              <a:t>keV</a:t>
            </a:r>
            <a:endParaRPr lang="en-US" sz="2800" dirty="0" smtClean="0"/>
          </a:p>
          <a:p>
            <a:r>
              <a:rPr lang="en-US" sz="2800" dirty="0" smtClean="0"/>
              <a:t>Lower </a:t>
            </a:r>
            <a:r>
              <a:rPr lang="en-US" sz="2800" dirty="0" err="1" smtClean="0"/>
              <a:t>enerfy</a:t>
            </a:r>
            <a:r>
              <a:rPr lang="en-US" sz="2800" dirty="0" smtClean="0"/>
              <a:t>/pulse</a:t>
            </a:r>
          </a:p>
          <a:p>
            <a:r>
              <a:rPr lang="en-US" sz="2800" dirty="0" smtClean="0"/>
              <a:t>Higher energy		up to 25 </a:t>
            </a:r>
            <a:r>
              <a:rPr lang="en-US" sz="2800" dirty="0" err="1" smtClean="0"/>
              <a:t>keV</a:t>
            </a:r>
            <a:endParaRPr lang="en-US" sz="2800" dirty="0" smtClean="0"/>
          </a:p>
          <a:p>
            <a:r>
              <a:rPr lang="en-US" sz="2800" dirty="0" smtClean="0"/>
              <a:t>More stable beam	10x</a:t>
            </a:r>
          </a:p>
          <a:p>
            <a:endParaRPr lang="en-US" dirty="0" smtClean="0"/>
          </a:p>
          <a:p>
            <a:endParaRPr lang="en-US" dirty="0"/>
          </a:p>
        </p:txBody>
      </p:sp>
    </p:spTree>
    <p:extLst>
      <p:ext uri="{BB962C8B-B14F-4D97-AF65-F5344CB8AC3E}">
        <p14:creationId xmlns:p14="http://schemas.microsoft.com/office/powerpoint/2010/main" val="2343129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6"/>
          <p:cNvPicPr>
            <a:picLocks noChangeAspect="1" noChangeArrowheads="1"/>
          </p:cNvPicPr>
          <p:nvPr/>
        </p:nvPicPr>
        <p:blipFill>
          <a:blip r:embed="rId2">
            <a:extLs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3"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rPr>
              <a:t>1aho</a:t>
            </a:r>
            <a:r>
              <a:rPr lang="en-US" altLang="en-US" sz="1800">
                <a:solidFill>
                  <a:srgbClr val="000000"/>
                </a:solidFill>
              </a:rPr>
              <a:t> </a:t>
            </a:r>
          </a:p>
          <a:p>
            <a:pPr eaLnBrk="1" hangingPunct="1">
              <a:spcBef>
                <a:spcPct val="0"/>
              </a:spcBef>
              <a:buFontTx/>
              <a:buNone/>
            </a:pPr>
            <a:r>
              <a:rPr lang="en-US" altLang="en-US" sz="1800">
                <a:solidFill>
                  <a:srgbClr val="000000"/>
                </a:solidFill>
              </a:rPr>
              <a:t>Scorpion toxin</a:t>
            </a:r>
          </a:p>
          <a:p>
            <a:pPr eaLnBrk="1" hangingPunct="1">
              <a:spcBef>
                <a:spcPct val="0"/>
              </a:spcBef>
              <a:buFontTx/>
              <a:buNone/>
            </a:pPr>
            <a:endParaRPr lang="en-US" altLang="en-US" sz="1800">
              <a:solidFill>
                <a:srgbClr val="000000"/>
              </a:solidFill>
            </a:endParaRPr>
          </a:p>
          <a:p>
            <a:pPr eaLnBrk="1" hangingPunct="1">
              <a:spcBef>
                <a:spcPct val="0"/>
              </a:spcBef>
              <a:buFontTx/>
              <a:buNone/>
            </a:pPr>
            <a:r>
              <a:rPr lang="en-US" altLang="en-US" sz="1800">
                <a:solidFill>
                  <a:srgbClr val="000000"/>
                </a:solidFill>
              </a:rPr>
              <a:t>0.96 Å resolution</a:t>
            </a:r>
          </a:p>
          <a:p>
            <a:pPr eaLnBrk="1" hangingPunct="1">
              <a:spcBef>
                <a:spcPct val="0"/>
              </a:spcBef>
              <a:buFontTx/>
              <a:buNone/>
            </a:pPr>
            <a:r>
              <a:rPr lang="en-US" altLang="en-US" sz="1800">
                <a:solidFill>
                  <a:srgbClr val="000000"/>
                </a:solidFill>
              </a:rPr>
              <a:t>64 residues</a:t>
            </a:r>
          </a:p>
          <a:p>
            <a:pPr eaLnBrk="1" hangingPunct="1">
              <a:spcBef>
                <a:spcPct val="0"/>
              </a:spcBef>
              <a:buFontTx/>
              <a:buNone/>
            </a:pPr>
            <a:r>
              <a:rPr lang="en-US" altLang="en-US" sz="1800">
                <a:solidFill>
                  <a:srgbClr val="000000"/>
                </a:solidFill>
              </a:rPr>
              <a:t>Solvent: H</a:t>
            </a:r>
            <a:r>
              <a:rPr lang="en-US" altLang="en-US" sz="1800" baseline="-25000">
                <a:solidFill>
                  <a:srgbClr val="000000"/>
                </a:solidFill>
              </a:rPr>
              <a:t>2</a:t>
            </a:r>
            <a:r>
              <a:rPr lang="en-US" altLang="en-US" sz="1800">
                <a:solidFill>
                  <a:srgbClr val="000000"/>
                </a:solidFill>
              </a:rPr>
              <a:t>0 + acetate</a:t>
            </a:r>
          </a:p>
        </p:txBody>
      </p:sp>
      <p:sp>
        <p:nvSpPr>
          <p:cNvPr id="266245"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Cerutti </a:t>
            </a:r>
            <a:r>
              <a:rPr lang="en-US" altLang="en-US" sz="1800" i="1">
                <a:solidFill>
                  <a:srgbClr val="000000"/>
                </a:solidFill>
              </a:rPr>
              <a:t>et al.</a:t>
            </a:r>
            <a:r>
              <a:rPr lang="en-US" altLang="en-US" sz="1800">
                <a:solidFill>
                  <a:srgbClr val="000000"/>
                </a:solidFill>
              </a:rPr>
              <a:t> (2010).</a:t>
            </a:r>
            <a:r>
              <a:rPr lang="en-US" altLang="en-US" sz="1800" i="1">
                <a:solidFill>
                  <a:srgbClr val="000000"/>
                </a:solidFill>
              </a:rPr>
              <a:t>J. Phys. Chem. B</a:t>
            </a:r>
            <a:r>
              <a:rPr lang="en-US" altLang="en-US" sz="1800">
                <a:solidFill>
                  <a:srgbClr val="000000"/>
                </a:solidFill>
              </a:rPr>
              <a:t> </a:t>
            </a:r>
            <a:r>
              <a:rPr lang="en-US" altLang="en-US" sz="1800" b="1">
                <a:solidFill>
                  <a:srgbClr val="000000"/>
                </a:solidFill>
              </a:rPr>
              <a:t>114</a:t>
            </a:r>
            <a:r>
              <a:rPr lang="en-US" altLang="en-US" sz="1800">
                <a:solidFill>
                  <a:srgbClr val="000000"/>
                </a:solidFill>
              </a:rPr>
              <a:t>, 12811-12824. </a:t>
            </a:r>
          </a:p>
        </p:txBody>
      </p:sp>
      <p:sp>
        <p:nvSpPr>
          <p:cNvPr id="266246"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rPr>
              <a:t>using </a:t>
            </a:r>
            <a:r>
              <a:rPr lang="en-US" altLang="en-US" sz="2800" b="1">
                <a:solidFill>
                  <a:srgbClr val="000000"/>
                </a:solidFill>
              </a:rPr>
              <a:t>real</a:t>
            </a:r>
          </a:p>
          <a:p>
            <a:pPr eaLnBrk="1" hangingPunct="1">
              <a:spcBef>
                <a:spcPct val="0"/>
              </a:spcBef>
              <a:buFontTx/>
              <a:buNone/>
            </a:pPr>
            <a:r>
              <a:rPr lang="en-US" altLang="en-US" sz="2800">
                <a:solidFill>
                  <a:srgbClr val="000000"/>
                </a:solidFill>
              </a:rPr>
              <a:t>crystal’s lattice</a:t>
            </a:r>
          </a:p>
        </p:txBody>
      </p:sp>
    </p:spTree>
    <p:extLst>
      <p:ext uri="{BB962C8B-B14F-4D97-AF65-F5344CB8AC3E}">
        <p14:creationId xmlns:p14="http://schemas.microsoft.com/office/powerpoint/2010/main" val="39774138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30 conformers from 24,000</a:t>
            </a:r>
          </a:p>
        </p:txBody>
      </p:sp>
      <p:pic>
        <p:nvPicPr>
          <p:cNvPr id="267267"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55961"/>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268291"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46575"/>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269315"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557952"/>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maps</a:t>
            </a:r>
          </a:p>
        </p:txBody>
      </p:sp>
      <p:pic>
        <p:nvPicPr>
          <p:cNvPr id="27033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rPr>
              <a:t>1.0 Å data</a:t>
            </a:r>
          </a:p>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cryst</a:t>
            </a:r>
            <a:r>
              <a:rPr lang="en-US" altLang="en-US" sz="2400">
                <a:solidFill>
                  <a:srgbClr val="000000"/>
                </a:solidFill>
              </a:rPr>
              <a:t>= 0.137</a:t>
            </a:r>
          </a:p>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free</a:t>
            </a:r>
            <a:r>
              <a:rPr lang="en-US" altLang="en-US" sz="2400">
                <a:solidFill>
                  <a:srgbClr val="000000"/>
                </a:solidFill>
              </a:rPr>
              <a:t> = 0.159</a:t>
            </a:r>
          </a:p>
        </p:txBody>
      </p:sp>
      <p:sp>
        <p:nvSpPr>
          <p:cNvPr id="270341"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4F4FC5"/>
                </a:solidFill>
              </a:rPr>
              <a:t>1 “sigma” 2F</a:t>
            </a:r>
            <a:r>
              <a:rPr lang="en-US" altLang="en-US" sz="2400" baseline="-25000">
                <a:solidFill>
                  <a:srgbClr val="4F4FC5"/>
                </a:solidFill>
              </a:rPr>
              <a:t>sim</a:t>
            </a:r>
            <a:r>
              <a:rPr lang="en-US" altLang="en-US" sz="2400">
                <a:solidFill>
                  <a:srgbClr val="4F4FC5"/>
                </a:solidFill>
              </a:rPr>
              <a:t>-F</a:t>
            </a:r>
            <a:r>
              <a:rPr lang="en-US" altLang="en-US" sz="2400" baseline="-25000">
                <a:solidFill>
                  <a:srgbClr val="4F4FC5"/>
                </a:solidFill>
              </a:rPr>
              <a:t>c</a:t>
            </a:r>
          </a:p>
          <a:p>
            <a:pPr algn="r" eaLnBrk="1" hangingPunct="1">
              <a:spcBef>
                <a:spcPct val="0"/>
              </a:spcBef>
              <a:buFontTx/>
              <a:buNone/>
            </a:pPr>
            <a:r>
              <a:rPr lang="en-US" altLang="en-US" sz="2400">
                <a:solidFill>
                  <a:srgbClr val="CC9900"/>
                </a:solidFill>
              </a:rPr>
              <a:t>2.5 “sigma” F</a:t>
            </a:r>
            <a:r>
              <a:rPr lang="en-US" altLang="en-US" sz="2400" baseline="-25000">
                <a:solidFill>
                  <a:srgbClr val="CC9900"/>
                </a:solidFill>
              </a:rPr>
              <a:t>sim</a:t>
            </a:r>
            <a:r>
              <a:rPr lang="en-US" altLang="en-US" sz="2400">
                <a:solidFill>
                  <a:srgbClr val="CC9900"/>
                </a:solidFill>
              </a:rPr>
              <a:t>-F</a:t>
            </a:r>
            <a:r>
              <a:rPr lang="en-US" altLang="en-US" sz="2400" baseline="-25000">
                <a:solidFill>
                  <a:srgbClr val="CC9900"/>
                </a:solidFill>
              </a:rPr>
              <a:t>c</a:t>
            </a:r>
            <a:endParaRPr lang="en-US" altLang="en-US" sz="2400">
              <a:solidFill>
                <a:srgbClr val="CC9900"/>
              </a:solidFill>
            </a:endParaRPr>
          </a:p>
        </p:txBody>
      </p:sp>
    </p:spTree>
    <p:extLst>
      <p:ext uri="{BB962C8B-B14F-4D97-AF65-F5344CB8AC3E}">
        <p14:creationId xmlns:p14="http://schemas.microsoft.com/office/powerpoint/2010/main" val="1782875585"/>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 </a:t>
            </a:r>
            <a:r>
              <a:rPr lang="el-GR" altLang="en-US" sz="3600" smtClean="0">
                <a:solidFill>
                  <a:schemeClr val="tx1"/>
                </a:solidFill>
              </a:rPr>
              <a:t>Φ</a:t>
            </a:r>
            <a:r>
              <a:rPr lang="en-US" altLang="en-US" sz="3600" baseline="-25000" smtClean="0">
                <a:solidFill>
                  <a:schemeClr val="tx1"/>
                </a:solidFill>
              </a:rPr>
              <a:t>sim</a:t>
            </a:r>
            <a:r>
              <a:rPr lang="en-US" altLang="en-US" sz="3600" smtClean="0">
                <a:solidFill>
                  <a:schemeClr val="tx1"/>
                </a:solidFill>
              </a:rPr>
              <a:t>) - (F</a:t>
            </a:r>
            <a:r>
              <a:rPr lang="en-US" altLang="en-US" sz="3600" baseline="-25000" smtClean="0">
                <a:solidFill>
                  <a:schemeClr val="tx1"/>
                </a:solidFill>
              </a:rPr>
              <a:t>calc</a:t>
            </a:r>
            <a:r>
              <a:rPr lang="el-GR" altLang="en-US" sz="3600" smtClean="0">
                <a:solidFill>
                  <a:schemeClr val="tx1"/>
                </a:solidFill>
              </a:rPr>
              <a:t> Φ</a:t>
            </a:r>
            <a:r>
              <a:rPr lang="en-US" altLang="en-US" sz="3600" baseline="-25000" smtClean="0">
                <a:solidFill>
                  <a:schemeClr val="tx1"/>
                </a:solidFill>
              </a:rPr>
              <a:t>calc</a:t>
            </a:r>
            <a:r>
              <a:rPr lang="en-US" altLang="en-US" sz="3600" smtClean="0">
                <a:solidFill>
                  <a:schemeClr val="tx1"/>
                </a:solidFill>
              </a:rPr>
              <a:t>) maps</a:t>
            </a:r>
          </a:p>
        </p:txBody>
      </p:sp>
      <p:pic>
        <p:nvPicPr>
          <p:cNvPr id="271363"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4F4FC5"/>
                </a:solidFill>
              </a:rPr>
              <a:t>1 “sigma” 2F</a:t>
            </a:r>
            <a:r>
              <a:rPr lang="en-US" altLang="en-US" sz="2400" baseline="-25000">
                <a:solidFill>
                  <a:srgbClr val="4F4FC5"/>
                </a:solidFill>
              </a:rPr>
              <a:t>sim</a:t>
            </a:r>
            <a:r>
              <a:rPr lang="en-US" altLang="en-US" sz="2400">
                <a:solidFill>
                  <a:srgbClr val="4F4FC5"/>
                </a:solidFill>
              </a:rPr>
              <a:t>-F</a:t>
            </a:r>
            <a:r>
              <a:rPr lang="en-US" altLang="en-US" sz="2400" baseline="-25000">
                <a:solidFill>
                  <a:srgbClr val="4F4FC5"/>
                </a:solidFill>
              </a:rPr>
              <a:t>c</a:t>
            </a:r>
          </a:p>
          <a:p>
            <a:pPr eaLnBrk="1" hangingPunct="1">
              <a:spcBef>
                <a:spcPct val="0"/>
              </a:spcBef>
              <a:buFontTx/>
              <a:buNone/>
            </a:pPr>
            <a:r>
              <a:rPr lang="en-US" altLang="en-US" sz="2400">
                <a:solidFill>
                  <a:srgbClr val="CC9900"/>
                </a:solidFill>
              </a:rPr>
              <a:t>F</a:t>
            </a:r>
            <a:r>
              <a:rPr lang="en-US" altLang="en-US" sz="2400" baseline="-25000">
                <a:solidFill>
                  <a:srgbClr val="CC9900"/>
                </a:solidFill>
              </a:rPr>
              <a:t>right</a:t>
            </a:r>
            <a:r>
              <a:rPr lang="en-US" altLang="en-US" sz="2400">
                <a:solidFill>
                  <a:srgbClr val="CC9900"/>
                </a:solidFill>
              </a:rPr>
              <a:t> – (2F</a:t>
            </a:r>
            <a:r>
              <a:rPr lang="en-US" altLang="en-US" sz="2400" baseline="-25000">
                <a:solidFill>
                  <a:srgbClr val="CC9900"/>
                </a:solidFill>
              </a:rPr>
              <a:t>sim</a:t>
            </a:r>
            <a:r>
              <a:rPr lang="en-US" altLang="en-US" sz="2400">
                <a:solidFill>
                  <a:srgbClr val="CC9900"/>
                </a:solidFill>
              </a:rPr>
              <a:t>-F</a:t>
            </a:r>
            <a:r>
              <a:rPr lang="en-US" altLang="en-US" sz="2400" baseline="-25000">
                <a:solidFill>
                  <a:srgbClr val="CC9900"/>
                </a:solidFill>
              </a:rPr>
              <a:t>c</a:t>
            </a:r>
            <a:r>
              <a:rPr lang="en-US" altLang="en-US" sz="2400">
                <a:solidFill>
                  <a:srgbClr val="CC9900"/>
                </a:solidFill>
              </a:rPr>
              <a:t>)</a:t>
            </a:r>
          </a:p>
        </p:txBody>
      </p:sp>
      <p:sp>
        <p:nvSpPr>
          <p:cNvPr id="271365"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rPr>
              <a:t>1.0 Å data</a:t>
            </a:r>
          </a:p>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cryst</a:t>
            </a:r>
            <a:r>
              <a:rPr lang="en-US" altLang="en-US" sz="2400">
                <a:solidFill>
                  <a:srgbClr val="000000"/>
                </a:solidFill>
              </a:rPr>
              <a:t>= 0.137</a:t>
            </a:r>
          </a:p>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free</a:t>
            </a:r>
            <a:r>
              <a:rPr lang="en-US" altLang="en-US" sz="2400">
                <a:solidFill>
                  <a:srgbClr val="000000"/>
                </a:solidFill>
              </a:rPr>
              <a:t> = 0.159</a:t>
            </a:r>
          </a:p>
        </p:txBody>
      </p:sp>
    </p:spTree>
    <p:extLst>
      <p:ext uri="{BB962C8B-B14F-4D97-AF65-F5344CB8AC3E}">
        <p14:creationId xmlns:p14="http://schemas.microsoft.com/office/powerpoint/2010/main" val="1158752281"/>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Regular model with real data!</a:t>
            </a:r>
          </a:p>
        </p:txBody>
      </p:sp>
      <p:pic>
        <p:nvPicPr>
          <p:cNvPr id="272387"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4F4FC5"/>
                </a:solidFill>
              </a:rPr>
              <a:t>1 “sigma” 2F</a:t>
            </a:r>
            <a:r>
              <a:rPr lang="en-US" altLang="en-US" sz="2400" baseline="-25000">
                <a:solidFill>
                  <a:srgbClr val="4F4FC5"/>
                </a:solidFill>
              </a:rPr>
              <a:t>sim</a:t>
            </a:r>
            <a:r>
              <a:rPr lang="en-US" altLang="en-US" sz="2400">
                <a:solidFill>
                  <a:srgbClr val="4F4FC5"/>
                </a:solidFill>
              </a:rPr>
              <a:t>-F</a:t>
            </a:r>
            <a:r>
              <a:rPr lang="en-US" altLang="en-US" sz="2400" baseline="-25000">
                <a:solidFill>
                  <a:srgbClr val="4F4FC5"/>
                </a:solidFill>
              </a:rPr>
              <a:t>c</a:t>
            </a:r>
          </a:p>
          <a:p>
            <a:pPr algn="r" eaLnBrk="1" hangingPunct="1">
              <a:spcBef>
                <a:spcPct val="0"/>
              </a:spcBef>
              <a:buFontTx/>
              <a:buNone/>
            </a:pPr>
            <a:r>
              <a:rPr lang="en-US" altLang="en-US" sz="2400">
                <a:solidFill>
                  <a:srgbClr val="CC9900"/>
                </a:solidFill>
              </a:rPr>
              <a:t>2.5 “sigma” F</a:t>
            </a:r>
            <a:r>
              <a:rPr lang="en-US" altLang="en-US" sz="2400" baseline="-25000">
                <a:solidFill>
                  <a:srgbClr val="CC9900"/>
                </a:solidFill>
              </a:rPr>
              <a:t>sim</a:t>
            </a:r>
            <a:r>
              <a:rPr lang="en-US" altLang="en-US" sz="2400">
                <a:solidFill>
                  <a:srgbClr val="CC9900"/>
                </a:solidFill>
              </a:rPr>
              <a:t>-F</a:t>
            </a:r>
            <a:r>
              <a:rPr lang="en-US" altLang="en-US" sz="2400" baseline="-25000">
                <a:solidFill>
                  <a:srgbClr val="CC9900"/>
                </a:solidFill>
              </a:rPr>
              <a:t>c</a:t>
            </a:r>
            <a:endParaRPr lang="en-US" altLang="en-US" sz="2400">
              <a:solidFill>
                <a:srgbClr val="CC9900"/>
              </a:solidFill>
            </a:endParaRPr>
          </a:p>
        </p:txBody>
      </p:sp>
      <p:sp>
        <p:nvSpPr>
          <p:cNvPr id="272389"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rPr>
              <a:t>1.0 Å data</a:t>
            </a:r>
          </a:p>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cryst</a:t>
            </a:r>
            <a:r>
              <a:rPr lang="en-US" altLang="en-US" sz="2400">
                <a:solidFill>
                  <a:srgbClr val="000000"/>
                </a:solidFill>
              </a:rPr>
              <a:t>= 0.116</a:t>
            </a:r>
          </a:p>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free</a:t>
            </a:r>
            <a:r>
              <a:rPr lang="en-US" altLang="en-US" sz="2400">
                <a:solidFill>
                  <a:srgbClr val="000000"/>
                </a:solidFill>
              </a:rPr>
              <a:t> = 0.135</a:t>
            </a:r>
          </a:p>
        </p:txBody>
      </p:sp>
    </p:spTree>
    <p:extLst>
      <p:ext uri="{BB962C8B-B14F-4D97-AF65-F5344CB8AC3E}">
        <p14:creationId xmlns:p14="http://schemas.microsoft.com/office/powerpoint/2010/main" val="968457385"/>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b="1" smtClean="0"/>
              <a:t>Darwin’s Formula</a:t>
            </a:r>
          </a:p>
        </p:txBody>
      </p:sp>
      <p:sp>
        <p:nvSpPr>
          <p:cNvPr id="102403"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b="1">
                <a:solidFill>
                  <a:srgbClr val="000000"/>
                </a:solidFill>
              </a:rPr>
              <a:t>I(hkl)</a:t>
            </a:r>
            <a:r>
              <a:rPr lang="en-US" altLang="en-US">
                <a:solidFill>
                  <a:srgbClr val="000000"/>
                </a:solidFill>
              </a:rPr>
              <a:t>	- photons/spot (fully-recorded)</a:t>
            </a:r>
          </a:p>
          <a:p>
            <a:pPr eaLnBrk="1" fontAlgn="base" hangingPunct="1">
              <a:spcBef>
                <a:spcPct val="50000"/>
              </a:spcBef>
              <a:spcAft>
                <a:spcPct val="0"/>
              </a:spcAft>
            </a:pPr>
            <a:r>
              <a:rPr lang="en-US" altLang="en-US" b="1">
                <a:solidFill>
                  <a:srgbClr val="000000"/>
                </a:solidFill>
              </a:rPr>
              <a:t>I</a:t>
            </a:r>
            <a:r>
              <a:rPr lang="en-US" altLang="en-US" b="1" baseline="-25000">
                <a:solidFill>
                  <a:srgbClr val="000000"/>
                </a:solidFill>
              </a:rPr>
              <a:t>beam</a:t>
            </a:r>
            <a:r>
              <a:rPr lang="en-US" altLang="en-US">
                <a:solidFill>
                  <a:srgbClr val="000000"/>
                </a:solidFill>
              </a:rPr>
              <a:t>	- incident (photons/s/m</a:t>
            </a:r>
            <a:r>
              <a:rPr lang="en-US" altLang="en-US" baseline="30000">
                <a:solidFill>
                  <a:srgbClr val="000000"/>
                </a:solidFill>
              </a:rPr>
              <a:t>2</a:t>
            </a:r>
            <a:r>
              <a:rPr lang="en-US" altLang="en-US">
                <a:solidFill>
                  <a:srgbClr val="000000"/>
                </a:solidFill>
              </a:rPr>
              <a:t> )</a:t>
            </a:r>
          </a:p>
          <a:p>
            <a:pPr eaLnBrk="1" fontAlgn="base" hangingPunct="1">
              <a:spcBef>
                <a:spcPct val="50000"/>
              </a:spcBef>
              <a:spcAft>
                <a:spcPct val="0"/>
              </a:spcAft>
            </a:pPr>
            <a:r>
              <a:rPr lang="en-US" altLang="en-US" b="1">
                <a:solidFill>
                  <a:srgbClr val="000000"/>
                </a:solidFill>
              </a:rPr>
              <a:t>r</a:t>
            </a:r>
            <a:r>
              <a:rPr lang="en-US" altLang="en-US" b="1" baseline="-25000">
                <a:solidFill>
                  <a:srgbClr val="000000"/>
                </a:solidFill>
              </a:rPr>
              <a:t>e</a:t>
            </a:r>
            <a:r>
              <a:rPr lang="en-US" altLang="en-US">
                <a:solidFill>
                  <a:srgbClr val="000000"/>
                </a:solidFill>
              </a:rPr>
              <a:t>	- classical electron radius 		   (2.818x10</a:t>
            </a:r>
            <a:r>
              <a:rPr lang="en-US" altLang="en-US" baseline="30000">
                <a:solidFill>
                  <a:srgbClr val="000000"/>
                </a:solidFill>
              </a:rPr>
              <a:t>-15</a:t>
            </a:r>
            <a:r>
              <a:rPr lang="en-US" altLang="en-US">
                <a:solidFill>
                  <a:srgbClr val="000000"/>
                </a:solidFill>
              </a:rPr>
              <a:t> m)</a:t>
            </a:r>
          </a:p>
          <a:p>
            <a:pPr eaLnBrk="1" fontAlgn="base" hangingPunct="1">
              <a:spcBef>
                <a:spcPct val="50000"/>
              </a:spcBef>
              <a:spcAft>
                <a:spcPct val="0"/>
              </a:spcAft>
            </a:pPr>
            <a:r>
              <a:rPr lang="en-US" altLang="en-US" b="1">
                <a:solidFill>
                  <a:srgbClr val="000000"/>
                </a:solidFill>
              </a:rPr>
              <a:t>V</a:t>
            </a:r>
            <a:r>
              <a:rPr lang="en-US" altLang="en-US" b="1" baseline="-25000">
                <a:solidFill>
                  <a:srgbClr val="000000"/>
                </a:solidFill>
              </a:rPr>
              <a:t>xtal</a:t>
            </a:r>
            <a:r>
              <a:rPr lang="en-US" altLang="en-US">
                <a:solidFill>
                  <a:srgbClr val="000000"/>
                </a:solidFill>
              </a:rPr>
              <a:t>	- volume of crystal (in m</a:t>
            </a:r>
            <a:r>
              <a:rPr lang="en-US" altLang="en-US" baseline="30000">
                <a:solidFill>
                  <a:srgbClr val="000000"/>
                </a:solidFill>
              </a:rPr>
              <a:t>3</a:t>
            </a:r>
            <a:r>
              <a:rPr lang="en-US" altLang="en-US">
                <a:solidFill>
                  <a:srgbClr val="000000"/>
                </a:solidFill>
              </a:rPr>
              <a:t>)</a:t>
            </a:r>
            <a:endParaRPr lang="en-US" altLang="en-US" baseline="30000">
              <a:solidFill>
                <a:srgbClr val="000000"/>
              </a:solidFill>
            </a:endParaRPr>
          </a:p>
          <a:p>
            <a:pPr eaLnBrk="1" fontAlgn="base" hangingPunct="1">
              <a:spcBef>
                <a:spcPct val="50000"/>
              </a:spcBef>
              <a:spcAft>
                <a:spcPct val="0"/>
              </a:spcAft>
            </a:pPr>
            <a:r>
              <a:rPr lang="en-US" altLang="en-US" b="1">
                <a:solidFill>
                  <a:srgbClr val="000000"/>
                </a:solidFill>
              </a:rPr>
              <a:t>V</a:t>
            </a:r>
            <a:r>
              <a:rPr lang="en-US" altLang="en-US" b="1" baseline="-25000">
                <a:solidFill>
                  <a:srgbClr val="000000"/>
                </a:solidFill>
              </a:rPr>
              <a:t>cell</a:t>
            </a:r>
            <a:r>
              <a:rPr lang="en-US" altLang="en-US">
                <a:solidFill>
                  <a:srgbClr val="000000"/>
                </a:solidFill>
              </a:rPr>
              <a:t>	- volume of unit cell (in m</a:t>
            </a:r>
            <a:r>
              <a:rPr lang="en-US" altLang="en-US" baseline="30000">
                <a:solidFill>
                  <a:srgbClr val="000000"/>
                </a:solidFill>
              </a:rPr>
              <a:t>3</a:t>
            </a:r>
            <a:r>
              <a:rPr lang="en-US" altLang="en-US">
                <a:solidFill>
                  <a:srgbClr val="000000"/>
                </a:solidFill>
              </a:rPr>
              <a:t>)</a:t>
            </a:r>
            <a:endParaRPr lang="en-US" altLang="en-US" baseline="30000">
              <a:solidFill>
                <a:srgbClr val="000000"/>
              </a:solidFill>
            </a:endParaRPr>
          </a:p>
          <a:p>
            <a:pPr eaLnBrk="1" fontAlgn="base" hangingPunct="1">
              <a:spcBef>
                <a:spcPct val="50000"/>
              </a:spcBef>
              <a:spcAft>
                <a:spcPct val="0"/>
              </a:spcAft>
            </a:pPr>
            <a:r>
              <a:rPr lang="el-GR" altLang="en-US" b="1">
                <a:solidFill>
                  <a:srgbClr val="000000"/>
                </a:solidFill>
                <a:cs typeface="Arial" pitchFamily="34" charset="0"/>
              </a:rPr>
              <a:t>λ</a:t>
            </a:r>
            <a:r>
              <a:rPr lang="en-US" altLang="en-US">
                <a:solidFill>
                  <a:srgbClr val="000000"/>
                </a:solidFill>
              </a:rPr>
              <a:t>	- x-ray wavelength (in meters!)</a:t>
            </a:r>
          </a:p>
          <a:p>
            <a:pPr eaLnBrk="1" fontAlgn="base" hangingPunct="1">
              <a:spcBef>
                <a:spcPct val="50000"/>
              </a:spcBef>
              <a:spcAft>
                <a:spcPct val="0"/>
              </a:spcAft>
            </a:pPr>
            <a:endParaRPr lang="en-US" altLang="en-US" baseline="30000">
              <a:solidFill>
                <a:srgbClr val="000000"/>
              </a:solidFill>
            </a:endParaRPr>
          </a:p>
        </p:txBody>
      </p:sp>
      <p:sp>
        <p:nvSpPr>
          <p:cNvPr id="102404" name="Text Box 4"/>
          <p:cNvSpPr txBox="1">
            <a:spLocks noChangeArrowheads="1"/>
          </p:cNvSpPr>
          <p:nvPr/>
        </p:nvSpPr>
        <p:spPr bwMode="auto">
          <a:xfrm>
            <a:off x="4576763" y="3308350"/>
            <a:ext cx="4357687"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l-GR" altLang="en-US" b="1" dirty="0">
                <a:solidFill>
                  <a:srgbClr val="FF0000"/>
                </a:solidFill>
                <a:cs typeface="Arial" pitchFamily="34" charset="0"/>
              </a:rPr>
              <a:t>ω</a:t>
            </a:r>
            <a:r>
              <a:rPr lang="en-US" altLang="en-US" dirty="0">
                <a:solidFill>
                  <a:srgbClr val="FF0000"/>
                </a:solidFill>
                <a:cs typeface="Arial" pitchFamily="34" charset="0"/>
              </a:rPr>
              <a:t>	- rotation speed (radians/s)</a:t>
            </a:r>
          </a:p>
          <a:p>
            <a:pPr eaLnBrk="1" fontAlgn="base" hangingPunct="1">
              <a:spcBef>
                <a:spcPct val="50000"/>
              </a:spcBef>
              <a:spcAft>
                <a:spcPct val="0"/>
              </a:spcAft>
            </a:pPr>
            <a:r>
              <a:rPr lang="en-US" altLang="en-US" b="1" dirty="0">
                <a:solidFill>
                  <a:srgbClr val="FF0000"/>
                </a:solidFill>
              </a:rPr>
              <a:t>L</a:t>
            </a:r>
            <a:r>
              <a:rPr lang="en-US" altLang="en-US" dirty="0">
                <a:solidFill>
                  <a:srgbClr val="FF0000"/>
                </a:solidFill>
              </a:rPr>
              <a:t>	- Lorentz factor (speed/speed)</a:t>
            </a:r>
          </a:p>
          <a:p>
            <a:pPr eaLnBrk="1" fontAlgn="base" hangingPunct="1">
              <a:spcBef>
                <a:spcPct val="50000"/>
              </a:spcBef>
              <a:spcAft>
                <a:spcPct val="0"/>
              </a:spcAft>
            </a:pPr>
            <a:r>
              <a:rPr lang="en-US" altLang="en-US" b="1" dirty="0">
                <a:solidFill>
                  <a:srgbClr val="000000"/>
                </a:solidFill>
                <a:cs typeface="Arial" pitchFamily="34" charset="0"/>
              </a:rPr>
              <a:t>P</a:t>
            </a:r>
            <a:r>
              <a:rPr lang="en-US" altLang="en-US" dirty="0">
                <a:solidFill>
                  <a:srgbClr val="000000"/>
                </a:solidFill>
                <a:cs typeface="Arial" pitchFamily="34" charset="0"/>
              </a:rPr>
              <a:t>	- polarization factor </a:t>
            </a:r>
          </a:p>
          <a:p>
            <a:pPr eaLnBrk="1" fontAlgn="base" hangingPunct="1">
              <a:spcBef>
                <a:spcPct val="50000"/>
              </a:spcBef>
              <a:spcAft>
                <a:spcPct val="0"/>
              </a:spcAft>
            </a:pPr>
            <a:r>
              <a:rPr lang="en-US" altLang="en-US" dirty="0">
                <a:solidFill>
                  <a:srgbClr val="000000"/>
                </a:solidFill>
                <a:cs typeface="Arial" pitchFamily="34" charset="0"/>
              </a:rPr>
              <a:t>      </a:t>
            </a:r>
            <a:r>
              <a:rPr lang="en-US" altLang="en-US" dirty="0">
                <a:solidFill>
                  <a:srgbClr val="000000"/>
                </a:solidFill>
              </a:rPr>
              <a:t>(1+cos</a:t>
            </a:r>
            <a:r>
              <a:rPr lang="en-US" altLang="en-US" baseline="30000" dirty="0">
                <a:solidFill>
                  <a:srgbClr val="000000"/>
                </a:solidFill>
              </a:rPr>
              <a:t>2</a:t>
            </a:r>
            <a:r>
              <a:rPr lang="en-US" altLang="en-US" dirty="0">
                <a:solidFill>
                  <a:srgbClr val="000000"/>
                </a:solidFill>
              </a:rPr>
              <a:t>(2</a:t>
            </a:r>
            <a:r>
              <a:rPr lang="el-GR" altLang="en-US" dirty="0">
                <a:solidFill>
                  <a:srgbClr val="000000"/>
                </a:solidFill>
                <a:cs typeface="Arial" pitchFamily="34" charset="0"/>
              </a:rPr>
              <a:t>θ</a:t>
            </a:r>
            <a:r>
              <a:rPr lang="en-US" altLang="en-US" dirty="0">
                <a:solidFill>
                  <a:srgbClr val="000000"/>
                </a:solidFill>
              </a:rPr>
              <a:t>) -</a:t>
            </a:r>
            <a:r>
              <a:rPr lang="en-US" altLang="en-US" dirty="0" err="1">
                <a:solidFill>
                  <a:srgbClr val="000000"/>
                </a:solidFill>
              </a:rPr>
              <a:t>Pfac∙cos</a:t>
            </a:r>
            <a:r>
              <a:rPr lang="en-US" altLang="en-US" dirty="0">
                <a:solidFill>
                  <a:srgbClr val="000000"/>
                </a:solidFill>
              </a:rPr>
              <a:t>(2</a:t>
            </a:r>
            <a:r>
              <a:rPr lang="el-GR" altLang="en-US" dirty="0">
                <a:solidFill>
                  <a:srgbClr val="000000"/>
                </a:solidFill>
                <a:cs typeface="Arial" pitchFamily="34" charset="0"/>
              </a:rPr>
              <a:t>Φ</a:t>
            </a:r>
            <a:r>
              <a:rPr lang="en-US" altLang="en-US" dirty="0">
                <a:solidFill>
                  <a:srgbClr val="000000"/>
                </a:solidFill>
              </a:rPr>
              <a:t>)sin</a:t>
            </a:r>
            <a:r>
              <a:rPr lang="en-US" altLang="en-US" baseline="30000" dirty="0">
                <a:solidFill>
                  <a:srgbClr val="000000"/>
                </a:solidFill>
              </a:rPr>
              <a:t>2</a:t>
            </a:r>
            <a:r>
              <a:rPr lang="en-US" altLang="en-US" dirty="0">
                <a:solidFill>
                  <a:srgbClr val="000000"/>
                </a:solidFill>
              </a:rPr>
              <a:t>(2</a:t>
            </a:r>
            <a:r>
              <a:rPr lang="el-GR" altLang="en-US" dirty="0">
                <a:solidFill>
                  <a:srgbClr val="000000"/>
                </a:solidFill>
              </a:rPr>
              <a:t>θ</a:t>
            </a:r>
            <a:r>
              <a:rPr lang="en-US" altLang="en-US" dirty="0">
                <a:solidFill>
                  <a:srgbClr val="000000"/>
                </a:solidFill>
              </a:rPr>
              <a:t>)</a:t>
            </a:r>
            <a:r>
              <a:rPr lang="en-US" altLang="en-US" dirty="0">
                <a:solidFill>
                  <a:srgbClr val="000000"/>
                </a:solidFill>
                <a:cs typeface="Arial" pitchFamily="34" charset="0"/>
              </a:rPr>
              <a:t>)/2</a:t>
            </a:r>
          </a:p>
          <a:p>
            <a:pPr eaLnBrk="1" fontAlgn="base" hangingPunct="1">
              <a:spcBef>
                <a:spcPct val="50000"/>
              </a:spcBef>
              <a:spcAft>
                <a:spcPct val="0"/>
              </a:spcAft>
            </a:pPr>
            <a:r>
              <a:rPr lang="en-US" altLang="en-US" b="1" dirty="0">
                <a:solidFill>
                  <a:srgbClr val="000000"/>
                </a:solidFill>
                <a:cs typeface="Arial" pitchFamily="34" charset="0"/>
              </a:rPr>
              <a:t>A</a:t>
            </a:r>
            <a:r>
              <a:rPr lang="en-US" altLang="en-US" dirty="0">
                <a:solidFill>
                  <a:srgbClr val="000000"/>
                </a:solidFill>
                <a:cs typeface="Arial" pitchFamily="34" charset="0"/>
              </a:rPr>
              <a:t>	- </a:t>
            </a:r>
            <a:r>
              <a:rPr lang="en-US" altLang="en-US" dirty="0" smtClean="0">
                <a:solidFill>
                  <a:srgbClr val="000000"/>
                </a:solidFill>
                <a:cs typeface="Arial" pitchFamily="34" charset="0"/>
              </a:rPr>
              <a:t>attenuation correction </a:t>
            </a:r>
            <a:endParaRPr lang="en-US" altLang="en-US" dirty="0">
              <a:solidFill>
                <a:srgbClr val="000000"/>
              </a:solidFill>
              <a:cs typeface="Arial" pitchFamily="34" charset="0"/>
            </a:endParaRPr>
          </a:p>
          <a:p>
            <a:pPr eaLnBrk="1" fontAlgn="base" hangingPunct="1">
              <a:spcBef>
                <a:spcPct val="50000"/>
              </a:spcBef>
              <a:spcAft>
                <a:spcPct val="0"/>
              </a:spcAft>
            </a:pPr>
            <a:r>
              <a:rPr lang="en-US" altLang="en-US" dirty="0">
                <a:solidFill>
                  <a:srgbClr val="000000"/>
                </a:solidFill>
                <a:cs typeface="Arial" pitchFamily="34" charset="0"/>
              </a:rPr>
              <a:t>	  </a:t>
            </a:r>
            <a:r>
              <a:rPr lang="en-US" altLang="en-US" dirty="0" err="1">
                <a:solidFill>
                  <a:srgbClr val="000000"/>
                </a:solidFill>
                <a:cs typeface="Arial" pitchFamily="34" charset="0"/>
              </a:rPr>
              <a:t>exp</a:t>
            </a:r>
            <a:r>
              <a:rPr lang="en-US" altLang="en-US" dirty="0">
                <a:solidFill>
                  <a:srgbClr val="000000"/>
                </a:solidFill>
                <a:cs typeface="Arial" pitchFamily="34" charset="0"/>
              </a:rPr>
              <a:t>(-</a:t>
            </a:r>
            <a:r>
              <a:rPr lang="el-GR" altLang="en-US" dirty="0">
                <a:solidFill>
                  <a:srgbClr val="000000"/>
                </a:solidFill>
                <a:cs typeface="Arial" pitchFamily="34" charset="0"/>
              </a:rPr>
              <a:t>μ</a:t>
            </a:r>
            <a:r>
              <a:rPr lang="en-US" altLang="en-US" baseline="-25000" dirty="0" err="1">
                <a:solidFill>
                  <a:srgbClr val="000000"/>
                </a:solidFill>
                <a:cs typeface="Arial" pitchFamily="34" charset="0"/>
              </a:rPr>
              <a:t>xtal</a:t>
            </a:r>
            <a:r>
              <a:rPr lang="en-US" altLang="en-US" dirty="0" err="1">
                <a:solidFill>
                  <a:srgbClr val="000000"/>
                </a:solidFill>
                <a:cs typeface="Arial" pitchFamily="34" charset="0"/>
              </a:rPr>
              <a:t>∙l</a:t>
            </a:r>
            <a:r>
              <a:rPr lang="en-US" altLang="en-US" baseline="-25000" dirty="0" err="1">
                <a:solidFill>
                  <a:srgbClr val="000000"/>
                </a:solidFill>
                <a:cs typeface="Arial" pitchFamily="34" charset="0"/>
              </a:rPr>
              <a:t>path</a:t>
            </a:r>
            <a:r>
              <a:rPr lang="en-US" altLang="en-US" dirty="0">
                <a:solidFill>
                  <a:srgbClr val="000000"/>
                </a:solidFill>
                <a:cs typeface="Arial" pitchFamily="34" charset="0"/>
              </a:rPr>
              <a:t>)</a:t>
            </a:r>
          </a:p>
          <a:p>
            <a:pPr eaLnBrk="1" fontAlgn="base" hangingPunct="1">
              <a:spcBef>
                <a:spcPct val="50000"/>
              </a:spcBef>
              <a:spcAft>
                <a:spcPct val="0"/>
              </a:spcAft>
            </a:pPr>
            <a:r>
              <a:rPr lang="en-US" altLang="en-US" b="1" dirty="0">
                <a:solidFill>
                  <a:srgbClr val="000000"/>
                </a:solidFill>
                <a:cs typeface="Arial" pitchFamily="34" charset="0"/>
              </a:rPr>
              <a:t>F(</a:t>
            </a:r>
            <a:r>
              <a:rPr lang="en-US" altLang="en-US" b="1" dirty="0" err="1">
                <a:solidFill>
                  <a:srgbClr val="000000"/>
                </a:solidFill>
                <a:cs typeface="Arial" pitchFamily="34" charset="0"/>
              </a:rPr>
              <a:t>hkl</a:t>
            </a:r>
            <a:r>
              <a:rPr lang="en-US" altLang="en-US" b="1" dirty="0">
                <a:solidFill>
                  <a:srgbClr val="000000"/>
                </a:solidFill>
                <a:cs typeface="Arial" pitchFamily="34" charset="0"/>
              </a:rPr>
              <a:t>)</a:t>
            </a:r>
            <a:r>
              <a:rPr lang="en-US" altLang="en-US" dirty="0">
                <a:solidFill>
                  <a:srgbClr val="000000"/>
                </a:solidFill>
                <a:cs typeface="Arial" pitchFamily="34" charset="0"/>
              </a:rPr>
              <a:t>	- structure amplitude (electrons)</a:t>
            </a:r>
          </a:p>
          <a:p>
            <a:pPr algn="r" eaLnBrk="1" fontAlgn="base" hangingPunct="1">
              <a:spcBef>
                <a:spcPct val="50000"/>
              </a:spcBef>
              <a:spcAft>
                <a:spcPct val="0"/>
              </a:spcAft>
            </a:pPr>
            <a:r>
              <a:rPr lang="en-US" altLang="en-US" dirty="0">
                <a:solidFill>
                  <a:srgbClr val="000000"/>
                </a:solidFill>
                <a:cs typeface="Arial" pitchFamily="34" charset="0"/>
              </a:rPr>
              <a:t>C. G. Darwin (1914)</a:t>
            </a:r>
          </a:p>
        </p:txBody>
      </p:sp>
      <p:sp>
        <p:nvSpPr>
          <p:cNvPr id="102405" name="Rectangle 5"/>
          <p:cNvSpPr>
            <a:spLocks noChangeArrowheads="1"/>
          </p:cNvSpPr>
          <p:nvPr/>
        </p:nvSpPr>
        <p:spPr bwMode="auto">
          <a:xfrm>
            <a:off x="5819775" y="1816100"/>
            <a:ext cx="2878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3600">
                <a:solidFill>
                  <a:srgbClr val="000000"/>
                </a:solidFill>
              </a:rPr>
              <a:t>P A | F(hkl) |</a:t>
            </a:r>
            <a:r>
              <a:rPr lang="en-US" altLang="en-US" sz="3600" baseline="30000">
                <a:solidFill>
                  <a:srgbClr val="000000"/>
                </a:solidFill>
              </a:rPr>
              <a:t>2</a:t>
            </a:r>
          </a:p>
        </p:txBody>
      </p:sp>
      <p:sp>
        <p:nvSpPr>
          <p:cNvPr id="102406" name="Text Box 6"/>
          <p:cNvSpPr txBox="1">
            <a:spLocks noChangeArrowheads="1"/>
          </p:cNvSpPr>
          <p:nvPr/>
        </p:nvSpPr>
        <p:spPr bwMode="auto">
          <a:xfrm>
            <a:off x="352425" y="1803400"/>
            <a:ext cx="32305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I(hkl) = I</a:t>
            </a:r>
            <a:r>
              <a:rPr lang="en-US" altLang="en-US" sz="3600" baseline="-25000">
                <a:solidFill>
                  <a:srgbClr val="000000"/>
                </a:solidFill>
                <a:cs typeface="Arial" pitchFamily="34" charset="0"/>
              </a:rPr>
              <a:t>beam</a:t>
            </a:r>
            <a:r>
              <a:rPr lang="en-US" altLang="en-US" sz="3600">
                <a:solidFill>
                  <a:srgbClr val="000000"/>
                </a:solidFill>
                <a:cs typeface="Arial" pitchFamily="34" charset="0"/>
              </a:rPr>
              <a:t> r</a:t>
            </a:r>
            <a:r>
              <a:rPr lang="en-US" altLang="en-US" sz="3600" baseline="-25000">
                <a:solidFill>
                  <a:srgbClr val="000000"/>
                </a:solidFill>
                <a:cs typeface="Arial" pitchFamily="34" charset="0"/>
              </a:rPr>
              <a:t>e</a:t>
            </a:r>
            <a:r>
              <a:rPr lang="en-US" altLang="en-US" sz="3600" baseline="30000">
                <a:solidFill>
                  <a:srgbClr val="000000"/>
                </a:solidFill>
                <a:cs typeface="Arial" pitchFamily="34" charset="0"/>
              </a:rPr>
              <a:t>2</a:t>
            </a:r>
            <a:endParaRPr lang="el-GR" altLang="en-US" sz="3600" baseline="-25000">
              <a:solidFill>
                <a:srgbClr val="000000"/>
              </a:solidFill>
              <a:cs typeface="Arial" pitchFamily="34" charset="0"/>
            </a:endParaRPr>
          </a:p>
        </p:txBody>
      </p:sp>
      <p:grpSp>
        <p:nvGrpSpPr>
          <p:cNvPr id="102407" name="Group 7"/>
          <p:cNvGrpSpPr>
            <a:grpSpLocks/>
          </p:cNvGrpSpPr>
          <p:nvPr/>
        </p:nvGrpSpPr>
        <p:grpSpPr bwMode="auto">
          <a:xfrm>
            <a:off x="3589338" y="1484313"/>
            <a:ext cx="963612" cy="1304925"/>
            <a:chOff x="2149" y="908"/>
            <a:chExt cx="607" cy="822"/>
          </a:xfrm>
        </p:grpSpPr>
        <p:sp>
          <p:nvSpPr>
            <p:cNvPr id="102412"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V</a:t>
              </a:r>
              <a:r>
                <a:rPr lang="en-US" altLang="en-US" sz="3600" baseline="-25000">
                  <a:solidFill>
                    <a:srgbClr val="000000"/>
                  </a:solidFill>
                  <a:cs typeface="Arial" pitchFamily="34" charset="0"/>
                </a:rPr>
                <a:t>xtal</a:t>
              </a:r>
              <a:endParaRPr lang="el-GR" altLang="en-US" sz="3600" baseline="-25000">
                <a:solidFill>
                  <a:srgbClr val="000000"/>
                </a:solidFill>
                <a:cs typeface="Arial" pitchFamily="34" charset="0"/>
              </a:endParaRPr>
            </a:p>
          </p:txBody>
        </p:sp>
        <p:sp>
          <p:nvSpPr>
            <p:cNvPr id="102413"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V</a:t>
              </a:r>
              <a:r>
                <a:rPr lang="en-US" altLang="en-US" sz="3600" baseline="-25000">
                  <a:solidFill>
                    <a:srgbClr val="000000"/>
                  </a:solidFill>
                  <a:cs typeface="Arial" pitchFamily="34" charset="0"/>
                </a:rPr>
                <a:t>cell</a:t>
              </a:r>
              <a:endParaRPr lang="el-GR" altLang="en-US" sz="3600" baseline="-25000">
                <a:solidFill>
                  <a:srgbClr val="000000"/>
                </a:solidFill>
                <a:cs typeface="Arial" pitchFamily="34" charset="0"/>
              </a:endParaRPr>
            </a:p>
          </p:txBody>
        </p:sp>
        <p:sp>
          <p:nvSpPr>
            <p:cNvPr id="102414"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2408" name="Group 11"/>
          <p:cNvGrpSpPr>
            <a:grpSpLocks/>
          </p:cNvGrpSpPr>
          <p:nvPr/>
        </p:nvGrpSpPr>
        <p:grpSpPr bwMode="auto">
          <a:xfrm>
            <a:off x="4562475" y="1484313"/>
            <a:ext cx="1304925" cy="1304925"/>
            <a:chOff x="2874" y="962"/>
            <a:chExt cx="822" cy="822"/>
          </a:xfrm>
        </p:grpSpPr>
        <p:sp>
          <p:nvSpPr>
            <p:cNvPr id="102409"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l-GR" altLang="en-US" sz="3600">
                  <a:solidFill>
                    <a:srgbClr val="000000"/>
                  </a:solidFill>
                  <a:cs typeface="Arial" pitchFamily="34" charset="0"/>
                </a:rPr>
                <a:t>λ</a:t>
              </a:r>
              <a:r>
                <a:rPr lang="en-US" altLang="en-US" sz="3600" baseline="48000">
                  <a:solidFill>
                    <a:srgbClr val="000000"/>
                  </a:solidFill>
                  <a:cs typeface="Arial" pitchFamily="34" charset="0"/>
                </a:rPr>
                <a:t>3 </a:t>
              </a:r>
              <a:r>
                <a:rPr lang="en-US" altLang="en-US" sz="3600">
                  <a:solidFill>
                    <a:srgbClr val="FF0000"/>
                  </a:solidFill>
                  <a:cs typeface="Arial" pitchFamily="34" charset="0"/>
                </a:rPr>
                <a:t>L</a:t>
              </a:r>
              <a:endParaRPr lang="el-GR" altLang="en-US" sz="3600" baseline="-25000">
                <a:solidFill>
                  <a:srgbClr val="FF0000"/>
                </a:solidFill>
                <a:cs typeface="Arial" pitchFamily="34" charset="0"/>
              </a:endParaRPr>
            </a:p>
          </p:txBody>
        </p:sp>
        <p:sp>
          <p:nvSpPr>
            <p:cNvPr id="102410"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l-GR" altLang="en-US" sz="3600">
                  <a:solidFill>
                    <a:srgbClr val="FF0000"/>
                  </a:solidFill>
                  <a:cs typeface="Arial" pitchFamily="34" charset="0"/>
                </a:rPr>
                <a:t>ω</a:t>
              </a:r>
              <a:r>
                <a:rPr lang="en-US" altLang="en-US" sz="3600">
                  <a:solidFill>
                    <a:srgbClr val="000000"/>
                  </a:solidFill>
                  <a:cs typeface="Arial" pitchFamily="34" charset="0"/>
                </a:rPr>
                <a:t>V</a:t>
              </a:r>
              <a:r>
                <a:rPr lang="en-US" altLang="en-US" sz="3600" baseline="-25000">
                  <a:solidFill>
                    <a:srgbClr val="000000"/>
                  </a:solidFill>
                  <a:cs typeface="Arial" pitchFamily="34" charset="0"/>
                </a:rPr>
                <a:t>cell</a:t>
              </a:r>
              <a:endParaRPr lang="el-GR" altLang="en-US" sz="3600" baseline="-25000">
                <a:solidFill>
                  <a:srgbClr val="000000"/>
                </a:solidFill>
                <a:cs typeface="Arial" pitchFamily="34" charset="0"/>
              </a:endParaRPr>
            </a:p>
          </p:txBody>
        </p:sp>
        <p:sp>
          <p:nvSpPr>
            <p:cNvPr id="102411"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37253752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tLang="en-US" b="1" smtClean="0"/>
              <a:t>Darwin’s Formula</a:t>
            </a:r>
          </a:p>
        </p:txBody>
      </p:sp>
      <p:sp>
        <p:nvSpPr>
          <p:cNvPr id="117763"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b="1">
                <a:solidFill>
                  <a:srgbClr val="000000"/>
                </a:solidFill>
              </a:rPr>
              <a:t>I(hkl)</a:t>
            </a:r>
            <a:r>
              <a:rPr lang="en-US" altLang="en-US">
                <a:solidFill>
                  <a:srgbClr val="000000"/>
                </a:solidFill>
              </a:rPr>
              <a:t>	- photons/spot (</a:t>
            </a:r>
            <a:r>
              <a:rPr lang="en-US" altLang="en-US">
                <a:solidFill>
                  <a:srgbClr val="FF0000"/>
                </a:solidFill>
              </a:rPr>
              <a:t>fully-recorded</a:t>
            </a:r>
            <a:r>
              <a:rPr lang="en-US" altLang="en-US">
                <a:solidFill>
                  <a:srgbClr val="000000"/>
                </a:solidFill>
              </a:rPr>
              <a:t>)</a:t>
            </a:r>
          </a:p>
          <a:p>
            <a:pPr eaLnBrk="1" fontAlgn="base" hangingPunct="1">
              <a:spcBef>
                <a:spcPct val="50000"/>
              </a:spcBef>
              <a:spcAft>
                <a:spcPct val="0"/>
              </a:spcAft>
            </a:pPr>
            <a:r>
              <a:rPr lang="en-US" altLang="en-US" b="1">
                <a:solidFill>
                  <a:srgbClr val="000000"/>
                </a:solidFill>
              </a:rPr>
              <a:t>I</a:t>
            </a:r>
            <a:r>
              <a:rPr lang="en-US" altLang="en-US" b="1" baseline="-25000">
                <a:solidFill>
                  <a:srgbClr val="000000"/>
                </a:solidFill>
              </a:rPr>
              <a:t>beam</a:t>
            </a:r>
            <a:r>
              <a:rPr lang="en-US" altLang="en-US">
                <a:solidFill>
                  <a:srgbClr val="000000"/>
                </a:solidFill>
              </a:rPr>
              <a:t>	- incident (photons/s/m</a:t>
            </a:r>
            <a:r>
              <a:rPr lang="en-US" altLang="en-US" baseline="30000">
                <a:solidFill>
                  <a:srgbClr val="000000"/>
                </a:solidFill>
              </a:rPr>
              <a:t>2</a:t>
            </a:r>
            <a:r>
              <a:rPr lang="en-US" altLang="en-US">
                <a:solidFill>
                  <a:srgbClr val="000000"/>
                </a:solidFill>
              </a:rPr>
              <a:t> )</a:t>
            </a:r>
          </a:p>
          <a:p>
            <a:pPr eaLnBrk="1" fontAlgn="base" hangingPunct="1">
              <a:spcBef>
                <a:spcPct val="50000"/>
              </a:spcBef>
              <a:spcAft>
                <a:spcPct val="0"/>
              </a:spcAft>
            </a:pPr>
            <a:r>
              <a:rPr lang="en-US" altLang="en-US" b="1">
                <a:solidFill>
                  <a:srgbClr val="000000"/>
                </a:solidFill>
              </a:rPr>
              <a:t>r</a:t>
            </a:r>
            <a:r>
              <a:rPr lang="en-US" altLang="en-US" b="1" baseline="-25000">
                <a:solidFill>
                  <a:srgbClr val="000000"/>
                </a:solidFill>
              </a:rPr>
              <a:t>e</a:t>
            </a:r>
            <a:r>
              <a:rPr lang="en-US" altLang="en-US">
                <a:solidFill>
                  <a:srgbClr val="000000"/>
                </a:solidFill>
              </a:rPr>
              <a:t>	- classical electron radius 		   (2.818x10</a:t>
            </a:r>
            <a:r>
              <a:rPr lang="en-US" altLang="en-US" baseline="30000">
                <a:solidFill>
                  <a:srgbClr val="000000"/>
                </a:solidFill>
              </a:rPr>
              <a:t>-15</a:t>
            </a:r>
            <a:r>
              <a:rPr lang="en-US" altLang="en-US">
                <a:solidFill>
                  <a:srgbClr val="000000"/>
                </a:solidFill>
              </a:rPr>
              <a:t> m)</a:t>
            </a:r>
          </a:p>
          <a:p>
            <a:pPr eaLnBrk="1" fontAlgn="base" hangingPunct="1">
              <a:spcBef>
                <a:spcPct val="50000"/>
              </a:spcBef>
              <a:spcAft>
                <a:spcPct val="0"/>
              </a:spcAft>
            </a:pPr>
            <a:r>
              <a:rPr lang="en-US" altLang="en-US" b="1">
                <a:solidFill>
                  <a:srgbClr val="000000"/>
                </a:solidFill>
              </a:rPr>
              <a:t>V</a:t>
            </a:r>
            <a:r>
              <a:rPr lang="en-US" altLang="en-US" b="1" baseline="-25000">
                <a:solidFill>
                  <a:srgbClr val="000000"/>
                </a:solidFill>
              </a:rPr>
              <a:t>xtal</a:t>
            </a:r>
            <a:r>
              <a:rPr lang="en-US" altLang="en-US">
                <a:solidFill>
                  <a:srgbClr val="000000"/>
                </a:solidFill>
              </a:rPr>
              <a:t>	- volume of crystal (in m</a:t>
            </a:r>
            <a:r>
              <a:rPr lang="en-US" altLang="en-US" baseline="30000">
                <a:solidFill>
                  <a:srgbClr val="000000"/>
                </a:solidFill>
              </a:rPr>
              <a:t>3</a:t>
            </a:r>
            <a:r>
              <a:rPr lang="en-US" altLang="en-US">
                <a:solidFill>
                  <a:srgbClr val="000000"/>
                </a:solidFill>
              </a:rPr>
              <a:t>)</a:t>
            </a:r>
            <a:endParaRPr lang="en-US" altLang="en-US" baseline="30000">
              <a:solidFill>
                <a:srgbClr val="000000"/>
              </a:solidFill>
            </a:endParaRPr>
          </a:p>
          <a:p>
            <a:pPr eaLnBrk="1" fontAlgn="base" hangingPunct="1">
              <a:spcBef>
                <a:spcPct val="50000"/>
              </a:spcBef>
              <a:spcAft>
                <a:spcPct val="0"/>
              </a:spcAft>
            </a:pPr>
            <a:r>
              <a:rPr lang="en-US" altLang="en-US" b="1">
                <a:solidFill>
                  <a:srgbClr val="000000"/>
                </a:solidFill>
              </a:rPr>
              <a:t>V</a:t>
            </a:r>
            <a:r>
              <a:rPr lang="en-US" altLang="en-US" b="1" baseline="-25000">
                <a:solidFill>
                  <a:srgbClr val="000000"/>
                </a:solidFill>
              </a:rPr>
              <a:t>cell</a:t>
            </a:r>
            <a:r>
              <a:rPr lang="en-US" altLang="en-US">
                <a:solidFill>
                  <a:srgbClr val="000000"/>
                </a:solidFill>
              </a:rPr>
              <a:t>	- volume of unit cell (in m</a:t>
            </a:r>
            <a:r>
              <a:rPr lang="en-US" altLang="en-US" baseline="30000">
                <a:solidFill>
                  <a:srgbClr val="000000"/>
                </a:solidFill>
              </a:rPr>
              <a:t>3</a:t>
            </a:r>
            <a:r>
              <a:rPr lang="en-US" altLang="en-US">
                <a:solidFill>
                  <a:srgbClr val="000000"/>
                </a:solidFill>
              </a:rPr>
              <a:t>)</a:t>
            </a:r>
            <a:endParaRPr lang="en-US" altLang="en-US" baseline="30000">
              <a:solidFill>
                <a:srgbClr val="000000"/>
              </a:solidFill>
            </a:endParaRPr>
          </a:p>
          <a:p>
            <a:pPr eaLnBrk="1" fontAlgn="base" hangingPunct="1">
              <a:spcBef>
                <a:spcPct val="50000"/>
              </a:spcBef>
              <a:spcAft>
                <a:spcPct val="0"/>
              </a:spcAft>
            </a:pPr>
            <a:r>
              <a:rPr lang="el-GR" altLang="en-US" b="1">
                <a:solidFill>
                  <a:srgbClr val="000000"/>
                </a:solidFill>
                <a:cs typeface="Arial" pitchFamily="34" charset="0"/>
              </a:rPr>
              <a:t>λ</a:t>
            </a:r>
            <a:r>
              <a:rPr lang="en-US" altLang="en-US">
                <a:solidFill>
                  <a:srgbClr val="000000"/>
                </a:solidFill>
              </a:rPr>
              <a:t>	- x-ray wavelength (in meters!)</a:t>
            </a:r>
          </a:p>
          <a:p>
            <a:pPr eaLnBrk="1" fontAlgn="base" hangingPunct="1">
              <a:spcBef>
                <a:spcPct val="50000"/>
              </a:spcBef>
              <a:spcAft>
                <a:spcPct val="0"/>
              </a:spcAft>
            </a:pPr>
            <a:endParaRPr lang="en-US" altLang="en-US" baseline="30000">
              <a:solidFill>
                <a:srgbClr val="000000"/>
              </a:solidFill>
            </a:endParaRPr>
          </a:p>
        </p:txBody>
      </p:sp>
      <p:sp>
        <p:nvSpPr>
          <p:cNvPr id="117764" name="Text Box 4"/>
          <p:cNvSpPr txBox="1">
            <a:spLocks noChangeArrowheads="1"/>
          </p:cNvSpPr>
          <p:nvPr/>
        </p:nvSpPr>
        <p:spPr bwMode="auto">
          <a:xfrm>
            <a:off x="4576763" y="3308350"/>
            <a:ext cx="4357687"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l-GR" altLang="en-US" b="1" dirty="0">
                <a:solidFill>
                  <a:srgbClr val="000000"/>
                </a:solidFill>
                <a:cs typeface="Arial" pitchFamily="34" charset="0"/>
              </a:rPr>
              <a:t>ω</a:t>
            </a:r>
            <a:r>
              <a:rPr lang="en-US" altLang="en-US" dirty="0">
                <a:solidFill>
                  <a:srgbClr val="000000"/>
                </a:solidFill>
                <a:cs typeface="Arial" pitchFamily="34" charset="0"/>
              </a:rPr>
              <a:t>	- rotation speed (radians/s)</a:t>
            </a:r>
          </a:p>
          <a:p>
            <a:pPr eaLnBrk="1" fontAlgn="base" hangingPunct="1">
              <a:spcBef>
                <a:spcPct val="50000"/>
              </a:spcBef>
              <a:spcAft>
                <a:spcPct val="0"/>
              </a:spcAft>
            </a:pPr>
            <a:r>
              <a:rPr lang="en-US" altLang="en-US" b="1" dirty="0">
                <a:solidFill>
                  <a:srgbClr val="000000"/>
                </a:solidFill>
              </a:rPr>
              <a:t>L</a:t>
            </a:r>
            <a:r>
              <a:rPr lang="en-US" altLang="en-US" dirty="0">
                <a:solidFill>
                  <a:srgbClr val="000000"/>
                </a:solidFill>
              </a:rPr>
              <a:t>	- Lorentz factor (speed/speed)</a:t>
            </a:r>
          </a:p>
          <a:p>
            <a:pPr eaLnBrk="1" fontAlgn="base" hangingPunct="1">
              <a:spcBef>
                <a:spcPct val="50000"/>
              </a:spcBef>
              <a:spcAft>
                <a:spcPct val="0"/>
              </a:spcAft>
            </a:pPr>
            <a:r>
              <a:rPr lang="en-US" altLang="en-US" b="1" dirty="0">
                <a:solidFill>
                  <a:srgbClr val="000000"/>
                </a:solidFill>
                <a:cs typeface="Arial" pitchFamily="34" charset="0"/>
              </a:rPr>
              <a:t>P</a:t>
            </a:r>
            <a:r>
              <a:rPr lang="en-US" altLang="en-US" dirty="0">
                <a:solidFill>
                  <a:srgbClr val="000000"/>
                </a:solidFill>
                <a:cs typeface="Arial" pitchFamily="34" charset="0"/>
              </a:rPr>
              <a:t>	- polarization factor </a:t>
            </a:r>
          </a:p>
          <a:p>
            <a:pPr eaLnBrk="1" fontAlgn="base" hangingPunct="1">
              <a:spcBef>
                <a:spcPct val="50000"/>
              </a:spcBef>
              <a:spcAft>
                <a:spcPct val="0"/>
              </a:spcAft>
            </a:pPr>
            <a:r>
              <a:rPr lang="en-US" altLang="en-US" dirty="0">
                <a:solidFill>
                  <a:srgbClr val="000000"/>
                </a:solidFill>
                <a:cs typeface="Arial" pitchFamily="34" charset="0"/>
              </a:rPr>
              <a:t>      </a:t>
            </a:r>
            <a:r>
              <a:rPr lang="en-US" altLang="en-US" dirty="0">
                <a:solidFill>
                  <a:srgbClr val="000000"/>
                </a:solidFill>
              </a:rPr>
              <a:t>(1+cos</a:t>
            </a:r>
            <a:r>
              <a:rPr lang="en-US" altLang="en-US" baseline="30000" dirty="0">
                <a:solidFill>
                  <a:srgbClr val="000000"/>
                </a:solidFill>
              </a:rPr>
              <a:t>2</a:t>
            </a:r>
            <a:r>
              <a:rPr lang="en-US" altLang="en-US" dirty="0">
                <a:solidFill>
                  <a:srgbClr val="000000"/>
                </a:solidFill>
              </a:rPr>
              <a:t>(2</a:t>
            </a:r>
            <a:r>
              <a:rPr lang="el-GR" altLang="en-US" dirty="0">
                <a:solidFill>
                  <a:srgbClr val="000000"/>
                </a:solidFill>
                <a:cs typeface="Arial" pitchFamily="34" charset="0"/>
              </a:rPr>
              <a:t>θ</a:t>
            </a:r>
            <a:r>
              <a:rPr lang="en-US" altLang="en-US" dirty="0">
                <a:solidFill>
                  <a:srgbClr val="000000"/>
                </a:solidFill>
              </a:rPr>
              <a:t>) -</a:t>
            </a:r>
            <a:r>
              <a:rPr lang="en-US" altLang="en-US" dirty="0" err="1">
                <a:solidFill>
                  <a:srgbClr val="000000"/>
                </a:solidFill>
              </a:rPr>
              <a:t>Pfac∙cos</a:t>
            </a:r>
            <a:r>
              <a:rPr lang="en-US" altLang="en-US" dirty="0">
                <a:solidFill>
                  <a:srgbClr val="000000"/>
                </a:solidFill>
              </a:rPr>
              <a:t>(2</a:t>
            </a:r>
            <a:r>
              <a:rPr lang="el-GR" altLang="en-US" dirty="0">
                <a:solidFill>
                  <a:srgbClr val="000000"/>
                </a:solidFill>
                <a:cs typeface="Arial" pitchFamily="34" charset="0"/>
              </a:rPr>
              <a:t>Φ</a:t>
            </a:r>
            <a:r>
              <a:rPr lang="en-US" altLang="en-US" dirty="0">
                <a:solidFill>
                  <a:srgbClr val="000000"/>
                </a:solidFill>
              </a:rPr>
              <a:t>)sin</a:t>
            </a:r>
            <a:r>
              <a:rPr lang="en-US" altLang="en-US" baseline="30000" dirty="0">
                <a:solidFill>
                  <a:srgbClr val="000000"/>
                </a:solidFill>
              </a:rPr>
              <a:t>2</a:t>
            </a:r>
            <a:r>
              <a:rPr lang="en-US" altLang="en-US" dirty="0">
                <a:solidFill>
                  <a:srgbClr val="000000"/>
                </a:solidFill>
              </a:rPr>
              <a:t>(2</a:t>
            </a:r>
            <a:r>
              <a:rPr lang="el-GR" altLang="en-US" dirty="0">
                <a:solidFill>
                  <a:srgbClr val="000000"/>
                </a:solidFill>
              </a:rPr>
              <a:t>θ</a:t>
            </a:r>
            <a:r>
              <a:rPr lang="en-US" altLang="en-US" dirty="0">
                <a:solidFill>
                  <a:srgbClr val="000000"/>
                </a:solidFill>
              </a:rPr>
              <a:t>)</a:t>
            </a:r>
            <a:r>
              <a:rPr lang="en-US" altLang="en-US" dirty="0">
                <a:solidFill>
                  <a:srgbClr val="000000"/>
                </a:solidFill>
                <a:cs typeface="Arial" pitchFamily="34" charset="0"/>
              </a:rPr>
              <a:t>)/2</a:t>
            </a:r>
          </a:p>
          <a:p>
            <a:pPr eaLnBrk="1" fontAlgn="base" hangingPunct="1">
              <a:spcBef>
                <a:spcPct val="50000"/>
              </a:spcBef>
              <a:spcAft>
                <a:spcPct val="0"/>
              </a:spcAft>
            </a:pPr>
            <a:r>
              <a:rPr lang="en-US" altLang="en-US" b="1" dirty="0">
                <a:solidFill>
                  <a:srgbClr val="000000"/>
                </a:solidFill>
                <a:cs typeface="Arial" pitchFamily="34" charset="0"/>
              </a:rPr>
              <a:t>A</a:t>
            </a:r>
            <a:r>
              <a:rPr lang="en-US" altLang="en-US" dirty="0">
                <a:solidFill>
                  <a:srgbClr val="000000"/>
                </a:solidFill>
                <a:cs typeface="Arial" pitchFamily="34" charset="0"/>
              </a:rPr>
              <a:t>	- </a:t>
            </a:r>
            <a:r>
              <a:rPr lang="en-US" altLang="en-US" dirty="0" smtClean="0">
                <a:solidFill>
                  <a:srgbClr val="000000"/>
                </a:solidFill>
                <a:cs typeface="Arial" pitchFamily="34" charset="0"/>
              </a:rPr>
              <a:t>attenuation correction </a:t>
            </a:r>
            <a:endParaRPr lang="en-US" altLang="en-US" dirty="0">
              <a:solidFill>
                <a:srgbClr val="000000"/>
              </a:solidFill>
              <a:cs typeface="Arial" pitchFamily="34" charset="0"/>
            </a:endParaRPr>
          </a:p>
          <a:p>
            <a:pPr eaLnBrk="1" fontAlgn="base" hangingPunct="1">
              <a:spcBef>
                <a:spcPct val="50000"/>
              </a:spcBef>
              <a:spcAft>
                <a:spcPct val="0"/>
              </a:spcAft>
            </a:pPr>
            <a:r>
              <a:rPr lang="en-US" altLang="en-US" dirty="0">
                <a:solidFill>
                  <a:srgbClr val="000000"/>
                </a:solidFill>
                <a:cs typeface="Arial" pitchFamily="34" charset="0"/>
              </a:rPr>
              <a:t>	  </a:t>
            </a:r>
            <a:r>
              <a:rPr lang="en-US" altLang="en-US" dirty="0" err="1">
                <a:solidFill>
                  <a:srgbClr val="000000"/>
                </a:solidFill>
                <a:cs typeface="Arial" pitchFamily="34" charset="0"/>
              </a:rPr>
              <a:t>exp</a:t>
            </a:r>
            <a:r>
              <a:rPr lang="en-US" altLang="en-US" dirty="0">
                <a:solidFill>
                  <a:srgbClr val="000000"/>
                </a:solidFill>
                <a:cs typeface="Arial" pitchFamily="34" charset="0"/>
              </a:rPr>
              <a:t>(-</a:t>
            </a:r>
            <a:r>
              <a:rPr lang="el-GR" altLang="en-US" dirty="0">
                <a:solidFill>
                  <a:srgbClr val="000000"/>
                </a:solidFill>
                <a:cs typeface="Arial" pitchFamily="34" charset="0"/>
              </a:rPr>
              <a:t>μ</a:t>
            </a:r>
            <a:r>
              <a:rPr lang="en-US" altLang="en-US" baseline="-25000" dirty="0" err="1">
                <a:solidFill>
                  <a:srgbClr val="000000"/>
                </a:solidFill>
                <a:cs typeface="Arial" pitchFamily="34" charset="0"/>
              </a:rPr>
              <a:t>xtal</a:t>
            </a:r>
            <a:r>
              <a:rPr lang="en-US" altLang="en-US" dirty="0" err="1">
                <a:solidFill>
                  <a:srgbClr val="000000"/>
                </a:solidFill>
                <a:cs typeface="Arial" pitchFamily="34" charset="0"/>
              </a:rPr>
              <a:t>∙l</a:t>
            </a:r>
            <a:r>
              <a:rPr lang="en-US" altLang="en-US" baseline="-25000" dirty="0" err="1">
                <a:solidFill>
                  <a:srgbClr val="000000"/>
                </a:solidFill>
                <a:cs typeface="Arial" pitchFamily="34" charset="0"/>
              </a:rPr>
              <a:t>path</a:t>
            </a:r>
            <a:r>
              <a:rPr lang="en-US" altLang="en-US" dirty="0">
                <a:solidFill>
                  <a:srgbClr val="000000"/>
                </a:solidFill>
                <a:cs typeface="Arial" pitchFamily="34" charset="0"/>
              </a:rPr>
              <a:t>)</a:t>
            </a:r>
          </a:p>
          <a:p>
            <a:pPr eaLnBrk="1" fontAlgn="base" hangingPunct="1">
              <a:spcBef>
                <a:spcPct val="50000"/>
              </a:spcBef>
              <a:spcAft>
                <a:spcPct val="0"/>
              </a:spcAft>
            </a:pPr>
            <a:r>
              <a:rPr lang="en-US" altLang="en-US" b="1" dirty="0">
                <a:solidFill>
                  <a:srgbClr val="000000"/>
                </a:solidFill>
                <a:cs typeface="Arial" pitchFamily="34" charset="0"/>
              </a:rPr>
              <a:t>F(</a:t>
            </a:r>
            <a:r>
              <a:rPr lang="en-US" altLang="en-US" b="1" dirty="0" err="1">
                <a:solidFill>
                  <a:srgbClr val="000000"/>
                </a:solidFill>
                <a:cs typeface="Arial" pitchFamily="34" charset="0"/>
              </a:rPr>
              <a:t>hkl</a:t>
            </a:r>
            <a:r>
              <a:rPr lang="en-US" altLang="en-US" b="1" dirty="0">
                <a:solidFill>
                  <a:srgbClr val="000000"/>
                </a:solidFill>
                <a:cs typeface="Arial" pitchFamily="34" charset="0"/>
              </a:rPr>
              <a:t>)</a:t>
            </a:r>
            <a:r>
              <a:rPr lang="en-US" altLang="en-US" dirty="0">
                <a:solidFill>
                  <a:srgbClr val="000000"/>
                </a:solidFill>
                <a:cs typeface="Arial" pitchFamily="34" charset="0"/>
              </a:rPr>
              <a:t>	- structure amplitude (electrons)</a:t>
            </a:r>
          </a:p>
          <a:p>
            <a:pPr algn="r" eaLnBrk="1" fontAlgn="base" hangingPunct="1">
              <a:spcBef>
                <a:spcPct val="50000"/>
              </a:spcBef>
              <a:spcAft>
                <a:spcPct val="0"/>
              </a:spcAft>
            </a:pPr>
            <a:r>
              <a:rPr lang="en-US" altLang="en-US" dirty="0">
                <a:solidFill>
                  <a:srgbClr val="000000"/>
                </a:solidFill>
                <a:cs typeface="Arial" pitchFamily="34" charset="0"/>
              </a:rPr>
              <a:t>C. G. Darwin (1914)</a:t>
            </a:r>
          </a:p>
        </p:txBody>
      </p:sp>
      <p:sp>
        <p:nvSpPr>
          <p:cNvPr id="117765" name="Rectangle 5"/>
          <p:cNvSpPr>
            <a:spLocks noChangeArrowheads="1"/>
          </p:cNvSpPr>
          <p:nvPr/>
        </p:nvSpPr>
        <p:spPr bwMode="auto">
          <a:xfrm>
            <a:off x="5819775" y="1816100"/>
            <a:ext cx="2878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3600">
                <a:solidFill>
                  <a:srgbClr val="000000"/>
                </a:solidFill>
              </a:rPr>
              <a:t>P A | F(hkl) |</a:t>
            </a:r>
            <a:r>
              <a:rPr lang="en-US" altLang="en-US" sz="3600" baseline="30000">
                <a:solidFill>
                  <a:srgbClr val="000000"/>
                </a:solidFill>
              </a:rPr>
              <a:t>2</a:t>
            </a:r>
          </a:p>
        </p:txBody>
      </p:sp>
      <p:sp>
        <p:nvSpPr>
          <p:cNvPr id="117766" name="Text Box 6"/>
          <p:cNvSpPr txBox="1">
            <a:spLocks noChangeArrowheads="1"/>
          </p:cNvSpPr>
          <p:nvPr/>
        </p:nvSpPr>
        <p:spPr bwMode="auto">
          <a:xfrm>
            <a:off x="352425" y="1803400"/>
            <a:ext cx="32305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I(hkl) = I</a:t>
            </a:r>
            <a:r>
              <a:rPr lang="en-US" altLang="en-US" sz="3600" baseline="-25000">
                <a:solidFill>
                  <a:srgbClr val="000000"/>
                </a:solidFill>
                <a:cs typeface="Arial" pitchFamily="34" charset="0"/>
              </a:rPr>
              <a:t>beam</a:t>
            </a:r>
            <a:r>
              <a:rPr lang="en-US" altLang="en-US" sz="3600">
                <a:solidFill>
                  <a:srgbClr val="000000"/>
                </a:solidFill>
                <a:cs typeface="Arial" pitchFamily="34" charset="0"/>
              </a:rPr>
              <a:t> r</a:t>
            </a:r>
            <a:r>
              <a:rPr lang="en-US" altLang="en-US" sz="3600" baseline="-25000">
                <a:solidFill>
                  <a:srgbClr val="000000"/>
                </a:solidFill>
                <a:cs typeface="Arial" pitchFamily="34" charset="0"/>
              </a:rPr>
              <a:t>e</a:t>
            </a:r>
            <a:r>
              <a:rPr lang="en-US" altLang="en-US" sz="3600" baseline="30000">
                <a:solidFill>
                  <a:srgbClr val="000000"/>
                </a:solidFill>
                <a:cs typeface="Arial" pitchFamily="34" charset="0"/>
              </a:rPr>
              <a:t>2</a:t>
            </a:r>
            <a:endParaRPr lang="el-GR" altLang="en-US" sz="3600" baseline="-25000">
              <a:solidFill>
                <a:srgbClr val="000000"/>
              </a:solidFill>
              <a:cs typeface="Arial" pitchFamily="34" charset="0"/>
            </a:endParaRPr>
          </a:p>
        </p:txBody>
      </p:sp>
      <p:grpSp>
        <p:nvGrpSpPr>
          <p:cNvPr id="117767" name="Group 7"/>
          <p:cNvGrpSpPr>
            <a:grpSpLocks/>
          </p:cNvGrpSpPr>
          <p:nvPr/>
        </p:nvGrpSpPr>
        <p:grpSpPr bwMode="auto">
          <a:xfrm>
            <a:off x="3589338" y="1484313"/>
            <a:ext cx="963612" cy="1304925"/>
            <a:chOff x="2149" y="908"/>
            <a:chExt cx="607" cy="822"/>
          </a:xfrm>
        </p:grpSpPr>
        <p:sp>
          <p:nvSpPr>
            <p:cNvPr id="117772"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V</a:t>
              </a:r>
              <a:r>
                <a:rPr lang="en-US" altLang="en-US" sz="3600" baseline="-25000">
                  <a:solidFill>
                    <a:srgbClr val="000000"/>
                  </a:solidFill>
                  <a:cs typeface="Arial" pitchFamily="34" charset="0"/>
                </a:rPr>
                <a:t>xtal</a:t>
              </a:r>
              <a:endParaRPr lang="el-GR" altLang="en-US" sz="3600" baseline="-25000">
                <a:solidFill>
                  <a:srgbClr val="000000"/>
                </a:solidFill>
                <a:cs typeface="Arial" pitchFamily="34" charset="0"/>
              </a:endParaRPr>
            </a:p>
          </p:txBody>
        </p:sp>
        <p:sp>
          <p:nvSpPr>
            <p:cNvPr id="117773"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V</a:t>
              </a:r>
              <a:r>
                <a:rPr lang="en-US" altLang="en-US" sz="3600" baseline="-25000">
                  <a:solidFill>
                    <a:srgbClr val="000000"/>
                  </a:solidFill>
                  <a:cs typeface="Arial" pitchFamily="34" charset="0"/>
                </a:rPr>
                <a:t>cell</a:t>
              </a:r>
              <a:endParaRPr lang="el-GR" altLang="en-US" sz="3600" baseline="-25000">
                <a:solidFill>
                  <a:srgbClr val="000000"/>
                </a:solidFill>
                <a:cs typeface="Arial" pitchFamily="34" charset="0"/>
              </a:endParaRPr>
            </a:p>
          </p:txBody>
        </p:sp>
        <p:sp>
          <p:nvSpPr>
            <p:cNvPr id="117774"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17768" name="Group 11"/>
          <p:cNvGrpSpPr>
            <a:grpSpLocks/>
          </p:cNvGrpSpPr>
          <p:nvPr/>
        </p:nvGrpSpPr>
        <p:grpSpPr bwMode="auto">
          <a:xfrm>
            <a:off x="4562475" y="1484313"/>
            <a:ext cx="1304925" cy="1304925"/>
            <a:chOff x="2874" y="962"/>
            <a:chExt cx="822" cy="822"/>
          </a:xfrm>
        </p:grpSpPr>
        <p:sp>
          <p:nvSpPr>
            <p:cNvPr id="117769"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l-GR" altLang="en-US" sz="3600">
                  <a:solidFill>
                    <a:srgbClr val="000000"/>
                  </a:solidFill>
                  <a:cs typeface="Arial" pitchFamily="34" charset="0"/>
                </a:rPr>
                <a:t>λ</a:t>
              </a:r>
              <a:r>
                <a:rPr lang="en-US" altLang="en-US" sz="3600" baseline="48000">
                  <a:solidFill>
                    <a:srgbClr val="000000"/>
                  </a:solidFill>
                  <a:cs typeface="Arial" pitchFamily="34" charset="0"/>
                </a:rPr>
                <a:t>3 </a:t>
              </a:r>
              <a:r>
                <a:rPr lang="en-US" altLang="en-US" sz="3600">
                  <a:solidFill>
                    <a:srgbClr val="000000"/>
                  </a:solidFill>
                  <a:cs typeface="Arial" pitchFamily="34" charset="0"/>
                </a:rPr>
                <a:t>L</a:t>
              </a:r>
              <a:endParaRPr lang="el-GR" altLang="en-US" sz="3600" baseline="-25000">
                <a:solidFill>
                  <a:srgbClr val="000000"/>
                </a:solidFill>
                <a:cs typeface="Arial" pitchFamily="34" charset="0"/>
              </a:endParaRPr>
            </a:p>
          </p:txBody>
        </p:sp>
        <p:sp>
          <p:nvSpPr>
            <p:cNvPr id="117770"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l-GR" altLang="en-US" sz="3600">
                  <a:solidFill>
                    <a:srgbClr val="000000"/>
                  </a:solidFill>
                  <a:cs typeface="Arial" pitchFamily="34" charset="0"/>
                </a:rPr>
                <a:t>ω</a:t>
              </a:r>
              <a:r>
                <a:rPr lang="en-US" altLang="en-US" sz="3600">
                  <a:solidFill>
                    <a:srgbClr val="000000"/>
                  </a:solidFill>
                  <a:cs typeface="Arial" pitchFamily="34" charset="0"/>
                </a:rPr>
                <a:t>V</a:t>
              </a:r>
              <a:r>
                <a:rPr lang="en-US" altLang="en-US" sz="3600" baseline="-25000">
                  <a:solidFill>
                    <a:srgbClr val="000000"/>
                  </a:solidFill>
                  <a:cs typeface="Arial" pitchFamily="34" charset="0"/>
                </a:rPr>
                <a:t>cell</a:t>
              </a:r>
              <a:endParaRPr lang="el-GR" altLang="en-US" sz="3600" baseline="-25000">
                <a:solidFill>
                  <a:srgbClr val="000000"/>
                </a:solidFill>
                <a:cs typeface="Arial" pitchFamily="34" charset="0"/>
              </a:endParaRPr>
            </a:p>
          </p:txBody>
        </p:sp>
        <p:sp>
          <p:nvSpPr>
            <p:cNvPr id="117771"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99903196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damage at high </a:t>
            </a:r>
            <a:r>
              <a:rPr lang="en-US" dirty="0" err="1" smtClean="0"/>
              <a:t>fluence</a:t>
            </a:r>
            <a:r>
              <a:rPr lang="en-US" dirty="0" smtClean="0"/>
              <a:t>?</a:t>
            </a:r>
            <a:endParaRPr lang="en-US" dirty="0"/>
          </a:p>
        </p:txBody>
      </p:sp>
      <p:sp>
        <p:nvSpPr>
          <p:cNvPr id="3" name="Rectangle 2"/>
          <p:cNvSpPr/>
          <p:nvPr/>
        </p:nvSpPr>
        <p:spPr>
          <a:xfrm>
            <a:off x="-15240" y="6211669"/>
            <a:ext cx="9159240" cy="646331"/>
          </a:xfrm>
          <a:prstGeom prst="rect">
            <a:avLst/>
          </a:prstGeom>
        </p:spPr>
        <p:txBody>
          <a:bodyPr wrap="square">
            <a:spAutoFit/>
          </a:bodyPr>
          <a:lstStyle/>
          <a:p>
            <a:r>
              <a:rPr lang="en-US" dirty="0"/>
              <a:t>Abbey </a:t>
            </a:r>
            <a:r>
              <a:rPr lang="en-US" dirty="0" smtClean="0"/>
              <a:t> et al. </a:t>
            </a:r>
            <a:r>
              <a:rPr lang="en-US" dirty="0"/>
              <a:t>(2012)."Femtosecond X-ray Laser induced transient electronic phase change observed in fullerene C60", </a:t>
            </a:r>
            <a:r>
              <a:rPr lang="en-US" i="1" dirty="0" smtClean="0"/>
              <a:t>arXiv:1209.5168</a:t>
            </a:r>
            <a:r>
              <a:rPr lang="en-US" dirty="0"/>
              <a:t>. </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55" t="27586" r="17483" b="17242"/>
          <a:stretch/>
        </p:blipFill>
        <p:spPr bwMode="auto">
          <a:xfrm>
            <a:off x="304800" y="1676400"/>
            <a:ext cx="8387255" cy="403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descr="Fullerene C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022387"/>
            <a:ext cx="2286000" cy="230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3333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altLang="en-US" sz="4000" b="1" smtClean="0"/>
              <a:t>Greenhough-Helliwell Formula</a:t>
            </a:r>
          </a:p>
        </p:txBody>
      </p:sp>
      <p:sp>
        <p:nvSpPr>
          <p:cNvPr id="118787" name="Text Box 3"/>
          <p:cNvSpPr txBox="1">
            <a:spLocks noChangeArrowheads="1"/>
          </p:cNvSpPr>
          <p:nvPr/>
        </p:nvSpPr>
        <p:spPr bwMode="auto">
          <a:xfrm>
            <a:off x="257175" y="4108450"/>
            <a:ext cx="4237038"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l-GR" altLang="en-US" b="1">
                <a:solidFill>
                  <a:srgbClr val="000000"/>
                </a:solidFill>
                <a:cs typeface="Arial" pitchFamily="34" charset="0"/>
              </a:rPr>
              <a:t>ΔΦ</a:t>
            </a:r>
            <a:r>
              <a:rPr lang="en-US" altLang="en-US">
                <a:solidFill>
                  <a:srgbClr val="000000"/>
                </a:solidFill>
              </a:rPr>
              <a:t>	- reflecting range (radians)</a:t>
            </a:r>
          </a:p>
          <a:p>
            <a:pPr eaLnBrk="1" fontAlgn="base" hangingPunct="1">
              <a:spcBef>
                <a:spcPct val="50000"/>
              </a:spcBef>
              <a:spcAft>
                <a:spcPct val="0"/>
              </a:spcAft>
            </a:pPr>
            <a:r>
              <a:rPr lang="en-US" altLang="en-US" b="1">
                <a:solidFill>
                  <a:srgbClr val="000000"/>
                </a:solidFill>
              </a:rPr>
              <a:t>2</a:t>
            </a:r>
            <a:r>
              <a:rPr lang="el-GR" altLang="en-US" b="1">
                <a:solidFill>
                  <a:srgbClr val="000000"/>
                </a:solidFill>
              </a:rPr>
              <a:t>η</a:t>
            </a:r>
            <a:r>
              <a:rPr lang="en-US" altLang="en-US">
                <a:solidFill>
                  <a:srgbClr val="000000"/>
                </a:solidFill>
              </a:rPr>
              <a:t>	- mosaic spread (radians)</a:t>
            </a:r>
          </a:p>
          <a:p>
            <a:pPr eaLnBrk="1" fontAlgn="base" hangingPunct="1">
              <a:spcBef>
                <a:spcPct val="50000"/>
              </a:spcBef>
              <a:spcAft>
                <a:spcPct val="0"/>
              </a:spcAft>
            </a:pPr>
            <a:r>
              <a:rPr lang="en-US" altLang="en-US" b="1">
                <a:solidFill>
                  <a:srgbClr val="000000"/>
                </a:solidFill>
              </a:rPr>
              <a:t>L</a:t>
            </a:r>
            <a:r>
              <a:rPr lang="en-US" altLang="en-US">
                <a:solidFill>
                  <a:srgbClr val="000000"/>
                </a:solidFill>
              </a:rPr>
              <a:t>	- Lorentz factor (speed/speed)</a:t>
            </a:r>
          </a:p>
          <a:p>
            <a:pPr eaLnBrk="1" fontAlgn="base" hangingPunct="1">
              <a:spcBef>
                <a:spcPct val="50000"/>
              </a:spcBef>
              <a:spcAft>
                <a:spcPct val="0"/>
              </a:spcAft>
            </a:pPr>
            <a:r>
              <a:rPr lang="el-GR" altLang="en-US" b="1">
                <a:solidFill>
                  <a:srgbClr val="000000"/>
                </a:solidFill>
                <a:cs typeface="Arial" pitchFamily="34" charset="0"/>
              </a:rPr>
              <a:t>θ</a:t>
            </a:r>
            <a:r>
              <a:rPr lang="en-US" altLang="en-US">
                <a:solidFill>
                  <a:srgbClr val="000000"/>
                </a:solidFill>
              </a:rPr>
              <a:t>	- Bragg angle</a:t>
            </a:r>
          </a:p>
          <a:p>
            <a:pPr eaLnBrk="1" fontAlgn="base" hangingPunct="1">
              <a:spcBef>
                <a:spcPct val="50000"/>
              </a:spcBef>
              <a:spcAft>
                <a:spcPct val="0"/>
              </a:spcAft>
            </a:pPr>
            <a:endParaRPr lang="en-US" altLang="en-US" baseline="30000">
              <a:solidFill>
                <a:srgbClr val="000000"/>
              </a:solidFill>
            </a:endParaRPr>
          </a:p>
        </p:txBody>
      </p:sp>
      <p:sp>
        <p:nvSpPr>
          <p:cNvPr id="118788" name="Text Box 4"/>
          <p:cNvSpPr txBox="1">
            <a:spLocks noChangeArrowheads="1"/>
          </p:cNvSpPr>
          <p:nvPr/>
        </p:nvSpPr>
        <p:spPr bwMode="auto">
          <a:xfrm>
            <a:off x="4576763" y="4108450"/>
            <a:ext cx="4357687"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l-GR" altLang="en-US" b="1">
                <a:solidFill>
                  <a:srgbClr val="000000"/>
                </a:solidFill>
                <a:cs typeface="Arial" pitchFamily="34" charset="0"/>
              </a:rPr>
              <a:t>λ</a:t>
            </a:r>
            <a:r>
              <a:rPr lang="en-US" altLang="en-US">
                <a:solidFill>
                  <a:srgbClr val="000000"/>
                </a:solidFill>
              </a:rPr>
              <a:t>	- x-ray wavelength</a:t>
            </a:r>
          </a:p>
          <a:p>
            <a:pPr eaLnBrk="1" fontAlgn="base" hangingPunct="1">
              <a:spcBef>
                <a:spcPct val="50000"/>
              </a:spcBef>
              <a:spcAft>
                <a:spcPct val="0"/>
              </a:spcAft>
            </a:pPr>
            <a:r>
              <a:rPr lang="el-GR" altLang="en-US" b="1">
                <a:solidFill>
                  <a:srgbClr val="000000"/>
                </a:solidFill>
                <a:cs typeface="Arial" pitchFamily="34" charset="0"/>
              </a:rPr>
              <a:t>Δλ</a:t>
            </a:r>
            <a:r>
              <a:rPr lang="en-US" altLang="en-US">
                <a:solidFill>
                  <a:srgbClr val="000000"/>
                </a:solidFill>
                <a:cs typeface="Arial" pitchFamily="34" charset="0"/>
              </a:rPr>
              <a:t>	- wavelength spread</a:t>
            </a:r>
          </a:p>
          <a:p>
            <a:pPr eaLnBrk="1" fontAlgn="base" hangingPunct="1">
              <a:spcBef>
                <a:spcPct val="50000"/>
              </a:spcBef>
              <a:spcAft>
                <a:spcPct val="0"/>
              </a:spcAft>
            </a:pPr>
            <a:r>
              <a:rPr lang="el-GR" altLang="en-US" b="1">
                <a:solidFill>
                  <a:srgbClr val="000000"/>
                </a:solidFill>
                <a:cs typeface="Arial" pitchFamily="34" charset="0"/>
              </a:rPr>
              <a:t>γ</a:t>
            </a:r>
            <a:r>
              <a:rPr lang="en-US" altLang="en-US" b="1" baseline="-25000">
                <a:solidFill>
                  <a:srgbClr val="000000"/>
                </a:solidFill>
                <a:cs typeface="Arial" pitchFamily="34" charset="0"/>
              </a:rPr>
              <a:t>HV</a:t>
            </a:r>
            <a:r>
              <a:rPr lang="en-US" altLang="en-US">
                <a:solidFill>
                  <a:srgbClr val="000000"/>
                </a:solidFill>
                <a:cs typeface="Arial" pitchFamily="34" charset="0"/>
              </a:rPr>
              <a:t>	- horizontal and vertical </a:t>
            </a:r>
          </a:p>
          <a:p>
            <a:pPr eaLnBrk="1" fontAlgn="base" hangingPunct="1">
              <a:spcBef>
                <a:spcPct val="50000"/>
              </a:spcBef>
              <a:spcAft>
                <a:spcPct val="0"/>
              </a:spcAft>
            </a:pPr>
            <a:r>
              <a:rPr lang="en-US" altLang="en-US">
                <a:solidFill>
                  <a:srgbClr val="000000"/>
                </a:solidFill>
                <a:cs typeface="Arial" pitchFamily="34" charset="0"/>
              </a:rPr>
              <a:t>	  beam divergence (radians)</a:t>
            </a:r>
          </a:p>
          <a:p>
            <a:pPr eaLnBrk="1" fontAlgn="base" hangingPunct="1">
              <a:spcBef>
                <a:spcPct val="50000"/>
              </a:spcBef>
              <a:spcAft>
                <a:spcPct val="0"/>
              </a:spcAft>
            </a:pPr>
            <a:endParaRPr lang="en-US" altLang="en-US">
              <a:solidFill>
                <a:srgbClr val="000000"/>
              </a:solidFill>
              <a:cs typeface="Arial" pitchFamily="34" charset="0"/>
            </a:endParaRPr>
          </a:p>
          <a:p>
            <a:pPr algn="r" eaLnBrk="1" fontAlgn="base" hangingPunct="1">
              <a:spcBef>
                <a:spcPct val="50000"/>
              </a:spcBef>
              <a:spcAft>
                <a:spcPct val="0"/>
              </a:spcAft>
            </a:pPr>
            <a:r>
              <a:rPr lang="en-US" altLang="en-US">
                <a:solidFill>
                  <a:srgbClr val="000000"/>
                </a:solidFill>
                <a:cs typeface="Arial" pitchFamily="34" charset="0"/>
              </a:rPr>
              <a:t>Greenhough &amp; Helliwell (1983)</a:t>
            </a:r>
          </a:p>
        </p:txBody>
      </p:sp>
      <p:sp>
        <p:nvSpPr>
          <p:cNvPr id="118789" name="Text Box 6"/>
          <p:cNvSpPr txBox="1">
            <a:spLocks noChangeArrowheads="1"/>
          </p:cNvSpPr>
          <p:nvPr/>
        </p:nvSpPr>
        <p:spPr bwMode="auto">
          <a:xfrm>
            <a:off x="952500" y="1811338"/>
            <a:ext cx="692626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20000"/>
              </a:lnSpc>
              <a:spcBef>
                <a:spcPct val="0"/>
              </a:spcBef>
              <a:spcAft>
                <a:spcPct val="0"/>
              </a:spcAft>
            </a:pPr>
            <a:r>
              <a:rPr lang="el-GR" altLang="en-US" sz="3600">
                <a:solidFill>
                  <a:srgbClr val="000000"/>
                </a:solidFill>
                <a:cs typeface="Arial" pitchFamily="34" charset="0"/>
              </a:rPr>
              <a:t>ΔΦ</a:t>
            </a:r>
            <a:r>
              <a:rPr lang="en-US" altLang="en-US" sz="3600">
                <a:solidFill>
                  <a:srgbClr val="000000"/>
                </a:solidFill>
                <a:cs typeface="Arial" pitchFamily="34" charset="0"/>
              </a:rPr>
              <a:t> = L sin2</a:t>
            </a:r>
            <a:r>
              <a:rPr lang="el-GR" altLang="en-US" sz="3600">
                <a:solidFill>
                  <a:srgbClr val="000000"/>
                </a:solidFill>
                <a:cs typeface="Arial" pitchFamily="34" charset="0"/>
              </a:rPr>
              <a:t>θ</a:t>
            </a:r>
            <a:r>
              <a:rPr lang="en-US" altLang="en-US" sz="3600">
                <a:solidFill>
                  <a:srgbClr val="000000"/>
                </a:solidFill>
                <a:cs typeface="Arial" pitchFamily="34" charset="0"/>
              </a:rPr>
              <a:t> (2</a:t>
            </a:r>
            <a:r>
              <a:rPr lang="el-GR" altLang="en-US" sz="3600">
                <a:solidFill>
                  <a:srgbClr val="000000"/>
                </a:solidFill>
                <a:cs typeface="Arial" pitchFamily="34" charset="0"/>
              </a:rPr>
              <a:t>η</a:t>
            </a:r>
            <a:r>
              <a:rPr lang="en-US" altLang="en-US" sz="3600">
                <a:solidFill>
                  <a:srgbClr val="000000"/>
                </a:solidFill>
                <a:cs typeface="Arial" pitchFamily="34" charset="0"/>
              </a:rPr>
              <a:t> + </a:t>
            </a:r>
            <a:r>
              <a:rPr lang="el-GR" altLang="en-US" sz="3600">
                <a:solidFill>
                  <a:srgbClr val="000000"/>
                </a:solidFill>
                <a:cs typeface="Arial" pitchFamily="34" charset="0"/>
              </a:rPr>
              <a:t>Δλ</a:t>
            </a:r>
            <a:r>
              <a:rPr lang="en-US" altLang="en-US" sz="3600">
                <a:solidFill>
                  <a:srgbClr val="000000"/>
                </a:solidFill>
                <a:cs typeface="Arial" pitchFamily="34" charset="0"/>
              </a:rPr>
              <a:t>/</a:t>
            </a:r>
            <a:r>
              <a:rPr lang="el-GR" altLang="en-US" sz="3600">
                <a:solidFill>
                  <a:srgbClr val="000000"/>
                </a:solidFill>
                <a:cs typeface="Arial" pitchFamily="34" charset="0"/>
              </a:rPr>
              <a:t>λ</a:t>
            </a:r>
            <a:r>
              <a:rPr lang="en-US" altLang="en-US" sz="3600">
                <a:solidFill>
                  <a:srgbClr val="000000"/>
                </a:solidFill>
                <a:cs typeface="Arial" pitchFamily="34" charset="0"/>
              </a:rPr>
              <a:t> tan</a:t>
            </a:r>
            <a:r>
              <a:rPr lang="el-GR" altLang="en-US" sz="3600">
                <a:solidFill>
                  <a:srgbClr val="000000"/>
                </a:solidFill>
                <a:cs typeface="Arial" pitchFamily="34" charset="0"/>
              </a:rPr>
              <a:t>θ</a:t>
            </a:r>
            <a:r>
              <a:rPr lang="en-US" altLang="en-US" sz="3600">
                <a:solidFill>
                  <a:srgbClr val="000000"/>
                </a:solidFill>
                <a:cs typeface="Arial" pitchFamily="34" charset="0"/>
              </a:rPr>
              <a:t>) </a:t>
            </a:r>
          </a:p>
          <a:p>
            <a:pPr eaLnBrk="1" fontAlgn="base" hangingPunct="1">
              <a:lnSpc>
                <a:spcPct val="120000"/>
              </a:lnSpc>
              <a:spcBef>
                <a:spcPct val="0"/>
              </a:spcBef>
              <a:spcAft>
                <a:spcPct val="0"/>
              </a:spcAft>
            </a:pPr>
            <a:r>
              <a:rPr lang="en-US" altLang="en-US" sz="3600">
                <a:solidFill>
                  <a:srgbClr val="000000"/>
                </a:solidFill>
                <a:cs typeface="Arial" pitchFamily="34" charset="0"/>
              </a:rPr>
              <a:t>          + ((L</a:t>
            </a:r>
            <a:r>
              <a:rPr lang="en-US" altLang="en-US" sz="3600" baseline="30000">
                <a:solidFill>
                  <a:srgbClr val="000000"/>
                </a:solidFill>
                <a:cs typeface="Arial" pitchFamily="34" charset="0"/>
              </a:rPr>
              <a:t>2</a:t>
            </a:r>
            <a:r>
              <a:rPr lang="en-US" altLang="en-US" sz="3600">
                <a:solidFill>
                  <a:srgbClr val="000000"/>
                </a:solidFill>
                <a:cs typeface="Arial" pitchFamily="34" charset="0"/>
              </a:rPr>
              <a:t>sin</a:t>
            </a:r>
            <a:r>
              <a:rPr lang="en-US" altLang="en-US" sz="3600" baseline="30000">
                <a:solidFill>
                  <a:srgbClr val="000000"/>
                </a:solidFill>
                <a:cs typeface="Arial" pitchFamily="34" charset="0"/>
              </a:rPr>
              <a:t>2</a:t>
            </a:r>
            <a:r>
              <a:rPr lang="en-US" altLang="en-US" sz="3600">
                <a:solidFill>
                  <a:srgbClr val="000000"/>
                </a:solidFill>
                <a:cs typeface="Arial" pitchFamily="34" charset="0"/>
              </a:rPr>
              <a:t>2</a:t>
            </a:r>
            <a:r>
              <a:rPr lang="el-GR" altLang="en-US" sz="3600">
                <a:solidFill>
                  <a:srgbClr val="000000"/>
                </a:solidFill>
                <a:cs typeface="Arial" pitchFamily="34" charset="0"/>
              </a:rPr>
              <a:t>θ</a:t>
            </a:r>
            <a:r>
              <a:rPr lang="en-US" altLang="en-US" sz="3600">
                <a:solidFill>
                  <a:srgbClr val="000000"/>
                </a:solidFill>
                <a:cs typeface="Arial" pitchFamily="34" charset="0"/>
              </a:rPr>
              <a:t> - 1)</a:t>
            </a:r>
            <a:r>
              <a:rPr lang="el-GR" altLang="en-US" sz="3600">
                <a:solidFill>
                  <a:srgbClr val="000000"/>
                </a:solidFill>
                <a:cs typeface="Arial" pitchFamily="34" charset="0"/>
              </a:rPr>
              <a:t>γ</a:t>
            </a:r>
            <a:r>
              <a:rPr lang="en-US" altLang="en-US" sz="3600" baseline="-25000">
                <a:solidFill>
                  <a:srgbClr val="000000"/>
                </a:solidFill>
                <a:cs typeface="Arial" pitchFamily="34" charset="0"/>
              </a:rPr>
              <a:t>H</a:t>
            </a:r>
            <a:r>
              <a:rPr lang="en-US" altLang="en-US" sz="3600" baseline="30000">
                <a:solidFill>
                  <a:srgbClr val="000000"/>
                </a:solidFill>
                <a:cs typeface="Arial" pitchFamily="34" charset="0"/>
              </a:rPr>
              <a:t>2 </a:t>
            </a:r>
            <a:r>
              <a:rPr lang="en-US" altLang="en-US" sz="3600">
                <a:solidFill>
                  <a:srgbClr val="000000"/>
                </a:solidFill>
                <a:cs typeface="Arial" pitchFamily="34" charset="0"/>
              </a:rPr>
              <a:t>+ </a:t>
            </a:r>
            <a:r>
              <a:rPr lang="el-GR" altLang="en-US" sz="3600">
                <a:solidFill>
                  <a:srgbClr val="000000"/>
                </a:solidFill>
                <a:cs typeface="Arial" pitchFamily="34" charset="0"/>
              </a:rPr>
              <a:t>γ</a:t>
            </a:r>
            <a:r>
              <a:rPr lang="en-US" altLang="en-US" sz="3600" baseline="-25000">
                <a:solidFill>
                  <a:srgbClr val="000000"/>
                </a:solidFill>
                <a:cs typeface="Arial" pitchFamily="34" charset="0"/>
              </a:rPr>
              <a:t>V</a:t>
            </a:r>
            <a:r>
              <a:rPr lang="en-US" altLang="en-US" sz="3600" baseline="30000">
                <a:solidFill>
                  <a:srgbClr val="000000"/>
                </a:solidFill>
                <a:cs typeface="Arial" pitchFamily="34" charset="0"/>
              </a:rPr>
              <a:t>2</a:t>
            </a:r>
            <a:r>
              <a:rPr lang="en-US" altLang="en-US" sz="3600">
                <a:solidFill>
                  <a:srgbClr val="000000"/>
                </a:solidFill>
                <a:cs typeface="Arial" pitchFamily="34" charset="0"/>
              </a:rPr>
              <a:t>)</a:t>
            </a:r>
            <a:r>
              <a:rPr lang="en-US" altLang="en-US" sz="3600" baseline="30000">
                <a:solidFill>
                  <a:srgbClr val="000000"/>
                </a:solidFill>
                <a:cs typeface="Arial" pitchFamily="34" charset="0"/>
              </a:rPr>
              <a:t>1/2</a:t>
            </a:r>
            <a:endParaRPr lang="el-GR" altLang="en-US" sz="3600" baseline="30000">
              <a:solidFill>
                <a:srgbClr val="000000"/>
              </a:solidFill>
              <a:cs typeface="Arial" pitchFamily="34" charset="0"/>
            </a:endParaRPr>
          </a:p>
        </p:txBody>
      </p:sp>
      <p:sp>
        <p:nvSpPr>
          <p:cNvPr id="118790" name="Rectangle 16"/>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230790657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sz="4000" b="1" smtClean="0"/>
              <a:t>Greenhough-Helliwell Formula</a:t>
            </a:r>
          </a:p>
        </p:txBody>
      </p:sp>
      <p:sp>
        <p:nvSpPr>
          <p:cNvPr id="119811" name="Text Box 3"/>
          <p:cNvSpPr txBox="1">
            <a:spLocks noChangeArrowheads="1"/>
          </p:cNvSpPr>
          <p:nvPr/>
        </p:nvSpPr>
        <p:spPr bwMode="auto">
          <a:xfrm>
            <a:off x="257175" y="4108450"/>
            <a:ext cx="4237038"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l-GR" altLang="en-US" b="1">
                <a:solidFill>
                  <a:srgbClr val="000000"/>
                </a:solidFill>
                <a:cs typeface="Arial" pitchFamily="34" charset="0"/>
              </a:rPr>
              <a:t>ΔΦ</a:t>
            </a:r>
            <a:r>
              <a:rPr lang="en-US" altLang="en-US">
                <a:solidFill>
                  <a:srgbClr val="000000"/>
                </a:solidFill>
              </a:rPr>
              <a:t>	- reflecting range (radians)</a:t>
            </a:r>
          </a:p>
          <a:p>
            <a:pPr eaLnBrk="1" fontAlgn="base" hangingPunct="1">
              <a:spcBef>
                <a:spcPct val="50000"/>
              </a:spcBef>
              <a:spcAft>
                <a:spcPct val="0"/>
              </a:spcAft>
            </a:pPr>
            <a:r>
              <a:rPr lang="en-US" altLang="en-US" b="1">
                <a:solidFill>
                  <a:srgbClr val="000000"/>
                </a:solidFill>
              </a:rPr>
              <a:t>2</a:t>
            </a:r>
            <a:r>
              <a:rPr lang="el-GR" altLang="en-US" b="1">
                <a:solidFill>
                  <a:srgbClr val="000000"/>
                </a:solidFill>
              </a:rPr>
              <a:t>η</a:t>
            </a:r>
            <a:r>
              <a:rPr lang="en-US" altLang="en-US">
                <a:solidFill>
                  <a:srgbClr val="000000"/>
                </a:solidFill>
              </a:rPr>
              <a:t>	- mosaic spread (radians)</a:t>
            </a:r>
          </a:p>
          <a:p>
            <a:pPr eaLnBrk="1" fontAlgn="base" hangingPunct="1">
              <a:spcBef>
                <a:spcPct val="50000"/>
              </a:spcBef>
              <a:spcAft>
                <a:spcPct val="0"/>
              </a:spcAft>
            </a:pPr>
            <a:r>
              <a:rPr lang="en-US" altLang="en-US" b="1">
                <a:solidFill>
                  <a:srgbClr val="FF0000"/>
                </a:solidFill>
              </a:rPr>
              <a:t>L</a:t>
            </a:r>
            <a:r>
              <a:rPr lang="en-US" altLang="en-US">
                <a:solidFill>
                  <a:srgbClr val="FF0000"/>
                </a:solidFill>
              </a:rPr>
              <a:t>	- Lorentz factor (speed/speed)</a:t>
            </a:r>
          </a:p>
          <a:p>
            <a:pPr eaLnBrk="1" fontAlgn="base" hangingPunct="1">
              <a:spcBef>
                <a:spcPct val="50000"/>
              </a:spcBef>
              <a:spcAft>
                <a:spcPct val="0"/>
              </a:spcAft>
            </a:pPr>
            <a:r>
              <a:rPr lang="el-GR" altLang="en-US" b="1">
                <a:solidFill>
                  <a:srgbClr val="000000"/>
                </a:solidFill>
                <a:cs typeface="Arial" pitchFamily="34" charset="0"/>
              </a:rPr>
              <a:t>θ</a:t>
            </a:r>
            <a:r>
              <a:rPr lang="en-US" altLang="en-US">
                <a:solidFill>
                  <a:srgbClr val="000000"/>
                </a:solidFill>
              </a:rPr>
              <a:t>	- Bragg angle</a:t>
            </a:r>
          </a:p>
          <a:p>
            <a:pPr eaLnBrk="1" fontAlgn="base" hangingPunct="1">
              <a:spcBef>
                <a:spcPct val="50000"/>
              </a:spcBef>
              <a:spcAft>
                <a:spcPct val="0"/>
              </a:spcAft>
            </a:pPr>
            <a:endParaRPr lang="en-US" altLang="en-US" baseline="30000">
              <a:solidFill>
                <a:srgbClr val="000000"/>
              </a:solidFill>
            </a:endParaRPr>
          </a:p>
        </p:txBody>
      </p:sp>
      <p:sp>
        <p:nvSpPr>
          <p:cNvPr id="119812" name="Text Box 4"/>
          <p:cNvSpPr txBox="1">
            <a:spLocks noChangeArrowheads="1"/>
          </p:cNvSpPr>
          <p:nvPr/>
        </p:nvSpPr>
        <p:spPr bwMode="auto">
          <a:xfrm>
            <a:off x="4576763" y="4108450"/>
            <a:ext cx="4357687"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l-GR" altLang="en-US" b="1">
                <a:solidFill>
                  <a:srgbClr val="000000"/>
                </a:solidFill>
                <a:cs typeface="Arial" pitchFamily="34" charset="0"/>
              </a:rPr>
              <a:t>λ</a:t>
            </a:r>
            <a:r>
              <a:rPr lang="en-US" altLang="en-US">
                <a:solidFill>
                  <a:srgbClr val="000000"/>
                </a:solidFill>
              </a:rPr>
              <a:t>	- x-ray wavelength</a:t>
            </a:r>
          </a:p>
          <a:p>
            <a:pPr eaLnBrk="1" fontAlgn="base" hangingPunct="1">
              <a:spcBef>
                <a:spcPct val="50000"/>
              </a:spcBef>
              <a:spcAft>
                <a:spcPct val="0"/>
              </a:spcAft>
            </a:pPr>
            <a:r>
              <a:rPr lang="el-GR" altLang="en-US" b="1">
                <a:solidFill>
                  <a:srgbClr val="000000"/>
                </a:solidFill>
                <a:cs typeface="Arial" pitchFamily="34" charset="0"/>
              </a:rPr>
              <a:t>Δλ</a:t>
            </a:r>
            <a:r>
              <a:rPr lang="en-US" altLang="en-US">
                <a:solidFill>
                  <a:srgbClr val="000000"/>
                </a:solidFill>
                <a:cs typeface="Arial" pitchFamily="34" charset="0"/>
              </a:rPr>
              <a:t>	- wavelength spread</a:t>
            </a:r>
          </a:p>
          <a:p>
            <a:pPr eaLnBrk="1" fontAlgn="base" hangingPunct="1">
              <a:spcBef>
                <a:spcPct val="50000"/>
              </a:spcBef>
              <a:spcAft>
                <a:spcPct val="0"/>
              </a:spcAft>
            </a:pPr>
            <a:r>
              <a:rPr lang="el-GR" altLang="en-US" b="1">
                <a:solidFill>
                  <a:srgbClr val="000000"/>
                </a:solidFill>
                <a:cs typeface="Arial" pitchFamily="34" charset="0"/>
              </a:rPr>
              <a:t>γ</a:t>
            </a:r>
            <a:r>
              <a:rPr lang="en-US" altLang="en-US" b="1" baseline="-25000">
                <a:solidFill>
                  <a:srgbClr val="000000"/>
                </a:solidFill>
                <a:cs typeface="Arial" pitchFamily="34" charset="0"/>
              </a:rPr>
              <a:t>HV</a:t>
            </a:r>
            <a:r>
              <a:rPr lang="en-US" altLang="en-US">
                <a:solidFill>
                  <a:srgbClr val="000000"/>
                </a:solidFill>
                <a:cs typeface="Arial" pitchFamily="34" charset="0"/>
              </a:rPr>
              <a:t>	- horizontal and vertical </a:t>
            </a:r>
          </a:p>
          <a:p>
            <a:pPr eaLnBrk="1" fontAlgn="base" hangingPunct="1">
              <a:spcBef>
                <a:spcPct val="50000"/>
              </a:spcBef>
              <a:spcAft>
                <a:spcPct val="0"/>
              </a:spcAft>
            </a:pPr>
            <a:r>
              <a:rPr lang="en-US" altLang="en-US">
                <a:solidFill>
                  <a:srgbClr val="000000"/>
                </a:solidFill>
                <a:cs typeface="Arial" pitchFamily="34" charset="0"/>
              </a:rPr>
              <a:t>	  beam divergence (radians)</a:t>
            </a:r>
          </a:p>
          <a:p>
            <a:pPr eaLnBrk="1" fontAlgn="base" hangingPunct="1">
              <a:spcBef>
                <a:spcPct val="50000"/>
              </a:spcBef>
              <a:spcAft>
                <a:spcPct val="0"/>
              </a:spcAft>
            </a:pPr>
            <a:endParaRPr lang="en-US" altLang="en-US">
              <a:solidFill>
                <a:srgbClr val="000000"/>
              </a:solidFill>
              <a:cs typeface="Arial" pitchFamily="34" charset="0"/>
            </a:endParaRPr>
          </a:p>
          <a:p>
            <a:pPr algn="r" eaLnBrk="1" fontAlgn="base" hangingPunct="1">
              <a:spcBef>
                <a:spcPct val="50000"/>
              </a:spcBef>
              <a:spcAft>
                <a:spcPct val="0"/>
              </a:spcAft>
            </a:pPr>
            <a:r>
              <a:rPr lang="en-US" altLang="en-US">
                <a:solidFill>
                  <a:srgbClr val="000000"/>
                </a:solidFill>
                <a:cs typeface="Arial" pitchFamily="34" charset="0"/>
              </a:rPr>
              <a:t>Greenhough &amp; Helliwell (1983)</a:t>
            </a:r>
          </a:p>
        </p:txBody>
      </p:sp>
      <p:sp>
        <p:nvSpPr>
          <p:cNvPr id="119813" name="Text Box 5"/>
          <p:cNvSpPr txBox="1">
            <a:spLocks noChangeArrowheads="1"/>
          </p:cNvSpPr>
          <p:nvPr/>
        </p:nvSpPr>
        <p:spPr bwMode="auto">
          <a:xfrm>
            <a:off x="952500" y="1811338"/>
            <a:ext cx="692626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20000"/>
              </a:lnSpc>
              <a:spcBef>
                <a:spcPct val="0"/>
              </a:spcBef>
              <a:spcAft>
                <a:spcPct val="0"/>
              </a:spcAft>
            </a:pPr>
            <a:r>
              <a:rPr lang="el-GR" altLang="en-US" sz="3600">
                <a:solidFill>
                  <a:srgbClr val="000000"/>
                </a:solidFill>
                <a:cs typeface="Arial" pitchFamily="34" charset="0"/>
              </a:rPr>
              <a:t>ΔΦ</a:t>
            </a:r>
            <a:r>
              <a:rPr lang="en-US" altLang="en-US" sz="3600">
                <a:solidFill>
                  <a:srgbClr val="000000"/>
                </a:solidFill>
                <a:cs typeface="Arial" pitchFamily="34" charset="0"/>
              </a:rPr>
              <a:t> = </a:t>
            </a:r>
            <a:r>
              <a:rPr lang="en-US" altLang="en-US" sz="3600">
                <a:solidFill>
                  <a:srgbClr val="FF0000"/>
                </a:solidFill>
                <a:cs typeface="Arial" pitchFamily="34" charset="0"/>
              </a:rPr>
              <a:t>L</a:t>
            </a:r>
            <a:r>
              <a:rPr lang="en-US" altLang="en-US" sz="3600">
                <a:solidFill>
                  <a:srgbClr val="000000"/>
                </a:solidFill>
                <a:cs typeface="Arial" pitchFamily="34" charset="0"/>
              </a:rPr>
              <a:t> sin2</a:t>
            </a:r>
            <a:r>
              <a:rPr lang="el-GR" altLang="en-US" sz="3600">
                <a:solidFill>
                  <a:srgbClr val="000000"/>
                </a:solidFill>
                <a:cs typeface="Arial" pitchFamily="34" charset="0"/>
              </a:rPr>
              <a:t>θ</a:t>
            </a:r>
            <a:r>
              <a:rPr lang="en-US" altLang="en-US" sz="3600">
                <a:solidFill>
                  <a:srgbClr val="000000"/>
                </a:solidFill>
                <a:cs typeface="Arial" pitchFamily="34" charset="0"/>
              </a:rPr>
              <a:t> (2</a:t>
            </a:r>
            <a:r>
              <a:rPr lang="el-GR" altLang="en-US" sz="3600">
                <a:solidFill>
                  <a:srgbClr val="000000"/>
                </a:solidFill>
                <a:cs typeface="Arial" pitchFamily="34" charset="0"/>
              </a:rPr>
              <a:t>η</a:t>
            </a:r>
            <a:r>
              <a:rPr lang="en-US" altLang="en-US" sz="3600">
                <a:solidFill>
                  <a:srgbClr val="000000"/>
                </a:solidFill>
                <a:cs typeface="Arial" pitchFamily="34" charset="0"/>
              </a:rPr>
              <a:t> + </a:t>
            </a:r>
            <a:r>
              <a:rPr lang="el-GR" altLang="en-US" sz="3600">
                <a:solidFill>
                  <a:srgbClr val="000000"/>
                </a:solidFill>
                <a:cs typeface="Arial" pitchFamily="34" charset="0"/>
              </a:rPr>
              <a:t>Δλ</a:t>
            </a:r>
            <a:r>
              <a:rPr lang="en-US" altLang="en-US" sz="3600">
                <a:solidFill>
                  <a:srgbClr val="000000"/>
                </a:solidFill>
                <a:cs typeface="Arial" pitchFamily="34" charset="0"/>
              </a:rPr>
              <a:t>/</a:t>
            </a:r>
            <a:r>
              <a:rPr lang="el-GR" altLang="en-US" sz="3600">
                <a:solidFill>
                  <a:srgbClr val="000000"/>
                </a:solidFill>
                <a:cs typeface="Arial" pitchFamily="34" charset="0"/>
              </a:rPr>
              <a:t>λ</a:t>
            </a:r>
            <a:r>
              <a:rPr lang="en-US" altLang="en-US" sz="3600">
                <a:solidFill>
                  <a:srgbClr val="000000"/>
                </a:solidFill>
                <a:cs typeface="Arial" pitchFamily="34" charset="0"/>
              </a:rPr>
              <a:t> tan</a:t>
            </a:r>
            <a:r>
              <a:rPr lang="el-GR" altLang="en-US" sz="3600">
                <a:solidFill>
                  <a:srgbClr val="000000"/>
                </a:solidFill>
                <a:cs typeface="Arial" pitchFamily="34" charset="0"/>
              </a:rPr>
              <a:t>θ</a:t>
            </a:r>
            <a:r>
              <a:rPr lang="en-US" altLang="en-US" sz="3600">
                <a:solidFill>
                  <a:srgbClr val="000000"/>
                </a:solidFill>
                <a:cs typeface="Arial" pitchFamily="34" charset="0"/>
              </a:rPr>
              <a:t>) </a:t>
            </a:r>
          </a:p>
          <a:p>
            <a:pPr eaLnBrk="1" fontAlgn="base" hangingPunct="1">
              <a:lnSpc>
                <a:spcPct val="120000"/>
              </a:lnSpc>
              <a:spcBef>
                <a:spcPct val="0"/>
              </a:spcBef>
              <a:spcAft>
                <a:spcPct val="0"/>
              </a:spcAft>
            </a:pPr>
            <a:r>
              <a:rPr lang="en-US" altLang="en-US" sz="3600">
                <a:solidFill>
                  <a:srgbClr val="000000"/>
                </a:solidFill>
                <a:cs typeface="Arial" pitchFamily="34" charset="0"/>
              </a:rPr>
              <a:t>          + ((</a:t>
            </a:r>
            <a:r>
              <a:rPr lang="en-US" altLang="en-US" sz="3600">
                <a:solidFill>
                  <a:srgbClr val="FF0000"/>
                </a:solidFill>
                <a:cs typeface="Arial" pitchFamily="34" charset="0"/>
              </a:rPr>
              <a:t>L</a:t>
            </a:r>
            <a:r>
              <a:rPr lang="en-US" altLang="en-US" sz="3600" baseline="30000">
                <a:solidFill>
                  <a:srgbClr val="FF0000"/>
                </a:solidFill>
                <a:cs typeface="Arial" pitchFamily="34" charset="0"/>
              </a:rPr>
              <a:t>2</a:t>
            </a:r>
            <a:r>
              <a:rPr lang="en-US" altLang="en-US" sz="3600">
                <a:solidFill>
                  <a:srgbClr val="000000"/>
                </a:solidFill>
                <a:cs typeface="Arial" pitchFamily="34" charset="0"/>
              </a:rPr>
              <a:t>sin</a:t>
            </a:r>
            <a:r>
              <a:rPr lang="en-US" altLang="en-US" sz="3600" baseline="30000">
                <a:solidFill>
                  <a:srgbClr val="000000"/>
                </a:solidFill>
                <a:cs typeface="Arial" pitchFamily="34" charset="0"/>
              </a:rPr>
              <a:t>2</a:t>
            </a:r>
            <a:r>
              <a:rPr lang="en-US" altLang="en-US" sz="3600">
                <a:solidFill>
                  <a:srgbClr val="000000"/>
                </a:solidFill>
                <a:cs typeface="Arial" pitchFamily="34" charset="0"/>
              </a:rPr>
              <a:t>2</a:t>
            </a:r>
            <a:r>
              <a:rPr lang="el-GR" altLang="en-US" sz="3600">
                <a:solidFill>
                  <a:srgbClr val="000000"/>
                </a:solidFill>
                <a:cs typeface="Arial" pitchFamily="34" charset="0"/>
              </a:rPr>
              <a:t>θ</a:t>
            </a:r>
            <a:r>
              <a:rPr lang="en-US" altLang="en-US" sz="3600">
                <a:solidFill>
                  <a:srgbClr val="000000"/>
                </a:solidFill>
                <a:cs typeface="Arial" pitchFamily="34" charset="0"/>
              </a:rPr>
              <a:t> - 1)</a:t>
            </a:r>
            <a:r>
              <a:rPr lang="el-GR" altLang="en-US" sz="3600">
                <a:solidFill>
                  <a:srgbClr val="000000"/>
                </a:solidFill>
                <a:cs typeface="Arial" pitchFamily="34" charset="0"/>
              </a:rPr>
              <a:t>γ</a:t>
            </a:r>
            <a:r>
              <a:rPr lang="en-US" altLang="en-US" sz="3600" baseline="-25000">
                <a:solidFill>
                  <a:srgbClr val="000000"/>
                </a:solidFill>
                <a:cs typeface="Arial" pitchFamily="34" charset="0"/>
              </a:rPr>
              <a:t>H</a:t>
            </a:r>
            <a:r>
              <a:rPr lang="en-US" altLang="en-US" sz="3600" baseline="30000">
                <a:solidFill>
                  <a:srgbClr val="000000"/>
                </a:solidFill>
                <a:cs typeface="Arial" pitchFamily="34" charset="0"/>
              </a:rPr>
              <a:t>2 </a:t>
            </a:r>
            <a:r>
              <a:rPr lang="en-US" altLang="en-US" sz="3600">
                <a:solidFill>
                  <a:srgbClr val="000000"/>
                </a:solidFill>
                <a:cs typeface="Arial" pitchFamily="34" charset="0"/>
              </a:rPr>
              <a:t>+ </a:t>
            </a:r>
            <a:r>
              <a:rPr lang="el-GR" altLang="en-US" sz="3600">
                <a:solidFill>
                  <a:srgbClr val="000000"/>
                </a:solidFill>
                <a:cs typeface="Arial" pitchFamily="34" charset="0"/>
              </a:rPr>
              <a:t>γ</a:t>
            </a:r>
            <a:r>
              <a:rPr lang="en-US" altLang="en-US" sz="3600" baseline="-25000">
                <a:solidFill>
                  <a:srgbClr val="000000"/>
                </a:solidFill>
                <a:cs typeface="Arial" pitchFamily="34" charset="0"/>
              </a:rPr>
              <a:t>V</a:t>
            </a:r>
            <a:r>
              <a:rPr lang="en-US" altLang="en-US" sz="3600" baseline="30000">
                <a:solidFill>
                  <a:srgbClr val="000000"/>
                </a:solidFill>
                <a:cs typeface="Arial" pitchFamily="34" charset="0"/>
              </a:rPr>
              <a:t>2</a:t>
            </a:r>
            <a:r>
              <a:rPr lang="en-US" altLang="en-US" sz="3600">
                <a:solidFill>
                  <a:srgbClr val="000000"/>
                </a:solidFill>
                <a:cs typeface="Arial" pitchFamily="34" charset="0"/>
              </a:rPr>
              <a:t>)</a:t>
            </a:r>
            <a:r>
              <a:rPr lang="en-US" altLang="en-US" sz="3600" baseline="30000">
                <a:solidFill>
                  <a:srgbClr val="000000"/>
                </a:solidFill>
                <a:cs typeface="Arial" pitchFamily="34" charset="0"/>
              </a:rPr>
              <a:t>1/2</a:t>
            </a:r>
            <a:endParaRPr lang="el-GR" altLang="en-US" sz="3600" baseline="30000">
              <a:solidFill>
                <a:srgbClr val="000000"/>
              </a:solidFill>
              <a:cs typeface="Arial" pitchFamily="34" charset="0"/>
            </a:endParaRPr>
          </a:p>
        </p:txBody>
      </p:sp>
      <p:sp>
        <p:nvSpPr>
          <p:cNvPr id="119814" name="Rectangle 6"/>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35916120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altLang="en-US" b="1" smtClean="0"/>
              <a:t>Darwin’s Formula</a:t>
            </a:r>
          </a:p>
        </p:txBody>
      </p:sp>
      <p:sp>
        <p:nvSpPr>
          <p:cNvPr id="120835"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b="1">
                <a:solidFill>
                  <a:srgbClr val="000000"/>
                </a:solidFill>
              </a:rPr>
              <a:t>I(hkl)</a:t>
            </a:r>
            <a:r>
              <a:rPr lang="en-US" altLang="en-US">
                <a:solidFill>
                  <a:srgbClr val="000000"/>
                </a:solidFill>
              </a:rPr>
              <a:t>	- photons/spot (fully-recorded)</a:t>
            </a:r>
          </a:p>
          <a:p>
            <a:pPr eaLnBrk="1" fontAlgn="base" hangingPunct="1">
              <a:spcBef>
                <a:spcPct val="50000"/>
              </a:spcBef>
              <a:spcAft>
                <a:spcPct val="0"/>
              </a:spcAft>
            </a:pPr>
            <a:r>
              <a:rPr lang="en-US" altLang="en-US" b="1">
                <a:solidFill>
                  <a:srgbClr val="000000"/>
                </a:solidFill>
              </a:rPr>
              <a:t>I</a:t>
            </a:r>
            <a:r>
              <a:rPr lang="en-US" altLang="en-US" b="1" baseline="-25000">
                <a:solidFill>
                  <a:srgbClr val="000000"/>
                </a:solidFill>
              </a:rPr>
              <a:t>beam</a:t>
            </a:r>
            <a:r>
              <a:rPr lang="en-US" altLang="en-US">
                <a:solidFill>
                  <a:srgbClr val="000000"/>
                </a:solidFill>
              </a:rPr>
              <a:t>	- incident (photons/s/m</a:t>
            </a:r>
            <a:r>
              <a:rPr lang="en-US" altLang="en-US" baseline="30000">
                <a:solidFill>
                  <a:srgbClr val="000000"/>
                </a:solidFill>
              </a:rPr>
              <a:t>2</a:t>
            </a:r>
            <a:r>
              <a:rPr lang="en-US" altLang="en-US">
                <a:solidFill>
                  <a:srgbClr val="000000"/>
                </a:solidFill>
              </a:rPr>
              <a:t> )</a:t>
            </a:r>
          </a:p>
          <a:p>
            <a:pPr eaLnBrk="1" fontAlgn="base" hangingPunct="1">
              <a:spcBef>
                <a:spcPct val="50000"/>
              </a:spcBef>
              <a:spcAft>
                <a:spcPct val="0"/>
              </a:spcAft>
            </a:pPr>
            <a:r>
              <a:rPr lang="en-US" altLang="en-US" b="1">
                <a:solidFill>
                  <a:srgbClr val="000000"/>
                </a:solidFill>
              </a:rPr>
              <a:t>r</a:t>
            </a:r>
            <a:r>
              <a:rPr lang="en-US" altLang="en-US" b="1" baseline="-25000">
                <a:solidFill>
                  <a:srgbClr val="000000"/>
                </a:solidFill>
              </a:rPr>
              <a:t>e</a:t>
            </a:r>
            <a:r>
              <a:rPr lang="en-US" altLang="en-US">
                <a:solidFill>
                  <a:srgbClr val="000000"/>
                </a:solidFill>
              </a:rPr>
              <a:t>	- classical electron radius 		   (2.818x10</a:t>
            </a:r>
            <a:r>
              <a:rPr lang="en-US" altLang="en-US" baseline="30000">
                <a:solidFill>
                  <a:srgbClr val="000000"/>
                </a:solidFill>
              </a:rPr>
              <a:t>-15</a:t>
            </a:r>
            <a:r>
              <a:rPr lang="en-US" altLang="en-US">
                <a:solidFill>
                  <a:srgbClr val="000000"/>
                </a:solidFill>
              </a:rPr>
              <a:t> m)</a:t>
            </a:r>
          </a:p>
          <a:p>
            <a:pPr eaLnBrk="1" fontAlgn="base" hangingPunct="1">
              <a:spcBef>
                <a:spcPct val="50000"/>
              </a:spcBef>
              <a:spcAft>
                <a:spcPct val="0"/>
              </a:spcAft>
            </a:pPr>
            <a:r>
              <a:rPr lang="en-US" altLang="en-US" b="1">
                <a:solidFill>
                  <a:srgbClr val="000000"/>
                </a:solidFill>
              </a:rPr>
              <a:t>V</a:t>
            </a:r>
            <a:r>
              <a:rPr lang="en-US" altLang="en-US" b="1" baseline="-25000">
                <a:solidFill>
                  <a:srgbClr val="000000"/>
                </a:solidFill>
              </a:rPr>
              <a:t>xtal</a:t>
            </a:r>
            <a:r>
              <a:rPr lang="en-US" altLang="en-US">
                <a:solidFill>
                  <a:srgbClr val="000000"/>
                </a:solidFill>
              </a:rPr>
              <a:t>	- volume of crystal (in m</a:t>
            </a:r>
            <a:r>
              <a:rPr lang="en-US" altLang="en-US" baseline="30000">
                <a:solidFill>
                  <a:srgbClr val="000000"/>
                </a:solidFill>
              </a:rPr>
              <a:t>3</a:t>
            </a:r>
            <a:r>
              <a:rPr lang="en-US" altLang="en-US">
                <a:solidFill>
                  <a:srgbClr val="000000"/>
                </a:solidFill>
              </a:rPr>
              <a:t>)</a:t>
            </a:r>
            <a:endParaRPr lang="en-US" altLang="en-US" baseline="30000">
              <a:solidFill>
                <a:srgbClr val="000000"/>
              </a:solidFill>
            </a:endParaRPr>
          </a:p>
          <a:p>
            <a:pPr eaLnBrk="1" fontAlgn="base" hangingPunct="1">
              <a:spcBef>
                <a:spcPct val="50000"/>
              </a:spcBef>
              <a:spcAft>
                <a:spcPct val="0"/>
              </a:spcAft>
            </a:pPr>
            <a:r>
              <a:rPr lang="en-US" altLang="en-US" b="1">
                <a:solidFill>
                  <a:srgbClr val="000000"/>
                </a:solidFill>
              </a:rPr>
              <a:t>V</a:t>
            </a:r>
            <a:r>
              <a:rPr lang="en-US" altLang="en-US" b="1" baseline="-25000">
                <a:solidFill>
                  <a:srgbClr val="000000"/>
                </a:solidFill>
              </a:rPr>
              <a:t>cell</a:t>
            </a:r>
            <a:r>
              <a:rPr lang="en-US" altLang="en-US">
                <a:solidFill>
                  <a:srgbClr val="000000"/>
                </a:solidFill>
              </a:rPr>
              <a:t>	- volume of unit cell (in m</a:t>
            </a:r>
            <a:r>
              <a:rPr lang="en-US" altLang="en-US" baseline="30000">
                <a:solidFill>
                  <a:srgbClr val="000000"/>
                </a:solidFill>
              </a:rPr>
              <a:t>3</a:t>
            </a:r>
            <a:r>
              <a:rPr lang="en-US" altLang="en-US">
                <a:solidFill>
                  <a:srgbClr val="000000"/>
                </a:solidFill>
              </a:rPr>
              <a:t>)</a:t>
            </a:r>
            <a:endParaRPr lang="en-US" altLang="en-US" baseline="30000">
              <a:solidFill>
                <a:srgbClr val="000000"/>
              </a:solidFill>
            </a:endParaRPr>
          </a:p>
          <a:p>
            <a:pPr eaLnBrk="1" fontAlgn="base" hangingPunct="1">
              <a:spcBef>
                <a:spcPct val="50000"/>
              </a:spcBef>
              <a:spcAft>
                <a:spcPct val="0"/>
              </a:spcAft>
            </a:pPr>
            <a:r>
              <a:rPr lang="el-GR" altLang="en-US" b="1">
                <a:solidFill>
                  <a:srgbClr val="000000"/>
                </a:solidFill>
                <a:cs typeface="Arial" pitchFamily="34" charset="0"/>
              </a:rPr>
              <a:t>λ</a:t>
            </a:r>
            <a:r>
              <a:rPr lang="en-US" altLang="en-US">
                <a:solidFill>
                  <a:srgbClr val="000000"/>
                </a:solidFill>
              </a:rPr>
              <a:t>	- x-ray wavelength (in meters!)</a:t>
            </a:r>
          </a:p>
          <a:p>
            <a:pPr eaLnBrk="1" fontAlgn="base" hangingPunct="1">
              <a:spcBef>
                <a:spcPct val="50000"/>
              </a:spcBef>
              <a:spcAft>
                <a:spcPct val="0"/>
              </a:spcAft>
            </a:pPr>
            <a:endParaRPr lang="en-US" altLang="en-US" baseline="30000">
              <a:solidFill>
                <a:srgbClr val="000000"/>
              </a:solidFill>
            </a:endParaRPr>
          </a:p>
        </p:txBody>
      </p:sp>
      <p:sp>
        <p:nvSpPr>
          <p:cNvPr id="120836" name="Text Box 4"/>
          <p:cNvSpPr txBox="1">
            <a:spLocks noChangeArrowheads="1"/>
          </p:cNvSpPr>
          <p:nvPr/>
        </p:nvSpPr>
        <p:spPr bwMode="auto">
          <a:xfrm>
            <a:off x="4576763" y="3308350"/>
            <a:ext cx="4357687"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l-GR" altLang="en-US" b="1" dirty="0">
                <a:solidFill>
                  <a:srgbClr val="FF0000"/>
                </a:solidFill>
                <a:cs typeface="Arial" pitchFamily="34" charset="0"/>
              </a:rPr>
              <a:t>ω</a:t>
            </a:r>
            <a:r>
              <a:rPr lang="en-US" altLang="en-US" dirty="0">
                <a:solidFill>
                  <a:srgbClr val="FF0000"/>
                </a:solidFill>
                <a:cs typeface="Arial" pitchFamily="34" charset="0"/>
              </a:rPr>
              <a:t>	- rotation speed (radians/s)</a:t>
            </a:r>
          </a:p>
          <a:p>
            <a:pPr eaLnBrk="1" fontAlgn="base" hangingPunct="1">
              <a:spcBef>
                <a:spcPct val="50000"/>
              </a:spcBef>
              <a:spcAft>
                <a:spcPct val="0"/>
              </a:spcAft>
            </a:pPr>
            <a:r>
              <a:rPr lang="en-US" altLang="en-US" b="1" dirty="0">
                <a:solidFill>
                  <a:srgbClr val="000000"/>
                </a:solidFill>
              </a:rPr>
              <a:t>L</a:t>
            </a:r>
            <a:r>
              <a:rPr lang="en-US" altLang="en-US" dirty="0">
                <a:solidFill>
                  <a:srgbClr val="000000"/>
                </a:solidFill>
              </a:rPr>
              <a:t>	- Lorentz factor (speed/speed)</a:t>
            </a:r>
          </a:p>
          <a:p>
            <a:pPr eaLnBrk="1" fontAlgn="base" hangingPunct="1">
              <a:spcBef>
                <a:spcPct val="50000"/>
              </a:spcBef>
              <a:spcAft>
                <a:spcPct val="0"/>
              </a:spcAft>
            </a:pPr>
            <a:r>
              <a:rPr lang="en-US" altLang="en-US" b="1" dirty="0">
                <a:solidFill>
                  <a:srgbClr val="000000"/>
                </a:solidFill>
                <a:cs typeface="Arial" pitchFamily="34" charset="0"/>
              </a:rPr>
              <a:t>P</a:t>
            </a:r>
            <a:r>
              <a:rPr lang="en-US" altLang="en-US" dirty="0">
                <a:solidFill>
                  <a:srgbClr val="000000"/>
                </a:solidFill>
                <a:cs typeface="Arial" pitchFamily="34" charset="0"/>
              </a:rPr>
              <a:t>	- polarization factor </a:t>
            </a:r>
          </a:p>
          <a:p>
            <a:pPr eaLnBrk="1" fontAlgn="base" hangingPunct="1">
              <a:spcBef>
                <a:spcPct val="50000"/>
              </a:spcBef>
              <a:spcAft>
                <a:spcPct val="0"/>
              </a:spcAft>
            </a:pPr>
            <a:r>
              <a:rPr lang="en-US" altLang="en-US" dirty="0">
                <a:solidFill>
                  <a:srgbClr val="000000"/>
                </a:solidFill>
                <a:cs typeface="Arial" pitchFamily="34" charset="0"/>
              </a:rPr>
              <a:t>      </a:t>
            </a:r>
            <a:r>
              <a:rPr lang="en-US" altLang="en-US" dirty="0">
                <a:solidFill>
                  <a:srgbClr val="000000"/>
                </a:solidFill>
              </a:rPr>
              <a:t>(1+cos</a:t>
            </a:r>
            <a:r>
              <a:rPr lang="en-US" altLang="en-US" baseline="30000" dirty="0">
                <a:solidFill>
                  <a:srgbClr val="000000"/>
                </a:solidFill>
              </a:rPr>
              <a:t>2</a:t>
            </a:r>
            <a:r>
              <a:rPr lang="en-US" altLang="en-US" dirty="0">
                <a:solidFill>
                  <a:srgbClr val="000000"/>
                </a:solidFill>
              </a:rPr>
              <a:t>(2</a:t>
            </a:r>
            <a:r>
              <a:rPr lang="el-GR" altLang="en-US" dirty="0">
                <a:solidFill>
                  <a:srgbClr val="000000"/>
                </a:solidFill>
                <a:cs typeface="Arial" pitchFamily="34" charset="0"/>
              </a:rPr>
              <a:t>θ</a:t>
            </a:r>
            <a:r>
              <a:rPr lang="en-US" altLang="en-US" dirty="0">
                <a:solidFill>
                  <a:srgbClr val="000000"/>
                </a:solidFill>
              </a:rPr>
              <a:t>) -</a:t>
            </a:r>
            <a:r>
              <a:rPr lang="en-US" altLang="en-US" dirty="0" err="1">
                <a:solidFill>
                  <a:srgbClr val="000000"/>
                </a:solidFill>
              </a:rPr>
              <a:t>Pfac∙cos</a:t>
            </a:r>
            <a:r>
              <a:rPr lang="en-US" altLang="en-US" dirty="0">
                <a:solidFill>
                  <a:srgbClr val="000000"/>
                </a:solidFill>
              </a:rPr>
              <a:t>(2</a:t>
            </a:r>
            <a:r>
              <a:rPr lang="el-GR" altLang="en-US" dirty="0">
                <a:solidFill>
                  <a:srgbClr val="000000"/>
                </a:solidFill>
                <a:cs typeface="Arial" pitchFamily="34" charset="0"/>
              </a:rPr>
              <a:t>Φ</a:t>
            </a:r>
            <a:r>
              <a:rPr lang="en-US" altLang="en-US" dirty="0">
                <a:solidFill>
                  <a:srgbClr val="000000"/>
                </a:solidFill>
              </a:rPr>
              <a:t>)sin</a:t>
            </a:r>
            <a:r>
              <a:rPr lang="en-US" altLang="en-US" baseline="30000" dirty="0">
                <a:solidFill>
                  <a:srgbClr val="000000"/>
                </a:solidFill>
              </a:rPr>
              <a:t>2</a:t>
            </a:r>
            <a:r>
              <a:rPr lang="en-US" altLang="en-US" dirty="0">
                <a:solidFill>
                  <a:srgbClr val="000000"/>
                </a:solidFill>
              </a:rPr>
              <a:t>(2</a:t>
            </a:r>
            <a:r>
              <a:rPr lang="el-GR" altLang="en-US" dirty="0">
                <a:solidFill>
                  <a:srgbClr val="000000"/>
                </a:solidFill>
              </a:rPr>
              <a:t>θ</a:t>
            </a:r>
            <a:r>
              <a:rPr lang="en-US" altLang="en-US" dirty="0">
                <a:solidFill>
                  <a:srgbClr val="000000"/>
                </a:solidFill>
              </a:rPr>
              <a:t>)</a:t>
            </a:r>
            <a:r>
              <a:rPr lang="en-US" altLang="en-US" dirty="0">
                <a:solidFill>
                  <a:srgbClr val="000000"/>
                </a:solidFill>
                <a:cs typeface="Arial" pitchFamily="34" charset="0"/>
              </a:rPr>
              <a:t>)/2</a:t>
            </a:r>
          </a:p>
          <a:p>
            <a:pPr eaLnBrk="1" fontAlgn="base" hangingPunct="1">
              <a:spcBef>
                <a:spcPct val="50000"/>
              </a:spcBef>
              <a:spcAft>
                <a:spcPct val="0"/>
              </a:spcAft>
            </a:pPr>
            <a:r>
              <a:rPr lang="en-US" altLang="en-US" b="1" dirty="0">
                <a:solidFill>
                  <a:srgbClr val="000000"/>
                </a:solidFill>
                <a:cs typeface="Arial" pitchFamily="34" charset="0"/>
              </a:rPr>
              <a:t>A</a:t>
            </a:r>
            <a:r>
              <a:rPr lang="en-US" altLang="en-US" dirty="0">
                <a:solidFill>
                  <a:srgbClr val="000000"/>
                </a:solidFill>
                <a:cs typeface="Arial" pitchFamily="34" charset="0"/>
              </a:rPr>
              <a:t>	- </a:t>
            </a:r>
            <a:r>
              <a:rPr lang="en-US" altLang="en-US" dirty="0" smtClean="0">
                <a:solidFill>
                  <a:srgbClr val="000000"/>
                </a:solidFill>
                <a:cs typeface="Arial" pitchFamily="34" charset="0"/>
              </a:rPr>
              <a:t>attenuation correction </a:t>
            </a:r>
            <a:endParaRPr lang="en-US" altLang="en-US" dirty="0">
              <a:solidFill>
                <a:srgbClr val="000000"/>
              </a:solidFill>
              <a:cs typeface="Arial" pitchFamily="34" charset="0"/>
            </a:endParaRPr>
          </a:p>
          <a:p>
            <a:pPr eaLnBrk="1" fontAlgn="base" hangingPunct="1">
              <a:spcBef>
                <a:spcPct val="50000"/>
              </a:spcBef>
              <a:spcAft>
                <a:spcPct val="0"/>
              </a:spcAft>
            </a:pPr>
            <a:r>
              <a:rPr lang="en-US" altLang="en-US" dirty="0">
                <a:solidFill>
                  <a:srgbClr val="000000"/>
                </a:solidFill>
                <a:cs typeface="Arial" pitchFamily="34" charset="0"/>
              </a:rPr>
              <a:t>	  </a:t>
            </a:r>
            <a:r>
              <a:rPr lang="en-US" altLang="en-US" dirty="0" err="1">
                <a:solidFill>
                  <a:srgbClr val="000000"/>
                </a:solidFill>
                <a:cs typeface="Arial" pitchFamily="34" charset="0"/>
              </a:rPr>
              <a:t>exp</a:t>
            </a:r>
            <a:r>
              <a:rPr lang="en-US" altLang="en-US" dirty="0">
                <a:solidFill>
                  <a:srgbClr val="000000"/>
                </a:solidFill>
                <a:cs typeface="Arial" pitchFamily="34" charset="0"/>
              </a:rPr>
              <a:t>(-</a:t>
            </a:r>
            <a:r>
              <a:rPr lang="el-GR" altLang="en-US" dirty="0">
                <a:solidFill>
                  <a:srgbClr val="000000"/>
                </a:solidFill>
                <a:cs typeface="Arial" pitchFamily="34" charset="0"/>
              </a:rPr>
              <a:t>μ</a:t>
            </a:r>
            <a:r>
              <a:rPr lang="en-US" altLang="en-US" baseline="-25000" dirty="0" err="1">
                <a:solidFill>
                  <a:srgbClr val="000000"/>
                </a:solidFill>
                <a:cs typeface="Arial" pitchFamily="34" charset="0"/>
              </a:rPr>
              <a:t>xtal</a:t>
            </a:r>
            <a:r>
              <a:rPr lang="en-US" altLang="en-US" dirty="0" err="1">
                <a:solidFill>
                  <a:srgbClr val="000000"/>
                </a:solidFill>
                <a:cs typeface="Arial" pitchFamily="34" charset="0"/>
              </a:rPr>
              <a:t>∙l</a:t>
            </a:r>
            <a:r>
              <a:rPr lang="en-US" altLang="en-US" baseline="-25000" dirty="0" err="1">
                <a:solidFill>
                  <a:srgbClr val="000000"/>
                </a:solidFill>
                <a:cs typeface="Arial" pitchFamily="34" charset="0"/>
              </a:rPr>
              <a:t>path</a:t>
            </a:r>
            <a:r>
              <a:rPr lang="en-US" altLang="en-US" dirty="0">
                <a:solidFill>
                  <a:srgbClr val="000000"/>
                </a:solidFill>
                <a:cs typeface="Arial" pitchFamily="34" charset="0"/>
              </a:rPr>
              <a:t>)</a:t>
            </a:r>
          </a:p>
          <a:p>
            <a:pPr eaLnBrk="1" fontAlgn="base" hangingPunct="1">
              <a:spcBef>
                <a:spcPct val="50000"/>
              </a:spcBef>
              <a:spcAft>
                <a:spcPct val="0"/>
              </a:spcAft>
            </a:pPr>
            <a:r>
              <a:rPr lang="en-US" altLang="en-US" b="1" dirty="0">
                <a:solidFill>
                  <a:srgbClr val="000000"/>
                </a:solidFill>
                <a:cs typeface="Arial" pitchFamily="34" charset="0"/>
              </a:rPr>
              <a:t>F(</a:t>
            </a:r>
            <a:r>
              <a:rPr lang="en-US" altLang="en-US" b="1" dirty="0" err="1">
                <a:solidFill>
                  <a:srgbClr val="000000"/>
                </a:solidFill>
                <a:cs typeface="Arial" pitchFamily="34" charset="0"/>
              </a:rPr>
              <a:t>hkl</a:t>
            </a:r>
            <a:r>
              <a:rPr lang="en-US" altLang="en-US" b="1" dirty="0">
                <a:solidFill>
                  <a:srgbClr val="000000"/>
                </a:solidFill>
                <a:cs typeface="Arial" pitchFamily="34" charset="0"/>
              </a:rPr>
              <a:t>)</a:t>
            </a:r>
            <a:r>
              <a:rPr lang="en-US" altLang="en-US" dirty="0">
                <a:solidFill>
                  <a:srgbClr val="000000"/>
                </a:solidFill>
                <a:cs typeface="Arial" pitchFamily="34" charset="0"/>
              </a:rPr>
              <a:t>	- structure amplitude (electrons)</a:t>
            </a:r>
          </a:p>
          <a:p>
            <a:pPr algn="r" eaLnBrk="1" fontAlgn="base" hangingPunct="1">
              <a:spcBef>
                <a:spcPct val="50000"/>
              </a:spcBef>
              <a:spcAft>
                <a:spcPct val="0"/>
              </a:spcAft>
            </a:pPr>
            <a:r>
              <a:rPr lang="en-US" altLang="en-US" dirty="0">
                <a:solidFill>
                  <a:srgbClr val="000000"/>
                </a:solidFill>
                <a:cs typeface="Arial" pitchFamily="34" charset="0"/>
              </a:rPr>
              <a:t>C. G. Darwin (1914)</a:t>
            </a:r>
          </a:p>
        </p:txBody>
      </p:sp>
      <p:sp>
        <p:nvSpPr>
          <p:cNvPr id="120837" name="Rectangle 5"/>
          <p:cNvSpPr>
            <a:spLocks noChangeArrowheads="1"/>
          </p:cNvSpPr>
          <p:nvPr/>
        </p:nvSpPr>
        <p:spPr bwMode="auto">
          <a:xfrm>
            <a:off x="5819775" y="1816100"/>
            <a:ext cx="2878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3600">
                <a:solidFill>
                  <a:srgbClr val="000000"/>
                </a:solidFill>
              </a:rPr>
              <a:t>P A | F(hkl) |</a:t>
            </a:r>
            <a:r>
              <a:rPr lang="en-US" altLang="en-US" sz="3600" baseline="30000">
                <a:solidFill>
                  <a:srgbClr val="000000"/>
                </a:solidFill>
              </a:rPr>
              <a:t>2</a:t>
            </a:r>
          </a:p>
        </p:txBody>
      </p:sp>
      <p:sp>
        <p:nvSpPr>
          <p:cNvPr id="120838" name="Text Box 6"/>
          <p:cNvSpPr txBox="1">
            <a:spLocks noChangeArrowheads="1"/>
          </p:cNvSpPr>
          <p:nvPr/>
        </p:nvSpPr>
        <p:spPr bwMode="auto">
          <a:xfrm>
            <a:off x="352425" y="1803400"/>
            <a:ext cx="32305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I(hkl) = I</a:t>
            </a:r>
            <a:r>
              <a:rPr lang="en-US" altLang="en-US" sz="3600" baseline="-25000">
                <a:solidFill>
                  <a:srgbClr val="000000"/>
                </a:solidFill>
                <a:cs typeface="Arial" pitchFamily="34" charset="0"/>
              </a:rPr>
              <a:t>beam</a:t>
            </a:r>
            <a:r>
              <a:rPr lang="en-US" altLang="en-US" sz="3600">
                <a:solidFill>
                  <a:srgbClr val="000000"/>
                </a:solidFill>
                <a:cs typeface="Arial" pitchFamily="34" charset="0"/>
              </a:rPr>
              <a:t> r</a:t>
            </a:r>
            <a:r>
              <a:rPr lang="en-US" altLang="en-US" sz="3600" baseline="-25000">
                <a:solidFill>
                  <a:srgbClr val="000000"/>
                </a:solidFill>
                <a:cs typeface="Arial" pitchFamily="34" charset="0"/>
              </a:rPr>
              <a:t>e</a:t>
            </a:r>
            <a:r>
              <a:rPr lang="en-US" altLang="en-US" sz="3600" baseline="30000">
                <a:solidFill>
                  <a:srgbClr val="000000"/>
                </a:solidFill>
                <a:cs typeface="Arial" pitchFamily="34" charset="0"/>
              </a:rPr>
              <a:t>2</a:t>
            </a:r>
            <a:endParaRPr lang="el-GR" altLang="en-US" sz="3600" baseline="-25000">
              <a:solidFill>
                <a:srgbClr val="000000"/>
              </a:solidFill>
              <a:cs typeface="Arial" pitchFamily="34" charset="0"/>
            </a:endParaRPr>
          </a:p>
        </p:txBody>
      </p:sp>
      <p:grpSp>
        <p:nvGrpSpPr>
          <p:cNvPr id="120839" name="Group 7"/>
          <p:cNvGrpSpPr>
            <a:grpSpLocks/>
          </p:cNvGrpSpPr>
          <p:nvPr/>
        </p:nvGrpSpPr>
        <p:grpSpPr bwMode="auto">
          <a:xfrm>
            <a:off x="3589338" y="1484313"/>
            <a:ext cx="963612" cy="1304925"/>
            <a:chOff x="2149" y="908"/>
            <a:chExt cx="607" cy="822"/>
          </a:xfrm>
        </p:grpSpPr>
        <p:sp>
          <p:nvSpPr>
            <p:cNvPr id="12084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V</a:t>
              </a:r>
              <a:r>
                <a:rPr lang="en-US" altLang="en-US" sz="3600" baseline="-25000">
                  <a:solidFill>
                    <a:srgbClr val="000000"/>
                  </a:solidFill>
                  <a:cs typeface="Arial" pitchFamily="34" charset="0"/>
                </a:rPr>
                <a:t>xtal</a:t>
              </a:r>
              <a:endParaRPr lang="el-GR" altLang="en-US" sz="3600" baseline="-25000">
                <a:solidFill>
                  <a:srgbClr val="000000"/>
                </a:solidFill>
                <a:cs typeface="Arial" pitchFamily="34" charset="0"/>
              </a:endParaRPr>
            </a:p>
          </p:txBody>
        </p:sp>
        <p:sp>
          <p:nvSpPr>
            <p:cNvPr id="12084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V</a:t>
              </a:r>
              <a:r>
                <a:rPr lang="en-US" altLang="en-US" sz="3600" baseline="-25000">
                  <a:solidFill>
                    <a:srgbClr val="000000"/>
                  </a:solidFill>
                  <a:cs typeface="Arial" pitchFamily="34" charset="0"/>
                </a:rPr>
                <a:t>cell</a:t>
              </a:r>
              <a:endParaRPr lang="el-GR" altLang="en-US" sz="3600" baseline="-25000">
                <a:solidFill>
                  <a:srgbClr val="000000"/>
                </a:solidFill>
                <a:cs typeface="Arial" pitchFamily="34" charset="0"/>
              </a:endParaRPr>
            </a:p>
          </p:txBody>
        </p:sp>
        <p:sp>
          <p:nvSpPr>
            <p:cNvPr id="12084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20840" name="Group 11"/>
          <p:cNvGrpSpPr>
            <a:grpSpLocks/>
          </p:cNvGrpSpPr>
          <p:nvPr/>
        </p:nvGrpSpPr>
        <p:grpSpPr bwMode="auto">
          <a:xfrm>
            <a:off x="4562475" y="1484313"/>
            <a:ext cx="1304925" cy="1304925"/>
            <a:chOff x="2874" y="962"/>
            <a:chExt cx="822" cy="822"/>
          </a:xfrm>
        </p:grpSpPr>
        <p:sp>
          <p:nvSpPr>
            <p:cNvPr id="120841"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l-GR" altLang="en-US" sz="3600">
                  <a:solidFill>
                    <a:srgbClr val="000000"/>
                  </a:solidFill>
                  <a:cs typeface="Arial" pitchFamily="34" charset="0"/>
                </a:rPr>
                <a:t>λ</a:t>
              </a:r>
              <a:r>
                <a:rPr lang="en-US" altLang="en-US" sz="3600" baseline="48000">
                  <a:solidFill>
                    <a:srgbClr val="000000"/>
                  </a:solidFill>
                  <a:cs typeface="Arial" pitchFamily="34" charset="0"/>
                </a:rPr>
                <a:t>3 </a:t>
              </a:r>
              <a:r>
                <a:rPr lang="en-US" altLang="en-US" sz="3600">
                  <a:solidFill>
                    <a:srgbClr val="000000"/>
                  </a:solidFill>
                  <a:cs typeface="Arial" pitchFamily="34" charset="0"/>
                </a:rPr>
                <a:t>L</a:t>
              </a:r>
              <a:endParaRPr lang="el-GR" altLang="en-US" sz="3600" baseline="-25000">
                <a:solidFill>
                  <a:srgbClr val="000000"/>
                </a:solidFill>
                <a:cs typeface="Arial" pitchFamily="34" charset="0"/>
              </a:endParaRPr>
            </a:p>
          </p:txBody>
        </p:sp>
        <p:sp>
          <p:nvSpPr>
            <p:cNvPr id="120842"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l-GR" altLang="en-US" sz="3600">
                  <a:solidFill>
                    <a:srgbClr val="FF0000"/>
                  </a:solidFill>
                  <a:cs typeface="Arial" pitchFamily="34" charset="0"/>
                </a:rPr>
                <a:t>ω</a:t>
              </a:r>
              <a:r>
                <a:rPr lang="en-US" altLang="en-US" sz="3600">
                  <a:solidFill>
                    <a:srgbClr val="000000"/>
                  </a:solidFill>
                  <a:cs typeface="Arial" pitchFamily="34" charset="0"/>
                </a:rPr>
                <a:t>V</a:t>
              </a:r>
              <a:r>
                <a:rPr lang="en-US" altLang="en-US" sz="3600" baseline="-25000">
                  <a:solidFill>
                    <a:srgbClr val="000000"/>
                  </a:solidFill>
                  <a:cs typeface="Arial" pitchFamily="34" charset="0"/>
                </a:rPr>
                <a:t>cell</a:t>
              </a:r>
              <a:endParaRPr lang="el-GR" altLang="en-US" sz="3600" baseline="-25000">
                <a:solidFill>
                  <a:srgbClr val="000000"/>
                </a:solidFill>
                <a:cs typeface="Arial" pitchFamily="34" charset="0"/>
              </a:endParaRPr>
            </a:p>
          </p:txBody>
        </p:sp>
        <p:sp>
          <p:nvSpPr>
            <p:cNvPr id="120843"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1206331677"/>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31" name="Rectangle 3"/>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32" name="Rectangle 4"/>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33" name="Rectangle 5"/>
          <p:cNvSpPr>
            <a:spLocks noChangeArrowheads="1"/>
          </p:cNvSpPr>
          <p:nvPr/>
        </p:nvSpPr>
        <p:spPr bwMode="auto">
          <a:xfrm>
            <a:off x="0" y="0"/>
            <a:ext cx="9144000" cy="10477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34" name="Title 1"/>
          <p:cNvSpPr>
            <a:spLocks noGrp="1"/>
          </p:cNvSpPr>
          <p:nvPr>
            <p:ph type="title" idx="4294967295"/>
          </p:nvPr>
        </p:nvSpPr>
        <p:spPr>
          <a:xfrm>
            <a:off x="609600" y="304800"/>
            <a:ext cx="8153400" cy="533400"/>
          </a:xfrm>
        </p:spPr>
        <p:txBody>
          <a:bodyPr/>
          <a:lstStyle/>
          <a:p>
            <a:pPr eaLnBrk="1" hangingPunct="1"/>
            <a:r>
              <a:rPr lang="en-US" altLang="en-US" sz="3600" smtClean="0"/>
              <a:t>The “nanocrystal advantage”</a:t>
            </a:r>
          </a:p>
        </p:txBody>
      </p:sp>
      <p:grpSp>
        <p:nvGrpSpPr>
          <p:cNvPr id="124935" name="Group 7"/>
          <p:cNvGrpSpPr>
            <a:grpSpLocks/>
          </p:cNvGrpSpPr>
          <p:nvPr/>
        </p:nvGrpSpPr>
        <p:grpSpPr bwMode="auto">
          <a:xfrm rot="-1374393">
            <a:off x="3602038" y="2106613"/>
            <a:ext cx="1490662" cy="2582862"/>
            <a:chOff x="2120" y="1398"/>
            <a:chExt cx="939" cy="1627"/>
          </a:xfrm>
        </p:grpSpPr>
        <p:grpSp>
          <p:nvGrpSpPr>
            <p:cNvPr id="124947" name="Group 8"/>
            <p:cNvGrpSpPr>
              <a:grpSpLocks/>
            </p:cNvGrpSpPr>
            <p:nvPr/>
          </p:nvGrpSpPr>
          <p:grpSpPr bwMode="auto">
            <a:xfrm>
              <a:off x="2424" y="1398"/>
              <a:ext cx="331" cy="1627"/>
              <a:chOff x="2446" y="1398"/>
              <a:chExt cx="331" cy="1627"/>
            </a:xfrm>
          </p:grpSpPr>
          <p:grpSp>
            <p:nvGrpSpPr>
              <p:cNvPr id="124950" name="Group 9"/>
              <p:cNvGrpSpPr>
                <a:grpSpLocks/>
              </p:cNvGrpSpPr>
              <p:nvPr/>
            </p:nvGrpSpPr>
            <p:grpSpPr bwMode="auto">
              <a:xfrm>
                <a:off x="2446" y="2091"/>
                <a:ext cx="331" cy="934"/>
                <a:chOff x="2446" y="2091"/>
                <a:chExt cx="331" cy="934"/>
              </a:xfrm>
            </p:grpSpPr>
            <p:sp>
              <p:nvSpPr>
                <p:cNvPr id="124954" name="AutoShape 10"/>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5" name="AutoShape 11"/>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6" name="AutoShape 12"/>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7" name="AutoShape 13"/>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124951" name="AutoShape 14"/>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2" name="AutoShape 15"/>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3" name="AutoShape 16"/>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124948" name="AutoShape 17"/>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49" name="AutoShape 18"/>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167955" name="Arc 19"/>
          <p:cNvSpPr>
            <a:spLocks/>
          </p:cNvSpPr>
          <p:nvPr/>
        </p:nvSpPr>
        <p:spPr bwMode="auto">
          <a:xfrm>
            <a:off x="-5322888" y="965200"/>
            <a:ext cx="10279063" cy="9242425"/>
          </a:xfrm>
          <a:custGeom>
            <a:avLst/>
            <a:gdLst>
              <a:gd name="T0" fmla="*/ 5907922 w 20240"/>
              <a:gd name="T1" fmla="*/ 0 h 18200"/>
              <a:gd name="T2" fmla="*/ 10279063 w 20240"/>
              <a:gd name="T3" fmla="*/ 5412405 h 18200"/>
              <a:gd name="T4" fmla="*/ 0 w 20240"/>
              <a:gd name="T5" fmla="*/ 9242425 h 18200"/>
              <a:gd name="T6" fmla="*/ 0 60000 65536"/>
              <a:gd name="T7" fmla="*/ 0 60000 65536"/>
              <a:gd name="T8" fmla="*/ 0 60000 65536"/>
            </a:gdLst>
            <a:ahLst/>
            <a:cxnLst>
              <a:cxn ang="T6">
                <a:pos x="T0" y="T1"/>
              </a:cxn>
              <a:cxn ang="T7">
                <a:pos x="T2" y="T3"/>
              </a:cxn>
              <a:cxn ang="T8">
                <a:pos x="T4" y="T5"/>
              </a:cxn>
            </a:cxnLst>
            <a:rect l="0" t="0" r="r" b="b"/>
            <a:pathLst>
              <a:path w="20240" h="18200" fill="none" extrusionOk="0">
                <a:moveTo>
                  <a:pt x="11632" y="0"/>
                </a:moveTo>
                <a:cubicBezTo>
                  <a:pt x="15582" y="2524"/>
                  <a:pt x="18603" y="6265"/>
                  <a:pt x="20240" y="10657"/>
                </a:cubicBezTo>
              </a:path>
              <a:path w="20240" h="18200" stroke="0" extrusionOk="0">
                <a:moveTo>
                  <a:pt x="11632" y="0"/>
                </a:moveTo>
                <a:cubicBezTo>
                  <a:pt x="15582" y="2524"/>
                  <a:pt x="18603" y="6265"/>
                  <a:pt x="20240" y="10657"/>
                </a:cubicBezTo>
                <a:lnTo>
                  <a:pt x="0" y="18200"/>
                </a:lnTo>
                <a:lnTo>
                  <a:pt x="1163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956" name="Arc 20"/>
          <p:cNvSpPr>
            <a:spLocks/>
          </p:cNvSpPr>
          <p:nvPr/>
        </p:nvSpPr>
        <p:spPr bwMode="auto">
          <a:xfrm>
            <a:off x="-3387725" y="887413"/>
            <a:ext cx="10255250" cy="9242425"/>
          </a:xfrm>
          <a:custGeom>
            <a:avLst/>
            <a:gdLst>
              <a:gd name="T0" fmla="*/ 5908247 w 20192"/>
              <a:gd name="T1" fmla="*/ 0 h 18200"/>
              <a:gd name="T2" fmla="*/ 10255250 w 20192"/>
              <a:gd name="T3" fmla="*/ 5346895 h 18200"/>
              <a:gd name="T4" fmla="*/ 0 w 20192"/>
              <a:gd name="T5" fmla="*/ 9242425 h 18200"/>
              <a:gd name="T6" fmla="*/ 0 60000 65536"/>
              <a:gd name="T7" fmla="*/ 0 60000 65536"/>
              <a:gd name="T8" fmla="*/ 0 60000 65536"/>
            </a:gdLst>
            <a:ahLst/>
            <a:cxnLst>
              <a:cxn ang="T6">
                <a:pos x="T0" y="T1"/>
              </a:cxn>
              <a:cxn ang="T7">
                <a:pos x="T2" y="T3"/>
              </a:cxn>
              <a:cxn ang="T8">
                <a:pos x="T4" y="T5"/>
              </a:cxn>
            </a:cxnLst>
            <a:rect l="0" t="0" r="r" b="b"/>
            <a:pathLst>
              <a:path w="20192" h="18200" fill="none" extrusionOk="0">
                <a:moveTo>
                  <a:pt x="11632" y="0"/>
                </a:moveTo>
                <a:cubicBezTo>
                  <a:pt x="15542" y="2499"/>
                  <a:pt x="18543" y="6191"/>
                  <a:pt x="20191" y="10529"/>
                </a:cubicBezTo>
              </a:path>
              <a:path w="20192" h="18200" stroke="0" extrusionOk="0">
                <a:moveTo>
                  <a:pt x="11632" y="0"/>
                </a:moveTo>
                <a:cubicBezTo>
                  <a:pt x="15542" y="2499"/>
                  <a:pt x="18543" y="6191"/>
                  <a:pt x="20191" y="10529"/>
                </a:cubicBezTo>
                <a:lnTo>
                  <a:pt x="0" y="18200"/>
                </a:lnTo>
                <a:lnTo>
                  <a:pt x="1163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38" name="Text Box 21"/>
          <p:cNvSpPr txBox="1">
            <a:spLocks noChangeArrowheads="1"/>
          </p:cNvSpPr>
          <p:nvPr/>
        </p:nvSpPr>
        <p:spPr bwMode="auto">
          <a:xfrm>
            <a:off x="5743575" y="1651000"/>
            <a:ext cx="2405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200">
                <a:solidFill>
                  <a:srgbClr val="000000"/>
                </a:solidFill>
              </a:rPr>
              <a:t>I</a:t>
            </a:r>
            <a:r>
              <a:rPr lang="en-US" altLang="en-US" sz="3200" baseline="-25000">
                <a:solidFill>
                  <a:srgbClr val="000000"/>
                </a:solidFill>
              </a:rPr>
              <a:t>spot</a:t>
            </a:r>
            <a:r>
              <a:rPr lang="en-US" altLang="en-US" sz="3200">
                <a:solidFill>
                  <a:srgbClr val="000000"/>
                </a:solidFill>
              </a:rPr>
              <a:t> </a:t>
            </a:r>
            <a:r>
              <a:rPr lang="en-US" altLang="en-US" sz="3200">
                <a:solidFill>
                  <a:srgbClr val="000000"/>
                </a:solidFill>
                <a:sym typeface="Symbol" pitchFamily="18" charset="2"/>
              </a:rPr>
              <a:t>= k N</a:t>
            </a:r>
            <a:r>
              <a:rPr lang="en-US" altLang="en-US" sz="3200" baseline="-25000">
                <a:solidFill>
                  <a:srgbClr val="000000"/>
                </a:solidFill>
                <a:sym typeface="Symbol" pitchFamily="18" charset="2"/>
              </a:rPr>
              <a:t>cells</a:t>
            </a:r>
            <a:endParaRPr lang="en-US" altLang="en-US" sz="3200" baseline="30000">
              <a:solidFill>
                <a:srgbClr val="000000"/>
              </a:solidFill>
              <a:sym typeface="Symbol" pitchFamily="18" charset="2"/>
            </a:endParaRPr>
          </a:p>
        </p:txBody>
      </p:sp>
      <p:sp>
        <p:nvSpPr>
          <p:cNvPr id="124939" name="Text Box 22"/>
          <p:cNvSpPr txBox="1">
            <a:spLocks noChangeArrowheads="1"/>
          </p:cNvSpPr>
          <p:nvPr/>
        </p:nvSpPr>
        <p:spPr bwMode="auto">
          <a:xfrm>
            <a:off x="6594475" y="4078288"/>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Ewald sphere</a:t>
            </a:r>
          </a:p>
          <a:p>
            <a:pPr eaLnBrk="1" fontAlgn="base" hangingPunct="1">
              <a:spcBef>
                <a:spcPct val="0"/>
              </a:spcBef>
              <a:spcAft>
                <a:spcPct val="0"/>
              </a:spcAft>
            </a:pPr>
            <a:r>
              <a:rPr lang="en-US" altLang="en-US">
                <a:solidFill>
                  <a:srgbClr val="000000"/>
                </a:solidFill>
              </a:rPr>
              <a:t>range</a:t>
            </a:r>
          </a:p>
        </p:txBody>
      </p:sp>
      <p:grpSp>
        <p:nvGrpSpPr>
          <p:cNvPr id="167959" name="Group 23"/>
          <p:cNvGrpSpPr>
            <a:grpSpLocks/>
          </p:cNvGrpSpPr>
          <p:nvPr/>
        </p:nvGrpSpPr>
        <p:grpSpPr bwMode="auto">
          <a:xfrm>
            <a:off x="4995863" y="4284663"/>
            <a:ext cx="1603375" cy="792162"/>
            <a:chOff x="3147" y="2699"/>
            <a:chExt cx="1010" cy="499"/>
          </a:xfrm>
        </p:grpSpPr>
        <p:sp>
          <p:nvSpPr>
            <p:cNvPr id="124945" name="Freeform 24"/>
            <p:cNvSpPr>
              <a:spLocks/>
            </p:cNvSpPr>
            <p:nvPr/>
          </p:nvSpPr>
          <p:spPr bwMode="auto">
            <a:xfrm>
              <a:off x="3431" y="2699"/>
              <a:ext cx="710" cy="444"/>
            </a:xfrm>
            <a:custGeom>
              <a:avLst/>
              <a:gdLst>
                <a:gd name="T0" fmla="*/ 710 w 710"/>
                <a:gd name="T1" fmla="*/ 0 h 444"/>
                <a:gd name="T2" fmla="*/ 544 w 710"/>
                <a:gd name="T3" fmla="*/ 166 h 444"/>
                <a:gd name="T4" fmla="*/ 0 w 710"/>
                <a:gd name="T5" fmla="*/ 444 h 444"/>
                <a:gd name="T6" fmla="*/ 0 60000 65536"/>
                <a:gd name="T7" fmla="*/ 0 60000 65536"/>
                <a:gd name="T8" fmla="*/ 0 60000 65536"/>
              </a:gdLst>
              <a:ahLst/>
              <a:cxnLst>
                <a:cxn ang="T6">
                  <a:pos x="T0" y="T1"/>
                </a:cxn>
                <a:cxn ang="T7">
                  <a:pos x="T2" y="T3"/>
                </a:cxn>
                <a:cxn ang="T8">
                  <a:pos x="T4" y="T5"/>
                </a:cxn>
              </a:cxnLst>
              <a:rect l="0" t="0" r="r" b="b"/>
              <a:pathLst>
                <a:path w="710" h="444">
                  <a:moveTo>
                    <a:pt x="710" y="0"/>
                  </a:moveTo>
                  <a:cubicBezTo>
                    <a:pt x="682" y="28"/>
                    <a:pt x="662" y="92"/>
                    <a:pt x="544" y="166"/>
                  </a:cubicBezTo>
                  <a:cubicBezTo>
                    <a:pt x="426" y="240"/>
                    <a:pt x="113" y="386"/>
                    <a:pt x="0" y="444"/>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4946" name="Freeform 25"/>
            <p:cNvSpPr>
              <a:spLocks/>
            </p:cNvSpPr>
            <p:nvPr/>
          </p:nvSpPr>
          <p:spPr bwMode="auto">
            <a:xfrm>
              <a:off x="3147" y="2699"/>
              <a:ext cx="1010" cy="499"/>
            </a:xfrm>
            <a:custGeom>
              <a:avLst/>
              <a:gdLst>
                <a:gd name="T0" fmla="*/ 1010 w 1010"/>
                <a:gd name="T1" fmla="*/ 0 h 499"/>
                <a:gd name="T2" fmla="*/ 401 w 1010"/>
                <a:gd name="T3" fmla="*/ 90 h 499"/>
                <a:gd name="T4" fmla="*/ 50 w 1010"/>
                <a:gd name="T5" fmla="*/ 337 h 499"/>
                <a:gd name="T6" fmla="*/ 101 w 1010"/>
                <a:gd name="T7" fmla="*/ 480 h 499"/>
                <a:gd name="T8" fmla="*/ 245 w 1010"/>
                <a:gd name="T9" fmla="*/ 453 h 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0" h="499">
                  <a:moveTo>
                    <a:pt x="1010" y="0"/>
                  </a:moveTo>
                  <a:cubicBezTo>
                    <a:pt x="909" y="15"/>
                    <a:pt x="561" y="34"/>
                    <a:pt x="401" y="90"/>
                  </a:cubicBezTo>
                  <a:cubicBezTo>
                    <a:pt x="241" y="146"/>
                    <a:pt x="100" y="272"/>
                    <a:pt x="50" y="337"/>
                  </a:cubicBezTo>
                  <a:cubicBezTo>
                    <a:pt x="0" y="402"/>
                    <a:pt x="68" y="461"/>
                    <a:pt x="101" y="480"/>
                  </a:cubicBezTo>
                  <a:cubicBezTo>
                    <a:pt x="134" y="499"/>
                    <a:pt x="215" y="459"/>
                    <a:pt x="245" y="45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67962" name="Group 26"/>
          <p:cNvGrpSpPr>
            <a:grpSpLocks/>
          </p:cNvGrpSpPr>
          <p:nvPr/>
        </p:nvGrpSpPr>
        <p:grpSpPr bwMode="auto">
          <a:xfrm>
            <a:off x="4483100" y="4284663"/>
            <a:ext cx="2105025" cy="939800"/>
            <a:chOff x="3006" y="2951"/>
            <a:chExt cx="1326" cy="592"/>
          </a:xfrm>
        </p:grpSpPr>
        <p:sp>
          <p:nvSpPr>
            <p:cNvPr id="124943" name="Freeform 27"/>
            <p:cNvSpPr>
              <a:spLocks/>
            </p:cNvSpPr>
            <p:nvPr/>
          </p:nvSpPr>
          <p:spPr bwMode="auto">
            <a:xfrm>
              <a:off x="4128" y="2951"/>
              <a:ext cx="188" cy="481"/>
            </a:xfrm>
            <a:custGeom>
              <a:avLst/>
              <a:gdLst>
                <a:gd name="T0" fmla="*/ 188 w 188"/>
                <a:gd name="T1" fmla="*/ 0 h 481"/>
                <a:gd name="T2" fmla="*/ 22 w 188"/>
                <a:gd name="T3" fmla="*/ 166 h 481"/>
                <a:gd name="T4" fmla="*/ 54 w 188"/>
                <a:gd name="T5" fmla="*/ 481 h 481"/>
                <a:gd name="T6" fmla="*/ 0 60000 65536"/>
                <a:gd name="T7" fmla="*/ 0 60000 65536"/>
                <a:gd name="T8" fmla="*/ 0 60000 65536"/>
              </a:gdLst>
              <a:ahLst/>
              <a:cxnLst>
                <a:cxn ang="T6">
                  <a:pos x="T0" y="T1"/>
                </a:cxn>
                <a:cxn ang="T7">
                  <a:pos x="T2" y="T3"/>
                </a:cxn>
                <a:cxn ang="T8">
                  <a:pos x="T4" y="T5"/>
                </a:cxn>
              </a:cxnLst>
              <a:rect l="0" t="0" r="r" b="b"/>
              <a:pathLst>
                <a:path w="188" h="481">
                  <a:moveTo>
                    <a:pt x="188" y="0"/>
                  </a:moveTo>
                  <a:cubicBezTo>
                    <a:pt x="160" y="28"/>
                    <a:pt x="44" y="86"/>
                    <a:pt x="22" y="166"/>
                  </a:cubicBezTo>
                  <a:cubicBezTo>
                    <a:pt x="0" y="246"/>
                    <a:pt x="47" y="416"/>
                    <a:pt x="54" y="481"/>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4944" name="Freeform 28"/>
            <p:cNvSpPr>
              <a:spLocks/>
            </p:cNvSpPr>
            <p:nvPr/>
          </p:nvSpPr>
          <p:spPr bwMode="auto">
            <a:xfrm>
              <a:off x="3006" y="2951"/>
              <a:ext cx="1326" cy="592"/>
            </a:xfrm>
            <a:custGeom>
              <a:avLst/>
              <a:gdLst>
                <a:gd name="T0" fmla="*/ 1326 w 1326"/>
                <a:gd name="T1" fmla="*/ 0 h 592"/>
                <a:gd name="T2" fmla="*/ 410 w 1326"/>
                <a:gd name="T3" fmla="*/ 277 h 592"/>
                <a:gd name="T4" fmla="*/ 0 w 1326"/>
                <a:gd name="T5" fmla="*/ 592 h 592"/>
                <a:gd name="T6" fmla="*/ 0 60000 65536"/>
                <a:gd name="T7" fmla="*/ 0 60000 65536"/>
                <a:gd name="T8" fmla="*/ 0 60000 65536"/>
              </a:gdLst>
              <a:ahLst/>
              <a:cxnLst>
                <a:cxn ang="T6">
                  <a:pos x="T0" y="T1"/>
                </a:cxn>
                <a:cxn ang="T7">
                  <a:pos x="T2" y="T3"/>
                </a:cxn>
                <a:cxn ang="T8">
                  <a:pos x="T4" y="T5"/>
                </a:cxn>
              </a:cxnLst>
              <a:rect l="0" t="0" r="r" b="b"/>
              <a:pathLst>
                <a:path w="1326" h="592">
                  <a:moveTo>
                    <a:pt x="1326" y="0"/>
                  </a:moveTo>
                  <a:cubicBezTo>
                    <a:pt x="1175" y="46"/>
                    <a:pt x="631" y="178"/>
                    <a:pt x="410" y="277"/>
                  </a:cubicBezTo>
                  <a:cubicBezTo>
                    <a:pt x="189" y="376"/>
                    <a:pt x="85" y="526"/>
                    <a:pt x="0" y="592"/>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67965" name="Rectangle 29"/>
          <p:cNvSpPr>
            <a:spLocks noChangeArrowheads="1"/>
          </p:cNvSpPr>
          <p:nvPr/>
        </p:nvSpPr>
        <p:spPr bwMode="auto">
          <a:xfrm>
            <a:off x="7961313" y="161766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2000" b="1">
                <a:solidFill>
                  <a:srgbClr val="000000"/>
                </a:solidFill>
                <a:sym typeface="Symbol" pitchFamily="18" charset="2"/>
              </a:rPr>
              <a:t>2</a:t>
            </a:r>
          </a:p>
        </p:txBody>
      </p:sp>
    </p:spTree>
    <p:extLst>
      <p:ext uri="{BB962C8B-B14F-4D97-AF65-F5344CB8AC3E}">
        <p14:creationId xmlns:p14="http://schemas.microsoft.com/office/powerpoint/2010/main" val="32548919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67962"/>
                                        </p:tgtEl>
                                        <p:attrNameLst>
                                          <p:attrName>style.visibility</p:attrName>
                                        </p:attrNameLst>
                                      </p:cBhvr>
                                      <p:to>
                                        <p:strVal val="hidden"/>
                                      </p:to>
                                    </p:set>
                                  </p:childTnLst>
                                </p:cTn>
                              </p:par>
                            </p:childTnLst>
                          </p:cTn>
                        </p:par>
                        <p:par>
                          <p:cTn id="7" fill="hold" nodeType="afterGroup">
                            <p:stCondLst>
                              <p:cond delay="0"/>
                            </p:stCondLst>
                            <p:childTnLst>
                              <p:par>
                                <p:cTn id="8" presetID="35" presetClass="path" presetSubtype="0" accel="50000" decel="50000" fill="hold" grpId="0" nodeType="afterEffect">
                                  <p:stCondLst>
                                    <p:cond delay="0"/>
                                  </p:stCondLst>
                                  <p:childTnLst>
                                    <p:animMotion origin="layout" path="M 5.55556E-7 4.81481E-6 L -0.09271 4.81481E-6 " pathEditMode="relative" rAng="0" ptsTypes="AA">
                                      <p:cBhvr>
                                        <p:cTn id="9" dur="2000" fill="hold"/>
                                        <p:tgtEl>
                                          <p:spTgt spid="167956"/>
                                        </p:tgtEl>
                                        <p:attrNameLst>
                                          <p:attrName>ppt_x</p:attrName>
                                          <p:attrName>ppt_y</p:attrName>
                                        </p:attrNameLst>
                                      </p:cBhvr>
                                      <p:rCtr x="-4635" y="0"/>
                                    </p:animMotion>
                                  </p:childTnLst>
                                </p:cTn>
                              </p:par>
                              <p:par>
                                <p:cTn id="10" presetID="63" presetClass="path" presetSubtype="0" accel="50000" decel="50000" fill="hold" grpId="0" nodeType="withEffect">
                                  <p:stCondLst>
                                    <p:cond delay="0"/>
                                  </p:stCondLst>
                                  <p:childTnLst>
                                    <p:animMotion origin="layout" path="M -4.72222E-6 -3.33333E-6 L 0.11355 -3.33333E-6 " pathEditMode="relative" rAng="0" ptsTypes="AA">
                                      <p:cBhvr>
                                        <p:cTn id="11" dur="2000" fill="hold"/>
                                        <p:tgtEl>
                                          <p:spTgt spid="167955"/>
                                        </p:tgtEl>
                                        <p:attrNameLst>
                                          <p:attrName>ppt_x</p:attrName>
                                          <p:attrName>ppt_y</p:attrName>
                                        </p:attrNameLst>
                                      </p:cBhvr>
                                      <p:rCtr x="5677" y="0"/>
                                    </p:animMotion>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67965"/>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nodeType="afterEffect">
                                  <p:stCondLst>
                                    <p:cond delay="0"/>
                                  </p:stCondLst>
                                  <p:childTnLst>
                                    <p:set>
                                      <p:cBhvr>
                                        <p:cTn id="17" dur="1" fill="hold">
                                          <p:stCondLst>
                                            <p:cond delay="0"/>
                                          </p:stCondLst>
                                        </p:cTn>
                                        <p:tgtEl>
                                          <p:spTgt spid="167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5" grpId="0" animBg="1"/>
      <p:bldP spid="167956" grpId="0" animBg="1"/>
      <p:bldP spid="16796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tLang="en-US" b="1" smtClean="0"/>
              <a:t>Fraunhofer’s Formula</a:t>
            </a:r>
          </a:p>
        </p:txBody>
      </p:sp>
      <p:sp>
        <p:nvSpPr>
          <p:cNvPr id="125955" name="Text Box 3"/>
          <p:cNvSpPr txBox="1">
            <a:spLocks noChangeArrowheads="1"/>
          </p:cNvSpPr>
          <p:nvPr/>
        </p:nvSpPr>
        <p:spPr bwMode="auto">
          <a:xfrm>
            <a:off x="257175" y="3308350"/>
            <a:ext cx="4313238"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b="1">
                <a:solidFill>
                  <a:srgbClr val="000000"/>
                </a:solidFill>
              </a:rPr>
              <a:t>I</a:t>
            </a:r>
            <a:r>
              <a:rPr lang="en-US" altLang="en-US" b="1" baseline="-25000">
                <a:solidFill>
                  <a:srgbClr val="000000"/>
                </a:solidFill>
              </a:rPr>
              <a:t>pixel</a:t>
            </a:r>
            <a:r>
              <a:rPr lang="en-US" altLang="en-US">
                <a:solidFill>
                  <a:srgbClr val="000000"/>
                </a:solidFill>
              </a:rPr>
              <a:t>	- photons/pixel/s</a:t>
            </a:r>
          </a:p>
          <a:p>
            <a:pPr eaLnBrk="1" fontAlgn="base" hangingPunct="1">
              <a:spcBef>
                <a:spcPct val="50000"/>
              </a:spcBef>
              <a:spcAft>
                <a:spcPct val="0"/>
              </a:spcAft>
            </a:pPr>
            <a:r>
              <a:rPr lang="en-US" altLang="en-US" b="1">
                <a:solidFill>
                  <a:srgbClr val="000000"/>
                </a:solidFill>
              </a:rPr>
              <a:t>I</a:t>
            </a:r>
            <a:r>
              <a:rPr lang="en-US" altLang="en-US" b="1" baseline="-25000">
                <a:solidFill>
                  <a:srgbClr val="000000"/>
                </a:solidFill>
              </a:rPr>
              <a:t>beam</a:t>
            </a:r>
            <a:r>
              <a:rPr lang="en-US" altLang="en-US">
                <a:solidFill>
                  <a:srgbClr val="000000"/>
                </a:solidFill>
              </a:rPr>
              <a:t>	- incident (photons/s/m</a:t>
            </a:r>
            <a:r>
              <a:rPr lang="en-US" altLang="en-US" baseline="30000">
                <a:solidFill>
                  <a:srgbClr val="000000"/>
                </a:solidFill>
              </a:rPr>
              <a:t>2</a:t>
            </a:r>
            <a:r>
              <a:rPr lang="en-US" altLang="en-US">
                <a:solidFill>
                  <a:srgbClr val="000000"/>
                </a:solidFill>
              </a:rPr>
              <a:t> )</a:t>
            </a:r>
          </a:p>
          <a:p>
            <a:pPr eaLnBrk="1" fontAlgn="base" hangingPunct="1">
              <a:spcBef>
                <a:spcPct val="50000"/>
              </a:spcBef>
              <a:spcAft>
                <a:spcPct val="0"/>
              </a:spcAft>
            </a:pPr>
            <a:r>
              <a:rPr lang="en-US" altLang="en-US" b="1">
                <a:solidFill>
                  <a:srgbClr val="000000"/>
                </a:solidFill>
              </a:rPr>
              <a:t>r</a:t>
            </a:r>
            <a:r>
              <a:rPr lang="en-US" altLang="en-US" b="1" baseline="-25000">
                <a:solidFill>
                  <a:srgbClr val="000000"/>
                </a:solidFill>
              </a:rPr>
              <a:t>e</a:t>
            </a:r>
            <a:r>
              <a:rPr lang="en-US" altLang="en-US">
                <a:solidFill>
                  <a:srgbClr val="000000"/>
                </a:solidFill>
              </a:rPr>
              <a:t>	- classical electron radius 		   (2.818x10</a:t>
            </a:r>
            <a:r>
              <a:rPr lang="en-US" altLang="en-US" baseline="30000">
                <a:solidFill>
                  <a:srgbClr val="000000"/>
                </a:solidFill>
              </a:rPr>
              <a:t>-15</a:t>
            </a:r>
            <a:r>
              <a:rPr lang="en-US" altLang="en-US">
                <a:solidFill>
                  <a:srgbClr val="000000"/>
                </a:solidFill>
              </a:rPr>
              <a:t> m)</a:t>
            </a:r>
          </a:p>
          <a:p>
            <a:pPr eaLnBrk="1" fontAlgn="base" hangingPunct="1">
              <a:spcBef>
                <a:spcPct val="50000"/>
              </a:spcBef>
              <a:spcAft>
                <a:spcPct val="0"/>
              </a:spcAft>
            </a:pPr>
            <a:r>
              <a:rPr lang="en-US" altLang="en-US" b="1">
                <a:solidFill>
                  <a:srgbClr val="000000"/>
                </a:solidFill>
              </a:rPr>
              <a:t>hkl</a:t>
            </a:r>
            <a:r>
              <a:rPr lang="en-US" altLang="en-US">
                <a:solidFill>
                  <a:srgbClr val="000000"/>
                </a:solidFill>
              </a:rPr>
              <a:t>	- index of pixel (</a:t>
            </a:r>
            <a:r>
              <a:rPr lang="en-US" altLang="en-US" b="1">
                <a:solidFill>
                  <a:srgbClr val="000000"/>
                </a:solidFill>
              </a:rPr>
              <a:t>a</a:t>
            </a:r>
            <a:r>
              <a:rPr lang="en-US" altLang="en-US" b="1">
                <a:solidFill>
                  <a:srgbClr val="000000"/>
                </a:solidFill>
                <a:cs typeface="Arial" pitchFamily="34" charset="0"/>
              </a:rPr>
              <a:t>·(u</a:t>
            </a:r>
            <a:r>
              <a:rPr lang="en-US" altLang="en-US" b="1" baseline="-25000">
                <a:solidFill>
                  <a:srgbClr val="000000"/>
                </a:solidFill>
                <a:cs typeface="Arial" pitchFamily="34" charset="0"/>
              </a:rPr>
              <a:t>p</a:t>
            </a:r>
            <a:r>
              <a:rPr lang="en-US" altLang="en-US" b="1">
                <a:solidFill>
                  <a:srgbClr val="000000"/>
                </a:solidFill>
                <a:cs typeface="Arial" pitchFamily="34" charset="0"/>
              </a:rPr>
              <a:t>+u</a:t>
            </a:r>
            <a:r>
              <a:rPr lang="en-US" altLang="en-US" b="1" baseline="-25000">
                <a:solidFill>
                  <a:srgbClr val="000000"/>
                </a:solidFill>
                <a:cs typeface="Arial" pitchFamily="34" charset="0"/>
              </a:rPr>
              <a:t>s</a:t>
            </a:r>
            <a:r>
              <a:rPr lang="en-US" altLang="en-US" b="1">
                <a:solidFill>
                  <a:srgbClr val="000000"/>
                </a:solidFill>
                <a:cs typeface="Arial" pitchFamily="34" charset="0"/>
              </a:rPr>
              <a:t>)/</a:t>
            </a:r>
            <a:r>
              <a:rPr lang="el-GR" altLang="en-US" b="1">
                <a:solidFill>
                  <a:srgbClr val="000000"/>
                </a:solidFill>
                <a:cs typeface="Arial" pitchFamily="34" charset="0"/>
              </a:rPr>
              <a:t>λ</a:t>
            </a:r>
            <a:r>
              <a:rPr lang="en-US" altLang="en-US">
                <a:solidFill>
                  <a:srgbClr val="000000"/>
                </a:solidFill>
              </a:rPr>
              <a:t>)</a:t>
            </a:r>
          </a:p>
          <a:p>
            <a:pPr eaLnBrk="1" fontAlgn="base" hangingPunct="1">
              <a:spcBef>
                <a:spcPct val="50000"/>
              </a:spcBef>
              <a:spcAft>
                <a:spcPct val="0"/>
              </a:spcAft>
            </a:pPr>
            <a:r>
              <a:rPr lang="en-US" altLang="en-US" b="1">
                <a:solidFill>
                  <a:srgbClr val="000000"/>
                </a:solidFill>
              </a:rPr>
              <a:t>a</a:t>
            </a:r>
            <a:r>
              <a:rPr lang="en-US" altLang="en-US">
                <a:solidFill>
                  <a:srgbClr val="000000"/>
                </a:solidFill>
              </a:rPr>
              <a:t>	- orientation (recip. cell vectors)</a:t>
            </a:r>
          </a:p>
          <a:p>
            <a:pPr eaLnBrk="1" fontAlgn="base" hangingPunct="1">
              <a:spcBef>
                <a:spcPct val="50000"/>
              </a:spcBef>
              <a:spcAft>
                <a:spcPct val="0"/>
              </a:spcAft>
            </a:pPr>
            <a:r>
              <a:rPr lang="en-US" altLang="en-US" b="1">
                <a:solidFill>
                  <a:srgbClr val="000000"/>
                </a:solidFill>
              </a:rPr>
              <a:t>u</a:t>
            </a:r>
            <a:r>
              <a:rPr lang="en-US" altLang="en-US" b="1" baseline="-25000">
                <a:solidFill>
                  <a:srgbClr val="000000"/>
                </a:solidFill>
              </a:rPr>
              <a:t>p</a:t>
            </a:r>
            <a:r>
              <a:rPr lang="en-US" altLang="en-US" b="1">
                <a:solidFill>
                  <a:srgbClr val="000000"/>
                </a:solidFill>
              </a:rPr>
              <a:t>,u</a:t>
            </a:r>
            <a:r>
              <a:rPr lang="en-US" altLang="en-US" b="1" baseline="-25000">
                <a:solidFill>
                  <a:srgbClr val="000000"/>
                </a:solidFill>
              </a:rPr>
              <a:t>s</a:t>
            </a:r>
            <a:r>
              <a:rPr lang="en-US" altLang="en-US">
                <a:solidFill>
                  <a:srgbClr val="000000"/>
                </a:solidFill>
              </a:rPr>
              <a:t>	- </a:t>
            </a:r>
            <a:r>
              <a:rPr lang="en-US" altLang="en-US">
                <a:solidFill>
                  <a:srgbClr val="000000"/>
                </a:solidFill>
                <a:cs typeface="Arial" pitchFamily="34" charset="0"/>
              </a:rPr>
              <a:t>unit vector pointing at 	 	  pixel,source</a:t>
            </a:r>
            <a:endParaRPr lang="en-US" altLang="en-US">
              <a:solidFill>
                <a:srgbClr val="000000"/>
              </a:solidFill>
            </a:endParaRPr>
          </a:p>
          <a:p>
            <a:pPr eaLnBrk="1" fontAlgn="base" hangingPunct="1">
              <a:spcBef>
                <a:spcPct val="50000"/>
              </a:spcBef>
              <a:spcAft>
                <a:spcPct val="0"/>
              </a:spcAft>
            </a:pPr>
            <a:r>
              <a:rPr lang="el-GR" altLang="en-US" b="1">
                <a:solidFill>
                  <a:srgbClr val="000000"/>
                </a:solidFill>
              </a:rPr>
              <a:t>λ</a:t>
            </a:r>
            <a:r>
              <a:rPr lang="en-US" altLang="en-US">
                <a:solidFill>
                  <a:srgbClr val="000000"/>
                </a:solidFill>
              </a:rPr>
              <a:t>	- x-ray wavelength (in meters!)</a:t>
            </a:r>
          </a:p>
        </p:txBody>
      </p:sp>
      <p:sp>
        <p:nvSpPr>
          <p:cNvPr id="125956" name="Text Box 4"/>
          <p:cNvSpPr txBox="1">
            <a:spLocks noChangeArrowheads="1"/>
          </p:cNvSpPr>
          <p:nvPr/>
        </p:nvSpPr>
        <p:spPr bwMode="auto">
          <a:xfrm>
            <a:off x="4576763" y="3308350"/>
            <a:ext cx="4567237" cy="348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b="1" dirty="0">
                <a:solidFill>
                  <a:srgbClr val="000000"/>
                </a:solidFill>
                <a:cs typeface="Arial" pitchFamily="34" charset="0"/>
              </a:rPr>
              <a:t>N</a:t>
            </a:r>
            <a:r>
              <a:rPr lang="en-US" altLang="en-US" dirty="0">
                <a:solidFill>
                  <a:srgbClr val="000000"/>
                </a:solidFill>
                <a:cs typeface="Arial" pitchFamily="34" charset="0"/>
              </a:rPr>
              <a:t>	- number of cells (each direction)</a:t>
            </a:r>
          </a:p>
          <a:p>
            <a:pPr eaLnBrk="1" fontAlgn="base" hangingPunct="1">
              <a:spcBef>
                <a:spcPct val="50000"/>
              </a:spcBef>
              <a:spcAft>
                <a:spcPct val="0"/>
              </a:spcAft>
            </a:pPr>
            <a:r>
              <a:rPr lang="el-GR" altLang="en-US" b="1" dirty="0">
                <a:solidFill>
                  <a:srgbClr val="000000"/>
                </a:solidFill>
              </a:rPr>
              <a:t>Ω</a:t>
            </a:r>
            <a:r>
              <a:rPr lang="en-US" altLang="en-US" dirty="0">
                <a:solidFill>
                  <a:srgbClr val="000000"/>
                </a:solidFill>
              </a:rPr>
              <a:t>	- solid angle of pixel (</a:t>
            </a:r>
            <a:r>
              <a:rPr lang="en-US" altLang="en-US" dirty="0" err="1">
                <a:solidFill>
                  <a:srgbClr val="000000"/>
                </a:solidFill>
              </a:rPr>
              <a:t>steradian</a:t>
            </a:r>
            <a:r>
              <a:rPr lang="en-US" altLang="en-US" dirty="0">
                <a:solidFill>
                  <a:srgbClr val="000000"/>
                </a:solidFill>
              </a:rPr>
              <a:t>)</a:t>
            </a:r>
          </a:p>
          <a:p>
            <a:pPr eaLnBrk="1" fontAlgn="base" hangingPunct="1">
              <a:spcBef>
                <a:spcPct val="50000"/>
              </a:spcBef>
              <a:spcAft>
                <a:spcPct val="0"/>
              </a:spcAft>
            </a:pPr>
            <a:r>
              <a:rPr lang="en-US" altLang="en-US" b="1" dirty="0">
                <a:solidFill>
                  <a:srgbClr val="000000"/>
                </a:solidFill>
                <a:cs typeface="Arial" pitchFamily="34" charset="0"/>
              </a:rPr>
              <a:t>P</a:t>
            </a:r>
            <a:r>
              <a:rPr lang="en-US" altLang="en-US" dirty="0">
                <a:solidFill>
                  <a:srgbClr val="000000"/>
                </a:solidFill>
                <a:cs typeface="Arial" pitchFamily="34" charset="0"/>
              </a:rPr>
              <a:t>	- polarization factor </a:t>
            </a:r>
          </a:p>
          <a:p>
            <a:pPr eaLnBrk="1" fontAlgn="base" hangingPunct="1">
              <a:spcBef>
                <a:spcPct val="50000"/>
              </a:spcBef>
              <a:spcAft>
                <a:spcPct val="0"/>
              </a:spcAft>
            </a:pPr>
            <a:r>
              <a:rPr lang="en-US" altLang="en-US" dirty="0">
                <a:solidFill>
                  <a:srgbClr val="000000"/>
                </a:solidFill>
                <a:cs typeface="Arial" pitchFamily="34" charset="0"/>
              </a:rPr>
              <a:t>      </a:t>
            </a:r>
            <a:r>
              <a:rPr lang="en-US" altLang="en-US" dirty="0">
                <a:solidFill>
                  <a:srgbClr val="000000"/>
                </a:solidFill>
              </a:rPr>
              <a:t>(1+cos</a:t>
            </a:r>
            <a:r>
              <a:rPr lang="en-US" altLang="en-US" baseline="30000" dirty="0">
                <a:solidFill>
                  <a:srgbClr val="000000"/>
                </a:solidFill>
              </a:rPr>
              <a:t>2</a:t>
            </a:r>
            <a:r>
              <a:rPr lang="en-US" altLang="en-US" dirty="0">
                <a:solidFill>
                  <a:srgbClr val="000000"/>
                </a:solidFill>
              </a:rPr>
              <a:t>(2</a:t>
            </a:r>
            <a:r>
              <a:rPr lang="el-GR" altLang="en-US" dirty="0">
                <a:solidFill>
                  <a:srgbClr val="000000"/>
                </a:solidFill>
                <a:cs typeface="Arial" pitchFamily="34" charset="0"/>
              </a:rPr>
              <a:t>θ</a:t>
            </a:r>
            <a:r>
              <a:rPr lang="en-US" altLang="en-US" dirty="0">
                <a:solidFill>
                  <a:srgbClr val="000000"/>
                </a:solidFill>
              </a:rPr>
              <a:t>) -</a:t>
            </a:r>
            <a:r>
              <a:rPr lang="en-US" altLang="en-US" dirty="0" err="1">
                <a:solidFill>
                  <a:srgbClr val="000000"/>
                </a:solidFill>
              </a:rPr>
              <a:t>Pfac∙cos</a:t>
            </a:r>
            <a:r>
              <a:rPr lang="en-US" altLang="en-US" dirty="0">
                <a:solidFill>
                  <a:srgbClr val="000000"/>
                </a:solidFill>
              </a:rPr>
              <a:t>(2</a:t>
            </a:r>
            <a:r>
              <a:rPr lang="el-GR" altLang="en-US" dirty="0">
                <a:solidFill>
                  <a:srgbClr val="000000"/>
                </a:solidFill>
                <a:cs typeface="Arial" pitchFamily="34" charset="0"/>
              </a:rPr>
              <a:t>Φ</a:t>
            </a:r>
            <a:r>
              <a:rPr lang="en-US" altLang="en-US" dirty="0">
                <a:solidFill>
                  <a:srgbClr val="000000"/>
                </a:solidFill>
              </a:rPr>
              <a:t>)sin</a:t>
            </a:r>
            <a:r>
              <a:rPr lang="en-US" altLang="en-US" baseline="30000" dirty="0">
                <a:solidFill>
                  <a:srgbClr val="000000"/>
                </a:solidFill>
              </a:rPr>
              <a:t>2</a:t>
            </a:r>
            <a:r>
              <a:rPr lang="en-US" altLang="en-US" dirty="0">
                <a:solidFill>
                  <a:srgbClr val="000000"/>
                </a:solidFill>
              </a:rPr>
              <a:t>(2</a:t>
            </a:r>
            <a:r>
              <a:rPr lang="el-GR" altLang="en-US" dirty="0">
                <a:solidFill>
                  <a:srgbClr val="000000"/>
                </a:solidFill>
              </a:rPr>
              <a:t>θ</a:t>
            </a:r>
            <a:r>
              <a:rPr lang="en-US" altLang="en-US" dirty="0">
                <a:solidFill>
                  <a:srgbClr val="000000"/>
                </a:solidFill>
              </a:rPr>
              <a:t>)</a:t>
            </a:r>
            <a:r>
              <a:rPr lang="en-US" altLang="en-US" dirty="0">
                <a:solidFill>
                  <a:srgbClr val="000000"/>
                </a:solidFill>
                <a:cs typeface="Arial" pitchFamily="34" charset="0"/>
              </a:rPr>
              <a:t>)/2</a:t>
            </a:r>
          </a:p>
          <a:p>
            <a:pPr eaLnBrk="1" fontAlgn="base" hangingPunct="1">
              <a:spcBef>
                <a:spcPct val="50000"/>
              </a:spcBef>
              <a:spcAft>
                <a:spcPct val="0"/>
              </a:spcAft>
            </a:pPr>
            <a:r>
              <a:rPr lang="en-US" altLang="en-US" b="1" dirty="0">
                <a:solidFill>
                  <a:srgbClr val="000000"/>
                </a:solidFill>
                <a:cs typeface="Arial" pitchFamily="34" charset="0"/>
              </a:rPr>
              <a:t>A</a:t>
            </a:r>
            <a:r>
              <a:rPr lang="en-US" altLang="en-US" dirty="0">
                <a:solidFill>
                  <a:srgbClr val="000000"/>
                </a:solidFill>
                <a:cs typeface="Arial" pitchFamily="34" charset="0"/>
              </a:rPr>
              <a:t>	- </a:t>
            </a:r>
            <a:r>
              <a:rPr lang="en-US" altLang="en-US" dirty="0" smtClean="0">
                <a:solidFill>
                  <a:srgbClr val="000000"/>
                </a:solidFill>
                <a:cs typeface="Arial" pitchFamily="34" charset="0"/>
              </a:rPr>
              <a:t>attenuation correction </a:t>
            </a:r>
            <a:endParaRPr lang="en-US" altLang="en-US" dirty="0">
              <a:solidFill>
                <a:srgbClr val="000000"/>
              </a:solidFill>
              <a:cs typeface="Arial" pitchFamily="34" charset="0"/>
            </a:endParaRPr>
          </a:p>
          <a:p>
            <a:pPr eaLnBrk="1" fontAlgn="base" hangingPunct="1">
              <a:spcBef>
                <a:spcPct val="50000"/>
              </a:spcBef>
              <a:spcAft>
                <a:spcPct val="0"/>
              </a:spcAft>
            </a:pPr>
            <a:r>
              <a:rPr lang="en-US" altLang="en-US" dirty="0">
                <a:solidFill>
                  <a:srgbClr val="000000"/>
                </a:solidFill>
                <a:cs typeface="Arial" pitchFamily="34" charset="0"/>
              </a:rPr>
              <a:t>	  </a:t>
            </a:r>
            <a:r>
              <a:rPr lang="en-US" altLang="en-US" dirty="0" err="1">
                <a:solidFill>
                  <a:srgbClr val="000000"/>
                </a:solidFill>
                <a:cs typeface="Arial" pitchFamily="34" charset="0"/>
              </a:rPr>
              <a:t>exp</a:t>
            </a:r>
            <a:r>
              <a:rPr lang="en-US" altLang="en-US" dirty="0">
                <a:solidFill>
                  <a:srgbClr val="000000"/>
                </a:solidFill>
                <a:cs typeface="Arial" pitchFamily="34" charset="0"/>
              </a:rPr>
              <a:t>(-</a:t>
            </a:r>
            <a:r>
              <a:rPr lang="el-GR" altLang="en-US" dirty="0">
                <a:solidFill>
                  <a:srgbClr val="000000"/>
                </a:solidFill>
                <a:cs typeface="Arial" pitchFamily="34" charset="0"/>
              </a:rPr>
              <a:t>μ</a:t>
            </a:r>
            <a:r>
              <a:rPr lang="en-US" altLang="en-US" baseline="-25000" dirty="0" err="1">
                <a:solidFill>
                  <a:srgbClr val="000000"/>
                </a:solidFill>
                <a:cs typeface="Arial" pitchFamily="34" charset="0"/>
              </a:rPr>
              <a:t>xtal</a:t>
            </a:r>
            <a:r>
              <a:rPr lang="en-US" altLang="en-US" dirty="0" err="1">
                <a:solidFill>
                  <a:srgbClr val="000000"/>
                </a:solidFill>
                <a:cs typeface="Arial" pitchFamily="34" charset="0"/>
              </a:rPr>
              <a:t>∙l</a:t>
            </a:r>
            <a:r>
              <a:rPr lang="en-US" altLang="en-US" baseline="-25000" dirty="0" err="1">
                <a:solidFill>
                  <a:srgbClr val="000000"/>
                </a:solidFill>
                <a:cs typeface="Arial" pitchFamily="34" charset="0"/>
              </a:rPr>
              <a:t>path</a:t>
            </a:r>
            <a:r>
              <a:rPr lang="en-US" altLang="en-US" dirty="0">
                <a:solidFill>
                  <a:srgbClr val="000000"/>
                </a:solidFill>
                <a:cs typeface="Arial" pitchFamily="34" charset="0"/>
              </a:rPr>
              <a:t>)</a:t>
            </a:r>
          </a:p>
          <a:p>
            <a:pPr eaLnBrk="1" fontAlgn="base" hangingPunct="1">
              <a:spcBef>
                <a:spcPct val="50000"/>
              </a:spcBef>
              <a:spcAft>
                <a:spcPct val="0"/>
              </a:spcAft>
            </a:pPr>
            <a:r>
              <a:rPr lang="en-US" altLang="en-US" b="1" dirty="0">
                <a:solidFill>
                  <a:srgbClr val="000000"/>
                </a:solidFill>
                <a:cs typeface="Arial" pitchFamily="34" charset="0"/>
              </a:rPr>
              <a:t>F(</a:t>
            </a:r>
            <a:r>
              <a:rPr lang="en-US" altLang="en-US" b="1" dirty="0" err="1">
                <a:solidFill>
                  <a:srgbClr val="000000"/>
                </a:solidFill>
                <a:cs typeface="Arial" pitchFamily="34" charset="0"/>
              </a:rPr>
              <a:t>hkl</a:t>
            </a:r>
            <a:r>
              <a:rPr lang="en-US" altLang="en-US" b="1" dirty="0">
                <a:solidFill>
                  <a:srgbClr val="000000"/>
                </a:solidFill>
                <a:cs typeface="Arial" pitchFamily="34" charset="0"/>
              </a:rPr>
              <a:t>)</a:t>
            </a:r>
            <a:r>
              <a:rPr lang="en-US" altLang="en-US" dirty="0">
                <a:solidFill>
                  <a:srgbClr val="000000"/>
                </a:solidFill>
                <a:cs typeface="Arial" pitchFamily="34" charset="0"/>
              </a:rPr>
              <a:t>	- structure amplitude (electrons)</a:t>
            </a:r>
          </a:p>
          <a:p>
            <a:pPr eaLnBrk="1" fontAlgn="base" hangingPunct="1">
              <a:spcBef>
                <a:spcPct val="50000"/>
              </a:spcBef>
              <a:spcAft>
                <a:spcPct val="0"/>
              </a:spcAft>
            </a:pPr>
            <a:endParaRPr lang="en-US" altLang="en-US" sz="1000" dirty="0">
              <a:solidFill>
                <a:srgbClr val="000000"/>
              </a:solidFill>
              <a:cs typeface="Arial" pitchFamily="34" charset="0"/>
            </a:endParaRPr>
          </a:p>
          <a:p>
            <a:pPr algn="r" eaLnBrk="1" fontAlgn="base" hangingPunct="1">
              <a:spcBef>
                <a:spcPct val="50000"/>
              </a:spcBef>
              <a:spcAft>
                <a:spcPct val="0"/>
              </a:spcAft>
            </a:pPr>
            <a:r>
              <a:rPr lang="en-US" altLang="en-US" dirty="0">
                <a:solidFill>
                  <a:srgbClr val="000000"/>
                </a:solidFill>
                <a:cs typeface="Arial" pitchFamily="34" charset="0"/>
              </a:rPr>
              <a:t>see: </a:t>
            </a:r>
            <a:r>
              <a:rPr lang="en-US" altLang="en-US" dirty="0" err="1">
                <a:solidFill>
                  <a:srgbClr val="000000"/>
                </a:solidFill>
                <a:cs typeface="Arial" pitchFamily="34" charset="0"/>
              </a:rPr>
              <a:t>Kirian</a:t>
            </a:r>
            <a:r>
              <a:rPr lang="en-US" altLang="en-US" dirty="0">
                <a:solidFill>
                  <a:srgbClr val="000000"/>
                </a:solidFill>
                <a:cs typeface="Arial" pitchFamily="34" charset="0"/>
              </a:rPr>
              <a:t> et al. (2010)</a:t>
            </a:r>
          </a:p>
        </p:txBody>
      </p:sp>
      <p:sp>
        <p:nvSpPr>
          <p:cNvPr id="125957" name="Rectangle 5"/>
          <p:cNvSpPr>
            <a:spLocks noChangeArrowheads="1"/>
          </p:cNvSpPr>
          <p:nvPr/>
        </p:nvSpPr>
        <p:spPr bwMode="auto">
          <a:xfrm>
            <a:off x="5908675" y="1816100"/>
            <a:ext cx="2878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3600">
                <a:solidFill>
                  <a:srgbClr val="000000"/>
                </a:solidFill>
              </a:rPr>
              <a:t>P A | F(hkl) |</a:t>
            </a:r>
            <a:r>
              <a:rPr lang="en-US" altLang="en-US" sz="3600" baseline="30000">
                <a:solidFill>
                  <a:srgbClr val="000000"/>
                </a:solidFill>
              </a:rPr>
              <a:t>2</a:t>
            </a:r>
          </a:p>
        </p:txBody>
      </p:sp>
      <p:grpSp>
        <p:nvGrpSpPr>
          <p:cNvPr id="125958" name="Group 22"/>
          <p:cNvGrpSpPr>
            <a:grpSpLocks/>
          </p:cNvGrpSpPr>
          <p:nvPr/>
        </p:nvGrpSpPr>
        <p:grpSpPr bwMode="auto">
          <a:xfrm>
            <a:off x="3430588" y="1484313"/>
            <a:ext cx="2430462" cy="1304925"/>
            <a:chOff x="2161" y="935"/>
            <a:chExt cx="1531" cy="822"/>
          </a:xfrm>
        </p:grpSpPr>
        <p:sp>
          <p:nvSpPr>
            <p:cNvPr id="125963" name="Text Box 12"/>
            <p:cNvSpPr txBox="1">
              <a:spLocks noChangeArrowheads="1"/>
            </p:cNvSpPr>
            <p:nvPr/>
          </p:nvSpPr>
          <p:spPr bwMode="auto">
            <a:xfrm>
              <a:off x="2161" y="935"/>
              <a:ext cx="153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a:solidFill>
                    <a:srgbClr val="000000"/>
                  </a:solidFill>
                  <a:cs typeface="Arial" pitchFamily="34" charset="0"/>
                </a:rPr>
                <a:t>sin(</a:t>
              </a:r>
              <a:r>
                <a:rPr lang="el-GR" altLang="en-US" sz="3600">
                  <a:solidFill>
                    <a:srgbClr val="000000"/>
                  </a:solidFill>
                  <a:cs typeface="Arial" pitchFamily="34" charset="0"/>
                </a:rPr>
                <a:t>π</a:t>
              </a:r>
              <a:r>
                <a:rPr lang="en-US" altLang="en-US" sz="3600">
                  <a:solidFill>
                    <a:srgbClr val="000000"/>
                  </a:solidFill>
                  <a:cs typeface="Arial" pitchFamily="34" charset="0"/>
                </a:rPr>
                <a:t>N·hkl)</a:t>
              </a:r>
              <a:endParaRPr lang="el-GR" altLang="en-US" sz="3600" baseline="-25000">
                <a:solidFill>
                  <a:srgbClr val="FF0000"/>
                </a:solidFill>
                <a:cs typeface="Arial" pitchFamily="34" charset="0"/>
              </a:endParaRPr>
            </a:p>
          </p:txBody>
        </p:sp>
        <p:sp>
          <p:nvSpPr>
            <p:cNvPr id="125964" name="Text Box 13"/>
            <p:cNvSpPr txBox="1">
              <a:spLocks noChangeArrowheads="1"/>
            </p:cNvSpPr>
            <p:nvPr/>
          </p:nvSpPr>
          <p:spPr bwMode="auto">
            <a:xfrm>
              <a:off x="2265" y="1353"/>
              <a:ext cx="132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a:solidFill>
                    <a:srgbClr val="000000"/>
                  </a:solidFill>
                  <a:cs typeface="Arial" pitchFamily="34" charset="0"/>
                </a:rPr>
                <a:t>sin(</a:t>
              </a:r>
              <a:r>
                <a:rPr lang="el-GR" altLang="en-US" sz="3600">
                  <a:solidFill>
                    <a:srgbClr val="000000"/>
                  </a:solidFill>
                  <a:cs typeface="Arial" pitchFamily="34" charset="0"/>
                </a:rPr>
                <a:t>π</a:t>
              </a:r>
              <a:r>
                <a:rPr lang="en-US" altLang="en-US" sz="3600">
                  <a:solidFill>
                    <a:srgbClr val="000000"/>
                  </a:solidFill>
                  <a:cs typeface="Arial" pitchFamily="34" charset="0"/>
                </a:rPr>
                <a:t>·hkl)</a:t>
              </a:r>
              <a:endParaRPr lang="el-GR" altLang="en-US" sz="3600">
                <a:solidFill>
                  <a:srgbClr val="000000"/>
                </a:solidFill>
                <a:cs typeface="Arial" pitchFamily="34" charset="0"/>
              </a:endParaRPr>
            </a:p>
          </p:txBody>
        </p:sp>
        <p:sp>
          <p:nvSpPr>
            <p:cNvPr id="125965" name="Line 14"/>
            <p:cNvSpPr>
              <a:spLocks noChangeShapeType="1"/>
            </p:cNvSpPr>
            <p:nvPr/>
          </p:nvSpPr>
          <p:spPr bwMode="auto">
            <a:xfrm flipV="1">
              <a:off x="2280" y="1360"/>
              <a:ext cx="1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25959" name="Text Box 16"/>
          <p:cNvSpPr txBox="1">
            <a:spLocks noChangeArrowheads="1"/>
          </p:cNvSpPr>
          <p:nvPr/>
        </p:nvSpPr>
        <p:spPr bwMode="auto">
          <a:xfrm>
            <a:off x="69850" y="1803400"/>
            <a:ext cx="33956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I</a:t>
            </a:r>
            <a:r>
              <a:rPr lang="en-US" altLang="en-US" sz="3600" baseline="-25000">
                <a:solidFill>
                  <a:srgbClr val="000000"/>
                </a:solidFill>
                <a:cs typeface="Arial" pitchFamily="34" charset="0"/>
              </a:rPr>
              <a:t>pixel</a:t>
            </a:r>
            <a:r>
              <a:rPr lang="en-US" altLang="en-US" sz="3600">
                <a:solidFill>
                  <a:srgbClr val="000000"/>
                </a:solidFill>
                <a:cs typeface="Arial" pitchFamily="34" charset="0"/>
              </a:rPr>
              <a:t> = I</a:t>
            </a:r>
            <a:r>
              <a:rPr lang="en-US" altLang="en-US" sz="3600" baseline="-25000">
                <a:solidFill>
                  <a:srgbClr val="000000"/>
                </a:solidFill>
                <a:cs typeface="Arial" pitchFamily="34" charset="0"/>
              </a:rPr>
              <a:t>beam</a:t>
            </a:r>
            <a:r>
              <a:rPr lang="en-US" altLang="en-US" sz="3600">
                <a:solidFill>
                  <a:srgbClr val="000000"/>
                </a:solidFill>
                <a:cs typeface="Arial" pitchFamily="34" charset="0"/>
              </a:rPr>
              <a:t> r</a:t>
            </a:r>
            <a:r>
              <a:rPr lang="en-US" altLang="en-US" sz="3600" baseline="-25000">
                <a:solidFill>
                  <a:srgbClr val="000000"/>
                </a:solidFill>
                <a:cs typeface="Arial" pitchFamily="34" charset="0"/>
              </a:rPr>
              <a:t>e</a:t>
            </a:r>
            <a:r>
              <a:rPr lang="en-US" altLang="en-US" sz="3600" baseline="30000">
                <a:solidFill>
                  <a:srgbClr val="000000"/>
                </a:solidFill>
                <a:cs typeface="Arial" pitchFamily="34" charset="0"/>
              </a:rPr>
              <a:t>2 </a:t>
            </a:r>
            <a:r>
              <a:rPr lang="el-GR" altLang="en-US" sz="3600">
                <a:solidFill>
                  <a:srgbClr val="000000"/>
                </a:solidFill>
                <a:cs typeface="Arial" pitchFamily="34" charset="0"/>
              </a:rPr>
              <a:t>Ω</a:t>
            </a:r>
          </a:p>
        </p:txBody>
      </p:sp>
      <p:sp>
        <p:nvSpPr>
          <p:cNvPr id="125960" name="Freeform 19"/>
          <p:cNvSpPr>
            <a:spLocks/>
          </p:cNvSpPr>
          <p:nvPr/>
        </p:nvSpPr>
        <p:spPr bwMode="auto">
          <a:xfrm>
            <a:off x="5767388" y="1570038"/>
            <a:ext cx="122237"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5961" name="Freeform 21"/>
          <p:cNvSpPr>
            <a:spLocks/>
          </p:cNvSpPr>
          <p:nvPr/>
        </p:nvSpPr>
        <p:spPr bwMode="auto">
          <a:xfrm flipH="1">
            <a:off x="3419475" y="1570038"/>
            <a:ext cx="122238"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5962" name="Text Box 23"/>
          <p:cNvSpPr txBox="1">
            <a:spLocks noChangeArrowheads="1"/>
          </p:cNvSpPr>
          <p:nvPr/>
        </p:nvSpPr>
        <p:spPr bwMode="auto">
          <a:xfrm>
            <a:off x="5808663" y="1368425"/>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2</a:t>
            </a:r>
          </a:p>
        </p:txBody>
      </p:sp>
    </p:spTree>
    <p:extLst>
      <p:ext uri="{BB962C8B-B14F-4D97-AF65-F5344CB8AC3E}">
        <p14:creationId xmlns:p14="http://schemas.microsoft.com/office/powerpoint/2010/main" val="2059531882"/>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b="1" smtClean="0"/>
              <a:t>fastBragg</a:t>
            </a:r>
          </a:p>
        </p:txBody>
      </p:sp>
      <p:pic>
        <p:nvPicPr>
          <p:cNvPr id="126979" name="Picture 2" descr="http://bl831.als.lbl.gov/%7Ejamesh/fastBragg/movi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970088"/>
            <a:ext cx="5715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p:cNvSpPr>
            <a:spLocks noChangeArrowheads="1"/>
          </p:cNvSpPr>
          <p:nvPr/>
        </p:nvSpPr>
        <p:spPr bwMode="auto">
          <a:xfrm>
            <a:off x="5995988" y="5749925"/>
            <a:ext cx="2878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3600">
                <a:solidFill>
                  <a:srgbClr val="000000"/>
                </a:solidFill>
              </a:rPr>
              <a:t>P A | F(hkl) |</a:t>
            </a:r>
            <a:r>
              <a:rPr lang="en-US" altLang="en-US" sz="3600" baseline="30000">
                <a:solidFill>
                  <a:srgbClr val="000000"/>
                </a:solidFill>
              </a:rPr>
              <a:t>2</a:t>
            </a:r>
          </a:p>
        </p:txBody>
      </p:sp>
      <p:grpSp>
        <p:nvGrpSpPr>
          <p:cNvPr id="126981" name="Group 22"/>
          <p:cNvGrpSpPr>
            <a:grpSpLocks/>
          </p:cNvGrpSpPr>
          <p:nvPr/>
        </p:nvGrpSpPr>
        <p:grpSpPr bwMode="auto">
          <a:xfrm>
            <a:off x="3517900" y="5418138"/>
            <a:ext cx="2430463" cy="1304925"/>
            <a:chOff x="2161" y="935"/>
            <a:chExt cx="1531" cy="822"/>
          </a:xfrm>
        </p:grpSpPr>
        <p:sp>
          <p:nvSpPr>
            <p:cNvPr id="126986" name="Text Box 12"/>
            <p:cNvSpPr txBox="1">
              <a:spLocks noChangeArrowheads="1"/>
            </p:cNvSpPr>
            <p:nvPr/>
          </p:nvSpPr>
          <p:spPr bwMode="auto">
            <a:xfrm>
              <a:off x="2161" y="935"/>
              <a:ext cx="153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a:solidFill>
                    <a:srgbClr val="000000"/>
                  </a:solidFill>
                  <a:cs typeface="Arial" pitchFamily="34" charset="0"/>
                </a:rPr>
                <a:t>sin(</a:t>
              </a:r>
              <a:r>
                <a:rPr lang="el-GR" altLang="en-US" sz="3600">
                  <a:solidFill>
                    <a:srgbClr val="000000"/>
                  </a:solidFill>
                  <a:cs typeface="Arial" pitchFamily="34" charset="0"/>
                </a:rPr>
                <a:t>π</a:t>
              </a:r>
              <a:r>
                <a:rPr lang="en-US" altLang="en-US" sz="3600">
                  <a:solidFill>
                    <a:srgbClr val="000000"/>
                  </a:solidFill>
                  <a:cs typeface="Arial" pitchFamily="34" charset="0"/>
                </a:rPr>
                <a:t>N·hkl)</a:t>
              </a:r>
              <a:endParaRPr lang="el-GR" altLang="en-US" sz="3600" baseline="-25000">
                <a:solidFill>
                  <a:srgbClr val="FF0000"/>
                </a:solidFill>
                <a:cs typeface="Arial" pitchFamily="34" charset="0"/>
              </a:endParaRPr>
            </a:p>
          </p:txBody>
        </p:sp>
        <p:sp>
          <p:nvSpPr>
            <p:cNvPr id="126987" name="Text Box 13"/>
            <p:cNvSpPr txBox="1">
              <a:spLocks noChangeArrowheads="1"/>
            </p:cNvSpPr>
            <p:nvPr/>
          </p:nvSpPr>
          <p:spPr bwMode="auto">
            <a:xfrm>
              <a:off x="2265" y="1353"/>
              <a:ext cx="132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a:solidFill>
                    <a:srgbClr val="000000"/>
                  </a:solidFill>
                  <a:cs typeface="Arial" pitchFamily="34" charset="0"/>
                </a:rPr>
                <a:t>sin(</a:t>
              </a:r>
              <a:r>
                <a:rPr lang="el-GR" altLang="en-US" sz="3600">
                  <a:solidFill>
                    <a:srgbClr val="000000"/>
                  </a:solidFill>
                  <a:cs typeface="Arial" pitchFamily="34" charset="0"/>
                </a:rPr>
                <a:t>π</a:t>
              </a:r>
              <a:r>
                <a:rPr lang="en-US" altLang="en-US" sz="3600">
                  <a:solidFill>
                    <a:srgbClr val="000000"/>
                  </a:solidFill>
                  <a:cs typeface="Arial" pitchFamily="34" charset="0"/>
                </a:rPr>
                <a:t>·hkl)</a:t>
              </a:r>
              <a:endParaRPr lang="el-GR" altLang="en-US" sz="3600">
                <a:solidFill>
                  <a:srgbClr val="000000"/>
                </a:solidFill>
                <a:cs typeface="Arial" pitchFamily="34" charset="0"/>
              </a:endParaRPr>
            </a:p>
          </p:txBody>
        </p:sp>
        <p:sp>
          <p:nvSpPr>
            <p:cNvPr id="126988" name="Line 14"/>
            <p:cNvSpPr>
              <a:spLocks noChangeShapeType="1"/>
            </p:cNvSpPr>
            <p:nvPr/>
          </p:nvSpPr>
          <p:spPr bwMode="auto">
            <a:xfrm flipV="1">
              <a:off x="2280" y="1360"/>
              <a:ext cx="1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26982" name="Text Box 16"/>
          <p:cNvSpPr txBox="1">
            <a:spLocks noChangeArrowheads="1"/>
          </p:cNvSpPr>
          <p:nvPr/>
        </p:nvSpPr>
        <p:spPr bwMode="auto">
          <a:xfrm>
            <a:off x="157163" y="5737225"/>
            <a:ext cx="33956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I</a:t>
            </a:r>
            <a:r>
              <a:rPr lang="en-US" altLang="en-US" sz="3600" baseline="-25000">
                <a:solidFill>
                  <a:srgbClr val="000000"/>
                </a:solidFill>
                <a:cs typeface="Arial" pitchFamily="34" charset="0"/>
              </a:rPr>
              <a:t>pixel</a:t>
            </a:r>
            <a:r>
              <a:rPr lang="en-US" altLang="en-US" sz="3600">
                <a:solidFill>
                  <a:srgbClr val="000000"/>
                </a:solidFill>
                <a:cs typeface="Arial" pitchFamily="34" charset="0"/>
              </a:rPr>
              <a:t> = I</a:t>
            </a:r>
            <a:r>
              <a:rPr lang="en-US" altLang="en-US" sz="3600" baseline="-25000">
                <a:solidFill>
                  <a:srgbClr val="000000"/>
                </a:solidFill>
                <a:cs typeface="Arial" pitchFamily="34" charset="0"/>
              </a:rPr>
              <a:t>beam</a:t>
            </a:r>
            <a:r>
              <a:rPr lang="en-US" altLang="en-US" sz="3600">
                <a:solidFill>
                  <a:srgbClr val="000000"/>
                </a:solidFill>
                <a:cs typeface="Arial" pitchFamily="34" charset="0"/>
              </a:rPr>
              <a:t> r</a:t>
            </a:r>
            <a:r>
              <a:rPr lang="en-US" altLang="en-US" sz="3600" baseline="-25000">
                <a:solidFill>
                  <a:srgbClr val="000000"/>
                </a:solidFill>
                <a:cs typeface="Arial" pitchFamily="34" charset="0"/>
              </a:rPr>
              <a:t>e</a:t>
            </a:r>
            <a:r>
              <a:rPr lang="en-US" altLang="en-US" sz="3600" baseline="30000">
                <a:solidFill>
                  <a:srgbClr val="000000"/>
                </a:solidFill>
                <a:cs typeface="Arial" pitchFamily="34" charset="0"/>
              </a:rPr>
              <a:t>2 </a:t>
            </a:r>
            <a:r>
              <a:rPr lang="el-GR" altLang="en-US" sz="3600">
                <a:solidFill>
                  <a:srgbClr val="000000"/>
                </a:solidFill>
                <a:cs typeface="Arial" pitchFamily="34" charset="0"/>
              </a:rPr>
              <a:t>Ω</a:t>
            </a:r>
          </a:p>
        </p:txBody>
      </p:sp>
      <p:sp>
        <p:nvSpPr>
          <p:cNvPr id="126983" name="Freeform 19"/>
          <p:cNvSpPr>
            <a:spLocks/>
          </p:cNvSpPr>
          <p:nvPr/>
        </p:nvSpPr>
        <p:spPr bwMode="auto">
          <a:xfrm>
            <a:off x="5854700" y="5503863"/>
            <a:ext cx="122238"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4" name="Freeform 21"/>
          <p:cNvSpPr>
            <a:spLocks/>
          </p:cNvSpPr>
          <p:nvPr/>
        </p:nvSpPr>
        <p:spPr bwMode="auto">
          <a:xfrm flipH="1">
            <a:off x="3506788" y="5503863"/>
            <a:ext cx="122237"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5" name="TextBox 1"/>
          <p:cNvSpPr txBox="1">
            <a:spLocks noChangeArrowheads="1"/>
          </p:cNvSpPr>
          <p:nvPr/>
        </p:nvSpPr>
        <p:spPr bwMode="auto">
          <a:xfrm>
            <a:off x="347663" y="1247775"/>
            <a:ext cx="811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latin typeface="Courier New" pitchFamily="49" charset="0"/>
                <a:cs typeface="Courier New" pitchFamily="49" charset="0"/>
              </a:rPr>
              <a:t>http://bl831.als.lbl.gov/~jamesh/fastBragg/</a:t>
            </a:r>
          </a:p>
        </p:txBody>
      </p:sp>
    </p:spTree>
    <p:extLst>
      <p:ext uri="{BB962C8B-B14F-4D97-AF65-F5344CB8AC3E}">
        <p14:creationId xmlns:p14="http://schemas.microsoft.com/office/powerpoint/2010/main" val="243580101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413" y="0"/>
            <a:ext cx="4090987" cy="690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0"/>
            <a:ext cx="3862387" cy="67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4" name="Rectangle 3"/>
          <p:cNvSpPr>
            <a:spLocks noChangeArrowheads="1"/>
          </p:cNvSpPr>
          <p:nvPr/>
        </p:nvSpPr>
        <p:spPr bwMode="auto">
          <a:xfrm rot="-5400000">
            <a:off x="-3128963" y="3255963"/>
            <a:ext cx="6767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fr-FR" altLang="en-US" sz="1600">
                <a:solidFill>
                  <a:srgbClr val="000000"/>
                </a:solidFill>
                <a:latin typeface="Advt93-r"/>
              </a:rPr>
              <a:t>Bragg, James &amp; Bosanquet (1921). </a:t>
            </a:r>
            <a:r>
              <a:rPr lang="fr-FR" altLang="en-US" sz="1600">
                <a:solidFill>
                  <a:srgbClr val="000000"/>
                </a:solidFill>
                <a:latin typeface="Advt93-i"/>
              </a:rPr>
              <a:t>Philos. Mag. </a:t>
            </a:r>
            <a:r>
              <a:rPr lang="en-US" altLang="en-US" sz="1600">
                <a:solidFill>
                  <a:srgbClr val="000000"/>
                </a:solidFill>
                <a:latin typeface="Advt93-i"/>
              </a:rPr>
              <a:t>Ser. 6</a:t>
            </a:r>
            <a:r>
              <a:rPr lang="en-US" altLang="en-US" sz="1600">
                <a:solidFill>
                  <a:srgbClr val="000000"/>
                </a:solidFill>
                <a:latin typeface="Advt93-r"/>
              </a:rPr>
              <a:t>, </a:t>
            </a:r>
            <a:r>
              <a:rPr lang="en-US" altLang="en-US" sz="1600">
                <a:solidFill>
                  <a:srgbClr val="000000"/>
                </a:solidFill>
                <a:latin typeface="Advt93-b"/>
              </a:rPr>
              <a:t>41</a:t>
            </a:r>
            <a:r>
              <a:rPr lang="en-US" altLang="en-US" sz="1600">
                <a:solidFill>
                  <a:srgbClr val="000000"/>
                </a:solidFill>
                <a:latin typeface="Advt93-r"/>
              </a:rPr>
              <a:t>, 309–337.</a:t>
            </a:r>
            <a:endParaRPr lang="en-US" altLang="en-US" sz="1600">
              <a:solidFill>
                <a:srgbClr val="000000"/>
              </a:solidFill>
              <a:latin typeface="Arial" pitchFamily="34" charset="0"/>
            </a:endParaRPr>
          </a:p>
        </p:txBody>
      </p:sp>
      <p:sp>
        <p:nvSpPr>
          <p:cNvPr id="5" name="Oval 4"/>
          <p:cNvSpPr/>
          <p:nvPr/>
        </p:nvSpPr>
        <p:spPr>
          <a:xfrm>
            <a:off x="4697413" y="6207125"/>
            <a:ext cx="3975100" cy="601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p:nvSpPr>
        <p:spPr>
          <a:xfrm>
            <a:off x="4697413" y="4211638"/>
            <a:ext cx="3975100" cy="6016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cxnSp>
        <p:nvCxnSpPr>
          <p:cNvPr id="7" name="Straight Connector 6"/>
          <p:cNvCxnSpPr/>
          <p:nvPr/>
        </p:nvCxnSpPr>
        <p:spPr>
          <a:xfrm>
            <a:off x="2152650" y="1546225"/>
            <a:ext cx="0" cy="95726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01888" y="1446213"/>
            <a:ext cx="0" cy="10572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35250" y="1490663"/>
            <a:ext cx="0" cy="101282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87663" y="1490663"/>
            <a:ext cx="0" cy="101282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14675" y="2227263"/>
            <a:ext cx="0" cy="27622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842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Oval 9"/>
          <p:cNvSpPr>
            <a:spLocks noChangeAspect="1" noChangeArrowheads="1"/>
          </p:cNvSpPr>
          <p:nvPr/>
        </p:nvSpPr>
        <p:spPr bwMode="auto">
          <a:xfrm>
            <a:off x="-2173288" y="4487863"/>
            <a:ext cx="7929563" cy="157003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27" name="Oval 9"/>
          <p:cNvSpPr>
            <a:spLocks noChangeAspect="1" noChangeArrowheads="1"/>
          </p:cNvSpPr>
          <p:nvPr/>
        </p:nvSpPr>
        <p:spPr bwMode="auto">
          <a:xfrm>
            <a:off x="-7824788" y="3921125"/>
            <a:ext cx="13584238" cy="2689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28"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29" name="Rectangle 6"/>
          <p:cNvSpPr>
            <a:spLocks noChangeArrowheads="1"/>
          </p:cNvSpPr>
          <p:nvPr/>
        </p:nvSpPr>
        <p:spPr bwMode="auto">
          <a:xfrm>
            <a:off x="5014913" y="2667000"/>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0" name="Oval 9"/>
          <p:cNvSpPr>
            <a:spLocks noChangeAspect="1" noChangeArrowheads="1"/>
          </p:cNvSpPr>
          <p:nvPr/>
        </p:nvSpPr>
        <p:spPr bwMode="auto">
          <a:xfrm>
            <a:off x="-4284663" y="4291013"/>
            <a:ext cx="10053638" cy="198913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1" name="Rectangle 10"/>
          <p:cNvSpPr>
            <a:spLocks noChangeArrowheads="1"/>
          </p:cNvSpPr>
          <p:nvPr/>
        </p:nvSpPr>
        <p:spPr bwMode="auto">
          <a:xfrm>
            <a:off x="-1751013" y="3852863"/>
            <a:ext cx="7345363" cy="1414462"/>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solidFill>
                <a:srgbClr val="000000"/>
              </a:solidFill>
            </a:endParaRPr>
          </a:p>
        </p:txBody>
      </p:sp>
      <p:sp>
        <p:nvSpPr>
          <p:cNvPr id="129032" name="Oval 11"/>
          <p:cNvSpPr>
            <a:spLocks noChangeAspect="1" noChangeArrowheads="1"/>
          </p:cNvSpPr>
          <p:nvPr/>
        </p:nvSpPr>
        <p:spPr bwMode="auto">
          <a:xfrm>
            <a:off x="-2173288" y="1258888"/>
            <a:ext cx="7942263" cy="7929562"/>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3"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Ewald sphere</a:t>
            </a:r>
          </a:p>
        </p:txBody>
      </p:sp>
      <p:sp>
        <p:nvSpPr>
          <p:cNvPr id="129035"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6" name="Oval 11"/>
          <p:cNvSpPr>
            <a:spLocks noChangeAspect="1" noChangeArrowheads="1"/>
          </p:cNvSpPr>
          <p:nvPr/>
        </p:nvSpPr>
        <p:spPr bwMode="auto">
          <a:xfrm>
            <a:off x="-7818438" y="-1573213"/>
            <a:ext cx="13590588" cy="135667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7" name="Oval 37"/>
          <p:cNvSpPr>
            <a:spLocks noChangeArrowheads="1"/>
          </p:cNvSpPr>
          <p:nvPr/>
        </p:nvSpPr>
        <p:spPr bwMode="auto">
          <a:xfrm>
            <a:off x="5305425" y="340518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8" name="Oval 39"/>
          <p:cNvSpPr>
            <a:spLocks noChangeArrowheads="1"/>
          </p:cNvSpPr>
          <p:nvPr/>
        </p:nvSpPr>
        <p:spPr bwMode="auto">
          <a:xfrm rot="-1107932">
            <a:off x="5416550" y="3400425"/>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9" name="Rectangle 16"/>
          <p:cNvSpPr>
            <a:spLocks noChangeArrowheads="1"/>
          </p:cNvSpPr>
          <p:nvPr/>
        </p:nvSpPr>
        <p:spPr bwMode="auto">
          <a:xfrm>
            <a:off x="-207963" y="0"/>
            <a:ext cx="46148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0" name="Rectangle 17"/>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What is “partiality”?</a:t>
            </a:r>
          </a:p>
        </p:txBody>
      </p:sp>
      <p:sp>
        <p:nvSpPr>
          <p:cNvPr id="129041" name="Oval 39"/>
          <p:cNvSpPr>
            <a:spLocks noChangeArrowheads="1"/>
          </p:cNvSpPr>
          <p:nvPr/>
        </p:nvSpPr>
        <p:spPr bwMode="auto">
          <a:xfrm rot="-823452">
            <a:off x="5505450" y="3413125"/>
            <a:ext cx="120650" cy="31115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2" name="Oval 39"/>
          <p:cNvSpPr>
            <a:spLocks noChangeArrowheads="1"/>
          </p:cNvSpPr>
          <p:nvPr/>
        </p:nvSpPr>
        <p:spPr bwMode="auto">
          <a:xfrm rot="-1415540">
            <a:off x="5360988" y="3451225"/>
            <a:ext cx="127000" cy="32861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3" name="Oval 37"/>
          <p:cNvSpPr>
            <a:spLocks noChangeArrowheads="1"/>
          </p:cNvSpPr>
          <p:nvPr/>
        </p:nvSpPr>
        <p:spPr bwMode="auto">
          <a:xfrm>
            <a:off x="5562600" y="4260850"/>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4" name="Oval 39"/>
          <p:cNvSpPr>
            <a:spLocks noChangeArrowheads="1"/>
          </p:cNvSpPr>
          <p:nvPr/>
        </p:nvSpPr>
        <p:spPr bwMode="auto">
          <a:xfrm rot="-579559">
            <a:off x="5632450" y="4264025"/>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5" name="Oval 39"/>
          <p:cNvSpPr>
            <a:spLocks noChangeArrowheads="1"/>
          </p:cNvSpPr>
          <p:nvPr/>
        </p:nvSpPr>
        <p:spPr bwMode="auto">
          <a:xfrm rot="-325263">
            <a:off x="5670550" y="4267200"/>
            <a:ext cx="122238" cy="35401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6" name="Oval 39"/>
          <p:cNvSpPr>
            <a:spLocks noChangeArrowheads="1"/>
          </p:cNvSpPr>
          <p:nvPr/>
        </p:nvSpPr>
        <p:spPr bwMode="auto">
          <a:xfrm rot="-651798">
            <a:off x="5626100" y="4287838"/>
            <a:ext cx="123825" cy="34925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7" name="Oval 37"/>
          <p:cNvSpPr>
            <a:spLocks noChangeArrowheads="1"/>
          </p:cNvSpPr>
          <p:nvPr/>
        </p:nvSpPr>
        <p:spPr bwMode="auto">
          <a:xfrm>
            <a:off x="4951413" y="2581275"/>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8" name="Oval 39"/>
          <p:cNvSpPr>
            <a:spLocks noChangeArrowheads="1"/>
          </p:cNvSpPr>
          <p:nvPr/>
        </p:nvSpPr>
        <p:spPr bwMode="auto">
          <a:xfrm rot="-1107932">
            <a:off x="5062538" y="2576513"/>
            <a:ext cx="160337"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9" name="Oval 39"/>
          <p:cNvSpPr>
            <a:spLocks noChangeArrowheads="1"/>
          </p:cNvSpPr>
          <p:nvPr/>
        </p:nvSpPr>
        <p:spPr bwMode="auto">
          <a:xfrm rot="-1364125">
            <a:off x="5268913" y="2633663"/>
            <a:ext cx="46037" cy="12858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50" name="Oval 39"/>
          <p:cNvSpPr>
            <a:spLocks noChangeArrowheads="1"/>
          </p:cNvSpPr>
          <p:nvPr/>
        </p:nvSpPr>
        <p:spPr bwMode="auto">
          <a:xfrm rot="-1951001">
            <a:off x="4973638" y="2798763"/>
            <a:ext cx="52387" cy="1397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51" name="Rectangle 6"/>
          <p:cNvSpPr>
            <a:spLocks noChangeArrowheads="1"/>
          </p:cNvSpPr>
          <p:nvPr/>
        </p:nvSpPr>
        <p:spPr bwMode="auto">
          <a:xfrm>
            <a:off x="4518025" y="19351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52" name="Oval 37"/>
          <p:cNvSpPr>
            <a:spLocks noChangeArrowheads="1"/>
          </p:cNvSpPr>
          <p:nvPr/>
        </p:nvSpPr>
        <p:spPr bwMode="auto">
          <a:xfrm>
            <a:off x="4454525" y="18494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53" name="Oval 39"/>
          <p:cNvSpPr>
            <a:spLocks noChangeArrowheads="1"/>
          </p:cNvSpPr>
          <p:nvPr/>
        </p:nvSpPr>
        <p:spPr bwMode="auto">
          <a:xfrm rot="-2261990">
            <a:off x="4554538" y="1849438"/>
            <a:ext cx="160337"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93201030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Oval 9"/>
          <p:cNvSpPr>
            <a:spLocks noChangeAspect="1" noChangeArrowheads="1"/>
          </p:cNvSpPr>
          <p:nvPr/>
        </p:nvSpPr>
        <p:spPr bwMode="auto">
          <a:xfrm>
            <a:off x="-2173288" y="4487863"/>
            <a:ext cx="7929563" cy="157003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1" name="Oval 9"/>
          <p:cNvSpPr>
            <a:spLocks noChangeAspect="1" noChangeArrowheads="1"/>
          </p:cNvSpPr>
          <p:nvPr/>
        </p:nvSpPr>
        <p:spPr bwMode="auto">
          <a:xfrm>
            <a:off x="-7824788" y="3921125"/>
            <a:ext cx="13584238" cy="2689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2"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3" name="Rectangle 6"/>
          <p:cNvSpPr>
            <a:spLocks noChangeArrowheads="1"/>
          </p:cNvSpPr>
          <p:nvPr/>
        </p:nvSpPr>
        <p:spPr bwMode="auto">
          <a:xfrm>
            <a:off x="5014913" y="2667000"/>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4" name="Oval 9"/>
          <p:cNvSpPr>
            <a:spLocks noChangeAspect="1" noChangeArrowheads="1"/>
          </p:cNvSpPr>
          <p:nvPr/>
        </p:nvSpPr>
        <p:spPr bwMode="auto">
          <a:xfrm>
            <a:off x="-4284663" y="4291013"/>
            <a:ext cx="10053638" cy="198913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5" name="Rectangle 10"/>
          <p:cNvSpPr>
            <a:spLocks noChangeArrowheads="1"/>
          </p:cNvSpPr>
          <p:nvPr/>
        </p:nvSpPr>
        <p:spPr bwMode="auto">
          <a:xfrm>
            <a:off x="-1751013" y="3852863"/>
            <a:ext cx="7345363" cy="1414462"/>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solidFill>
                <a:srgbClr val="000000"/>
              </a:solidFill>
            </a:endParaRPr>
          </a:p>
        </p:txBody>
      </p:sp>
      <p:sp>
        <p:nvSpPr>
          <p:cNvPr id="130056" name="Oval 11"/>
          <p:cNvSpPr>
            <a:spLocks noChangeAspect="1" noChangeArrowheads="1"/>
          </p:cNvSpPr>
          <p:nvPr/>
        </p:nvSpPr>
        <p:spPr bwMode="auto">
          <a:xfrm>
            <a:off x="-2173288" y="1258888"/>
            <a:ext cx="7942263" cy="7929562"/>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7"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Ewald sphere</a:t>
            </a:r>
          </a:p>
        </p:txBody>
      </p:sp>
      <p:sp>
        <p:nvSpPr>
          <p:cNvPr id="130059"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0" name="Oval 11"/>
          <p:cNvSpPr>
            <a:spLocks noChangeAspect="1" noChangeArrowheads="1"/>
          </p:cNvSpPr>
          <p:nvPr/>
        </p:nvSpPr>
        <p:spPr bwMode="auto">
          <a:xfrm>
            <a:off x="-7818438" y="-1573213"/>
            <a:ext cx="13590588" cy="135667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1" name="Oval 37"/>
          <p:cNvSpPr>
            <a:spLocks noChangeArrowheads="1"/>
          </p:cNvSpPr>
          <p:nvPr/>
        </p:nvSpPr>
        <p:spPr bwMode="auto">
          <a:xfrm>
            <a:off x="5305425" y="340518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9" name="Oval 39"/>
          <p:cNvSpPr>
            <a:spLocks noChangeArrowheads="1"/>
          </p:cNvSpPr>
          <p:nvPr/>
        </p:nvSpPr>
        <p:spPr bwMode="auto">
          <a:xfrm rot="-1107932">
            <a:off x="5416550" y="3400425"/>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3" name="Rectangle 16"/>
          <p:cNvSpPr>
            <a:spLocks noChangeArrowheads="1"/>
          </p:cNvSpPr>
          <p:nvPr/>
        </p:nvSpPr>
        <p:spPr bwMode="auto">
          <a:xfrm>
            <a:off x="-207963" y="0"/>
            <a:ext cx="46148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4" name="Rectangle 17"/>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What is “partiality”?</a:t>
            </a:r>
          </a:p>
        </p:txBody>
      </p:sp>
      <p:sp>
        <p:nvSpPr>
          <p:cNvPr id="23" name="Oval 39"/>
          <p:cNvSpPr>
            <a:spLocks noChangeArrowheads="1"/>
          </p:cNvSpPr>
          <p:nvPr/>
        </p:nvSpPr>
        <p:spPr bwMode="auto">
          <a:xfrm rot="-823452">
            <a:off x="5505450" y="3413125"/>
            <a:ext cx="120650" cy="31115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25" name="Oval 39"/>
          <p:cNvSpPr>
            <a:spLocks noChangeArrowheads="1"/>
          </p:cNvSpPr>
          <p:nvPr/>
        </p:nvSpPr>
        <p:spPr bwMode="auto">
          <a:xfrm rot="-1415540">
            <a:off x="5360988" y="3451225"/>
            <a:ext cx="127000" cy="32861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7" name="Oval 37"/>
          <p:cNvSpPr>
            <a:spLocks noChangeArrowheads="1"/>
          </p:cNvSpPr>
          <p:nvPr/>
        </p:nvSpPr>
        <p:spPr bwMode="auto">
          <a:xfrm>
            <a:off x="5562600" y="4260850"/>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45" name="Oval 39"/>
          <p:cNvSpPr>
            <a:spLocks noChangeArrowheads="1"/>
          </p:cNvSpPr>
          <p:nvPr/>
        </p:nvSpPr>
        <p:spPr bwMode="auto">
          <a:xfrm rot="-579559">
            <a:off x="5632450" y="4264025"/>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46" name="Oval 39"/>
          <p:cNvSpPr>
            <a:spLocks noChangeArrowheads="1"/>
          </p:cNvSpPr>
          <p:nvPr/>
        </p:nvSpPr>
        <p:spPr bwMode="auto">
          <a:xfrm rot="-325263">
            <a:off x="5670550" y="4267200"/>
            <a:ext cx="122238" cy="35401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47" name="Oval 39"/>
          <p:cNvSpPr>
            <a:spLocks noChangeArrowheads="1"/>
          </p:cNvSpPr>
          <p:nvPr/>
        </p:nvSpPr>
        <p:spPr bwMode="auto">
          <a:xfrm rot="-651798">
            <a:off x="5626100" y="4287838"/>
            <a:ext cx="123825" cy="34925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71" name="Oval 37"/>
          <p:cNvSpPr>
            <a:spLocks noChangeArrowheads="1"/>
          </p:cNvSpPr>
          <p:nvPr/>
        </p:nvSpPr>
        <p:spPr bwMode="auto">
          <a:xfrm>
            <a:off x="4951413" y="2581275"/>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50" name="Oval 39"/>
          <p:cNvSpPr>
            <a:spLocks noChangeArrowheads="1"/>
          </p:cNvSpPr>
          <p:nvPr/>
        </p:nvSpPr>
        <p:spPr bwMode="auto">
          <a:xfrm rot="-1107932">
            <a:off x="5062538" y="2576513"/>
            <a:ext cx="160337"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51" name="Oval 39"/>
          <p:cNvSpPr>
            <a:spLocks noChangeArrowheads="1"/>
          </p:cNvSpPr>
          <p:nvPr/>
        </p:nvSpPr>
        <p:spPr bwMode="auto">
          <a:xfrm rot="-1364125">
            <a:off x="5268913" y="2633663"/>
            <a:ext cx="46037" cy="12858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52" name="Oval 39"/>
          <p:cNvSpPr>
            <a:spLocks noChangeArrowheads="1"/>
          </p:cNvSpPr>
          <p:nvPr/>
        </p:nvSpPr>
        <p:spPr bwMode="auto">
          <a:xfrm rot="-1951001">
            <a:off x="4973638" y="2798763"/>
            <a:ext cx="52387" cy="1397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75" name="Rectangle 6"/>
          <p:cNvSpPr>
            <a:spLocks noChangeArrowheads="1"/>
          </p:cNvSpPr>
          <p:nvPr/>
        </p:nvSpPr>
        <p:spPr bwMode="auto">
          <a:xfrm>
            <a:off x="4518025" y="19351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76" name="Oval 37"/>
          <p:cNvSpPr>
            <a:spLocks noChangeArrowheads="1"/>
          </p:cNvSpPr>
          <p:nvPr/>
        </p:nvSpPr>
        <p:spPr bwMode="auto">
          <a:xfrm>
            <a:off x="4454525" y="18494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55" name="Oval 39"/>
          <p:cNvSpPr>
            <a:spLocks noChangeArrowheads="1"/>
          </p:cNvSpPr>
          <p:nvPr/>
        </p:nvSpPr>
        <p:spPr bwMode="auto">
          <a:xfrm rot="-2261990">
            <a:off x="4554538" y="1849438"/>
            <a:ext cx="160337"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42355894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path" presetSubtype="0" repeatCount="indefinite" decel="40000" fill="hold" grpId="0" nodeType="withEffect">
                                  <p:stCondLst>
                                    <p:cond delay="0"/>
                                  </p:stCondLst>
                                  <p:childTnLst>
                                    <p:animMotion origin="layout" path="M -5.55556E-7 -0.00069 C -5.55556E-7 0.00093 0.02708 0.00255 0.06007 0.00255 C 0.09896 0.00255 0.11302 0.00093 0.11892 -3.7037E-7 L 0.125 -0.00139 C 0.13108 -0.00231 0.14601 -0.0037 0.18993 -0.0037 C 0.21806 -0.0037 0.25 -0.00231 0.25 -0.00069 C 0.25 0.00093 0.21806 0.00255 0.18993 0.00255 C 0.14601 0.00255 0.13108 0.00093 0.125 -3.7037E-7 L 0.11892 -0.00139 C 0.11302 -0.00231 0.09896 -0.0037 0.06007 -0.0037 C 0.02708 -0.0037 -5.55556E-7 -0.00231 -5.55556E-7 -0.00069 Z " pathEditMode="relative" rAng="0" ptsTypes="ffFffffFfff">
                                      <p:cBhvr>
                                        <p:cTn id="6" dur="5000" fill="hold"/>
                                        <p:tgtEl>
                                          <p:spTgt spid="23"/>
                                        </p:tgtEl>
                                        <p:attrNameLst>
                                          <p:attrName>ppt_x</p:attrName>
                                          <p:attrName>ppt_y</p:attrName>
                                        </p:attrNameLst>
                                      </p:cBhvr>
                                      <p:rCtr x="12500" y="0"/>
                                    </p:animMotion>
                                  </p:childTnLst>
                                </p:cTn>
                              </p:par>
                              <p:par>
                                <p:cTn id="7" presetID="26" presetClass="path" presetSubtype="0" repeatCount="indefinite" decel="40000" fill="hold" grpId="0" nodeType="withEffect">
                                  <p:stCondLst>
                                    <p:cond delay="0"/>
                                  </p:stCondLst>
                                  <p:childTnLst>
                                    <p:animMotion origin="layout" path="M -0.00035 -0.00093 C -0.00035 0.00069 0.02396 0.00231 0.05399 0.00231 C 0.08924 0.00231 0.10191 0.00069 0.10712 -0.00024 L 0.11285 -0.00163 C 0.11823 -0.00255 0.13177 -0.00394 0.17136 -0.00394 C 0.19705 -0.00394 0.22622 -0.00255 0.22622 -0.00093 C 0.22622 0.00069 0.19705 0.00231 0.17136 0.00231 C 0.13177 0.00231 0.11823 0.00069 0.11285 -0.00024 L 0.10712 -0.00163 C 0.10191 -0.00255 0.08924 -0.00394 0.05399 -0.00394 C 0.02396 -0.00394 -0.00035 -0.00255 -0.00035 -0.00093 Z " pathEditMode="relative" rAng="0" ptsTypes="ffFffffFfff">
                                      <p:cBhvr>
                                        <p:cTn id="8" dur="5000" fill="hold"/>
                                        <p:tgtEl>
                                          <p:spTgt spid="19"/>
                                        </p:tgtEl>
                                        <p:attrNameLst>
                                          <p:attrName>ppt_x</p:attrName>
                                          <p:attrName>ppt_y</p:attrName>
                                        </p:attrNameLst>
                                      </p:cBhvr>
                                      <p:rCtr x="11319" y="0"/>
                                    </p:animMotion>
                                  </p:childTnLst>
                                </p:cTn>
                              </p:par>
                              <p:par>
                                <p:cTn id="9" presetID="26" presetClass="path" presetSubtype="0" repeatCount="indefinite" decel="40000" fill="hold" grpId="0" nodeType="withEffect">
                                  <p:stCondLst>
                                    <p:cond delay="0"/>
                                  </p:stCondLst>
                                  <p:childTnLst>
                                    <p:animMotion origin="layout" path="M 8.33333E-7 -0.00277 C 8.33333E-7 -0.00115 0.02066 0.00047 0.04583 0.00047 C 0.07569 0.00047 0.08646 -0.00115 0.09097 -0.00208 L 0.09566 -0.00347 C 0.10017 -0.00439 0.11163 -0.00578 0.14531 -0.00578 C 0.16684 -0.00578 0.19132 -0.00439 0.19132 -0.00277 C 0.19132 -0.00115 0.16684 0.00047 0.14531 0.00047 C 0.11163 0.00047 0.10017 -0.00115 0.09566 -0.00208 L 0.09097 -0.00347 C 0.08646 -0.00439 0.07569 -0.00578 0.04583 -0.00578 C 0.02066 -0.00578 8.33333E-7 -0.00439 8.33333E-7 -0.00277 Z " pathEditMode="relative" rAng="0" ptsTypes="ffFffffFfff">
                                      <p:cBhvr>
                                        <p:cTn id="10" dur="5000" fill="hold"/>
                                        <p:tgtEl>
                                          <p:spTgt spid="25"/>
                                        </p:tgtEl>
                                        <p:attrNameLst>
                                          <p:attrName>ppt_x</p:attrName>
                                          <p:attrName>ppt_y</p:attrName>
                                        </p:attrNameLst>
                                      </p:cBhvr>
                                      <p:rCtr x="9566" y="0"/>
                                    </p:animMotion>
                                  </p:childTnLst>
                                </p:cTn>
                              </p:par>
                              <p:par>
                                <p:cTn id="11" presetID="26" presetClass="path" presetSubtype="0" repeatCount="indefinite" decel="40000" fill="hold" grpId="0" nodeType="withEffect">
                                  <p:stCondLst>
                                    <p:cond delay="0"/>
                                  </p:stCondLst>
                                  <p:childTnLst>
                                    <p:animMotion origin="layout" path="M -5.55556E-7 -0.00069 C -5.55556E-7 0.00093 0.02708 0.00255 0.06007 0.00255 C 0.09896 0.00255 0.11302 0.00093 0.11892 -3.7037E-7 L 0.125 -0.00139 C 0.13108 -0.00231 0.14601 -0.0037 0.18993 -0.0037 C 0.21806 -0.0037 0.25 -0.00231 0.25 -0.00069 C 0.25 0.00093 0.21806 0.00255 0.18993 0.00255 C 0.14601 0.00255 0.13108 0.00093 0.125 -3.7037E-7 L 0.11892 -0.00139 C 0.11302 -0.00231 0.09896 -0.0037 0.06007 -0.0037 C 0.02708 -0.0037 -5.55556E-7 -0.00231 -5.55556E-7 -0.00069 Z " pathEditMode="relative" rAng="0" ptsTypes="ffFffffFfff">
                                      <p:cBhvr>
                                        <p:cTn id="12" dur="5000" fill="hold"/>
                                        <p:tgtEl>
                                          <p:spTgt spid="46"/>
                                        </p:tgtEl>
                                        <p:attrNameLst>
                                          <p:attrName>ppt_x</p:attrName>
                                          <p:attrName>ppt_y</p:attrName>
                                        </p:attrNameLst>
                                      </p:cBhvr>
                                      <p:rCtr x="12500" y="0"/>
                                    </p:animMotion>
                                  </p:childTnLst>
                                </p:cTn>
                              </p:par>
                              <p:par>
                                <p:cTn id="13"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14" dur="5000" fill="hold"/>
                                        <p:tgtEl>
                                          <p:spTgt spid="45"/>
                                        </p:tgtEl>
                                        <p:attrNameLst>
                                          <p:attrName>ppt_x</p:attrName>
                                          <p:attrName>ppt_y</p:attrName>
                                        </p:attrNameLst>
                                      </p:cBhvr>
                                      <p:rCtr x="11319" y="0"/>
                                    </p:animMotion>
                                  </p:childTnLst>
                                </p:cTn>
                              </p:par>
                              <p:par>
                                <p:cTn id="15" presetID="26" presetClass="path" presetSubtype="0" repeatCount="indefinite" decel="40000" fill="hold" grpId="0" nodeType="withEffect">
                                  <p:stCondLst>
                                    <p:cond delay="0"/>
                                  </p:stCondLst>
                                  <p:childTnLst>
                                    <p:animMotion origin="layout" path="M 0.00226 -0.0074 C 0.00226 -0.00578 0.02292 -0.00416 0.04809 -0.00416 C 0.07795 -0.00416 0.08871 -0.00578 0.09323 -0.00671 L 0.09792 -0.0081 C 0.10243 -0.00902 0.11389 -0.01041 0.14757 -0.01041 C 0.1691 -0.01041 0.19358 -0.00902 0.19358 -0.0074 C 0.19358 -0.00578 0.1691 -0.00416 0.14757 -0.00416 C 0.11389 -0.00416 0.10243 -0.00578 0.09792 -0.00671 L 0.09323 -0.0081 C 0.08871 -0.00902 0.07795 -0.01041 0.04809 -0.01041 C 0.02292 -0.01041 0.00226 -0.00902 0.00226 -0.0074 Z " pathEditMode="relative" rAng="0" ptsTypes="ffFffffFfff">
                                      <p:cBhvr>
                                        <p:cTn id="16" dur="5000" fill="hold"/>
                                        <p:tgtEl>
                                          <p:spTgt spid="47"/>
                                        </p:tgtEl>
                                        <p:attrNameLst>
                                          <p:attrName>ppt_x</p:attrName>
                                          <p:attrName>ppt_y</p:attrName>
                                        </p:attrNameLst>
                                      </p:cBhvr>
                                      <p:rCtr x="9566" y="0"/>
                                    </p:animMotion>
                                  </p:childTnLst>
                                </p:cTn>
                              </p:par>
                              <p:par>
                                <p:cTn id="17" presetID="26" presetClass="path" presetSubtype="0" repeatCount="indefinite" decel="40000" fill="hold" grpId="0" nodeType="withEffect">
                                  <p:stCondLst>
                                    <p:cond delay="0"/>
                                  </p:stCondLst>
                                  <p:childTnLst>
                                    <p:animMotion origin="layout" path="M 4.16667E-6 0.00046 C 4.16667E-6 0.00208 0.02708 0.0037 0.06007 0.0037 C 0.09895 0.0037 0.11302 0.00208 0.11892 0.00115 L 0.125 -0.00023 C 0.13107 -0.00116 0.146 -0.00255 0.18993 -0.00255 C 0.21805 -0.00255 0.25 -0.00116 0.25 0.00046 C 0.25 0.00208 0.21805 0.0037 0.18993 0.0037 C 0.146 0.0037 0.13107 0.00208 0.125 0.00115 L 0.11892 -0.00023 C 0.11302 -0.00116 0.09895 -0.00255 0.06007 -0.00255 C 0.02708 -0.00255 4.16667E-6 -0.00116 4.16667E-6 0.00046 Z " pathEditMode="relative" rAng="0" ptsTypes="ffFffffFfff">
                                      <p:cBhvr>
                                        <p:cTn id="18" dur="5000" fill="hold"/>
                                        <p:tgtEl>
                                          <p:spTgt spid="51"/>
                                        </p:tgtEl>
                                        <p:attrNameLst>
                                          <p:attrName>ppt_x</p:attrName>
                                          <p:attrName>ppt_y</p:attrName>
                                        </p:attrNameLst>
                                      </p:cBhvr>
                                      <p:rCtr x="12500" y="0"/>
                                    </p:animMotion>
                                  </p:childTnLst>
                                </p:cTn>
                              </p:par>
                              <p:par>
                                <p:cTn id="19"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20" dur="5000" fill="hold"/>
                                        <p:tgtEl>
                                          <p:spTgt spid="50"/>
                                        </p:tgtEl>
                                        <p:attrNameLst>
                                          <p:attrName>ppt_x</p:attrName>
                                          <p:attrName>ppt_y</p:attrName>
                                        </p:attrNameLst>
                                      </p:cBhvr>
                                      <p:rCtr x="11319" y="0"/>
                                    </p:animMotion>
                                  </p:childTnLst>
                                </p:cTn>
                              </p:par>
                              <p:par>
                                <p:cTn id="21" presetID="26" presetClass="path" presetSubtype="0" repeatCount="indefinite" decel="40000" fill="hold" grpId="0" nodeType="withEffect">
                                  <p:stCondLst>
                                    <p:cond delay="0"/>
                                  </p:stCondLst>
                                  <p:childTnLst>
                                    <p:animMotion origin="layout" path="M -4.16667E-6 1.85185E-6 C -4.16667E-6 0.00162 0.02066 0.00324 0.04584 0.00324 C 0.0757 0.00324 0.08646 0.00162 0.09098 0.00069 L 0.09566 -0.0007 C 0.10018 -0.00162 0.11164 -0.00301 0.14532 -0.00301 C 0.16684 -0.00301 0.19132 -0.00162 0.19132 1.85185E-6 C 0.19132 0.00162 0.16684 0.00324 0.14532 0.00324 C 0.11164 0.00324 0.10018 0.00162 0.09566 0.00069 L 0.09098 -0.0007 C 0.08646 -0.00162 0.0757 -0.00301 0.04584 -0.00301 C 0.02066 -0.00301 -4.16667E-6 -0.00162 -4.16667E-6 1.85185E-6 Z " pathEditMode="relative" rAng="0" ptsTypes="ffFffffFfff">
                                      <p:cBhvr>
                                        <p:cTn id="22" dur="5000" fill="hold"/>
                                        <p:tgtEl>
                                          <p:spTgt spid="52"/>
                                        </p:tgtEl>
                                        <p:attrNameLst>
                                          <p:attrName>ppt_x</p:attrName>
                                          <p:attrName>ppt_y</p:attrName>
                                        </p:attrNameLst>
                                      </p:cBhvr>
                                      <p:rCtr x="9566" y="0"/>
                                    </p:animMotion>
                                  </p:childTnLst>
                                </p:cTn>
                              </p:par>
                              <p:par>
                                <p:cTn id="23"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24" dur="5000" fill="hold"/>
                                        <p:tgtEl>
                                          <p:spTgt spid="55"/>
                                        </p:tgtEl>
                                        <p:attrNameLst>
                                          <p:attrName>ppt_x</p:attrName>
                                          <p:attrName>ppt_y</p:attrName>
                                        </p:attrNameLst>
                                      </p:cBhvr>
                                      <p:rCtr x="113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45" grpId="0" animBg="1"/>
      <p:bldP spid="46" grpId="0" animBg="1"/>
      <p:bldP spid="47" grpId="0" animBg="1"/>
      <p:bldP spid="50" grpId="0" animBg="1"/>
      <p:bldP spid="51" grpId="0" animBg="1"/>
      <p:bldP spid="52" grpId="0" animBg="1"/>
      <p:bldP spid="5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smtClean="0"/>
              <a:t>nearBragg program</a:t>
            </a:r>
          </a:p>
        </p:txBody>
      </p:sp>
      <p:pic>
        <p:nvPicPr>
          <p:cNvPr id="140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208438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2" name="Text Box 4"/>
          <p:cNvSpPr txBox="1">
            <a:spLocks noChangeArrowheads="1"/>
          </p:cNvSpPr>
          <p:nvPr/>
        </p:nvSpPr>
        <p:spPr bwMode="auto">
          <a:xfrm>
            <a:off x="1460500" y="1479550"/>
            <a:ext cx="605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latin typeface="Courier New" pitchFamily="49" charset="0"/>
              </a:rPr>
              <a:t>http://bl831.als.lbl.gov/~jamesh/nearBragg/</a:t>
            </a:r>
          </a:p>
        </p:txBody>
      </p:sp>
      <p:sp>
        <p:nvSpPr>
          <p:cNvPr id="91141" name="Text Box 5"/>
          <p:cNvSpPr txBox="1">
            <a:spLocks noChangeArrowheads="1"/>
          </p:cNvSpPr>
          <p:nvPr/>
        </p:nvSpPr>
        <p:spPr bwMode="auto">
          <a:xfrm>
            <a:off x="271463" y="2038350"/>
            <a:ext cx="5516562"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40000"/>
              </a:lnSpc>
              <a:buFontTx/>
              <a:buChar char="•"/>
            </a:pPr>
            <a:r>
              <a:rPr lang="en-US" altLang="en-US" sz="2800"/>
              <a:t>“assumption-free” total scattering</a:t>
            </a:r>
          </a:p>
          <a:p>
            <a:pPr eaLnBrk="1" hangingPunct="1">
              <a:lnSpc>
                <a:spcPct val="140000"/>
              </a:lnSpc>
              <a:buFontTx/>
              <a:buChar char="•"/>
            </a:pPr>
            <a:r>
              <a:rPr lang="en-US" altLang="en-US" sz="2800"/>
              <a:t>no Fourier Transform</a:t>
            </a:r>
          </a:p>
          <a:p>
            <a:pPr eaLnBrk="1" hangingPunct="1">
              <a:lnSpc>
                <a:spcPct val="140000"/>
              </a:lnSpc>
              <a:buFontTx/>
              <a:buChar char="•"/>
            </a:pPr>
            <a:r>
              <a:rPr lang="en-US" altLang="en-US" sz="2800"/>
              <a:t>no unit cells</a:t>
            </a:r>
          </a:p>
          <a:p>
            <a:pPr eaLnBrk="1" hangingPunct="1">
              <a:lnSpc>
                <a:spcPct val="140000"/>
              </a:lnSpc>
              <a:buFontTx/>
              <a:buChar char="•"/>
            </a:pPr>
            <a:r>
              <a:rPr lang="en-US" altLang="en-US" sz="2800"/>
              <a:t>no “mosaicity”</a:t>
            </a:r>
          </a:p>
          <a:p>
            <a:pPr eaLnBrk="1" hangingPunct="1">
              <a:lnSpc>
                <a:spcPct val="140000"/>
              </a:lnSpc>
              <a:buFontTx/>
              <a:buChar char="•"/>
            </a:pPr>
            <a:r>
              <a:rPr lang="en-US" altLang="en-US" sz="2800"/>
              <a:t>arbitrary “atoms”</a:t>
            </a:r>
          </a:p>
          <a:p>
            <a:pPr eaLnBrk="1" hangingPunct="1">
              <a:lnSpc>
                <a:spcPct val="140000"/>
              </a:lnSpc>
              <a:buFontTx/>
              <a:buChar char="•"/>
            </a:pPr>
            <a:r>
              <a:rPr lang="en-US" altLang="en-US" sz="2800"/>
              <a:t>arbitrary “source”</a:t>
            </a:r>
          </a:p>
          <a:p>
            <a:pPr eaLnBrk="1" hangingPunct="1">
              <a:lnSpc>
                <a:spcPct val="140000"/>
              </a:lnSpc>
              <a:buFontTx/>
              <a:buChar char="•"/>
            </a:pPr>
            <a:r>
              <a:rPr lang="en-US" altLang="en-US" sz="2800"/>
              <a:t>coherent or not</a:t>
            </a:r>
          </a:p>
        </p:txBody>
      </p:sp>
    </p:spTree>
    <p:extLst>
      <p:ext uri="{BB962C8B-B14F-4D97-AF65-F5344CB8AC3E}">
        <p14:creationId xmlns:p14="http://schemas.microsoft.com/office/powerpoint/2010/main" val="4173395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11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11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114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114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114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11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49507" name="Object 3"/>
          <p:cNvGraphicFramePr>
            <a:graphicFrameLocks noChangeAspect="1"/>
          </p:cNvGraphicFramePr>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17424" name="Chart" r:id="rId3" imgW="6258039" imgH="4876890" progId="MSGraph.Chart.8">
                  <p:embed followColorScheme="full"/>
                </p:oleObj>
              </mc:Choice>
              <mc:Fallback>
                <p:oleObj name="Chart" r:id="rId3" imgW="6258039"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950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solidFill>
                  <a:srgbClr val="000000"/>
                </a:solidFill>
                <a:latin typeface="Arial" pitchFamily="34" charset="0"/>
                <a:cs typeface="Arial" pitchFamily="34" charset="0"/>
              </a:rPr>
              <a:t>dose rate (kGy/s)</a:t>
            </a:r>
          </a:p>
        </p:txBody>
      </p:sp>
      <p:sp>
        <p:nvSpPr>
          <p:cNvPr id="14950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solidFill>
                  <a:srgbClr val="000000"/>
                </a:solidFill>
                <a:latin typeface="Arial" pitchFamily="34" charset="0"/>
                <a:cs typeface="Arial" pitchFamily="34" charset="0"/>
              </a:rPr>
              <a:t>maximum useful dose (MGy)</a:t>
            </a:r>
          </a:p>
        </p:txBody>
      </p:sp>
    </p:spTree>
    <p:extLst>
      <p:ext uri="{BB962C8B-B14F-4D97-AF65-F5344CB8AC3E}">
        <p14:creationId xmlns:p14="http://schemas.microsoft.com/office/powerpoint/2010/main" val="27772016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0" descr="intimage_i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95600"/>
            <a:ext cx="97536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2"/>
          <p:cNvSpPr>
            <a:spLocks noGrp="1" noChangeArrowheads="1"/>
          </p:cNvSpPr>
          <p:nvPr>
            <p:ph type="title"/>
          </p:nvPr>
        </p:nvSpPr>
        <p:spPr/>
        <p:txBody>
          <a:bodyPr/>
          <a:lstStyle/>
          <a:p>
            <a:pPr eaLnBrk="1" hangingPunct="1"/>
            <a:r>
              <a:rPr lang="en-US" altLang="en-US" smtClean="0"/>
              <a:t>square</a:t>
            </a:r>
          </a:p>
        </p:txBody>
      </p:sp>
    </p:spTree>
    <p:extLst>
      <p:ext uri="{BB962C8B-B14F-4D97-AF65-F5344CB8AC3E}">
        <p14:creationId xmlns:p14="http://schemas.microsoft.com/office/powerpoint/2010/main" val="25843391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8" descr="intimage_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95600"/>
            <a:ext cx="97536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2"/>
          <p:cNvSpPr>
            <a:spLocks noGrp="1" noChangeArrowheads="1"/>
          </p:cNvSpPr>
          <p:nvPr>
            <p:ph type="title"/>
          </p:nvPr>
        </p:nvSpPr>
        <p:spPr/>
        <p:txBody>
          <a:bodyPr/>
          <a:lstStyle/>
          <a:p>
            <a:pPr eaLnBrk="1" hangingPunct="1"/>
            <a:r>
              <a:rPr lang="en-US" altLang="en-US" smtClean="0"/>
              <a:t>round</a:t>
            </a:r>
          </a:p>
        </p:txBody>
      </p:sp>
    </p:spTree>
    <p:extLst>
      <p:ext uri="{BB962C8B-B14F-4D97-AF65-F5344CB8AC3E}">
        <p14:creationId xmlns:p14="http://schemas.microsoft.com/office/powerpoint/2010/main" val="27820264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93187"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000">
                <a:solidFill>
                  <a:srgbClr val="000000"/>
                </a:solidFill>
              </a:rPr>
              <a:t>Dependence on signal</a:t>
            </a:r>
          </a:p>
        </p:txBody>
      </p:sp>
      <p:sp>
        <p:nvSpPr>
          <p:cNvPr id="93188"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400">
                <a:solidFill>
                  <a:srgbClr val="000000"/>
                </a:solidFill>
              </a:rPr>
              <a:t>Time</a:t>
            </a:r>
          </a:p>
        </p:txBody>
      </p:sp>
      <p:sp>
        <p:nvSpPr>
          <p:cNvPr id="93189"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a:solidFill>
                  <a:srgbClr val="000000"/>
                </a:solidFill>
              </a:rPr>
              <a:t>     none         sqrt      proportional</a:t>
            </a:r>
          </a:p>
        </p:txBody>
      </p:sp>
      <p:sp>
        <p:nvSpPr>
          <p:cNvPr id="93190"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a:solidFill>
                  <a:srgbClr val="000000"/>
                </a:solidFill>
              </a:rPr>
              <a:t>none</a:t>
            </a:r>
          </a:p>
          <a:p>
            <a:pPr eaLnBrk="1" fontAlgn="base" hangingPunct="1">
              <a:spcBef>
                <a:spcPct val="0"/>
              </a:spcBef>
              <a:spcAft>
                <a:spcPct val="0"/>
              </a:spcAft>
              <a:buFontTx/>
              <a:buNone/>
            </a:pPr>
            <a:endParaRPr lang="en-US" altLang="en-US" sz="2800">
              <a:solidFill>
                <a:srgbClr val="000000"/>
              </a:solidFill>
            </a:endParaRPr>
          </a:p>
          <a:p>
            <a:pPr eaLnBrk="1" fontAlgn="base" hangingPunct="1">
              <a:spcBef>
                <a:spcPct val="0"/>
              </a:spcBef>
              <a:spcAft>
                <a:spcPct val="0"/>
              </a:spcAft>
              <a:buFontTx/>
              <a:buNone/>
            </a:pPr>
            <a:endParaRPr lang="en-US" altLang="en-US" sz="2800">
              <a:solidFill>
                <a:srgbClr val="000000"/>
              </a:solidFill>
            </a:endParaRPr>
          </a:p>
          <a:p>
            <a:pPr eaLnBrk="1" fontAlgn="base" hangingPunct="1">
              <a:spcBef>
                <a:spcPct val="0"/>
              </a:spcBef>
              <a:spcAft>
                <a:spcPct val="0"/>
              </a:spcAft>
              <a:buFontTx/>
              <a:buNone/>
            </a:pPr>
            <a:endParaRPr lang="en-US" altLang="en-US" sz="2800">
              <a:solidFill>
                <a:srgbClr val="000000"/>
              </a:solidFill>
            </a:endParaRPr>
          </a:p>
          <a:p>
            <a:pPr eaLnBrk="1" fontAlgn="base" hangingPunct="1">
              <a:spcBef>
                <a:spcPct val="0"/>
              </a:spcBef>
              <a:spcAft>
                <a:spcPct val="0"/>
              </a:spcAft>
              <a:buFontTx/>
              <a:buNone/>
            </a:pPr>
            <a:endParaRPr lang="en-US" altLang="en-US" sz="2800">
              <a:solidFill>
                <a:srgbClr val="000000"/>
              </a:solidFill>
            </a:endParaRPr>
          </a:p>
          <a:p>
            <a:pPr eaLnBrk="1" fontAlgn="base" hangingPunct="1">
              <a:spcBef>
                <a:spcPct val="0"/>
              </a:spcBef>
              <a:spcAft>
                <a:spcPct val="0"/>
              </a:spcAft>
              <a:buFontTx/>
              <a:buNone/>
            </a:pPr>
            <a:r>
              <a:rPr lang="en-US" altLang="en-US" sz="2800">
                <a:solidFill>
                  <a:srgbClr val="000000"/>
                </a:solidFill>
              </a:rPr>
              <a:t>1/sqrt</a:t>
            </a:r>
          </a:p>
          <a:p>
            <a:pPr eaLnBrk="1" fontAlgn="base" hangingPunct="1">
              <a:spcBef>
                <a:spcPct val="0"/>
              </a:spcBef>
              <a:spcAft>
                <a:spcPct val="0"/>
              </a:spcAft>
              <a:buFontTx/>
              <a:buNone/>
            </a:pPr>
            <a:r>
              <a:rPr lang="en-US" altLang="en-US" sz="2800">
                <a:solidFill>
                  <a:srgbClr val="000000"/>
                </a:solidFill>
              </a:rPr>
              <a:t>1/prop</a:t>
            </a:r>
            <a:r>
              <a:rPr lang="en-US" altLang="en-US" sz="4000">
                <a:solidFill>
                  <a:srgbClr val="000000"/>
                </a:solidFill>
              </a:rPr>
              <a:t>.</a:t>
            </a:r>
          </a:p>
        </p:txBody>
      </p:sp>
      <p:sp>
        <p:nvSpPr>
          <p:cNvPr id="93191"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rPr>
              <a:t>CCD</a:t>
            </a:r>
          </a:p>
          <a:p>
            <a:pPr algn="ctr" eaLnBrk="1" fontAlgn="base" hangingPunct="1">
              <a:spcBef>
                <a:spcPct val="0"/>
              </a:spcBef>
              <a:spcAft>
                <a:spcPct val="0"/>
              </a:spcAft>
              <a:buFontTx/>
              <a:buNone/>
            </a:pPr>
            <a:r>
              <a:rPr lang="en-US" altLang="en-US" sz="2400">
                <a:solidFill>
                  <a:srgbClr val="000000"/>
                </a:solidFill>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524"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defRPr/>
            </a:pPr>
            <a:r>
              <a:rPr lang="en-US" altLang="en-US" sz="2400" dirty="0" smtClean="0">
                <a:solidFill>
                  <a:srgbClr val="FFFFFF">
                    <a:lumMod val="75000"/>
                  </a:srgbClr>
                </a:solidFill>
              </a:rPr>
              <a:t>Photon</a:t>
            </a:r>
          </a:p>
          <a:p>
            <a:pPr algn="ctr" eaLnBrk="1" fontAlgn="base" hangingPunct="1">
              <a:spcBef>
                <a:spcPct val="0"/>
              </a:spcBef>
              <a:spcAft>
                <a:spcPct val="0"/>
              </a:spcAft>
              <a:buFontTx/>
              <a:buNone/>
              <a:defRPr/>
            </a:pPr>
            <a:r>
              <a:rPr lang="en-US" altLang="en-US" sz="2400" dirty="0" smtClean="0">
                <a:solidFill>
                  <a:srgbClr val="FFFFFF">
                    <a:lumMod val="75000"/>
                  </a:srgbClr>
                </a:solidFill>
              </a:rPr>
              <a:t>counting</a:t>
            </a:r>
          </a:p>
        </p:txBody>
      </p:sp>
      <p:sp>
        <p:nvSpPr>
          <p:cNvPr id="93197"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rPr>
              <a:t>Beam flicker</a:t>
            </a:r>
          </a:p>
        </p:txBody>
      </p:sp>
      <p:sp>
        <p:nvSpPr>
          <p:cNvPr id="93198"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rPr>
              <a:t>Shutter jitter</a:t>
            </a:r>
          </a:p>
          <a:p>
            <a:pPr algn="ctr" eaLnBrk="1" fontAlgn="base" hangingPunct="1">
              <a:spcBef>
                <a:spcPct val="0"/>
              </a:spcBef>
              <a:spcAft>
                <a:spcPct val="0"/>
              </a:spcAft>
              <a:buFontTx/>
              <a:buNone/>
            </a:pPr>
            <a:r>
              <a:rPr lang="en-US" altLang="en-US" sz="2400">
                <a:solidFill>
                  <a:srgbClr val="000000"/>
                </a:solidFill>
              </a:rPr>
              <a:t>Sample vibration</a:t>
            </a:r>
          </a:p>
        </p:txBody>
      </p:sp>
      <p:sp>
        <p:nvSpPr>
          <p:cNvPr id="64527"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ts val="200"/>
              </a:spcBef>
              <a:spcAft>
                <a:spcPct val="0"/>
              </a:spcAft>
              <a:buFontTx/>
              <a:buNone/>
              <a:defRPr/>
            </a:pPr>
            <a:r>
              <a:rPr lang="en-US" altLang="en-US" sz="2400" dirty="0" smtClean="0">
                <a:solidFill>
                  <a:srgbClr val="FFFFFF">
                    <a:lumMod val="75000"/>
                  </a:srgbClr>
                </a:solidFill>
              </a:rPr>
              <a:t>Detector calibration</a:t>
            </a:r>
          </a:p>
          <a:p>
            <a:pPr algn="ctr" eaLnBrk="1" fontAlgn="base" hangingPunct="1">
              <a:spcBef>
                <a:spcPts val="200"/>
              </a:spcBef>
              <a:spcAft>
                <a:spcPct val="0"/>
              </a:spcAft>
              <a:buFontTx/>
              <a:buNone/>
              <a:defRPr/>
            </a:pPr>
            <a:r>
              <a:rPr lang="en-US" altLang="en-US" sz="2400" dirty="0" smtClean="0">
                <a:solidFill>
                  <a:srgbClr val="000000"/>
                </a:solidFill>
              </a:rPr>
              <a:t>attenuation</a:t>
            </a:r>
          </a:p>
          <a:p>
            <a:pPr algn="ctr" eaLnBrk="1" fontAlgn="base" hangingPunct="1">
              <a:spcBef>
                <a:spcPts val="200"/>
              </a:spcBef>
              <a:spcAft>
                <a:spcPct val="0"/>
              </a:spcAft>
              <a:buFontTx/>
              <a:buNone/>
              <a:defRPr/>
            </a:pPr>
            <a:r>
              <a:rPr lang="en-US" altLang="en-US" sz="2400" dirty="0" smtClean="0">
                <a:solidFill>
                  <a:srgbClr val="FF0000"/>
                </a:solidFill>
              </a:rPr>
              <a:t>partiality</a:t>
            </a:r>
          </a:p>
          <a:p>
            <a:pPr algn="ctr" eaLnBrk="1" fontAlgn="base" hangingPunct="1">
              <a:spcBef>
                <a:spcPts val="200"/>
              </a:spcBef>
              <a:spcAft>
                <a:spcPct val="0"/>
              </a:spcAft>
              <a:buFontTx/>
              <a:buNone/>
              <a:defRPr/>
            </a:pPr>
            <a:r>
              <a:rPr lang="en-US" altLang="en-US" sz="2400" dirty="0" smtClean="0">
                <a:solidFill>
                  <a:srgbClr val="000000"/>
                </a:solidFill>
              </a:rPr>
              <a:t>Non-isomorphism</a:t>
            </a:r>
          </a:p>
          <a:p>
            <a:pPr algn="ctr" eaLnBrk="1" fontAlgn="base" hangingPunct="1">
              <a:spcBef>
                <a:spcPts val="200"/>
              </a:spcBef>
              <a:spcAft>
                <a:spcPct val="0"/>
              </a:spcAft>
              <a:buFontTx/>
              <a:buNone/>
              <a:defRPr/>
            </a:pPr>
            <a:r>
              <a:rPr lang="en-US" altLang="en-US" sz="2400" dirty="0" smtClean="0">
                <a:solidFill>
                  <a:srgbClr val="000000"/>
                </a:solidFill>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1767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rPr>
              <a:t>scattering from a crystal structure</a:t>
            </a:r>
          </a:p>
        </p:txBody>
      </p:sp>
      <p:sp>
        <p:nvSpPr>
          <p:cNvPr id="143363"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False color intensity</a:t>
            </a:r>
          </a:p>
        </p:txBody>
      </p:sp>
      <p:sp>
        <p:nvSpPr>
          <p:cNvPr id="14336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sample</a:t>
            </a:r>
          </a:p>
        </p:txBody>
      </p:sp>
      <p:sp>
        <p:nvSpPr>
          <p:cNvPr id="14336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detector</a:t>
            </a:r>
          </a:p>
        </p:txBody>
      </p:sp>
      <p:pic>
        <p:nvPicPr>
          <p:cNvPr id="1433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2662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rPr>
              <a:t>scattering from a crystal structure</a:t>
            </a:r>
          </a:p>
        </p:txBody>
      </p:sp>
      <p:sp>
        <p:nvSpPr>
          <p:cNvPr id="144387"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False color intensity</a:t>
            </a:r>
          </a:p>
        </p:txBody>
      </p:sp>
      <p:sp>
        <p:nvSpPr>
          <p:cNvPr id="144388"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sample</a:t>
            </a:r>
          </a:p>
        </p:txBody>
      </p:sp>
      <p:sp>
        <p:nvSpPr>
          <p:cNvPr id="144389"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detector</a:t>
            </a:r>
          </a:p>
        </p:txBody>
      </p:sp>
      <p:pic>
        <p:nvPicPr>
          <p:cNvPr id="1443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31188235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rPr>
              <a:t>scattering from a crystal structure</a:t>
            </a:r>
          </a:p>
        </p:txBody>
      </p:sp>
      <p:sp>
        <p:nvSpPr>
          <p:cNvPr id="145411"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False color intensity</a:t>
            </a:r>
          </a:p>
        </p:txBody>
      </p:sp>
      <p:sp>
        <p:nvSpPr>
          <p:cNvPr id="145412"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sample</a:t>
            </a:r>
          </a:p>
        </p:txBody>
      </p:sp>
      <p:sp>
        <p:nvSpPr>
          <p:cNvPr id="145413"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detector</a:t>
            </a:r>
          </a:p>
        </p:txBody>
      </p:sp>
      <p:pic>
        <p:nvPicPr>
          <p:cNvPr id="1454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1363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146435"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a:t>Dependence on signal</a:t>
            </a:r>
          </a:p>
        </p:txBody>
      </p:sp>
      <p:sp>
        <p:nvSpPr>
          <p:cNvPr id="146436"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400"/>
              <a:t>Time</a:t>
            </a:r>
          </a:p>
        </p:txBody>
      </p:sp>
      <p:sp>
        <p:nvSpPr>
          <p:cNvPr id="146437"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t>     none         sqrt      proportional</a:t>
            </a:r>
          </a:p>
        </p:txBody>
      </p:sp>
      <p:sp>
        <p:nvSpPr>
          <p:cNvPr id="146438"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t>none</a:t>
            </a:r>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r>
              <a:rPr lang="en-US" altLang="en-US" sz="2800"/>
              <a:t>1/sqrt</a:t>
            </a:r>
          </a:p>
          <a:p>
            <a:pPr eaLnBrk="1" hangingPunct="1">
              <a:spcBef>
                <a:spcPct val="0"/>
              </a:spcBef>
              <a:buFontTx/>
              <a:buNone/>
            </a:pPr>
            <a:r>
              <a:rPr lang="en-US" altLang="en-US" sz="2800"/>
              <a:t>1/prop</a:t>
            </a:r>
            <a:r>
              <a:rPr lang="en-US" altLang="en-US" sz="4000"/>
              <a:t>.</a:t>
            </a:r>
          </a:p>
        </p:txBody>
      </p:sp>
      <p:sp>
        <p:nvSpPr>
          <p:cNvPr id="67591"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n-US" altLang="en-US" sz="2400" dirty="0" smtClean="0">
                <a:solidFill>
                  <a:schemeClr val="bg1">
                    <a:lumMod val="65000"/>
                  </a:schemeClr>
                </a:solidFill>
              </a:rPr>
              <a:t>CCD</a:t>
            </a:r>
          </a:p>
          <a:p>
            <a:pPr algn="ctr" eaLnBrk="1" hangingPunct="1">
              <a:spcBef>
                <a:spcPct val="0"/>
              </a:spcBef>
              <a:buFontTx/>
              <a:buNone/>
              <a:defRPr/>
            </a:pPr>
            <a:r>
              <a:rPr lang="en-US" altLang="en-US" sz="2400" dirty="0" smtClean="0">
                <a:solidFill>
                  <a:schemeClr val="bg1">
                    <a:lumMod val="65000"/>
                  </a:schemeClr>
                </a:solidFill>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596"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n-US" altLang="en-US" sz="2400" dirty="0" smtClean="0">
                <a:solidFill>
                  <a:schemeClr val="bg1">
                    <a:lumMod val="65000"/>
                  </a:schemeClr>
                </a:solidFill>
              </a:rPr>
              <a:t>Photon</a:t>
            </a:r>
          </a:p>
          <a:p>
            <a:pPr algn="ctr" eaLnBrk="1" hangingPunct="1">
              <a:spcBef>
                <a:spcPct val="0"/>
              </a:spcBef>
              <a:buFontTx/>
              <a:buNone/>
              <a:defRPr/>
            </a:pPr>
            <a:r>
              <a:rPr lang="en-US" altLang="en-US" sz="2400" dirty="0" smtClean="0">
                <a:solidFill>
                  <a:schemeClr val="bg1">
                    <a:lumMod val="65000"/>
                  </a:schemeClr>
                </a:solidFill>
              </a:rPr>
              <a:t>counting</a:t>
            </a:r>
          </a:p>
        </p:txBody>
      </p:sp>
      <p:sp>
        <p:nvSpPr>
          <p:cNvPr id="146445"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Beam flicker</a:t>
            </a:r>
          </a:p>
        </p:txBody>
      </p:sp>
      <p:sp>
        <p:nvSpPr>
          <p:cNvPr id="146446"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Shutter jitter</a:t>
            </a:r>
          </a:p>
          <a:p>
            <a:pPr algn="ctr" eaLnBrk="1" hangingPunct="1">
              <a:spcBef>
                <a:spcPct val="0"/>
              </a:spcBef>
              <a:buFontTx/>
              <a:buNone/>
            </a:pPr>
            <a:r>
              <a:rPr lang="en-US" altLang="en-US" sz="2400"/>
              <a:t>Sample vibration</a:t>
            </a:r>
          </a:p>
        </p:txBody>
      </p:sp>
      <p:sp>
        <p:nvSpPr>
          <p:cNvPr id="67599"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ts val="200"/>
              </a:spcBef>
              <a:buFontTx/>
              <a:buNone/>
              <a:defRPr/>
            </a:pPr>
            <a:r>
              <a:rPr lang="en-US" altLang="en-US" sz="2400" dirty="0" smtClean="0">
                <a:solidFill>
                  <a:schemeClr val="bg1">
                    <a:lumMod val="75000"/>
                  </a:schemeClr>
                </a:solidFill>
              </a:rPr>
              <a:t>Detector calibration</a:t>
            </a:r>
          </a:p>
          <a:p>
            <a:pPr algn="ctr" eaLnBrk="1" hangingPunct="1">
              <a:spcBef>
                <a:spcPts val="200"/>
              </a:spcBef>
              <a:buFontTx/>
              <a:buNone/>
              <a:defRPr/>
            </a:pPr>
            <a:r>
              <a:rPr lang="en-US" altLang="en-US" sz="2400" dirty="0" smtClean="0"/>
              <a:t>attenuation</a:t>
            </a:r>
          </a:p>
          <a:p>
            <a:pPr algn="ctr" eaLnBrk="1" hangingPunct="1">
              <a:spcBef>
                <a:spcPts val="200"/>
              </a:spcBef>
              <a:buFontTx/>
              <a:buNone/>
              <a:defRPr/>
            </a:pPr>
            <a:r>
              <a:rPr lang="en-US" altLang="en-US" sz="2400" dirty="0" smtClean="0">
                <a:solidFill>
                  <a:schemeClr val="bg1">
                    <a:lumMod val="75000"/>
                  </a:schemeClr>
                </a:solidFill>
              </a:rPr>
              <a:t>partiality</a:t>
            </a:r>
          </a:p>
          <a:p>
            <a:pPr algn="ctr" eaLnBrk="1" hangingPunct="1">
              <a:spcBef>
                <a:spcPts val="200"/>
              </a:spcBef>
              <a:buFontTx/>
              <a:buNone/>
              <a:defRPr/>
            </a:pPr>
            <a:r>
              <a:rPr lang="en-US" altLang="en-US" sz="2400" dirty="0" smtClean="0"/>
              <a:t>Non-isomorphism</a:t>
            </a:r>
          </a:p>
          <a:p>
            <a:pPr algn="ctr" eaLnBrk="1" hangingPunct="1">
              <a:spcBef>
                <a:spcPts val="200"/>
              </a:spcBef>
              <a:buFontTx/>
              <a:buNone/>
              <a:defRPr/>
            </a:pPr>
            <a:r>
              <a:rPr lang="en-US" altLang="en-US" sz="2400" dirty="0" smtClean="0">
                <a:solidFill>
                  <a:srgbClr val="FF0000"/>
                </a:solidFill>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411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TotalTime>
  <Words>3388</Words>
  <Application>Microsoft Office PowerPoint</Application>
  <PresentationFormat>On-screen Show (4:3)</PresentationFormat>
  <Paragraphs>804</Paragraphs>
  <Slides>96</Slides>
  <Notes>4</Notes>
  <HiddenSlides>11</HiddenSlides>
  <MMClips>1</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96</vt:i4>
      </vt:variant>
    </vt:vector>
  </HeadingPairs>
  <TitlesOfParts>
    <vt:vector size="106" baseType="lpstr">
      <vt:lpstr>Default Design</vt:lpstr>
      <vt:lpstr>4_Default Design</vt:lpstr>
      <vt:lpstr>2_Default Design</vt:lpstr>
      <vt:lpstr>2_Office Theme</vt:lpstr>
      <vt:lpstr>3_Default Design</vt:lpstr>
      <vt:lpstr>5_Default Design</vt:lpstr>
      <vt:lpstr>Office Theme</vt:lpstr>
      <vt:lpstr>1_Default Design</vt:lpstr>
      <vt:lpstr>Microsoft Graph Chart</vt:lpstr>
      <vt:lpstr>Chart</vt:lpstr>
      <vt:lpstr>Acknowledgements</vt:lpstr>
      <vt:lpstr>The Tool:  LSLS II vs LCLS</vt:lpstr>
      <vt:lpstr>Grand Challenges in Structural Biology</vt:lpstr>
      <vt:lpstr>Averaging doesn’t always reduce error</vt:lpstr>
      <vt:lpstr>PowerPoint Presentation</vt:lpstr>
      <vt:lpstr>PowerPoint Presentation</vt:lpstr>
      <vt:lpstr>The Tool:  LSLS II vs LCLS</vt:lpstr>
      <vt:lpstr>New damage at high fluence?</vt:lpstr>
      <vt:lpstr>Dose-rate dependence of damage</vt:lpstr>
      <vt:lpstr>Alternative tools?</vt:lpstr>
      <vt:lpstr>Grand Challenges in Structural Biology</vt:lpstr>
      <vt:lpstr>Fractional error</vt:lpstr>
      <vt:lpstr>Fractional error at XFEL</vt:lpstr>
      <vt:lpstr>The “partiality problem”</vt:lpstr>
      <vt:lpstr>PowerPoint Presentation</vt:lpstr>
      <vt:lpstr>PowerPoint Presentation</vt:lpstr>
      <vt:lpstr>Non-isomorphism in lysozyme</vt:lpstr>
      <vt:lpstr>PowerPoint Presentation</vt:lpstr>
      <vt:lpstr>The Tool:  LSLS II vs LCLS</vt:lpstr>
      <vt:lpstr>Darwin’s Formula</vt:lpstr>
      <vt:lpstr>PowerPoint Presentation</vt:lpstr>
      <vt:lpstr>attenuation correction</vt:lpstr>
      <vt:lpstr>attenuation correction</vt:lpstr>
      <vt:lpstr>attenuation correction</vt:lpstr>
      <vt:lpstr>attenuation correction</vt:lpstr>
      <vt:lpstr>Where do photons go?</vt:lpstr>
      <vt:lpstr>Where do photons go?</vt:lpstr>
      <vt:lpstr>Where do photons go?</vt:lpstr>
      <vt:lpstr>“sweet spot” for sample size ?</vt:lpstr>
      <vt:lpstr>Grand Challenges in Structural Biology</vt:lpstr>
      <vt:lpstr>Darwin’s Formula</vt:lpstr>
      <vt:lpstr>PowerPoint Presentation</vt:lpstr>
      <vt:lpstr>lysozyme: real and reciprocal</vt:lpstr>
      <vt:lpstr>lysozyme: thermal motion</vt:lpstr>
      <vt:lpstr>Muybridge’s galloping horse (1878)</vt:lpstr>
      <vt:lpstr>Muybridge’s galloping horse (1878)</vt:lpstr>
      <vt:lpstr>Muybridge’s galloping horse (1878)</vt:lpstr>
      <vt:lpstr>Supporting a model with data</vt:lpstr>
      <vt:lpstr>Grand Challenges in Structural Biology</vt:lpstr>
      <vt:lpstr>Is this good enough?</vt:lpstr>
      <vt:lpstr>Is this good enough?</vt:lpstr>
      <vt:lpstr>Is this good enough?</vt:lpstr>
      <vt:lpstr>R-factor Gap?</vt:lpstr>
      <vt:lpstr>The R-factor Gap</vt:lpstr>
      <vt:lpstr>The R-factor Gap</vt:lpstr>
      <vt:lpstr>The R-factor Gap</vt:lpstr>
      <vt:lpstr>Molecular Dynamics Simulation</vt:lpstr>
      <vt:lpstr>30 conformers from 24,000</vt:lpstr>
      <vt:lpstr>Electron density from 24,000 conformers</vt:lpstr>
      <vt:lpstr>Electron density from 24,000 conformers</vt:lpstr>
      <vt:lpstr>2Fsim-Fcalc and Fsim-Fcalc maps</vt:lpstr>
      <vt:lpstr>2Fsim-Fcalc and (Fsim Φsim) - (Fcalc Φcalc) maps</vt:lpstr>
      <vt:lpstr>Regular model with real data!</vt:lpstr>
      <vt:lpstr>MD:  predicted density for one atom</vt:lpstr>
      <vt:lpstr>How many conformers are there?</vt:lpstr>
      <vt:lpstr>How many conformers are there?</vt:lpstr>
      <vt:lpstr>How many conformers are there?</vt:lpstr>
      <vt:lpstr>How many conformers are there?</vt:lpstr>
      <vt:lpstr>How many conformers are there?</vt:lpstr>
      <vt:lpstr>How “rough” is the solvent?</vt:lpstr>
      <vt:lpstr>Grand Challenges in Structural Biology</vt:lpstr>
      <vt:lpstr>What good are low energies?</vt:lpstr>
      <vt:lpstr>140-fold multiplicity</vt:lpstr>
      <vt:lpstr>PowerPoint Presentation</vt:lpstr>
      <vt:lpstr>140-fold multiplicity</vt:lpstr>
      <vt:lpstr>140-fold multiplicity</vt:lpstr>
      <vt:lpstr>140-fold multiplicity</vt:lpstr>
      <vt:lpstr>140-fold multiplicity</vt:lpstr>
      <vt:lpstr>Discerning Na+ from Mg++</vt:lpstr>
      <vt:lpstr>The Tool: LSLS II vs LCLS</vt:lpstr>
      <vt:lpstr>Molecular Dynamics Simulation</vt:lpstr>
      <vt:lpstr>30 conformers from 24,000</vt:lpstr>
      <vt:lpstr>Electron density from 24,000 conformers</vt:lpstr>
      <vt:lpstr>Electron density from 24,000 conformers</vt:lpstr>
      <vt:lpstr>2Fsim-Fcalc and Fsim-Fcalc maps</vt:lpstr>
      <vt:lpstr>2Fsim-Fcalc and (Fsim Φsim) - (Fcalc Φcalc) maps</vt:lpstr>
      <vt:lpstr>Regular model with real data!</vt:lpstr>
      <vt:lpstr>Darwin’s Formula</vt:lpstr>
      <vt:lpstr>Darwin’s Formula</vt:lpstr>
      <vt:lpstr>Greenhough-Helliwell Formula</vt:lpstr>
      <vt:lpstr>Greenhough-Helliwell Formula</vt:lpstr>
      <vt:lpstr>Darwin’s Formula</vt:lpstr>
      <vt:lpstr>The “nanocrystal advantage”</vt:lpstr>
      <vt:lpstr>Fraunhofer’s Formula</vt:lpstr>
      <vt:lpstr>fastBragg</vt:lpstr>
      <vt:lpstr>PowerPoint Presentation</vt:lpstr>
      <vt:lpstr>What is “partiality”?</vt:lpstr>
      <vt:lpstr>What is “partiality”?</vt:lpstr>
      <vt:lpstr>nearBragg program</vt:lpstr>
      <vt:lpstr>square</vt:lpstr>
      <vt:lpstr>round</vt:lpstr>
      <vt:lpstr>Classes of error in MX</vt:lpstr>
      <vt:lpstr>PowerPoint Presentation</vt:lpstr>
      <vt:lpstr>PowerPoint Presentation</vt:lpstr>
      <vt:lpstr>PowerPoint Presentation</vt:lpstr>
      <vt:lpstr>Classes of error in MX</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JMHolton</cp:lastModifiedBy>
  <cp:revision>50</cp:revision>
  <dcterms:created xsi:type="dcterms:W3CDTF">2015-02-10T18:25:02Z</dcterms:created>
  <dcterms:modified xsi:type="dcterms:W3CDTF">2015-02-11T06:23:33Z</dcterms:modified>
</cp:coreProperties>
</file>