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707" r:id="rId2"/>
    <p:sldMasterId id="2147483721" r:id="rId3"/>
  </p:sldMasterIdLst>
  <p:notesMasterIdLst>
    <p:notesMasterId r:id="rId69"/>
  </p:notesMasterIdLst>
  <p:sldIdLst>
    <p:sldId id="506" r:id="rId4"/>
    <p:sldId id="483" r:id="rId5"/>
    <p:sldId id="376" r:id="rId6"/>
    <p:sldId id="304" r:id="rId7"/>
    <p:sldId id="377" r:id="rId8"/>
    <p:sldId id="399" r:id="rId9"/>
    <p:sldId id="433" r:id="rId10"/>
    <p:sldId id="378" r:id="rId11"/>
    <p:sldId id="380" r:id="rId12"/>
    <p:sldId id="379" r:id="rId13"/>
    <p:sldId id="384" r:id="rId14"/>
    <p:sldId id="400" r:id="rId15"/>
    <p:sldId id="498" r:id="rId16"/>
    <p:sldId id="499" r:id="rId17"/>
    <p:sldId id="497" r:id="rId18"/>
    <p:sldId id="393" r:id="rId19"/>
    <p:sldId id="392" r:id="rId20"/>
    <p:sldId id="388" r:id="rId21"/>
    <p:sldId id="389" r:id="rId22"/>
    <p:sldId id="390" r:id="rId23"/>
    <p:sldId id="504" r:id="rId24"/>
    <p:sldId id="395" r:id="rId25"/>
    <p:sldId id="396" r:id="rId26"/>
    <p:sldId id="397" r:id="rId27"/>
    <p:sldId id="398" r:id="rId28"/>
    <p:sldId id="505" r:id="rId29"/>
    <p:sldId id="496" r:id="rId30"/>
    <p:sldId id="436" r:id="rId31"/>
    <p:sldId id="437" r:id="rId32"/>
    <p:sldId id="326" r:id="rId33"/>
    <p:sldId id="327" r:id="rId34"/>
    <p:sldId id="328" r:id="rId35"/>
    <p:sldId id="329" r:id="rId36"/>
    <p:sldId id="438" r:id="rId37"/>
    <p:sldId id="352" r:id="rId38"/>
    <p:sldId id="330" r:id="rId39"/>
    <p:sldId id="439" r:id="rId40"/>
    <p:sldId id="332" r:id="rId41"/>
    <p:sldId id="333" r:id="rId42"/>
    <p:sldId id="334" r:id="rId43"/>
    <p:sldId id="335" r:id="rId44"/>
    <p:sldId id="336" r:id="rId45"/>
    <p:sldId id="337" r:id="rId46"/>
    <p:sldId id="338" r:id="rId47"/>
    <p:sldId id="339" r:id="rId48"/>
    <p:sldId id="340" r:id="rId49"/>
    <p:sldId id="341" r:id="rId50"/>
    <p:sldId id="342" r:id="rId51"/>
    <p:sldId id="343" r:id="rId52"/>
    <p:sldId id="311" r:id="rId53"/>
    <p:sldId id="312" r:id="rId54"/>
    <p:sldId id="346" r:id="rId55"/>
    <p:sldId id="442" r:id="rId56"/>
    <p:sldId id="441" r:id="rId57"/>
    <p:sldId id="487" r:id="rId58"/>
    <p:sldId id="488" r:id="rId59"/>
    <p:sldId id="489" r:id="rId60"/>
    <p:sldId id="490" r:id="rId61"/>
    <p:sldId id="492" r:id="rId62"/>
    <p:sldId id="503" r:id="rId63"/>
    <p:sldId id="502" r:id="rId64"/>
    <p:sldId id="501" r:id="rId65"/>
    <p:sldId id="500" r:id="rId66"/>
    <p:sldId id="491" r:id="rId67"/>
    <p:sldId id="369" r:id="rId6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644"/>
    <a:srgbClr val="C7BC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9" autoAdjust="0"/>
    <p:restoredTop sz="96494" autoAdjust="0"/>
  </p:normalViewPr>
  <p:slideViewPr>
    <p:cSldViewPr snapToGrid="0">
      <p:cViewPr varScale="1">
        <p:scale>
          <a:sx n="76" d="100"/>
          <a:sy n="76" d="100"/>
        </p:scale>
        <p:origin x="-64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8" d="100"/>
        <a:sy n="6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 Type="http://schemas.openxmlformats.org/officeDocument/2006/relationships/slide" Target="slides/slide4.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image" Target="../media/image42.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image" Target="../media/image44.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image" Target="../media/image46.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image" Target="../media/image48.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image" Target="../media/image50.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image" Target="../media/image52.e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image" Target="../media/image5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image" Target="../media/image4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altLang="en-US"/>
          </a:p>
        </p:txBody>
      </p:sp>
      <p:sp>
        <p:nvSpPr>
          <p:cNvPr id="81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altLang="en-US"/>
          </a:p>
        </p:txBody>
      </p:sp>
      <p:sp>
        <p:nvSpPr>
          <p:cNvPr id="256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alt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atin typeface="Arial" charset="0"/>
              </a:defRPr>
            </a:lvl1pPr>
          </a:lstStyle>
          <a:p>
            <a:pPr>
              <a:defRPr/>
            </a:pPr>
            <a:fld id="{BEA6E851-E6CE-4295-A9DE-8BA4E3AD9688}" type="slidenum">
              <a:rPr lang="en-US" altLang="en-US"/>
              <a:pPr>
                <a:defRPr/>
              </a:pPr>
              <a:t>‹#›</a:t>
            </a:fld>
            <a:endParaRPr lang="en-US" altLang="en-US"/>
          </a:p>
        </p:txBody>
      </p:sp>
    </p:spTree>
    <p:extLst>
      <p:ext uri="{BB962C8B-B14F-4D97-AF65-F5344CB8AC3E}">
        <p14:creationId xmlns:p14="http://schemas.microsoft.com/office/powerpoint/2010/main" val="2878914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5075D3D-07D0-449B-9E64-52552A9569F8}" type="datetimeFigureOut">
              <a:rPr lang="en-US"/>
              <a:pPr>
                <a:defRPr/>
              </a:pPr>
              <a:t>3/25/2014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9A062BE-FE0C-486A-96CA-02F1515C82FB}" type="slidenum">
              <a:rPr lang="en-US"/>
              <a:pPr>
                <a:defRPr/>
              </a:pPr>
              <a:t>‹#›</a:t>
            </a:fld>
            <a:endParaRPr lang="en-US"/>
          </a:p>
        </p:txBody>
      </p:sp>
    </p:spTree>
    <p:extLst>
      <p:ext uri="{BB962C8B-B14F-4D97-AF65-F5344CB8AC3E}">
        <p14:creationId xmlns:p14="http://schemas.microsoft.com/office/powerpoint/2010/main" val="24679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B10DE7C-C187-4766-BEB8-705781FD4B4F}" type="datetimeFigureOut">
              <a:rPr lang="en-US"/>
              <a:pPr>
                <a:defRPr/>
              </a:pPr>
              <a:t>3/25/2014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F95CAA0C-BF01-4057-915C-81CEDAECC968}" type="slidenum">
              <a:rPr lang="en-US"/>
              <a:pPr>
                <a:defRPr/>
              </a:pPr>
              <a:t>‹#›</a:t>
            </a:fld>
            <a:endParaRPr lang="en-US"/>
          </a:p>
        </p:txBody>
      </p:sp>
    </p:spTree>
    <p:extLst>
      <p:ext uri="{BB962C8B-B14F-4D97-AF65-F5344CB8AC3E}">
        <p14:creationId xmlns:p14="http://schemas.microsoft.com/office/powerpoint/2010/main" val="287745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6BC38553-3538-475F-92A6-39385DC7C1D5}" type="datetimeFigureOut">
              <a:rPr lang="en-US"/>
              <a:pPr>
                <a:defRPr/>
              </a:pPr>
              <a:t>3/25/2014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D0A83873-2BA8-487B-A351-000DB5E78D11}" type="slidenum">
              <a:rPr lang="en-US"/>
              <a:pPr>
                <a:defRPr/>
              </a:pPr>
              <a:t>‹#›</a:t>
            </a:fld>
            <a:endParaRPr lang="en-US"/>
          </a:p>
        </p:txBody>
      </p:sp>
    </p:spTree>
    <p:extLst>
      <p:ext uri="{BB962C8B-B14F-4D97-AF65-F5344CB8AC3E}">
        <p14:creationId xmlns:p14="http://schemas.microsoft.com/office/powerpoint/2010/main" val="4257425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2403C4-9487-41A0-94F2-96D9EC6F7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6720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5C0BD0-3672-4ADF-BA9A-AF19E14CF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6189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9CD58D-D311-4154-9D6C-8941D9BEEB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3637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F718B0-743E-45EF-B4E0-5D2664073C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0142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A95BEC1-34FF-42AF-B27D-2A7AD18D20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7142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9B8F18-A9FB-499C-ABE4-DECBCB7651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1114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288AF94-7AEA-4816-9A91-EEE9770D56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0399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DB80F8-EA6D-4361-B3D2-E60E3239C4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6564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CCDBF8C3-9E16-4B4B-9799-12E8F1999341}" type="datetimeFigureOut">
              <a:rPr lang="en-US"/>
              <a:pPr>
                <a:defRPr/>
              </a:pPr>
              <a:t>3/25/2014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D567C010-DFF5-4910-9F34-7918B2EAAEEB}" type="slidenum">
              <a:rPr lang="en-US"/>
              <a:pPr>
                <a:defRPr/>
              </a:pPr>
              <a:t>‹#›</a:t>
            </a:fld>
            <a:endParaRPr lang="en-US"/>
          </a:p>
        </p:txBody>
      </p:sp>
    </p:spTree>
    <p:extLst>
      <p:ext uri="{BB962C8B-B14F-4D97-AF65-F5344CB8AC3E}">
        <p14:creationId xmlns:p14="http://schemas.microsoft.com/office/powerpoint/2010/main" val="63556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ACDFAE-8948-4671-9CD1-4FBF57BCAD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04829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655D3B-E745-42F2-A57E-97833C4437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8287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DA3428-CB90-4CBD-A687-9EE87C2CEF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09233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BDBEBA-F755-41C3-9883-93764CAB5D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51468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3A4453A6-D4B1-4F76-8FCA-05352AC6D96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387196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5E311E-92F5-4BD3-B7A4-065E24A5243D}" type="slidenum">
              <a:rPr lang="en-US"/>
              <a:pPr>
                <a:defRPr/>
              </a:pPr>
              <a:t>‹#›</a:t>
            </a:fld>
            <a:endParaRPr lang="en-US"/>
          </a:p>
        </p:txBody>
      </p:sp>
    </p:spTree>
    <p:extLst>
      <p:ext uri="{BB962C8B-B14F-4D97-AF65-F5344CB8AC3E}">
        <p14:creationId xmlns:p14="http://schemas.microsoft.com/office/powerpoint/2010/main" val="766183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BC756B-E83D-4E6F-B406-C557A7B1E6DA}" type="slidenum">
              <a:rPr lang="en-US"/>
              <a:pPr>
                <a:defRPr/>
              </a:pPr>
              <a:t>‹#›</a:t>
            </a:fld>
            <a:endParaRPr lang="en-US"/>
          </a:p>
        </p:txBody>
      </p:sp>
    </p:spTree>
    <p:extLst>
      <p:ext uri="{BB962C8B-B14F-4D97-AF65-F5344CB8AC3E}">
        <p14:creationId xmlns:p14="http://schemas.microsoft.com/office/powerpoint/2010/main" val="3754192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97B965-33FE-459A-BAAF-C9EEF9DAE87E}" type="slidenum">
              <a:rPr lang="en-US"/>
              <a:pPr>
                <a:defRPr/>
              </a:pPr>
              <a:t>‹#›</a:t>
            </a:fld>
            <a:endParaRPr lang="en-US"/>
          </a:p>
        </p:txBody>
      </p:sp>
    </p:spTree>
    <p:extLst>
      <p:ext uri="{BB962C8B-B14F-4D97-AF65-F5344CB8AC3E}">
        <p14:creationId xmlns:p14="http://schemas.microsoft.com/office/powerpoint/2010/main" val="6954353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AFC600-419B-4686-B9BC-A158AA72EBE9}" type="slidenum">
              <a:rPr lang="en-US"/>
              <a:pPr>
                <a:defRPr/>
              </a:pPr>
              <a:t>‹#›</a:t>
            </a:fld>
            <a:endParaRPr lang="en-US"/>
          </a:p>
        </p:txBody>
      </p:sp>
    </p:spTree>
    <p:extLst>
      <p:ext uri="{BB962C8B-B14F-4D97-AF65-F5344CB8AC3E}">
        <p14:creationId xmlns:p14="http://schemas.microsoft.com/office/powerpoint/2010/main" val="3610710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65865F2-F374-4DA7-A560-E6DDA8C7A745}" type="slidenum">
              <a:rPr lang="en-US"/>
              <a:pPr>
                <a:defRPr/>
              </a:pPr>
              <a:t>‹#›</a:t>
            </a:fld>
            <a:endParaRPr lang="en-US"/>
          </a:p>
        </p:txBody>
      </p:sp>
    </p:spTree>
    <p:extLst>
      <p:ext uri="{BB962C8B-B14F-4D97-AF65-F5344CB8AC3E}">
        <p14:creationId xmlns:p14="http://schemas.microsoft.com/office/powerpoint/2010/main" val="2747374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18348EA-0430-42D3-A369-C9BEDAB3B670}" type="datetimeFigureOut">
              <a:rPr lang="en-US"/>
              <a:pPr>
                <a:defRPr/>
              </a:pPr>
              <a:t>3/25/2014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3CF05DD4-FF0E-48AC-86EB-1DEFF3C99E35}" type="slidenum">
              <a:rPr lang="en-US"/>
              <a:pPr>
                <a:defRPr/>
              </a:pPr>
              <a:t>‹#›</a:t>
            </a:fld>
            <a:endParaRPr lang="en-US"/>
          </a:p>
        </p:txBody>
      </p:sp>
    </p:spTree>
    <p:extLst>
      <p:ext uri="{BB962C8B-B14F-4D97-AF65-F5344CB8AC3E}">
        <p14:creationId xmlns:p14="http://schemas.microsoft.com/office/powerpoint/2010/main" val="4684109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2C97CDD-02FB-46EA-99D2-6D901D186FA6}" type="slidenum">
              <a:rPr lang="en-US"/>
              <a:pPr>
                <a:defRPr/>
              </a:pPr>
              <a:t>‹#›</a:t>
            </a:fld>
            <a:endParaRPr lang="en-US"/>
          </a:p>
        </p:txBody>
      </p:sp>
    </p:spTree>
    <p:extLst>
      <p:ext uri="{BB962C8B-B14F-4D97-AF65-F5344CB8AC3E}">
        <p14:creationId xmlns:p14="http://schemas.microsoft.com/office/powerpoint/2010/main" val="30764201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3D495F1-6D56-4405-AC74-4C5ACD0BC3EB}" type="slidenum">
              <a:rPr lang="en-US"/>
              <a:pPr>
                <a:defRPr/>
              </a:pPr>
              <a:t>‹#›</a:t>
            </a:fld>
            <a:endParaRPr lang="en-US"/>
          </a:p>
        </p:txBody>
      </p:sp>
    </p:spTree>
    <p:extLst>
      <p:ext uri="{BB962C8B-B14F-4D97-AF65-F5344CB8AC3E}">
        <p14:creationId xmlns:p14="http://schemas.microsoft.com/office/powerpoint/2010/main" val="26431813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F03DE0-92DE-44C2-B166-BC7C05EBCC25}" type="slidenum">
              <a:rPr lang="en-US"/>
              <a:pPr>
                <a:defRPr/>
              </a:pPr>
              <a:t>‹#›</a:t>
            </a:fld>
            <a:endParaRPr lang="en-US"/>
          </a:p>
        </p:txBody>
      </p:sp>
    </p:spTree>
    <p:extLst>
      <p:ext uri="{BB962C8B-B14F-4D97-AF65-F5344CB8AC3E}">
        <p14:creationId xmlns:p14="http://schemas.microsoft.com/office/powerpoint/2010/main" val="40513031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D9025A-145E-4170-8258-A022140E28FA}" type="slidenum">
              <a:rPr lang="en-US"/>
              <a:pPr>
                <a:defRPr/>
              </a:pPr>
              <a:t>‹#›</a:t>
            </a:fld>
            <a:endParaRPr lang="en-US"/>
          </a:p>
        </p:txBody>
      </p:sp>
    </p:spTree>
    <p:extLst>
      <p:ext uri="{BB962C8B-B14F-4D97-AF65-F5344CB8AC3E}">
        <p14:creationId xmlns:p14="http://schemas.microsoft.com/office/powerpoint/2010/main" val="29902816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F3AAEF-439A-4761-98D4-6569B95701D2}" type="slidenum">
              <a:rPr lang="en-US"/>
              <a:pPr>
                <a:defRPr/>
              </a:pPr>
              <a:t>‹#›</a:t>
            </a:fld>
            <a:endParaRPr lang="en-US"/>
          </a:p>
        </p:txBody>
      </p:sp>
    </p:spTree>
    <p:extLst>
      <p:ext uri="{BB962C8B-B14F-4D97-AF65-F5344CB8AC3E}">
        <p14:creationId xmlns:p14="http://schemas.microsoft.com/office/powerpoint/2010/main" val="11062841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4D9F90-F914-4EE0-8488-B909732E6A9A}" type="slidenum">
              <a:rPr lang="en-US"/>
              <a:pPr>
                <a:defRPr/>
              </a:pPr>
              <a:t>‹#›</a:t>
            </a:fld>
            <a:endParaRPr lang="en-US"/>
          </a:p>
        </p:txBody>
      </p:sp>
    </p:spTree>
    <p:extLst>
      <p:ext uri="{BB962C8B-B14F-4D97-AF65-F5344CB8AC3E}">
        <p14:creationId xmlns:p14="http://schemas.microsoft.com/office/powerpoint/2010/main" val="14456678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E27766-161D-42A3-9BA6-3F2036A63920}" type="slidenum">
              <a:rPr lang="en-US"/>
              <a:pPr>
                <a:defRPr/>
              </a:pPr>
              <a:t>‹#›</a:t>
            </a:fld>
            <a:endParaRPr lang="en-US"/>
          </a:p>
        </p:txBody>
      </p:sp>
    </p:spTree>
    <p:extLst>
      <p:ext uri="{BB962C8B-B14F-4D97-AF65-F5344CB8AC3E}">
        <p14:creationId xmlns:p14="http://schemas.microsoft.com/office/powerpoint/2010/main" val="972240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66BEC12-7DD3-46D5-81DA-F9612E26392D}" type="datetimeFigureOut">
              <a:rPr lang="en-US"/>
              <a:pPr>
                <a:defRPr/>
              </a:pPr>
              <a:t>3/25/2014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A9DAB1C0-FE18-43E7-AAFA-84B202EC2B4B}" type="slidenum">
              <a:rPr lang="en-US"/>
              <a:pPr>
                <a:defRPr/>
              </a:pPr>
              <a:t>‹#›</a:t>
            </a:fld>
            <a:endParaRPr lang="en-US"/>
          </a:p>
        </p:txBody>
      </p:sp>
    </p:spTree>
    <p:extLst>
      <p:ext uri="{BB962C8B-B14F-4D97-AF65-F5344CB8AC3E}">
        <p14:creationId xmlns:p14="http://schemas.microsoft.com/office/powerpoint/2010/main" val="4166289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175DB77-AD00-4A8C-87DE-649257EE1E43}" type="datetimeFigureOut">
              <a:rPr lang="en-US"/>
              <a:pPr>
                <a:defRPr/>
              </a:pPr>
              <a:t>3/25/2014</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1EB36AF-86E6-49B6-8927-2461283BD2A1}" type="slidenum">
              <a:rPr lang="en-US"/>
              <a:pPr>
                <a:defRPr/>
              </a:pPr>
              <a:t>‹#›</a:t>
            </a:fld>
            <a:endParaRPr lang="en-US"/>
          </a:p>
        </p:txBody>
      </p:sp>
    </p:spTree>
    <p:extLst>
      <p:ext uri="{BB962C8B-B14F-4D97-AF65-F5344CB8AC3E}">
        <p14:creationId xmlns:p14="http://schemas.microsoft.com/office/powerpoint/2010/main" val="3027921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2B97CE8-F376-4D5C-A67D-80AF5ED2DA22}" type="datetimeFigureOut">
              <a:rPr lang="en-US"/>
              <a:pPr>
                <a:defRPr/>
              </a:pPr>
              <a:t>3/25/2014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8EEB1496-275D-402A-A2C6-1D9945A173CB}" type="slidenum">
              <a:rPr lang="en-US"/>
              <a:pPr>
                <a:defRPr/>
              </a:pPr>
              <a:t>‹#›</a:t>
            </a:fld>
            <a:endParaRPr lang="en-US"/>
          </a:p>
        </p:txBody>
      </p:sp>
    </p:spTree>
    <p:extLst>
      <p:ext uri="{BB962C8B-B14F-4D97-AF65-F5344CB8AC3E}">
        <p14:creationId xmlns:p14="http://schemas.microsoft.com/office/powerpoint/2010/main" val="1191205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895B3874-C060-4337-BE09-59CF4495A745}" type="datetimeFigureOut">
              <a:rPr lang="en-US"/>
              <a:pPr>
                <a:defRPr/>
              </a:pPr>
              <a:t>3/25/2014</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6C9662FB-B94F-4479-BB88-E381B61F120B}" type="slidenum">
              <a:rPr lang="en-US"/>
              <a:pPr>
                <a:defRPr/>
              </a:pPr>
              <a:t>‹#›</a:t>
            </a:fld>
            <a:endParaRPr lang="en-US"/>
          </a:p>
        </p:txBody>
      </p:sp>
    </p:spTree>
    <p:extLst>
      <p:ext uri="{BB962C8B-B14F-4D97-AF65-F5344CB8AC3E}">
        <p14:creationId xmlns:p14="http://schemas.microsoft.com/office/powerpoint/2010/main" val="3175496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D872705E-05D1-4A3B-B46D-31F7D8FE88E8}" type="datetimeFigureOut">
              <a:rPr lang="en-US"/>
              <a:pPr>
                <a:defRPr/>
              </a:pPr>
              <a:t>3/25/2014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7B2CD2FF-C7C5-44E7-874E-DF3DF155AB80}" type="slidenum">
              <a:rPr lang="en-US"/>
              <a:pPr>
                <a:defRPr/>
              </a:pPr>
              <a:t>‹#›</a:t>
            </a:fld>
            <a:endParaRPr lang="en-US"/>
          </a:p>
        </p:txBody>
      </p:sp>
    </p:spTree>
    <p:extLst>
      <p:ext uri="{BB962C8B-B14F-4D97-AF65-F5344CB8AC3E}">
        <p14:creationId xmlns:p14="http://schemas.microsoft.com/office/powerpoint/2010/main" val="941989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635596C-B704-4823-9E1F-8A401B1076BA}" type="datetimeFigureOut">
              <a:rPr lang="en-US"/>
              <a:pPr>
                <a:defRPr/>
              </a:pPr>
              <a:t>3/25/2014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E0D7F7D6-11B9-4A1C-A5C3-B1FA0AF7DBBD}" type="slidenum">
              <a:rPr lang="en-US"/>
              <a:pPr>
                <a:defRPr/>
              </a:pPr>
              <a:t>‹#›</a:t>
            </a:fld>
            <a:endParaRPr lang="en-US"/>
          </a:p>
        </p:txBody>
      </p:sp>
    </p:spTree>
    <p:extLst>
      <p:ext uri="{BB962C8B-B14F-4D97-AF65-F5344CB8AC3E}">
        <p14:creationId xmlns:p14="http://schemas.microsoft.com/office/powerpoint/2010/main" val="2368545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C32957F2-AB98-4829-A430-0108953E119B}" type="datetimeFigureOut">
              <a:rPr lang="en-US"/>
              <a:pPr>
                <a:defRPr/>
              </a:pPr>
              <a:t>3/25/2014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EF48AF58-0357-43B9-82D7-A3F4898FCA8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3D22583C-CF72-4775-9036-F110A89183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764268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Arial" charset="0"/>
              </a:defRPr>
            </a:lvl1pPr>
          </a:lstStyle>
          <a:p>
            <a:pPr>
              <a:defRPr/>
            </a:pPr>
            <a:fld id="{81121F93-9824-4AC5-BCA2-3D43392B1C12}" type="slidenum">
              <a:rPr lang="en-US"/>
              <a:pPr>
                <a:defRPr/>
              </a:pPr>
              <a:t>‹#›</a:t>
            </a:fld>
            <a:endParaRPr lang="en-US"/>
          </a:p>
        </p:txBody>
      </p:sp>
    </p:spTree>
    <p:extLst>
      <p:ext uri="{BB962C8B-B14F-4D97-AF65-F5344CB8AC3E}">
        <p14:creationId xmlns:p14="http://schemas.microsoft.com/office/powerpoint/2010/main" val="70974623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image" Target="../media/image10.png"/><Relationship Id="rId16"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3.xml"/><Relationship Id="rId1" Type="http://schemas.openxmlformats.org/officeDocument/2006/relationships/video" Target="file:///C:\Users\JMHolton\Desktop\James_Holton\ESG_talk\chomp.avi"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29.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image" Target="../media/image30.emf"/></Relationships>
</file>

<file path=ppt/slides/_rels/slide21.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5.xml"/><Relationship Id="rId1" Type="http://schemas.openxmlformats.org/officeDocument/2006/relationships/vmlDrawing" Target="../drawings/vmlDrawing3.vml"/><Relationship Id="rId4" Type="http://schemas.openxmlformats.org/officeDocument/2006/relationships/image" Target="../media/image34.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5.xml"/><Relationship Id="rId1" Type="http://schemas.openxmlformats.org/officeDocument/2006/relationships/vmlDrawing" Target="../drawings/vmlDrawing4.vml"/><Relationship Id="rId4" Type="http://schemas.openxmlformats.org/officeDocument/2006/relationships/image" Target="../media/image35.e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5.xml"/><Relationship Id="rId1" Type="http://schemas.openxmlformats.org/officeDocument/2006/relationships/vmlDrawing" Target="../drawings/vmlDrawing5.vml"/><Relationship Id="rId4" Type="http://schemas.openxmlformats.org/officeDocument/2006/relationships/image" Target="../media/image36.e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5.xml"/><Relationship Id="rId1" Type="http://schemas.openxmlformats.org/officeDocument/2006/relationships/vmlDrawing" Target="../drawings/vmlDrawing6.vml"/><Relationship Id="rId4" Type="http://schemas.openxmlformats.org/officeDocument/2006/relationships/image" Target="../media/image37.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5.xml"/><Relationship Id="rId1" Type="http://schemas.openxmlformats.org/officeDocument/2006/relationships/vmlDrawing" Target="../drawings/vmlDrawing7.vml"/><Relationship Id="rId4" Type="http://schemas.openxmlformats.org/officeDocument/2006/relationships/image" Target="../media/image38.e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5.xml"/><Relationship Id="rId1" Type="http://schemas.openxmlformats.org/officeDocument/2006/relationships/vmlDrawing" Target="../drawings/vmlDrawing8.vml"/><Relationship Id="rId4" Type="http://schemas.openxmlformats.org/officeDocument/2006/relationships/image" Target="../media/image39.e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5.xml"/><Relationship Id="rId1" Type="http://schemas.openxmlformats.org/officeDocument/2006/relationships/vmlDrawing" Target="../drawings/vmlDrawing9.vml"/><Relationship Id="rId6" Type="http://schemas.openxmlformats.org/officeDocument/2006/relationships/image" Target="../media/image41.emf"/><Relationship Id="rId5" Type="http://schemas.openxmlformats.org/officeDocument/2006/relationships/oleObject" Target="../embeddings/oleObject10.bin"/><Relationship Id="rId4" Type="http://schemas.openxmlformats.org/officeDocument/2006/relationships/image" Target="../media/image40.e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5.xml"/><Relationship Id="rId1" Type="http://schemas.openxmlformats.org/officeDocument/2006/relationships/vmlDrawing" Target="../drawings/vmlDrawing10.vml"/><Relationship Id="rId6" Type="http://schemas.openxmlformats.org/officeDocument/2006/relationships/image" Target="../media/image43.emf"/><Relationship Id="rId5" Type="http://schemas.openxmlformats.org/officeDocument/2006/relationships/oleObject" Target="../embeddings/oleObject12.bin"/><Relationship Id="rId4" Type="http://schemas.openxmlformats.org/officeDocument/2006/relationships/image" Target="../media/image42.emf"/></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5.xml"/><Relationship Id="rId1" Type="http://schemas.openxmlformats.org/officeDocument/2006/relationships/vmlDrawing" Target="../drawings/vmlDrawing11.vml"/><Relationship Id="rId6" Type="http://schemas.openxmlformats.org/officeDocument/2006/relationships/image" Target="../media/image45.emf"/><Relationship Id="rId5" Type="http://schemas.openxmlformats.org/officeDocument/2006/relationships/oleObject" Target="../embeddings/oleObject14.bin"/><Relationship Id="rId4" Type="http://schemas.openxmlformats.org/officeDocument/2006/relationships/image" Target="../media/image44.e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5.xml"/><Relationship Id="rId1" Type="http://schemas.openxmlformats.org/officeDocument/2006/relationships/vmlDrawing" Target="../drawings/vmlDrawing12.vml"/><Relationship Id="rId6" Type="http://schemas.openxmlformats.org/officeDocument/2006/relationships/image" Target="../media/image47.emf"/><Relationship Id="rId5" Type="http://schemas.openxmlformats.org/officeDocument/2006/relationships/oleObject" Target="../embeddings/oleObject16.bin"/><Relationship Id="rId4" Type="http://schemas.openxmlformats.org/officeDocument/2006/relationships/image" Target="../media/image46.e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5.xml"/><Relationship Id="rId1" Type="http://schemas.openxmlformats.org/officeDocument/2006/relationships/vmlDrawing" Target="../drawings/vmlDrawing13.vml"/><Relationship Id="rId6" Type="http://schemas.openxmlformats.org/officeDocument/2006/relationships/image" Target="../media/image49.emf"/><Relationship Id="rId5" Type="http://schemas.openxmlformats.org/officeDocument/2006/relationships/oleObject" Target="../embeddings/oleObject18.bin"/><Relationship Id="rId4" Type="http://schemas.openxmlformats.org/officeDocument/2006/relationships/image" Target="../media/image48.e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5.xml"/><Relationship Id="rId1" Type="http://schemas.openxmlformats.org/officeDocument/2006/relationships/vmlDrawing" Target="../drawings/vmlDrawing14.vml"/><Relationship Id="rId6" Type="http://schemas.openxmlformats.org/officeDocument/2006/relationships/image" Target="../media/image51.emf"/><Relationship Id="rId5" Type="http://schemas.openxmlformats.org/officeDocument/2006/relationships/oleObject" Target="../embeddings/oleObject20.bin"/><Relationship Id="rId4" Type="http://schemas.openxmlformats.org/officeDocument/2006/relationships/image" Target="../media/image50.e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5.xml"/><Relationship Id="rId1" Type="http://schemas.openxmlformats.org/officeDocument/2006/relationships/vmlDrawing" Target="../drawings/vmlDrawing15.vml"/><Relationship Id="rId6" Type="http://schemas.openxmlformats.org/officeDocument/2006/relationships/image" Target="../media/image53.emf"/><Relationship Id="rId5" Type="http://schemas.openxmlformats.org/officeDocument/2006/relationships/oleObject" Target="../embeddings/oleObject22.bin"/><Relationship Id="rId4" Type="http://schemas.openxmlformats.org/officeDocument/2006/relationships/image" Target="../media/image52.e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5.xml"/><Relationship Id="rId1" Type="http://schemas.openxmlformats.org/officeDocument/2006/relationships/vmlDrawing" Target="../drawings/vmlDrawing16.vml"/><Relationship Id="rId6" Type="http://schemas.openxmlformats.org/officeDocument/2006/relationships/image" Target="../media/image55.emf"/><Relationship Id="rId5" Type="http://schemas.openxmlformats.org/officeDocument/2006/relationships/oleObject" Target="../embeddings/oleObject24.bin"/><Relationship Id="rId4" Type="http://schemas.openxmlformats.org/officeDocument/2006/relationships/image" Target="../media/image54.e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5.xml"/><Relationship Id="rId1" Type="http://schemas.openxmlformats.org/officeDocument/2006/relationships/vmlDrawing" Target="../drawings/vmlDrawing17.vml"/><Relationship Id="rId4" Type="http://schemas.openxmlformats.org/officeDocument/2006/relationships/image" Target="../media/image56.e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3.xml"/><Relationship Id="rId1" Type="http://schemas.openxmlformats.org/officeDocument/2006/relationships/vmlDrawing" Target="../drawings/vmlDrawing18.vml"/><Relationship Id="rId4" Type="http://schemas.openxmlformats.org/officeDocument/2006/relationships/image" Target="../media/image57.emf"/></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23.xml"/><Relationship Id="rId1" Type="http://schemas.openxmlformats.org/officeDocument/2006/relationships/vmlDrawing" Target="../drawings/vmlDrawing19.vml"/><Relationship Id="rId4" Type="http://schemas.openxmlformats.org/officeDocument/2006/relationships/image" Target="../media/image58.e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23.xml"/><Relationship Id="rId1" Type="http://schemas.openxmlformats.org/officeDocument/2006/relationships/vmlDrawing" Target="../drawings/vmlDrawing20.vml"/><Relationship Id="rId4" Type="http://schemas.openxmlformats.org/officeDocument/2006/relationships/image" Target="../media/image59.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13.xml"/><Relationship Id="rId1" Type="http://schemas.openxmlformats.org/officeDocument/2006/relationships/vmlDrawing" Target="../drawings/vmlDrawing21.vml"/><Relationship Id="rId4" Type="http://schemas.openxmlformats.org/officeDocument/2006/relationships/image" Target="../media/image68.emf"/></Relationships>
</file>

<file path=ppt/slides/_rels/slide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3.xml"/><Relationship Id="rId1" Type="http://schemas.openxmlformats.org/officeDocument/2006/relationships/vmlDrawing" Target="../drawings/vmlDrawing22.vml"/><Relationship Id="rId4" Type="http://schemas.openxmlformats.org/officeDocument/2006/relationships/image" Target="../media/image69.emf"/></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13.xml"/><Relationship Id="rId1" Type="http://schemas.openxmlformats.org/officeDocument/2006/relationships/vmlDrawing" Target="../drawings/vmlDrawing23.vml"/><Relationship Id="rId4" Type="http://schemas.openxmlformats.org/officeDocument/2006/relationships/image" Target="../media/image70.emf"/></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13.xml"/><Relationship Id="rId1" Type="http://schemas.openxmlformats.org/officeDocument/2006/relationships/vmlDrawing" Target="../drawings/vmlDrawing24.vml"/><Relationship Id="rId4" Type="http://schemas.openxmlformats.org/officeDocument/2006/relationships/image" Target="../media/image71.emf"/></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13.xml"/><Relationship Id="rId1" Type="http://schemas.openxmlformats.org/officeDocument/2006/relationships/vmlDrawing" Target="../drawings/vmlDrawing25.vml"/><Relationship Id="rId4" Type="http://schemas.openxmlformats.org/officeDocument/2006/relationships/image" Target="../media/image72.emf"/></Relationships>
</file>

<file path=ppt/slides/_rels/slide6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209550"/>
            <a:ext cx="7772400" cy="1143000"/>
          </a:xfrm>
        </p:spPr>
        <p:txBody>
          <a:bodyPr/>
          <a:lstStyle/>
          <a:p>
            <a:pPr eaLnBrk="1" hangingPunct="1"/>
            <a:r>
              <a:rPr lang="en-US" altLang="en-US" sz="5400" smtClean="0"/>
              <a:t>Acknowledgements</a:t>
            </a:r>
          </a:p>
        </p:txBody>
      </p:sp>
      <p:sp>
        <p:nvSpPr>
          <p:cNvPr id="31747" name="Rectangle 4"/>
          <p:cNvSpPr>
            <a:spLocks noChangeArrowheads="1"/>
          </p:cNvSpPr>
          <p:nvPr/>
        </p:nvSpPr>
        <p:spPr bwMode="auto">
          <a:xfrm>
            <a:off x="457200" y="1274763"/>
            <a:ext cx="82296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buFontTx/>
              <a:buNone/>
            </a:pPr>
            <a:r>
              <a:rPr lang="en-US" altLang="en-US" sz="2400" dirty="0" smtClean="0"/>
              <a:t>James Fraser    Terry Lang     Ken Frankel     John </a:t>
            </a:r>
            <a:r>
              <a:rPr lang="en-US" altLang="en-US" sz="2400" dirty="0" err="1" smtClean="0"/>
              <a:t>Tainer</a:t>
            </a:r>
            <a:endParaRPr lang="en-US" altLang="en-US" sz="2400" dirty="0"/>
          </a:p>
          <a:p>
            <a:pPr eaLnBrk="1" hangingPunct="1"/>
            <a:endParaRPr lang="en-US" altLang="en-US" sz="2400" dirty="0"/>
          </a:p>
        </p:txBody>
      </p:sp>
      <p:sp>
        <p:nvSpPr>
          <p:cNvPr id="31748" name="Rectangle 8"/>
          <p:cNvSpPr>
            <a:spLocks noGrp="1" noChangeArrowheads="1"/>
          </p:cNvSpPr>
          <p:nvPr>
            <p:ph type="body" idx="1"/>
          </p:nvPr>
        </p:nvSpPr>
        <p:spPr>
          <a:xfrm>
            <a:off x="685800" y="1906588"/>
            <a:ext cx="7772400" cy="4951412"/>
          </a:xfrm>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lnSpc>
                <a:spcPct val="80000"/>
              </a:lnSpc>
              <a:buFontTx/>
              <a:buNone/>
            </a:pPr>
            <a:r>
              <a:rPr lang="en-US" altLang="en-US" b="1" dirty="0" smtClean="0">
                <a:solidFill>
                  <a:srgbClr val="000000"/>
                </a:solidFill>
              </a:rPr>
              <a:t>ALS 8.3.1 creator: Tom </a:t>
            </a:r>
            <a:r>
              <a:rPr lang="en-US" altLang="en-US" b="1" dirty="0" err="1" smtClean="0">
                <a:solidFill>
                  <a:srgbClr val="000000"/>
                </a:solidFill>
              </a:rPr>
              <a:t>Alber</a:t>
            </a:r>
            <a:r>
              <a:rPr lang="en-US" altLang="en-US" b="1" dirty="0" smtClean="0">
                <a:solidFill>
                  <a:srgbClr val="000000"/>
                </a:solidFill>
              </a:rPr>
              <a:t> </a:t>
            </a:r>
          </a:p>
          <a:p>
            <a:pPr algn="ctr" eaLnBrk="1" hangingPunct="1">
              <a:lnSpc>
                <a:spcPct val="80000"/>
              </a:lnSpc>
              <a:buFontTx/>
              <a:buNone/>
            </a:pPr>
            <a:r>
              <a:rPr lang="en-US" altLang="en-US" b="1" dirty="0" smtClean="0">
                <a:solidFill>
                  <a:srgbClr val="000000"/>
                </a:solidFill>
              </a:rPr>
              <a:t>8.3.1 PRT head: Jamie Cate</a:t>
            </a:r>
          </a:p>
          <a:p>
            <a:pPr algn="ctr" eaLnBrk="1" hangingPunct="1">
              <a:lnSpc>
                <a:spcPct val="80000"/>
              </a:lnSpc>
              <a:buFontTx/>
              <a:buNone/>
            </a:pPr>
            <a:endParaRPr lang="en-US" altLang="en-US" sz="1200" b="1" dirty="0" smtClean="0">
              <a:solidFill>
                <a:srgbClr val="000000"/>
              </a:solidFill>
            </a:endParaRPr>
          </a:p>
          <a:p>
            <a:pPr algn="ctr" eaLnBrk="1" hangingPunct="1">
              <a:lnSpc>
                <a:spcPct val="80000"/>
              </a:lnSpc>
              <a:buFontTx/>
              <a:buNone/>
            </a:pPr>
            <a:r>
              <a:rPr lang="en-US" altLang="en-US" sz="1800" b="1" dirty="0" smtClean="0">
                <a:solidFill>
                  <a:srgbClr val="006600"/>
                </a:solidFill>
              </a:rPr>
              <a:t>Integrated Diffraction Analysis Technologies (IDAT)</a:t>
            </a:r>
          </a:p>
          <a:p>
            <a:pPr algn="ctr" eaLnBrk="1" hangingPunct="1">
              <a:lnSpc>
                <a:spcPct val="80000"/>
              </a:lnSpc>
              <a:buFontTx/>
              <a:buNone/>
            </a:pPr>
            <a:r>
              <a:rPr lang="en-US" altLang="en-US" sz="1800" b="1" dirty="0" smtClean="0">
                <a:solidFill>
                  <a:srgbClr val="006600"/>
                </a:solidFill>
              </a:rPr>
              <a:t>Center </a:t>
            </a:r>
            <a:r>
              <a:rPr lang="en-US" altLang="en-US" sz="1800" b="1" dirty="0" smtClean="0">
                <a:solidFill>
                  <a:srgbClr val="006600"/>
                </a:solidFill>
              </a:rPr>
              <a:t>for Structure of Membrane </a:t>
            </a:r>
            <a:r>
              <a:rPr lang="en-US" altLang="en-US" sz="1800" b="1" dirty="0" smtClean="0">
                <a:solidFill>
                  <a:srgbClr val="006600"/>
                </a:solidFill>
              </a:rPr>
              <a:t>Proteins (CSMP)</a:t>
            </a:r>
            <a:endParaRPr lang="en-US" altLang="en-US" sz="1800" b="1" dirty="0" smtClean="0">
              <a:solidFill>
                <a:srgbClr val="006600"/>
              </a:solidFill>
            </a:endParaRPr>
          </a:p>
          <a:p>
            <a:pPr algn="ctr" eaLnBrk="1" hangingPunct="1">
              <a:lnSpc>
                <a:spcPct val="80000"/>
              </a:lnSpc>
              <a:buFontTx/>
              <a:buNone/>
            </a:pPr>
            <a:r>
              <a:rPr lang="en-US" altLang="en-US" sz="1800" b="1" dirty="0" smtClean="0">
                <a:solidFill>
                  <a:srgbClr val="006600"/>
                </a:solidFill>
              </a:rPr>
              <a:t>Membrane Protein Expression Center </a:t>
            </a:r>
            <a:r>
              <a:rPr lang="en-US" altLang="en-US" sz="1800" b="1" dirty="0" smtClean="0">
                <a:solidFill>
                  <a:srgbClr val="006600"/>
                </a:solidFill>
              </a:rPr>
              <a:t>II (MPEC)</a:t>
            </a:r>
            <a:endParaRPr lang="en-US" altLang="en-US" sz="1800" b="1" dirty="0" smtClean="0">
              <a:solidFill>
                <a:srgbClr val="006600"/>
              </a:solidFill>
            </a:endParaRPr>
          </a:p>
          <a:p>
            <a:pPr algn="ctr" eaLnBrk="1" hangingPunct="1">
              <a:lnSpc>
                <a:spcPct val="80000"/>
              </a:lnSpc>
              <a:buFontTx/>
              <a:buNone/>
            </a:pPr>
            <a:r>
              <a:rPr lang="en-US" altLang="en-US" sz="1800" b="1" dirty="0" smtClean="0">
                <a:solidFill>
                  <a:srgbClr val="006600"/>
                </a:solidFill>
              </a:rPr>
              <a:t>Center for HIV Accessory and Regulatory </a:t>
            </a:r>
            <a:r>
              <a:rPr lang="en-US" altLang="en-US" sz="1800" b="1" dirty="0" smtClean="0">
                <a:solidFill>
                  <a:srgbClr val="006600"/>
                </a:solidFill>
              </a:rPr>
              <a:t>Complexes (HARC)</a:t>
            </a:r>
            <a:endParaRPr lang="en-US" altLang="en-US" sz="1800" b="1" dirty="0" smtClean="0">
              <a:solidFill>
                <a:srgbClr val="006600"/>
              </a:solidFill>
            </a:endParaRPr>
          </a:p>
          <a:p>
            <a:pPr algn="ctr" eaLnBrk="1" hangingPunct="1">
              <a:lnSpc>
                <a:spcPct val="80000"/>
              </a:lnSpc>
              <a:buFontTx/>
              <a:buNone/>
            </a:pPr>
            <a:endParaRPr lang="en-US" altLang="en-US" sz="1800" b="1" dirty="0" smtClean="0">
              <a:solidFill>
                <a:srgbClr val="006600"/>
              </a:solidFill>
            </a:endParaRPr>
          </a:p>
          <a:p>
            <a:pPr algn="ctr" eaLnBrk="1" hangingPunct="1">
              <a:lnSpc>
                <a:spcPct val="80000"/>
              </a:lnSpc>
              <a:buFontTx/>
              <a:buNone/>
            </a:pPr>
            <a:r>
              <a:rPr lang="en-US" altLang="en-US" sz="1600" b="1" dirty="0" smtClean="0">
                <a:solidFill>
                  <a:srgbClr val="000000"/>
                </a:solidFill>
              </a:rPr>
              <a:t>W. M. Keck Foundation</a:t>
            </a:r>
          </a:p>
          <a:p>
            <a:pPr algn="ctr" eaLnBrk="1" hangingPunct="1">
              <a:lnSpc>
                <a:spcPct val="80000"/>
              </a:lnSpc>
              <a:buFontTx/>
              <a:buNone/>
            </a:pPr>
            <a:r>
              <a:rPr lang="en-US" altLang="en-US" sz="1600" b="1" dirty="0" err="1" smtClean="0">
                <a:solidFill>
                  <a:srgbClr val="000000"/>
                </a:solidFill>
              </a:rPr>
              <a:t>Plexxikon</a:t>
            </a:r>
            <a:r>
              <a:rPr lang="en-US" altLang="en-US" sz="1600" b="1" dirty="0" smtClean="0">
                <a:solidFill>
                  <a:srgbClr val="000000"/>
                </a:solidFill>
              </a:rPr>
              <a:t>, Inc.</a:t>
            </a:r>
          </a:p>
          <a:p>
            <a:pPr algn="ctr" eaLnBrk="1" hangingPunct="1">
              <a:lnSpc>
                <a:spcPct val="80000"/>
              </a:lnSpc>
              <a:buFontTx/>
              <a:buNone/>
            </a:pPr>
            <a:r>
              <a:rPr lang="en-US" altLang="en-US" sz="1600" b="1" dirty="0" smtClean="0">
                <a:solidFill>
                  <a:srgbClr val="000000"/>
                </a:solidFill>
              </a:rPr>
              <a:t>M D Anderson CRC</a:t>
            </a:r>
          </a:p>
          <a:p>
            <a:pPr algn="ctr" eaLnBrk="1" hangingPunct="1">
              <a:lnSpc>
                <a:spcPct val="80000"/>
              </a:lnSpc>
              <a:buFontTx/>
              <a:buNone/>
            </a:pPr>
            <a:r>
              <a:rPr lang="en-US" altLang="en-US" sz="1600" b="1" dirty="0" smtClean="0">
                <a:solidFill>
                  <a:srgbClr val="000000"/>
                </a:solidFill>
              </a:rPr>
              <a:t>University of California Berkeley</a:t>
            </a:r>
          </a:p>
          <a:p>
            <a:pPr algn="ctr" eaLnBrk="1" hangingPunct="1">
              <a:lnSpc>
                <a:spcPct val="80000"/>
              </a:lnSpc>
              <a:buFontTx/>
              <a:buNone/>
            </a:pPr>
            <a:r>
              <a:rPr lang="en-US" altLang="en-US" sz="1600" b="1" dirty="0" smtClean="0">
                <a:solidFill>
                  <a:srgbClr val="000000"/>
                </a:solidFill>
              </a:rPr>
              <a:t>University of California San Francisco</a:t>
            </a:r>
          </a:p>
          <a:p>
            <a:pPr algn="ctr" eaLnBrk="1" hangingPunct="1">
              <a:lnSpc>
                <a:spcPct val="80000"/>
              </a:lnSpc>
              <a:buFontTx/>
              <a:buNone/>
            </a:pPr>
            <a:r>
              <a:rPr lang="en-US" altLang="en-US" sz="1600" b="1" dirty="0" smtClean="0">
                <a:solidFill>
                  <a:srgbClr val="000000"/>
                </a:solidFill>
              </a:rPr>
              <a:t>University </a:t>
            </a:r>
            <a:r>
              <a:rPr lang="en-US" altLang="en-US" sz="1600" b="1" dirty="0" smtClean="0">
                <a:solidFill>
                  <a:srgbClr val="000000"/>
                </a:solidFill>
              </a:rPr>
              <a:t>of California Campus-Laboratory Collaboration Grant</a:t>
            </a:r>
          </a:p>
          <a:p>
            <a:pPr algn="ctr" eaLnBrk="1" hangingPunct="1">
              <a:lnSpc>
                <a:spcPct val="80000"/>
              </a:lnSpc>
              <a:buFontTx/>
              <a:buNone/>
            </a:pPr>
            <a:r>
              <a:rPr lang="en-US" altLang="en-US" sz="1600" b="1" dirty="0" smtClean="0">
                <a:solidFill>
                  <a:srgbClr val="000000"/>
                </a:solidFill>
              </a:rPr>
              <a:t>Henry Wheeler</a:t>
            </a:r>
          </a:p>
          <a:p>
            <a:pPr algn="ctr" eaLnBrk="1" hangingPunct="1">
              <a:lnSpc>
                <a:spcPct val="80000"/>
              </a:lnSpc>
              <a:buFontTx/>
              <a:buNone/>
            </a:pPr>
            <a:endParaRPr lang="en-US" altLang="en-US" sz="1600" b="1" dirty="0" smtClean="0">
              <a:solidFill>
                <a:srgbClr val="000000"/>
              </a:solidFill>
            </a:endParaRPr>
          </a:p>
          <a:p>
            <a:pPr algn="ctr" eaLnBrk="1" hangingPunct="1">
              <a:lnSpc>
                <a:spcPct val="80000"/>
              </a:lnSpc>
              <a:buFontTx/>
              <a:buNone/>
            </a:pPr>
            <a:r>
              <a:rPr lang="en-US" altLang="en-US" sz="900" dirty="0" smtClean="0">
                <a:solidFill>
                  <a:srgbClr val="000000"/>
                </a:solidFill>
              </a:rPr>
              <a:t>The Advanced Light Source is supported by the Director, Office of Science, Office of Basic Energy Sciences, Materials Sciences Division, of the US Department of Energy under contract No. DE-AC02-05CH11231 at Lawrence Berkeley National Laboratory. </a:t>
            </a:r>
          </a:p>
        </p:txBody>
      </p:sp>
    </p:spTree>
    <p:extLst>
      <p:ext uri="{BB962C8B-B14F-4D97-AF65-F5344CB8AC3E}">
        <p14:creationId xmlns:p14="http://schemas.microsoft.com/office/powerpoint/2010/main" val="1989997743"/>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sp>
        <p:nvSpPr>
          <p:cNvPr id="12292" name="TextBox 5"/>
          <p:cNvSpPr txBox="1">
            <a:spLocks noChangeArrowheads="1"/>
          </p:cNvSpPr>
          <p:nvPr/>
        </p:nvSpPr>
        <p:spPr bwMode="auto">
          <a:xfrm>
            <a:off x="2362200" y="6410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Real space </a:t>
            </a:r>
          </a:p>
        </p:txBody>
      </p:sp>
      <p:sp>
        <p:nvSpPr>
          <p:cNvPr id="12293" name="TextBox 6"/>
          <p:cNvSpPr txBox="1">
            <a:spLocks noChangeArrowheads="1"/>
          </p:cNvSpPr>
          <p:nvPr/>
        </p:nvSpPr>
        <p:spPr bwMode="auto">
          <a:xfrm>
            <a:off x="7121525" y="6410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reciprocal</a:t>
            </a:r>
          </a:p>
        </p:txBody>
      </p:sp>
      <p:sp>
        <p:nvSpPr>
          <p:cNvPr id="12294" name="TextBox 7"/>
          <p:cNvSpPr txBox="1">
            <a:spLocks noChangeArrowheads="1"/>
          </p:cNvSpPr>
          <p:nvPr/>
        </p:nvSpPr>
        <p:spPr bwMode="auto">
          <a:xfrm>
            <a:off x="3122309" y="1293813"/>
            <a:ext cx="28993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dirty="0" smtClean="0"/>
              <a:t>Diffract and Destroy</a:t>
            </a:r>
            <a:endParaRPr lang="en-US" altLang="en-US"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0552"/>
            <a:ext cx="9144000" cy="4223557"/>
          </a:xfrm>
          <a:prstGeom prst="rect">
            <a:avLst/>
          </a:prstGeom>
        </p:spPr>
      </p:pic>
    </p:spTree>
    <p:extLst>
      <p:ext uri="{BB962C8B-B14F-4D97-AF65-F5344CB8AC3E}">
        <p14:creationId xmlns:p14="http://schemas.microsoft.com/office/powerpoint/2010/main" val="3557337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67650" y="4737100"/>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1013" y="4776788"/>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5163" y="3692525"/>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00688" y="3700463"/>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68838" y="473710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47913" y="582930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35625" y="5788025"/>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935413" y="3673475"/>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192963" y="5853113"/>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153275" y="3717925"/>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58838" y="581660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081463" y="5762625"/>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301875" y="3663950"/>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178550" y="4776788"/>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Title 1"/>
          <p:cNvSpPr>
            <a:spLocks noGrp="1"/>
          </p:cNvSpPr>
          <p:nvPr>
            <p:ph type="title"/>
          </p:nvPr>
        </p:nvSpPr>
        <p:spPr>
          <a:xfrm>
            <a:off x="457200" y="0"/>
            <a:ext cx="8229600" cy="1730788"/>
          </a:xfrm>
        </p:spPr>
        <p:txBody>
          <a:bodyPr/>
          <a:lstStyle/>
          <a:p>
            <a:pPr eaLnBrk="1" hangingPunct="1"/>
            <a:r>
              <a:rPr lang="en-US" altLang="en-US" dirty="0" smtClean="0"/>
              <a:t>Supporting a model with data</a:t>
            </a:r>
          </a:p>
        </p:txBody>
      </p:sp>
      <p:pic>
        <p:nvPicPr>
          <p:cNvPr id="17425" name="Picture 7"/>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0" y="1847850"/>
            <a:ext cx="91440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 name="Straight Arrow Connector 38"/>
          <p:cNvCxnSpPr/>
          <p:nvPr/>
        </p:nvCxnSpPr>
        <p:spPr>
          <a:xfrm flipV="1">
            <a:off x="982663" y="2254250"/>
            <a:ext cx="1119187" cy="141763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976313" y="2254250"/>
            <a:ext cx="2362200" cy="25336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1541463" y="2239963"/>
            <a:ext cx="149225" cy="25955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2717800" y="2251075"/>
            <a:ext cx="3100388" cy="142081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2619375" y="2251075"/>
            <a:ext cx="5565775" cy="14255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268288" y="2254250"/>
            <a:ext cx="7902575" cy="24828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6496050" y="2254250"/>
            <a:ext cx="2374900" cy="252253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2665413" y="2254250"/>
            <a:ext cx="1346200" cy="35750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1176338" y="2254250"/>
            <a:ext cx="5892800" cy="359886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3379788" y="2254250"/>
            <a:ext cx="1587500" cy="24828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4398963" y="2254250"/>
            <a:ext cx="3284537" cy="34861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flipV="1">
            <a:off x="5818188" y="2254250"/>
            <a:ext cx="1692275" cy="35623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endCxn id="17425" idx="2"/>
          </p:cNvCxnSpPr>
          <p:nvPr/>
        </p:nvCxnSpPr>
        <p:spPr>
          <a:xfrm flipH="1" flipV="1">
            <a:off x="4572000" y="2254250"/>
            <a:ext cx="1368425" cy="35337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V="1">
            <a:off x="4271963" y="2239963"/>
            <a:ext cx="954087" cy="143033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flipV="1">
            <a:off x="6373813" y="2254250"/>
            <a:ext cx="1096962" cy="142716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441" name="Picture 3"/>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379538" y="483235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095373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nodeType="clickEffect">
                                  <p:stCondLst>
                                    <p:cond delay="0"/>
                                  </p:stCondLst>
                                  <p:childTnLst>
                                    <p:set>
                                      <p:cBhvr>
                                        <p:cTn id="90" dur="1" fill="hold">
                                          <p:stCondLst>
                                            <p:cond delay="0"/>
                                          </p:stCondLst>
                                        </p:cTn>
                                        <p:tgtEl>
                                          <p:spTgt spid="52"/>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71"/>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nodeType="clickEffect">
                                  <p:stCondLst>
                                    <p:cond delay="0"/>
                                  </p:stCondLst>
                                  <p:childTnLst>
                                    <p:set>
                                      <p:cBhvr>
                                        <p:cTn id="98" dur="1" fill="hold">
                                          <p:stCondLst>
                                            <p:cond delay="0"/>
                                          </p:stCondLst>
                                        </p:cTn>
                                        <p:tgtEl>
                                          <p:spTgt spid="50"/>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73"/>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nodeType="clickEffect">
                                  <p:stCondLst>
                                    <p:cond delay="0"/>
                                  </p:stCondLst>
                                  <p:childTnLst>
                                    <p:set>
                                      <p:cBhvr>
                                        <p:cTn id="106" dur="1" fill="hold">
                                          <p:stCondLst>
                                            <p:cond delay="0"/>
                                          </p:stCondLst>
                                        </p:cTn>
                                        <p:tgtEl>
                                          <p:spTgt spid="47"/>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nodeType="click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nodeType="clickEffect">
                                  <p:stCondLst>
                                    <p:cond delay="0"/>
                                  </p:stCondLst>
                                  <p:childTnLst>
                                    <p:set>
                                      <p:cBhvr>
                                        <p:cTn id="114" dur="1" fill="hold">
                                          <p:stCondLst>
                                            <p:cond delay="0"/>
                                          </p:stCondLst>
                                        </p:cTn>
                                        <p:tgtEl>
                                          <p:spTgt spid="43"/>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nodeType="clickEffect">
                                  <p:stCondLst>
                                    <p:cond delay="0"/>
                                  </p:stCondLst>
                                  <p:childTnLst>
                                    <p:set>
                                      <p:cBhvr>
                                        <p:cTn id="11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726" y="0"/>
            <a:ext cx="8229600" cy="2091847"/>
          </a:xfrm>
        </p:spPr>
        <p:txBody>
          <a:bodyPr/>
          <a:lstStyle/>
          <a:p>
            <a:r>
              <a:rPr lang="en-US" dirty="0" smtClean="0"/>
              <a:t>What can we do </a:t>
            </a:r>
            <a:r>
              <a:rPr lang="en-US" b="1" dirty="0" smtClean="0"/>
              <a:t>now</a:t>
            </a:r>
            <a:r>
              <a:rPr lang="en-US" dirty="0" smtClean="0"/>
              <a:t>?</a:t>
            </a:r>
            <a:endParaRPr lang="en-US" dirty="0"/>
          </a:p>
        </p:txBody>
      </p:sp>
      <p:sp>
        <p:nvSpPr>
          <p:cNvPr id="4" name="TextBox 3"/>
          <p:cNvSpPr txBox="1"/>
          <p:nvPr/>
        </p:nvSpPr>
        <p:spPr>
          <a:xfrm>
            <a:off x="1177446" y="2104373"/>
            <a:ext cx="6826685" cy="2308324"/>
          </a:xfrm>
          <a:prstGeom prst="rect">
            <a:avLst/>
          </a:prstGeom>
          <a:noFill/>
        </p:spPr>
        <p:txBody>
          <a:bodyPr wrap="square" rtlCol="0">
            <a:spAutoFit/>
          </a:bodyPr>
          <a:lstStyle/>
          <a:p>
            <a:pPr marL="342900" indent="-342900">
              <a:lnSpc>
                <a:spcPct val="200000"/>
              </a:lnSpc>
              <a:buAutoNum type="arabicParenR"/>
            </a:pPr>
            <a:r>
              <a:rPr lang="en-US" sz="3600" dirty="0" smtClean="0"/>
              <a:t>  Make the molecule sit still</a:t>
            </a:r>
          </a:p>
          <a:p>
            <a:pPr>
              <a:lnSpc>
                <a:spcPct val="200000"/>
              </a:lnSpc>
            </a:pPr>
            <a:endParaRPr lang="en-US" sz="3600" dirty="0"/>
          </a:p>
        </p:txBody>
      </p:sp>
    </p:spTree>
    <p:extLst>
      <p:ext uri="{BB962C8B-B14F-4D97-AF65-F5344CB8AC3E}">
        <p14:creationId xmlns:p14="http://schemas.microsoft.com/office/powerpoint/2010/main" val="239343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841326"/>
          </a:xfrm>
        </p:spPr>
        <p:txBody>
          <a:bodyPr/>
          <a:lstStyle/>
          <a:p>
            <a:r>
              <a:rPr lang="en-US" dirty="0" smtClean="0"/>
              <a:t>Make the molecule sit still</a:t>
            </a:r>
            <a:endParaRPr lang="en-US" dirty="0"/>
          </a:p>
        </p:txBody>
      </p:sp>
      <p:pic>
        <p:nvPicPr>
          <p:cNvPr id="82946" name="Picture 2" descr="http://www.rcsb.org/pdb/images/2rh1_bio_r_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206" y="1759906"/>
            <a:ext cx="476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34630" y="1903957"/>
            <a:ext cx="3657600" cy="4370427"/>
          </a:xfrm>
          <a:prstGeom prst="rect">
            <a:avLst/>
          </a:prstGeom>
          <a:noFill/>
        </p:spPr>
        <p:txBody>
          <a:bodyPr wrap="square" rtlCol="0">
            <a:spAutoFit/>
          </a:bodyPr>
          <a:lstStyle/>
          <a:p>
            <a:pPr marL="342900" indent="-342900">
              <a:buAutoNum type="arabicParenR"/>
            </a:pPr>
            <a:endParaRPr lang="en-US" dirty="0" smtClean="0"/>
          </a:p>
          <a:p>
            <a:pPr marL="342900" indent="-342900">
              <a:buAutoNum type="arabicParenR"/>
            </a:pPr>
            <a:r>
              <a:rPr lang="en-US" sz="2000" dirty="0" smtClean="0"/>
              <a:t>20 years of biochemistry</a:t>
            </a:r>
          </a:p>
          <a:p>
            <a:pPr marL="342900" indent="-342900">
              <a:buAutoNum type="arabicParenR"/>
            </a:pPr>
            <a:endParaRPr lang="en-US" sz="2000" dirty="0"/>
          </a:p>
          <a:p>
            <a:pPr marL="342900" indent="-342900">
              <a:buAutoNum type="arabicParenR"/>
            </a:pPr>
            <a:r>
              <a:rPr lang="en-US" sz="2000" dirty="0" smtClean="0"/>
              <a:t>How long to find this in a random search?</a:t>
            </a:r>
          </a:p>
          <a:p>
            <a:pPr marL="342900" indent="-342900">
              <a:buAutoNum type="arabicParenR"/>
            </a:pPr>
            <a:endParaRPr lang="en-US" sz="2000" dirty="0"/>
          </a:p>
          <a:p>
            <a:pPr marL="342900" indent="-342900">
              <a:buAutoNum type="arabicParenR"/>
            </a:pPr>
            <a:r>
              <a:rPr lang="en-US" sz="2000" dirty="0" smtClean="0"/>
              <a:t>Biophysical assays for rigidity?</a:t>
            </a:r>
          </a:p>
          <a:p>
            <a:pPr marL="342900" indent="-342900">
              <a:buAutoNum type="arabicParenR"/>
            </a:pPr>
            <a:endParaRPr lang="en-US" sz="2000" dirty="0"/>
          </a:p>
          <a:p>
            <a:pPr marL="342900" indent="-342900">
              <a:buAutoNum type="arabicParenR"/>
            </a:pPr>
            <a:r>
              <a:rPr lang="en-US" sz="2000" dirty="0" smtClean="0"/>
              <a:t>What about function?</a:t>
            </a:r>
          </a:p>
          <a:p>
            <a:pPr marL="342900" indent="-342900">
              <a:buAutoNum type="arabicParenR"/>
            </a:pPr>
            <a:endParaRPr lang="en-US" sz="2000" dirty="0"/>
          </a:p>
          <a:p>
            <a:pPr marL="342900" indent="-342900">
              <a:buAutoNum type="arabicParenR"/>
            </a:pPr>
            <a:r>
              <a:rPr lang="en-US" sz="2000" dirty="0" smtClean="0"/>
              <a:t>What if function and “disorder” are the same thing?</a:t>
            </a:r>
            <a:endParaRPr lang="en-US" sz="2000" dirty="0"/>
          </a:p>
        </p:txBody>
      </p:sp>
    </p:spTree>
    <p:extLst>
      <p:ext uri="{BB962C8B-B14F-4D97-AF65-F5344CB8AC3E}">
        <p14:creationId xmlns:p14="http://schemas.microsoft.com/office/powerpoint/2010/main" val="7296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626300"/>
            <a:ext cx="8229600" cy="973899"/>
          </a:xfrm>
        </p:spPr>
        <p:txBody>
          <a:bodyPr/>
          <a:lstStyle/>
          <a:p>
            <a:pPr eaLnBrk="1" hangingPunct="1"/>
            <a:r>
              <a:rPr lang="en-US" altLang="en-US" dirty="0" smtClean="0">
                <a:solidFill>
                  <a:schemeClr val="bg1"/>
                </a:solidFill>
              </a:rPr>
              <a:t>Disorder? </a:t>
            </a:r>
            <a:r>
              <a:rPr lang="en-US" altLang="en-US" dirty="0">
                <a:solidFill>
                  <a:schemeClr val="bg1"/>
                </a:solidFill>
              </a:rPr>
              <a:t>o</a:t>
            </a:r>
            <a:r>
              <a:rPr lang="en-US" altLang="en-US" dirty="0" smtClean="0">
                <a:solidFill>
                  <a:schemeClr val="bg1"/>
                </a:solidFill>
              </a:rPr>
              <a:t>r Dynamics?</a:t>
            </a:r>
            <a:endParaRPr lang="en-US" altLang="en-US" dirty="0" smtClean="0">
              <a:solidFill>
                <a:schemeClr val="bg1"/>
              </a:solidFill>
            </a:endParaRPr>
          </a:p>
        </p:txBody>
      </p:sp>
      <p:pic>
        <p:nvPicPr>
          <p:cNvPr id="365571" name="chomp.avi">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1554163" y="1600200"/>
            <a:ext cx="6034087" cy="4525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8" name="Rectangle 4"/>
          <p:cNvSpPr>
            <a:spLocks noChangeArrowheads="1"/>
          </p:cNvSpPr>
          <p:nvPr/>
        </p:nvSpPr>
        <p:spPr bwMode="auto">
          <a:xfrm>
            <a:off x="1301750" y="6491288"/>
            <a:ext cx="784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808080"/>
                </a:solidFill>
                <a:cs typeface="Arial" pitchFamily="34" charset="0"/>
              </a:rPr>
              <a:t>Beernink, Endrizzi, Alber &amp; Schachman (1999). </a:t>
            </a:r>
            <a:r>
              <a:rPr lang="en-US" altLang="en-US" sz="1800" i="1">
                <a:solidFill>
                  <a:srgbClr val="808080"/>
                </a:solidFill>
                <a:cs typeface="Arial" pitchFamily="34" charset="0"/>
              </a:rPr>
              <a:t>PNAS USA</a:t>
            </a:r>
            <a:r>
              <a:rPr lang="en-US" altLang="en-US" sz="1800">
                <a:solidFill>
                  <a:srgbClr val="808080"/>
                </a:solidFill>
                <a:cs typeface="Arial" pitchFamily="34" charset="0"/>
              </a:rPr>
              <a:t> </a:t>
            </a:r>
            <a:r>
              <a:rPr lang="en-US" altLang="en-US" sz="1800" b="1">
                <a:solidFill>
                  <a:srgbClr val="808080"/>
                </a:solidFill>
                <a:cs typeface="Arial" pitchFamily="34" charset="0"/>
              </a:rPr>
              <a:t>96</a:t>
            </a:r>
            <a:r>
              <a:rPr lang="en-US" altLang="en-US" sz="1800">
                <a:solidFill>
                  <a:srgbClr val="808080"/>
                </a:solidFill>
                <a:cs typeface="Arial" pitchFamily="34" charset="0"/>
              </a:rPr>
              <a:t>, 5388-5393. </a:t>
            </a:r>
          </a:p>
        </p:txBody>
      </p:sp>
    </p:spTree>
    <p:extLst>
      <p:ext uri="{BB962C8B-B14F-4D97-AF65-F5344CB8AC3E}">
        <p14:creationId xmlns:p14="http://schemas.microsoft.com/office/powerpoint/2010/main" val="2530749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mediacall" presetSubtype="0" fill="hold" nodeType="afterEffect">
                                  <p:stCondLst>
                                    <p:cond delay="0"/>
                                  </p:stCondLst>
                                  <p:childTnLst>
                                    <p:cmd type="call" cmd="togglePause">
                                      <p:cBhvr>
                                        <p:cTn id="6" dur="1" fill="hold"/>
                                        <p:tgtEl>
                                          <p:spTgt spid="3655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365571"/>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726" y="0"/>
            <a:ext cx="8229600" cy="2091847"/>
          </a:xfrm>
        </p:spPr>
        <p:txBody>
          <a:bodyPr/>
          <a:lstStyle/>
          <a:p>
            <a:r>
              <a:rPr lang="en-US" dirty="0" smtClean="0"/>
              <a:t>What can we do </a:t>
            </a:r>
            <a:r>
              <a:rPr lang="en-US" b="1" dirty="0" smtClean="0"/>
              <a:t>now</a:t>
            </a:r>
            <a:r>
              <a:rPr lang="en-US" dirty="0" smtClean="0"/>
              <a:t>?</a:t>
            </a:r>
            <a:endParaRPr lang="en-US" dirty="0"/>
          </a:p>
        </p:txBody>
      </p:sp>
      <p:sp>
        <p:nvSpPr>
          <p:cNvPr id="4" name="TextBox 3"/>
          <p:cNvSpPr txBox="1"/>
          <p:nvPr/>
        </p:nvSpPr>
        <p:spPr>
          <a:xfrm>
            <a:off x="1177446" y="2104373"/>
            <a:ext cx="6826685" cy="3416320"/>
          </a:xfrm>
          <a:prstGeom prst="rect">
            <a:avLst/>
          </a:prstGeom>
          <a:noFill/>
        </p:spPr>
        <p:txBody>
          <a:bodyPr wrap="square" rtlCol="0">
            <a:spAutoFit/>
          </a:bodyPr>
          <a:lstStyle/>
          <a:p>
            <a:pPr marL="342900" indent="-342900">
              <a:lnSpc>
                <a:spcPct val="200000"/>
              </a:lnSpc>
              <a:buAutoNum type="arabicParenR"/>
            </a:pPr>
            <a:r>
              <a:rPr lang="en-US" sz="3600" dirty="0" smtClean="0"/>
              <a:t>  Make the molecule sit still</a:t>
            </a:r>
          </a:p>
          <a:p>
            <a:pPr marL="342900" indent="-342900">
              <a:lnSpc>
                <a:spcPct val="200000"/>
              </a:lnSpc>
              <a:buAutoNum type="arabicParenR"/>
            </a:pPr>
            <a:r>
              <a:rPr lang="en-US" sz="3600" dirty="0" smtClean="0"/>
              <a:t>  Preserve sample integrity</a:t>
            </a:r>
          </a:p>
          <a:p>
            <a:pPr marL="342900" indent="-342900">
              <a:lnSpc>
                <a:spcPct val="200000"/>
              </a:lnSpc>
              <a:buAutoNum type="arabicParenR"/>
            </a:pPr>
            <a:endParaRPr lang="en-US" sz="3600" dirty="0"/>
          </a:p>
        </p:txBody>
      </p:sp>
    </p:spTree>
    <p:extLst>
      <p:ext uri="{BB962C8B-B14F-4D97-AF65-F5344CB8AC3E}">
        <p14:creationId xmlns:p14="http://schemas.microsoft.com/office/powerpoint/2010/main" val="37047481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34889" y="571500"/>
            <a:ext cx="7258050" cy="6286500"/>
          </a:xfrm>
        </p:spPr>
      </p:pic>
      <p:sp>
        <p:nvSpPr>
          <p:cNvPr id="8" name="Rectangle 7"/>
          <p:cNvSpPr>
            <a:spLocks noChangeArrowheads="1"/>
          </p:cNvSpPr>
          <p:nvPr/>
        </p:nvSpPr>
        <p:spPr bwMode="auto">
          <a:xfrm>
            <a:off x="6781800" y="6049963"/>
            <a:ext cx="21351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a:solidFill>
                  <a:srgbClr val="000000"/>
                </a:solidFill>
                <a:latin typeface="Calibri" pitchFamily="34" charset="0"/>
                <a:cs typeface="Arial" pitchFamily="34" charset="0"/>
              </a:rPr>
              <a:t>R</a:t>
            </a:r>
            <a:r>
              <a:rPr lang="en-US" altLang="en-US" baseline="-25000">
                <a:solidFill>
                  <a:srgbClr val="000000"/>
                </a:solidFill>
                <a:latin typeface="Calibri" pitchFamily="34" charset="0"/>
                <a:cs typeface="Arial" pitchFamily="34" charset="0"/>
              </a:rPr>
              <a:t>iso</a:t>
            </a:r>
            <a:r>
              <a:rPr lang="en-US" altLang="en-US">
                <a:solidFill>
                  <a:srgbClr val="000000"/>
                </a:solidFill>
                <a:latin typeface="Calibri" pitchFamily="34" charset="0"/>
                <a:cs typeface="Arial" pitchFamily="34" charset="0"/>
              </a:rPr>
              <a:t> = 44.5%</a:t>
            </a:r>
          </a:p>
        </p:txBody>
      </p:sp>
      <p:sp>
        <p:nvSpPr>
          <p:cNvPr id="10" name="Rectangle 9"/>
          <p:cNvSpPr>
            <a:spLocks noChangeArrowheads="1"/>
          </p:cNvSpPr>
          <p:nvPr/>
        </p:nvSpPr>
        <p:spPr bwMode="auto">
          <a:xfrm>
            <a:off x="3671888" y="6049963"/>
            <a:ext cx="26527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a:solidFill>
                  <a:srgbClr val="000000"/>
                </a:solidFill>
                <a:latin typeface="Calibri" pitchFamily="34" charset="0"/>
                <a:cs typeface="Arial" pitchFamily="34" charset="0"/>
              </a:rPr>
              <a:t>RMSD = 0.18 Å</a:t>
            </a:r>
          </a:p>
        </p:txBody>
      </p:sp>
      <p:sp>
        <p:nvSpPr>
          <p:cNvPr id="11" name="Rectangle 10"/>
          <p:cNvSpPr/>
          <p:nvPr/>
        </p:nvSpPr>
        <p:spPr>
          <a:xfrm>
            <a:off x="-381000" y="-152400"/>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Rectangle 1"/>
          <p:cNvSpPr/>
          <p:nvPr/>
        </p:nvSpPr>
        <p:spPr>
          <a:xfrm>
            <a:off x="413359" y="688932"/>
            <a:ext cx="2054268" cy="8392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79" name="Title 1"/>
          <p:cNvSpPr>
            <a:spLocks noGrp="1"/>
          </p:cNvSpPr>
          <p:nvPr>
            <p:ph type="title"/>
          </p:nvPr>
        </p:nvSpPr>
        <p:spPr>
          <a:xfrm>
            <a:off x="457200" y="0"/>
            <a:ext cx="8229600" cy="1515649"/>
          </a:xfrm>
        </p:spPr>
        <p:txBody>
          <a:bodyPr/>
          <a:lstStyle/>
          <a:p>
            <a:pPr eaLnBrk="1" hangingPunct="1"/>
            <a:r>
              <a:rPr lang="en-US" altLang="en-US" dirty="0" smtClean="0"/>
              <a:t>Non-isomorphism in lysozyme</a:t>
            </a:r>
          </a:p>
        </p:txBody>
      </p:sp>
    </p:spTree>
    <p:extLst>
      <p:ext uri="{BB962C8B-B14F-4D97-AF65-F5344CB8AC3E}">
        <p14:creationId xmlns:p14="http://schemas.microsoft.com/office/powerpoint/2010/main" val="2329080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3"/>
          <p:cNvSpPr txBox="1">
            <a:spLocks noChangeArrowheads="1"/>
          </p:cNvSpPr>
          <p:nvPr/>
        </p:nvSpPr>
        <p:spPr bwMode="auto">
          <a:xfrm>
            <a:off x="249238" y="990600"/>
            <a:ext cx="8382000"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latin typeface="Calibri" pitchFamily="34" charset="0"/>
                <a:cs typeface="Arial" pitchFamily="34" charset="0"/>
              </a:rPr>
              <a:t>Dear James</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The story of the two forms of lysozyme crystals goes back to about 1964 when it was found that the diffraction patterns from different crystals could be placed in one of two classes depending on their intensities. This discovery was a big set back at the time and I can remember a lecture title being changed from the 'The structure of lysozyme' to 'The structure of lysozyme two steps forward and one step back'. Thereafter the crystals were screened based on intensities of the (11,11,l) rows to distinguish them (e.g. 11,11,4 &gt; 11,11,5 in one form and vice versa in another). Data were collected only for those that fulfilled the Type II criteria. (These reflections were easy to measure on the linear diffractometer because crystals were mounted to rotate about the diagonal axis). As I recall both Type I and Type II could be found in the same crystallisation batch . Although sometimes the external morphology allowed recognition this was not infallible.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The structure was based on Type II crystals. Later a graduate student Helen Handoll examined Type I. The work, which was in the early days and before refinement programmes, seemed to suggest that the differences lay in the arrangement of water or chloride molecules (Lysozyme was crystallised from NaCl). But the work was never written up. Keith Wilson at one stage was following this up as lysozyme was being used to test data collection strategies but I do not know the outcome.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An account of this is given in International Table Volume F (Rossmann and Arnold edited 2001) p760.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Tony North was much involved in sorting this out and if you wanted more info he would be the person to contact. I hope this is helpful. Do let me know if you need more.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Best wishes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Louise </a:t>
            </a:r>
          </a:p>
        </p:txBody>
      </p:sp>
      <p:sp>
        <p:nvSpPr>
          <p:cNvPr id="2" name="Oval 1"/>
          <p:cNvSpPr/>
          <p:nvPr/>
        </p:nvSpPr>
        <p:spPr>
          <a:xfrm>
            <a:off x="4114800" y="2895600"/>
            <a:ext cx="2286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Title 1"/>
          <p:cNvSpPr txBox="1">
            <a:spLocks/>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dirty="0">
                <a:solidFill>
                  <a:srgbClr val="000000"/>
                </a:solidFill>
                <a:latin typeface="Calibri" pitchFamily="34" charset="0"/>
                <a:cs typeface="Arial" pitchFamily="34" charset="0"/>
              </a:rPr>
              <a:t>Non-isomorphism in lysozyme</a:t>
            </a:r>
          </a:p>
        </p:txBody>
      </p:sp>
    </p:spTree>
    <p:extLst>
      <p:ext uri="{BB962C8B-B14F-4D97-AF65-F5344CB8AC3E}">
        <p14:creationId xmlns:p14="http://schemas.microsoft.com/office/powerpoint/2010/main" val="41296404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TextBox 3"/>
          <p:cNvSpPr txBox="1">
            <a:spLocks noChangeArrowheads="1"/>
          </p:cNvSpPr>
          <p:nvPr/>
        </p:nvSpPr>
        <p:spPr bwMode="auto">
          <a:xfrm>
            <a:off x="249238" y="990600"/>
            <a:ext cx="8382000"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latin typeface="Calibri" pitchFamily="34" charset="0"/>
                <a:cs typeface="Arial" pitchFamily="34" charset="0"/>
              </a:rPr>
              <a:t>Dear James</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The story of the two forms of lysozyme crystals goes back to about 1964 when it was found that the diffraction patterns from different crystals could be placed in one of two classes depending on their intensities. This discovery was a big set back at the time and I can remember a lecture title being changed from the 'The structure of lysozyme' to 'The structure of lysozyme two steps forward and one step back'. Thereafter the crystals were screened based on intensities of the (11,11,l) rows to distinguish them (e.g. 11,11,4 &gt; 11,11,5 in one form and vice versa in another). Data were collected only for those that fulfilled the Type II criteria. (These reflections were easy to measure on the linear diffractometer because crystals were mounted to rotate about the diagonal axis). As I recall both Type I and Type II could be found in the same crystallisation batch . Although sometimes the external morphology allowed recognition this was not infallible.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The structure was based on Type II crystals. Later a graduate student Helen Handoll examined Type I. The work, which was in the early days and before refinement programmes, seemed to suggest that the differences lay in the arrangement of water or chloride molecules (Lysozyme was crystallised from NaCl). But the work was never written up. Keith Wilson at one stage was following this up as lysozyme was being used to test data collection strategies but I do not know the outcome.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An account of this is given in International Table Volume F (Rossmann and Arnold edited 2001) p760.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Tony North was much involved in sorting this out and if you wanted more info he would be the person to contact. I hope this is helpful. Do let me know if you need more.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Best wishes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Louise </a:t>
            </a:r>
          </a:p>
        </p:txBody>
      </p:sp>
      <p:sp>
        <p:nvSpPr>
          <p:cNvPr id="23555" name="Title 1"/>
          <p:cNvSpPr txBox="1">
            <a:spLocks/>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dirty="0">
                <a:solidFill>
                  <a:srgbClr val="000000"/>
                </a:solidFill>
                <a:latin typeface="Calibri" pitchFamily="34" charset="0"/>
                <a:cs typeface="Arial" pitchFamily="34" charset="0"/>
              </a:rPr>
              <a:t>Non-isomorphism in lysozyme</a:t>
            </a:r>
          </a:p>
        </p:txBody>
      </p:sp>
      <p:sp>
        <p:nvSpPr>
          <p:cNvPr id="4" name="Oval 3"/>
          <p:cNvSpPr/>
          <p:nvPr/>
        </p:nvSpPr>
        <p:spPr>
          <a:xfrm>
            <a:off x="5740400" y="2309813"/>
            <a:ext cx="1412875" cy="258762"/>
          </a:xfrm>
          <a:custGeom>
            <a:avLst/>
            <a:gdLst>
              <a:gd name="connsiteX0" fmla="*/ 0 w 2286000"/>
              <a:gd name="connsiteY0" fmla="*/ 190500 h 381000"/>
              <a:gd name="connsiteX1" fmla="*/ 1143000 w 2286000"/>
              <a:gd name="connsiteY1" fmla="*/ 0 h 381000"/>
              <a:gd name="connsiteX2" fmla="*/ 2286000 w 2286000"/>
              <a:gd name="connsiteY2" fmla="*/ 190500 h 381000"/>
              <a:gd name="connsiteX3" fmla="*/ 1143000 w 2286000"/>
              <a:gd name="connsiteY3" fmla="*/ 381000 h 381000"/>
              <a:gd name="connsiteX4" fmla="*/ 0 w 2286000"/>
              <a:gd name="connsiteY4" fmla="*/ 190500 h 381000"/>
              <a:gd name="connsiteX0" fmla="*/ 0 w 2286000"/>
              <a:gd name="connsiteY0" fmla="*/ 110372 h 300872"/>
              <a:gd name="connsiteX1" fmla="*/ 1143000 w 2286000"/>
              <a:gd name="connsiteY1" fmla="*/ 0 h 300872"/>
              <a:gd name="connsiteX2" fmla="*/ 2286000 w 2286000"/>
              <a:gd name="connsiteY2" fmla="*/ 110372 h 300872"/>
              <a:gd name="connsiteX3" fmla="*/ 1143000 w 2286000"/>
              <a:gd name="connsiteY3" fmla="*/ 300872 h 300872"/>
              <a:gd name="connsiteX4" fmla="*/ 0 w 2286000"/>
              <a:gd name="connsiteY4" fmla="*/ 110372 h 300872"/>
              <a:gd name="connsiteX0" fmla="*/ 0 w 2286000"/>
              <a:gd name="connsiteY0" fmla="*/ 110372 h 244311"/>
              <a:gd name="connsiteX1" fmla="*/ 1143000 w 2286000"/>
              <a:gd name="connsiteY1" fmla="*/ 0 h 244311"/>
              <a:gd name="connsiteX2" fmla="*/ 2286000 w 2286000"/>
              <a:gd name="connsiteY2" fmla="*/ 110372 h 244311"/>
              <a:gd name="connsiteX3" fmla="*/ 1147713 w 2286000"/>
              <a:gd name="connsiteY3" fmla="*/ 244311 h 244311"/>
              <a:gd name="connsiteX4" fmla="*/ 0 w 2286000"/>
              <a:gd name="connsiteY4" fmla="*/ 110372 h 244311"/>
              <a:gd name="connsiteX0" fmla="*/ 2 w 1805235"/>
              <a:gd name="connsiteY0" fmla="*/ 40649 h 252185"/>
              <a:gd name="connsiteX1" fmla="*/ 662235 w 1805235"/>
              <a:gd name="connsiteY1" fmla="*/ 5691 h 252185"/>
              <a:gd name="connsiteX2" fmla="*/ 1805235 w 1805235"/>
              <a:gd name="connsiteY2" fmla="*/ 116063 h 252185"/>
              <a:gd name="connsiteX3" fmla="*/ 666948 w 1805235"/>
              <a:gd name="connsiteY3" fmla="*/ 250002 h 252185"/>
              <a:gd name="connsiteX4" fmla="*/ 2 w 1805235"/>
              <a:gd name="connsiteY4" fmla="*/ 40649 h 252185"/>
              <a:gd name="connsiteX0" fmla="*/ 51251 w 1856484"/>
              <a:gd name="connsiteY0" fmla="*/ 39324 h 252000"/>
              <a:gd name="connsiteX1" fmla="*/ 713484 w 1856484"/>
              <a:gd name="connsiteY1" fmla="*/ 4366 h 252000"/>
              <a:gd name="connsiteX2" fmla="*/ 1856484 w 1856484"/>
              <a:gd name="connsiteY2" fmla="*/ 114738 h 252000"/>
              <a:gd name="connsiteX3" fmla="*/ 718197 w 1856484"/>
              <a:gd name="connsiteY3" fmla="*/ 248677 h 252000"/>
              <a:gd name="connsiteX4" fmla="*/ 119595 w 1856484"/>
              <a:gd name="connsiteY4" fmla="*/ 196760 h 252000"/>
              <a:gd name="connsiteX5" fmla="*/ 51251 w 1856484"/>
              <a:gd name="connsiteY5" fmla="*/ 39324 h 252000"/>
              <a:gd name="connsiteX0" fmla="*/ 96467 w 1802719"/>
              <a:gd name="connsiteY0" fmla="*/ 19967 h 265637"/>
              <a:gd name="connsiteX1" fmla="*/ 659719 w 1802719"/>
              <a:gd name="connsiteY1" fmla="*/ 18003 h 265637"/>
              <a:gd name="connsiteX2" fmla="*/ 1802719 w 1802719"/>
              <a:gd name="connsiteY2" fmla="*/ 128375 h 265637"/>
              <a:gd name="connsiteX3" fmla="*/ 664432 w 1802719"/>
              <a:gd name="connsiteY3" fmla="*/ 262314 h 265637"/>
              <a:gd name="connsiteX4" fmla="*/ 65830 w 1802719"/>
              <a:gd name="connsiteY4" fmla="*/ 210397 h 265637"/>
              <a:gd name="connsiteX5" fmla="*/ 96467 w 1802719"/>
              <a:gd name="connsiteY5" fmla="*/ 19967 h 265637"/>
              <a:gd name="connsiteX0" fmla="*/ 96467 w 1359660"/>
              <a:gd name="connsiteY0" fmla="*/ 17260 h 266126"/>
              <a:gd name="connsiteX1" fmla="*/ 659719 w 1359660"/>
              <a:gd name="connsiteY1" fmla="*/ 15296 h 266126"/>
              <a:gd name="connsiteX2" fmla="*/ 1359660 w 1359660"/>
              <a:gd name="connsiteY2" fmla="*/ 73821 h 266126"/>
              <a:gd name="connsiteX3" fmla="*/ 664432 w 1359660"/>
              <a:gd name="connsiteY3" fmla="*/ 259607 h 266126"/>
              <a:gd name="connsiteX4" fmla="*/ 65830 w 1359660"/>
              <a:gd name="connsiteY4" fmla="*/ 207690 h 266126"/>
              <a:gd name="connsiteX5" fmla="*/ 96467 w 1359660"/>
              <a:gd name="connsiteY5" fmla="*/ 17260 h 266126"/>
              <a:gd name="connsiteX0" fmla="*/ 96467 w 1412887"/>
              <a:gd name="connsiteY0" fmla="*/ 17260 h 259632"/>
              <a:gd name="connsiteX1" fmla="*/ 659719 w 1412887"/>
              <a:gd name="connsiteY1" fmla="*/ 15296 h 259632"/>
              <a:gd name="connsiteX2" fmla="*/ 1359660 w 1412887"/>
              <a:gd name="connsiteY2" fmla="*/ 73821 h 259632"/>
              <a:gd name="connsiteX3" fmla="*/ 1296028 w 1412887"/>
              <a:gd name="connsiteY3" fmla="*/ 212402 h 259632"/>
              <a:gd name="connsiteX4" fmla="*/ 664432 w 1412887"/>
              <a:gd name="connsiteY4" fmla="*/ 259607 h 259632"/>
              <a:gd name="connsiteX5" fmla="*/ 65830 w 1412887"/>
              <a:gd name="connsiteY5" fmla="*/ 207690 h 259632"/>
              <a:gd name="connsiteX6" fmla="*/ 96467 w 1412887"/>
              <a:gd name="connsiteY6" fmla="*/ 17260 h 25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2887" h="259632">
                <a:moveTo>
                  <a:pt x="96467" y="17260"/>
                </a:moveTo>
                <a:cubicBezTo>
                  <a:pt x="195449" y="-14806"/>
                  <a:pt x="449187" y="5869"/>
                  <a:pt x="659719" y="15296"/>
                </a:cubicBezTo>
                <a:cubicBezTo>
                  <a:pt x="870251" y="24723"/>
                  <a:pt x="1262250" y="51182"/>
                  <a:pt x="1359660" y="73821"/>
                </a:cubicBezTo>
                <a:cubicBezTo>
                  <a:pt x="1457070" y="96460"/>
                  <a:pt x="1411899" y="181438"/>
                  <a:pt x="1296028" y="212402"/>
                </a:cubicBezTo>
                <a:cubicBezTo>
                  <a:pt x="1180157" y="243366"/>
                  <a:pt x="869465" y="260392"/>
                  <a:pt x="664432" y="259607"/>
                </a:cubicBezTo>
                <a:cubicBezTo>
                  <a:pt x="459399" y="258822"/>
                  <a:pt x="176988" y="242582"/>
                  <a:pt x="65830" y="207690"/>
                </a:cubicBezTo>
                <a:cubicBezTo>
                  <a:pt x="-45328" y="172798"/>
                  <a:pt x="-2515" y="49326"/>
                  <a:pt x="96467" y="1726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Oval 4"/>
          <p:cNvSpPr/>
          <p:nvPr/>
        </p:nvSpPr>
        <p:spPr>
          <a:xfrm>
            <a:off x="5070475" y="1385888"/>
            <a:ext cx="623888"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Oval 5"/>
          <p:cNvSpPr/>
          <p:nvPr/>
        </p:nvSpPr>
        <p:spPr>
          <a:xfrm>
            <a:off x="1952625" y="2514600"/>
            <a:ext cx="4854575" cy="249238"/>
          </a:xfrm>
          <a:custGeom>
            <a:avLst/>
            <a:gdLst>
              <a:gd name="connsiteX0" fmla="*/ 0 w 5063837"/>
              <a:gd name="connsiteY0" fmla="*/ 190500 h 381000"/>
              <a:gd name="connsiteX1" fmla="*/ 2531919 w 5063837"/>
              <a:gd name="connsiteY1" fmla="*/ 0 h 381000"/>
              <a:gd name="connsiteX2" fmla="*/ 5063838 w 5063837"/>
              <a:gd name="connsiteY2" fmla="*/ 190500 h 381000"/>
              <a:gd name="connsiteX3" fmla="*/ 2531919 w 5063837"/>
              <a:gd name="connsiteY3" fmla="*/ 381000 h 381000"/>
              <a:gd name="connsiteX4" fmla="*/ 0 w 5063837"/>
              <a:gd name="connsiteY4" fmla="*/ 190500 h 381000"/>
              <a:gd name="connsiteX0" fmla="*/ 0 w 5095961"/>
              <a:gd name="connsiteY0" fmla="*/ 192522 h 383022"/>
              <a:gd name="connsiteX1" fmla="*/ 2531919 w 5095961"/>
              <a:gd name="connsiteY1" fmla="*/ 2022 h 383022"/>
              <a:gd name="connsiteX2" fmla="*/ 3872204 w 5095961"/>
              <a:gd name="connsiteY2" fmla="*/ 98183 h 383022"/>
              <a:gd name="connsiteX3" fmla="*/ 5063838 w 5095961"/>
              <a:gd name="connsiteY3" fmla="*/ 192522 h 383022"/>
              <a:gd name="connsiteX4" fmla="*/ 2531919 w 5095961"/>
              <a:gd name="connsiteY4" fmla="*/ 383022 h 383022"/>
              <a:gd name="connsiteX5" fmla="*/ 0 w 5095961"/>
              <a:gd name="connsiteY5" fmla="*/ 192522 h 383022"/>
              <a:gd name="connsiteX0" fmla="*/ 0 w 5183436"/>
              <a:gd name="connsiteY0" fmla="*/ 192522 h 387350"/>
              <a:gd name="connsiteX1" fmla="*/ 2531919 w 5183436"/>
              <a:gd name="connsiteY1" fmla="*/ 2022 h 387350"/>
              <a:gd name="connsiteX2" fmla="*/ 3872204 w 5183436"/>
              <a:gd name="connsiteY2" fmla="*/ 98183 h 387350"/>
              <a:gd name="connsiteX3" fmla="*/ 5063838 w 5183436"/>
              <a:gd name="connsiteY3" fmla="*/ 192522 h 387350"/>
              <a:gd name="connsiteX4" fmla="*/ 4876159 w 5183436"/>
              <a:gd name="connsiteY4" fmla="*/ 314999 h 387350"/>
              <a:gd name="connsiteX5" fmla="*/ 2531919 w 5183436"/>
              <a:gd name="connsiteY5" fmla="*/ 383022 h 387350"/>
              <a:gd name="connsiteX6" fmla="*/ 0 w 5183436"/>
              <a:gd name="connsiteY6" fmla="*/ 192522 h 387350"/>
              <a:gd name="connsiteX0" fmla="*/ 0 w 5077356"/>
              <a:gd name="connsiteY0" fmla="*/ 192522 h 387350"/>
              <a:gd name="connsiteX1" fmla="*/ 2531919 w 5077356"/>
              <a:gd name="connsiteY1" fmla="*/ 2022 h 387350"/>
              <a:gd name="connsiteX2" fmla="*/ 3872204 w 5077356"/>
              <a:gd name="connsiteY2" fmla="*/ 98183 h 387350"/>
              <a:gd name="connsiteX3" fmla="*/ 4804601 w 5077356"/>
              <a:gd name="connsiteY3" fmla="*/ 131247 h 387350"/>
              <a:gd name="connsiteX4" fmla="*/ 4876159 w 5077356"/>
              <a:gd name="connsiteY4" fmla="*/ 314999 h 387350"/>
              <a:gd name="connsiteX5" fmla="*/ 2531919 w 5077356"/>
              <a:gd name="connsiteY5" fmla="*/ 383022 h 387350"/>
              <a:gd name="connsiteX6" fmla="*/ 0 w 5077356"/>
              <a:gd name="connsiteY6" fmla="*/ 192522 h 387350"/>
              <a:gd name="connsiteX0" fmla="*/ 0 w 5096161"/>
              <a:gd name="connsiteY0" fmla="*/ 192522 h 386714"/>
              <a:gd name="connsiteX1" fmla="*/ 2531919 w 5096161"/>
              <a:gd name="connsiteY1" fmla="*/ 2022 h 386714"/>
              <a:gd name="connsiteX2" fmla="*/ 3872204 w 5096161"/>
              <a:gd name="connsiteY2" fmla="*/ 98183 h 386714"/>
              <a:gd name="connsiteX3" fmla="*/ 4804601 w 5096161"/>
              <a:gd name="connsiteY3" fmla="*/ 131247 h 386714"/>
              <a:gd name="connsiteX4" fmla="*/ 4970426 w 5096161"/>
              <a:gd name="connsiteY4" fmla="*/ 239585 h 386714"/>
              <a:gd name="connsiteX5" fmla="*/ 4876159 w 5096161"/>
              <a:gd name="connsiteY5" fmla="*/ 314999 h 386714"/>
              <a:gd name="connsiteX6" fmla="*/ 2531919 w 5096161"/>
              <a:gd name="connsiteY6" fmla="*/ 383022 h 386714"/>
              <a:gd name="connsiteX7" fmla="*/ 0 w 5096161"/>
              <a:gd name="connsiteY7" fmla="*/ 192522 h 386714"/>
              <a:gd name="connsiteX0" fmla="*/ 0 w 4971660"/>
              <a:gd name="connsiteY0" fmla="*/ 192522 h 387667"/>
              <a:gd name="connsiteX1" fmla="*/ 2531919 w 4971660"/>
              <a:gd name="connsiteY1" fmla="*/ 2022 h 387667"/>
              <a:gd name="connsiteX2" fmla="*/ 3872204 w 4971660"/>
              <a:gd name="connsiteY2" fmla="*/ 98183 h 387667"/>
              <a:gd name="connsiteX3" fmla="*/ 4804601 w 4971660"/>
              <a:gd name="connsiteY3" fmla="*/ 131247 h 387667"/>
              <a:gd name="connsiteX4" fmla="*/ 4970426 w 4971660"/>
              <a:gd name="connsiteY4" fmla="*/ 239585 h 387667"/>
              <a:gd name="connsiteX5" fmla="*/ 4489660 w 4971660"/>
              <a:gd name="connsiteY5" fmla="*/ 324426 h 387667"/>
              <a:gd name="connsiteX6" fmla="*/ 2531919 w 4971660"/>
              <a:gd name="connsiteY6" fmla="*/ 383022 h 387667"/>
              <a:gd name="connsiteX7" fmla="*/ 0 w 4971660"/>
              <a:gd name="connsiteY7" fmla="*/ 192522 h 387667"/>
              <a:gd name="connsiteX0" fmla="*/ 0 w 4971660"/>
              <a:gd name="connsiteY0" fmla="*/ 192522 h 336166"/>
              <a:gd name="connsiteX1" fmla="*/ 2531919 w 4971660"/>
              <a:gd name="connsiteY1" fmla="*/ 2022 h 336166"/>
              <a:gd name="connsiteX2" fmla="*/ 3872204 w 4971660"/>
              <a:gd name="connsiteY2" fmla="*/ 98183 h 336166"/>
              <a:gd name="connsiteX3" fmla="*/ 4804601 w 4971660"/>
              <a:gd name="connsiteY3" fmla="*/ 131247 h 336166"/>
              <a:gd name="connsiteX4" fmla="*/ 4970426 w 4971660"/>
              <a:gd name="connsiteY4" fmla="*/ 239585 h 336166"/>
              <a:gd name="connsiteX5" fmla="*/ 4489660 w 4971660"/>
              <a:gd name="connsiteY5" fmla="*/ 324426 h 336166"/>
              <a:gd name="connsiteX6" fmla="*/ 2531919 w 4971660"/>
              <a:gd name="connsiteY6" fmla="*/ 317034 h 336166"/>
              <a:gd name="connsiteX7" fmla="*/ 0 w 4971660"/>
              <a:gd name="connsiteY7" fmla="*/ 192522 h 336166"/>
              <a:gd name="connsiteX0" fmla="*/ 114129 w 5085789"/>
              <a:gd name="connsiteY0" fmla="*/ 192522 h 331297"/>
              <a:gd name="connsiteX1" fmla="*/ 2646048 w 5085789"/>
              <a:gd name="connsiteY1" fmla="*/ 2022 h 331297"/>
              <a:gd name="connsiteX2" fmla="*/ 3986333 w 5085789"/>
              <a:gd name="connsiteY2" fmla="*/ 98183 h 331297"/>
              <a:gd name="connsiteX3" fmla="*/ 4918730 w 5085789"/>
              <a:gd name="connsiteY3" fmla="*/ 131247 h 331297"/>
              <a:gd name="connsiteX4" fmla="*/ 5084555 w 5085789"/>
              <a:gd name="connsiteY4" fmla="*/ 239585 h 331297"/>
              <a:gd name="connsiteX5" fmla="*/ 4603789 w 5085789"/>
              <a:gd name="connsiteY5" fmla="*/ 324426 h 331297"/>
              <a:gd name="connsiteX6" fmla="*/ 2646048 w 5085789"/>
              <a:gd name="connsiteY6" fmla="*/ 317034 h 331297"/>
              <a:gd name="connsiteX7" fmla="*/ 658670 w 5085789"/>
              <a:gd name="connsiteY7" fmla="*/ 314999 h 331297"/>
              <a:gd name="connsiteX8" fmla="*/ 114129 w 5085789"/>
              <a:gd name="connsiteY8" fmla="*/ 192522 h 331297"/>
              <a:gd name="connsiteX0" fmla="*/ 164741 w 4886591"/>
              <a:gd name="connsiteY0" fmla="*/ 91531 h 329287"/>
              <a:gd name="connsiteX1" fmla="*/ 2446850 w 4886591"/>
              <a:gd name="connsiteY1" fmla="*/ 12 h 329287"/>
              <a:gd name="connsiteX2" fmla="*/ 3787135 w 4886591"/>
              <a:gd name="connsiteY2" fmla="*/ 96173 h 329287"/>
              <a:gd name="connsiteX3" fmla="*/ 4719532 w 4886591"/>
              <a:gd name="connsiteY3" fmla="*/ 129237 h 329287"/>
              <a:gd name="connsiteX4" fmla="*/ 4885357 w 4886591"/>
              <a:gd name="connsiteY4" fmla="*/ 237575 h 329287"/>
              <a:gd name="connsiteX5" fmla="*/ 4404591 w 4886591"/>
              <a:gd name="connsiteY5" fmla="*/ 322416 h 329287"/>
              <a:gd name="connsiteX6" fmla="*/ 2446850 w 4886591"/>
              <a:gd name="connsiteY6" fmla="*/ 315024 h 329287"/>
              <a:gd name="connsiteX7" fmla="*/ 459472 w 4886591"/>
              <a:gd name="connsiteY7" fmla="*/ 312989 h 329287"/>
              <a:gd name="connsiteX8" fmla="*/ 164741 w 4886591"/>
              <a:gd name="connsiteY8" fmla="*/ 91531 h 329287"/>
              <a:gd name="connsiteX0" fmla="*/ 207380 w 4929230"/>
              <a:gd name="connsiteY0" fmla="*/ 91530 h 329286"/>
              <a:gd name="connsiteX1" fmla="*/ 2489489 w 4929230"/>
              <a:gd name="connsiteY1" fmla="*/ 11 h 329286"/>
              <a:gd name="connsiteX2" fmla="*/ 3829774 w 4929230"/>
              <a:gd name="connsiteY2" fmla="*/ 96172 h 329286"/>
              <a:gd name="connsiteX3" fmla="*/ 4762171 w 4929230"/>
              <a:gd name="connsiteY3" fmla="*/ 129236 h 329286"/>
              <a:gd name="connsiteX4" fmla="*/ 4927996 w 4929230"/>
              <a:gd name="connsiteY4" fmla="*/ 237574 h 329286"/>
              <a:gd name="connsiteX5" fmla="*/ 4447230 w 4929230"/>
              <a:gd name="connsiteY5" fmla="*/ 322415 h 329286"/>
              <a:gd name="connsiteX6" fmla="*/ 2489489 w 4929230"/>
              <a:gd name="connsiteY6" fmla="*/ 315023 h 329286"/>
              <a:gd name="connsiteX7" fmla="*/ 502111 w 4929230"/>
              <a:gd name="connsiteY7" fmla="*/ 312988 h 329286"/>
              <a:gd name="connsiteX8" fmla="*/ 139180 w 4929230"/>
              <a:gd name="connsiteY8" fmla="*/ 294136 h 329286"/>
              <a:gd name="connsiteX9" fmla="*/ 207380 w 4929230"/>
              <a:gd name="connsiteY9" fmla="*/ 91530 h 329286"/>
              <a:gd name="connsiteX0" fmla="*/ 214107 w 4935957"/>
              <a:gd name="connsiteY0" fmla="*/ 91526 h 329282"/>
              <a:gd name="connsiteX1" fmla="*/ 2496216 w 4935957"/>
              <a:gd name="connsiteY1" fmla="*/ 7 h 329282"/>
              <a:gd name="connsiteX2" fmla="*/ 3836501 w 4935957"/>
              <a:gd name="connsiteY2" fmla="*/ 96168 h 329282"/>
              <a:gd name="connsiteX3" fmla="*/ 4768898 w 4935957"/>
              <a:gd name="connsiteY3" fmla="*/ 129232 h 329282"/>
              <a:gd name="connsiteX4" fmla="*/ 4934723 w 4935957"/>
              <a:gd name="connsiteY4" fmla="*/ 237570 h 329282"/>
              <a:gd name="connsiteX5" fmla="*/ 4453957 w 4935957"/>
              <a:gd name="connsiteY5" fmla="*/ 322411 h 329282"/>
              <a:gd name="connsiteX6" fmla="*/ 2496216 w 4935957"/>
              <a:gd name="connsiteY6" fmla="*/ 315019 h 329282"/>
              <a:gd name="connsiteX7" fmla="*/ 508838 w 4935957"/>
              <a:gd name="connsiteY7" fmla="*/ 312984 h 329282"/>
              <a:gd name="connsiteX8" fmla="*/ 145907 w 4935957"/>
              <a:gd name="connsiteY8" fmla="*/ 294132 h 329282"/>
              <a:gd name="connsiteX9" fmla="*/ 89346 w 4935957"/>
              <a:gd name="connsiteY9" fmla="*/ 157442 h 329282"/>
              <a:gd name="connsiteX10" fmla="*/ 214107 w 4935957"/>
              <a:gd name="connsiteY10" fmla="*/ 91526 h 329282"/>
              <a:gd name="connsiteX0" fmla="*/ 449208 w 4855260"/>
              <a:gd name="connsiteY0" fmla="*/ 82160 h 329343"/>
              <a:gd name="connsiteX1" fmla="*/ 2415519 w 4855260"/>
              <a:gd name="connsiteY1" fmla="*/ 68 h 329343"/>
              <a:gd name="connsiteX2" fmla="*/ 3755804 w 4855260"/>
              <a:gd name="connsiteY2" fmla="*/ 96229 h 329343"/>
              <a:gd name="connsiteX3" fmla="*/ 4688201 w 4855260"/>
              <a:gd name="connsiteY3" fmla="*/ 129293 h 329343"/>
              <a:gd name="connsiteX4" fmla="*/ 4854026 w 4855260"/>
              <a:gd name="connsiteY4" fmla="*/ 237631 h 329343"/>
              <a:gd name="connsiteX5" fmla="*/ 4373260 w 4855260"/>
              <a:gd name="connsiteY5" fmla="*/ 322472 h 329343"/>
              <a:gd name="connsiteX6" fmla="*/ 2415519 w 4855260"/>
              <a:gd name="connsiteY6" fmla="*/ 315080 h 329343"/>
              <a:gd name="connsiteX7" fmla="*/ 428141 w 4855260"/>
              <a:gd name="connsiteY7" fmla="*/ 313045 h 329343"/>
              <a:gd name="connsiteX8" fmla="*/ 65210 w 4855260"/>
              <a:gd name="connsiteY8" fmla="*/ 294193 h 329343"/>
              <a:gd name="connsiteX9" fmla="*/ 8649 w 4855260"/>
              <a:gd name="connsiteY9" fmla="*/ 157503 h 329343"/>
              <a:gd name="connsiteX10" fmla="*/ 449208 w 4855260"/>
              <a:gd name="connsiteY10" fmla="*/ 82160 h 329343"/>
              <a:gd name="connsiteX0" fmla="*/ 449208 w 4855260"/>
              <a:gd name="connsiteY0" fmla="*/ 82098 h 329281"/>
              <a:gd name="connsiteX1" fmla="*/ 1837449 w 4855260"/>
              <a:gd name="connsiteY1" fmla="*/ 91455 h 329281"/>
              <a:gd name="connsiteX2" fmla="*/ 2415519 w 4855260"/>
              <a:gd name="connsiteY2" fmla="*/ 6 h 329281"/>
              <a:gd name="connsiteX3" fmla="*/ 3755804 w 4855260"/>
              <a:gd name="connsiteY3" fmla="*/ 96167 h 329281"/>
              <a:gd name="connsiteX4" fmla="*/ 4688201 w 4855260"/>
              <a:gd name="connsiteY4" fmla="*/ 129231 h 329281"/>
              <a:gd name="connsiteX5" fmla="*/ 4854026 w 4855260"/>
              <a:gd name="connsiteY5" fmla="*/ 237569 h 329281"/>
              <a:gd name="connsiteX6" fmla="*/ 4373260 w 4855260"/>
              <a:gd name="connsiteY6" fmla="*/ 322410 h 329281"/>
              <a:gd name="connsiteX7" fmla="*/ 2415519 w 4855260"/>
              <a:gd name="connsiteY7" fmla="*/ 315018 h 329281"/>
              <a:gd name="connsiteX8" fmla="*/ 428141 w 4855260"/>
              <a:gd name="connsiteY8" fmla="*/ 312983 h 329281"/>
              <a:gd name="connsiteX9" fmla="*/ 65210 w 4855260"/>
              <a:gd name="connsiteY9" fmla="*/ 294131 h 329281"/>
              <a:gd name="connsiteX10" fmla="*/ 8649 w 4855260"/>
              <a:gd name="connsiteY10" fmla="*/ 157441 h 329281"/>
              <a:gd name="connsiteX11" fmla="*/ 449208 w 4855260"/>
              <a:gd name="connsiteY11" fmla="*/ 82098 h 329281"/>
              <a:gd name="connsiteX0" fmla="*/ 449208 w 4855260"/>
              <a:gd name="connsiteY0" fmla="*/ 2227 h 249410"/>
              <a:gd name="connsiteX1" fmla="*/ 1837449 w 4855260"/>
              <a:gd name="connsiteY1" fmla="*/ 11584 h 249410"/>
              <a:gd name="connsiteX2" fmla="*/ 2429659 w 4855260"/>
              <a:gd name="connsiteY2" fmla="*/ 9690 h 249410"/>
              <a:gd name="connsiteX3" fmla="*/ 3755804 w 4855260"/>
              <a:gd name="connsiteY3" fmla="*/ 16296 h 249410"/>
              <a:gd name="connsiteX4" fmla="*/ 4688201 w 4855260"/>
              <a:gd name="connsiteY4" fmla="*/ 49360 h 249410"/>
              <a:gd name="connsiteX5" fmla="*/ 4854026 w 4855260"/>
              <a:gd name="connsiteY5" fmla="*/ 157698 h 249410"/>
              <a:gd name="connsiteX6" fmla="*/ 4373260 w 4855260"/>
              <a:gd name="connsiteY6" fmla="*/ 242539 h 249410"/>
              <a:gd name="connsiteX7" fmla="*/ 2415519 w 4855260"/>
              <a:gd name="connsiteY7" fmla="*/ 235147 h 249410"/>
              <a:gd name="connsiteX8" fmla="*/ 428141 w 4855260"/>
              <a:gd name="connsiteY8" fmla="*/ 233112 h 249410"/>
              <a:gd name="connsiteX9" fmla="*/ 65210 w 4855260"/>
              <a:gd name="connsiteY9" fmla="*/ 214260 h 249410"/>
              <a:gd name="connsiteX10" fmla="*/ 8649 w 4855260"/>
              <a:gd name="connsiteY10" fmla="*/ 77570 h 249410"/>
              <a:gd name="connsiteX11" fmla="*/ 449208 w 4855260"/>
              <a:gd name="connsiteY11" fmla="*/ 2227 h 24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55260" h="249410">
                <a:moveTo>
                  <a:pt x="449208" y="2227"/>
                </a:moveTo>
                <a:cubicBezTo>
                  <a:pt x="754008" y="-8771"/>
                  <a:pt x="1509731" y="25266"/>
                  <a:pt x="1837449" y="11584"/>
                </a:cubicBezTo>
                <a:cubicBezTo>
                  <a:pt x="2165167" y="-2098"/>
                  <a:pt x="2109933" y="8905"/>
                  <a:pt x="2429659" y="9690"/>
                </a:cubicBezTo>
                <a:cubicBezTo>
                  <a:pt x="2749385" y="10475"/>
                  <a:pt x="3333817" y="-15454"/>
                  <a:pt x="3755804" y="16296"/>
                </a:cubicBezTo>
                <a:cubicBezTo>
                  <a:pt x="4177791" y="48046"/>
                  <a:pt x="4487096" y="20294"/>
                  <a:pt x="4688201" y="49360"/>
                </a:cubicBezTo>
                <a:cubicBezTo>
                  <a:pt x="4889306" y="78426"/>
                  <a:pt x="4842100" y="127073"/>
                  <a:pt x="4854026" y="157698"/>
                </a:cubicBezTo>
                <a:cubicBezTo>
                  <a:pt x="4865952" y="188323"/>
                  <a:pt x="4797746" y="224132"/>
                  <a:pt x="4373260" y="242539"/>
                </a:cubicBezTo>
                <a:cubicBezTo>
                  <a:pt x="3948774" y="260946"/>
                  <a:pt x="3073039" y="236718"/>
                  <a:pt x="2415519" y="235147"/>
                </a:cubicBezTo>
                <a:lnTo>
                  <a:pt x="428141" y="233112"/>
                </a:lnTo>
                <a:cubicBezTo>
                  <a:pt x="30138" y="219419"/>
                  <a:pt x="114332" y="251170"/>
                  <a:pt x="65210" y="214260"/>
                </a:cubicBezTo>
                <a:cubicBezTo>
                  <a:pt x="-16489" y="187551"/>
                  <a:pt x="-2718" y="111338"/>
                  <a:pt x="8649" y="77570"/>
                </a:cubicBezTo>
                <a:cubicBezTo>
                  <a:pt x="20016" y="43802"/>
                  <a:pt x="144408" y="13225"/>
                  <a:pt x="449208" y="2227"/>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40549224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4578"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52254"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579" name="Text Box 4"/>
          <p:cNvSpPr txBox="1">
            <a:spLocks noChangeArrowheads="1"/>
          </p:cNvSpPr>
          <p:nvPr/>
        </p:nvSpPr>
        <p:spPr bwMode="auto">
          <a:xfrm>
            <a:off x="3519488" y="6057900"/>
            <a:ext cx="28479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Johnson’s ratio</a:t>
            </a:r>
          </a:p>
        </p:txBody>
      </p:sp>
      <p:sp>
        <p:nvSpPr>
          <p:cNvPr id="24580" name="Text Box 5"/>
          <p:cNvSpPr txBox="1">
            <a:spLocks noChangeArrowheads="1"/>
          </p:cNvSpPr>
          <p:nvPr/>
        </p:nvSpPr>
        <p:spPr bwMode="auto">
          <a:xfrm rot="-5400000">
            <a:off x="-1372393" y="3056731"/>
            <a:ext cx="3543300"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Structure factor (e</a:t>
            </a:r>
            <a:r>
              <a:rPr lang="en-US" altLang="en-US" sz="2800" b="1" baseline="30000">
                <a:solidFill>
                  <a:srgbClr val="000000"/>
                </a:solidFill>
                <a:cs typeface="Arial" pitchFamily="34" charset="0"/>
              </a:rPr>
              <a:t>-</a:t>
            </a:r>
            <a:r>
              <a:rPr lang="en-US" altLang="en-US" sz="2800" b="1">
                <a:solidFill>
                  <a:srgbClr val="000000"/>
                </a:solidFill>
                <a:cs typeface="Arial" pitchFamily="34" charset="0"/>
              </a:rPr>
              <a:t>)</a:t>
            </a:r>
          </a:p>
        </p:txBody>
      </p:sp>
      <p:sp>
        <p:nvSpPr>
          <p:cNvPr id="24581" name="Title 1"/>
          <p:cNvSpPr txBox="1">
            <a:spLocks/>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a:solidFill>
                  <a:srgbClr val="000000"/>
                </a:solidFill>
                <a:latin typeface="Calibri" pitchFamily="34" charset="0"/>
                <a:cs typeface="Arial" pitchFamily="34" charset="0"/>
              </a:rPr>
              <a:t>Non-isomorphism in lysozyme</a:t>
            </a:r>
          </a:p>
        </p:txBody>
      </p:sp>
    </p:spTree>
    <p:extLst>
      <p:ext uri="{BB962C8B-B14F-4D97-AF65-F5344CB8AC3E}">
        <p14:creationId xmlns:p14="http://schemas.microsoft.com/office/powerpoint/2010/main" val="293670946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444674" y="0"/>
            <a:ext cx="8229600" cy="1843523"/>
          </a:xfrm>
        </p:spPr>
        <p:txBody>
          <a:bodyPr/>
          <a:lstStyle/>
          <a:p>
            <a:pPr eaLnBrk="1" hangingPunct="1"/>
            <a:r>
              <a:rPr lang="en-US" altLang="en-US" dirty="0" smtClean="0">
                <a:latin typeface="Arial" panose="020B0604020202020204" pitchFamily="34" charset="0"/>
                <a:cs typeface="Arial" panose="020B0604020202020204" pitchFamily="34" charset="0"/>
              </a:rPr>
              <a:t>The Future of Structural Biology</a:t>
            </a:r>
          </a:p>
        </p:txBody>
      </p:sp>
      <p:sp>
        <p:nvSpPr>
          <p:cNvPr id="5" name="TextBox 4"/>
          <p:cNvSpPr txBox="1"/>
          <p:nvPr/>
        </p:nvSpPr>
        <p:spPr>
          <a:xfrm>
            <a:off x="1828801" y="5574082"/>
            <a:ext cx="5689378" cy="707886"/>
          </a:xfrm>
          <a:prstGeom prst="rect">
            <a:avLst/>
          </a:prstGeom>
          <a:noFill/>
        </p:spPr>
        <p:txBody>
          <a:bodyPr wrap="none" rtlCol="0">
            <a:spAutoFit/>
          </a:bodyPr>
          <a:lstStyle/>
          <a:p>
            <a:r>
              <a:rPr lang="en-US" sz="4000" dirty="0" smtClean="0"/>
              <a:t>Disorder? </a:t>
            </a:r>
            <a:r>
              <a:rPr lang="en-US" sz="4000" dirty="0"/>
              <a:t>o</a:t>
            </a:r>
            <a:r>
              <a:rPr lang="en-US" sz="4000" dirty="0" smtClean="0"/>
              <a:t>r Dynamics?</a:t>
            </a:r>
            <a:endParaRPr lang="en-US" sz="4000" dirty="0"/>
          </a:p>
        </p:txBody>
      </p:sp>
      <p:pic>
        <p:nvPicPr>
          <p:cNvPr id="8" name="Picture 8"/>
          <p:cNvPicPr>
            <a:picLocks noChangeAspect="1" noChangeArrowheads="1"/>
          </p:cNvPicPr>
          <p:nvPr/>
        </p:nvPicPr>
        <p:blipFill rotWithShape="1">
          <a:blip r:embed="rId2">
            <a:lum contrast="20000"/>
            <a:extLst>
              <a:ext uri="{28A0092B-C50C-407E-A947-70E740481C1C}">
                <a14:useLocalDpi xmlns:a14="http://schemas.microsoft.com/office/drawing/2010/main" val="0"/>
              </a:ext>
            </a:extLst>
          </a:blip>
          <a:srcRect l="37538" t="19101" r="20204" b="22199"/>
          <a:stretch/>
        </p:blipFill>
        <p:spPr bwMode="auto">
          <a:xfrm>
            <a:off x="886349" y="2077035"/>
            <a:ext cx="3597970" cy="3006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9"/>
          <p:cNvSpPr txBox="1">
            <a:spLocks noChangeArrowheads="1"/>
          </p:cNvSpPr>
          <p:nvPr/>
        </p:nvSpPr>
        <p:spPr bwMode="auto">
          <a:xfrm>
            <a:off x="2993286" y="3351561"/>
            <a:ext cx="720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a:solidFill>
                  <a:srgbClr val="000000"/>
                </a:solidFill>
                <a:cs typeface="Arial" pitchFamily="34" charset="0"/>
              </a:rPr>
              <a:t>10 Å</a:t>
            </a:r>
          </a:p>
        </p:txBody>
      </p:sp>
      <p:sp>
        <p:nvSpPr>
          <p:cNvPr id="11" name="Line 10"/>
          <p:cNvSpPr>
            <a:spLocks noChangeShapeType="1"/>
          </p:cNvSpPr>
          <p:nvPr/>
        </p:nvSpPr>
        <p:spPr bwMode="auto">
          <a:xfrm>
            <a:off x="3686784" y="3717990"/>
            <a:ext cx="258913" cy="227708"/>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pic>
        <p:nvPicPr>
          <p:cNvPr id="12" name="Picture 3"/>
          <p:cNvPicPr>
            <a:picLocks noChangeAspect="1"/>
          </p:cNvPicPr>
          <p:nvPr/>
        </p:nvPicPr>
        <p:blipFill rotWithShape="1">
          <a:blip r:embed="rId3">
            <a:extLst>
              <a:ext uri="{28A0092B-C50C-407E-A947-70E740481C1C}">
                <a14:useLocalDpi xmlns:a14="http://schemas.microsoft.com/office/drawing/2010/main" val="0"/>
              </a:ext>
            </a:extLst>
          </a:blip>
          <a:srcRect l="31180" t="15649" r="30746" b="22384"/>
          <a:stretch/>
        </p:blipFill>
        <p:spPr bwMode="auto">
          <a:xfrm>
            <a:off x="4947780" y="2132678"/>
            <a:ext cx="3350801" cy="290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371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5602"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53278"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603" name="Text Box 4"/>
          <p:cNvSpPr txBox="1">
            <a:spLocks noChangeArrowheads="1"/>
          </p:cNvSpPr>
          <p:nvPr/>
        </p:nvSpPr>
        <p:spPr bwMode="auto">
          <a:xfrm>
            <a:off x="3519488" y="6057900"/>
            <a:ext cx="28479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Johnson’s ratio</a:t>
            </a:r>
          </a:p>
        </p:txBody>
      </p:sp>
      <p:sp>
        <p:nvSpPr>
          <p:cNvPr id="25604" name="Text Box 5"/>
          <p:cNvSpPr txBox="1">
            <a:spLocks noChangeArrowheads="1"/>
          </p:cNvSpPr>
          <p:nvPr/>
        </p:nvSpPr>
        <p:spPr bwMode="auto">
          <a:xfrm rot="-5400000">
            <a:off x="-1372393" y="3056731"/>
            <a:ext cx="3543300"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Structure factor (e</a:t>
            </a:r>
            <a:r>
              <a:rPr lang="en-US" altLang="en-US" sz="2800" b="1" baseline="30000">
                <a:solidFill>
                  <a:srgbClr val="000000"/>
                </a:solidFill>
                <a:cs typeface="Arial" pitchFamily="34" charset="0"/>
              </a:rPr>
              <a:t>-</a:t>
            </a:r>
            <a:r>
              <a:rPr lang="en-US" altLang="en-US" sz="2800" b="1">
                <a:solidFill>
                  <a:srgbClr val="000000"/>
                </a:solidFill>
                <a:cs typeface="Arial" pitchFamily="34" charset="0"/>
              </a:rPr>
              <a:t>)</a:t>
            </a:r>
          </a:p>
        </p:txBody>
      </p:sp>
      <p:sp>
        <p:nvSpPr>
          <p:cNvPr id="25605" name="Title 1"/>
          <p:cNvSpPr txBox="1">
            <a:spLocks/>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a:solidFill>
                  <a:srgbClr val="000000"/>
                </a:solidFill>
                <a:latin typeface="Calibri" pitchFamily="34" charset="0"/>
                <a:cs typeface="Arial" pitchFamily="34" charset="0"/>
              </a:rPr>
              <a:t>Non-isomorphism in lysozyme</a:t>
            </a:r>
          </a:p>
        </p:txBody>
      </p:sp>
      <p:sp>
        <p:nvSpPr>
          <p:cNvPr id="2" name="Oval 1"/>
          <p:cNvSpPr/>
          <p:nvPr/>
        </p:nvSpPr>
        <p:spPr>
          <a:xfrm>
            <a:off x="1981200" y="1981200"/>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Oval 7"/>
          <p:cNvSpPr/>
          <p:nvPr/>
        </p:nvSpPr>
        <p:spPr>
          <a:xfrm>
            <a:off x="7010400" y="1546225"/>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1591669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34889" y="571500"/>
            <a:ext cx="7258050" cy="6286500"/>
          </a:xfrm>
        </p:spPr>
      </p:pic>
      <p:sp>
        <p:nvSpPr>
          <p:cNvPr id="28675" name="TextBox 5"/>
          <p:cNvSpPr txBox="1">
            <a:spLocks noChangeArrowheads="1"/>
          </p:cNvSpPr>
          <p:nvPr/>
        </p:nvSpPr>
        <p:spPr bwMode="auto">
          <a:xfrm>
            <a:off x="304800" y="6019800"/>
            <a:ext cx="33321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a:solidFill>
                  <a:srgbClr val="000000"/>
                </a:solidFill>
                <a:latin typeface="Calibri" pitchFamily="34" charset="0"/>
                <a:cs typeface="Arial" pitchFamily="34" charset="0"/>
              </a:rPr>
              <a:t>RH 84.2% vs 71.9%</a:t>
            </a:r>
          </a:p>
        </p:txBody>
      </p:sp>
      <p:sp>
        <p:nvSpPr>
          <p:cNvPr id="8" name="Rectangle 7"/>
          <p:cNvSpPr>
            <a:spLocks noChangeArrowheads="1"/>
          </p:cNvSpPr>
          <p:nvPr/>
        </p:nvSpPr>
        <p:spPr bwMode="auto">
          <a:xfrm>
            <a:off x="6781800" y="6049963"/>
            <a:ext cx="21351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dirty="0" err="1">
                <a:solidFill>
                  <a:srgbClr val="000000"/>
                </a:solidFill>
                <a:latin typeface="Calibri" pitchFamily="34" charset="0"/>
                <a:cs typeface="Arial" pitchFamily="34" charset="0"/>
              </a:rPr>
              <a:t>R</a:t>
            </a:r>
            <a:r>
              <a:rPr lang="en-US" altLang="en-US" baseline="-25000" dirty="0" err="1">
                <a:solidFill>
                  <a:srgbClr val="000000"/>
                </a:solidFill>
                <a:latin typeface="Calibri" pitchFamily="34" charset="0"/>
                <a:cs typeface="Arial" pitchFamily="34" charset="0"/>
              </a:rPr>
              <a:t>iso</a:t>
            </a:r>
            <a:r>
              <a:rPr lang="en-US" altLang="en-US" dirty="0">
                <a:solidFill>
                  <a:srgbClr val="000000"/>
                </a:solidFill>
                <a:latin typeface="Calibri" pitchFamily="34" charset="0"/>
                <a:cs typeface="Arial" pitchFamily="34" charset="0"/>
              </a:rPr>
              <a:t> = 44.5%</a:t>
            </a:r>
          </a:p>
        </p:txBody>
      </p:sp>
      <p:sp>
        <p:nvSpPr>
          <p:cNvPr id="10" name="Rectangle 9"/>
          <p:cNvSpPr>
            <a:spLocks noChangeArrowheads="1"/>
          </p:cNvSpPr>
          <p:nvPr/>
        </p:nvSpPr>
        <p:spPr bwMode="auto">
          <a:xfrm>
            <a:off x="3671888" y="6049963"/>
            <a:ext cx="26527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a:solidFill>
                  <a:srgbClr val="000000"/>
                </a:solidFill>
                <a:latin typeface="Calibri" pitchFamily="34" charset="0"/>
                <a:cs typeface="Arial" pitchFamily="34" charset="0"/>
              </a:rPr>
              <a:t>RMSD = 0.18 Å</a:t>
            </a:r>
          </a:p>
        </p:txBody>
      </p:sp>
      <p:sp>
        <p:nvSpPr>
          <p:cNvPr id="11" name="Rectangle 10"/>
          <p:cNvSpPr/>
          <p:nvPr/>
        </p:nvSpPr>
        <p:spPr>
          <a:xfrm>
            <a:off x="-381000" y="-152400"/>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Rectangle 1"/>
          <p:cNvSpPr/>
          <p:nvPr/>
        </p:nvSpPr>
        <p:spPr>
          <a:xfrm>
            <a:off x="413359" y="688932"/>
            <a:ext cx="2054268" cy="8392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79" name="Title 1"/>
          <p:cNvSpPr>
            <a:spLocks noGrp="1"/>
          </p:cNvSpPr>
          <p:nvPr>
            <p:ph type="title"/>
          </p:nvPr>
        </p:nvSpPr>
        <p:spPr>
          <a:xfrm>
            <a:off x="457200" y="0"/>
            <a:ext cx="8229600" cy="1515649"/>
          </a:xfrm>
        </p:spPr>
        <p:txBody>
          <a:bodyPr/>
          <a:lstStyle/>
          <a:p>
            <a:pPr eaLnBrk="1" hangingPunct="1"/>
            <a:r>
              <a:rPr lang="en-US" altLang="en-US" dirty="0" smtClean="0"/>
              <a:t>Non-isomorphism in lysozyme</a:t>
            </a:r>
          </a:p>
        </p:txBody>
      </p:sp>
    </p:spTree>
    <p:extLst>
      <p:ext uri="{BB962C8B-B14F-4D97-AF65-F5344CB8AC3E}">
        <p14:creationId xmlns:p14="http://schemas.microsoft.com/office/powerpoint/2010/main" val="165322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839244"/>
            <a:ext cx="3551129" cy="5787024"/>
          </a:xfrm>
        </p:spPr>
        <p:txBody>
          <a:bodyPr/>
          <a:lstStyle/>
          <a:p>
            <a:pPr eaLnBrk="1" hangingPunct="1"/>
            <a:r>
              <a:rPr lang="en-US" altLang="en-US" dirty="0" smtClean="0">
                <a:solidFill>
                  <a:schemeClr val="tx1"/>
                </a:solidFill>
              </a:rPr>
              <a:t>Elastic deformation</a:t>
            </a:r>
            <a:br>
              <a:rPr lang="en-US" altLang="en-US" dirty="0" smtClean="0">
                <a:solidFill>
                  <a:schemeClr val="tx1"/>
                </a:solidFill>
              </a:rPr>
            </a:br>
            <a:r>
              <a:rPr lang="en-US" altLang="en-US" dirty="0" smtClean="0">
                <a:solidFill>
                  <a:schemeClr val="tx1"/>
                </a:solidFill>
              </a:rPr>
              <a:t>= </a:t>
            </a:r>
            <a:br>
              <a:rPr lang="en-US" altLang="en-US" dirty="0" smtClean="0">
                <a:solidFill>
                  <a:schemeClr val="tx1"/>
                </a:solidFill>
              </a:rPr>
            </a:br>
            <a:r>
              <a:rPr lang="en-US" altLang="en-US" dirty="0" smtClean="0">
                <a:solidFill>
                  <a:schemeClr val="tx1"/>
                </a:solidFill>
              </a:rPr>
              <a:t>non-isomorphism</a:t>
            </a:r>
          </a:p>
        </p:txBody>
      </p:sp>
      <p:grpSp>
        <p:nvGrpSpPr>
          <p:cNvPr id="2" name="Group 1"/>
          <p:cNvGrpSpPr/>
          <p:nvPr/>
        </p:nvGrpSpPr>
        <p:grpSpPr>
          <a:xfrm>
            <a:off x="4572000" y="1854200"/>
            <a:ext cx="3368675" cy="4200525"/>
            <a:chOff x="2952750" y="1854200"/>
            <a:chExt cx="3368675" cy="4200525"/>
          </a:xfrm>
        </p:grpSpPr>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Tree>
    <p:extLst>
      <p:ext uri="{BB962C8B-B14F-4D97-AF65-F5344CB8AC3E}">
        <p14:creationId xmlns:p14="http://schemas.microsoft.com/office/powerpoint/2010/main" val="1859986922"/>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72000" y="1722438"/>
            <a:ext cx="3267075" cy="4384675"/>
            <a:chOff x="3003550" y="1722438"/>
            <a:chExt cx="3267075" cy="4384675"/>
          </a:xfrm>
        </p:grpSpPr>
        <p:grpSp>
          <p:nvGrpSpPr>
            <p:cNvPr id="106498" name="Group 29"/>
            <p:cNvGrpSpPr>
              <a:grpSpLocks/>
            </p:cNvGrpSpPr>
            <p:nvPr/>
          </p:nvGrpSpPr>
          <p:grpSpPr bwMode="auto">
            <a:xfrm>
              <a:off x="3005138" y="5824538"/>
              <a:ext cx="3265487" cy="282575"/>
              <a:chOff x="3004726" y="5823939"/>
              <a:chExt cx="3265386" cy="283448"/>
            </a:xfrm>
          </p:grpSpPr>
          <p:sp>
            <p:nvSpPr>
              <p:cNvPr id="3" name="Oval 2"/>
              <p:cNvSpPr/>
              <p:nvPr/>
            </p:nvSpPr>
            <p:spPr bwMode="auto">
              <a:xfrm rot="18583957" flipH="1" flipV="1">
                <a:off x="2952693"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8583957" flipH="1" flipV="1">
                <a:off x="3232881"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8583957" flipH="1" flipV="1">
                <a:off x="3513859"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8583957" flipH="1" flipV="1">
                <a:off x="3794042"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8583957" flipH="1" flipV="1">
                <a:off x="4075020"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8583957" flipH="1" flipV="1">
                <a:off x="4355208"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8583957" flipH="1" flipV="1">
                <a:off x="4636187"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8583957" flipH="1" flipV="1">
                <a:off x="4916369"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8583957" flipH="1" flipV="1">
                <a:off x="5197348"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8583957" flipH="1" flipV="1">
                <a:off x="5477536"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8583957" flipH="1" flipV="1">
                <a:off x="5758514"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8583957" flipH="1" flipV="1">
                <a:off x="6038697"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499" name="Group 1"/>
            <p:cNvGrpSpPr>
              <a:grpSpLocks/>
            </p:cNvGrpSpPr>
            <p:nvPr/>
          </p:nvGrpSpPr>
          <p:grpSpPr bwMode="auto">
            <a:xfrm>
              <a:off x="3003550" y="1979613"/>
              <a:ext cx="3267075" cy="282575"/>
              <a:chOff x="3003957" y="1557582"/>
              <a:chExt cx="3266598" cy="283447"/>
            </a:xfrm>
          </p:grpSpPr>
          <p:sp>
            <p:nvSpPr>
              <p:cNvPr id="215" name="Oval 214"/>
              <p:cNvSpPr/>
              <p:nvPr/>
            </p:nvSpPr>
            <p:spPr bwMode="auto">
              <a:xfrm rot="18583957" flipH="1" flipV="1">
                <a:off x="2952708"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8583957" flipH="1" flipV="1">
                <a:off x="32328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8583957" flipH="1" flipV="1">
                <a:off x="3513810"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8583957" flipH="1" flipV="1">
                <a:off x="3793960"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8583957" flipH="1" flipV="1">
                <a:off x="407490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8583957" flipH="1" flipV="1">
                <a:off x="43550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8583957" flipH="1" flipV="1">
                <a:off x="4636009"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8583957" flipH="1" flipV="1">
                <a:off x="4916159"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8583957" flipH="1" flipV="1">
                <a:off x="5197105"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8583957" flipH="1" flipV="1">
                <a:off x="5477261"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8583957" flipH="1" flipV="1">
                <a:off x="5758208"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8583957" flipH="1" flipV="1">
                <a:off x="603835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0" name="Group 3"/>
            <p:cNvGrpSpPr>
              <a:grpSpLocks/>
            </p:cNvGrpSpPr>
            <p:nvPr/>
          </p:nvGrpSpPr>
          <p:grpSpPr bwMode="auto">
            <a:xfrm>
              <a:off x="3003550" y="1722438"/>
              <a:ext cx="3267075" cy="284162"/>
              <a:chOff x="3003958" y="1806680"/>
              <a:chExt cx="3266597" cy="283447"/>
            </a:xfrm>
          </p:grpSpPr>
          <p:sp>
            <p:nvSpPr>
              <p:cNvPr id="228" name="Oval 227"/>
              <p:cNvSpPr/>
              <p:nvPr/>
            </p:nvSpPr>
            <p:spPr bwMode="auto">
              <a:xfrm rot="18583957" flipH="1" flipV="1">
                <a:off x="2952709"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8583957" flipH="1" flipV="1">
                <a:off x="3232859"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8583957" flipH="1" flipV="1">
                <a:off x="351380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8583957" flipH="1" flipV="1">
                <a:off x="3793961"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8583957" flipH="1" flipV="1">
                <a:off x="407490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8583957" flipH="1" flipV="1">
                <a:off x="4355058"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8583957" flipH="1" flipV="1">
                <a:off x="4636004"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8583957" flipH="1" flipV="1">
                <a:off x="4916160"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8583957" flipH="1" flipV="1">
                <a:off x="5197106"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8583957" flipH="1" flipV="1">
                <a:off x="547725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8583957" flipH="1" flipV="1">
                <a:off x="5758203"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8583957" flipH="1" flipV="1">
                <a:off x="603835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1" name="Group 4"/>
            <p:cNvGrpSpPr>
              <a:grpSpLocks/>
            </p:cNvGrpSpPr>
            <p:nvPr/>
          </p:nvGrpSpPr>
          <p:grpSpPr bwMode="auto">
            <a:xfrm>
              <a:off x="3003550" y="2235200"/>
              <a:ext cx="3267075" cy="284163"/>
              <a:chOff x="3003957" y="2073360"/>
              <a:chExt cx="3266598" cy="283447"/>
            </a:xfrm>
          </p:grpSpPr>
          <p:sp>
            <p:nvSpPr>
              <p:cNvPr id="241" name="Oval 240"/>
              <p:cNvSpPr/>
              <p:nvPr/>
            </p:nvSpPr>
            <p:spPr bwMode="auto">
              <a:xfrm rot="18583957" flipH="1" flipV="1">
                <a:off x="2952708"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8583957" flipH="1" flipV="1">
                <a:off x="3232859"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8583957" flipH="1" flipV="1">
                <a:off x="351380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8583957" flipH="1" flipV="1">
                <a:off x="3793960"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8583957" flipH="1" flipV="1">
                <a:off x="407490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8583957" flipH="1" flipV="1">
                <a:off x="4355058"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8583957" flipH="1" flipV="1">
                <a:off x="4636004"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8583957" flipH="1" flipV="1">
                <a:off x="4916159"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8583957" flipH="1" flipV="1">
                <a:off x="5197105"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8583957" flipH="1" flipV="1">
                <a:off x="547725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8583957" flipH="1" flipV="1">
                <a:off x="5758203"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8583957" flipH="1" flipV="1">
                <a:off x="603835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2" name="Group 5"/>
            <p:cNvGrpSpPr>
              <a:grpSpLocks/>
            </p:cNvGrpSpPr>
            <p:nvPr/>
          </p:nvGrpSpPr>
          <p:grpSpPr bwMode="auto">
            <a:xfrm>
              <a:off x="3003550" y="2492375"/>
              <a:ext cx="3267075" cy="282575"/>
              <a:chOff x="3003958" y="2340043"/>
              <a:chExt cx="3266597" cy="283447"/>
            </a:xfrm>
          </p:grpSpPr>
          <p:sp>
            <p:nvSpPr>
              <p:cNvPr id="254" name="Oval 253"/>
              <p:cNvSpPr/>
              <p:nvPr/>
            </p:nvSpPr>
            <p:spPr bwMode="auto">
              <a:xfrm rot="18583957" flipH="1" flipV="1">
                <a:off x="295270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8583957" flipH="1" flipV="1">
                <a:off x="3232864"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8583957" flipH="1" flipV="1">
                <a:off x="351381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8583957" flipH="1" flipV="1">
                <a:off x="3793961"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8583957" flipH="1" flipV="1">
                <a:off x="4074908"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8583957" flipH="1" flipV="1">
                <a:off x="4355063"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8583957" flipH="1" flipV="1">
                <a:off x="4636009"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8583957" flipH="1" flipV="1">
                <a:off x="491615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8583957" flipH="1" flipV="1">
                <a:off x="5197105"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8583957" flipH="1" flipV="1">
                <a:off x="547726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8583957" flipH="1" flipV="1">
                <a:off x="5758208"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8583957" flipH="1" flipV="1">
                <a:off x="6038357"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3" name="Group 6"/>
            <p:cNvGrpSpPr>
              <a:grpSpLocks/>
            </p:cNvGrpSpPr>
            <p:nvPr/>
          </p:nvGrpSpPr>
          <p:grpSpPr bwMode="auto">
            <a:xfrm>
              <a:off x="3005138" y="2747963"/>
              <a:ext cx="3265487" cy="284162"/>
              <a:chOff x="3004726" y="2607660"/>
              <a:chExt cx="3265386" cy="283448"/>
            </a:xfrm>
          </p:grpSpPr>
          <p:sp>
            <p:nvSpPr>
              <p:cNvPr id="267" name="Oval 266"/>
              <p:cNvSpPr/>
              <p:nvPr/>
            </p:nvSpPr>
            <p:spPr bwMode="auto">
              <a:xfrm rot="18583957" flipH="1" flipV="1">
                <a:off x="2952693"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8583957" flipH="1" flipV="1">
                <a:off x="3232876"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8583957" flipH="1" flipV="1">
                <a:off x="3513854"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8583957" flipH="1" flipV="1">
                <a:off x="3794042"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8583957" flipH="1" flipV="1">
                <a:off x="4075021"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8583957" flipH="1" flipV="1">
                <a:off x="4355203"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8583957" flipH="1" flipV="1">
                <a:off x="4636182"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8583957" flipH="1" flipV="1">
                <a:off x="4916369"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8583957" flipH="1" flipV="1">
                <a:off x="5197349"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8583957" flipH="1" flipV="1">
                <a:off x="5477531"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8583957" flipH="1" flipV="1">
                <a:off x="5758509"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8583957" flipH="1" flipV="1">
                <a:off x="6038698"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4" name="Group 7"/>
            <p:cNvGrpSpPr>
              <a:grpSpLocks/>
            </p:cNvGrpSpPr>
            <p:nvPr/>
          </p:nvGrpSpPr>
          <p:grpSpPr bwMode="auto">
            <a:xfrm>
              <a:off x="3005138" y="3003550"/>
              <a:ext cx="3265487" cy="284163"/>
              <a:chOff x="3004726" y="2874341"/>
              <a:chExt cx="3265386" cy="283448"/>
            </a:xfrm>
          </p:grpSpPr>
          <p:sp>
            <p:nvSpPr>
              <p:cNvPr id="280" name="Oval 279"/>
              <p:cNvSpPr/>
              <p:nvPr/>
            </p:nvSpPr>
            <p:spPr bwMode="auto">
              <a:xfrm rot="18583957" flipH="1" flipV="1">
                <a:off x="2952693"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8583957" flipH="1" flipV="1">
                <a:off x="3232876"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8583957" flipH="1" flipV="1">
                <a:off x="3513854"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8583957" flipH="1" flipV="1">
                <a:off x="3794042"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8583957" flipH="1" flipV="1">
                <a:off x="4075020"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8583957" flipH="1" flipV="1">
                <a:off x="4355203"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8583957" flipH="1" flipV="1">
                <a:off x="4636183"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8583957" flipH="1" flipV="1">
                <a:off x="4916369"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8583957" flipH="1" flipV="1">
                <a:off x="5197348"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8583957" flipH="1" flipV="1">
                <a:off x="5477532"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8583957" flipH="1" flipV="1">
                <a:off x="5758510"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8583957" flipH="1" flipV="1">
                <a:off x="6038697"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5" name="Group 8"/>
            <p:cNvGrpSpPr>
              <a:grpSpLocks/>
            </p:cNvGrpSpPr>
            <p:nvPr/>
          </p:nvGrpSpPr>
          <p:grpSpPr bwMode="auto">
            <a:xfrm>
              <a:off x="3005138" y="3260725"/>
              <a:ext cx="3265487" cy="282575"/>
              <a:chOff x="3004726" y="3141023"/>
              <a:chExt cx="3265386" cy="283448"/>
            </a:xfrm>
          </p:grpSpPr>
          <p:sp>
            <p:nvSpPr>
              <p:cNvPr id="293" name="Oval 292"/>
              <p:cNvSpPr/>
              <p:nvPr/>
            </p:nvSpPr>
            <p:spPr bwMode="auto">
              <a:xfrm rot="18583957" flipH="1" flipV="1">
                <a:off x="2952693"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8583957" flipH="1" flipV="1">
                <a:off x="3232881"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8583957" flipH="1" flipV="1">
                <a:off x="3513859"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8583957" flipH="1" flipV="1">
                <a:off x="3794042"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8583957" flipH="1" flipV="1">
                <a:off x="4075020"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8583957" flipH="1" flipV="1">
                <a:off x="4355208"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8583957" flipH="1" flipV="1">
                <a:off x="4636187"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8583957" flipH="1" flipV="1">
                <a:off x="4916369"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8583957" flipH="1" flipV="1">
                <a:off x="5197348"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8583957" flipH="1" flipV="1">
                <a:off x="5477536"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8583957" flipH="1" flipV="1">
                <a:off x="5758514"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8583957" flipH="1" flipV="1">
                <a:off x="6038697"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6" name="Group 20"/>
            <p:cNvGrpSpPr>
              <a:grpSpLocks/>
            </p:cNvGrpSpPr>
            <p:nvPr/>
          </p:nvGrpSpPr>
          <p:grpSpPr bwMode="auto">
            <a:xfrm>
              <a:off x="3005138" y="3516313"/>
              <a:ext cx="3265487" cy="284162"/>
              <a:chOff x="3004726" y="3422218"/>
              <a:chExt cx="3265386" cy="283448"/>
            </a:xfrm>
          </p:grpSpPr>
          <p:sp>
            <p:nvSpPr>
              <p:cNvPr id="306" name="Oval 305"/>
              <p:cNvSpPr/>
              <p:nvPr/>
            </p:nvSpPr>
            <p:spPr bwMode="auto">
              <a:xfrm rot="18583957" flipH="1" flipV="1">
                <a:off x="2952693"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8583957" flipH="1" flipV="1">
                <a:off x="3232876"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8583957" flipH="1" flipV="1">
                <a:off x="3513854"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8583957" flipH="1" flipV="1">
                <a:off x="3794042"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8583957" flipH="1" flipV="1">
                <a:off x="4075021"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8583957" flipH="1" flipV="1">
                <a:off x="4355203"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8583957" flipH="1" flipV="1">
                <a:off x="4636182"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8583957" flipH="1" flipV="1">
                <a:off x="4916369"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8583957" flipH="1" flipV="1">
                <a:off x="5197349"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8583957" flipH="1" flipV="1">
                <a:off x="5477531"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8583957" flipH="1" flipV="1">
                <a:off x="5758509"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8583957" flipH="1" flipV="1">
                <a:off x="6038698"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7" name="Group 22"/>
            <p:cNvGrpSpPr>
              <a:grpSpLocks/>
            </p:cNvGrpSpPr>
            <p:nvPr/>
          </p:nvGrpSpPr>
          <p:grpSpPr bwMode="auto">
            <a:xfrm>
              <a:off x="3005138" y="4029075"/>
              <a:ext cx="3265487" cy="284163"/>
              <a:chOff x="3004726" y="3955581"/>
              <a:chExt cx="3265386" cy="283448"/>
            </a:xfrm>
          </p:grpSpPr>
          <p:sp>
            <p:nvSpPr>
              <p:cNvPr id="319" name="Oval 318"/>
              <p:cNvSpPr/>
              <p:nvPr/>
            </p:nvSpPr>
            <p:spPr bwMode="auto">
              <a:xfrm rot="18583957" flipH="1" flipV="1">
                <a:off x="2952693"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8583957" flipH="1" flipV="1">
                <a:off x="3232876"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8583957" flipH="1" flipV="1">
                <a:off x="3513854"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8583957" flipH="1" flipV="1">
                <a:off x="3794042"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8583957" flipH="1" flipV="1">
                <a:off x="4075020"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8583957" flipH="1" flipV="1">
                <a:off x="4355203"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8583957" flipH="1" flipV="1">
                <a:off x="4636183"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8583957" flipH="1" flipV="1">
                <a:off x="4916369"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8583957" flipH="1" flipV="1">
                <a:off x="5197348"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8583957" flipH="1" flipV="1">
                <a:off x="5477532"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8583957" flipH="1" flipV="1">
                <a:off x="5758510"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8583957" flipH="1" flipV="1">
                <a:off x="6038697"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8" name="Group 23"/>
            <p:cNvGrpSpPr>
              <a:grpSpLocks/>
            </p:cNvGrpSpPr>
            <p:nvPr/>
          </p:nvGrpSpPr>
          <p:grpSpPr bwMode="auto">
            <a:xfrm>
              <a:off x="3005138" y="4286250"/>
              <a:ext cx="3265487" cy="282575"/>
              <a:chOff x="3004726" y="4222263"/>
              <a:chExt cx="3265386" cy="283448"/>
            </a:xfrm>
          </p:grpSpPr>
          <p:sp>
            <p:nvSpPr>
              <p:cNvPr id="332" name="Oval 331"/>
              <p:cNvSpPr/>
              <p:nvPr/>
            </p:nvSpPr>
            <p:spPr bwMode="auto">
              <a:xfrm rot="18583957" flipH="1" flipV="1">
                <a:off x="2952693"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8583957" flipH="1" flipV="1">
                <a:off x="3232881"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8583957" flipH="1" flipV="1">
                <a:off x="3513859"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8583957" flipH="1" flipV="1">
                <a:off x="3794042"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8583957" flipH="1" flipV="1">
                <a:off x="4075020"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8583957" flipH="1" flipV="1">
                <a:off x="4355208"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8583957" flipH="1" flipV="1">
                <a:off x="4636187"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8583957" flipH="1" flipV="1">
                <a:off x="4916369"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8583957" flipH="1" flipV="1">
                <a:off x="5197348"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8583957" flipH="1" flipV="1">
                <a:off x="5477536"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8583957" flipH="1" flipV="1">
                <a:off x="5758514"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8583957" flipH="1" flipV="1">
                <a:off x="6038697"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9" name="Group 24"/>
            <p:cNvGrpSpPr>
              <a:grpSpLocks/>
            </p:cNvGrpSpPr>
            <p:nvPr/>
          </p:nvGrpSpPr>
          <p:grpSpPr bwMode="auto">
            <a:xfrm>
              <a:off x="3003550" y="4541838"/>
              <a:ext cx="3267075" cy="284162"/>
              <a:chOff x="3003957" y="4489595"/>
              <a:chExt cx="3266598" cy="283447"/>
            </a:xfrm>
          </p:grpSpPr>
          <p:sp>
            <p:nvSpPr>
              <p:cNvPr id="345" name="Oval 344"/>
              <p:cNvSpPr/>
              <p:nvPr/>
            </p:nvSpPr>
            <p:spPr bwMode="auto">
              <a:xfrm rot="18583957" flipH="1" flipV="1">
                <a:off x="295270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8583957" flipH="1" flipV="1">
                <a:off x="32328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8583957" flipH="1" flipV="1">
                <a:off x="3513805"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8583957" flipH="1" flipV="1">
                <a:off x="37939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8583957" flipH="1" flipV="1">
                <a:off x="4074907"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8583957" flipH="1" flipV="1">
                <a:off x="43550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8583957" flipH="1" flipV="1">
                <a:off x="4636004"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8583957" flipH="1" flipV="1">
                <a:off x="49161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8583957" flipH="1" flipV="1">
                <a:off x="5197106"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8583957" flipH="1" flipV="1">
                <a:off x="5477256"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8583957" flipH="1" flipV="1">
                <a:off x="5758203"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8583957" flipH="1" flipV="1">
                <a:off x="603835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0" name="Group 25"/>
            <p:cNvGrpSpPr>
              <a:grpSpLocks/>
            </p:cNvGrpSpPr>
            <p:nvPr/>
          </p:nvGrpSpPr>
          <p:grpSpPr bwMode="auto">
            <a:xfrm>
              <a:off x="3003550" y="4799013"/>
              <a:ext cx="3267075" cy="282575"/>
              <a:chOff x="3003958" y="4756278"/>
              <a:chExt cx="3266597" cy="283447"/>
            </a:xfrm>
          </p:grpSpPr>
          <p:sp>
            <p:nvSpPr>
              <p:cNvPr id="358" name="Oval 357"/>
              <p:cNvSpPr/>
              <p:nvPr/>
            </p:nvSpPr>
            <p:spPr bwMode="auto">
              <a:xfrm rot="18583957" flipH="1" flipV="1">
                <a:off x="295270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8583957" flipH="1" flipV="1">
                <a:off x="3232864"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8583957" flipH="1" flipV="1">
                <a:off x="351381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8583957" flipH="1" flipV="1">
                <a:off x="3793961"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8583957" flipH="1" flipV="1">
                <a:off x="4074908"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8583957" flipH="1" flipV="1">
                <a:off x="4355063"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8583957" flipH="1" flipV="1">
                <a:off x="4636009"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8583957" flipH="1" flipV="1">
                <a:off x="491615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8583957" flipH="1" flipV="1">
                <a:off x="5197105"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8583957" flipH="1" flipV="1">
                <a:off x="547726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8583957" flipH="1" flipV="1">
                <a:off x="5758208"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8583957" flipH="1" flipV="1">
                <a:off x="6038357"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1" name="Group 26"/>
            <p:cNvGrpSpPr>
              <a:grpSpLocks/>
            </p:cNvGrpSpPr>
            <p:nvPr/>
          </p:nvGrpSpPr>
          <p:grpSpPr bwMode="auto">
            <a:xfrm>
              <a:off x="3003550" y="5054600"/>
              <a:ext cx="3267075" cy="284163"/>
              <a:chOff x="3003957" y="5022958"/>
              <a:chExt cx="3266598" cy="283447"/>
            </a:xfrm>
          </p:grpSpPr>
          <p:sp>
            <p:nvSpPr>
              <p:cNvPr id="371" name="Oval 370"/>
              <p:cNvSpPr/>
              <p:nvPr/>
            </p:nvSpPr>
            <p:spPr bwMode="auto">
              <a:xfrm rot="18583957" flipH="1" flipV="1">
                <a:off x="2952708"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8583957" flipH="1" flipV="1">
                <a:off x="3232859"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8583957" flipH="1" flipV="1">
                <a:off x="351380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8583957" flipH="1" flipV="1">
                <a:off x="3793960"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8583957" flipH="1" flipV="1">
                <a:off x="407490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8583957" flipH="1" flipV="1">
                <a:off x="4355058"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8583957" flipH="1" flipV="1">
                <a:off x="4636004"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8583957" flipH="1" flipV="1">
                <a:off x="4916159"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8583957" flipH="1" flipV="1">
                <a:off x="5197105"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8583957" flipH="1" flipV="1">
                <a:off x="547725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8583957" flipH="1" flipV="1">
                <a:off x="5758203"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8583957" flipH="1" flipV="1">
                <a:off x="603835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2" name="Group 27"/>
            <p:cNvGrpSpPr>
              <a:grpSpLocks/>
            </p:cNvGrpSpPr>
            <p:nvPr/>
          </p:nvGrpSpPr>
          <p:grpSpPr bwMode="auto">
            <a:xfrm>
              <a:off x="3003550" y="5311775"/>
              <a:ext cx="3267075" cy="282575"/>
              <a:chOff x="3003958" y="5289641"/>
              <a:chExt cx="3266597" cy="283447"/>
            </a:xfrm>
          </p:grpSpPr>
          <p:sp>
            <p:nvSpPr>
              <p:cNvPr id="384" name="Oval 383"/>
              <p:cNvSpPr/>
              <p:nvPr/>
            </p:nvSpPr>
            <p:spPr bwMode="auto">
              <a:xfrm rot="18583957" flipH="1" flipV="1">
                <a:off x="295270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8583957" flipH="1" flipV="1">
                <a:off x="3232864"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8583957" flipH="1" flipV="1">
                <a:off x="351381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8583957" flipH="1" flipV="1">
                <a:off x="3793961"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8583957" flipH="1" flipV="1">
                <a:off x="4074908"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8583957" flipH="1" flipV="1">
                <a:off x="4355063"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8583957" flipH="1" flipV="1">
                <a:off x="4636009"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8583957" flipH="1" flipV="1">
                <a:off x="491615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8583957" flipH="1" flipV="1">
                <a:off x="5197105"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8583957" flipH="1" flipV="1">
                <a:off x="547726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8583957" flipH="1" flipV="1">
                <a:off x="5758208"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8583957" flipH="1" flipV="1">
                <a:off x="6038357"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3" name="Group 28"/>
            <p:cNvGrpSpPr>
              <a:grpSpLocks/>
            </p:cNvGrpSpPr>
            <p:nvPr/>
          </p:nvGrpSpPr>
          <p:grpSpPr bwMode="auto">
            <a:xfrm>
              <a:off x="3005138" y="5567363"/>
              <a:ext cx="3265487" cy="284162"/>
              <a:chOff x="3004726" y="5557258"/>
              <a:chExt cx="3265386" cy="283448"/>
            </a:xfrm>
          </p:grpSpPr>
          <p:sp>
            <p:nvSpPr>
              <p:cNvPr id="397" name="Oval 396"/>
              <p:cNvSpPr/>
              <p:nvPr/>
            </p:nvSpPr>
            <p:spPr bwMode="auto">
              <a:xfrm rot="18583957" flipH="1" flipV="1">
                <a:off x="2952693"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8583957" flipH="1" flipV="1">
                <a:off x="3232876"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8583957" flipH="1" flipV="1">
                <a:off x="3513854"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8583957" flipH="1" flipV="1">
                <a:off x="3794042"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8583957" flipH="1" flipV="1">
                <a:off x="4075021"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8583957" flipH="1" flipV="1">
                <a:off x="4355203"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8583957" flipH="1" flipV="1">
                <a:off x="4636182"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8583957" flipH="1" flipV="1">
                <a:off x="4916369"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8583957" flipH="1" flipV="1">
                <a:off x="5197349"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8583957" flipH="1" flipV="1">
                <a:off x="5477531"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8583957" flipH="1" flipV="1">
                <a:off x="5758509"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8583957" flipH="1" flipV="1">
                <a:off x="6038698"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4" name="Group 21"/>
            <p:cNvGrpSpPr>
              <a:grpSpLocks/>
            </p:cNvGrpSpPr>
            <p:nvPr/>
          </p:nvGrpSpPr>
          <p:grpSpPr bwMode="auto">
            <a:xfrm>
              <a:off x="3005138" y="3773488"/>
              <a:ext cx="3265487" cy="282575"/>
              <a:chOff x="3004726" y="3688900"/>
              <a:chExt cx="3265386" cy="283448"/>
            </a:xfrm>
          </p:grpSpPr>
          <p:sp>
            <p:nvSpPr>
              <p:cNvPr id="410" name="Oval 409"/>
              <p:cNvSpPr/>
              <p:nvPr/>
            </p:nvSpPr>
            <p:spPr bwMode="auto">
              <a:xfrm rot="18583957" flipH="1" flipV="1">
                <a:off x="2952693"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8583957" flipH="1" flipV="1">
                <a:off x="3232881"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8583957" flipH="1" flipV="1">
                <a:off x="3513859"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8583957" flipH="1" flipV="1">
                <a:off x="3794042"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8583957" flipH="1" flipV="1">
                <a:off x="4075020"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8583957" flipH="1" flipV="1">
                <a:off x="4355208"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8583957" flipH="1" flipV="1">
                <a:off x="4636187"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8583957" flipH="1" flipV="1">
                <a:off x="4916369"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8583957" flipH="1" flipV="1">
                <a:off x="5197348"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8583957" flipH="1" flipV="1">
                <a:off x="5477536"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8583957" flipH="1" flipV="1">
                <a:off x="5758514"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8583957" flipH="1" flipV="1">
                <a:off x="6038697"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sp>
        <p:nvSpPr>
          <p:cNvPr id="240" name="Rectangle 2"/>
          <p:cNvSpPr>
            <a:spLocks noGrp="1" noChangeArrowheads="1"/>
          </p:cNvSpPr>
          <p:nvPr>
            <p:ph type="title"/>
          </p:nvPr>
        </p:nvSpPr>
        <p:spPr>
          <a:xfrm>
            <a:off x="457200" y="839244"/>
            <a:ext cx="3551129" cy="5787024"/>
          </a:xfrm>
        </p:spPr>
        <p:txBody>
          <a:bodyPr/>
          <a:lstStyle/>
          <a:p>
            <a:pPr eaLnBrk="1" hangingPunct="1"/>
            <a:r>
              <a:rPr lang="en-US" altLang="en-US" dirty="0" smtClean="0">
                <a:solidFill>
                  <a:schemeClr val="tx1"/>
                </a:solidFill>
              </a:rPr>
              <a:t>Elastic deformation</a:t>
            </a:r>
            <a:br>
              <a:rPr lang="en-US" altLang="en-US" dirty="0" smtClean="0">
                <a:solidFill>
                  <a:schemeClr val="tx1"/>
                </a:solidFill>
              </a:rPr>
            </a:br>
            <a:r>
              <a:rPr lang="en-US" altLang="en-US" dirty="0" smtClean="0">
                <a:solidFill>
                  <a:schemeClr val="tx1"/>
                </a:solidFill>
              </a:rPr>
              <a:t>= </a:t>
            </a:r>
            <a:br>
              <a:rPr lang="en-US" altLang="en-US" dirty="0" smtClean="0">
                <a:solidFill>
                  <a:schemeClr val="tx1"/>
                </a:solidFill>
              </a:rPr>
            </a:br>
            <a:r>
              <a:rPr lang="en-US" altLang="en-US" dirty="0" smtClean="0">
                <a:solidFill>
                  <a:schemeClr val="tx1"/>
                </a:solidFill>
              </a:rPr>
              <a:t>non-isomorphism</a:t>
            </a:r>
          </a:p>
        </p:txBody>
      </p:sp>
    </p:spTree>
    <p:extLst>
      <p:ext uri="{BB962C8B-B14F-4D97-AF65-F5344CB8AC3E}">
        <p14:creationId xmlns:p14="http://schemas.microsoft.com/office/powerpoint/2010/main" val="148415224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72000" y="1854200"/>
            <a:ext cx="3368675" cy="4200525"/>
            <a:chOff x="2952750" y="1854200"/>
            <a:chExt cx="3368675" cy="4200525"/>
          </a:xfrm>
        </p:grpSpPr>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09" name="Rectangle 2"/>
          <p:cNvSpPr txBox="1">
            <a:spLocks noChangeArrowheads="1"/>
          </p:cNvSpPr>
          <p:nvPr/>
        </p:nvSpPr>
        <p:spPr bwMode="auto">
          <a:xfrm>
            <a:off x="457200" y="1177446"/>
            <a:ext cx="3288082" cy="533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kern="0" smtClean="0">
                <a:solidFill>
                  <a:schemeClr val="tx1"/>
                </a:solidFill>
              </a:rPr>
              <a:t>Plastic deformation</a:t>
            </a:r>
            <a:br>
              <a:rPr lang="en-US" altLang="en-US" kern="0" smtClean="0">
                <a:solidFill>
                  <a:schemeClr val="tx1"/>
                </a:solidFill>
              </a:rPr>
            </a:br>
            <a:r>
              <a:rPr lang="en-US" altLang="en-US" kern="0" smtClean="0">
                <a:solidFill>
                  <a:schemeClr val="tx1"/>
                </a:solidFill>
              </a:rPr>
              <a:t>= </a:t>
            </a:r>
            <a:br>
              <a:rPr lang="en-US" altLang="en-US" kern="0" smtClean="0">
                <a:solidFill>
                  <a:schemeClr val="tx1"/>
                </a:solidFill>
              </a:rPr>
            </a:br>
            <a:r>
              <a:rPr lang="en-US" altLang="en-US" kern="0" smtClean="0">
                <a:solidFill>
                  <a:schemeClr val="tx1"/>
                </a:solidFill>
              </a:rPr>
              <a:t>poor diffraction</a:t>
            </a:r>
            <a:endParaRPr lang="en-US" altLang="en-US" kern="0" dirty="0" smtClean="0">
              <a:solidFill>
                <a:schemeClr val="tx1"/>
              </a:solidFill>
            </a:endParaRPr>
          </a:p>
        </p:txBody>
      </p:sp>
    </p:spTree>
    <p:extLst>
      <p:ext uri="{BB962C8B-B14F-4D97-AF65-F5344CB8AC3E}">
        <p14:creationId xmlns:p14="http://schemas.microsoft.com/office/powerpoint/2010/main" val="387820940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72000" y="1763713"/>
            <a:ext cx="3368675" cy="4291012"/>
            <a:chOff x="2952750" y="1763713"/>
            <a:chExt cx="3368675" cy="4291012"/>
          </a:xfrm>
        </p:grpSpPr>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7848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7637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19986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25107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03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757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083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2607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5131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0179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2703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5227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7736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0260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278438"/>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5324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7655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08750" name="Rectangle 2"/>
          <p:cNvSpPr>
            <a:spLocks noGrp="1" noChangeArrowheads="1"/>
          </p:cNvSpPr>
          <p:nvPr>
            <p:ph type="title"/>
          </p:nvPr>
        </p:nvSpPr>
        <p:spPr>
          <a:xfrm>
            <a:off x="457200" y="1177446"/>
            <a:ext cx="3288082" cy="5336087"/>
          </a:xfrm>
        </p:spPr>
        <p:txBody>
          <a:bodyPr/>
          <a:lstStyle/>
          <a:p>
            <a:pPr eaLnBrk="1" hangingPunct="1"/>
            <a:r>
              <a:rPr lang="en-US" altLang="en-US" dirty="0" smtClean="0">
                <a:solidFill>
                  <a:schemeClr val="tx1"/>
                </a:solidFill>
              </a:rPr>
              <a:t>Plastic deformation</a:t>
            </a:r>
            <a:br>
              <a:rPr lang="en-US" altLang="en-US" dirty="0" smtClean="0">
                <a:solidFill>
                  <a:schemeClr val="tx1"/>
                </a:solidFill>
              </a:rPr>
            </a:br>
            <a:r>
              <a:rPr lang="en-US" altLang="en-US" dirty="0" smtClean="0">
                <a:solidFill>
                  <a:schemeClr val="tx1"/>
                </a:solidFill>
              </a:rPr>
              <a:t>= </a:t>
            </a:r>
            <a:br>
              <a:rPr lang="en-US" altLang="en-US" dirty="0" smtClean="0">
                <a:solidFill>
                  <a:schemeClr val="tx1"/>
                </a:solidFill>
              </a:rPr>
            </a:br>
            <a:r>
              <a:rPr lang="en-US" altLang="en-US" dirty="0" smtClean="0">
                <a:solidFill>
                  <a:schemeClr val="tx1"/>
                </a:solidFill>
              </a:rPr>
              <a:t>poor diffraction</a:t>
            </a:r>
          </a:p>
        </p:txBody>
      </p:sp>
    </p:spTree>
    <p:extLst>
      <p:ext uri="{BB962C8B-B14F-4D97-AF65-F5344CB8AC3E}">
        <p14:creationId xmlns:p14="http://schemas.microsoft.com/office/powerpoint/2010/main" val="307154644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8"/>
          <p:cNvPicPr>
            <a:picLocks noChangeAspect="1" noChangeArrowheads="1"/>
          </p:cNvPicPr>
          <p:nvPr/>
        </p:nvPicPr>
        <p:blipFill>
          <a:blip r:embed="rId2">
            <a:lum contrast="20000"/>
            <a:extLst>
              <a:ext uri="{28A0092B-C50C-407E-A947-70E740481C1C}">
                <a14:useLocalDpi xmlns:a14="http://schemas.microsoft.com/office/drawing/2010/main" val="0"/>
              </a:ext>
            </a:extLst>
          </a:blip>
          <a:srcRect l="31195" t="10866" r="600" b="4068"/>
          <a:stretch>
            <a:fillRect/>
          </a:stretch>
        </p:blipFill>
        <p:spPr bwMode="auto">
          <a:xfrm>
            <a:off x="0" y="0"/>
            <a:ext cx="91408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907" name="Rectangle 3"/>
          <p:cNvSpPr>
            <a:spLocks noGrp="1" noChangeArrowheads="1"/>
          </p:cNvSpPr>
          <p:nvPr>
            <p:ph type="title"/>
          </p:nvPr>
        </p:nvSpPr>
        <p:spPr>
          <a:xfrm>
            <a:off x="0" y="0"/>
            <a:ext cx="9144000" cy="1108075"/>
          </a:xfrm>
          <a:solidFill>
            <a:schemeClr val="bg1"/>
          </a:solidFill>
        </p:spPr>
        <p:txBody>
          <a:bodyPr/>
          <a:lstStyle/>
          <a:p>
            <a:pPr eaLnBrk="1" hangingPunct="1"/>
            <a:r>
              <a:rPr lang="en-US" altLang="en-US" dirty="0" smtClean="0">
                <a:solidFill>
                  <a:schemeClr val="tx1"/>
                </a:solidFill>
              </a:rPr>
              <a:t>Plasti</a:t>
            </a:r>
            <a:r>
              <a:rPr lang="en-US" altLang="en-US" dirty="0" smtClean="0">
                <a:solidFill>
                  <a:schemeClr val="tx1"/>
                </a:solidFill>
              </a:rPr>
              <a:t>c deformation is irreversible</a:t>
            </a:r>
            <a:endParaRPr lang="en-US" altLang="en-US" dirty="0" smtClean="0">
              <a:solidFill>
                <a:schemeClr val="tx1"/>
              </a:solidFill>
            </a:endParaRPr>
          </a:p>
        </p:txBody>
      </p:sp>
      <p:grpSp>
        <p:nvGrpSpPr>
          <p:cNvPr id="46091" name="Group 11"/>
          <p:cNvGrpSpPr>
            <a:grpSpLocks/>
          </p:cNvGrpSpPr>
          <p:nvPr/>
        </p:nvGrpSpPr>
        <p:grpSpPr bwMode="auto">
          <a:xfrm>
            <a:off x="5830888" y="3856038"/>
            <a:ext cx="801687" cy="831850"/>
            <a:chOff x="3673" y="2429"/>
            <a:chExt cx="505" cy="524"/>
          </a:xfrm>
        </p:grpSpPr>
        <p:sp>
          <p:nvSpPr>
            <p:cNvPr id="19461" name="Text Box 9"/>
            <p:cNvSpPr txBox="1">
              <a:spLocks noChangeArrowheads="1"/>
            </p:cNvSpPr>
            <p:nvPr/>
          </p:nvSpPr>
          <p:spPr bwMode="auto">
            <a:xfrm>
              <a:off x="3724" y="2703"/>
              <a:ext cx="45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cs typeface="Arial" pitchFamily="34" charset="0"/>
                </a:rPr>
                <a:t>10 Å</a:t>
              </a:r>
            </a:p>
          </p:txBody>
        </p:sp>
        <p:sp>
          <p:nvSpPr>
            <p:cNvPr id="19462" name="Line 10"/>
            <p:cNvSpPr>
              <a:spLocks noChangeShapeType="1"/>
            </p:cNvSpPr>
            <p:nvPr/>
          </p:nvSpPr>
          <p:spPr bwMode="auto">
            <a:xfrm flipH="1" flipV="1">
              <a:off x="3673" y="2429"/>
              <a:ext cx="117" cy="276"/>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spTree>
    <p:extLst>
      <p:ext uri="{BB962C8B-B14F-4D97-AF65-F5344CB8AC3E}">
        <p14:creationId xmlns:p14="http://schemas.microsoft.com/office/powerpoint/2010/main" val="19889840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726" y="851770"/>
            <a:ext cx="8229600" cy="1240077"/>
          </a:xfrm>
        </p:spPr>
        <p:txBody>
          <a:bodyPr/>
          <a:lstStyle/>
          <a:p>
            <a:r>
              <a:rPr lang="en-US" dirty="0" smtClean="0"/>
              <a:t>What can we do </a:t>
            </a:r>
            <a:r>
              <a:rPr lang="en-US" b="1" dirty="0" smtClean="0"/>
              <a:t>now</a:t>
            </a:r>
            <a:r>
              <a:rPr lang="en-US" dirty="0" smtClean="0"/>
              <a:t>?</a:t>
            </a:r>
            <a:endParaRPr lang="en-US" dirty="0"/>
          </a:p>
        </p:txBody>
      </p:sp>
      <p:sp>
        <p:nvSpPr>
          <p:cNvPr id="4" name="TextBox 3"/>
          <p:cNvSpPr txBox="1"/>
          <p:nvPr/>
        </p:nvSpPr>
        <p:spPr>
          <a:xfrm>
            <a:off x="1177446" y="2104373"/>
            <a:ext cx="6826685" cy="3416320"/>
          </a:xfrm>
          <a:prstGeom prst="rect">
            <a:avLst/>
          </a:prstGeom>
          <a:noFill/>
        </p:spPr>
        <p:txBody>
          <a:bodyPr wrap="square" rtlCol="0">
            <a:spAutoFit/>
          </a:bodyPr>
          <a:lstStyle/>
          <a:p>
            <a:pPr marL="342900" indent="-342900">
              <a:lnSpc>
                <a:spcPct val="200000"/>
              </a:lnSpc>
              <a:buAutoNum type="arabicParenR"/>
            </a:pPr>
            <a:r>
              <a:rPr lang="en-US" sz="3600" dirty="0" smtClean="0"/>
              <a:t>  Make the molecule sit still</a:t>
            </a:r>
          </a:p>
          <a:p>
            <a:pPr marL="342900" indent="-342900">
              <a:lnSpc>
                <a:spcPct val="200000"/>
              </a:lnSpc>
              <a:buAutoNum type="arabicParenR"/>
            </a:pPr>
            <a:r>
              <a:rPr lang="en-US" sz="3600" dirty="0" smtClean="0"/>
              <a:t>  Preserve sample integrity</a:t>
            </a:r>
          </a:p>
          <a:p>
            <a:pPr marL="342900" indent="-342900">
              <a:lnSpc>
                <a:spcPct val="200000"/>
              </a:lnSpc>
              <a:buAutoNum type="arabicParenR"/>
            </a:pPr>
            <a:r>
              <a:rPr lang="en-US" sz="3600" dirty="0" smtClean="0"/>
              <a:t>  Model the average structure</a:t>
            </a:r>
            <a:endParaRPr lang="en-US" sz="3600" dirty="0"/>
          </a:p>
        </p:txBody>
      </p:sp>
    </p:spTree>
    <p:extLst>
      <p:ext uri="{BB962C8B-B14F-4D97-AF65-F5344CB8AC3E}">
        <p14:creationId xmlns:p14="http://schemas.microsoft.com/office/powerpoint/2010/main" val="1803552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s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57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a:spLocks noGrp="1" noChangeArrowheads="1"/>
          </p:cNvSpPr>
          <p:nvPr>
            <p:ph type="title"/>
          </p:nvPr>
        </p:nvSpPr>
        <p:spPr>
          <a:xfrm>
            <a:off x="0" y="1"/>
            <a:ext cx="9144000" cy="1039660"/>
          </a:xfrm>
        </p:spPr>
        <p:txBody>
          <a:bodyPr/>
          <a:lstStyle/>
          <a:p>
            <a:pPr eaLnBrk="1" hangingPunct="1"/>
            <a:r>
              <a:rPr lang="en-US" altLang="en-US" sz="4000" dirty="0" smtClean="0"/>
              <a:t>average structure</a:t>
            </a:r>
          </a:p>
        </p:txBody>
      </p:sp>
    </p:spTree>
    <p:extLst>
      <p:ext uri="{BB962C8B-B14F-4D97-AF65-F5344CB8AC3E}">
        <p14:creationId xmlns:p14="http://schemas.microsoft.com/office/powerpoint/2010/main" val="26324389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52" y="1069848"/>
            <a:ext cx="8577072" cy="5718048"/>
          </a:xfrm>
          <a:prstGeom prst="rect">
            <a:avLst/>
          </a:prstGeom>
        </p:spPr>
      </p:pic>
      <p:sp>
        <p:nvSpPr>
          <p:cNvPr id="18435" name="Rectangle 3"/>
          <p:cNvSpPr>
            <a:spLocks noGrp="1" noChangeArrowheads="1"/>
          </p:cNvSpPr>
          <p:nvPr>
            <p:ph type="title"/>
          </p:nvPr>
        </p:nvSpPr>
        <p:spPr>
          <a:xfrm>
            <a:off x="0" y="1"/>
            <a:ext cx="9144000" cy="1027134"/>
          </a:xfrm>
        </p:spPr>
        <p:txBody>
          <a:bodyPr/>
          <a:lstStyle/>
          <a:p>
            <a:pPr eaLnBrk="1" hangingPunct="1"/>
            <a:r>
              <a:rPr lang="en-US" altLang="en-US" sz="4000" dirty="0" smtClean="0"/>
              <a:t>average structure: 1-sigma contour</a:t>
            </a:r>
          </a:p>
        </p:txBody>
      </p:sp>
    </p:spTree>
    <p:extLst>
      <p:ext uri="{BB962C8B-B14F-4D97-AF65-F5344CB8AC3E}">
        <p14:creationId xmlns:p14="http://schemas.microsoft.com/office/powerpoint/2010/main" val="8137197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0" y="0"/>
            <a:ext cx="9144000" cy="1119188"/>
          </a:xfrm>
        </p:spPr>
        <p:txBody>
          <a:bodyPr/>
          <a:lstStyle/>
          <a:p>
            <a:pPr eaLnBrk="1" hangingPunct="1"/>
            <a:r>
              <a:rPr lang="en-US" altLang="en-US" dirty="0" smtClean="0"/>
              <a:t>What is the structure of “disorder” ?</a:t>
            </a:r>
          </a:p>
        </p:txBody>
      </p:sp>
      <p:sp>
        <p:nvSpPr>
          <p:cNvPr id="108547" name="Rectangle 3"/>
          <p:cNvSpPr>
            <a:spLocks noGrp="1" noChangeArrowheads="1"/>
          </p:cNvSpPr>
          <p:nvPr>
            <p:ph type="body" idx="1"/>
          </p:nvPr>
        </p:nvSpPr>
        <p:spPr>
          <a:xfrm>
            <a:off x="0" y="6108700"/>
            <a:ext cx="9144000" cy="749300"/>
          </a:xfrm>
        </p:spPr>
        <p:txBody>
          <a:bodyPr/>
          <a:lstStyle/>
          <a:p>
            <a:pPr algn="ctr" eaLnBrk="1" hangingPunct="1">
              <a:buFontTx/>
              <a:buNone/>
            </a:pPr>
            <a:r>
              <a:rPr lang="en-US" altLang="en-US" sz="2600" smtClean="0"/>
              <a:t>a grand challenge for structural biology in the 21</a:t>
            </a:r>
            <a:r>
              <a:rPr lang="en-US" altLang="en-US" sz="2600" baseline="30000" smtClean="0"/>
              <a:t>st</a:t>
            </a:r>
            <a:r>
              <a:rPr lang="en-US" altLang="en-US" sz="2600" smtClean="0"/>
              <a:t> century</a:t>
            </a:r>
          </a:p>
          <a:p>
            <a:pPr algn="ctr" eaLnBrk="1" hangingPunct="1">
              <a:buFontTx/>
              <a:buNone/>
            </a:pPr>
            <a:endParaRPr lang="en-US" altLang="en-US" sz="2600" smtClean="0"/>
          </a:p>
        </p:txBody>
      </p:sp>
      <p:pic>
        <p:nvPicPr>
          <p:cNvPr id="108548" name="Picture 2"/>
          <p:cNvPicPr>
            <a:picLocks noChangeAspect="1"/>
          </p:cNvPicPr>
          <p:nvPr/>
        </p:nvPicPr>
        <p:blipFill>
          <a:blip r:embed="rId2">
            <a:extLst>
              <a:ext uri="{28A0092B-C50C-407E-A947-70E740481C1C}">
                <a14:useLocalDpi xmlns:a14="http://schemas.microsoft.com/office/drawing/2010/main" val="0"/>
              </a:ext>
            </a:extLst>
          </a:blip>
          <a:srcRect b="5125"/>
          <a:stretch>
            <a:fillRect/>
          </a:stretch>
        </p:blipFill>
        <p:spPr bwMode="auto">
          <a:xfrm>
            <a:off x="1952625" y="1341438"/>
            <a:ext cx="523875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4212295"/>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0" y="0"/>
            <a:ext cx="9144000" cy="1274763"/>
          </a:xfrm>
        </p:spPr>
        <p:txBody>
          <a:bodyPr/>
          <a:lstStyle/>
          <a:p>
            <a:r>
              <a:rPr lang="en-US" altLang="en-US" dirty="0" smtClean="0"/>
              <a:t>Ringer: systematic map sampling</a:t>
            </a:r>
          </a:p>
        </p:txBody>
      </p:sp>
      <p:pic>
        <p:nvPicPr>
          <p:cNvPr id="57347" name="Picture 2" descr="http://bl831.als.lbl.gov/~jamesh/ringer/ringer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4763"/>
            <a:ext cx="9144000"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Rectangle 3"/>
          <p:cNvSpPr>
            <a:spLocks noChangeArrowheads="1"/>
          </p:cNvSpPr>
          <p:nvPr/>
        </p:nvSpPr>
        <p:spPr bwMode="auto">
          <a:xfrm>
            <a:off x="0" y="6488113"/>
            <a:ext cx="4827588"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Lang </a:t>
            </a:r>
            <a:r>
              <a:rPr lang="en-US" altLang="en-US" i="1">
                <a:solidFill>
                  <a:srgbClr val="000000"/>
                </a:solidFill>
              </a:rPr>
              <a:t>et al. </a:t>
            </a:r>
            <a:r>
              <a:rPr lang="en-US" altLang="en-US">
                <a:solidFill>
                  <a:srgbClr val="000000"/>
                </a:solidFill>
              </a:rPr>
              <a:t>(2010) </a:t>
            </a:r>
            <a:r>
              <a:rPr lang="en-US" altLang="en-US" i="1">
                <a:solidFill>
                  <a:srgbClr val="000000"/>
                </a:solidFill>
              </a:rPr>
              <a:t>Protein Sci.</a:t>
            </a:r>
            <a:r>
              <a:rPr lang="en-US" altLang="en-US">
                <a:solidFill>
                  <a:srgbClr val="000000"/>
                </a:solidFill>
              </a:rPr>
              <a:t> </a:t>
            </a:r>
            <a:r>
              <a:rPr lang="en-US" altLang="en-US" b="1">
                <a:solidFill>
                  <a:srgbClr val="000000"/>
                </a:solidFill>
              </a:rPr>
              <a:t>19</a:t>
            </a:r>
            <a:r>
              <a:rPr lang="en-US" altLang="en-US">
                <a:solidFill>
                  <a:srgbClr val="000000"/>
                </a:solidFill>
              </a:rPr>
              <a:t>, 1420-31.</a:t>
            </a:r>
          </a:p>
        </p:txBody>
      </p:sp>
      <p:sp>
        <p:nvSpPr>
          <p:cNvPr id="5" name="Rectangle 4"/>
          <p:cNvSpPr>
            <a:spLocks noChangeArrowheads="1"/>
          </p:cNvSpPr>
          <p:nvPr/>
        </p:nvSpPr>
        <p:spPr bwMode="auto">
          <a:xfrm>
            <a:off x="4646613" y="6488113"/>
            <a:ext cx="4497387"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ltLang="en-US">
                <a:solidFill>
                  <a:srgbClr val="000000"/>
                </a:solidFill>
              </a:rPr>
              <a:t>Fraser, </a:t>
            </a:r>
            <a:r>
              <a:rPr lang="en-US" altLang="en-US" i="1">
                <a:solidFill>
                  <a:srgbClr val="000000"/>
                </a:solidFill>
              </a:rPr>
              <a:t>et al.</a:t>
            </a:r>
            <a:r>
              <a:rPr lang="en-US" altLang="en-US">
                <a:solidFill>
                  <a:srgbClr val="000000"/>
                </a:solidFill>
              </a:rPr>
              <a:t> (2009) </a:t>
            </a:r>
            <a:r>
              <a:rPr lang="en-US" altLang="en-US" i="1">
                <a:solidFill>
                  <a:srgbClr val="000000"/>
                </a:solidFill>
              </a:rPr>
              <a:t>Nature</a:t>
            </a:r>
            <a:r>
              <a:rPr lang="en-US" altLang="en-US">
                <a:solidFill>
                  <a:srgbClr val="000000"/>
                </a:solidFill>
              </a:rPr>
              <a:t> </a:t>
            </a:r>
            <a:r>
              <a:rPr lang="en-US" altLang="en-US" b="1">
                <a:solidFill>
                  <a:srgbClr val="000000"/>
                </a:solidFill>
              </a:rPr>
              <a:t>462</a:t>
            </a:r>
            <a:r>
              <a:rPr lang="en-US" altLang="en-US">
                <a:solidFill>
                  <a:srgbClr val="000000"/>
                </a:solidFill>
              </a:rPr>
              <a:t>, 669-73.</a:t>
            </a:r>
          </a:p>
        </p:txBody>
      </p:sp>
    </p:spTree>
    <p:extLst>
      <p:ext uri="{BB962C8B-B14F-4D97-AF65-F5344CB8AC3E}">
        <p14:creationId xmlns:p14="http://schemas.microsoft.com/office/powerpoint/2010/main" val="5266787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370" name="Object 3"/>
          <p:cNvGraphicFramePr>
            <a:graphicFrameLocks noGrp="1" noChangeAspect="1"/>
          </p:cNvGraphicFramePr>
          <p:nvPr>
            <p:ph sz="half" idx="1"/>
          </p:nvPr>
        </p:nvGraphicFramePr>
        <p:xfrm>
          <a:off x="601663" y="1028700"/>
          <a:ext cx="8391525" cy="5483225"/>
        </p:xfrm>
        <a:graphic>
          <a:graphicData uri="http://schemas.openxmlformats.org/presentationml/2006/ole">
            <mc:AlternateContent xmlns:mc="http://schemas.openxmlformats.org/markup-compatibility/2006">
              <mc:Choice xmlns:v="urn:schemas-microsoft-com:vml" Requires="v">
                <p:oleObj spid="_x0000_s29726" name="Chart" r:id="rId3" imgW="5410155" imgH="3390906" progId="MSGraph.Chart.8">
                  <p:embed followColorScheme="full"/>
                </p:oleObj>
              </mc:Choice>
              <mc:Fallback>
                <p:oleObj name="Chart" r:id="rId3" imgW="5410155" imgH="3390906" progId="MSGraph.Chart.8">
                  <p:embed followColorScheme="full"/>
                  <p:pic>
                    <p:nvPicPr>
                      <p:cNvPr id="0" name=""/>
                      <p:cNvPicPr>
                        <a:picLocks noGrp="1" noChangeAspect="1" noChangeArrowheads="1"/>
                      </p:cNvPicPr>
                      <p:nvPr/>
                    </p:nvPicPr>
                    <p:blipFill>
                      <a:blip r:embed="rId4"/>
                      <a:srcRect/>
                      <a:stretch>
                        <a:fillRect/>
                      </a:stretch>
                    </p:blipFill>
                    <p:spPr bwMode="auto">
                      <a:xfrm>
                        <a:off x="601663" y="1028700"/>
                        <a:ext cx="8391525" cy="548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8371" name="Text Box 8"/>
          <p:cNvSpPr txBox="1">
            <a:spLocks noChangeArrowheads="1"/>
          </p:cNvSpPr>
          <p:nvPr/>
        </p:nvSpPr>
        <p:spPr bwMode="auto">
          <a:xfrm rot="-5400000">
            <a:off x="-913606" y="3374232"/>
            <a:ext cx="29416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cs typeface="Arial" pitchFamily="34" charset="0"/>
              </a:rPr>
              <a:t>electron density (e</a:t>
            </a:r>
            <a:r>
              <a:rPr lang="en-US" altLang="en-US" sz="2000" b="1" baseline="30000">
                <a:solidFill>
                  <a:srgbClr val="000000"/>
                </a:solidFill>
                <a:cs typeface="Arial" pitchFamily="34" charset="0"/>
              </a:rPr>
              <a:t>-</a:t>
            </a:r>
            <a:r>
              <a:rPr lang="en-US" altLang="en-US" sz="2000" b="1">
                <a:solidFill>
                  <a:srgbClr val="000000"/>
                </a:solidFill>
                <a:cs typeface="Arial" pitchFamily="34" charset="0"/>
              </a:rPr>
              <a:t>/Å</a:t>
            </a:r>
            <a:r>
              <a:rPr lang="en-US" altLang="en-US" sz="2000" b="1" baseline="30000">
                <a:solidFill>
                  <a:srgbClr val="000000"/>
                </a:solidFill>
                <a:cs typeface="Arial" pitchFamily="34" charset="0"/>
              </a:rPr>
              <a:t>3</a:t>
            </a:r>
            <a:r>
              <a:rPr lang="en-US" altLang="en-US" sz="2000" b="1">
                <a:solidFill>
                  <a:srgbClr val="000000"/>
                </a:solidFill>
                <a:cs typeface="Arial" pitchFamily="34" charset="0"/>
              </a:rPr>
              <a:t>)</a:t>
            </a:r>
          </a:p>
        </p:txBody>
      </p:sp>
      <p:sp>
        <p:nvSpPr>
          <p:cNvPr id="58372" name="Text Box 8"/>
          <p:cNvSpPr txBox="1">
            <a:spLocks noChangeArrowheads="1"/>
          </p:cNvSpPr>
          <p:nvPr/>
        </p:nvSpPr>
        <p:spPr bwMode="auto">
          <a:xfrm>
            <a:off x="3943350" y="6297613"/>
            <a:ext cx="2216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b="1">
                <a:solidFill>
                  <a:srgbClr val="000000"/>
                </a:solidFill>
                <a:cs typeface="Arial" pitchFamily="34" charset="0"/>
              </a:rPr>
              <a:t>χ</a:t>
            </a:r>
            <a:r>
              <a:rPr lang="en-US" altLang="en-US" sz="1800" b="1" baseline="-25000">
                <a:solidFill>
                  <a:srgbClr val="000000"/>
                </a:solidFill>
                <a:cs typeface="Arial" pitchFamily="34" charset="0"/>
              </a:rPr>
              <a:t>1</a:t>
            </a:r>
            <a:r>
              <a:rPr lang="en-US" altLang="en-US" sz="1800" b="1">
                <a:solidFill>
                  <a:srgbClr val="000000"/>
                </a:solidFill>
                <a:cs typeface="Arial" pitchFamily="34" charset="0"/>
              </a:rPr>
              <a:t> angle (degrees)</a:t>
            </a:r>
          </a:p>
        </p:txBody>
      </p:sp>
      <p:sp>
        <p:nvSpPr>
          <p:cNvPr id="58373" name="Title 1"/>
          <p:cNvSpPr>
            <a:spLocks noGrp="1"/>
          </p:cNvSpPr>
          <p:nvPr>
            <p:ph type="title"/>
          </p:nvPr>
        </p:nvSpPr>
        <p:spPr>
          <a:xfrm>
            <a:off x="0" y="0"/>
            <a:ext cx="9144000" cy="1274763"/>
          </a:xfrm>
        </p:spPr>
        <p:txBody>
          <a:bodyPr/>
          <a:lstStyle/>
          <a:p>
            <a:r>
              <a:rPr lang="en-US" altLang="en-US" dirty="0" smtClean="0"/>
              <a:t>Ringer: systematic map sampling</a:t>
            </a:r>
          </a:p>
        </p:txBody>
      </p:sp>
    </p:spTree>
    <p:extLst>
      <p:ext uri="{BB962C8B-B14F-4D97-AF65-F5344CB8AC3E}">
        <p14:creationId xmlns:p14="http://schemas.microsoft.com/office/powerpoint/2010/main" val="18566360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394" name="Object 3"/>
          <p:cNvGraphicFramePr>
            <a:graphicFrameLocks noGrp="1" noChangeAspect="1"/>
          </p:cNvGraphicFramePr>
          <p:nvPr>
            <p:ph sz="half" idx="1"/>
          </p:nvPr>
        </p:nvGraphicFramePr>
        <p:xfrm>
          <a:off x="601663" y="1028700"/>
          <a:ext cx="8391525" cy="5483225"/>
        </p:xfrm>
        <a:graphic>
          <a:graphicData uri="http://schemas.openxmlformats.org/presentationml/2006/ole">
            <mc:AlternateContent xmlns:mc="http://schemas.openxmlformats.org/markup-compatibility/2006">
              <mc:Choice xmlns:v="urn:schemas-microsoft-com:vml" Requires="v">
                <p:oleObj spid="_x0000_s30750" name="Chart" r:id="rId3" imgW="5410155" imgH="3390906" progId="MSGraph.Chart.8">
                  <p:embed followColorScheme="full"/>
                </p:oleObj>
              </mc:Choice>
              <mc:Fallback>
                <p:oleObj name="Chart" r:id="rId3" imgW="5410155" imgH="3390906" progId="MSGraph.Chart.8">
                  <p:embed followColorScheme="full"/>
                  <p:pic>
                    <p:nvPicPr>
                      <p:cNvPr id="0" name=""/>
                      <p:cNvPicPr>
                        <a:picLocks noGrp="1" noChangeAspect="1" noChangeArrowheads="1"/>
                      </p:cNvPicPr>
                      <p:nvPr/>
                    </p:nvPicPr>
                    <p:blipFill>
                      <a:blip r:embed="rId4"/>
                      <a:srcRect/>
                      <a:stretch>
                        <a:fillRect/>
                      </a:stretch>
                    </p:blipFill>
                    <p:spPr bwMode="auto">
                      <a:xfrm>
                        <a:off x="601663" y="1028700"/>
                        <a:ext cx="8391525" cy="548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9395" name="Text Box 8"/>
          <p:cNvSpPr txBox="1">
            <a:spLocks noChangeArrowheads="1"/>
          </p:cNvSpPr>
          <p:nvPr/>
        </p:nvSpPr>
        <p:spPr bwMode="auto">
          <a:xfrm rot="-5400000">
            <a:off x="-913606" y="3374232"/>
            <a:ext cx="29416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cs typeface="Arial" pitchFamily="34" charset="0"/>
              </a:rPr>
              <a:t>electron density (e</a:t>
            </a:r>
            <a:r>
              <a:rPr lang="en-US" altLang="en-US" sz="2000" b="1" baseline="30000">
                <a:solidFill>
                  <a:srgbClr val="000000"/>
                </a:solidFill>
                <a:cs typeface="Arial" pitchFamily="34" charset="0"/>
              </a:rPr>
              <a:t>-</a:t>
            </a:r>
            <a:r>
              <a:rPr lang="en-US" altLang="en-US" sz="2000" b="1">
                <a:solidFill>
                  <a:srgbClr val="000000"/>
                </a:solidFill>
                <a:cs typeface="Arial" pitchFamily="34" charset="0"/>
              </a:rPr>
              <a:t>/Å</a:t>
            </a:r>
            <a:r>
              <a:rPr lang="en-US" altLang="en-US" sz="2000" b="1" baseline="30000">
                <a:solidFill>
                  <a:srgbClr val="000000"/>
                </a:solidFill>
                <a:cs typeface="Arial" pitchFamily="34" charset="0"/>
              </a:rPr>
              <a:t>3</a:t>
            </a:r>
            <a:r>
              <a:rPr lang="en-US" altLang="en-US" sz="2000" b="1">
                <a:solidFill>
                  <a:srgbClr val="000000"/>
                </a:solidFill>
                <a:cs typeface="Arial" pitchFamily="34" charset="0"/>
              </a:rPr>
              <a:t>)</a:t>
            </a:r>
          </a:p>
        </p:txBody>
      </p:sp>
      <p:sp>
        <p:nvSpPr>
          <p:cNvPr id="59396" name="Text Box 8"/>
          <p:cNvSpPr txBox="1">
            <a:spLocks noChangeArrowheads="1"/>
          </p:cNvSpPr>
          <p:nvPr/>
        </p:nvSpPr>
        <p:spPr bwMode="auto">
          <a:xfrm>
            <a:off x="3943350" y="6297613"/>
            <a:ext cx="2216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b="1">
                <a:solidFill>
                  <a:srgbClr val="000000"/>
                </a:solidFill>
                <a:cs typeface="Arial" pitchFamily="34" charset="0"/>
              </a:rPr>
              <a:t>χ</a:t>
            </a:r>
            <a:r>
              <a:rPr lang="en-US" altLang="en-US" sz="1800" b="1" baseline="-25000">
                <a:solidFill>
                  <a:srgbClr val="000000"/>
                </a:solidFill>
                <a:cs typeface="Arial" pitchFamily="34" charset="0"/>
              </a:rPr>
              <a:t>1</a:t>
            </a:r>
            <a:r>
              <a:rPr lang="en-US" altLang="en-US" sz="1800" b="1">
                <a:solidFill>
                  <a:srgbClr val="000000"/>
                </a:solidFill>
                <a:cs typeface="Arial" pitchFamily="34" charset="0"/>
              </a:rPr>
              <a:t> angle (degrees)</a:t>
            </a:r>
          </a:p>
        </p:txBody>
      </p:sp>
      <p:sp>
        <p:nvSpPr>
          <p:cNvPr id="59397" name="Title 1"/>
          <p:cNvSpPr>
            <a:spLocks noGrp="1"/>
          </p:cNvSpPr>
          <p:nvPr>
            <p:ph type="title"/>
          </p:nvPr>
        </p:nvSpPr>
        <p:spPr>
          <a:xfrm>
            <a:off x="0" y="0"/>
            <a:ext cx="9144000" cy="1274763"/>
          </a:xfrm>
        </p:spPr>
        <p:txBody>
          <a:bodyPr/>
          <a:lstStyle/>
          <a:p>
            <a:r>
              <a:rPr lang="en-US" altLang="en-US" smtClean="0"/>
              <a:t>Ringer: systematic map sampling</a:t>
            </a:r>
          </a:p>
        </p:txBody>
      </p:sp>
    </p:spTree>
    <p:extLst>
      <p:ext uri="{BB962C8B-B14F-4D97-AF65-F5344CB8AC3E}">
        <p14:creationId xmlns:p14="http://schemas.microsoft.com/office/powerpoint/2010/main" val="7489706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8" name="Object 3"/>
          <p:cNvGraphicFramePr>
            <a:graphicFrameLocks noGrp="1" noChangeAspect="1"/>
          </p:cNvGraphicFramePr>
          <p:nvPr>
            <p:ph sz="half" idx="1"/>
          </p:nvPr>
        </p:nvGraphicFramePr>
        <p:xfrm>
          <a:off x="601663" y="1028700"/>
          <a:ext cx="8391525" cy="5483225"/>
        </p:xfrm>
        <a:graphic>
          <a:graphicData uri="http://schemas.openxmlformats.org/presentationml/2006/ole">
            <mc:AlternateContent xmlns:mc="http://schemas.openxmlformats.org/markup-compatibility/2006">
              <mc:Choice xmlns:v="urn:schemas-microsoft-com:vml" Requires="v">
                <p:oleObj spid="_x0000_s31774" name="Chart" r:id="rId3" imgW="5410155" imgH="3390906" progId="MSGraph.Chart.8">
                  <p:embed followColorScheme="full"/>
                </p:oleObj>
              </mc:Choice>
              <mc:Fallback>
                <p:oleObj name="Chart" r:id="rId3" imgW="5410155" imgH="3390906" progId="MSGraph.Chart.8">
                  <p:embed followColorScheme="full"/>
                  <p:pic>
                    <p:nvPicPr>
                      <p:cNvPr id="0" name=""/>
                      <p:cNvPicPr>
                        <a:picLocks noGrp="1" noChangeAspect="1" noChangeArrowheads="1"/>
                      </p:cNvPicPr>
                      <p:nvPr/>
                    </p:nvPicPr>
                    <p:blipFill>
                      <a:blip r:embed="rId4"/>
                      <a:srcRect/>
                      <a:stretch>
                        <a:fillRect/>
                      </a:stretch>
                    </p:blipFill>
                    <p:spPr bwMode="auto">
                      <a:xfrm>
                        <a:off x="601663" y="1028700"/>
                        <a:ext cx="8391525" cy="548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0419" name="Text Box 8"/>
          <p:cNvSpPr txBox="1">
            <a:spLocks noChangeArrowheads="1"/>
          </p:cNvSpPr>
          <p:nvPr/>
        </p:nvSpPr>
        <p:spPr bwMode="auto">
          <a:xfrm rot="-5400000">
            <a:off x="-913606" y="3374232"/>
            <a:ext cx="29416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cs typeface="Arial" pitchFamily="34" charset="0"/>
              </a:rPr>
              <a:t>electron density (e</a:t>
            </a:r>
            <a:r>
              <a:rPr lang="en-US" altLang="en-US" sz="2000" b="1" baseline="30000">
                <a:solidFill>
                  <a:srgbClr val="000000"/>
                </a:solidFill>
                <a:cs typeface="Arial" pitchFamily="34" charset="0"/>
              </a:rPr>
              <a:t>-</a:t>
            </a:r>
            <a:r>
              <a:rPr lang="en-US" altLang="en-US" sz="2000" b="1">
                <a:solidFill>
                  <a:srgbClr val="000000"/>
                </a:solidFill>
                <a:cs typeface="Arial" pitchFamily="34" charset="0"/>
              </a:rPr>
              <a:t>/Å</a:t>
            </a:r>
            <a:r>
              <a:rPr lang="en-US" altLang="en-US" sz="2000" b="1" baseline="30000">
                <a:solidFill>
                  <a:srgbClr val="000000"/>
                </a:solidFill>
                <a:cs typeface="Arial" pitchFamily="34" charset="0"/>
              </a:rPr>
              <a:t>3</a:t>
            </a:r>
            <a:r>
              <a:rPr lang="en-US" altLang="en-US" sz="2000" b="1">
                <a:solidFill>
                  <a:srgbClr val="000000"/>
                </a:solidFill>
                <a:cs typeface="Arial" pitchFamily="34" charset="0"/>
              </a:rPr>
              <a:t>)</a:t>
            </a:r>
          </a:p>
        </p:txBody>
      </p:sp>
      <p:sp>
        <p:nvSpPr>
          <p:cNvPr id="60420" name="Text Box 8"/>
          <p:cNvSpPr txBox="1">
            <a:spLocks noChangeArrowheads="1"/>
          </p:cNvSpPr>
          <p:nvPr/>
        </p:nvSpPr>
        <p:spPr bwMode="auto">
          <a:xfrm>
            <a:off x="3943350" y="6297613"/>
            <a:ext cx="2216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b="1">
                <a:solidFill>
                  <a:srgbClr val="000000"/>
                </a:solidFill>
                <a:cs typeface="Arial" pitchFamily="34" charset="0"/>
              </a:rPr>
              <a:t>χ</a:t>
            </a:r>
            <a:r>
              <a:rPr lang="en-US" altLang="en-US" sz="1800" b="1" baseline="-25000">
                <a:solidFill>
                  <a:srgbClr val="000000"/>
                </a:solidFill>
                <a:cs typeface="Arial" pitchFamily="34" charset="0"/>
              </a:rPr>
              <a:t>1</a:t>
            </a:r>
            <a:r>
              <a:rPr lang="en-US" altLang="en-US" sz="1800" b="1">
                <a:solidFill>
                  <a:srgbClr val="000000"/>
                </a:solidFill>
                <a:cs typeface="Arial" pitchFamily="34" charset="0"/>
              </a:rPr>
              <a:t> angle (degrees)</a:t>
            </a:r>
          </a:p>
        </p:txBody>
      </p:sp>
      <p:sp>
        <p:nvSpPr>
          <p:cNvPr id="60421" name="Title 1"/>
          <p:cNvSpPr>
            <a:spLocks noGrp="1"/>
          </p:cNvSpPr>
          <p:nvPr>
            <p:ph type="title"/>
          </p:nvPr>
        </p:nvSpPr>
        <p:spPr>
          <a:xfrm>
            <a:off x="0" y="0"/>
            <a:ext cx="9144000" cy="1274763"/>
          </a:xfrm>
        </p:spPr>
        <p:txBody>
          <a:bodyPr/>
          <a:lstStyle/>
          <a:p>
            <a:r>
              <a:rPr lang="en-US" altLang="en-US" smtClean="0"/>
              <a:t>Ringer: systematic map sampling</a:t>
            </a:r>
          </a:p>
        </p:txBody>
      </p:sp>
    </p:spTree>
    <p:extLst>
      <p:ext uri="{BB962C8B-B14F-4D97-AF65-F5344CB8AC3E}">
        <p14:creationId xmlns:p14="http://schemas.microsoft.com/office/powerpoint/2010/main" val="14944403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8" name="Object 3"/>
          <p:cNvGraphicFramePr>
            <a:graphicFrameLocks noGrp="1" noChangeAspect="1"/>
          </p:cNvGraphicFramePr>
          <p:nvPr>
            <p:ph sz="half" idx="1"/>
            <p:extLst>
              <p:ext uri="{D42A27DB-BD31-4B8C-83A1-F6EECF244321}">
                <p14:modId xmlns:p14="http://schemas.microsoft.com/office/powerpoint/2010/main" val="3909011812"/>
              </p:ext>
            </p:extLst>
          </p:nvPr>
        </p:nvGraphicFramePr>
        <p:xfrm>
          <a:off x="601663" y="1028700"/>
          <a:ext cx="8391525" cy="5483225"/>
        </p:xfrm>
        <a:graphic>
          <a:graphicData uri="http://schemas.openxmlformats.org/presentationml/2006/ole">
            <mc:AlternateContent xmlns:mc="http://schemas.openxmlformats.org/markup-compatibility/2006">
              <mc:Choice xmlns:v="urn:schemas-microsoft-com:vml" Requires="v">
                <p:oleObj spid="_x0000_s59418" name="Chart" r:id="rId3" imgW="5410155" imgH="3390906" progId="MSGraph.Chart.8">
                  <p:embed followColorScheme="full"/>
                </p:oleObj>
              </mc:Choice>
              <mc:Fallback>
                <p:oleObj name="Chart" r:id="rId3" imgW="5410155" imgH="3390906" progId="MSGraph.Chart.8">
                  <p:embed followColorScheme="full"/>
                  <p:pic>
                    <p:nvPicPr>
                      <p:cNvPr id="0" name=""/>
                      <p:cNvPicPr>
                        <a:picLocks noGrp="1" noChangeAspect="1" noChangeArrowheads="1"/>
                      </p:cNvPicPr>
                      <p:nvPr/>
                    </p:nvPicPr>
                    <p:blipFill>
                      <a:blip r:embed="rId4"/>
                      <a:srcRect/>
                      <a:stretch>
                        <a:fillRect/>
                      </a:stretch>
                    </p:blipFill>
                    <p:spPr bwMode="auto">
                      <a:xfrm>
                        <a:off x="601663" y="1028700"/>
                        <a:ext cx="8391525" cy="548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0419" name="Text Box 8"/>
          <p:cNvSpPr txBox="1">
            <a:spLocks noChangeArrowheads="1"/>
          </p:cNvSpPr>
          <p:nvPr/>
        </p:nvSpPr>
        <p:spPr bwMode="auto">
          <a:xfrm rot="-5400000">
            <a:off x="-913606" y="3374232"/>
            <a:ext cx="29416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cs typeface="Arial" pitchFamily="34" charset="0"/>
              </a:rPr>
              <a:t>electron density (e</a:t>
            </a:r>
            <a:r>
              <a:rPr lang="en-US" altLang="en-US" sz="2000" b="1" baseline="30000">
                <a:solidFill>
                  <a:srgbClr val="000000"/>
                </a:solidFill>
                <a:cs typeface="Arial" pitchFamily="34" charset="0"/>
              </a:rPr>
              <a:t>-</a:t>
            </a:r>
            <a:r>
              <a:rPr lang="en-US" altLang="en-US" sz="2000" b="1">
                <a:solidFill>
                  <a:srgbClr val="000000"/>
                </a:solidFill>
                <a:cs typeface="Arial" pitchFamily="34" charset="0"/>
              </a:rPr>
              <a:t>/Å</a:t>
            </a:r>
            <a:r>
              <a:rPr lang="en-US" altLang="en-US" sz="2000" b="1" baseline="30000">
                <a:solidFill>
                  <a:srgbClr val="000000"/>
                </a:solidFill>
                <a:cs typeface="Arial" pitchFamily="34" charset="0"/>
              </a:rPr>
              <a:t>3</a:t>
            </a:r>
            <a:r>
              <a:rPr lang="en-US" altLang="en-US" sz="2000" b="1">
                <a:solidFill>
                  <a:srgbClr val="000000"/>
                </a:solidFill>
                <a:cs typeface="Arial" pitchFamily="34" charset="0"/>
              </a:rPr>
              <a:t>)</a:t>
            </a:r>
          </a:p>
        </p:txBody>
      </p:sp>
      <p:sp>
        <p:nvSpPr>
          <p:cNvPr id="60420" name="Text Box 8"/>
          <p:cNvSpPr txBox="1">
            <a:spLocks noChangeArrowheads="1"/>
          </p:cNvSpPr>
          <p:nvPr/>
        </p:nvSpPr>
        <p:spPr bwMode="auto">
          <a:xfrm>
            <a:off x="3943350" y="6297613"/>
            <a:ext cx="2216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b="1">
                <a:solidFill>
                  <a:srgbClr val="000000"/>
                </a:solidFill>
                <a:cs typeface="Arial" pitchFamily="34" charset="0"/>
              </a:rPr>
              <a:t>χ</a:t>
            </a:r>
            <a:r>
              <a:rPr lang="en-US" altLang="en-US" sz="1800" b="1" baseline="-25000">
                <a:solidFill>
                  <a:srgbClr val="000000"/>
                </a:solidFill>
                <a:cs typeface="Arial" pitchFamily="34" charset="0"/>
              </a:rPr>
              <a:t>1</a:t>
            </a:r>
            <a:r>
              <a:rPr lang="en-US" altLang="en-US" sz="1800" b="1">
                <a:solidFill>
                  <a:srgbClr val="000000"/>
                </a:solidFill>
                <a:cs typeface="Arial" pitchFamily="34" charset="0"/>
              </a:rPr>
              <a:t> angle (degrees)</a:t>
            </a:r>
          </a:p>
        </p:txBody>
      </p:sp>
      <p:sp>
        <p:nvSpPr>
          <p:cNvPr id="60421" name="Title 1"/>
          <p:cNvSpPr>
            <a:spLocks noGrp="1"/>
          </p:cNvSpPr>
          <p:nvPr>
            <p:ph type="title"/>
          </p:nvPr>
        </p:nvSpPr>
        <p:spPr>
          <a:xfrm>
            <a:off x="0" y="0"/>
            <a:ext cx="9144000" cy="1274763"/>
          </a:xfrm>
        </p:spPr>
        <p:txBody>
          <a:bodyPr/>
          <a:lstStyle/>
          <a:p>
            <a:r>
              <a:rPr lang="en-US" altLang="en-US" smtClean="0"/>
              <a:t>Ringer: systematic map sampling</a:t>
            </a:r>
          </a:p>
        </p:txBody>
      </p:sp>
    </p:spTree>
    <p:extLst>
      <p:ext uri="{BB962C8B-B14F-4D97-AF65-F5344CB8AC3E}">
        <p14:creationId xmlns:p14="http://schemas.microsoft.com/office/powerpoint/2010/main" val="35286908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0"/>
            <a:ext cx="8229600" cy="1417637"/>
          </a:xfrm>
        </p:spPr>
        <p:txBody>
          <a:bodyPr/>
          <a:lstStyle/>
          <a:p>
            <a:r>
              <a:rPr lang="en-US" altLang="en-US" dirty="0" smtClean="0"/>
              <a:t>Independent estimates of F</a:t>
            </a:r>
            <a:r>
              <a:rPr lang="en-US" altLang="en-US" baseline="-25000" dirty="0" smtClean="0"/>
              <a:t>000</a:t>
            </a:r>
          </a:p>
        </p:txBody>
      </p:sp>
      <p:sp>
        <p:nvSpPr>
          <p:cNvPr id="83971" name="Rectangle 156"/>
          <p:cNvSpPr>
            <a:spLocks noChangeArrowheads="1"/>
          </p:cNvSpPr>
          <p:nvPr/>
        </p:nvSpPr>
        <p:spPr bwMode="auto">
          <a:xfrm>
            <a:off x="2963863" y="7651750"/>
            <a:ext cx="304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000">
                <a:solidFill>
                  <a:srgbClr val="000000"/>
                </a:solidFill>
                <a:latin typeface="Arial Unicode MS" pitchFamily="34" charset="-128"/>
              </a:rPr>
              <a:t>-- </a:t>
            </a:r>
            <a:endParaRPr lang="en-US" altLang="en-US">
              <a:solidFill>
                <a:srgbClr val="000000"/>
              </a:solidFill>
            </a:endParaRPr>
          </a:p>
        </p:txBody>
      </p:sp>
      <p:graphicFrame>
        <p:nvGraphicFramePr>
          <p:cNvPr id="50486" name="Group 310"/>
          <p:cNvGraphicFramePr>
            <a:graphicFrameLocks noGrp="1"/>
          </p:cNvGraphicFramePr>
          <p:nvPr>
            <p:ph type="tbl" idx="1"/>
          </p:nvPr>
        </p:nvGraphicFramePr>
        <p:xfrm>
          <a:off x="457200" y="1600200"/>
          <a:ext cx="8204200" cy="4687891"/>
        </p:xfrm>
        <a:graphic>
          <a:graphicData uri="http://schemas.openxmlformats.org/drawingml/2006/table">
            <a:tbl>
              <a:tblPr/>
              <a:tblGrid>
                <a:gridCol w="1466850"/>
                <a:gridCol w="3629025"/>
                <a:gridCol w="1716088"/>
                <a:gridCol w="1392237"/>
              </a:tblGrid>
              <a:tr h="67151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PDB</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Method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F</a:t>
                      </a:r>
                      <a:r>
                        <a:rPr kumimoji="0" lang="en-US" altLang="en-US" sz="2800" b="0" i="0" u="none" strike="noStrike" cap="none" normalizeH="0" baseline="-25000" smtClean="0">
                          <a:ln>
                            <a:noFill/>
                          </a:ln>
                          <a:solidFill>
                            <a:schemeClr val="tx1"/>
                          </a:solidFill>
                          <a:effectLst/>
                          <a:latin typeface="Arial" charset="0"/>
                        </a:rPr>
                        <a:t>000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diff</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8813">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3DKE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rPr>
                        <a:t>Matthews et. al. (2008)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121700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+6.7%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1513">
                <a:tc vMerge="1">
                  <a:txBody>
                    <a:bodyPr/>
                    <a:lstStyle/>
                    <a:p>
                      <a:endParaRPr lang="en-US"/>
                    </a:p>
                  </a:txBody>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rPr>
                        <a:t>END map estimate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130500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r>
              <a:tr h="671513">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2NVH</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rPr>
                        <a:t>Matthews et. al. (2006)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92800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+3.0%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1513">
                <a:tc vMerge="1">
                  <a:txBody>
                    <a:bodyPr/>
                    <a:lstStyle/>
                    <a:p>
                      <a:endParaRPr lang="en-US"/>
                    </a:p>
                  </a:txBody>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rPr>
                        <a:t>END map estimate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95656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r>
              <a:tr h="671513">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1AHO</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rPr>
                        <a:t>Cerutti et. al. (2010)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23177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-5.0%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671513">
                <a:tc vMerge="1">
                  <a:txBody>
                    <a:bodyPr/>
                    <a:lstStyle/>
                    <a:p>
                      <a:endParaRPr lang="en-US"/>
                    </a:p>
                  </a:txBody>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rPr>
                        <a:t>END map estimate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22020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r>
            </a:tbl>
          </a:graphicData>
        </a:graphic>
      </p:graphicFrame>
      <p:grpSp>
        <p:nvGrpSpPr>
          <p:cNvPr id="50504" name="Group 328"/>
          <p:cNvGrpSpPr>
            <a:grpSpLocks/>
          </p:cNvGrpSpPr>
          <p:nvPr/>
        </p:nvGrpSpPr>
        <p:grpSpPr bwMode="auto">
          <a:xfrm>
            <a:off x="1987550" y="2682875"/>
            <a:ext cx="6565900" cy="860425"/>
            <a:chOff x="1252" y="1690"/>
            <a:chExt cx="4136" cy="542"/>
          </a:xfrm>
        </p:grpSpPr>
        <p:sp>
          <p:nvSpPr>
            <p:cNvPr id="84025" name="Rectangle 312"/>
            <p:cNvSpPr>
              <a:spLocks noChangeArrowheads="1"/>
            </p:cNvSpPr>
            <p:nvPr/>
          </p:nvSpPr>
          <p:spPr bwMode="auto">
            <a:xfrm>
              <a:off x="4608" y="1690"/>
              <a:ext cx="780" cy="4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sp>
          <p:nvSpPr>
            <p:cNvPr id="84026" name="Rectangle 314"/>
            <p:cNvSpPr>
              <a:spLocks noChangeArrowheads="1"/>
            </p:cNvSpPr>
            <p:nvPr/>
          </p:nvSpPr>
          <p:spPr bwMode="auto">
            <a:xfrm>
              <a:off x="3560" y="1873"/>
              <a:ext cx="961"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sp>
          <p:nvSpPr>
            <p:cNvPr id="84027" name="Rectangle 322"/>
            <p:cNvSpPr>
              <a:spLocks noChangeArrowheads="1"/>
            </p:cNvSpPr>
            <p:nvPr/>
          </p:nvSpPr>
          <p:spPr bwMode="auto">
            <a:xfrm>
              <a:off x="1252" y="1877"/>
              <a:ext cx="210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grpSp>
      <p:grpSp>
        <p:nvGrpSpPr>
          <p:cNvPr id="50506" name="Group 330"/>
          <p:cNvGrpSpPr>
            <a:grpSpLocks/>
          </p:cNvGrpSpPr>
          <p:nvPr/>
        </p:nvGrpSpPr>
        <p:grpSpPr bwMode="auto">
          <a:xfrm>
            <a:off x="1962150" y="4005263"/>
            <a:ext cx="6584950" cy="898525"/>
            <a:chOff x="1236" y="2523"/>
            <a:chExt cx="4148" cy="566"/>
          </a:xfrm>
        </p:grpSpPr>
        <p:sp>
          <p:nvSpPr>
            <p:cNvPr id="84022" name="Rectangle 316"/>
            <p:cNvSpPr>
              <a:spLocks noChangeArrowheads="1"/>
            </p:cNvSpPr>
            <p:nvPr/>
          </p:nvSpPr>
          <p:spPr bwMode="auto">
            <a:xfrm>
              <a:off x="3585" y="2734"/>
              <a:ext cx="961"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sp>
          <p:nvSpPr>
            <p:cNvPr id="84023" name="Rectangle 320"/>
            <p:cNvSpPr>
              <a:spLocks noChangeArrowheads="1"/>
            </p:cNvSpPr>
            <p:nvPr/>
          </p:nvSpPr>
          <p:spPr bwMode="auto">
            <a:xfrm>
              <a:off x="4628" y="2523"/>
              <a:ext cx="75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sp>
          <p:nvSpPr>
            <p:cNvPr id="84024" name="Rectangle 323"/>
            <p:cNvSpPr>
              <a:spLocks noChangeArrowheads="1"/>
            </p:cNvSpPr>
            <p:nvPr/>
          </p:nvSpPr>
          <p:spPr bwMode="auto">
            <a:xfrm>
              <a:off x="1236" y="2714"/>
              <a:ext cx="210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grpSp>
      <p:grpSp>
        <p:nvGrpSpPr>
          <p:cNvPr id="50508" name="Group 332"/>
          <p:cNvGrpSpPr>
            <a:grpSpLocks/>
          </p:cNvGrpSpPr>
          <p:nvPr/>
        </p:nvGrpSpPr>
        <p:grpSpPr bwMode="auto">
          <a:xfrm>
            <a:off x="1974850" y="5330825"/>
            <a:ext cx="6607175" cy="906463"/>
            <a:chOff x="1244" y="3358"/>
            <a:chExt cx="4162" cy="571"/>
          </a:xfrm>
        </p:grpSpPr>
        <p:sp>
          <p:nvSpPr>
            <p:cNvPr id="84019" name="Rectangle 318"/>
            <p:cNvSpPr>
              <a:spLocks noChangeArrowheads="1"/>
            </p:cNvSpPr>
            <p:nvPr/>
          </p:nvSpPr>
          <p:spPr bwMode="auto">
            <a:xfrm>
              <a:off x="3593" y="3571"/>
              <a:ext cx="961"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sp>
          <p:nvSpPr>
            <p:cNvPr id="84020" name="Rectangle 319"/>
            <p:cNvSpPr>
              <a:spLocks noChangeArrowheads="1"/>
            </p:cNvSpPr>
            <p:nvPr/>
          </p:nvSpPr>
          <p:spPr bwMode="auto">
            <a:xfrm>
              <a:off x="4650" y="3358"/>
              <a:ext cx="75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sp>
          <p:nvSpPr>
            <p:cNvPr id="84021" name="Rectangle 325"/>
            <p:cNvSpPr>
              <a:spLocks noChangeArrowheads="1"/>
            </p:cNvSpPr>
            <p:nvPr/>
          </p:nvSpPr>
          <p:spPr bwMode="auto">
            <a:xfrm>
              <a:off x="1244" y="3574"/>
              <a:ext cx="210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grpSp>
      <p:grpSp>
        <p:nvGrpSpPr>
          <p:cNvPr id="50507" name="Group 331"/>
          <p:cNvGrpSpPr>
            <a:grpSpLocks/>
          </p:cNvGrpSpPr>
          <p:nvPr/>
        </p:nvGrpSpPr>
        <p:grpSpPr bwMode="auto">
          <a:xfrm>
            <a:off x="595313" y="4984750"/>
            <a:ext cx="6621462" cy="911225"/>
            <a:chOff x="375" y="3140"/>
            <a:chExt cx="4171" cy="574"/>
          </a:xfrm>
        </p:grpSpPr>
        <p:sp>
          <p:nvSpPr>
            <p:cNvPr id="84016" name="Rectangle 317"/>
            <p:cNvSpPr>
              <a:spLocks noChangeArrowheads="1"/>
            </p:cNvSpPr>
            <p:nvPr/>
          </p:nvSpPr>
          <p:spPr bwMode="auto">
            <a:xfrm>
              <a:off x="3585" y="3153"/>
              <a:ext cx="961"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sp>
          <p:nvSpPr>
            <p:cNvPr id="84017" name="Rectangle 324"/>
            <p:cNvSpPr>
              <a:spLocks noChangeArrowheads="1"/>
            </p:cNvSpPr>
            <p:nvPr/>
          </p:nvSpPr>
          <p:spPr bwMode="auto">
            <a:xfrm>
              <a:off x="1236" y="3140"/>
              <a:ext cx="210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sp>
          <p:nvSpPr>
            <p:cNvPr id="84018" name="Rectangle 326"/>
            <p:cNvSpPr>
              <a:spLocks noChangeArrowheads="1"/>
            </p:cNvSpPr>
            <p:nvPr/>
          </p:nvSpPr>
          <p:spPr bwMode="auto">
            <a:xfrm>
              <a:off x="375" y="3359"/>
              <a:ext cx="75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grpSp>
      <p:grpSp>
        <p:nvGrpSpPr>
          <p:cNvPr id="50505" name="Group 329"/>
          <p:cNvGrpSpPr>
            <a:grpSpLocks/>
          </p:cNvGrpSpPr>
          <p:nvPr/>
        </p:nvGrpSpPr>
        <p:grpSpPr bwMode="auto">
          <a:xfrm>
            <a:off x="581025" y="3638550"/>
            <a:ext cx="6599238" cy="930275"/>
            <a:chOff x="366" y="2292"/>
            <a:chExt cx="4157" cy="586"/>
          </a:xfrm>
        </p:grpSpPr>
        <p:sp>
          <p:nvSpPr>
            <p:cNvPr id="84013" name="Rectangle 315"/>
            <p:cNvSpPr>
              <a:spLocks noChangeArrowheads="1"/>
            </p:cNvSpPr>
            <p:nvPr/>
          </p:nvSpPr>
          <p:spPr bwMode="auto">
            <a:xfrm>
              <a:off x="3562" y="2292"/>
              <a:ext cx="961"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sp>
          <p:nvSpPr>
            <p:cNvPr id="84014" name="Rectangle 321"/>
            <p:cNvSpPr>
              <a:spLocks noChangeArrowheads="1"/>
            </p:cNvSpPr>
            <p:nvPr/>
          </p:nvSpPr>
          <p:spPr bwMode="auto">
            <a:xfrm>
              <a:off x="1235" y="2318"/>
              <a:ext cx="210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sp>
          <p:nvSpPr>
            <p:cNvPr id="84015" name="Rectangle 327"/>
            <p:cNvSpPr>
              <a:spLocks noChangeArrowheads="1"/>
            </p:cNvSpPr>
            <p:nvPr/>
          </p:nvSpPr>
          <p:spPr bwMode="auto">
            <a:xfrm>
              <a:off x="366" y="2523"/>
              <a:ext cx="75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grpSp>
      <p:sp>
        <p:nvSpPr>
          <p:cNvPr id="25"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Tree>
    <p:extLst>
      <p:ext uri="{BB962C8B-B14F-4D97-AF65-F5344CB8AC3E}">
        <p14:creationId xmlns:p14="http://schemas.microsoft.com/office/powerpoint/2010/main" val="2712159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nodeType="clickEffect">
                                  <p:stCondLst>
                                    <p:cond delay="0"/>
                                  </p:stCondLst>
                                  <p:childTnLst>
                                    <p:animEffect transition="out" filter="wipe(left)">
                                      <p:cBhvr>
                                        <p:cTn id="6" dur="500"/>
                                        <p:tgtEl>
                                          <p:spTgt spid="50504"/>
                                        </p:tgtEl>
                                      </p:cBhvr>
                                    </p:animEffect>
                                    <p:set>
                                      <p:cBhvr>
                                        <p:cTn id="7" dur="1" fill="hold">
                                          <p:stCondLst>
                                            <p:cond delay="499"/>
                                          </p:stCondLst>
                                        </p:cTn>
                                        <p:tgtEl>
                                          <p:spTgt spid="5050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nodeType="clickEffect">
                                  <p:stCondLst>
                                    <p:cond delay="0"/>
                                  </p:stCondLst>
                                  <p:childTnLst>
                                    <p:animEffect transition="out" filter="wipe(left)">
                                      <p:cBhvr>
                                        <p:cTn id="11" dur="500"/>
                                        <p:tgtEl>
                                          <p:spTgt spid="50505"/>
                                        </p:tgtEl>
                                      </p:cBhvr>
                                    </p:animEffect>
                                    <p:set>
                                      <p:cBhvr>
                                        <p:cTn id="12" dur="1" fill="hold">
                                          <p:stCondLst>
                                            <p:cond delay="499"/>
                                          </p:stCondLst>
                                        </p:cTn>
                                        <p:tgtEl>
                                          <p:spTgt spid="50505"/>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8" fill="hold" nodeType="clickEffect">
                                  <p:stCondLst>
                                    <p:cond delay="0"/>
                                  </p:stCondLst>
                                  <p:childTnLst>
                                    <p:animEffect transition="out" filter="wipe(left)">
                                      <p:cBhvr>
                                        <p:cTn id="16" dur="500"/>
                                        <p:tgtEl>
                                          <p:spTgt spid="50506"/>
                                        </p:tgtEl>
                                      </p:cBhvr>
                                    </p:animEffect>
                                    <p:set>
                                      <p:cBhvr>
                                        <p:cTn id="17" dur="1" fill="hold">
                                          <p:stCondLst>
                                            <p:cond delay="499"/>
                                          </p:stCondLst>
                                        </p:cTn>
                                        <p:tgtEl>
                                          <p:spTgt spid="50506"/>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8" fill="hold" nodeType="clickEffect">
                                  <p:stCondLst>
                                    <p:cond delay="0"/>
                                  </p:stCondLst>
                                  <p:childTnLst>
                                    <p:animEffect transition="out" filter="wipe(left)">
                                      <p:cBhvr>
                                        <p:cTn id="21" dur="500"/>
                                        <p:tgtEl>
                                          <p:spTgt spid="50507"/>
                                        </p:tgtEl>
                                      </p:cBhvr>
                                    </p:animEffect>
                                    <p:set>
                                      <p:cBhvr>
                                        <p:cTn id="22" dur="1" fill="hold">
                                          <p:stCondLst>
                                            <p:cond delay="499"/>
                                          </p:stCondLst>
                                        </p:cTn>
                                        <p:tgtEl>
                                          <p:spTgt spid="50507"/>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xit" presetSubtype="8" fill="hold" nodeType="clickEffect">
                                  <p:stCondLst>
                                    <p:cond delay="0"/>
                                  </p:stCondLst>
                                  <p:childTnLst>
                                    <p:animEffect transition="out" filter="wipe(left)">
                                      <p:cBhvr>
                                        <p:cTn id="26" dur="500"/>
                                        <p:tgtEl>
                                          <p:spTgt spid="50508"/>
                                        </p:tgtEl>
                                      </p:cBhvr>
                                    </p:animEffect>
                                    <p:set>
                                      <p:cBhvr>
                                        <p:cTn id="27" dur="1" fill="hold">
                                          <p:stCondLst>
                                            <p:cond delay="499"/>
                                          </p:stCondLst>
                                        </p:cTn>
                                        <p:tgtEl>
                                          <p:spTgt spid="505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42" name="Object 3"/>
          <p:cNvGraphicFramePr>
            <a:graphicFrameLocks noGrp="1" noChangeAspect="1"/>
          </p:cNvGraphicFramePr>
          <p:nvPr>
            <p:ph sz="half" idx="1"/>
            <p:extLst>
              <p:ext uri="{D42A27DB-BD31-4B8C-83A1-F6EECF244321}">
                <p14:modId xmlns:p14="http://schemas.microsoft.com/office/powerpoint/2010/main" val="1901353043"/>
              </p:ext>
            </p:extLst>
          </p:nvPr>
        </p:nvGraphicFramePr>
        <p:xfrm>
          <a:off x="601663" y="1028700"/>
          <a:ext cx="8391525" cy="5483225"/>
        </p:xfrm>
        <a:graphic>
          <a:graphicData uri="http://schemas.openxmlformats.org/presentationml/2006/ole">
            <mc:AlternateContent xmlns:mc="http://schemas.openxmlformats.org/markup-compatibility/2006">
              <mc:Choice xmlns:v="urn:schemas-microsoft-com:vml" Requires="v">
                <p:oleObj spid="_x0000_s32799" name="Chart" r:id="rId3" imgW="5410155" imgH="3390906" progId="MSGraph.Chart.8">
                  <p:embed followColorScheme="full"/>
                </p:oleObj>
              </mc:Choice>
              <mc:Fallback>
                <p:oleObj name="Chart" r:id="rId3" imgW="5410155" imgH="3390906" progId="MSGraph.Chart.8">
                  <p:embed followColorScheme="full"/>
                  <p:pic>
                    <p:nvPicPr>
                      <p:cNvPr id="0" name=""/>
                      <p:cNvPicPr>
                        <a:picLocks noGrp="1" noChangeAspect="1" noChangeArrowheads="1"/>
                      </p:cNvPicPr>
                      <p:nvPr/>
                    </p:nvPicPr>
                    <p:blipFill>
                      <a:blip r:embed="rId4"/>
                      <a:srcRect/>
                      <a:stretch>
                        <a:fillRect/>
                      </a:stretch>
                    </p:blipFill>
                    <p:spPr bwMode="auto">
                      <a:xfrm>
                        <a:off x="601663" y="1028700"/>
                        <a:ext cx="8391525" cy="548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1443" name="Text Box 8"/>
          <p:cNvSpPr txBox="1">
            <a:spLocks noChangeArrowheads="1"/>
          </p:cNvSpPr>
          <p:nvPr/>
        </p:nvSpPr>
        <p:spPr bwMode="auto">
          <a:xfrm rot="-5400000">
            <a:off x="-913606" y="3374232"/>
            <a:ext cx="29416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cs typeface="Arial" pitchFamily="34" charset="0"/>
              </a:rPr>
              <a:t>electron density (e</a:t>
            </a:r>
            <a:r>
              <a:rPr lang="en-US" altLang="en-US" sz="2000" b="1" baseline="30000">
                <a:solidFill>
                  <a:srgbClr val="000000"/>
                </a:solidFill>
                <a:cs typeface="Arial" pitchFamily="34" charset="0"/>
              </a:rPr>
              <a:t>-</a:t>
            </a:r>
            <a:r>
              <a:rPr lang="en-US" altLang="en-US" sz="2000" b="1">
                <a:solidFill>
                  <a:srgbClr val="000000"/>
                </a:solidFill>
                <a:cs typeface="Arial" pitchFamily="34" charset="0"/>
              </a:rPr>
              <a:t>/Å</a:t>
            </a:r>
            <a:r>
              <a:rPr lang="en-US" altLang="en-US" sz="2000" b="1" baseline="30000">
                <a:solidFill>
                  <a:srgbClr val="000000"/>
                </a:solidFill>
                <a:cs typeface="Arial" pitchFamily="34" charset="0"/>
              </a:rPr>
              <a:t>3</a:t>
            </a:r>
            <a:r>
              <a:rPr lang="en-US" altLang="en-US" sz="2000" b="1">
                <a:solidFill>
                  <a:srgbClr val="000000"/>
                </a:solidFill>
                <a:cs typeface="Arial" pitchFamily="34" charset="0"/>
              </a:rPr>
              <a:t>)</a:t>
            </a:r>
          </a:p>
        </p:txBody>
      </p:sp>
      <p:sp>
        <p:nvSpPr>
          <p:cNvPr id="61444" name="Text Box 8"/>
          <p:cNvSpPr txBox="1">
            <a:spLocks noChangeArrowheads="1"/>
          </p:cNvSpPr>
          <p:nvPr/>
        </p:nvSpPr>
        <p:spPr bwMode="auto">
          <a:xfrm>
            <a:off x="3943350" y="6297613"/>
            <a:ext cx="2216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b="1">
                <a:solidFill>
                  <a:srgbClr val="000000"/>
                </a:solidFill>
                <a:cs typeface="Arial" pitchFamily="34" charset="0"/>
              </a:rPr>
              <a:t>χ</a:t>
            </a:r>
            <a:r>
              <a:rPr lang="en-US" altLang="en-US" sz="1800" b="1" baseline="-25000">
                <a:solidFill>
                  <a:srgbClr val="000000"/>
                </a:solidFill>
                <a:cs typeface="Arial" pitchFamily="34" charset="0"/>
              </a:rPr>
              <a:t>1</a:t>
            </a:r>
            <a:r>
              <a:rPr lang="en-US" altLang="en-US" sz="1800" b="1">
                <a:solidFill>
                  <a:srgbClr val="000000"/>
                </a:solidFill>
                <a:cs typeface="Arial" pitchFamily="34" charset="0"/>
              </a:rPr>
              <a:t> angle (degrees)</a:t>
            </a:r>
          </a:p>
        </p:txBody>
      </p:sp>
      <p:sp>
        <p:nvSpPr>
          <p:cNvPr id="61445" name="Title 1"/>
          <p:cNvSpPr>
            <a:spLocks noGrp="1"/>
          </p:cNvSpPr>
          <p:nvPr>
            <p:ph type="title"/>
          </p:nvPr>
        </p:nvSpPr>
        <p:spPr>
          <a:xfrm>
            <a:off x="0" y="0"/>
            <a:ext cx="9144000" cy="1274763"/>
          </a:xfrm>
        </p:spPr>
        <p:txBody>
          <a:bodyPr/>
          <a:lstStyle/>
          <a:p>
            <a:r>
              <a:rPr lang="en-US" altLang="en-US" smtClean="0"/>
              <a:t>Ringer: systematic map sampling</a:t>
            </a:r>
          </a:p>
        </p:txBody>
      </p:sp>
    </p:spTree>
    <p:extLst>
      <p:ext uri="{BB962C8B-B14F-4D97-AF65-F5344CB8AC3E}">
        <p14:creationId xmlns:p14="http://schemas.microsoft.com/office/powerpoint/2010/main" val="34790583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42" name="Object 3"/>
          <p:cNvGraphicFramePr>
            <a:graphicFrameLocks noGrp="1" noChangeAspect="1"/>
          </p:cNvGraphicFramePr>
          <p:nvPr>
            <p:ph sz="half" idx="1"/>
            <p:extLst>
              <p:ext uri="{D42A27DB-BD31-4B8C-83A1-F6EECF244321}">
                <p14:modId xmlns:p14="http://schemas.microsoft.com/office/powerpoint/2010/main" val="2076621221"/>
              </p:ext>
            </p:extLst>
          </p:nvPr>
        </p:nvGraphicFramePr>
        <p:xfrm>
          <a:off x="601663" y="1028700"/>
          <a:ext cx="8391525" cy="5483225"/>
        </p:xfrm>
        <a:graphic>
          <a:graphicData uri="http://schemas.openxmlformats.org/presentationml/2006/ole">
            <mc:AlternateContent xmlns:mc="http://schemas.openxmlformats.org/markup-compatibility/2006">
              <mc:Choice xmlns:v="urn:schemas-microsoft-com:vml" Requires="v">
                <p:oleObj spid="_x0000_s60442" name="Chart" r:id="rId3" imgW="5410155" imgH="3390906" progId="MSGraph.Chart.8">
                  <p:embed followColorScheme="full"/>
                </p:oleObj>
              </mc:Choice>
              <mc:Fallback>
                <p:oleObj name="Chart" r:id="rId3" imgW="5410155" imgH="3390906" progId="MSGraph.Chart.8">
                  <p:embed followColorScheme="full"/>
                  <p:pic>
                    <p:nvPicPr>
                      <p:cNvPr id="0" name=""/>
                      <p:cNvPicPr>
                        <a:picLocks noGrp="1" noChangeAspect="1" noChangeArrowheads="1"/>
                      </p:cNvPicPr>
                      <p:nvPr/>
                    </p:nvPicPr>
                    <p:blipFill>
                      <a:blip r:embed="rId4"/>
                      <a:srcRect/>
                      <a:stretch>
                        <a:fillRect/>
                      </a:stretch>
                    </p:blipFill>
                    <p:spPr bwMode="auto">
                      <a:xfrm>
                        <a:off x="601663" y="1028700"/>
                        <a:ext cx="8391525" cy="548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1443" name="Text Box 8"/>
          <p:cNvSpPr txBox="1">
            <a:spLocks noChangeArrowheads="1"/>
          </p:cNvSpPr>
          <p:nvPr/>
        </p:nvSpPr>
        <p:spPr bwMode="auto">
          <a:xfrm rot="-5400000">
            <a:off x="-913606" y="3374232"/>
            <a:ext cx="29416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cs typeface="Arial" pitchFamily="34" charset="0"/>
              </a:rPr>
              <a:t>electron density (e</a:t>
            </a:r>
            <a:r>
              <a:rPr lang="en-US" altLang="en-US" sz="2000" b="1" baseline="30000">
                <a:solidFill>
                  <a:srgbClr val="000000"/>
                </a:solidFill>
                <a:cs typeface="Arial" pitchFamily="34" charset="0"/>
              </a:rPr>
              <a:t>-</a:t>
            </a:r>
            <a:r>
              <a:rPr lang="en-US" altLang="en-US" sz="2000" b="1">
                <a:solidFill>
                  <a:srgbClr val="000000"/>
                </a:solidFill>
                <a:cs typeface="Arial" pitchFamily="34" charset="0"/>
              </a:rPr>
              <a:t>/Å</a:t>
            </a:r>
            <a:r>
              <a:rPr lang="en-US" altLang="en-US" sz="2000" b="1" baseline="30000">
                <a:solidFill>
                  <a:srgbClr val="000000"/>
                </a:solidFill>
                <a:cs typeface="Arial" pitchFamily="34" charset="0"/>
              </a:rPr>
              <a:t>3</a:t>
            </a:r>
            <a:r>
              <a:rPr lang="en-US" altLang="en-US" sz="2000" b="1">
                <a:solidFill>
                  <a:srgbClr val="000000"/>
                </a:solidFill>
                <a:cs typeface="Arial" pitchFamily="34" charset="0"/>
              </a:rPr>
              <a:t>)</a:t>
            </a:r>
          </a:p>
        </p:txBody>
      </p:sp>
      <p:sp>
        <p:nvSpPr>
          <p:cNvPr id="61444" name="Text Box 8"/>
          <p:cNvSpPr txBox="1">
            <a:spLocks noChangeArrowheads="1"/>
          </p:cNvSpPr>
          <p:nvPr/>
        </p:nvSpPr>
        <p:spPr bwMode="auto">
          <a:xfrm>
            <a:off x="3943350" y="6297613"/>
            <a:ext cx="2216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b="1">
                <a:solidFill>
                  <a:srgbClr val="000000"/>
                </a:solidFill>
                <a:cs typeface="Arial" pitchFamily="34" charset="0"/>
              </a:rPr>
              <a:t>χ</a:t>
            </a:r>
            <a:r>
              <a:rPr lang="en-US" altLang="en-US" sz="1800" b="1" baseline="-25000">
                <a:solidFill>
                  <a:srgbClr val="000000"/>
                </a:solidFill>
                <a:cs typeface="Arial" pitchFamily="34" charset="0"/>
              </a:rPr>
              <a:t>1</a:t>
            </a:r>
            <a:r>
              <a:rPr lang="en-US" altLang="en-US" sz="1800" b="1">
                <a:solidFill>
                  <a:srgbClr val="000000"/>
                </a:solidFill>
                <a:cs typeface="Arial" pitchFamily="34" charset="0"/>
              </a:rPr>
              <a:t> angle (degrees)</a:t>
            </a:r>
          </a:p>
        </p:txBody>
      </p:sp>
      <p:sp>
        <p:nvSpPr>
          <p:cNvPr id="61445" name="Title 1"/>
          <p:cNvSpPr>
            <a:spLocks noGrp="1"/>
          </p:cNvSpPr>
          <p:nvPr>
            <p:ph type="title"/>
          </p:nvPr>
        </p:nvSpPr>
        <p:spPr>
          <a:xfrm>
            <a:off x="0" y="0"/>
            <a:ext cx="9144000" cy="1274763"/>
          </a:xfrm>
        </p:spPr>
        <p:txBody>
          <a:bodyPr/>
          <a:lstStyle/>
          <a:p>
            <a:r>
              <a:rPr lang="en-US" altLang="en-US" smtClean="0"/>
              <a:t>Ringer: systematic map sampling</a:t>
            </a:r>
          </a:p>
        </p:txBody>
      </p:sp>
    </p:spTree>
    <p:extLst>
      <p:ext uri="{BB962C8B-B14F-4D97-AF65-F5344CB8AC3E}">
        <p14:creationId xmlns:p14="http://schemas.microsoft.com/office/powerpoint/2010/main" val="11333427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3491"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33852"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3492"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33853"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3493"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63494"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spot index</a:t>
            </a:r>
          </a:p>
        </p:txBody>
      </p:sp>
      <p:sp>
        <p:nvSpPr>
          <p:cNvPr id="63495"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63496"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9"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
        <p:nvSpPr>
          <p:cNvPr id="11" name="Title 1"/>
          <p:cNvSpPr txBox="1">
            <a:spLocks/>
          </p:cNvSpPr>
          <p:nvPr/>
        </p:nvSpPr>
        <p:spPr bwMode="auto">
          <a:xfrm>
            <a:off x="0" y="0"/>
            <a:ext cx="9144000" cy="1274763"/>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error bars for electron density</a:t>
            </a:r>
          </a:p>
        </p:txBody>
      </p:sp>
    </p:spTree>
    <p:extLst>
      <p:ext uri="{BB962C8B-B14F-4D97-AF65-F5344CB8AC3E}">
        <p14:creationId xmlns:p14="http://schemas.microsoft.com/office/powerpoint/2010/main" val="1065531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4515"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34876"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4516"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34877"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4517"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64518"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spot index</a:t>
            </a:r>
          </a:p>
        </p:txBody>
      </p:sp>
      <p:sp>
        <p:nvSpPr>
          <p:cNvPr id="64519"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64520"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9"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
        <p:nvSpPr>
          <p:cNvPr id="11" name="Title 1"/>
          <p:cNvSpPr txBox="1">
            <a:spLocks/>
          </p:cNvSpPr>
          <p:nvPr/>
        </p:nvSpPr>
        <p:spPr bwMode="auto">
          <a:xfrm>
            <a:off x="0" y="0"/>
            <a:ext cx="9144000" cy="1274763"/>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error bars for electron density</a:t>
            </a:r>
          </a:p>
        </p:txBody>
      </p:sp>
    </p:spTree>
    <p:extLst>
      <p:ext uri="{BB962C8B-B14F-4D97-AF65-F5344CB8AC3E}">
        <p14:creationId xmlns:p14="http://schemas.microsoft.com/office/powerpoint/2010/main" val="27682936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3663"/>
            <a:ext cx="9140825" cy="382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19" name="Rectangle 3"/>
          <p:cNvSpPr>
            <a:spLocks noChangeArrowheads="1"/>
          </p:cNvSpPr>
          <p:nvPr/>
        </p:nvSpPr>
        <p:spPr bwMode="auto">
          <a:xfrm>
            <a:off x="0" y="6491288"/>
            <a:ext cx="5149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R. Neutze </a:t>
            </a:r>
            <a:r>
              <a:rPr lang="en-US" altLang="en-US" sz="1800" i="1">
                <a:solidFill>
                  <a:srgbClr val="000000"/>
                </a:solidFill>
                <a:cs typeface="Arial" pitchFamily="34" charset="0"/>
              </a:rPr>
              <a:t>et al., </a:t>
            </a:r>
            <a:r>
              <a:rPr lang="en-US" altLang="en-US" sz="1800">
                <a:solidFill>
                  <a:srgbClr val="000000"/>
                </a:solidFill>
                <a:cs typeface="Arial" pitchFamily="34" charset="0"/>
              </a:rPr>
              <a:t>Nature </a:t>
            </a:r>
            <a:r>
              <a:rPr lang="en-US" altLang="en-US" sz="1800" b="1">
                <a:solidFill>
                  <a:srgbClr val="000000"/>
                </a:solidFill>
                <a:cs typeface="Arial" pitchFamily="34" charset="0"/>
              </a:rPr>
              <a:t>406</a:t>
            </a:r>
            <a:r>
              <a:rPr lang="en-US" altLang="en-US" sz="1800">
                <a:solidFill>
                  <a:srgbClr val="000000"/>
                </a:solidFill>
                <a:cs typeface="Arial" pitchFamily="34" charset="0"/>
              </a:rPr>
              <a:t>, pp. 752-757 (2000) </a:t>
            </a:r>
          </a:p>
        </p:txBody>
      </p:sp>
      <p:sp>
        <p:nvSpPr>
          <p:cNvPr id="34820" name="Rectangle 4"/>
          <p:cNvSpPr>
            <a:spLocks noGrp="1" noChangeArrowheads="1"/>
          </p:cNvSpPr>
          <p:nvPr>
            <p:ph type="ctrTitle"/>
          </p:nvPr>
        </p:nvSpPr>
        <p:spPr>
          <a:xfrm>
            <a:off x="0" y="0"/>
            <a:ext cx="9144000" cy="2096325"/>
          </a:xfrm>
        </p:spPr>
        <p:txBody>
          <a:bodyPr/>
          <a:lstStyle/>
          <a:p>
            <a:pPr eaLnBrk="1" hangingPunct="1"/>
            <a:r>
              <a:rPr lang="en-US" altLang="en-US" sz="4000" dirty="0" smtClean="0"/>
              <a:t>Promise of Single-molecule Imaging</a:t>
            </a:r>
          </a:p>
        </p:txBody>
      </p:sp>
    </p:spTree>
    <p:extLst>
      <p:ext uri="{BB962C8B-B14F-4D97-AF65-F5344CB8AC3E}">
        <p14:creationId xmlns:p14="http://schemas.microsoft.com/office/powerpoint/2010/main" val="28482352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5539"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35900"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5540"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35901"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5541"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65542"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spot index</a:t>
            </a:r>
          </a:p>
        </p:txBody>
      </p:sp>
      <p:sp>
        <p:nvSpPr>
          <p:cNvPr id="65543"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65544"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9"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
        <p:nvSpPr>
          <p:cNvPr id="11" name="Title 1"/>
          <p:cNvSpPr txBox="1">
            <a:spLocks/>
          </p:cNvSpPr>
          <p:nvPr/>
        </p:nvSpPr>
        <p:spPr bwMode="auto">
          <a:xfrm>
            <a:off x="0" y="0"/>
            <a:ext cx="9144000" cy="1274763"/>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error bars for electron density</a:t>
            </a:r>
          </a:p>
        </p:txBody>
      </p:sp>
    </p:spTree>
    <p:extLst>
      <p:ext uri="{BB962C8B-B14F-4D97-AF65-F5344CB8AC3E}">
        <p14:creationId xmlns:p14="http://schemas.microsoft.com/office/powerpoint/2010/main" val="21565846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6563"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36924"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6564"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36925"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6565"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66566"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spot index</a:t>
            </a:r>
          </a:p>
        </p:txBody>
      </p:sp>
      <p:sp>
        <p:nvSpPr>
          <p:cNvPr id="66567"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66568"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9"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
        <p:nvSpPr>
          <p:cNvPr id="11" name="Title 1"/>
          <p:cNvSpPr txBox="1">
            <a:spLocks/>
          </p:cNvSpPr>
          <p:nvPr/>
        </p:nvSpPr>
        <p:spPr bwMode="auto">
          <a:xfrm>
            <a:off x="0" y="0"/>
            <a:ext cx="9144000" cy="1274763"/>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error bars for electron density</a:t>
            </a:r>
          </a:p>
        </p:txBody>
      </p:sp>
    </p:spTree>
    <p:extLst>
      <p:ext uri="{BB962C8B-B14F-4D97-AF65-F5344CB8AC3E}">
        <p14:creationId xmlns:p14="http://schemas.microsoft.com/office/powerpoint/2010/main" val="34438411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7587"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37948"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7588"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37949"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7589"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67590"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spot index</a:t>
            </a:r>
          </a:p>
        </p:txBody>
      </p:sp>
      <p:sp>
        <p:nvSpPr>
          <p:cNvPr id="67591"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67592"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9"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
        <p:nvSpPr>
          <p:cNvPr id="11" name="Title 1"/>
          <p:cNvSpPr txBox="1">
            <a:spLocks/>
          </p:cNvSpPr>
          <p:nvPr/>
        </p:nvSpPr>
        <p:spPr bwMode="auto">
          <a:xfrm>
            <a:off x="0" y="0"/>
            <a:ext cx="9144000" cy="1274763"/>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error bars for electron density</a:t>
            </a:r>
          </a:p>
        </p:txBody>
      </p:sp>
    </p:spTree>
    <p:extLst>
      <p:ext uri="{BB962C8B-B14F-4D97-AF65-F5344CB8AC3E}">
        <p14:creationId xmlns:p14="http://schemas.microsoft.com/office/powerpoint/2010/main" val="17442228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8611"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38972"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8612"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38973"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8613"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68614"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spot index</a:t>
            </a:r>
          </a:p>
        </p:txBody>
      </p:sp>
      <p:sp>
        <p:nvSpPr>
          <p:cNvPr id="68615"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68616"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9"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
        <p:nvSpPr>
          <p:cNvPr id="11" name="Title 1"/>
          <p:cNvSpPr txBox="1">
            <a:spLocks/>
          </p:cNvSpPr>
          <p:nvPr/>
        </p:nvSpPr>
        <p:spPr bwMode="auto">
          <a:xfrm>
            <a:off x="0" y="0"/>
            <a:ext cx="9144000" cy="1274763"/>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error bars for electron density</a:t>
            </a:r>
          </a:p>
        </p:txBody>
      </p:sp>
    </p:spTree>
    <p:extLst>
      <p:ext uri="{BB962C8B-B14F-4D97-AF65-F5344CB8AC3E}">
        <p14:creationId xmlns:p14="http://schemas.microsoft.com/office/powerpoint/2010/main" val="35154604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9635"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39996"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9636"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39997"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9637"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69638"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spot index</a:t>
            </a:r>
          </a:p>
        </p:txBody>
      </p:sp>
      <p:sp>
        <p:nvSpPr>
          <p:cNvPr id="69639"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69640"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9"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
        <p:nvSpPr>
          <p:cNvPr id="11" name="Title 1"/>
          <p:cNvSpPr txBox="1">
            <a:spLocks/>
          </p:cNvSpPr>
          <p:nvPr/>
        </p:nvSpPr>
        <p:spPr bwMode="auto">
          <a:xfrm>
            <a:off x="0" y="0"/>
            <a:ext cx="9144000" cy="1274763"/>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error bars for electron density</a:t>
            </a:r>
          </a:p>
        </p:txBody>
      </p:sp>
    </p:spTree>
    <p:extLst>
      <p:ext uri="{BB962C8B-B14F-4D97-AF65-F5344CB8AC3E}">
        <p14:creationId xmlns:p14="http://schemas.microsoft.com/office/powerpoint/2010/main" val="18889649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70659"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41020"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0660"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41021"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0661"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70662"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spot index</a:t>
            </a:r>
          </a:p>
        </p:txBody>
      </p:sp>
      <p:sp>
        <p:nvSpPr>
          <p:cNvPr id="70663"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70664"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70665" name="Line 9"/>
          <p:cNvSpPr>
            <a:spLocks noChangeShapeType="1"/>
          </p:cNvSpPr>
          <p:nvPr/>
        </p:nvSpPr>
        <p:spPr bwMode="auto">
          <a:xfrm>
            <a:off x="5181600" y="2381250"/>
            <a:ext cx="0" cy="2286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70666" name="Line 10"/>
          <p:cNvSpPr>
            <a:spLocks noChangeShapeType="1"/>
          </p:cNvSpPr>
          <p:nvPr/>
        </p:nvSpPr>
        <p:spPr bwMode="auto">
          <a:xfrm>
            <a:off x="5149850" y="2609850"/>
            <a:ext cx="635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70667" name="Line 11"/>
          <p:cNvSpPr>
            <a:spLocks noChangeShapeType="1"/>
          </p:cNvSpPr>
          <p:nvPr/>
        </p:nvSpPr>
        <p:spPr bwMode="auto">
          <a:xfrm>
            <a:off x="5149850" y="2381250"/>
            <a:ext cx="635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2"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
        <p:nvSpPr>
          <p:cNvPr id="14" name="Title 1"/>
          <p:cNvSpPr txBox="1">
            <a:spLocks/>
          </p:cNvSpPr>
          <p:nvPr/>
        </p:nvSpPr>
        <p:spPr bwMode="auto">
          <a:xfrm>
            <a:off x="0" y="0"/>
            <a:ext cx="9144000" cy="1274763"/>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error bars for electron density</a:t>
            </a:r>
          </a:p>
        </p:txBody>
      </p:sp>
    </p:spTree>
    <p:extLst>
      <p:ext uri="{BB962C8B-B14F-4D97-AF65-F5344CB8AC3E}">
        <p14:creationId xmlns:p14="http://schemas.microsoft.com/office/powerpoint/2010/main" val="34404675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71683"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42015"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71685" name="Text Box 5"/>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71686" name="Line 6"/>
          <p:cNvSpPr>
            <a:spLocks noChangeShapeType="1"/>
          </p:cNvSpPr>
          <p:nvPr/>
        </p:nvSpPr>
        <p:spPr bwMode="auto">
          <a:xfrm>
            <a:off x="5181600" y="2381250"/>
            <a:ext cx="0" cy="2286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71687" name="Line 7"/>
          <p:cNvSpPr>
            <a:spLocks noChangeShapeType="1"/>
          </p:cNvSpPr>
          <p:nvPr/>
        </p:nvSpPr>
        <p:spPr bwMode="auto">
          <a:xfrm>
            <a:off x="5149850" y="2609850"/>
            <a:ext cx="635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71688" name="Line 8"/>
          <p:cNvSpPr>
            <a:spLocks noChangeShapeType="1"/>
          </p:cNvSpPr>
          <p:nvPr/>
        </p:nvSpPr>
        <p:spPr bwMode="auto">
          <a:xfrm>
            <a:off x="5149850" y="2381250"/>
            <a:ext cx="635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71689" name="Text Box 9"/>
          <p:cNvSpPr>
            <a:spLocks noGrp="1" noChangeArrowheads="1"/>
          </p:cNvSpPr>
          <p:nvPr>
            <p:ph sz="half" idx="2"/>
          </p:nvPr>
        </p:nvSpPr>
        <p:spPr>
          <a:xfrm>
            <a:off x="188913" y="1473200"/>
            <a:ext cx="4038600" cy="4525963"/>
          </a:xfrm>
        </p:spPr>
        <p:txBody>
          <a:bodyPr/>
          <a:lstStyle/>
          <a:p>
            <a:pPr eaLnBrk="1" hangingPunct="1">
              <a:buFontTx/>
              <a:buNone/>
            </a:pPr>
            <a:r>
              <a:rPr lang="en-US" altLang="en-US" sz="4800" smtClean="0">
                <a:solidFill>
                  <a:srgbClr val="FF0000"/>
                </a:solidFill>
              </a:rPr>
              <a:t>R</a:t>
            </a:r>
            <a:r>
              <a:rPr lang="en-US" altLang="en-US" sz="4800" smtClean="0"/>
              <a:t>efinement</a:t>
            </a:r>
          </a:p>
          <a:p>
            <a:pPr eaLnBrk="1" hangingPunct="1">
              <a:buFontTx/>
              <a:buNone/>
            </a:pPr>
            <a:r>
              <a:rPr lang="en-US" altLang="en-US" sz="4800" smtClean="0">
                <a:solidFill>
                  <a:srgbClr val="FF0000"/>
                </a:solidFill>
              </a:rPr>
              <a:t>A</a:t>
            </a:r>
            <a:r>
              <a:rPr lang="en-US" altLang="en-US" sz="4800" smtClean="0"/>
              <a:t>gainst</a:t>
            </a:r>
          </a:p>
          <a:p>
            <a:pPr eaLnBrk="1" hangingPunct="1">
              <a:buFontTx/>
              <a:buNone/>
            </a:pPr>
            <a:r>
              <a:rPr lang="en-US" altLang="en-US" sz="4800" smtClean="0">
                <a:solidFill>
                  <a:srgbClr val="FF0000"/>
                </a:solidFill>
              </a:rPr>
              <a:t>P</a:t>
            </a:r>
            <a:r>
              <a:rPr lang="en-US" altLang="en-US" sz="4800" smtClean="0"/>
              <a:t>erturbed</a:t>
            </a:r>
          </a:p>
          <a:p>
            <a:pPr eaLnBrk="1" hangingPunct="1">
              <a:buFontTx/>
              <a:buNone/>
            </a:pPr>
            <a:r>
              <a:rPr lang="en-US" altLang="en-US" sz="4800" smtClean="0">
                <a:solidFill>
                  <a:srgbClr val="FF0000"/>
                </a:solidFill>
              </a:rPr>
              <a:t>I</a:t>
            </a:r>
            <a:r>
              <a:rPr lang="en-US" altLang="en-US" sz="4800" smtClean="0"/>
              <a:t>nput</a:t>
            </a:r>
          </a:p>
          <a:p>
            <a:pPr eaLnBrk="1" hangingPunct="1">
              <a:buFontTx/>
              <a:buNone/>
            </a:pPr>
            <a:r>
              <a:rPr lang="en-US" altLang="en-US" sz="4800" smtClean="0">
                <a:solidFill>
                  <a:srgbClr val="FF0000"/>
                </a:solidFill>
              </a:rPr>
              <a:t>D</a:t>
            </a:r>
            <a:r>
              <a:rPr lang="en-US" altLang="en-US" sz="4800" smtClean="0"/>
              <a:t>ata</a:t>
            </a:r>
          </a:p>
        </p:txBody>
      </p:sp>
      <p:sp>
        <p:nvSpPr>
          <p:cNvPr id="10"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
        <p:nvSpPr>
          <p:cNvPr id="12" name="Title 1"/>
          <p:cNvSpPr txBox="1">
            <a:spLocks/>
          </p:cNvSpPr>
          <p:nvPr/>
        </p:nvSpPr>
        <p:spPr bwMode="auto">
          <a:xfrm>
            <a:off x="0" y="0"/>
            <a:ext cx="9144000" cy="1274763"/>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error bars for electron density</a:t>
            </a:r>
          </a:p>
        </p:txBody>
      </p:sp>
    </p:spTree>
    <p:extLst>
      <p:ext uri="{BB962C8B-B14F-4D97-AF65-F5344CB8AC3E}">
        <p14:creationId xmlns:p14="http://schemas.microsoft.com/office/powerpoint/2010/main" val="30749281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0" y="274638"/>
            <a:ext cx="9144000" cy="1143000"/>
          </a:xfrm>
        </p:spPr>
        <p:txBody>
          <a:bodyPr/>
          <a:lstStyle/>
          <a:p>
            <a:pPr eaLnBrk="1" hangingPunct="1"/>
            <a:r>
              <a:rPr lang="en-US" altLang="en-US" sz="3600" smtClean="0"/>
              <a:t>How does the “error” compare to “sigma”?</a:t>
            </a:r>
          </a:p>
        </p:txBody>
      </p:sp>
      <p:graphicFrame>
        <p:nvGraphicFramePr>
          <p:cNvPr id="72707" name="Object 3"/>
          <p:cNvGraphicFramePr>
            <a:graphicFrameLocks noGrp="1" noChangeAspect="1"/>
          </p:cNvGraphicFramePr>
          <p:nvPr>
            <p:ph idx="1"/>
          </p:nvPr>
        </p:nvGraphicFramePr>
        <p:xfrm>
          <a:off x="600075" y="1509713"/>
          <a:ext cx="7943850" cy="4546600"/>
        </p:xfrm>
        <a:graphic>
          <a:graphicData uri="http://schemas.openxmlformats.org/presentationml/2006/ole">
            <mc:AlternateContent xmlns:mc="http://schemas.openxmlformats.org/markup-compatibility/2006">
              <mc:Choice xmlns:v="urn:schemas-microsoft-com:vml" Requires="v">
                <p:oleObj spid="_x0000_s43039" name="Chart" r:id="rId3" imgW="7439031" imgH="4257662" progId="MSGraph.Chart.8">
                  <p:embed followColorScheme="full"/>
                </p:oleObj>
              </mc:Choice>
              <mc:Fallback>
                <p:oleObj name="Chart" r:id="rId3" imgW="7439031" imgH="4257662" progId="MSGraph.Chart.8">
                  <p:embed followColorScheme="full"/>
                  <p:pic>
                    <p:nvPicPr>
                      <p:cNvPr id="0" name=""/>
                      <p:cNvPicPr>
                        <a:picLocks noGrp="1" noChangeAspect="1" noChangeArrowheads="1"/>
                      </p:cNvPicPr>
                      <p:nvPr/>
                    </p:nvPicPr>
                    <p:blipFill>
                      <a:blip r:embed="rId4"/>
                      <a:srcRect/>
                      <a:stretch>
                        <a:fillRect/>
                      </a:stretch>
                    </p:blipFill>
                    <p:spPr bwMode="auto">
                      <a:xfrm>
                        <a:off x="600075" y="1509713"/>
                        <a:ext cx="7943850" cy="454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708" name="Text Box 4"/>
          <p:cNvSpPr txBox="1">
            <a:spLocks noChangeArrowheads="1"/>
          </p:cNvSpPr>
          <p:nvPr/>
        </p:nvSpPr>
        <p:spPr bwMode="auto">
          <a:xfrm>
            <a:off x="2862263" y="5970588"/>
            <a:ext cx="34178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Electron Number Density (e</a:t>
            </a:r>
            <a:r>
              <a:rPr lang="en-US" altLang="en-US" sz="1800" baseline="30000">
                <a:solidFill>
                  <a:srgbClr val="000000"/>
                </a:solidFill>
                <a:cs typeface="Arial" pitchFamily="34" charset="0"/>
              </a:rPr>
              <a:t>-</a:t>
            </a:r>
            <a:r>
              <a:rPr lang="en-US" altLang="en-US" sz="1800">
                <a:solidFill>
                  <a:srgbClr val="000000"/>
                </a:solidFill>
                <a:cs typeface="Arial" pitchFamily="34" charset="0"/>
              </a:rPr>
              <a:t>/Å</a:t>
            </a:r>
            <a:r>
              <a:rPr lang="en-US" altLang="en-US" sz="1800" baseline="30000">
                <a:solidFill>
                  <a:srgbClr val="000000"/>
                </a:solidFill>
                <a:cs typeface="Arial" pitchFamily="34" charset="0"/>
              </a:rPr>
              <a:t>3</a:t>
            </a:r>
            <a:r>
              <a:rPr lang="en-US" altLang="en-US" sz="1800">
                <a:solidFill>
                  <a:srgbClr val="000000"/>
                </a:solidFill>
                <a:cs typeface="Arial" pitchFamily="34" charset="0"/>
              </a:rPr>
              <a:t>)</a:t>
            </a:r>
          </a:p>
        </p:txBody>
      </p:sp>
      <p:sp>
        <p:nvSpPr>
          <p:cNvPr id="72709" name="Text Box 5"/>
          <p:cNvSpPr txBox="1">
            <a:spLocks noChangeArrowheads="1"/>
          </p:cNvSpPr>
          <p:nvPr/>
        </p:nvSpPr>
        <p:spPr bwMode="auto">
          <a:xfrm rot="-5400000">
            <a:off x="-556418" y="3393281"/>
            <a:ext cx="203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normalized counts</a:t>
            </a:r>
          </a:p>
        </p:txBody>
      </p:sp>
      <p:sp>
        <p:nvSpPr>
          <p:cNvPr id="6"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
        <p:nvSpPr>
          <p:cNvPr id="8" name="Title 1"/>
          <p:cNvSpPr txBox="1">
            <a:spLocks/>
          </p:cNvSpPr>
          <p:nvPr/>
        </p:nvSpPr>
        <p:spPr bwMode="auto">
          <a:xfrm>
            <a:off x="0" y="0"/>
            <a:ext cx="9144000" cy="1274763"/>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error bars for electron density</a:t>
            </a:r>
          </a:p>
        </p:txBody>
      </p:sp>
    </p:spTree>
    <p:extLst>
      <p:ext uri="{BB962C8B-B14F-4D97-AF65-F5344CB8AC3E}">
        <p14:creationId xmlns:p14="http://schemas.microsoft.com/office/powerpoint/2010/main" val="3664793700"/>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0" y="274638"/>
            <a:ext cx="9144000" cy="1143000"/>
          </a:xfrm>
        </p:spPr>
        <p:txBody>
          <a:bodyPr/>
          <a:lstStyle/>
          <a:p>
            <a:pPr eaLnBrk="1" hangingPunct="1"/>
            <a:r>
              <a:rPr lang="en-US" altLang="en-US" sz="3600" smtClean="0"/>
              <a:t>How does the “error” compare to “sigma”?</a:t>
            </a:r>
          </a:p>
        </p:txBody>
      </p:sp>
      <p:graphicFrame>
        <p:nvGraphicFramePr>
          <p:cNvPr id="73731" name="Object 3"/>
          <p:cNvGraphicFramePr>
            <a:graphicFrameLocks noGrp="1" noChangeAspect="1"/>
          </p:cNvGraphicFramePr>
          <p:nvPr>
            <p:ph idx="1"/>
          </p:nvPr>
        </p:nvGraphicFramePr>
        <p:xfrm>
          <a:off x="600075" y="1509713"/>
          <a:ext cx="7943850" cy="4546600"/>
        </p:xfrm>
        <a:graphic>
          <a:graphicData uri="http://schemas.openxmlformats.org/presentationml/2006/ole">
            <mc:AlternateContent xmlns:mc="http://schemas.openxmlformats.org/markup-compatibility/2006">
              <mc:Choice xmlns:v="urn:schemas-microsoft-com:vml" Requires="v">
                <p:oleObj spid="_x0000_s44063" name="Chart" r:id="rId3" imgW="7439031" imgH="4257662" progId="MSGraph.Chart.8">
                  <p:embed followColorScheme="full"/>
                </p:oleObj>
              </mc:Choice>
              <mc:Fallback>
                <p:oleObj name="Chart" r:id="rId3" imgW="7439031" imgH="4257662" progId="MSGraph.Chart.8">
                  <p:embed followColorScheme="full"/>
                  <p:pic>
                    <p:nvPicPr>
                      <p:cNvPr id="0" name=""/>
                      <p:cNvPicPr>
                        <a:picLocks noGrp="1" noChangeAspect="1" noChangeArrowheads="1"/>
                      </p:cNvPicPr>
                      <p:nvPr/>
                    </p:nvPicPr>
                    <p:blipFill>
                      <a:blip r:embed="rId4"/>
                      <a:srcRect/>
                      <a:stretch>
                        <a:fillRect/>
                      </a:stretch>
                    </p:blipFill>
                    <p:spPr bwMode="auto">
                      <a:xfrm>
                        <a:off x="600075" y="1509713"/>
                        <a:ext cx="7943850" cy="454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3732" name="Text Box 4"/>
          <p:cNvSpPr txBox="1">
            <a:spLocks noChangeArrowheads="1"/>
          </p:cNvSpPr>
          <p:nvPr/>
        </p:nvSpPr>
        <p:spPr bwMode="auto">
          <a:xfrm>
            <a:off x="2862263" y="5970588"/>
            <a:ext cx="34178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Electron Number Density (e</a:t>
            </a:r>
            <a:r>
              <a:rPr lang="en-US" altLang="en-US" sz="1800" baseline="30000">
                <a:solidFill>
                  <a:srgbClr val="000000"/>
                </a:solidFill>
                <a:cs typeface="Arial" pitchFamily="34" charset="0"/>
              </a:rPr>
              <a:t>-</a:t>
            </a:r>
            <a:r>
              <a:rPr lang="en-US" altLang="en-US" sz="1800">
                <a:solidFill>
                  <a:srgbClr val="000000"/>
                </a:solidFill>
                <a:cs typeface="Arial" pitchFamily="34" charset="0"/>
              </a:rPr>
              <a:t>/Å</a:t>
            </a:r>
            <a:r>
              <a:rPr lang="en-US" altLang="en-US" sz="1800" baseline="30000">
                <a:solidFill>
                  <a:srgbClr val="000000"/>
                </a:solidFill>
                <a:cs typeface="Arial" pitchFamily="34" charset="0"/>
              </a:rPr>
              <a:t>3</a:t>
            </a:r>
            <a:r>
              <a:rPr lang="en-US" altLang="en-US" sz="1800">
                <a:solidFill>
                  <a:srgbClr val="000000"/>
                </a:solidFill>
                <a:cs typeface="Arial" pitchFamily="34" charset="0"/>
              </a:rPr>
              <a:t>)</a:t>
            </a:r>
          </a:p>
        </p:txBody>
      </p:sp>
      <p:sp>
        <p:nvSpPr>
          <p:cNvPr id="73733" name="Text Box 5"/>
          <p:cNvSpPr txBox="1">
            <a:spLocks noChangeArrowheads="1"/>
          </p:cNvSpPr>
          <p:nvPr/>
        </p:nvSpPr>
        <p:spPr bwMode="auto">
          <a:xfrm rot="-5400000">
            <a:off x="-556418" y="3393281"/>
            <a:ext cx="203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normalized counts</a:t>
            </a:r>
          </a:p>
        </p:txBody>
      </p:sp>
      <p:sp>
        <p:nvSpPr>
          <p:cNvPr id="6"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
        <p:nvSpPr>
          <p:cNvPr id="8" name="Title 1"/>
          <p:cNvSpPr txBox="1">
            <a:spLocks/>
          </p:cNvSpPr>
          <p:nvPr/>
        </p:nvSpPr>
        <p:spPr bwMode="auto">
          <a:xfrm>
            <a:off x="0" y="0"/>
            <a:ext cx="9144000" cy="1274763"/>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error bars for electron density</a:t>
            </a:r>
          </a:p>
        </p:txBody>
      </p:sp>
    </p:spTree>
    <p:extLst>
      <p:ext uri="{BB962C8B-B14F-4D97-AF65-F5344CB8AC3E}">
        <p14:creationId xmlns:p14="http://schemas.microsoft.com/office/powerpoint/2010/main" val="3326182075"/>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0" y="0"/>
            <a:ext cx="9144000" cy="1553227"/>
          </a:xfrm>
        </p:spPr>
        <p:txBody>
          <a:bodyPr/>
          <a:lstStyle/>
          <a:p>
            <a:pPr eaLnBrk="1" hangingPunct="1"/>
            <a:r>
              <a:rPr lang="en-US" altLang="en-US" sz="3600" dirty="0" smtClean="0"/>
              <a:t>1 “sigma” is </a:t>
            </a:r>
            <a:r>
              <a:rPr lang="en-US" altLang="en-US" sz="3600" b="1" dirty="0" smtClean="0">
                <a:solidFill>
                  <a:srgbClr val="FF0000"/>
                </a:solidFill>
              </a:rPr>
              <a:t>not</a:t>
            </a:r>
            <a:r>
              <a:rPr lang="en-US" altLang="en-US" sz="3600" dirty="0" smtClean="0">
                <a:solidFill>
                  <a:srgbClr val="FF0000"/>
                </a:solidFill>
              </a:rPr>
              <a:t> </a:t>
            </a:r>
            <a:r>
              <a:rPr lang="en-US" altLang="en-US" sz="3600" dirty="0" smtClean="0"/>
              <a:t>a good criterion</a:t>
            </a:r>
          </a:p>
        </p:txBody>
      </p:sp>
      <p:graphicFrame>
        <p:nvGraphicFramePr>
          <p:cNvPr id="74755" name="Object 3"/>
          <p:cNvGraphicFramePr>
            <a:graphicFrameLocks noGrp="1" noChangeAspect="1"/>
          </p:cNvGraphicFramePr>
          <p:nvPr>
            <p:ph idx="1"/>
          </p:nvPr>
        </p:nvGraphicFramePr>
        <p:xfrm>
          <a:off x="600075" y="1509713"/>
          <a:ext cx="7943850" cy="4546600"/>
        </p:xfrm>
        <a:graphic>
          <a:graphicData uri="http://schemas.openxmlformats.org/presentationml/2006/ole">
            <mc:AlternateContent xmlns:mc="http://schemas.openxmlformats.org/markup-compatibility/2006">
              <mc:Choice xmlns:v="urn:schemas-microsoft-com:vml" Requires="v">
                <p:oleObj spid="_x0000_s45087" name="Chart" r:id="rId3" imgW="7439031" imgH="4257662" progId="MSGraph.Chart.8">
                  <p:embed followColorScheme="full"/>
                </p:oleObj>
              </mc:Choice>
              <mc:Fallback>
                <p:oleObj name="Chart" r:id="rId3" imgW="7439031" imgH="4257662" progId="MSGraph.Chart.8">
                  <p:embed followColorScheme="full"/>
                  <p:pic>
                    <p:nvPicPr>
                      <p:cNvPr id="0" name=""/>
                      <p:cNvPicPr>
                        <a:picLocks noGrp="1" noChangeAspect="1" noChangeArrowheads="1"/>
                      </p:cNvPicPr>
                      <p:nvPr/>
                    </p:nvPicPr>
                    <p:blipFill>
                      <a:blip r:embed="rId4"/>
                      <a:srcRect/>
                      <a:stretch>
                        <a:fillRect/>
                      </a:stretch>
                    </p:blipFill>
                    <p:spPr bwMode="auto">
                      <a:xfrm>
                        <a:off x="600075" y="1509713"/>
                        <a:ext cx="7943850" cy="454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4756" name="Text Box 4"/>
          <p:cNvSpPr txBox="1">
            <a:spLocks noChangeArrowheads="1"/>
          </p:cNvSpPr>
          <p:nvPr/>
        </p:nvSpPr>
        <p:spPr bwMode="auto">
          <a:xfrm>
            <a:off x="2862263" y="5970588"/>
            <a:ext cx="34178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Electron Number Density (e</a:t>
            </a:r>
            <a:r>
              <a:rPr lang="en-US" altLang="en-US" sz="1800" baseline="30000">
                <a:solidFill>
                  <a:srgbClr val="000000"/>
                </a:solidFill>
                <a:cs typeface="Arial" pitchFamily="34" charset="0"/>
              </a:rPr>
              <a:t>-</a:t>
            </a:r>
            <a:r>
              <a:rPr lang="en-US" altLang="en-US" sz="1800">
                <a:solidFill>
                  <a:srgbClr val="000000"/>
                </a:solidFill>
                <a:cs typeface="Arial" pitchFamily="34" charset="0"/>
              </a:rPr>
              <a:t>/Å</a:t>
            </a:r>
            <a:r>
              <a:rPr lang="en-US" altLang="en-US" sz="1800" baseline="30000">
                <a:solidFill>
                  <a:srgbClr val="000000"/>
                </a:solidFill>
                <a:cs typeface="Arial" pitchFamily="34" charset="0"/>
              </a:rPr>
              <a:t>3</a:t>
            </a:r>
            <a:r>
              <a:rPr lang="en-US" altLang="en-US" sz="1800">
                <a:solidFill>
                  <a:srgbClr val="000000"/>
                </a:solidFill>
                <a:cs typeface="Arial" pitchFamily="34" charset="0"/>
              </a:rPr>
              <a:t>)</a:t>
            </a:r>
          </a:p>
        </p:txBody>
      </p:sp>
      <p:sp>
        <p:nvSpPr>
          <p:cNvPr id="74757" name="Text Box 5"/>
          <p:cNvSpPr txBox="1">
            <a:spLocks noChangeArrowheads="1"/>
          </p:cNvSpPr>
          <p:nvPr/>
        </p:nvSpPr>
        <p:spPr bwMode="auto">
          <a:xfrm rot="-5400000">
            <a:off x="-556418" y="3393281"/>
            <a:ext cx="203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normalized counts</a:t>
            </a:r>
          </a:p>
        </p:txBody>
      </p:sp>
      <p:sp>
        <p:nvSpPr>
          <p:cNvPr id="6"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Tree>
    <p:extLst>
      <p:ext uri="{BB962C8B-B14F-4D97-AF65-F5344CB8AC3E}">
        <p14:creationId xmlns:p14="http://schemas.microsoft.com/office/powerpoint/2010/main" val="314411926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lstStyle/>
          <a:p>
            <a:pPr eaLnBrk="1" hangingPunct="1"/>
            <a:r>
              <a:rPr lang="en-US" altLang="en-US" dirty="0" smtClean="0">
                <a:solidFill>
                  <a:schemeClr val="tx1"/>
                </a:solidFill>
              </a:rPr>
              <a:t>lysozyme: real and reciprocal</a:t>
            </a:r>
          </a:p>
        </p:txBody>
      </p:sp>
      <p:pic>
        <p:nvPicPr>
          <p:cNvPr id="5" name="lyso_rotat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828800"/>
            <a:ext cx="9144000" cy="4572000"/>
          </a:xfrm>
          <a:prstGeom prst="rect">
            <a:avLst/>
          </a:prstGeom>
        </p:spPr>
      </p:pic>
    </p:spTree>
    <p:extLst>
      <p:ext uri="{BB962C8B-B14F-4D97-AF65-F5344CB8AC3E}">
        <p14:creationId xmlns:p14="http://schemas.microsoft.com/office/powerpoint/2010/main" val="280781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6"/>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6000" contrast="2000"/>
                    </a14:imgEffect>
                  </a14:imgLayer>
                </a14:imgProps>
              </a:ext>
              <a:ext uri="{28A0092B-C50C-407E-A947-70E740481C1C}">
                <a14:useLocalDpi xmlns:a14="http://schemas.microsoft.com/office/drawing/2010/main" val="0"/>
              </a:ext>
            </a:extLst>
          </a:blip>
          <a:srcRect l="16194" r="12502" b="5148"/>
          <a:stretch>
            <a:fillRect/>
          </a:stretch>
        </p:blipFill>
        <p:spPr bwMode="auto">
          <a:xfrm rot="517203">
            <a:off x="1491859" y="887694"/>
            <a:ext cx="7451725" cy="652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7" name="Rectangle 5"/>
          <p:cNvSpPr>
            <a:spLocks noGrp="1" noChangeArrowheads="1"/>
          </p:cNvSpPr>
          <p:nvPr>
            <p:ph type="ctrTitle"/>
          </p:nvPr>
        </p:nvSpPr>
        <p:spPr>
          <a:xfrm>
            <a:off x="0" y="0"/>
            <a:ext cx="9144000" cy="1346851"/>
          </a:xfrm>
          <a:extLst>
            <a:ext uri="{909E8E84-426E-40DD-AFC4-6F175D3DCCD1}">
              <a14:hiddenFill xmlns:a14="http://schemas.microsoft.com/office/drawing/2010/main">
                <a:solidFill>
                  <a:schemeClr val="tx1"/>
                </a:solidFill>
              </a14:hiddenFill>
            </a:ext>
          </a:extLst>
        </p:spPr>
        <p:txBody>
          <a:bodyPr/>
          <a:lstStyle/>
          <a:p>
            <a:pPr eaLnBrk="1" hangingPunct="1"/>
            <a:r>
              <a:rPr lang="en-US" altLang="en-US" sz="4000" dirty="0" smtClean="0">
                <a:solidFill>
                  <a:schemeClr val="tx1"/>
                </a:solidFill>
              </a:rPr>
              <a:t>Molecular Dynamics Simulation</a:t>
            </a:r>
          </a:p>
        </p:txBody>
      </p:sp>
      <p:sp>
        <p:nvSpPr>
          <p:cNvPr id="2" name="TextBox 1"/>
          <p:cNvSpPr txBox="1">
            <a:spLocks noChangeArrowheads="1"/>
          </p:cNvSpPr>
          <p:nvPr/>
        </p:nvSpPr>
        <p:spPr bwMode="auto">
          <a:xfrm>
            <a:off x="273050" y="3467100"/>
            <a:ext cx="2481263"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cs typeface="Arial" pitchFamily="34" charset="0"/>
              </a:rPr>
              <a:t>1aho</a:t>
            </a:r>
            <a:r>
              <a:rPr lang="en-US" altLang="en-US" sz="1800">
                <a:solidFill>
                  <a:srgbClr val="000000"/>
                </a:solidFill>
                <a:cs typeface="Arial" pitchFamily="34" charset="0"/>
              </a:rPr>
              <a:t> </a:t>
            </a:r>
          </a:p>
          <a:p>
            <a:pPr eaLnBrk="1" hangingPunct="1">
              <a:spcBef>
                <a:spcPct val="0"/>
              </a:spcBef>
              <a:buFontTx/>
              <a:buNone/>
            </a:pPr>
            <a:r>
              <a:rPr lang="en-US" altLang="en-US" sz="1800">
                <a:solidFill>
                  <a:srgbClr val="000000"/>
                </a:solidFill>
                <a:cs typeface="Arial" pitchFamily="34" charset="0"/>
              </a:rPr>
              <a:t>Scorpion toxin</a:t>
            </a:r>
          </a:p>
          <a:p>
            <a:pPr eaLnBrk="1" hangingPunct="1">
              <a:spcBef>
                <a:spcPct val="0"/>
              </a:spcBef>
              <a:buFontTx/>
              <a:buNone/>
            </a:pPr>
            <a:endParaRPr lang="en-US" altLang="en-US" sz="1800">
              <a:solidFill>
                <a:srgbClr val="000000"/>
              </a:solidFill>
              <a:cs typeface="Arial" pitchFamily="34" charset="0"/>
            </a:endParaRPr>
          </a:p>
          <a:p>
            <a:pPr eaLnBrk="1" hangingPunct="1">
              <a:spcBef>
                <a:spcPct val="0"/>
              </a:spcBef>
              <a:buFontTx/>
              <a:buNone/>
            </a:pPr>
            <a:r>
              <a:rPr lang="en-US" altLang="en-US" sz="1800">
                <a:solidFill>
                  <a:srgbClr val="000000"/>
                </a:solidFill>
                <a:cs typeface="Arial" pitchFamily="34" charset="0"/>
              </a:rPr>
              <a:t>0.96 Å resolution</a:t>
            </a:r>
          </a:p>
          <a:p>
            <a:pPr eaLnBrk="1" hangingPunct="1">
              <a:spcBef>
                <a:spcPct val="0"/>
              </a:spcBef>
              <a:buFontTx/>
              <a:buNone/>
            </a:pPr>
            <a:r>
              <a:rPr lang="en-US" altLang="en-US" sz="1800">
                <a:solidFill>
                  <a:srgbClr val="000000"/>
                </a:solidFill>
                <a:cs typeface="Arial" pitchFamily="34" charset="0"/>
              </a:rPr>
              <a:t>64 residues</a:t>
            </a:r>
          </a:p>
          <a:p>
            <a:pPr eaLnBrk="1" hangingPunct="1">
              <a:spcBef>
                <a:spcPct val="0"/>
              </a:spcBef>
              <a:buFontTx/>
              <a:buNone/>
            </a:pPr>
            <a:r>
              <a:rPr lang="en-US" altLang="en-US" sz="1800">
                <a:solidFill>
                  <a:srgbClr val="000000"/>
                </a:solidFill>
                <a:cs typeface="Arial" pitchFamily="34" charset="0"/>
              </a:rPr>
              <a:t>Solvent: H</a:t>
            </a:r>
            <a:r>
              <a:rPr lang="en-US" altLang="en-US" sz="1800" baseline="-25000">
                <a:solidFill>
                  <a:srgbClr val="000000"/>
                </a:solidFill>
                <a:cs typeface="Arial" pitchFamily="34" charset="0"/>
              </a:rPr>
              <a:t>2</a:t>
            </a:r>
            <a:r>
              <a:rPr lang="en-US" altLang="en-US" sz="1800">
                <a:solidFill>
                  <a:srgbClr val="000000"/>
                </a:solidFill>
                <a:cs typeface="Arial" pitchFamily="34" charset="0"/>
              </a:rPr>
              <a:t>0 + acetate</a:t>
            </a:r>
          </a:p>
        </p:txBody>
      </p:sp>
      <p:sp>
        <p:nvSpPr>
          <p:cNvPr id="41989" name="Rectangle 2"/>
          <p:cNvSpPr>
            <a:spLocks noChangeArrowheads="1"/>
          </p:cNvSpPr>
          <p:nvPr/>
        </p:nvSpPr>
        <p:spPr bwMode="auto">
          <a:xfrm>
            <a:off x="3084513" y="6472238"/>
            <a:ext cx="6059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Cerutti </a:t>
            </a:r>
            <a:r>
              <a:rPr lang="en-US" altLang="en-US" sz="1800" i="1">
                <a:solidFill>
                  <a:srgbClr val="000000"/>
                </a:solidFill>
                <a:cs typeface="Arial" pitchFamily="34" charset="0"/>
              </a:rPr>
              <a:t>et al.</a:t>
            </a:r>
            <a:r>
              <a:rPr lang="en-US" altLang="en-US" sz="1800">
                <a:solidFill>
                  <a:srgbClr val="000000"/>
                </a:solidFill>
                <a:cs typeface="Arial" pitchFamily="34" charset="0"/>
              </a:rPr>
              <a:t> (2010).</a:t>
            </a:r>
            <a:r>
              <a:rPr lang="en-US" altLang="en-US" sz="1800" i="1">
                <a:solidFill>
                  <a:srgbClr val="000000"/>
                </a:solidFill>
                <a:cs typeface="Arial" pitchFamily="34" charset="0"/>
              </a:rPr>
              <a:t>J. Phys. Chem. B</a:t>
            </a:r>
            <a:r>
              <a:rPr lang="en-US" altLang="en-US" sz="1800">
                <a:solidFill>
                  <a:srgbClr val="000000"/>
                </a:solidFill>
                <a:cs typeface="Arial" pitchFamily="34" charset="0"/>
              </a:rPr>
              <a:t> </a:t>
            </a:r>
            <a:r>
              <a:rPr lang="en-US" altLang="en-US" sz="1800" b="1">
                <a:solidFill>
                  <a:srgbClr val="000000"/>
                </a:solidFill>
                <a:cs typeface="Arial" pitchFamily="34" charset="0"/>
              </a:rPr>
              <a:t>114</a:t>
            </a:r>
            <a:r>
              <a:rPr lang="en-US" altLang="en-US" sz="1800">
                <a:solidFill>
                  <a:srgbClr val="000000"/>
                </a:solidFill>
                <a:cs typeface="Arial" pitchFamily="34" charset="0"/>
              </a:rPr>
              <a:t>, 12811-12824. </a:t>
            </a:r>
          </a:p>
        </p:txBody>
      </p:sp>
      <p:sp>
        <p:nvSpPr>
          <p:cNvPr id="41990" name="TextBox 3"/>
          <p:cNvSpPr txBox="1">
            <a:spLocks noChangeArrowheads="1"/>
          </p:cNvSpPr>
          <p:nvPr/>
        </p:nvSpPr>
        <p:spPr bwMode="auto">
          <a:xfrm>
            <a:off x="239713" y="1323975"/>
            <a:ext cx="2514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using </a:t>
            </a:r>
            <a:r>
              <a:rPr lang="en-US" altLang="en-US" sz="2800" b="1">
                <a:solidFill>
                  <a:srgbClr val="000000"/>
                </a:solidFill>
                <a:cs typeface="Arial" pitchFamily="34" charset="0"/>
              </a:rPr>
              <a:t>real</a:t>
            </a:r>
          </a:p>
          <a:p>
            <a:pPr eaLnBrk="1" hangingPunct="1">
              <a:spcBef>
                <a:spcPct val="0"/>
              </a:spcBef>
              <a:buFontTx/>
              <a:buNone/>
            </a:pPr>
            <a:r>
              <a:rPr lang="en-US" altLang="en-US" sz="2800">
                <a:solidFill>
                  <a:srgbClr val="000000"/>
                </a:solidFill>
                <a:cs typeface="Arial" pitchFamily="34" charset="0"/>
              </a:rPr>
              <a:t>crystal’s lattice</a:t>
            </a:r>
          </a:p>
        </p:txBody>
      </p:sp>
    </p:spTree>
    <p:extLst>
      <p:ext uri="{BB962C8B-B14F-4D97-AF65-F5344CB8AC3E}">
        <p14:creationId xmlns:p14="http://schemas.microsoft.com/office/powerpoint/2010/main" val="1462240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30 conformers from 24,000</a:t>
            </a:r>
          </a:p>
        </p:txBody>
      </p:sp>
    </p:spTree>
    <p:extLst>
      <p:ext uri="{BB962C8B-B14F-4D97-AF65-F5344CB8AC3E}">
        <p14:creationId xmlns:p14="http://schemas.microsoft.com/office/powerpoint/2010/main" val="4164705456"/>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2"/>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6"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Electron density from 24,000 conformers</a:t>
            </a:r>
          </a:p>
        </p:txBody>
      </p:sp>
    </p:spTree>
    <p:extLst>
      <p:ext uri="{BB962C8B-B14F-4D97-AF65-F5344CB8AC3E}">
        <p14:creationId xmlns:p14="http://schemas.microsoft.com/office/powerpoint/2010/main" val="3782164501"/>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638" y="649795"/>
            <a:ext cx="5317690" cy="6398225"/>
          </a:xfrm>
          <a:prstGeom prst="rect">
            <a:avLst/>
          </a:prstGeom>
        </p:spPr>
      </p:pic>
      <p:sp>
        <p:nvSpPr>
          <p:cNvPr id="8089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How many conformers are there?</a:t>
            </a:r>
          </a:p>
        </p:txBody>
      </p:sp>
    </p:spTree>
    <p:extLst>
      <p:ext uri="{BB962C8B-B14F-4D97-AF65-F5344CB8AC3E}">
        <p14:creationId xmlns:p14="http://schemas.microsoft.com/office/powerpoint/2010/main" val="1939542907"/>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5047" t="5471" r="4538" b="16715"/>
          <a:stretch/>
        </p:blipFill>
        <p:spPr>
          <a:xfrm>
            <a:off x="3216314" y="1428377"/>
            <a:ext cx="5666282" cy="5336500"/>
          </a:xfrm>
          <a:prstGeom prst="rect">
            <a:avLst/>
          </a:prstGeom>
        </p:spPr>
      </p:pic>
      <p:sp>
        <p:nvSpPr>
          <p:cNvPr id="4" name="Rectangle 3"/>
          <p:cNvSpPr txBox="1">
            <a:spLocks noChangeArrowheads="1"/>
          </p:cNvSpPr>
          <p:nvPr/>
        </p:nvSpPr>
        <p:spPr bwMode="auto">
          <a:xfrm>
            <a:off x="325677" y="1565754"/>
            <a:ext cx="2880986" cy="9394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US" altLang="en-US" sz="3600" kern="0" dirty="0" smtClean="0">
                <a:solidFill>
                  <a:schemeClr val="tx1"/>
                </a:solidFill>
              </a:rPr>
              <a:t>Answer: 40</a:t>
            </a:r>
          </a:p>
        </p:txBody>
      </p:sp>
      <p:sp>
        <p:nvSpPr>
          <p:cNvPr id="8089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How many conformers are there?</a:t>
            </a:r>
          </a:p>
        </p:txBody>
      </p:sp>
      <p:sp>
        <p:nvSpPr>
          <p:cNvPr id="6" name="TextBox 5"/>
          <p:cNvSpPr txBox="1"/>
          <p:nvPr/>
        </p:nvSpPr>
        <p:spPr>
          <a:xfrm>
            <a:off x="211690" y="2705622"/>
            <a:ext cx="4322732" cy="1754326"/>
          </a:xfrm>
          <a:prstGeom prst="rect">
            <a:avLst/>
          </a:prstGeom>
          <a:noFill/>
        </p:spPr>
        <p:txBody>
          <a:bodyPr wrap="square" rtlCol="0">
            <a:spAutoFit/>
          </a:bodyPr>
          <a:lstStyle/>
          <a:p>
            <a:r>
              <a:rPr lang="en-US" sz="3600" dirty="0" err="1" smtClean="0"/>
              <a:t>R</a:t>
            </a:r>
            <a:r>
              <a:rPr lang="en-US" sz="3600" baseline="-25000" dirty="0" err="1" smtClean="0"/>
              <a:t>cryst</a:t>
            </a:r>
            <a:r>
              <a:rPr lang="en-US" sz="3600" dirty="0" smtClean="0"/>
              <a:t> = 0.0506 </a:t>
            </a:r>
          </a:p>
          <a:p>
            <a:r>
              <a:rPr lang="en-US" sz="3600" dirty="0" err="1" smtClean="0"/>
              <a:t>R</a:t>
            </a:r>
            <a:r>
              <a:rPr lang="en-US" sz="3600" baseline="-25000" dirty="0" err="1" smtClean="0"/>
              <a:t>free</a:t>
            </a:r>
            <a:r>
              <a:rPr lang="en-US" sz="3600" dirty="0" smtClean="0"/>
              <a:t>  = </a:t>
            </a:r>
            <a:r>
              <a:rPr lang="en-US" sz="3600" dirty="0"/>
              <a:t>0.0556</a:t>
            </a:r>
            <a:endParaRPr lang="en-US" sz="3600" dirty="0" smtClean="0"/>
          </a:p>
          <a:p>
            <a:r>
              <a:rPr lang="en-US" sz="3600" dirty="0" smtClean="0"/>
              <a:t>vs </a:t>
            </a:r>
            <a:r>
              <a:rPr lang="en-US" sz="3600" dirty="0" err="1" smtClean="0"/>
              <a:t>F</a:t>
            </a:r>
            <a:r>
              <a:rPr lang="en-US" sz="3600" baseline="-25000" dirty="0" err="1" smtClean="0"/>
              <a:t>sim</a:t>
            </a:r>
            <a:endParaRPr lang="en-US" sz="3600" baseline="-25000" dirty="0"/>
          </a:p>
        </p:txBody>
      </p:sp>
    </p:spTree>
    <p:extLst>
      <p:ext uri="{BB962C8B-B14F-4D97-AF65-F5344CB8AC3E}">
        <p14:creationId xmlns:p14="http://schemas.microsoft.com/office/powerpoint/2010/main" val="7766519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4572" t="-3593" r="20538" b="22281"/>
          <a:stretch/>
        </p:blipFill>
        <p:spPr>
          <a:xfrm>
            <a:off x="2572355" y="636955"/>
            <a:ext cx="6220917" cy="6095784"/>
          </a:xfrm>
          <a:prstGeom prst="rect">
            <a:avLst/>
          </a:prstGeom>
        </p:spPr>
      </p:pic>
      <p:sp>
        <p:nvSpPr>
          <p:cNvPr id="8089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How many conformers are there?</a:t>
            </a:r>
          </a:p>
        </p:txBody>
      </p:sp>
      <p:sp>
        <p:nvSpPr>
          <p:cNvPr id="8" name="Rectangle 3"/>
          <p:cNvSpPr txBox="1">
            <a:spLocks noChangeArrowheads="1"/>
          </p:cNvSpPr>
          <p:nvPr/>
        </p:nvSpPr>
        <p:spPr bwMode="auto">
          <a:xfrm>
            <a:off x="325677" y="1565754"/>
            <a:ext cx="2880986" cy="9394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US" altLang="en-US" sz="3600" kern="0" dirty="0" smtClean="0">
                <a:solidFill>
                  <a:schemeClr val="tx1"/>
                </a:solidFill>
              </a:rPr>
              <a:t>Answer: 8</a:t>
            </a:r>
          </a:p>
        </p:txBody>
      </p:sp>
      <p:sp>
        <p:nvSpPr>
          <p:cNvPr id="9" name="TextBox 8"/>
          <p:cNvSpPr txBox="1"/>
          <p:nvPr/>
        </p:nvSpPr>
        <p:spPr>
          <a:xfrm>
            <a:off x="211690" y="2705622"/>
            <a:ext cx="4322732" cy="1754326"/>
          </a:xfrm>
          <a:prstGeom prst="rect">
            <a:avLst/>
          </a:prstGeom>
          <a:noFill/>
        </p:spPr>
        <p:txBody>
          <a:bodyPr wrap="square" rtlCol="0">
            <a:spAutoFit/>
          </a:bodyPr>
          <a:lstStyle/>
          <a:p>
            <a:r>
              <a:rPr lang="en-US" sz="3600" dirty="0" err="1"/>
              <a:t>R</a:t>
            </a:r>
            <a:r>
              <a:rPr lang="en-US" sz="3600" baseline="-25000" dirty="0" err="1"/>
              <a:t>cryst</a:t>
            </a:r>
            <a:r>
              <a:rPr lang="en-US" sz="3600" dirty="0"/>
              <a:t> = </a:t>
            </a:r>
            <a:r>
              <a:rPr lang="en-US" sz="3600" dirty="0" smtClean="0"/>
              <a:t>0.0297</a:t>
            </a:r>
          </a:p>
          <a:p>
            <a:r>
              <a:rPr lang="en-US" sz="3600" dirty="0" err="1" smtClean="0"/>
              <a:t>R</a:t>
            </a:r>
            <a:r>
              <a:rPr lang="en-US" sz="3600" baseline="-25000" dirty="0" err="1" smtClean="0"/>
              <a:t>free</a:t>
            </a:r>
            <a:r>
              <a:rPr lang="en-US" sz="3600" dirty="0" smtClean="0"/>
              <a:t>  </a:t>
            </a:r>
            <a:r>
              <a:rPr lang="en-US" sz="3600" dirty="0"/>
              <a:t>= 0.0293</a:t>
            </a:r>
          </a:p>
          <a:p>
            <a:r>
              <a:rPr lang="en-US" sz="3600" dirty="0" smtClean="0"/>
              <a:t>vs </a:t>
            </a:r>
            <a:r>
              <a:rPr lang="en-US" sz="3600" dirty="0" err="1"/>
              <a:t>F</a:t>
            </a:r>
            <a:r>
              <a:rPr lang="en-US" sz="3600" baseline="-25000" dirty="0" err="1"/>
              <a:t>sim</a:t>
            </a:r>
            <a:endParaRPr lang="en-US" sz="3600" baseline="-25000" dirty="0"/>
          </a:p>
        </p:txBody>
      </p:sp>
    </p:spTree>
    <p:extLst>
      <p:ext uri="{BB962C8B-B14F-4D97-AF65-F5344CB8AC3E}">
        <p14:creationId xmlns:p14="http://schemas.microsoft.com/office/powerpoint/2010/main" val="290719023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5000" contrast="75000"/>
                    </a14:imgEffect>
                  </a14:imgLayer>
                </a14:imgProps>
              </a:ext>
              <a:ext uri="{28A0092B-C50C-407E-A947-70E740481C1C}">
                <a14:useLocalDpi xmlns:a14="http://schemas.microsoft.com/office/drawing/2010/main" val="0"/>
              </a:ext>
            </a:extLst>
          </a:blip>
          <a:srcRect l="15000" t="4408" r="20000" b="1515"/>
          <a:stretch/>
        </p:blipFill>
        <p:spPr>
          <a:xfrm>
            <a:off x="3200400" y="914400"/>
            <a:ext cx="5943600" cy="5943600"/>
          </a:xfrm>
          <a:prstGeom prst="rect">
            <a:avLst/>
          </a:prstGeom>
        </p:spPr>
      </p:pic>
      <p:sp>
        <p:nvSpPr>
          <p:cNvPr id="8" name="Rectangle 3"/>
          <p:cNvSpPr>
            <a:spLocks noGrp="1" noChangeArrowheads="1"/>
          </p:cNvSpPr>
          <p:nvPr>
            <p:ph type="ctrTitle"/>
          </p:nvPr>
        </p:nvSpPr>
        <p:spPr>
          <a:xfrm>
            <a:off x="0" y="0"/>
            <a:ext cx="9144001" cy="691061"/>
          </a:xfrm>
          <a:solidFill>
            <a:schemeClr val="bg1"/>
          </a:solidFill>
        </p:spPr>
        <p:txBody>
          <a:bodyPr/>
          <a:lstStyle/>
          <a:p>
            <a:pPr eaLnBrk="1" hangingPunct="1"/>
            <a:r>
              <a:rPr lang="en-US" altLang="en-US" sz="3600" dirty="0" smtClean="0">
                <a:solidFill>
                  <a:schemeClr val="tx1"/>
                </a:solidFill>
              </a:rPr>
              <a:t>How many conformers are there?</a:t>
            </a:r>
          </a:p>
        </p:txBody>
      </p:sp>
      <p:sp>
        <p:nvSpPr>
          <p:cNvPr id="9" name="TextBox 8"/>
          <p:cNvSpPr txBox="1"/>
          <p:nvPr/>
        </p:nvSpPr>
        <p:spPr>
          <a:xfrm>
            <a:off x="211690" y="2705622"/>
            <a:ext cx="4322732" cy="1754326"/>
          </a:xfrm>
          <a:prstGeom prst="rect">
            <a:avLst/>
          </a:prstGeom>
          <a:noFill/>
        </p:spPr>
        <p:txBody>
          <a:bodyPr wrap="square" rtlCol="0">
            <a:spAutoFit/>
          </a:bodyPr>
          <a:lstStyle/>
          <a:p>
            <a:r>
              <a:rPr lang="en-US" sz="3600" dirty="0" err="1"/>
              <a:t>R</a:t>
            </a:r>
            <a:r>
              <a:rPr lang="en-US" sz="3600" baseline="-25000" dirty="0" err="1"/>
              <a:t>cryst</a:t>
            </a:r>
            <a:r>
              <a:rPr lang="en-US" sz="3600" dirty="0"/>
              <a:t> = 0.0441</a:t>
            </a:r>
          </a:p>
          <a:p>
            <a:r>
              <a:rPr lang="en-US" sz="3600" dirty="0" err="1"/>
              <a:t>R</a:t>
            </a:r>
            <a:r>
              <a:rPr lang="en-US" sz="3600" baseline="-25000" dirty="0" err="1"/>
              <a:t>free</a:t>
            </a:r>
            <a:r>
              <a:rPr lang="en-US" sz="3600" dirty="0"/>
              <a:t>  = 0.0516</a:t>
            </a:r>
          </a:p>
          <a:p>
            <a:r>
              <a:rPr lang="en-US" sz="3600" dirty="0"/>
              <a:t>vs </a:t>
            </a:r>
            <a:r>
              <a:rPr lang="en-US" sz="3600" dirty="0" err="1"/>
              <a:t>F</a:t>
            </a:r>
            <a:r>
              <a:rPr lang="en-US" sz="3600" baseline="-25000" dirty="0" err="1"/>
              <a:t>sim</a:t>
            </a:r>
            <a:endParaRPr lang="en-US" sz="3600" baseline="-25000" dirty="0"/>
          </a:p>
        </p:txBody>
      </p:sp>
      <p:sp>
        <p:nvSpPr>
          <p:cNvPr id="11" name="Rectangle 3"/>
          <p:cNvSpPr txBox="1">
            <a:spLocks noChangeArrowheads="1"/>
          </p:cNvSpPr>
          <p:nvPr/>
        </p:nvSpPr>
        <p:spPr bwMode="auto">
          <a:xfrm>
            <a:off x="325676" y="1565754"/>
            <a:ext cx="3407079" cy="9394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US" altLang="en-US" sz="3600" kern="0" dirty="0" smtClean="0">
                <a:solidFill>
                  <a:schemeClr val="tx1"/>
                </a:solidFill>
              </a:rPr>
              <a:t>Answer: 2-14</a:t>
            </a:r>
          </a:p>
        </p:txBody>
      </p:sp>
    </p:spTree>
    <p:extLst>
      <p:ext uri="{BB962C8B-B14F-4D97-AF65-F5344CB8AC3E}">
        <p14:creationId xmlns:p14="http://schemas.microsoft.com/office/powerpoint/2010/main" val="16921776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5000" contrast="75000"/>
                    </a14:imgEffect>
                  </a14:imgLayer>
                </a14:imgProps>
              </a:ext>
              <a:ext uri="{28A0092B-C50C-407E-A947-70E740481C1C}">
                <a14:useLocalDpi xmlns:a14="http://schemas.microsoft.com/office/drawing/2010/main" val="0"/>
              </a:ext>
            </a:extLst>
          </a:blip>
          <a:srcRect l="15000" t="4408" r="20000" b="1515"/>
          <a:stretch/>
        </p:blipFill>
        <p:spPr>
          <a:xfrm>
            <a:off x="3200400" y="914400"/>
            <a:ext cx="5943600" cy="5943600"/>
          </a:xfrm>
          <a:prstGeom prst="rect">
            <a:avLst/>
          </a:prstGeom>
        </p:spPr>
      </p:pic>
      <p:sp>
        <p:nvSpPr>
          <p:cNvPr id="4" name="TextBox 3"/>
          <p:cNvSpPr txBox="1"/>
          <p:nvPr/>
        </p:nvSpPr>
        <p:spPr>
          <a:xfrm>
            <a:off x="211690" y="2705622"/>
            <a:ext cx="4322732" cy="1754326"/>
          </a:xfrm>
          <a:prstGeom prst="rect">
            <a:avLst/>
          </a:prstGeom>
          <a:noFill/>
        </p:spPr>
        <p:txBody>
          <a:bodyPr wrap="square" rtlCol="0">
            <a:spAutoFit/>
          </a:bodyPr>
          <a:lstStyle/>
          <a:p>
            <a:r>
              <a:rPr lang="en-US" sz="3600" dirty="0" err="1" smtClean="0"/>
              <a:t>R</a:t>
            </a:r>
            <a:r>
              <a:rPr lang="en-US" sz="3600" baseline="-25000" dirty="0" err="1" smtClean="0"/>
              <a:t>cryst</a:t>
            </a:r>
            <a:r>
              <a:rPr lang="en-US" sz="3600" dirty="0" smtClean="0"/>
              <a:t> = 0.1546</a:t>
            </a:r>
          </a:p>
          <a:p>
            <a:r>
              <a:rPr lang="en-US" sz="3600" dirty="0" err="1" smtClean="0"/>
              <a:t>R</a:t>
            </a:r>
            <a:r>
              <a:rPr lang="en-US" sz="3600" baseline="-25000" dirty="0" err="1" smtClean="0"/>
              <a:t>free</a:t>
            </a:r>
            <a:r>
              <a:rPr lang="en-US" sz="3600" dirty="0" smtClean="0"/>
              <a:t>  = 0.1749</a:t>
            </a:r>
          </a:p>
          <a:p>
            <a:r>
              <a:rPr lang="en-US" sz="3600" dirty="0" smtClean="0"/>
              <a:t>vs F</a:t>
            </a:r>
            <a:r>
              <a:rPr lang="en-US" sz="3600" baseline="-25000" dirty="0" smtClean="0"/>
              <a:t>obs</a:t>
            </a:r>
            <a:endParaRPr lang="en-US" sz="3600" baseline="-25000" dirty="0"/>
          </a:p>
        </p:txBody>
      </p:sp>
      <p:sp>
        <p:nvSpPr>
          <p:cNvPr id="7" name="TextBox 6"/>
          <p:cNvSpPr txBox="1"/>
          <p:nvPr/>
        </p:nvSpPr>
        <p:spPr>
          <a:xfrm>
            <a:off x="151147" y="4611666"/>
            <a:ext cx="4322732" cy="1754326"/>
          </a:xfrm>
          <a:prstGeom prst="rect">
            <a:avLst/>
          </a:prstGeom>
          <a:noFill/>
        </p:spPr>
        <p:txBody>
          <a:bodyPr wrap="square" rtlCol="0">
            <a:spAutoFit/>
          </a:bodyPr>
          <a:lstStyle/>
          <a:p>
            <a:r>
              <a:rPr lang="en-US" sz="3600" dirty="0" smtClean="0"/>
              <a:t>1aho:</a:t>
            </a:r>
          </a:p>
          <a:p>
            <a:r>
              <a:rPr lang="en-US" sz="3600" dirty="0" err="1" smtClean="0"/>
              <a:t>R</a:t>
            </a:r>
            <a:r>
              <a:rPr lang="en-US" sz="3600" baseline="-25000" dirty="0" err="1" smtClean="0"/>
              <a:t>cryst</a:t>
            </a:r>
            <a:r>
              <a:rPr lang="en-US" sz="3600" dirty="0" smtClean="0"/>
              <a:t> = 0.1630</a:t>
            </a:r>
          </a:p>
          <a:p>
            <a:r>
              <a:rPr lang="en-US" sz="3600" dirty="0" err="1" smtClean="0"/>
              <a:t>R</a:t>
            </a:r>
            <a:r>
              <a:rPr lang="en-US" sz="3600" baseline="-25000" dirty="0" err="1" smtClean="0"/>
              <a:t>free</a:t>
            </a:r>
            <a:r>
              <a:rPr lang="en-US" sz="3600" dirty="0" smtClean="0"/>
              <a:t>  = n/d</a:t>
            </a:r>
          </a:p>
        </p:txBody>
      </p:sp>
      <p:sp>
        <p:nvSpPr>
          <p:cNvPr id="80898" name="Rectangle 3"/>
          <p:cNvSpPr>
            <a:spLocks noGrp="1" noChangeArrowheads="1"/>
          </p:cNvSpPr>
          <p:nvPr>
            <p:ph type="ctrTitle"/>
          </p:nvPr>
        </p:nvSpPr>
        <p:spPr>
          <a:xfrm>
            <a:off x="0" y="0"/>
            <a:ext cx="9144001" cy="691061"/>
          </a:xfrm>
          <a:solidFill>
            <a:schemeClr val="bg1"/>
          </a:solidFill>
        </p:spPr>
        <p:txBody>
          <a:bodyPr/>
          <a:lstStyle/>
          <a:p>
            <a:pPr eaLnBrk="1" hangingPunct="1"/>
            <a:r>
              <a:rPr lang="en-US" altLang="en-US" sz="3600" dirty="0" smtClean="0">
                <a:solidFill>
                  <a:schemeClr val="tx1"/>
                </a:solidFill>
              </a:rPr>
              <a:t>How many conformers are there?</a:t>
            </a:r>
          </a:p>
        </p:txBody>
      </p:sp>
      <p:sp>
        <p:nvSpPr>
          <p:cNvPr id="8" name="Rectangle 3"/>
          <p:cNvSpPr txBox="1">
            <a:spLocks noChangeArrowheads="1"/>
          </p:cNvSpPr>
          <p:nvPr/>
        </p:nvSpPr>
        <p:spPr bwMode="auto">
          <a:xfrm>
            <a:off x="325676" y="1565754"/>
            <a:ext cx="3407079" cy="9394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US" altLang="en-US" sz="3600" kern="0" dirty="0" smtClean="0">
                <a:solidFill>
                  <a:schemeClr val="tx1"/>
                </a:solidFill>
              </a:rPr>
              <a:t>Answer: 1-7</a:t>
            </a:r>
          </a:p>
        </p:txBody>
      </p:sp>
    </p:spTree>
    <p:extLst>
      <p:ext uri="{BB962C8B-B14F-4D97-AF65-F5344CB8AC3E}">
        <p14:creationId xmlns:p14="http://schemas.microsoft.com/office/powerpoint/2010/main" val="7865902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10000" contrast="50000"/>
                    </a14:imgEffect>
                  </a14:imgLayer>
                </a14:imgProps>
              </a:ext>
              <a:ext uri="{28A0092B-C50C-407E-A947-70E740481C1C}">
                <a14:useLocalDpi xmlns:a14="http://schemas.microsoft.com/office/drawing/2010/main" val="0"/>
              </a:ext>
            </a:extLst>
          </a:blip>
          <a:stretch>
            <a:fillRect/>
          </a:stretch>
        </p:blipFill>
        <p:spPr>
          <a:xfrm>
            <a:off x="0" y="838300"/>
            <a:ext cx="9144000" cy="6608423"/>
          </a:xfrm>
          <a:prstGeom prst="rect">
            <a:avLst/>
          </a:prstGeom>
        </p:spPr>
      </p:pic>
      <p:sp>
        <p:nvSpPr>
          <p:cNvPr id="8089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How many conformers are there?</a:t>
            </a:r>
          </a:p>
        </p:txBody>
      </p:sp>
      <p:sp>
        <p:nvSpPr>
          <p:cNvPr id="4" name="TextBox 3"/>
          <p:cNvSpPr txBox="1"/>
          <p:nvPr/>
        </p:nvSpPr>
        <p:spPr>
          <a:xfrm>
            <a:off x="587471" y="4659682"/>
            <a:ext cx="2506458" cy="1938992"/>
          </a:xfrm>
          <a:prstGeom prst="rect">
            <a:avLst/>
          </a:prstGeom>
          <a:noFill/>
        </p:spPr>
        <p:txBody>
          <a:bodyPr wrap="square" rtlCol="0">
            <a:spAutoFit/>
          </a:bodyPr>
          <a:lstStyle/>
          <a:p>
            <a:r>
              <a:rPr lang="en-US" sz="3000" dirty="0" smtClean="0"/>
              <a:t>All difference</a:t>
            </a:r>
          </a:p>
          <a:p>
            <a:r>
              <a:rPr lang="en-US" sz="3000" dirty="0"/>
              <a:t>f</a:t>
            </a:r>
            <a:r>
              <a:rPr lang="en-US" sz="3000" dirty="0" smtClean="0"/>
              <a:t>eatures</a:t>
            </a:r>
          </a:p>
          <a:p>
            <a:r>
              <a:rPr lang="en-US" sz="3000" dirty="0" smtClean="0"/>
              <a:t>are in </a:t>
            </a:r>
          </a:p>
          <a:p>
            <a:r>
              <a:rPr lang="en-US" sz="3000" dirty="0"/>
              <a:t>t</a:t>
            </a:r>
            <a:r>
              <a:rPr lang="en-US" sz="3000" dirty="0" smtClean="0"/>
              <a:t>he solvent!</a:t>
            </a:r>
            <a:endParaRPr lang="en-US" sz="3000" dirty="0"/>
          </a:p>
        </p:txBody>
      </p:sp>
      <p:sp>
        <p:nvSpPr>
          <p:cNvPr id="8" name="TextBox 7"/>
          <p:cNvSpPr txBox="1"/>
          <p:nvPr/>
        </p:nvSpPr>
        <p:spPr>
          <a:xfrm>
            <a:off x="7090566" y="5613747"/>
            <a:ext cx="1677653" cy="553998"/>
          </a:xfrm>
          <a:prstGeom prst="rect">
            <a:avLst/>
          </a:prstGeom>
          <a:noFill/>
        </p:spPr>
        <p:txBody>
          <a:bodyPr wrap="square" rtlCol="0">
            <a:spAutoFit/>
          </a:bodyPr>
          <a:lstStyle/>
          <a:p>
            <a:r>
              <a:rPr lang="en-US" sz="3000" dirty="0"/>
              <a:t>r</a:t>
            </a:r>
            <a:r>
              <a:rPr lang="en-US" sz="3000" dirty="0" smtClean="0"/>
              <a:t>eal data</a:t>
            </a:r>
            <a:endParaRPr lang="en-US" sz="3000" dirty="0"/>
          </a:p>
        </p:txBody>
      </p:sp>
    </p:spTree>
    <p:extLst>
      <p:ext uri="{BB962C8B-B14F-4D97-AF65-F5344CB8AC3E}">
        <p14:creationId xmlns:p14="http://schemas.microsoft.com/office/powerpoint/2010/main" val="250072099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3"/>
          <p:cNvGraphicFramePr>
            <a:graphicFrameLocks noChangeAspect="1"/>
          </p:cNvGraphicFramePr>
          <p:nvPr>
            <p:extLst>
              <p:ext uri="{D42A27DB-BD31-4B8C-83A1-F6EECF244321}">
                <p14:modId xmlns:p14="http://schemas.microsoft.com/office/powerpoint/2010/main" val="3234166560"/>
              </p:ext>
            </p:extLst>
          </p:nvPr>
        </p:nvGraphicFramePr>
        <p:xfrm>
          <a:off x="300625" y="1201259"/>
          <a:ext cx="8306800" cy="5694362"/>
        </p:xfrm>
        <a:graphic>
          <a:graphicData uri="http://schemas.openxmlformats.org/presentationml/2006/ole">
            <mc:AlternateContent xmlns:mc="http://schemas.openxmlformats.org/markup-compatibility/2006">
              <mc:Choice xmlns:v="urn:schemas-microsoft-com:vml" Requires="v">
                <p:oleObj spid="_x0000_s81938"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300625" y="1201259"/>
                        <a:ext cx="8306800" cy="5694362"/>
                      </a:xfrm>
                      <a:prstGeom prst="rect">
                        <a:avLst/>
                      </a:prstGeom>
                      <a:noFill/>
                      <a:ln>
                        <a:noFill/>
                      </a:ln>
                      <a:effectLst/>
                      <a:extLst/>
                    </p:spPr>
                  </p:pic>
                </p:oleObj>
              </mc:Fallback>
            </mc:AlternateContent>
          </a:graphicData>
        </a:graphic>
      </p:graphicFrame>
      <p:sp>
        <p:nvSpPr>
          <p:cNvPr id="24579" name="Text Box 4"/>
          <p:cNvSpPr txBox="1">
            <a:spLocks noChangeArrowheads="1"/>
          </p:cNvSpPr>
          <p:nvPr/>
        </p:nvSpPr>
        <p:spPr bwMode="auto">
          <a:xfrm>
            <a:off x="3612025" y="6320946"/>
            <a:ext cx="26629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dirty="0" smtClean="0">
                <a:solidFill>
                  <a:srgbClr val="000000"/>
                </a:solidFill>
                <a:cs typeface="Arial" pitchFamily="34" charset="0"/>
              </a:rPr>
              <a:t>x along line y=z=0 (Å)</a:t>
            </a:r>
            <a:endParaRPr lang="en-US" altLang="en-US" sz="2000" dirty="0">
              <a:solidFill>
                <a:srgbClr val="000000"/>
              </a:solidFill>
              <a:cs typeface="Arial" pitchFamily="34" charset="0"/>
            </a:endParaRPr>
          </a:p>
        </p:txBody>
      </p:sp>
      <p:sp>
        <p:nvSpPr>
          <p:cNvPr id="24580" name="Text Box 5"/>
          <p:cNvSpPr txBox="1">
            <a:spLocks noChangeArrowheads="1"/>
          </p:cNvSpPr>
          <p:nvPr/>
        </p:nvSpPr>
        <p:spPr bwMode="auto">
          <a:xfrm rot="16200000">
            <a:off x="-1413482" y="3443495"/>
            <a:ext cx="37257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dirty="0" smtClean="0">
                <a:solidFill>
                  <a:srgbClr val="000000"/>
                </a:solidFill>
                <a:cs typeface="Arial" pitchFamily="34" charset="0"/>
              </a:rPr>
              <a:t>Electron number density (e</a:t>
            </a:r>
            <a:r>
              <a:rPr lang="en-US" altLang="en-US" sz="2000" baseline="30000" dirty="0" smtClean="0">
                <a:solidFill>
                  <a:srgbClr val="000000"/>
                </a:solidFill>
                <a:cs typeface="Arial" pitchFamily="34" charset="0"/>
              </a:rPr>
              <a:t>-</a:t>
            </a:r>
            <a:r>
              <a:rPr lang="en-US" altLang="en-US" sz="2000" dirty="0" smtClean="0">
                <a:solidFill>
                  <a:srgbClr val="000000"/>
                </a:solidFill>
                <a:cs typeface="Arial" pitchFamily="34" charset="0"/>
              </a:rPr>
              <a:t>/Å</a:t>
            </a:r>
            <a:r>
              <a:rPr lang="en-US" altLang="en-US" sz="2000" baseline="30000" dirty="0" smtClean="0">
                <a:solidFill>
                  <a:srgbClr val="000000"/>
                </a:solidFill>
                <a:cs typeface="Arial" pitchFamily="34" charset="0"/>
              </a:rPr>
              <a:t>3</a:t>
            </a:r>
            <a:r>
              <a:rPr lang="en-US" altLang="en-US" sz="2000" dirty="0" smtClean="0">
                <a:solidFill>
                  <a:srgbClr val="000000"/>
                </a:solidFill>
                <a:cs typeface="Arial" pitchFamily="34" charset="0"/>
              </a:rPr>
              <a:t>)</a:t>
            </a:r>
            <a:endParaRPr lang="en-US" altLang="en-US" sz="2000" dirty="0">
              <a:solidFill>
                <a:srgbClr val="000000"/>
              </a:solidFill>
              <a:cs typeface="Arial" pitchFamily="34" charset="0"/>
            </a:endParaRPr>
          </a:p>
        </p:txBody>
      </p:sp>
      <p:sp>
        <p:nvSpPr>
          <p:cNvPr id="24581" name="Title 1"/>
          <p:cNvSpPr txBox="1">
            <a:spLocks/>
          </p:cNvSpPr>
          <p:nvPr/>
        </p:nvSpPr>
        <p:spPr bwMode="auto">
          <a:xfrm>
            <a:off x="457200" y="0"/>
            <a:ext cx="8229600" cy="144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dirty="0" smtClean="0">
                <a:solidFill>
                  <a:srgbClr val="000000"/>
                </a:solidFill>
                <a:latin typeface="Calibri" pitchFamily="34" charset="0"/>
                <a:cs typeface="Arial" pitchFamily="34" charset="0"/>
              </a:rPr>
              <a:t>How rough is the solvent?</a:t>
            </a:r>
            <a:endParaRPr lang="en-US" altLang="en-US" sz="4400" dirty="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316742826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lstStyle/>
          <a:p>
            <a:pPr eaLnBrk="1" hangingPunct="1"/>
            <a:r>
              <a:rPr lang="en-US" altLang="en-US" dirty="0" smtClean="0">
                <a:solidFill>
                  <a:schemeClr val="tx1"/>
                </a:solidFill>
              </a:rPr>
              <a:t>lysozyme: thermal motion</a:t>
            </a:r>
          </a:p>
        </p:txBody>
      </p:sp>
      <p:pic>
        <p:nvPicPr>
          <p:cNvPr id="614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288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6488668"/>
            <a:ext cx="3621504" cy="369332"/>
          </a:xfrm>
          <a:prstGeom prst="rect">
            <a:avLst/>
          </a:prstGeom>
          <a:noFill/>
        </p:spPr>
        <p:txBody>
          <a:bodyPr wrap="none" rtlCol="0">
            <a:spAutoFit/>
          </a:bodyPr>
          <a:lstStyle/>
          <a:p>
            <a:r>
              <a:rPr lang="en-US" dirty="0" smtClean="0"/>
              <a:t>RMS displacement from B factors</a:t>
            </a:r>
            <a:endParaRPr lang="en-US" dirty="0"/>
          </a:p>
        </p:txBody>
      </p:sp>
    </p:spTree>
    <p:extLst>
      <p:ext uri="{BB962C8B-B14F-4D97-AF65-F5344CB8AC3E}">
        <p14:creationId xmlns:p14="http://schemas.microsoft.com/office/powerpoint/2010/main" val="12150917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3"/>
          <p:cNvGraphicFramePr>
            <a:graphicFrameLocks noChangeAspect="1"/>
          </p:cNvGraphicFramePr>
          <p:nvPr>
            <p:extLst>
              <p:ext uri="{D42A27DB-BD31-4B8C-83A1-F6EECF244321}">
                <p14:modId xmlns:p14="http://schemas.microsoft.com/office/powerpoint/2010/main" val="2874222256"/>
              </p:ext>
            </p:extLst>
          </p:nvPr>
        </p:nvGraphicFramePr>
        <p:xfrm>
          <a:off x="300625" y="1201259"/>
          <a:ext cx="8306800" cy="5694362"/>
        </p:xfrm>
        <a:graphic>
          <a:graphicData uri="http://schemas.openxmlformats.org/presentationml/2006/ole">
            <mc:AlternateContent xmlns:mc="http://schemas.openxmlformats.org/markup-compatibility/2006">
              <mc:Choice xmlns:v="urn:schemas-microsoft-com:vml" Requires="v">
                <p:oleObj spid="_x0000_s82951"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300625" y="1201259"/>
                        <a:ext cx="8306800" cy="5694362"/>
                      </a:xfrm>
                      <a:prstGeom prst="rect">
                        <a:avLst/>
                      </a:prstGeom>
                      <a:noFill/>
                      <a:ln>
                        <a:noFill/>
                      </a:ln>
                      <a:effectLst/>
                      <a:extLst/>
                    </p:spPr>
                  </p:pic>
                </p:oleObj>
              </mc:Fallback>
            </mc:AlternateContent>
          </a:graphicData>
        </a:graphic>
      </p:graphicFrame>
      <p:sp>
        <p:nvSpPr>
          <p:cNvPr id="24579" name="Text Box 4"/>
          <p:cNvSpPr txBox="1">
            <a:spLocks noChangeArrowheads="1"/>
          </p:cNvSpPr>
          <p:nvPr/>
        </p:nvSpPr>
        <p:spPr bwMode="auto">
          <a:xfrm>
            <a:off x="3612025" y="6320946"/>
            <a:ext cx="26629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dirty="0" smtClean="0">
                <a:solidFill>
                  <a:srgbClr val="000000"/>
                </a:solidFill>
                <a:cs typeface="Arial" pitchFamily="34" charset="0"/>
              </a:rPr>
              <a:t>x along line y=z=0 (Å)</a:t>
            </a:r>
            <a:endParaRPr lang="en-US" altLang="en-US" sz="2000" dirty="0">
              <a:solidFill>
                <a:srgbClr val="000000"/>
              </a:solidFill>
              <a:cs typeface="Arial" pitchFamily="34" charset="0"/>
            </a:endParaRPr>
          </a:p>
        </p:txBody>
      </p:sp>
      <p:sp>
        <p:nvSpPr>
          <p:cNvPr id="24580" name="Text Box 5"/>
          <p:cNvSpPr txBox="1">
            <a:spLocks noChangeArrowheads="1"/>
          </p:cNvSpPr>
          <p:nvPr/>
        </p:nvSpPr>
        <p:spPr bwMode="auto">
          <a:xfrm rot="16200000">
            <a:off x="-1413482" y="3443495"/>
            <a:ext cx="37257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dirty="0" smtClean="0">
                <a:solidFill>
                  <a:srgbClr val="000000"/>
                </a:solidFill>
                <a:cs typeface="Arial" pitchFamily="34" charset="0"/>
              </a:rPr>
              <a:t>Electron number density (e</a:t>
            </a:r>
            <a:r>
              <a:rPr lang="en-US" altLang="en-US" sz="2000" baseline="30000" dirty="0" smtClean="0">
                <a:solidFill>
                  <a:srgbClr val="000000"/>
                </a:solidFill>
                <a:cs typeface="Arial" pitchFamily="34" charset="0"/>
              </a:rPr>
              <a:t>-</a:t>
            </a:r>
            <a:r>
              <a:rPr lang="en-US" altLang="en-US" sz="2000" dirty="0" smtClean="0">
                <a:solidFill>
                  <a:srgbClr val="000000"/>
                </a:solidFill>
                <a:cs typeface="Arial" pitchFamily="34" charset="0"/>
              </a:rPr>
              <a:t>/Å</a:t>
            </a:r>
            <a:r>
              <a:rPr lang="en-US" altLang="en-US" sz="2000" baseline="30000" dirty="0" smtClean="0">
                <a:solidFill>
                  <a:srgbClr val="000000"/>
                </a:solidFill>
                <a:cs typeface="Arial" pitchFamily="34" charset="0"/>
              </a:rPr>
              <a:t>3</a:t>
            </a:r>
            <a:r>
              <a:rPr lang="en-US" altLang="en-US" sz="2000" dirty="0" smtClean="0">
                <a:solidFill>
                  <a:srgbClr val="000000"/>
                </a:solidFill>
                <a:cs typeface="Arial" pitchFamily="34" charset="0"/>
              </a:rPr>
              <a:t>)</a:t>
            </a:r>
            <a:endParaRPr lang="en-US" altLang="en-US" sz="2000" dirty="0">
              <a:solidFill>
                <a:srgbClr val="000000"/>
              </a:solidFill>
              <a:cs typeface="Arial" pitchFamily="34" charset="0"/>
            </a:endParaRPr>
          </a:p>
        </p:txBody>
      </p:sp>
      <p:sp>
        <p:nvSpPr>
          <p:cNvPr id="24581" name="Title 1"/>
          <p:cNvSpPr txBox="1">
            <a:spLocks/>
          </p:cNvSpPr>
          <p:nvPr/>
        </p:nvSpPr>
        <p:spPr bwMode="auto">
          <a:xfrm>
            <a:off x="457200" y="0"/>
            <a:ext cx="8229600" cy="144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dirty="0" smtClean="0">
                <a:solidFill>
                  <a:srgbClr val="000000"/>
                </a:solidFill>
                <a:latin typeface="Calibri" pitchFamily="34" charset="0"/>
                <a:cs typeface="Arial" pitchFamily="34" charset="0"/>
              </a:rPr>
              <a:t>How rough is the solvent?</a:t>
            </a:r>
            <a:endParaRPr lang="en-US" altLang="en-US" sz="4400" dirty="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4186116918"/>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3"/>
          <p:cNvGraphicFramePr>
            <a:graphicFrameLocks noChangeAspect="1"/>
          </p:cNvGraphicFramePr>
          <p:nvPr>
            <p:extLst>
              <p:ext uri="{D42A27DB-BD31-4B8C-83A1-F6EECF244321}">
                <p14:modId xmlns:p14="http://schemas.microsoft.com/office/powerpoint/2010/main" val="145297480"/>
              </p:ext>
            </p:extLst>
          </p:nvPr>
        </p:nvGraphicFramePr>
        <p:xfrm>
          <a:off x="300625" y="1201259"/>
          <a:ext cx="8306800" cy="5694362"/>
        </p:xfrm>
        <a:graphic>
          <a:graphicData uri="http://schemas.openxmlformats.org/presentationml/2006/ole">
            <mc:AlternateContent xmlns:mc="http://schemas.openxmlformats.org/markup-compatibility/2006">
              <mc:Choice xmlns:v="urn:schemas-microsoft-com:vml" Requires="v">
                <p:oleObj spid="_x0000_s83975"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300625" y="1201259"/>
                        <a:ext cx="8306800" cy="5694362"/>
                      </a:xfrm>
                      <a:prstGeom prst="rect">
                        <a:avLst/>
                      </a:prstGeom>
                      <a:noFill/>
                      <a:ln>
                        <a:noFill/>
                      </a:ln>
                      <a:effectLst/>
                      <a:extLst/>
                    </p:spPr>
                  </p:pic>
                </p:oleObj>
              </mc:Fallback>
            </mc:AlternateContent>
          </a:graphicData>
        </a:graphic>
      </p:graphicFrame>
      <p:sp>
        <p:nvSpPr>
          <p:cNvPr id="24579" name="Text Box 4"/>
          <p:cNvSpPr txBox="1">
            <a:spLocks noChangeArrowheads="1"/>
          </p:cNvSpPr>
          <p:nvPr/>
        </p:nvSpPr>
        <p:spPr bwMode="auto">
          <a:xfrm>
            <a:off x="3612025" y="6320946"/>
            <a:ext cx="26629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dirty="0" smtClean="0">
                <a:solidFill>
                  <a:srgbClr val="000000"/>
                </a:solidFill>
                <a:cs typeface="Arial" pitchFamily="34" charset="0"/>
              </a:rPr>
              <a:t>x along line y=z=0 (Å)</a:t>
            </a:r>
            <a:endParaRPr lang="en-US" altLang="en-US" sz="2000" dirty="0">
              <a:solidFill>
                <a:srgbClr val="000000"/>
              </a:solidFill>
              <a:cs typeface="Arial" pitchFamily="34" charset="0"/>
            </a:endParaRPr>
          </a:p>
        </p:txBody>
      </p:sp>
      <p:sp>
        <p:nvSpPr>
          <p:cNvPr id="24580" name="Text Box 5"/>
          <p:cNvSpPr txBox="1">
            <a:spLocks noChangeArrowheads="1"/>
          </p:cNvSpPr>
          <p:nvPr/>
        </p:nvSpPr>
        <p:spPr bwMode="auto">
          <a:xfrm rot="16200000">
            <a:off x="-1413482" y="3443495"/>
            <a:ext cx="37257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dirty="0" smtClean="0">
                <a:solidFill>
                  <a:srgbClr val="000000"/>
                </a:solidFill>
                <a:cs typeface="Arial" pitchFamily="34" charset="0"/>
              </a:rPr>
              <a:t>Electron number density (e</a:t>
            </a:r>
            <a:r>
              <a:rPr lang="en-US" altLang="en-US" sz="2000" baseline="30000" dirty="0" smtClean="0">
                <a:solidFill>
                  <a:srgbClr val="000000"/>
                </a:solidFill>
                <a:cs typeface="Arial" pitchFamily="34" charset="0"/>
              </a:rPr>
              <a:t>-</a:t>
            </a:r>
            <a:r>
              <a:rPr lang="en-US" altLang="en-US" sz="2000" dirty="0" smtClean="0">
                <a:solidFill>
                  <a:srgbClr val="000000"/>
                </a:solidFill>
                <a:cs typeface="Arial" pitchFamily="34" charset="0"/>
              </a:rPr>
              <a:t>/Å</a:t>
            </a:r>
            <a:r>
              <a:rPr lang="en-US" altLang="en-US" sz="2000" baseline="30000" dirty="0" smtClean="0">
                <a:solidFill>
                  <a:srgbClr val="000000"/>
                </a:solidFill>
                <a:cs typeface="Arial" pitchFamily="34" charset="0"/>
              </a:rPr>
              <a:t>3</a:t>
            </a:r>
            <a:r>
              <a:rPr lang="en-US" altLang="en-US" sz="2000" dirty="0" smtClean="0">
                <a:solidFill>
                  <a:srgbClr val="000000"/>
                </a:solidFill>
                <a:cs typeface="Arial" pitchFamily="34" charset="0"/>
              </a:rPr>
              <a:t>)</a:t>
            </a:r>
            <a:endParaRPr lang="en-US" altLang="en-US" sz="2000" dirty="0">
              <a:solidFill>
                <a:srgbClr val="000000"/>
              </a:solidFill>
              <a:cs typeface="Arial" pitchFamily="34" charset="0"/>
            </a:endParaRPr>
          </a:p>
        </p:txBody>
      </p:sp>
      <p:sp>
        <p:nvSpPr>
          <p:cNvPr id="24581" name="Title 1"/>
          <p:cNvSpPr txBox="1">
            <a:spLocks/>
          </p:cNvSpPr>
          <p:nvPr/>
        </p:nvSpPr>
        <p:spPr bwMode="auto">
          <a:xfrm>
            <a:off x="457200" y="0"/>
            <a:ext cx="8229600" cy="144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dirty="0" smtClean="0">
                <a:solidFill>
                  <a:srgbClr val="000000"/>
                </a:solidFill>
                <a:latin typeface="Calibri" pitchFamily="34" charset="0"/>
                <a:cs typeface="Arial" pitchFamily="34" charset="0"/>
              </a:rPr>
              <a:t>How rough is the solvent?</a:t>
            </a:r>
            <a:endParaRPr lang="en-US" altLang="en-US" sz="4400" dirty="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1842303369"/>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3"/>
          <p:cNvGraphicFramePr>
            <a:graphicFrameLocks noChangeAspect="1"/>
          </p:cNvGraphicFramePr>
          <p:nvPr>
            <p:extLst>
              <p:ext uri="{D42A27DB-BD31-4B8C-83A1-F6EECF244321}">
                <p14:modId xmlns:p14="http://schemas.microsoft.com/office/powerpoint/2010/main" val="4215550139"/>
              </p:ext>
            </p:extLst>
          </p:nvPr>
        </p:nvGraphicFramePr>
        <p:xfrm>
          <a:off x="300625" y="1201259"/>
          <a:ext cx="8306800" cy="5694362"/>
        </p:xfrm>
        <a:graphic>
          <a:graphicData uri="http://schemas.openxmlformats.org/presentationml/2006/ole">
            <mc:AlternateContent xmlns:mc="http://schemas.openxmlformats.org/markup-compatibility/2006">
              <mc:Choice xmlns:v="urn:schemas-microsoft-com:vml" Requires="v">
                <p:oleObj spid="_x0000_s84999"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300625" y="1201259"/>
                        <a:ext cx="8306800" cy="5694362"/>
                      </a:xfrm>
                      <a:prstGeom prst="rect">
                        <a:avLst/>
                      </a:prstGeom>
                      <a:noFill/>
                      <a:ln>
                        <a:noFill/>
                      </a:ln>
                      <a:effectLst/>
                      <a:extLst/>
                    </p:spPr>
                  </p:pic>
                </p:oleObj>
              </mc:Fallback>
            </mc:AlternateContent>
          </a:graphicData>
        </a:graphic>
      </p:graphicFrame>
      <p:sp>
        <p:nvSpPr>
          <p:cNvPr id="24579" name="Text Box 4"/>
          <p:cNvSpPr txBox="1">
            <a:spLocks noChangeArrowheads="1"/>
          </p:cNvSpPr>
          <p:nvPr/>
        </p:nvSpPr>
        <p:spPr bwMode="auto">
          <a:xfrm>
            <a:off x="3612025" y="6320946"/>
            <a:ext cx="26629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dirty="0" smtClean="0">
                <a:solidFill>
                  <a:srgbClr val="000000"/>
                </a:solidFill>
                <a:cs typeface="Arial" pitchFamily="34" charset="0"/>
              </a:rPr>
              <a:t>x along line y=z=0 (Å)</a:t>
            </a:r>
            <a:endParaRPr lang="en-US" altLang="en-US" sz="2000" dirty="0">
              <a:solidFill>
                <a:srgbClr val="000000"/>
              </a:solidFill>
              <a:cs typeface="Arial" pitchFamily="34" charset="0"/>
            </a:endParaRPr>
          </a:p>
        </p:txBody>
      </p:sp>
      <p:sp>
        <p:nvSpPr>
          <p:cNvPr id="24580" name="Text Box 5"/>
          <p:cNvSpPr txBox="1">
            <a:spLocks noChangeArrowheads="1"/>
          </p:cNvSpPr>
          <p:nvPr/>
        </p:nvSpPr>
        <p:spPr bwMode="auto">
          <a:xfrm rot="16200000">
            <a:off x="-1413482" y="3443495"/>
            <a:ext cx="37257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dirty="0" smtClean="0">
                <a:solidFill>
                  <a:srgbClr val="000000"/>
                </a:solidFill>
                <a:cs typeface="Arial" pitchFamily="34" charset="0"/>
              </a:rPr>
              <a:t>Electron number density (e</a:t>
            </a:r>
            <a:r>
              <a:rPr lang="en-US" altLang="en-US" sz="2000" baseline="30000" dirty="0" smtClean="0">
                <a:solidFill>
                  <a:srgbClr val="000000"/>
                </a:solidFill>
                <a:cs typeface="Arial" pitchFamily="34" charset="0"/>
              </a:rPr>
              <a:t>-</a:t>
            </a:r>
            <a:r>
              <a:rPr lang="en-US" altLang="en-US" sz="2000" dirty="0" smtClean="0">
                <a:solidFill>
                  <a:srgbClr val="000000"/>
                </a:solidFill>
                <a:cs typeface="Arial" pitchFamily="34" charset="0"/>
              </a:rPr>
              <a:t>/Å</a:t>
            </a:r>
            <a:r>
              <a:rPr lang="en-US" altLang="en-US" sz="2000" baseline="30000" dirty="0" smtClean="0">
                <a:solidFill>
                  <a:srgbClr val="000000"/>
                </a:solidFill>
                <a:cs typeface="Arial" pitchFamily="34" charset="0"/>
              </a:rPr>
              <a:t>3</a:t>
            </a:r>
            <a:r>
              <a:rPr lang="en-US" altLang="en-US" sz="2000" dirty="0" smtClean="0">
                <a:solidFill>
                  <a:srgbClr val="000000"/>
                </a:solidFill>
                <a:cs typeface="Arial" pitchFamily="34" charset="0"/>
              </a:rPr>
              <a:t>)</a:t>
            </a:r>
            <a:endParaRPr lang="en-US" altLang="en-US" sz="2000" dirty="0">
              <a:solidFill>
                <a:srgbClr val="000000"/>
              </a:solidFill>
              <a:cs typeface="Arial" pitchFamily="34" charset="0"/>
            </a:endParaRPr>
          </a:p>
        </p:txBody>
      </p:sp>
      <p:sp>
        <p:nvSpPr>
          <p:cNvPr id="24581" name="Title 1"/>
          <p:cNvSpPr txBox="1">
            <a:spLocks/>
          </p:cNvSpPr>
          <p:nvPr/>
        </p:nvSpPr>
        <p:spPr bwMode="auto">
          <a:xfrm>
            <a:off x="457200" y="0"/>
            <a:ext cx="8229600" cy="144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dirty="0" smtClean="0">
                <a:solidFill>
                  <a:srgbClr val="000000"/>
                </a:solidFill>
                <a:latin typeface="Calibri" pitchFamily="34" charset="0"/>
                <a:cs typeface="Arial" pitchFamily="34" charset="0"/>
              </a:rPr>
              <a:t>How rough is the solvent?</a:t>
            </a:r>
            <a:endParaRPr lang="en-US" altLang="en-US" sz="4400" dirty="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2438026231"/>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3"/>
          <p:cNvGraphicFramePr>
            <a:graphicFrameLocks noChangeAspect="1"/>
          </p:cNvGraphicFramePr>
          <p:nvPr>
            <p:extLst>
              <p:ext uri="{D42A27DB-BD31-4B8C-83A1-F6EECF244321}">
                <p14:modId xmlns:p14="http://schemas.microsoft.com/office/powerpoint/2010/main" val="407817226"/>
              </p:ext>
            </p:extLst>
          </p:nvPr>
        </p:nvGraphicFramePr>
        <p:xfrm>
          <a:off x="300625" y="1201259"/>
          <a:ext cx="8306800" cy="5694362"/>
        </p:xfrm>
        <a:graphic>
          <a:graphicData uri="http://schemas.openxmlformats.org/presentationml/2006/ole">
            <mc:AlternateContent xmlns:mc="http://schemas.openxmlformats.org/markup-compatibility/2006">
              <mc:Choice xmlns:v="urn:schemas-microsoft-com:vml" Requires="v">
                <p:oleObj spid="_x0000_s86023"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300625" y="1201259"/>
                        <a:ext cx="8306800" cy="5694362"/>
                      </a:xfrm>
                      <a:prstGeom prst="rect">
                        <a:avLst/>
                      </a:prstGeom>
                      <a:noFill/>
                      <a:ln>
                        <a:noFill/>
                      </a:ln>
                      <a:effectLst/>
                      <a:extLst/>
                    </p:spPr>
                  </p:pic>
                </p:oleObj>
              </mc:Fallback>
            </mc:AlternateContent>
          </a:graphicData>
        </a:graphic>
      </p:graphicFrame>
      <p:sp>
        <p:nvSpPr>
          <p:cNvPr id="24579" name="Text Box 4"/>
          <p:cNvSpPr txBox="1">
            <a:spLocks noChangeArrowheads="1"/>
          </p:cNvSpPr>
          <p:nvPr/>
        </p:nvSpPr>
        <p:spPr bwMode="auto">
          <a:xfrm>
            <a:off x="3612025" y="6320946"/>
            <a:ext cx="26629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dirty="0" smtClean="0">
                <a:solidFill>
                  <a:srgbClr val="000000"/>
                </a:solidFill>
                <a:cs typeface="Arial" pitchFamily="34" charset="0"/>
              </a:rPr>
              <a:t>x along line y=z=0 (Å)</a:t>
            </a:r>
            <a:endParaRPr lang="en-US" altLang="en-US" sz="2000" dirty="0">
              <a:solidFill>
                <a:srgbClr val="000000"/>
              </a:solidFill>
              <a:cs typeface="Arial" pitchFamily="34" charset="0"/>
            </a:endParaRPr>
          </a:p>
        </p:txBody>
      </p:sp>
      <p:sp>
        <p:nvSpPr>
          <p:cNvPr id="24580" name="Text Box 5"/>
          <p:cNvSpPr txBox="1">
            <a:spLocks noChangeArrowheads="1"/>
          </p:cNvSpPr>
          <p:nvPr/>
        </p:nvSpPr>
        <p:spPr bwMode="auto">
          <a:xfrm rot="16200000">
            <a:off x="-1413482" y="3443495"/>
            <a:ext cx="37257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dirty="0" smtClean="0">
                <a:solidFill>
                  <a:srgbClr val="000000"/>
                </a:solidFill>
                <a:cs typeface="Arial" pitchFamily="34" charset="0"/>
              </a:rPr>
              <a:t>Electron number density (e</a:t>
            </a:r>
            <a:r>
              <a:rPr lang="en-US" altLang="en-US" sz="2000" baseline="30000" dirty="0" smtClean="0">
                <a:solidFill>
                  <a:srgbClr val="000000"/>
                </a:solidFill>
                <a:cs typeface="Arial" pitchFamily="34" charset="0"/>
              </a:rPr>
              <a:t>-</a:t>
            </a:r>
            <a:r>
              <a:rPr lang="en-US" altLang="en-US" sz="2000" dirty="0" smtClean="0">
                <a:solidFill>
                  <a:srgbClr val="000000"/>
                </a:solidFill>
                <a:cs typeface="Arial" pitchFamily="34" charset="0"/>
              </a:rPr>
              <a:t>/Å</a:t>
            </a:r>
            <a:r>
              <a:rPr lang="en-US" altLang="en-US" sz="2000" baseline="30000" dirty="0" smtClean="0">
                <a:solidFill>
                  <a:srgbClr val="000000"/>
                </a:solidFill>
                <a:cs typeface="Arial" pitchFamily="34" charset="0"/>
              </a:rPr>
              <a:t>3</a:t>
            </a:r>
            <a:r>
              <a:rPr lang="en-US" altLang="en-US" sz="2000" dirty="0" smtClean="0">
                <a:solidFill>
                  <a:srgbClr val="000000"/>
                </a:solidFill>
                <a:cs typeface="Arial" pitchFamily="34" charset="0"/>
              </a:rPr>
              <a:t>)</a:t>
            </a:r>
            <a:endParaRPr lang="en-US" altLang="en-US" sz="2000" dirty="0">
              <a:solidFill>
                <a:srgbClr val="000000"/>
              </a:solidFill>
              <a:cs typeface="Arial" pitchFamily="34" charset="0"/>
            </a:endParaRPr>
          </a:p>
        </p:txBody>
      </p:sp>
      <p:sp>
        <p:nvSpPr>
          <p:cNvPr id="24581" name="Title 1"/>
          <p:cNvSpPr txBox="1">
            <a:spLocks/>
          </p:cNvSpPr>
          <p:nvPr/>
        </p:nvSpPr>
        <p:spPr bwMode="auto">
          <a:xfrm>
            <a:off x="457200" y="0"/>
            <a:ext cx="8229600" cy="144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dirty="0" smtClean="0">
                <a:solidFill>
                  <a:srgbClr val="000000"/>
                </a:solidFill>
                <a:latin typeface="Calibri" pitchFamily="34" charset="0"/>
                <a:cs typeface="Arial" pitchFamily="34" charset="0"/>
              </a:rPr>
              <a:t>How rough is the solvent?</a:t>
            </a:r>
            <a:endParaRPr lang="en-US" altLang="en-US" sz="4400" dirty="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566375377"/>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How “rough” is </a:t>
            </a:r>
            <a:r>
              <a:rPr lang="en-US" altLang="en-US" sz="3600" smtClean="0">
                <a:solidFill>
                  <a:schemeClr val="tx1"/>
                </a:solidFill>
              </a:rPr>
              <a:t>the solvent?</a:t>
            </a:r>
            <a:endParaRPr lang="en-US" altLang="en-US" sz="3600" dirty="0" smtClean="0">
              <a:solidFill>
                <a:schemeClr val="tx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6101"/>
            <a:ext cx="9144000" cy="6317776"/>
          </a:xfrm>
          <a:prstGeom prst="rect">
            <a:avLst/>
          </a:prstGeom>
        </p:spPr>
      </p:pic>
      <p:sp>
        <p:nvSpPr>
          <p:cNvPr id="7" name="TextBox 6"/>
          <p:cNvSpPr txBox="1"/>
          <p:nvPr/>
        </p:nvSpPr>
        <p:spPr>
          <a:xfrm>
            <a:off x="2353641" y="2116899"/>
            <a:ext cx="2869713" cy="1569660"/>
          </a:xfrm>
          <a:prstGeom prst="rect">
            <a:avLst/>
          </a:prstGeom>
          <a:solidFill>
            <a:schemeClr val="bg1"/>
          </a:solidFill>
        </p:spPr>
        <p:txBody>
          <a:bodyPr wrap="square" rtlCol="0">
            <a:spAutoFit/>
          </a:bodyPr>
          <a:lstStyle/>
          <a:p>
            <a:r>
              <a:rPr lang="en-US" sz="3200" dirty="0" err="1" smtClean="0"/>
              <a:t>R</a:t>
            </a:r>
            <a:r>
              <a:rPr lang="en-US" sz="3200" baseline="-25000" dirty="0" err="1" smtClean="0"/>
              <a:t>cryst</a:t>
            </a:r>
            <a:r>
              <a:rPr lang="en-US" sz="3200" dirty="0" smtClean="0"/>
              <a:t> = 0.0309</a:t>
            </a:r>
          </a:p>
          <a:p>
            <a:r>
              <a:rPr lang="en-US" sz="3200" dirty="0" err="1" smtClean="0"/>
              <a:t>R</a:t>
            </a:r>
            <a:r>
              <a:rPr lang="en-US" sz="3200" baseline="-25000" dirty="0" err="1" smtClean="0"/>
              <a:t>free</a:t>
            </a:r>
            <a:r>
              <a:rPr lang="en-US" sz="3200" dirty="0" smtClean="0"/>
              <a:t>  = 0.0678</a:t>
            </a:r>
          </a:p>
          <a:p>
            <a:r>
              <a:rPr lang="en-US" sz="3200" dirty="0" smtClean="0"/>
              <a:t>vs </a:t>
            </a:r>
            <a:r>
              <a:rPr lang="en-US" sz="3200" dirty="0" err="1" smtClean="0"/>
              <a:t>F</a:t>
            </a:r>
            <a:r>
              <a:rPr lang="en-US" sz="3200" baseline="-25000" dirty="0" err="1" smtClean="0"/>
              <a:t>sim</a:t>
            </a:r>
            <a:endParaRPr lang="en-US" sz="3200" baseline="-25000" dirty="0"/>
          </a:p>
        </p:txBody>
      </p:sp>
    </p:spTree>
    <p:extLst>
      <p:ext uri="{BB962C8B-B14F-4D97-AF65-F5344CB8AC3E}">
        <p14:creationId xmlns:p14="http://schemas.microsoft.com/office/powerpoint/2010/main" val="24554444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469726" y="0"/>
            <a:ext cx="8229600" cy="1143000"/>
          </a:xfrm>
        </p:spPr>
        <p:txBody>
          <a:bodyPr/>
          <a:lstStyle/>
          <a:p>
            <a:pPr eaLnBrk="1" hangingPunct="1"/>
            <a:r>
              <a:rPr lang="en-US" altLang="en-US" dirty="0" smtClean="0"/>
              <a:t>The Future of Structural Biology</a:t>
            </a:r>
          </a:p>
        </p:txBody>
      </p:sp>
      <p:sp>
        <p:nvSpPr>
          <p:cNvPr id="695299" name="Rectangle 3"/>
          <p:cNvSpPr>
            <a:spLocks noGrp="1" noChangeArrowheads="1"/>
          </p:cNvSpPr>
          <p:nvPr>
            <p:ph type="body" idx="1"/>
          </p:nvPr>
        </p:nvSpPr>
        <p:spPr>
          <a:xfrm>
            <a:off x="1252603" y="1490597"/>
            <a:ext cx="7434197" cy="4546948"/>
          </a:xfrm>
        </p:spPr>
        <p:txBody>
          <a:bodyPr/>
          <a:lstStyle/>
          <a:p>
            <a:pPr eaLnBrk="1" hangingPunct="1">
              <a:lnSpc>
                <a:spcPct val="150000"/>
              </a:lnSpc>
              <a:spcBef>
                <a:spcPts val="1200"/>
              </a:spcBef>
            </a:pPr>
            <a:r>
              <a:rPr lang="en-US" altLang="en-US" dirty="0"/>
              <a:t>w</a:t>
            </a:r>
            <a:r>
              <a:rPr lang="en-US" altLang="en-US" dirty="0" smtClean="0"/>
              <a:t>ill be noisy</a:t>
            </a:r>
          </a:p>
          <a:p>
            <a:pPr eaLnBrk="1" hangingPunct="1">
              <a:lnSpc>
                <a:spcPct val="150000"/>
              </a:lnSpc>
              <a:spcBef>
                <a:spcPts val="1200"/>
              </a:spcBef>
            </a:pPr>
            <a:r>
              <a:rPr lang="en-US" altLang="en-US" dirty="0" smtClean="0"/>
              <a:t>Averaging destroys resolution</a:t>
            </a:r>
          </a:p>
          <a:p>
            <a:pPr eaLnBrk="1" hangingPunct="1">
              <a:lnSpc>
                <a:spcPct val="150000"/>
              </a:lnSpc>
              <a:spcBef>
                <a:spcPts val="1200"/>
              </a:spcBef>
            </a:pPr>
            <a:r>
              <a:rPr lang="en-US" altLang="en-US" dirty="0" smtClean="0"/>
              <a:t>Multi-crystal data – isomorphism</a:t>
            </a:r>
            <a:endParaRPr lang="en-US" altLang="en-US" dirty="0"/>
          </a:p>
          <a:p>
            <a:pPr eaLnBrk="1" hangingPunct="1">
              <a:lnSpc>
                <a:spcPct val="150000"/>
              </a:lnSpc>
              <a:spcBef>
                <a:spcPts val="1200"/>
              </a:spcBef>
            </a:pPr>
            <a:r>
              <a:rPr lang="en-US" altLang="en-US" dirty="0" smtClean="0"/>
              <a:t>structures of the future must be 4D</a:t>
            </a:r>
          </a:p>
          <a:p>
            <a:pPr eaLnBrk="1" hangingPunct="1">
              <a:lnSpc>
                <a:spcPct val="150000"/>
              </a:lnSpc>
              <a:spcBef>
                <a:spcPts val="1200"/>
              </a:spcBef>
            </a:pPr>
            <a:r>
              <a:rPr lang="en-US" altLang="en-US" dirty="0"/>
              <a:t>There is “life” below 1 </a:t>
            </a:r>
            <a:r>
              <a:rPr lang="el-GR" altLang="en-US" dirty="0"/>
              <a:t>σ</a:t>
            </a:r>
            <a:endParaRPr lang="en-US" altLang="en-US" dirty="0"/>
          </a:p>
        </p:txBody>
      </p:sp>
    </p:spTree>
    <p:extLst>
      <p:ext uri="{BB962C8B-B14F-4D97-AF65-F5344CB8AC3E}">
        <p14:creationId xmlns:p14="http://schemas.microsoft.com/office/powerpoint/2010/main" val="112870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52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52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52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52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529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3"/>
          <p:cNvSpPr>
            <a:spLocks noGrp="1" noChangeArrowheads="1"/>
          </p:cNvSpPr>
          <p:nvPr>
            <p:ph type="title"/>
          </p:nvPr>
        </p:nvSpPr>
        <p:spPr>
          <a:xfrm>
            <a:off x="0" y="663878"/>
            <a:ext cx="9144000" cy="1108075"/>
          </a:xfrm>
          <a:solidFill>
            <a:schemeClr val="bg1"/>
          </a:solidFill>
        </p:spPr>
        <p:txBody>
          <a:bodyPr/>
          <a:lstStyle/>
          <a:p>
            <a:pPr eaLnBrk="1" hangingPunct="1"/>
            <a:r>
              <a:rPr lang="en-US" altLang="en-US" sz="4800" dirty="0" smtClean="0">
                <a:solidFill>
                  <a:schemeClr val="tx1"/>
                </a:solidFill>
              </a:rPr>
              <a:t>The Future of Structural Biology</a:t>
            </a:r>
          </a:p>
        </p:txBody>
      </p:sp>
      <p:sp>
        <p:nvSpPr>
          <p:cNvPr id="2" name="TextBox 1"/>
          <p:cNvSpPr txBox="1"/>
          <p:nvPr/>
        </p:nvSpPr>
        <p:spPr>
          <a:xfrm>
            <a:off x="1" y="2254685"/>
            <a:ext cx="9143999" cy="2862322"/>
          </a:xfrm>
          <a:prstGeom prst="rect">
            <a:avLst/>
          </a:prstGeom>
          <a:noFill/>
        </p:spPr>
        <p:txBody>
          <a:bodyPr wrap="square" rtlCol="0">
            <a:spAutoFit/>
          </a:bodyPr>
          <a:lstStyle/>
          <a:p>
            <a:pPr algn="ctr"/>
            <a:r>
              <a:rPr lang="en-US" sz="3600" dirty="0" smtClean="0">
                <a:solidFill>
                  <a:srgbClr val="C00000"/>
                </a:solidFill>
              </a:rPr>
              <a:t>Problem:</a:t>
            </a:r>
          </a:p>
          <a:p>
            <a:pPr algn="ctr"/>
            <a:endParaRPr lang="en-US" sz="3600" dirty="0" smtClean="0">
              <a:solidFill>
                <a:srgbClr val="C00000"/>
              </a:solidFill>
            </a:endParaRPr>
          </a:p>
          <a:p>
            <a:pPr algn="ctr"/>
            <a:r>
              <a:rPr lang="en-US" sz="3600" dirty="0" smtClean="0">
                <a:solidFill>
                  <a:srgbClr val="C00000"/>
                </a:solidFill>
              </a:rPr>
              <a:t>XFELs </a:t>
            </a:r>
          </a:p>
          <a:p>
            <a:pPr algn="ctr"/>
            <a:r>
              <a:rPr lang="en-US" sz="3600" dirty="0" smtClean="0">
                <a:solidFill>
                  <a:srgbClr val="C00000"/>
                </a:solidFill>
              </a:rPr>
              <a:t>cannot solve the </a:t>
            </a:r>
          </a:p>
          <a:p>
            <a:pPr algn="ctr"/>
            <a:r>
              <a:rPr lang="en-US" sz="3600" dirty="0" smtClean="0">
                <a:solidFill>
                  <a:srgbClr val="C00000"/>
                </a:solidFill>
              </a:rPr>
              <a:t>“resolution problem”</a:t>
            </a:r>
          </a:p>
        </p:txBody>
      </p:sp>
    </p:spTree>
    <p:extLst>
      <p:ext uri="{BB962C8B-B14F-4D97-AF65-F5344CB8AC3E}">
        <p14:creationId xmlns:p14="http://schemas.microsoft.com/office/powerpoint/2010/main" val="116860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pic>
        <p:nvPicPr>
          <p:cNvPr id="1126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33600"/>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3"/>
          <p:cNvSpPr txBox="1">
            <a:spLocks noChangeArrowheads="1"/>
          </p:cNvSpPr>
          <p:nvPr/>
        </p:nvSpPr>
        <p:spPr bwMode="auto">
          <a:xfrm>
            <a:off x="2362200" y="6410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Real space </a:t>
            </a:r>
          </a:p>
        </p:txBody>
      </p:sp>
      <p:sp>
        <p:nvSpPr>
          <p:cNvPr id="11269" name="TextBox 7"/>
          <p:cNvSpPr txBox="1">
            <a:spLocks noChangeArrowheads="1"/>
          </p:cNvSpPr>
          <p:nvPr/>
        </p:nvSpPr>
        <p:spPr bwMode="auto">
          <a:xfrm>
            <a:off x="7121525" y="6410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reciprocal</a:t>
            </a:r>
          </a:p>
        </p:txBody>
      </p:sp>
      <p:sp>
        <p:nvSpPr>
          <p:cNvPr id="11270" name="TextBox 4"/>
          <p:cNvSpPr txBox="1">
            <a:spLocks noChangeArrowheads="1"/>
          </p:cNvSpPr>
          <p:nvPr/>
        </p:nvSpPr>
        <p:spPr bwMode="auto">
          <a:xfrm>
            <a:off x="2695575" y="1293813"/>
            <a:ext cx="3752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dirty="0"/>
              <a:t>“Time-resolved” diffraction</a:t>
            </a:r>
          </a:p>
        </p:txBody>
      </p:sp>
    </p:spTree>
    <p:extLst>
      <p:ext uri="{BB962C8B-B14F-4D97-AF65-F5344CB8AC3E}">
        <p14:creationId xmlns:p14="http://schemas.microsoft.com/office/powerpoint/2010/main" val="30537123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pic>
        <p:nvPicPr>
          <p:cNvPr id="133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30425"/>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4"/>
          <p:cNvSpPr txBox="1">
            <a:spLocks noChangeArrowheads="1"/>
          </p:cNvSpPr>
          <p:nvPr/>
        </p:nvSpPr>
        <p:spPr bwMode="auto">
          <a:xfrm>
            <a:off x="2362200" y="6410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Real space </a:t>
            </a:r>
          </a:p>
        </p:txBody>
      </p:sp>
      <p:sp>
        <p:nvSpPr>
          <p:cNvPr id="13317" name="TextBox 5"/>
          <p:cNvSpPr txBox="1">
            <a:spLocks noChangeArrowheads="1"/>
          </p:cNvSpPr>
          <p:nvPr/>
        </p:nvSpPr>
        <p:spPr bwMode="auto">
          <a:xfrm>
            <a:off x="7121525" y="6410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reciprocal</a:t>
            </a:r>
          </a:p>
        </p:txBody>
      </p:sp>
      <p:sp>
        <p:nvSpPr>
          <p:cNvPr id="13318" name="TextBox 6"/>
          <p:cNvSpPr txBox="1">
            <a:spLocks noChangeArrowheads="1"/>
          </p:cNvSpPr>
          <p:nvPr/>
        </p:nvSpPr>
        <p:spPr bwMode="auto">
          <a:xfrm>
            <a:off x="2787650" y="1293813"/>
            <a:ext cx="3568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a:t>Average electron density</a:t>
            </a:r>
          </a:p>
        </p:txBody>
      </p:sp>
    </p:spTree>
    <p:extLst>
      <p:ext uri="{BB962C8B-B14F-4D97-AF65-F5344CB8AC3E}">
        <p14:creationId xmlns:p14="http://schemas.microsoft.com/office/powerpoint/2010/main" val="96072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7599</TotalTime>
  <Words>2076</Words>
  <Application>Microsoft Office PowerPoint</Application>
  <PresentationFormat>On-screen Show (4:3)</PresentationFormat>
  <Paragraphs>312</Paragraphs>
  <Slides>65</Slides>
  <Notes>0</Notes>
  <HiddenSlides>3</HiddenSlides>
  <MMClips>2</MMClips>
  <ScaleCrop>false</ScaleCrop>
  <HeadingPairs>
    <vt:vector size="6" baseType="variant">
      <vt:variant>
        <vt:lpstr>Theme</vt:lpstr>
      </vt:variant>
      <vt:variant>
        <vt:i4>3</vt:i4>
      </vt:variant>
      <vt:variant>
        <vt:lpstr>Embedded OLE Servers</vt:lpstr>
      </vt:variant>
      <vt:variant>
        <vt:i4>2</vt:i4>
      </vt:variant>
      <vt:variant>
        <vt:lpstr>Slide Titles</vt:lpstr>
      </vt:variant>
      <vt:variant>
        <vt:i4>65</vt:i4>
      </vt:variant>
    </vt:vector>
  </HeadingPairs>
  <TitlesOfParts>
    <vt:vector size="70" baseType="lpstr">
      <vt:lpstr>Office Theme</vt:lpstr>
      <vt:lpstr>1_Default Design</vt:lpstr>
      <vt:lpstr>4_Default Design</vt:lpstr>
      <vt:lpstr>Chart</vt:lpstr>
      <vt:lpstr>Microsoft Graph Chart</vt:lpstr>
      <vt:lpstr>Acknowledgements</vt:lpstr>
      <vt:lpstr>The Future of Structural Biology</vt:lpstr>
      <vt:lpstr>What is the structure of “disorder” ?</vt:lpstr>
      <vt:lpstr>Promise of Single-molecule Imaging</vt:lpstr>
      <vt:lpstr>lysozyme: real and reciprocal</vt:lpstr>
      <vt:lpstr>lysozyme: thermal motion</vt:lpstr>
      <vt:lpstr>The Future of Structural Biology</vt:lpstr>
      <vt:lpstr>Muybridge’s galloping horse (1878)</vt:lpstr>
      <vt:lpstr>Muybridge’s galloping horse (1878)</vt:lpstr>
      <vt:lpstr>Muybridge’s galloping horse (1878)</vt:lpstr>
      <vt:lpstr>Supporting a model with data</vt:lpstr>
      <vt:lpstr>What can we do now?</vt:lpstr>
      <vt:lpstr>Make the molecule sit still</vt:lpstr>
      <vt:lpstr>Disorder? or Dynamics?</vt:lpstr>
      <vt:lpstr>What can we do now?</vt:lpstr>
      <vt:lpstr>Non-isomorphism in lysozyme</vt:lpstr>
      <vt:lpstr>PowerPoint Presentation</vt:lpstr>
      <vt:lpstr>PowerPoint Presentation</vt:lpstr>
      <vt:lpstr>PowerPoint Presentation</vt:lpstr>
      <vt:lpstr>PowerPoint Presentation</vt:lpstr>
      <vt:lpstr>Non-isomorphism in lysozyme</vt:lpstr>
      <vt:lpstr>Elastic deformation =  non-isomorphism</vt:lpstr>
      <vt:lpstr>Elastic deformation =  non-isomorphism</vt:lpstr>
      <vt:lpstr>PowerPoint Presentation</vt:lpstr>
      <vt:lpstr>Plastic deformation =  poor diffraction</vt:lpstr>
      <vt:lpstr>Plastic deformation is irreversible</vt:lpstr>
      <vt:lpstr>What can we do now?</vt:lpstr>
      <vt:lpstr>average structure</vt:lpstr>
      <vt:lpstr>average structure: 1-sigma contour</vt:lpstr>
      <vt:lpstr>Ringer: systematic map sampling</vt:lpstr>
      <vt:lpstr>Ringer: systematic map sampling</vt:lpstr>
      <vt:lpstr>Ringer: systematic map sampling</vt:lpstr>
      <vt:lpstr>Ringer: systematic map sampling</vt:lpstr>
      <vt:lpstr>Ringer: systematic map sampling</vt:lpstr>
      <vt:lpstr>Independent estimates of F000</vt:lpstr>
      <vt:lpstr>Ringer: systematic map sampling</vt:lpstr>
      <vt:lpstr>Ringer: systematic map sampling</vt:lpstr>
      <vt:lpstr>"error bar" for electron density</vt:lpstr>
      <vt:lpstr>"error bar" for electron density</vt:lpstr>
      <vt:lpstr>"error bar" for electron density</vt:lpstr>
      <vt:lpstr>"error bar" for electron density</vt:lpstr>
      <vt:lpstr>"error bar" for electron density</vt:lpstr>
      <vt:lpstr>"error bar" for electron density</vt:lpstr>
      <vt:lpstr>"error bar" for electron density</vt:lpstr>
      <vt:lpstr>"error bar" for electron density</vt:lpstr>
      <vt:lpstr>"error bar" for electron density</vt:lpstr>
      <vt:lpstr>How does the “error” compare to “sigma”?</vt:lpstr>
      <vt:lpstr>How does the “error” compare to “sigma”?</vt:lpstr>
      <vt:lpstr>1 “sigma” is not a good criterion</vt:lpstr>
      <vt:lpstr>Molecular Dynamics Simulation</vt:lpstr>
      <vt:lpstr>30 conformers from 24,000</vt:lpstr>
      <vt:lpstr>Electron density from 24,000 conformers</vt:lpstr>
      <vt:lpstr>How many conformers are there?</vt:lpstr>
      <vt:lpstr>How many conformers are there?</vt:lpstr>
      <vt:lpstr>How many conformers are there?</vt:lpstr>
      <vt:lpstr>How many conformers are there?</vt:lpstr>
      <vt:lpstr>How many conformers are there?</vt:lpstr>
      <vt:lpstr>How many conformers are there?</vt:lpstr>
      <vt:lpstr>PowerPoint Presentation</vt:lpstr>
      <vt:lpstr>PowerPoint Presentation</vt:lpstr>
      <vt:lpstr>PowerPoint Presentation</vt:lpstr>
      <vt:lpstr>PowerPoint Presentation</vt:lpstr>
      <vt:lpstr>PowerPoint Presentation</vt:lpstr>
      <vt:lpstr>How “rough” is the solvent?</vt:lpstr>
      <vt:lpstr>The Future of Structural Biology</vt:lpstr>
    </vt:vector>
  </TitlesOfParts>
  <Company>Advance Light Source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Lattice Comparison Test</dc:title>
  <dc:creator>James Holton</dc:creator>
  <cp:lastModifiedBy>JMHolton</cp:lastModifiedBy>
  <cp:revision>110</cp:revision>
  <dcterms:created xsi:type="dcterms:W3CDTF">2013-06-25T16:58:40Z</dcterms:created>
  <dcterms:modified xsi:type="dcterms:W3CDTF">2014-03-26T15:03:00Z</dcterms:modified>
</cp:coreProperties>
</file>