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 id="2147483909" r:id="rId2"/>
    <p:sldMasterId id="2147483924" r:id="rId3"/>
    <p:sldMasterId id="2147483937" r:id="rId4"/>
    <p:sldMasterId id="2147483949" r:id="rId5"/>
    <p:sldMasterId id="2147483961" r:id="rId6"/>
    <p:sldMasterId id="2147483974" r:id="rId7"/>
    <p:sldMasterId id="2147483987" r:id="rId8"/>
    <p:sldMasterId id="2147483999" r:id="rId9"/>
    <p:sldMasterId id="2147484011" r:id="rId10"/>
    <p:sldMasterId id="2147484024" r:id="rId11"/>
  </p:sldMasterIdLst>
  <p:notesMasterIdLst>
    <p:notesMasterId r:id="rId117"/>
  </p:notesMasterIdLst>
  <p:sldIdLst>
    <p:sldId id="911" r:id="rId12"/>
    <p:sldId id="907" r:id="rId13"/>
    <p:sldId id="908" r:id="rId14"/>
    <p:sldId id="909" r:id="rId15"/>
    <p:sldId id="910" r:id="rId16"/>
    <p:sldId id="912" r:id="rId17"/>
    <p:sldId id="913" r:id="rId18"/>
    <p:sldId id="914" r:id="rId19"/>
    <p:sldId id="915" r:id="rId20"/>
    <p:sldId id="916" r:id="rId21"/>
    <p:sldId id="917" r:id="rId22"/>
    <p:sldId id="918" r:id="rId23"/>
    <p:sldId id="919" r:id="rId24"/>
    <p:sldId id="920" r:id="rId25"/>
    <p:sldId id="921" r:id="rId26"/>
    <p:sldId id="922" r:id="rId27"/>
    <p:sldId id="923" r:id="rId28"/>
    <p:sldId id="924" r:id="rId29"/>
    <p:sldId id="925" r:id="rId30"/>
    <p:sldId id="926" r:id="rId31"/>
    <p:sldId id="927" r:id="rId32"/>
    <p:sldId id="928" r:id="rId33"/>
    <p:sldId id="929" r:id="rId34"/>
    <p:sldId id="930" r:id="rId35"/>
    <p:sldId id="931" r:id="rId36"/>
    <p:sldId id="932" r:id="rId37"/>
    <p:sldId id="933" r:id="rId38"/>
    <p:sldId id="934" r:id="rId39"/>
    <p:sldId id="935" r:id="rId40"/>
    <p:sldId id="936" r:id="rId41"/>
    <p:sldId id="937" r:id="rId42"/>
    <p:sldId id="938" r:id="rId43"/>
    <p:sldId id="879" r:id="rId44"/>
    <p:sldId id="880" r:id="rId45"/>
    <p:sldId id="881" r:id="rId46"/>
    <p:sldId id="882" r:id="rId47"/>
    <p:sldId id="883" r:id="rId48"/>
    <p:sldId id="884" r:id="rId49"/>
    <p:sldId id="885" r:id="rId50"/>
    <p:sldId id="886" r:id="rId51"/>
    <p:sldId id="887" r:id="rId52"/>
    <p:sldId id="888" r:id="rId53"/>
    <p:sldId id="889" r:id="rId54"/>
    <p:sldId id="890" r:id="rId55"/>
    <p:sldId id="891" r:id="rId56"/>
    <p:sldId id="892" r:id="rId57"/>
    <p:sldId id="893" r:id="rId58"/>
    <p:sldId id="894" r:id="rId59"/>
    <p:sldId id="895" r:id="rId60"/>
    <p:sldId id="896" r:id="rId61"/>
    <p:sldId id="897" r:id="rId62"/>
    <p:sldId id="898" r:id="rId63"/>
    <p:sldId id="899" r:id="rId64"/>
    <p:sldId id="900" r:id="rId65"/>
    <p:sldId id="901" r:id="rId66"/>
    <p:sldId id="902" r:id="rId67"/>
    <p:sldId id="903" r:id="rId68"/>
    <p:sldId id="904" r:id="rId69"/>
    <p:sldId id="905" r:id="rId70"/>
    <p:sldId id="906" r:id="rId71"/>
    <p:sldId id="871" r:id="rId72"/>
    <p:sldId id="872" r:id="rId73"/>
    <p:sldId id="873" r:id="rId74"/>
    <p:sldId id="874" r:id="rId75"/>
    <p:sldId id="875" r:id="rId76"/>
    <p:sldId id="876" r:id="rId77"/>
    <p:sldId id="877" r:id="rId78"/>
    <p:sldId id="878" r:id="rId79"/>
    <p:sldId id="835" r:id="rId80"/>
    <p:sldId id="836" r:id="rId81"/>
    <p:sldId id="837" r:id="rId82"/>
    <p:sldId id="838" r:id="rId83"/>
    <p:sldId id="839" r:id="rId84"/>
    <p:sldId id="840" r:id="rId85"/>
    <p:sldId id="841" r:id="rId86"/>
    <p:sldId id="843" r:id="rId87"/>
    <p:sldId id="858" r:id="rId88"/>
    <p:sldId id="860" r:id="rId89"/>
    <p:sldId id="861" r:id="rId90"/>
    <p:sldId id="862" r:id="rId91"/>
    <p:sldId id="863" r:id="rId92"/>
    <p:sldId id="864" r:id="rId93"/>
    <p:sldId id="865" r:id="rId94"/>
    <p:sldId id="866" r:id="rId95"/>
    <p:sldId id="867" r:id="rId96"/>
    <p:sldId id="868" r:id="rId97"/>
    <p:sldId id="869" r:id="rId98"/>
    <p:sldId id="870" r:id="rId99"/>
    <p:sldId id="939" r:id="rId100"/>
    <p:sldId id="846" r:id="rId101"/>
    <p:sldId id="847" r:id="rId102"/>
    <p:sldId id="941" r:id="rId103"/>
    <p:sldId id="940" r:id="rId104"/>
    <p:sldId id="845" r:id="rId105"/>
    <p:sldId id="832" r:id="rId106"/>
    <p:sldId id="833" r:id="rId107"/>
    <p:sldId id="834" r:id="rId108"/>
    <p:sldId id="827" r:id="rId109"/>
    <p:sldId id="828" r:id="rId110"/>
    <p:sldId id="829" r:id="rId111"/>
    <p:sldId id="830" r:id="rId112"/>
    <p:sldId id="831" r:id="rId113"/>
    <p:sldId id="842" r:id="rId114"/>
    <p:sldId id="826" r:id="rId115"/>
    <p:sldId id="859" r:id="rId1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B000"/>
    <a:srgbClr val="FFFFCC"/>
    <a:srgbClr val="FFFF99"/>
    <a:srgbClr val="CCFFCC"/>
    <a:srgbClr val="33CCCC"/>
    <a:srgbClr val="66FF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0" autoAdjust="0"/>
    <p:restoredTop sz="94660"/>
  </p:normalViewPr>
  <p:slideViewPr>
    <p:cSldViewPr snapToGrid="0">
      <p:cViewPr varScale="1">
        <p:scale>
          <a:sx n="83" d="100"/>
          <a:sy n="83" d="100"/>
        </p:scale>
        <p:origin x="-77" y="-6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61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notesMaster" Target="notesMasters/notesMaster1.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en-US"/>
          </a:p>
        </p:txBody>
      </p:sp>
      <p:sp>
        <p:nvSpPr>
          <p:cNvPr id="141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en-US"/>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29691E80-1F70-4D5E-9E70-3346552B3E55}" type="slidenum">
              <a:rPr lang="en-US"/>
              <a:pPr>
                <a:defRPr/>
              </a:pPr>
              <a:t>‹#›</a:t>
            </a:fld>
            <a:endParaRPr lang="en-US"/>
          </a:p>
        </p:txBody>
      </p:sp>
    </p:spTree>
    <p:extLst>
      <p:ext uri="{BB962C8B-B14F-4D97-AF65-F5344CB8AC3E}">
        <p14:creationId xmlns:p14="http://schemas.microsoft.com/office/powerpoint/2010/main" val="3939302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691E80-1F70-4D5E-9E70-3346552B3E55}" type="slidenum">
              <a:rPr lang="en-US" smtClean="0">
                <a:solidFill>
                  <a:prstClr val="black"/>
                </a:solidFill>
              </a:rPr>
              <a:pPr>
                <a:defRPr/>
              </a:pPr>
              <a:t>79</a:t>
            </a:fld>
            <a:endParaRPr lang="en-US">
              <a:solidFill>
                <a:prstClr val="black"/>
              </a:solidFill>
            </a:endParaRPr>
          </a:p>
        </p:txBody>
      </p:sp>
    </p:spTree>
    <p:extLst>
      <p:ext uri="{BB962C8B-B14F-4D97-AF65-F5344CB8AC3E}">
        <p14:creationId xmlns:p14="http://schemas.microsoft.com/office/powerpoint/2010/main" val="1346646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140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10492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5111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6375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9/17/2018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17712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9/17/2018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3448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9/17/2018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29209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83106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6652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55816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43227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224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0550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78207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69788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9/17/2018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65944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9/17/2018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18868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9/17/2018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52630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9/17/2018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46144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9/17/2018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64866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9/17/2018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11323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81229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458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67021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p:spPr>
        <p:txBody>
          <a:bodyPr/>
          <a:lstStyle>
            <a:lvl1pPr>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000000"/>
                </a:solidFill>
                <a:latin typeface="Arial" charset="0"/>
              </a:defRPr>
            </a:lvl1pPr>
          </a:lstStyle>
          <a:p>
            <a:pPr>
              <a:defRPr/>
            </a:pPr>
            <a:fld id="{3FE4ECA0-55B2-4D26-8D7B-464C31470E94}" type="slidenum">
              <a:rPr lang="en-US"/>
              <a:pPr>
                <a:defRPr/>
              </a:pPr>
              <a:t>‹#›</a:t>
            </a:fld>
            <a:endParaRPr lang="en-US"/>
          </a:p>
        </p:txBody>
      </p:sp>
    </p:spTree>
    <p:extLst>
      <p:ext uri="{BB962C8B-B14F-4D97-AF65-F5344CB8AC3E}">
        <p14:creationId xmlns:p14="http://schemas.microsoft.com/office/powerpoint/2010/main" val="7019417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3722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9679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2042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9/17/2018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4076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9/17/2018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4043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9/17/2018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5496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9/17/2018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1824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9/17/2018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5472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9/17/2018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866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57148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0969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814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4116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500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601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1087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822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065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0974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491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008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7688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011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2857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893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314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316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2ED46D0-A339-4852-A214-F046D6566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873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B00104B-30B0-4320-95E9-57429B18EE6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852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0896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45ED921-0B92-4FF8-A9E6-BF3FB8EAA6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92786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803FE40-28D6-4935-8EE2-3D28C478BC9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03046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C16D42C-ADA4-4CC2-B8AB-85927378A3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01767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9107D924-AE2E-43D0-9368-F54C7367554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48913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E48A119-7DB9-4E61-8539-CCC26CD24E14}"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67612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F66BB7EF-8B9E-41F9-999A-10906D2CCBA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940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71948E1-4523-489A-B247-D487159315F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06393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64E10F4-274F-4DD9-8936-1067FDED2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45504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0B3A7D4-D89D-42D9-9665-24BFF3A19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60105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A60F97-C064-46F2-8736-CDB0BF876CD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8263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0698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F0048F30-5905-4AA3-A9E1-BFFC0501843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0681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2995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4956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43175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1969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38180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7146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8964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6073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0766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80220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56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8348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502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623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904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9545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642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053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12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576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05540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721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8315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683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FC652C-0C43-4185-A279-A0EFED0F88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1894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907B05-6F37-4F30-9ACD-20C0DEDF1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9543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F32A-B259-43E9-8433-B8DD2F54A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85123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427CD-EAEC-4C66-8A8B-8646C809F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657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CB61B9-9B91-487D-808D-EA35F597F6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31917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012D3F-3922-42F7-B961-9BF813C8F2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062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727E2A-2797-4D08-8D72-4A1882B047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665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41092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E100BC-E7EE-434D-AE4D-0DEF5CCBB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987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502549-B016-48B8-BEB3-3AB6DBF68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3053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B02D59-E63D-4119-B086-7F97E8E95C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2212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4DAE3-F982-4CD0-88C1-237B1C4CB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27098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2C3A06-BA0D-4535-B868-EBC6BA342C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04186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4A777C-82E1-483B-8144-B1750ECFC77A}"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A5B260-C0ED-4C7E-9502-62DDDCEAC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928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4A777C-82E1-483B-8144-B1750ECFC77A}"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A5B260-C0ED-4C7E-9502-62DDDCEAC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935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4A777C-82E1-483B-8144-B1750ECFC77A}"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A5B260-C0ED-4C7E-9502-62DDDCEAC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019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4A777C-82E1-483B-8144-B1750ECFC77A}" type="datetimeFigureOut">
              <a:rPr lang="en-US" smtClean="0">
                <a:solidFill>
                  <a:prstClr val="black">
                    <a:tint val="75000"/>
                  </a:prstClr>
                </a:solidFill>
              </a:rPr>
              <a:pPr/>
              <a:t>9/17/2018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A5B260-C0ED-4C7E-9502-62DDDCEAC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8022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4A777C-82E1-483B-8144-B1750ECFC77A}" type="datetimeFigureOut">
              <a:rPr lang="en-US" smtClean="0">
                <a:solidFill>
                  <a:prstClr val="black">
                    <a:tint val="75000"/>
                  </a:prstClr>
                </a:solidFill>
              </a:rPr>
              <a:pPr/>
              <a:t>9/17/2018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A5B260-C0ED-4C7E-9502-62DDDCEAC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45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68124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4A777C-82E1-483B-8144-B1750ECFC77A}" type="datetimeFigureOut">
              <a:rPr lang="en-US" smtClean="0">
                <a:solidFill>
                  <a:prstClr val="black">
                    <a:tint val="75000"/>
                  </a:prstClr>
                </a:solidFill>
              </a:rPr>
              <a:pPr/>
              <a:t>9/17/2018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A5B260-C0ED-4C7E-9502-62DDDCEAC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31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4A777C-82E1-483B-8144-B1750ECFC77A}" type="datetimeFigureOut">
              <a:rPr lang="en-US" smtClean="0">
                <a:solidFill>
                  <a:prstClr val="black">
                    <a:tint val="75000"/>
                  </a:prstClr>
                </a:solidFill>
              </a:rPr>
              <a:pPr/>
              <a:t>9/17/2018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A5B260-C0ED-4C7E-9502-62DDDCEAC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901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4A777C-82E1-483B-8144-B1750ECFC77A}" type="datetimeFigureOut">
              <a:rPr lang="en-US" smtClean="0">
                <a:solidFill>
                  <a:prstClr val="black">
                    <a:tint val="75000"/>
                  </a:prstClr>
                </a:solidFill>
              </a:rPr>
              <a:pPr/>
              <a:t>9/17/2018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A5B260-C0ED-4C7E-9502-62DDDCEAC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3332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4A777C-82E1-483B-8144-B1750ECFC77A}" type="datetimeFigureOut">
              <a:rPr lang="en-US" smtClean="0">
                <a:solidFill>
                  <a:prstClr val="black">
                    <a:tint val="75000"/>
                  </a:prstClr>
                </a:solidFill>
              </a:rPr>
              <a:pPr/>
              <a:t>9/17/2018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A5B260-C0ED-4C7E-9502-62DDDCEAC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9827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4A777C-82E1-483B-8144-B1750ECFC77A}"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A5B260-C0ED-4C7E-9502-62DDDCEAC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6343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4A777C-82E1-483B-8144-B1750ECFC77A}" type="datetimeFigureOut">
              <a:rPr lang="en-US" smtClean="0">
                <a:solidFill>
                  <a:prstClr val="black">
                    <a:tint val="75000"/>
                  </a:prstClr>
                </a:solidFill>
              </a: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A5B260-C0ED-4C7E-9502-62DDDCEAC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3929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76147EA-1E1F-4BE2-B167-4CC4190D8587}"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849925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6538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03895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1741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61681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9/17/2018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52778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9/17/2018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9401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9/17/2018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21764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9/17/2018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74910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9/17/2018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20728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9/17/2018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02525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76075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9/17/2018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29592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36095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8996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8207218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55D5569A-5FF9-47CA-995B-8586E0647212}" type="datetimeFigureOut">
              <a:rPr lang="en-US" smtClean="0">
                <a:solidFill>
                  <a:prstClr val="black">
                    <a:tint val="75000"/>
                  </a:prstClr>
                </a:solidFill>
              </a:rPr>
              <a:pPr>
                <a:defRPr/>
              </a:pPr>
              <a:t>9/17/2018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9BE8E52-D886-484D-99DC-06649A733D0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16763880"/>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E25ACAFE-18D6-4EC4-B245-B3DF9E38C08E}" type="datetimeFigureOut">
              <a:rPr lang="en-US" smtClean="0">
                <a:solidFill>
                  <a:prstClr val="black">
                    <a:tint val="75000"/>
                  </a:prstClr>
                </a:solidFill>
                <a:cs typeface="Arial" charset="0"/>
              </a:rPr>
              <a:pPr fontAlgn="auto">
                <a:spcBef>
                  <a:spcPts val="0"/>
                </a:spcBef>
                <a:spcAft>
                  <a:spcPts val="0"/>
                </a:spcAft>
              </a:pPr>
              <a:t>9/17/2018</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D88E147C-6285-487E-B58A-0BD9EFAAED2B}" type="slidenum">
              <a:rPr lang="en-US" smtClean="0">
                <a:solidFill>
                  <a:prstClr val="black">
                    <a:tint val="75000"/>
                  </a:prstClr>
                </a:solidFill>
                <a:cs typeface="Arial" charset="0"/>
              </a:rPr>
              <a:pPr fontAlgn="auto">
                <a:spcBef>
                  <a:spcPts val="0"/>
                </a:spcBef>
                <a:spcAft>
                  <a:spcPts val="0"/>
                </a:spcAft>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4099285746"/>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A91775A3-E5BC-489F-9BD3-F622E4C39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8316236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66DC9701-1574-4F47-AF5B-F70E12859D90}"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310350353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9/16/2018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0338836"/>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A17A0-05CC-4E84-A717-F79038D8F1AE}" type="datetimeFigureOut">
              <a:rPr lang="en-US" smtClean="0">
                <a:solidFill>
                  <a:prstClr val="black">
                    <a:tint val="75000"/>
                  </a:prstClr>
                </a:solidFill>
              </a:rPr>
              <a:pPr/>
              <a:t>9/16/2018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68021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D3B48B67-163F-4EA0-9223-0A9B051578F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4334615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C4A777C-82E1-483B-8144-B1750ECFC77A}" type="datetimeFigureOut">
              <a:rPr lang="en-US" smtClean="0">
                <a:solidFill>
                  <a:prstClr val="black">
                    <a:tint val="75000"/>
                  </a:prstClr>
                </a:solidFill>
                <a:latin typeface="Calibri"/>
              </a:rPr>
              <a:pPr fontAlgn="auto">
                <a:spcBef>
                  <a:spcPts val="0"/>
                </a:spcBef>
                <a:spcAft>
                  <a:spcPts val="0"/>
                </a:spcAft>
              </a:pPr>
              <a:t>9/17/2018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CA5B260-C0ED-4C7E-9502-62DDDCEACB9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9768334"/>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9/17/2018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4040759"/>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9/17/2018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2573007664"/>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6.xml"/><Relationship Id="rId1" Type="http://schemas.openxmlformats.org/officeDocument/2006/relationships/vmlDrawing" Target="../drawings/vmlDrawing31.vml"/><Relationship Id="rId4" Type="http://schemas.openxmlformats.org/officeDocument/2006/relationships/image" Target="../media/image78.e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6.xml"/><Relationship Id="rId1" Type="http://schemas.openxmlformats.org/officeDocument/2006/relationships/vmlDrawing" Target="../drawings/vmlDrawing32.vml"/><Relationship Id="rId4" Type="http://schemas.openxmlformats.org/officeDocument/2006/relationships/image" Target="../media/image79.emf"/></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6.xml"/><Relationship Id="rId1" Type="http://schemas.openxmlformats.org/officeDocument/2006/relationships/vmlDrawing" Target="../drawings/vmlDrawing33.vml"/><Relationship Id="rId4" Type="http://schemas.openxmlformats.org/officeDocument/2006/relationships/image" Target="../media/image80.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2.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0.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6.xml"/><Relationship Id="rId1" Type="http://schemas.openxmlformats.org/officeDocument/2006/relationships/vmlDrawing" Target="../drawings/vmlDrawing3.vml"/><Relationship Id="rId4" Type="http://schemas.openxmlformats.org/officeDocument/2006/relationships/image" Target="../media/image21.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6.xml"/><Relationship Id="rId1" Type="http://schemas.openxmlformats.org/officeDocument/2006/relationships/vmlDrawing" Target="../drawings/vmlDrawing4.vml"/><Relationship Id="rId4" Type="http://schemas.openxmlformats.org/officeDocument/2006/relationships/image" Target="../media/image22.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6.xml"/><Relationship Id="rId1" Type="http://schemas.openxmlformats.org/officeDocument/2006/relationships/vmlDrawing" Target="../drawings/vmlDrawing5.vml"/><Relationship Id="rId4" Type="http://schemas.openxmlformats.org/officeDocument/2006/relationships/image" Target="../media/image23.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86.xml"/><Relationship Id="rId1" Type="http://schemas.openxmlformats.org/officeDocument/2006/relationships/vmlDrawing" Target="../drawings/vmlDrawing6.vml"/><Relationship Id="rId4" Type="http://schemas.openxmlformats.org/officeDocument/2006/relationships/image" Target="../media/image24.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86.xml"/><Relationship Id="rId1" Type="http://schemas.openxmlformats.org/officeDocument/2006/relationships/vmlDrawing" Target="../drawings/vmlDrawing7.vml"/><Relationship Id="rId4" Type="http://schemas.openxmlformats.org/officeDocument/2006/relationships/image" Target="../media/image25.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86.xml"/><Relationship Id="rId1" Type="http://schemas.openxmlformats.org/officeDocument/2006/relationships/vmlDrawing" Target="../drawings/vmlDrawing8.vml"/><Relationship Id="rId4" Type="http://schemas.openxmlformats.org/officeDocument/2006/relationships/image" Target="../media/image26.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86.xml"/><Relationship Id="rId1" Type="http://schemas.openxmlformats.org/officeDocument/2006/relationships/vmlDrawing" Target="../drawings/vmlDrawing9.vml"/><Relationship Id="rId4" Type="http://schemas.openxmlformats.org/officeDocument/2006/relationships/image" Target="../media/image27.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86.xml"/><Relationship Id="rId1" Type="http://schemas.openxmlformats.org/officeDocument/2006/relationships/vmlDrawing" Target="../drawings/vmlDrawing10.vml"/><Relationship Id="rId4" Type="http://schemas.openxmlformats.org/officeDocument/2006/relationships/image" Target="../media/image28.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86.xml"/><Relationship Id="rId1" Type="http://schemas.openxmlformats.org/officeDocument/2006/relationships/vmlDrawing" Target="../drawings/vmlDrawing11.vml"/><Relationship Id="rId4" Type="http://schemas.openxmlformats.org/officeDocument/2006/relationships/image" Target="../media/image29.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86.xml"/><Relationship Id="rId1" Type="http://schemas.openxmlformats.org/officeDocument/2006/relationships/vmlDrawing" Target="../drawings/vmlDrawing12.vml"/><Relationship Id="rId4" Type="http://schemas.openxmlformats.org/officeDocument/2006/relationships/image" Target="../media/image30.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86.xml"/><Relationship Id="rId1" Type="http://schemas.openxmlformats.org/officeDocument/2006/relationships/vmlDrawing" Target="../drawings/vmlDrawing13.vml"/><Relationship Id="rId4" Type="http://schemas.openxmlformats.org/officeDocument/2006/relationships/image" Target="../media/image31.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86.xml"/><Relationship Id="rId1" Type="http://schemas.openxmlformats.org/officeDocument/2006/relationships/vmlDrawing" Target="../drawings/vmlDrawing14.vml"/><Relationship Id="rId4" Type="http://schemas.openxmlformats.org/officeDocument/2006/relationships/image" Target="../media/image32.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86.xml"/><Relationship Id="rId1" Type="http://schemas.openxmlformats.org/officeDocument/2006/relationships/vmlDrawing" Target="../drawings/vmlDrawing15.vml"/><Relationship Id="rId4" Type="http://schemas.openxmlformats.org/officeDocument/2006/relationships/image" Target="../media/image33.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86.xml"/><Relationship Id="rId1" Type="http://schemas.openxmlformats.org/officeDocument/2006/relationships/vmlDrawing" Target="../drawings/vmlDrawing16.vml"/><Relationship Id="rId4" Type="http://schemas.openxmlformats.org/officeDocument/2006/relationships/image" Target="../media/image34.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86.xml"/><Relationship Id="rId1" Type="http://schemas.openxmlformats.org/officeDocument/2006/relationships/vmlDrawing" Target="../drawings/vmlDrawing17.vml"/><Relationship Id="rId4" Type="http://schemas.openxmlformats.org/officeDocument/2006/relationships/image" Target="../media/image35.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86.xml"/><Relationship Id="rId1" Type="http://schemas.openxmlformats.org/officeDocument/2006/relationships/vmlDrawing" Target="../drawings/vmlDrawing18.vml"/><Relationship Id="rId4" Type="http://schemas.openxmlformats.org/officeDocument/2006/relationships/image" Target="../media/image36.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86.xml"/><Relationship Id="rId1" Type="http://schemas.openxmlformats.org/officeDocument/2006/relationships/vmlDrawing" Target="../drawings/vmlDrawing19.vml"/><Relationship Id="rId4" Type="http://schemas.openxmlformats.org/officeDocument/2006/relationships/image" Target="../media/image37.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86.xml"/><Relationship Id="rId1" Type="http://schemas.openxmlformats.org/officeDocument/2006/relationships/vmlDrawing" Target="../drawings/vmlDrawing20.vml"/><Relationship Id="rId4" Type="http://schemas.openxmlformats.org/officeDocument/2006/relationships/image" Target="../media/image38.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86.xml"/><Relationship Id="rId1" Type="http://schemas.openxmlformats.org/officeDocument/2006/relationships/vmlDrawing" Target="../drawings/vmlDrawing21.vml"/><Relationship Id="rId4" Type="http://schemas.openxmlformats.org/officeDocument/2006/relationships/image" Target="../media/image39.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86.xml"/><Relationship Id="rId1" Type="http://schemas.openxmlformats.org/officeDocument/2006/relationships/vmlDrawing" Target="../drawings/vmlDrawing22.vml"/><Relationship Id="rId4" Type="http://schemas.openxmlformats.org/officeDocument/2006/relationships/image" Target="../media/image40.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86.xml"/><Relationship Id="rId1" Type="http://schemas.openxmlformats.org/officeDocument/2006/relationships/vmlDrawing" Target="../drawings/vmlDrawing23.vml"/><Relationship Id="rId4" Type="http://schemas.openxmlformats.org/officeDocument/2006/relationships/image" Target="../media/image41.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86.xml"/><Relationship Id="rId1" Type="http://schemas.openxmlformats.org/officeDocument/2006/relationships/vmlDrawing" Target="../drawings/vmlDrawing24.vml"/><Relationship Id="rId4" Type="http://schemas.openxmlformats.org/officeDocument/2006/relationships/image" Target="../media/image42.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86.xml"/><Relationship Id="rId1" Type="http://schemas.openxmlformats.org/officeDocument/2006/relationships/vmlDrawing" Target="../drawings/vmlDrawing25.vml"/><Relationship Id="rId4" Type="http://schemas.openxmlformats.org/officeDocument/2006/relationships/image" Target="../media/image43.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86.xml"/><Relationship Id="rId1" Type="http://schemas.openxmlformats.org/officeDocument/2006/relationships/vmlDrawing" Target="../drawings/vmlDrawing26.vml"/><Relationship Id="rId4" Type="http://schemas.openxmlformats.org/officeDocument/2006/relationships/image" Target="../media/image44.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86.xml"/><Relationship Id="rId1" Type="http://schemas.openxmlformats.org/officeDocument/2006/relationships/vmlDrawing" Target="../drawings/vmlDrawing27.vml"/><Relationship Id="rId4" Type="http://schemas.openxmlformats.org/officeDocument/2006/relationships/image" Target="../media/image45.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86.xml"/><Relationship Id="rId1" Type="http://schemas.openxmlformats.org/officeDocument/2006/relationships/vmlDrawing" Target="../drawings/vmlDrawing28.vml"/><Relationship Id="rId4" Type="http://schemas.openxmlformats.org/officeDocument/2006/relationships/image" Target="../media/image46.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86.xml"/><Relationship Id="rId1" Type="http://schemas.openxmlformats.org/officeDocument/2006/relationships/vmlDrawing" Target="../drawings/vmlDrawing29.vml"/><Relationship Id="rId4" Type="http://schemas.openxmlformats.org/officeDocument/2006/relationships/image" Target="../media/image47.em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86.xml"/><Relationship Id="rId1" Type="http://schemas.openxmlformats.org/officeDocument/2006/relationships/vmlDrawing" Target="../drawings/vmlDrawing30.vml"/><Relationship Id="rId4" Type="http://schemas.openxmlformats.org/officeDocument/2006/relationships/image" Target="../media/image48.emf"/></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4.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0.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spcBef>
                <a:spcPts val="1200"/>
              </a:spcBef>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a:spcBef>
                <a:spcPts val="1200"/>
              </a:spcBef>
              <a:buNone/>
            </a:pPr>
            <a:r>
              <a:rPr lang="en-US" altLang="en-US" sz="1800" b="1" dirty="0" smtClean="0">
                <a:solidFill>
                  <a:schemeClr val="tx2">
                    <a:lumMod val="75000"/>
                  </a:schemeClr>
                </a:solidFill>
                <a:cs typeface="Arial" panose="020B0604020202020204" pitchFamily="34" charset="0"/>
              </a:rPr>
              <a:t>NIH </a:t>
            </a:r>
            <a:r>
              <a:rPr lang="en-US" altLang="en-US" sz="1800" b="1" dirty="0">
                <a:solidFill>
                  <a:schemeClr val="tx2">
                    <a:lumMod val="75000"/>
                  </a:schemeClr>
                </a:solidFill>
                <a:cs typeface="Arial" panose="020B0604020202020204" pitchFamily="34" charset="0"/>
              </a:rPr>
              <a:t>NIGMS R01 </a:t>
            </a:r>
            <a:r>
              <a:rPr lang="en-US" altLang="en-US" sz="1800" b="1" dirty="0" smtClean="0">
                <a:solidFill>
                  <a:schemeClr val="tx2">
                    <a:lumMod val="75000"/>
                  </a:schemeClr>
                </a:solidFill>
                <a:cs typeface="Arial" panose="020B0604020202020204" pitchFamily="34" charset="0"/>
              </a:rPr>
              <a:t>GM124149</a:t>
            </a: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NIH </a:t>
            </a:r>
            <a:r>
              <a:rPr lang="en-US" altLang="en-US" sz="1800" b="1" dirty="0">
                <a:solidFill>
                  <a:srgbClr val="663300"/>
                </a:solidFill>
                <a:cs typeface="Arial" panose="020B0604020202020204" pitchFamily="34" charset="0"/>
              </a:rPr>
              <a:t>NIGMS P30 GM124169</a:t>
            </a:r>
            <a:endParaRPr lang="en-US" altLang="en-US" sz="18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spcBef>
                <a:spcPts val="120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spcBef>
                <a:spcPts val="120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553924" y="1074057"/>
            <a:ext cx="7994624" cy="923330"/>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Arial" pitchFamily="34" charset="0"/>
                <a:cs typeface="Arial" panose="020B0604020202020204" pitchFamily="34" charset="0"/>
              </a:rPr>
              <a:t>David Case    David </a:t>
            </a:r>
            <a:r>
              <a:rPr lang="en-US" dirty="0" err="1" smtClean="0">
                <a:solidFill>
                  <a:prstClr val="black"/>
                </a:solidFill>
                <a:latin typeface="Arial" pitchFamily="34" charset="0"/>
                <a:cs typeface="Arial" panose="020B0604020202020204" pitchFamily="34" charset="0"/>
              </a:rPr>
              <a:t>Cerruti</a:t>
            </a:r>
            <a:endParaRPr lang="en-US" dirty="0" smtClean="0">
              <a:solidFill>
                <a:prstClr val="black"/>
              </a:solidFill>
              <a:latin typeface="Arial" pitchFamily="34" charset="0"/>
              <a:cs typeface="Arial" panose="020B0604020202020204" pitchFamily="34" charset="0"/>
            </a:endParaRPr>
          </a:p>
          <a:p>
            <a:pPr algn="ctr" fontAlgn="auto">
              <a:spcBef>
                <a:spcPts val="0"/>
              </a:spcBef>
              <a:spcAft>
                <a:spcPts val="0"/>
              </a:spcAft>
            </a:pPr>
            <a:r>
              <a:rPr lang="en-US" dirty="0" smtClean="0">
                <a:solidFill>
                  <a:srgbClr val="1F497D">
                    <a:lumMod val="75000"/>
                  </a:srgbClr>
                </a:solidFill>
                <a:latin typeface="Arial" pitchFamily="34" charset="0"/>
                <a:cs typeface="Arial" panose="020B0604020202020204" pitchFamily="34" charset="0"/>
              </a:rPr>
              <a:t>Robert </a:t>
            </a:r>
            <a:r>
              <a:rPr lang="en-US" dirty="0">
                <a:solidFill>
                  <a:srgbClr val="1F497D">
                    <a:lumMod val="75000"/>
                  </a:srgbClr>
                </a:solidFill>
                <a:latin typeface="Arial" pitchFamily="34" charset="0"/>
                <a:cs typeface="Arial" panose="020B0604020202020204" pitchFamily="34" charset="0"/>
              </a:rPr>
              <a:t>Stroud      James Fraser  </a:t>
            </a:r>
            <a:r>
              <a:rPr lang="en-US" dirty="0" smtClean="0">
                <a:solidFill>
                  <a:srgbClr val="1F497D">
                    <a:lumMod val="75000"/>
                  </a:srgbClr>
                </a:solidFill>
                <a:latin typeface="Arial" pitchFamily="34" charset="0"/>
                <a:cs typeface="Arial" panose="020B0604020202020204" pitchFamily="34" charset="0"/>
              </a:rPr>
              <a:t>               </a:t>
            </a:r>
            <a:r>
              <a:rPr lang="en-US" dirty="0" smtClean="0">
                <a:solidFill>
                  <a:srgbClr val="663300"/>
                </a:solidFill>
                <a:latin typeface="Arial" pitchFamily="34" charset="0"/>
                <a:cs typeface="Arial" panose="020B0604020202020204" pitchFamily="34" charset="0"/>
              </a:rPr>
              <a:t>Scott </a:t>
            </a:r>
            <a:r>
              <a:rPr lang="en-US" dirty="0" err="1" smtClean="0">
                <a:solidFill>
                  <a:srgbClr val="663300"/>
                </a:solidFill>
                <a:latin typeface="Arial" pitchFamily="34" charset="0"/>
                <a:cs typeface="Arial" panose="020B0604020202020204" pitchFamily="34" charset="0"/>
              </a:rPr>
              <a:t>Classen</a:t>
            </a:r>
            <a:r>
              <a:rPr lang="en-US" dirty="0" smtClean="0">
                <a:solidFill>
                  <a:srgbClr val="663300"/>
                </a:solidFill>
                <a:latin typeface="Arial" pitchFamily="34" charset="0"/>
                <a:cs typeface="Arial" panose="020B0604020202020204" pitchFamily="34" charset="0"/>
              </a:rPr>
              <a:t> John </a:t>
            </a:r>
            <a:r>
              <a:rPr lang="en-US" dirty="0" err="1" smtClean="0">
                <a:solidFill>
                  <a:srgbClr val="663300"/>
                </a:solidFill>
                <a:latin typeface="Arial" pitchFamily="34" charset="0"/>
                <a:cs typeface="Arial" panose="020B0604020202020204" pitchFamily="34" charset="0"/>
              </a:rPr>
              <a:t>Tainer</a:t>
            </a:r>
            <a:endParaRPr lang="en-US" dirty="0">
              <a:solidFill>
                <a:srgbClr val="663300"/>
              </a:solidFill>
              <a:latin typeface="Arial" pitchFamily="34" charset="0"/>
              <a:cs typeface="Arial" panose="020B0604020202020204" pitchFamily="34" charset="0"/>
            </a:endParaRPr>
          </a:p>
          <a:p>
            <a:pPr algn="ctr" fontAlgn="auto">
              <a:spcBef>
                <a:spcPts val="0"/>
              </a:spcBef>
              <a:spcAft>
                <a:spcPts val="0"/>
              </a:spcAft>
            </a:pPr>
            <a:r>
              <a:rPr lang="en-US" dirty="0">
                <a:solidFill>
                  <a:prstClr val="black"/>
                </a:solidFill>
                <a:latin typeface="Arial" pitchFamily="34" charset="0"/>
                <a:cs typeface="Arial" panose="020B0604020202020204" pitchFamily="34" charset="0"/>
              </a:rPr>
              <a:t>Chris Nielsen  Clemens Schulze-</a:t>
            </a:r>
            <a:r>
              <a:rPr lang="en-US" dirty="0" err="1">
                <a:solidFill>
                  <a:prstClr val="black"/>
                </a:solidFill>
                <a:latin typeface="Arial" pitchFamily="34" charset="0"/>
                <a:cs typeface="Arial" panose="020B0604020202020204" pitchFamily="34" charset="0"/>
              </a:rPr>
              <a:t>Briese</a:t>
            </a:r>
            <a:r>
              <a:rPr lang="en-US" dirty="0">
                <a:solidFill>
                  <a:prstClr val="black"/>
                </a:solidFill>
                <a:latin typeface="Arial" pitchFamily="34" charset="0"/>
                <a:cs typeface="Arial" panose="020B0604020202020204" pitchFamily="34" charset="0"/>
              </a:rPr>
              <a:t>              </a:t>
            </a:r>
            <a:r>
              <a:rPr lang="en-US" dirty="0" err="1">
                <a:solidFill>
                  <a:srgbClr val="C00000"/>
                </a:solidFill>
                <a:latin typeface="Arial" pitchFamily="34" charset="0"/>
                <a:cs typeface="Arial" panose="020B0604020202020204" pitchFamily="34" charset="0"/>
              </a:rPr>
              <a:t>Aina</a:t>
            </a:r>
            <a:r>
              <a:rPr lang="en-US" dirty="0">
                <a:solidFill>
                  <a:srgbClr val="C00000"/>
                </a:solidFill>
                <a:latin typeface="Arial" pitchFamily="34" charset="0"/>
                <a:cs typeface="Arial" panose="020B0604020202020204" pitchFamily="34" charset="0"/>
              </a:rPr>
              <a:t> Cohen   Ana Gonzalez </a:t>
            </a:r>
          </a:p>
        </p:txBody>
      </p:sp>
    </p:spTree>
    <p:extLst>
      <p:ext uri="{BB962C8B-B14F-4D97-AF65-F5344CB8AC3E}">
        <p14:creationId xmlns:p14="http://schemas.microsoft.com/office/powerpoint/2010/main" val="2437696939"/>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033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2F</a:t>
            </a:r>
            <a:r>
              <a:rPr lang="en-US" altLang="en-US" sz="3600" baseline="-25000" dirty="0" smtClean="0">
                <a:solidFill>
                  <a:schemeClr val="tx1"/>
                </a:solidFill>
              </a:rPr>
              <a:t>sim</a:t>
            </a:r>
            <a:r>
              <a:rPr lang="en-US" altLang="en-US" sz="3600" dirty="0" smtClean="0">
                <a:solidFill>
                  <a:schemeClr val="tx1"/>
                </a:solidFill>
              </a:rPr>
              <a:t>-F</a:t>
            </a:r>
            <a:r>
              <a:rPr lang="en-US" altLang="en-US" sz="3600" baseline="-25000" dirty="0" smtClean="0">
                <a:solidFill>
                  <a:schemeClr val="tx1"/>
                </a:solidFill>
              </a:rPr>
              <a:t>calc</a:t>
            </a:r>
            <a:r>
              <a:rPr lang="en-US" altLang="en-US" sz="3600" dirty="0" smtClean="0">
                <a:solidFill>
                  <a:schemeClr val="tx1"/>
                </a:solidFill>
              </a:rPr>
              <a:t> and </a:t>
            </a:r>
            <a:r>
              <a:rPr lang="en-US" altLang="en-US" sz="3600" dirty="0" err="1" smtClean="0">
                <a:solidFill>
                  <a:schemeClr val="tx1"/>
                </a:solidFill>
              </a:rPr>
              <a:t>F</a:t>
            </a:r>
            <a:r>
              <a:rPr lang="en-US" altLang="en-US" sz="3600" baseline="-25000" dirty="0" err="1" smtClean="0">
                <a:solidFill>
                  <a:schemeClr val="tx1"/>
                </a:solidFill>
              </a:rPr>
              <a:t>sim</a:t>
            </a:r>
            <a:r>
              <a:rPr lang="en-US" altLang="en-US" sz="3600" dirty="0" err="1" smtClean="0">
                <a:solidFill>
                  <a:schemeClr val="tx1"/>
                </a:solidFill>
              </a:rPr>
              <a:t>-F</a:t>
            </a:r>
            <a:r>
              <a:rPr lang="en-US" altLang="en-US" sz="3600" baseline="-25000" dirty="0" err="1" smtClean="0">
                <a:solidFill>
                  <a:schemeClr val="tx1"/>
                </a:solidFill>
              </a:rPr>
              <a:t>calc</a:t>
            </a:r>
            <a:r>
              <a:rPr lang="en-US" altLang="en-US" sz="3600" dirty="0" smtClean="0">
                <a:solidFill>
                  <a:schemeClr val="tx1"/>
                </a:solidFill>
              </a:rPr>
              <a:t> maps</a:t>
            </a:r>
          </a:p>
        </p:txBody>
      </p:sp>
      <p:pic>
        <p:nvPicPr>
          <p:cNvPr id="270339"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0"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dirty="0">
                <a:solidFill>
                  <a:srgbClr val="000000"/>
                </a:solidFill>
                <a:cs typeface="Arial" charset="0"/>
              </a:rPr>
              <a:t>1.0 Å data</a:t>
            </a:r>
          </a:p>
          <a:p>
            <a:pPr algn="ctr" eaLnBrk="1" hangingPunct="1">
              <a:spcBef>
                <a:spcPct val="0"/>
              </a:spcBef>
              <a:buFontTx/>
              <a:buNone/>
            </a:pPr>
            <a:r>
              <a:rPr lang="en-US" altLang="en-US" sz="2400" dirty="0" err="1" smtClean="0">
                <a:solidFill>
                  <a:srgbClr val="000000"/>
                </a:solidFill>
                <a:cs typeface="Arial" charset="0"/>
              </a:rPr>
              <a:t>R</a:t>
            </a:r>
            <a:r>
              <a:rPr lang="en-US" altLang="en-US" sz="2400" baseline="-25000" dirty="0" err="1" smtClean="0">
                <a:solidFill>
                  <a:srgbClr val="000000"/>
                </a:solidFill>
                <a:cs typeface="Arial" charset="0"/>
              </a:rPr>
              <a:t>work</a:t>
            </a:r>
            <a:r>
              <a:rPr lang="en-US" altLang="en-US" sz="2400" dirty="0" smtClean="0">
                <a:solidFill>
                  <a:srgbClr val="000000"/>
                </a:solidFill>
                <a:cs typeface="Arial" charset="0"/>
              </a:rPr>
              <a:t>= </a:t>
            </a:r>
            <a:r>
              <a:rPr lang="en-US" altLang="en-US" sz="2400" dirty="0">
                <a:solidFill>
                  <a:srgbClr val="000000"/>
                </a:solidFill>
                <a:cs typeface="Arial" charset="0"/>
              </a:rPr>
              <a:t>0.137</a:t>
            </a:r>
          </a:p>
          <a:p>
            <a:pPr algn="ctr" eaLnBrk="1" hangingPunct="1">
              <a:spcBef>
                <a:spcPct val="0"/>
              </a:spcBef>
              <a:buFontTx/>
              <a:buNone/>
            </a:pPr>
            <a:r>
              <a:rPr lang="en-US" altLang="en-US" sz="2400" dirty="0" err="1">
                <a:solidFill>
                  <a:srgbClr val="000000"/>
                </a:solidFill>
                <a:cs typeface="Arial" charset="0"/>
              </a:rPr>
              <a:t>R</a:t>
            </a:r>
            <a:r>
              <a:rPr lang="en-US" altLang="en-US" sz="2400" baseline="-25000" dirty="0" err="1">
                <a:solidFill>
                  <a:srgbClr val="000000"/>
                </a:solidFill>
                <a:cs typeface="Arial" charset="0"/>
              </a:rPr>
              <a:t>free</a:t>
            </a:r>
            <a:r>
              <a:rPr lang="en-US" altLang="en-US" sz="2400" dirty="0">
                <a:solidFill>
                  <a:srgbClr val="000000"/>
                </a:solidFill>
                <a:cs typeface="Arial" charset="0"/>
              </a:rPr>
              <a:t> = 0.159</a:t>
            </a:r>
          </a:p>
        </p:txBody>
      </p:sp>
      <p:sp>
        <p:nvSpPr>
          <p:cNvPr id="270341" name="Text Box 4"/>
          <p:cNvSpPr txBox="1">
            <a:spLocks noChangeArrowheads="1"/>
          </p:cNvSpPr>
          <p:nvPr/>
        </p:nvSpPr>
        <p:spPr bwMode="auto">
          <a:xfrm>
            <a:off x="78255" y="5789613"/>
            <a:ext cx="270939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dirty="0">
                <a:solidFill>
                  <a:srgbClr val="4F4FC5"/>
                </a:solidFill>
                <a:cs typeface="Arial" charset="0"/>
              </a:rPr>
              <a:t>1 “sigma” 2F</a:t>
            </a:r>
            <a:r>
              <a:rPr lang="en-US" altLang="en-US" sz="2400" baseline="-25000" dirty="0">
                <a:solidFill>
                  <a:srgbClr val="4F4FC5"/>
                </a:solidFill>
                <a:cs typeface="Arial" charset="0"/>
              </a:rPr>
              <a:t>sim</a:t>
            </a:r>
            <a:r>
              <a:rPr lang="en-US" altLang="en-US" sz="2400" dirty="0">
                <a:solidFill>
                  <a:srgbClr val="4F4FC5"/>
                </a:solidFill>
                <a:cs typeface="Arial" charset="0"/>
              </a:rPr>
              <a:t>-F</a:t>
            </a:r>
            <a:r>
              <a:rPr lang="en-US" altLang="en-US" sz="2400" baseline="-25000" dirty="0">
                <a:solidFill>
                  <a:srgbClr val="4F4FC5"/>
                </a:solidFill>
                <a:cs typeface="Arial" charset="0"/>
              </a:rPr>
              <a:t>c</a:t>
            </a:r>
          </a:p>
          <a:p>
            <a:pPr algn="r" eaLnBrk="1" hangingPunct="1">
              <a:spcBef>
                <a:spcPct val="0"/>
              </a:spcBef>
              <a:buFontTx/>
              <a:buNone/>
            </a:pPr>
            <a:r>
              <a:rPr lang="en-US" altLang="en-US" sz="2400" dirty="0">
                <a:solidFill>
                  <a:srgbClr val="CC9900"/>
                </a:solidFill>
                <a:cs typeface="Arial" charset="0"/>
              </a:rPr>
              <a:t>2.5 “sigma” </a:t>
            </a:r>
            <a:r>
              <a:rPr lang="en-US" altLang="en-US" sz="2400" dirty="0" err="1">
                <a:solidFill>
                  <a:srgbClr val="CC9900"/>
                </a:solidFill>
                <a:cs typeface="Arial" charset="0"/>
              </a:rPr>
              <a:t>F</a:t>
            </a:r>
            <a:r>
              <a:rPr lang="en-US" altLang="en-US" sz="2400" baseline="-25000" dirty="0" err="1">
                <a:solidFill>
                  <a:srgbClr val="CC9900"/>
                </a:solidFill>
                <a:cs typeface="Arial" charset="0"/>
              </a:rPr>
              <a:t>sim</a:t>
            </a:r>
            <a:r>
              <a:rPr lang="en-US" altLang="en-US" sz="2400" dirty="0">
                <a:solidFill>
                  <a:srgbClr val="CC9900"/>
                </a:solidFill>
                <a:cs typeface="Arial" charset="0"/>
              </a:rPr>
              <a:t>-F</a:t>
            </a:r>
            <a:r>
              <a:rPr lang="en-US" altLang="en-US" sz="2400" baseline="-25000" dirty="0">
                <a:solidFill>
                  <a:srgbClr val="CC9900"/>
                </a:solidFill>
                <a:cs typeface="Arial" charset="0"/>
              </a:rPr>
              <a:t>c</a:t>
            </a:r>
            <a:endParaRPr lang="en-US" altLang="en-US" sz="2400" dirty="0">
              <a:solidFill>
                <a:srgbClr val="CC9900"/>
              </a:solidFill>
              <a:cs typeface="Arial" charset="0"/>
            </a:endParaRPr>
          </a:p>
        </p:txBody>
      </p:sp>
    </p:spTree>
    <p:extLst>
      <p:ext uri="{BB962C8B-B14F-4D97-AF65-F5344CB8AC3E}">
        <p14:creationId xmlns:p14="http://schemas.microsoft.com/office/powerpoint/2010/main" val="423890671"/>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3"/>
          <p:cNvGraphicFramePr>
            <a:graphicFrameLocks noChangeAspect="1"/>
          </p:cNvGraphicFramePr>
          <p:nvPr>
            <p:extLst>
              <p:ext uri="{D42A27DB-BD31-4B8C-83A1-F6EECF244321}">
                <p14:modId xmlns:p14="http://schemas.microsoft.com/office/powerpoint/2010/main" val="2275659074"/>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6643" name="Chart" r:id="rId3" imgW="5692246" imgH="4221401" progId="MSGraph.Chart.8">
                  <p:embed followColorScheme="full"/>
                </p:oleObj>
              </mc:Choice>
              <mc:Fallback>
                <p:oleObj name="Chart" r:id="rId3" imgW="5692246" imgH="4221401" progId="MSGraph.Chart.8">
                  <p:embed followColorScheme="full"/>
                  <p:pic>
                    <p:nvPicPr>
                      <p:cNvPr id="99330" name="Object 3"/>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331" name="Text Box 4"/>
          <p:cNvSpPr txBox="1">
            <a:spLocks noChangeArrowheads="1"/>
          </p:cNvSpPr>
          <p:nvPr/>
        </p:nvSpPr>
        <p:spPr bwMode="auto">
          <a:xfrm>
            <a:off x="1185863" y="6057900"/>
            <a:ext cx="6908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Correlation to 2</a:t>
            </a:r>
            <a:r>
              <a:rPr kumimoji="0" lang="en-US" altLang="en-US" sz="2800" b="1" i="0" u="none" strike="noStrike" kern="1200" cap="none" spc="0" normalizeH="0" baseline="30000" noProof="0">
                <a:ln>
                  <a:noFill/>
                </a:ln>
                <a:solidFill>
                  <a:srgbClr val="000000"/>
                </a:solidFill>
                <a:effectLst/>
                <a:uLnTx/>
                <a:uFillTx/>
                <a:latin typeface="Arial" charset="0"/>
                <a:ea typeface="+mn-ea"/>
                <a:cs typeface="Arial" charset="0"/>
              </a:rPr>
              <a:t>nd</a:t>
            </a: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 &amp; 3</a:t>
            </a:r>
            <a:r>
              <a:rPr kumimoji="0" lang="en-US" altLang="en-US" sz="2800" b="1" i="0" u="none" strike="noStrike" kern="1200" cap="none" spc="0" normalizeH="0" baseline="30000" noProof="0">
                <a:ln>
                  <a:noFill/>
                </a:ln>
                <a:solidFill>
                  <a:srgbClr val="000000"/>
                </a:solidFill>
                <a:effectLst/>
                <a:uLnTx/>
                <a:uFillTx/>
                <a:latin typeface="Arial" charset="0"/>
                <a:ea typeface="+mn-ea"/>
                <a:cs typeface="Arial" charset="0"/>
              </a:rPr>
              <a:t>rd</a:t>
            </a: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 singular vectors</a:t>
            </a:r>
          </a:p>
        </p:txBody>
      </p:sp>
      <p:sp>
        <p:nvSpPr>
          <p:cNvPr id="99332" name="Text Box 5"/>
          <p:cNvSpPr txBox="1">
            <a:spLocks noChangeArrowheads="1"/>
          </p:cNvSpPr>
          <p:nvPr/>
        </p:nvSpPr>
        <p:spPr bwMode="auto">
          <a:xfrm rot="-5400000">
            <a:off x="-2110581" y="2618581"/>
            <a:ext cx="48212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Structure factor (electrons)</a:t>
            </a:r>
          </a:p>
        </p:txBody>
      </p:sp>
    </p:spTree>
    <p:extLst>
      <p:ext uri="{BB962C8B-B14F-4D97-AF65-F5344CB8AC3E}">
        <p14:creationId xmlns:p14="http://schemas.microsoft.com/office/powerpoint/2010/main" val="709583208"/>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3"/>
          <p:cNvGraphicFramePr>
            <a:graphicFrameLocks noChangeAspect="1"/>
          </p:cNvGraphicFramePr>
          <p:nvPr>
            <p:extLst>
              <p:ext uri="{D42A27DB-BD31-4B8C-83A1-F6EECF244321}">
                <p14:modId xmlns:p14="http://schemas.microsoft.com/office/powerpoint/2010/main" val="439992015"/>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7667" name="Chart" r:id="rId3" imgW="5692246" imgH="4221401" progId="MSGraph.Chart.8">
                  <p:embed followColorScheme="full"/>
                </p:oleObj>
              </mc:Choice>
              <mc:Fallback>
                <p:oleObj name="Chart" r:id="rId3" imgW="5692246" imgH="4221401" progId="MSGraph.Chart.8">
                  <p:embed followColorScheme="full"/>
                  <p:pic>
                    <p:nvPicPr>
                      <p:cNvPr id="100354" name="Object 3"/>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55" name="Text Box 4"/>
          <p:cNvSpPr txBox="1">
            <a:spLocks noChangeArrowheads="1"/>
          </p:cNvSpPr>
          <p:nvPr/>
        </p:nvSpPr>
        <p:spPr bwMode="auto">
          <a:xfrm>
            <a:off x="1185863" y="6057900"/>
            <a:ext cx="6908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Correlation to 2</a:t>
            </a:r>
            <a:r>
              <a:rPr kumimoji="0" lang="en-US" altLang="en-US" sz="2800" b="1" i="0" u="none" strike="noStrike" kern="1200" cap="none" spc="0" normalizeH="0" baseline="30000" noProof="0">
                <a:ln>
                  <a:noFill/>
                </a:ln>
                <a:solidFill>
                  <a:srgbClr val="000000"/>
                </a:solidFill>
                <a:effectLst/>
                <a:uLnTx/>
                <a:uFillTx/>
                <a:latin typeface="Arial" charset="0"/>
                <a:ea typeface="+mn-ea"/>
                <a:cs typeface="Arial" charset="0"/>
              </a:rPr>
              <a:t>nd</a:t>
            </a: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 &amp; 3</a:t>
            </a:r>
            <a:r>
              <a:rPr kumimoji="0" lang="en-US" altLang="en-US" sz="2800" b="1" i="0" u="none" strike="noStrike" kern="1200" cap="none" spc="0" normalizeH="0" baseline="30000" noProof="0">
                <a:ln>
                  <a:noFill/>
                </a:ln>
                <a:solidFill>
                  <a:srgbClr val="000000"/>
                </a:solidFill>
                <a:effectLst/>
                <a:uLnTx/>
                <a:uFillTx/>
                <a:latin typeface="Arial" charset="0"/>
                <a:ea typeface="+mn-ea"/>
                <a:cs typeface="Arial" charset="0"/>
              </a:rPr>
              <a:t>rd</a:t>
            </a: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 singular vectors</a:t>
            </a:r>
          </a:p>
        </p:txBody>
      </p:sp>
      <p:sp>
        <p:nvSpPr>
          <p:cNvPr id="100356" name="Text Box 5"/>
          <p:cNvSpPr txBox="1">
            <a:spLocks noChangeArrowheads="1"/>
          </p:cNvSpPr>
          <p:nvPr/>
        </p:nvSpPr>
        <p:spPr bwMode="auto">
          <a:xfrm rot="-5400000">
            <a:off x="-2110581" y="2618581"/>
            <a:ext cx="48212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Structure factor (electrons)</a:t>
            </a:r>
          </a:p>
        </p:txBody>
      </p:sp>
    </p:spTree>
    <p:extLst>
      <p:ext uri="{BB962C8B-B14F-4D97-AF65-F5344CB8AC3E}">
        <p14:creationId xmlns:p14="http://schemas.microsoft.com/office/powerpoint/2010/main" val="4248759751"/>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3"/>
          <p:cNvGraphicFramePr>
            <a:graphicFrameLocks noChangeAspect="1"/>
          </p:cNvGraphicFramePr>
          <p:nvPr>
            <p:extLst>
              <p:ext uri="{D42A27DB-BD31-4B8C-83A1-F6EECF244321}">
                <p14:modId xmlns:p14="http://schemas.microsoft.com/office/powerpoint/2010/main" val="2086172931"/>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8691" name="Chart" r:id="rId3" imgW="5692246" imgH="4221401" progId="MSGraph.Chart.8">
                  <p:embed followColorScheme="full"/>
                </p:oleObj>
              </mc:Choice>
              <mc:Fallback>
                <p:oleObj name="Chart" r:id="rId3" imgW="5692246" imgH="4221401" progId="MSGraph.Chart.8">
                  <p:embed followColorScheme="full"/>
                  <p:pic>
                    <p:nvPicPr>
                      <p:cNvPr id="101378" name="Object 3"/>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1379" name="Text Box 4"/>
          <p:cNvSpPr txBox="1">
            <a:spLocks noChangeArrowheads="1"/>
          </p:cNvSpPr>
          <p:nvPr/>
        </p:nvSpPr>
        <p:spPr bwMode="auto">
          <a:xfrm>
            <a:off x="1185863" y="6057900"/>
            <a:ext cx="6908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Correlation to 2</a:t>
            </a:r>
            <a:r>
              <a:rPr kumimoji="0" lang="en-US" altLang="en-US" sz="2800" b="1" i="0" u="none" strike="noStrike" kern="1200" cap="none" spc="0" normalizeH="0" baseline="30000" noProof="0">
                <a:ln>
                  <a:noFill/>
                </a:ln>
                <a:solidFill>
                  <a:srgbClr val="000000"/>
                </a:solidFill>
                <a:effectLst/>
                <a:uLnTx/>
                <a:uFillTx/>
                <a:latin typeface="Arial" charset="0"/>
                <a:ea typeface="+mn-ea"/>
                <a:cs typeface="Arial" charset="0"/>
              </a:rPr>
              <a:t>nd</a:t>
            </a: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 &amp; 3</a:t>
            </a:r>
            <a:r>
              <a:rPr kumimoji="0" lang="en-US" altLang="en-US" sz="2800" b="1" i="0" u="none" strike="noStrike" kern="1200" cap="none" spc="0" normalizeH="0" baseline="30000" noProof="0">
                <a:ln>
                  <a:noFill/>
                </a:ln>
                <a:solidFill>
                  <a:srgbClr val="000000"/>
                </a:solidFill>
                <a:effectLst/>
                <a:uLnTx/>
                <a:uFillTx/>
                <a:latin typeface="Arial" charset="0"/>
                <a:ea typeface="+mn-ea"/>
                <a:cs typeface="Arial" charset="0"/>
              </a:rPr>
              <a:t>rd</a:t>
            </a: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 singular vectors</a:t>
            </a:r>
          </a:p>
        </p:txBody>
      </p:sp>
      <p:sp>
        <p:nvSpPr>
          <p:cNvPr id="101380" name="Text Box 5"/>
          <p:cNvSpPr txBox="1">
            <a:spLocks noChangeArrowheads="1"/>
          </p:cNvSpPr>
          <p:nvPr/>
        </p:nvSpPr>
        <p:spPr bwMode="auto">
          <a:xfrm rot="-5400000">
            <a:off x="-2110581" y="2618581"/>
            <a:ext cx="48212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charset="0"/>
                <a:ea typeface="+mn-ea"/>
                <a:cs typeface="Arial" charset="0"/>
              </a:rPr>
              <a:t>Structure factor (electrons)</a:t>
            </a:r>
          </a:p>
        </p:txBody>
      </p:sp>
    </p:spTree>
    <p:extLst>
      <p:ext uri="{BB962C8B-B14F-4D97-AF65-F5344CB8AC3E}">
        <p14:creationId xmlns:p14="http://schemas.microsoft.com/office/powerpoint/2010/main" val="1445707357"/>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Dear James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diffractometer</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because crystals were mounted to rotate about the diagonal axis). As I recall both Type I and Type II could be found in the same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crystallisation</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batch . Although sometimes the external morphology allowed recognition this was not infallible.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The structure was based on Type II crystals. Later a graduate student Helen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Handoll</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examined Type I. The work, which was in the early days and before refinement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programmes</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seemed to suggest that the differences lay in the arrangement of water or chloride molecules (Lysozyme was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crystallised</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from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NaCl</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But the work was never written up. Keith Wilson at one stage was following this up as lysozyme was being used to test data collection strategies but I do not know the outcome.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An account of this is given in International Table Volume F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Rossmann</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and Arnold edited 2001) p760.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Tony North was much involved in sorting this out and if you wanted more info he would be the person to contact. I hope this is helpful. Do let me know if you need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Best wishes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Louise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prstClr val="black"/>
                </a:solidFill>
                <a:effectLst/>
                <a:uLnTx/>
                <a:uFillTx/>
                <a:latin typeface="Calibri"/>
                <a:ea typeface="+mj-ea"/>
                <a:cs typeface="+mj-cs"/>
              </a:rPr>
              <a:t>Non-isomorphism in lysozyme</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119533364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rPr>
              <a:t>100 </a:t>
            </a:r>
            <a:r>
              <a:rPr kumimoji="0" lang="el-GR" altLang="en-US" sz="2400" b="0" i="0" u="none" strike="noStrike" kern="1200" cap="none" spc="0" normalizeH="0" baseline="0" noProof="0">
                <a:ln>
                  <a:noFill/>
                </a:ln>
                <a:solidFill>
                  <a:srgbClr val="000000"/>
                </a:solidFill>
                <a:effectLst/>
                <a:uLnTx/>
                <a:uFillTx/>
                <a:latin typeface="Arial" pitchFamily="34" charset="0"/>
                <a:ea typeface="+mn-ea"/>
                <a:cs typeface="+mn-cs"/>
              </a:rPr>
              <a:t>μ</a:t>
            </a: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Arial" pitchFamily="34" charset="0"/>
                <a:ea typeface="+mn-ea"/>
                <a:cs typeface="+mn-cs"/>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Arial" pitchFamily="34" charset="0"/>
                <a:ea typeface="+mn-ea"/>
                <a:cs typeface="+mn-cs"/>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rPr>
              <a:t>10 </a:t>
            </a:r>
            <a:r>
              <a:rPr kumimoji="0" lang="el-GR" altLang="en-US" sz="2400" b="0" i="0" u="none" strike="noStrike" kern="1200" cap="none" spc="0" normalizeH="0" baseline="0" noProof="0">
                <a:ln>
                  <a:noFill/>
                </a:ln>
                <a:solidFill>
                  <a:srgbClr val="000000"/>
                </a:solidFill>
                <a:effectLst/>
                <a:uLnTx/>
                <a:uFillTx/>
                <a:latin typeface="Arial" pitchFamily="34" charset="0"/>
                <a:ea typeface="+mn-ea"/>
                <a:cs typeface="+mn-cs"/>
              </a:rPr>
              <a:t>μ</a:t>
            </a: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Arial" pitchFamily="34" charset="0"/>
                <a:ea typeface="+mn-ea"/>
                <a:cs typeface="+mn-cs"/>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and </a:t>
            </a:r>
            <a:r>
              <a:rPr kumimoji="0" lang="en-US" altLang="en-US" sz="4400" b="0" i="0" u="none" strike="noStrike" kern="1200" cap="none" spc="0" normalizeH="0" baseline="0" noProof="0" dirty="0" smtClean="0">
                <a:ln>
                  <a:noFill/>
                </a:ln>
                <a:solidFill>
                  <a:srgbClr val="000000"/>
                </a:solidFill>
                <a:effectLst/>
                <a:uLnTx/>
                <a:uFillTx/>
                <a:latin typeface="Calibri" pitchFamily="34" charset="0"/>
                <a:ea typeface="+mn-ea"/>
                <a:cs typeface="Arial" pitchFamily="34" charset="0"/>
              </a:rPr>
              <a:t>2017?</a:t>
            </a:r>
            <a:endPar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Arial" pitchFamily="34" charset="0"/>
                <a:ea typeface="+mn-ea"/>
                <a:cs typeface="+mn-cs"/>
              </a:rPr>
              <a:t>1 </a:t>
            </a:r>
            <a:r>
              <a:rPr kumimoji="0" lang="el-GR" altLang="en-US" sz="2400" b="0" i="0" u="none" strike="noStrike" kern="1200" cap="none" spc="0" normalizeH="0" baseline="0" noProof="0" dirty="0">
                <a:ln>
                  <a:noFill/>
                </a:ln>
                <a:solidFill>
                  <a:srgbClr val="000000"/>
                </a:solidFill>
                <a:effectLst/>
                <a:uLnTx/>
                <a:uFillTx/>
                <a:latin typeface="Arial" pitchFamily="34" charset="0"/>
                <a:ea typeface="+mn-ea"/>
                <a:cs typeface="+mn-cs"/>
              </a:rPr>
              <a:t>μ</a:t>
            </a: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mn-cs"/>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Arial" pitchFamily="34" charset="0"/>
                <a:ea typeface="+mn-ea"/>
                <a:cs typeface="+mn-cs"/>
              </a:rPr>
              <a:t> = 1.0 </a:t>
            </a:r>
            <a:r>
              <a:rPr kumimoji="0" lang="en-US" altLang="en-US" sz="4400" b="0" i="0" u="none" strike="noStrike" kern="1200" cap="none" spc="0" normalizeH="0" baseline="0" noProof="0" dirty="0" err="1" smtClean="0">
                <a:ln>
                  <a:noFill/>
                </a:ln>
                <a:solidFill>
                  <a:srgbClr val="000000"/>
                </a:solidFill>
                <a:effectLst/>
                <a:uLnTx/>
                <a:uFillTx/>
                <a:latin typeface="Arial" pitchFamily="34" charset="0"/>
                <a:ea typeface="+mn-ea"/>
                <a:cs typeface="+mn-cs"/>
              </a:rPr>
              <a:t>fL</a:t>
            </a:r>
            <a:endParaRPr kumimoji="0" lang="en-US" altLang="en-US" sz="4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936292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28638" y="4743450"/>
            <a:ext cx="7945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ea typeface="MS PGothic" pitchFamily="34" charset="-128"/>
              </a:rPr>
              <a:t>Efremov, R. G. &amp; Sazanov, L. A. (2011)."Structure of the membrane domain of respiratory complex I", </a:t>
            </a:r>
            <a:r>
              <a:rPr lang="en-US" altLang="en-US" sz="1600" i="1">
                <a:solidFill>
                  <a:srgbClr val="000000"/>
                </a:solidFill>
                <a:ea typeface="MS PGothic" pitchFamily="34" charset="-128"/>
              </a:rPr>
              <a:t>Nature</a:t>
            </a:r>
            <a:r>
              <a:rPr lang="en-US" altLang="en-US" sz="1600">
                <a:solidFill>
                  <a:srgbClr val="000000"/>
                </a:solidFill>
                <a:ea typeface="MS PGothic" pitchFamily="34" charset="-128"/>
              </a:rPr>
              <a:t> </a:t>
            </a:r>
            <a:r>
              <a:rPr lang="en-US" altLang="en-US" sz="1600" b="1">
                <a:solidFill>
                  <a:srgbClr val="000000"/>
                </a:solidFill>
                <a:ea typeface="MS PGothic" pitchFamily="34" charset="-128"/>
              </a:rPr>
              <a:t>476</a:t>
            </a:r>
            <a:r>
              <a:rPr lang="en-US" altLang="en-US" sz="1600">
                <a:solidFill>
                  <a:srgbClr val="000000"/>
                </a:solidFill>
                <a:ea typeface="MS PGothic" pitchFamily="34" charset="-128"/>
              </a:rPr>
              <a:t>, 414-420. </a:t>
            </a:r>
          </a:p>
          <a:p>
            <a:pPr eaLnBrk="1" hangingPunct="1">
              <a:spcBef>
                <a:spcPct val="0"/>
              </a:spcBef>
              <a:buFontTx/>
              <a:buNone/>
            </a:pPr>
            <a:r>
              <a:rPr lang="en-US" altLang="en-US" sz="1400">
                <a:solidFill>
                  <a:srgbClr val="000000"/>
                </a:solidFill>
                <a:ea typeface="MS PGothic" pitchFamily="34" charset="-128"/>
              </a:rPr>
              <a:t>“To improve diffraction properties, crystals were slowly cooled to 4 C, placed into micro-dialysis buttons, and mother liquor was exchanged by dialysis for 0.1 M sodium acetate (pH 4.8), 0.15 M sodium tartrate (pH 5.0), 30% PEG4000, 0.1% sodium cholate and 12.5% glycerol over a period of 5 days.”</a:t>
            </a:r>
          </a:p>
        </p:txBody>
      </p:sp>
      <p:sp>
        <p:nvSpPr>
          <p:cNvPr id="141315" name="Title 1"/>
          <p:cNvSpPr>
            <a:spLocks noGrp="1"/>
          </p:cNvSpPr>
          <p:nvPr>
            <p:ph type="title"/>
          </p:nvPr>
        </p:nvSpPr>
        <p:spPr/>
        <p:txBody>
          <a:bodyPr/>
          <a:lstStyle/>
          <a:p>
            <a:r>
              <a:rPr lang="en-US" altLang="en-US" smtClean="0"/>
              <a:t>… but does it work for membrane proteins?</a:t>
            </a:r>
          </a:p>
        </p:txBody>
      </p:sp>
      <p:sp>
        <p:nvSpPr>
          <p:cNvPr id="141316" name="Content Placeholder 2"/>
          <p:cNvSpPr>
            <a:spLocks noGrp="1"/>
          </p:cNvSpPr>
          <p:nvPr>
            <p:ph idx="1"/>
          </p:nvPr>
        </p:nvSpPr>
        <p:spPr>
          <a:xfrm>
            <a:off x="457200" y="1728788"/>
            <a:ext cx="8229600" cy="3040062"/>
          </a:xfrm>
        </p:spPr>
        <p:txBody>
          <a:bodyPr/>
          <a:lstStyle/>
          <a:p>
            <a:pPr marL="0" indent="0">
              <a:buFontTx/>
              <a:buNone/>
            </a:pPr>
            <a:r>
              <a:rPr lang="en-US" altLang="en-US" sz="1600" b="1" smtClean="0"/>
              <a:t>CCP4BB:</a:t>
            </a:r>
            <a:endParaRPr lang="en-US" altLang="en-US" sz="1400" smtClean="0"/>
          </a:p>
          <a:p>
            <a:pPr marL="0" indent="0">
              <a:buFontTx/>
              <a:buNone/>
            </a:pPr>
            <a:r>
              <a:rPr lang="en-US" altLang="en-US" sz="1400" smtClean="0"/>
              <a:t>“We used it for a large membrane protein complex and diffraction improved from ~7 to 2.7 A. The crystal is fished out and put into mother liquor solution in the button, sealed with dialysis membrane and the button is then placed into about 5 mls of mother liquor with slightly higher PEG concentration. Then you just exchange outside buffer every day or so for solutions containing higher concentrations of PEG. We went from ~9 to 30 % PEG4000 in about a week. You can easily observe crystal under microscope and if it cracks - you went too far/too quickly with PEG and need to use a bit less next time. Also, this method allows you to control all other components of the dehydrating solution - we needed to decrease salt concentration at the same time as increasing PEG. You can also introduce/increase cryo-protectant concentration at the same time. With these crystals, otherwise excellent dehydration machines already mentioned did not work, possibly because the process had to be really slow.”</a:t>
            </a:r>
          </a:p>
        </p:txBody>
      </p:sp>
      <p:sp>
        <p:nvSpPr>
          <p:cNvPr id="4" name="Oval 3"/>
          <p:cNvSpPr/>
          <p:nvPr/>
        </p:nvSpPr>
        <p:spPr>
          <a:xfrm>
            <a:off x="425450" y="5873750"/>
            <a:ext cx="1017588"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Oval 4"/>
          <p:cNvSpPr/>
          <p:nvPr/>
        </p:nvSpPr>
        <p:spPr>
          <a:xfrm>
            <a:off x="6735763" y="1968500"/>
            <a:ext cx="1158875" cy="43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Oval 6"/>
          <p:cNvSpPr/>
          <p:nvPr/>
        </p:nvSpPr>
        <p:spPr>
          <a:xfrm>
            <a:off x="4070350" y="2882900"/>
            <a:ext cx="1466850"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Oval 7"/>
          <p:cNvSpPr/>
          <p:nvPr/>
        </p:nvSpPr>
        <p:spPr>
          <a:xfrm>
            <a:off x="482600" y="5218113"/>
            <a:ext cx="2943225"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07223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1362"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2F</a:t>
            </a:r>
            <a:r>
              <a:rPr lang="en-US" altLang="en-US" sz="3600" baseline="-25000" dirty="0" smtClean="0">
                <a:solidFill>
                  <a:schemeClr val="tx1"/>
                </a:solidFill>
              </a:rPr>
              <a:t>sim</a:t>
            </a:r>
            <a:r>
              <a:rPr lang="en-US" altLang="en-US" sz="3600" dirty="0" smtClean="0">
                <a:solidFill>
                  <a:schemeClr val="tx1"/>
                </a:solidFill>
              </a:rPr>
              <a:t>-F</a:t>
            </a:r>
            <a:r>
              <a:rPr lang="en-US" altLang="en-US" sz="3600" baseline="-25000" dirty="0" smtClean="0">
                <a:solidFill>
                  <a:schemeClr val="tx1"/>
                </a:solidFill>
              </a:rPr>
              <a:t>calc</a:t>
            </a:r>
            <a:r>
              <a:rPr lang="en-US" altLang="en-US" sz="3600" dirty="0" smtClean="0">
                <a:solidFill>
                  <a:schemeClr val="tx1"/>
                </a:solidFill>
              </a:rPr>
              <a:t> and “true difference” maps</a:t>
            </a:r>
          </a:p>
        </p:txBody>
      </p:sp>
      <p:pic>
        <p:nvPicPr>
          <p:cNvPr id="271363"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Text Box 4"/>
          <p:cNvSpPr txBox="1">
            <a:spLocks noChangeArrowheads="1"/>
          </p:cNvSpPr>
          <p:nvPr/>
        </p:nvSpPr>
        <p:spPr bwMode="auto">
          <a:xfrm>
            <a:off x="77788" y="5789613"/>
            <a:ext cx="270986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4F4FC5"/>
                </a:solidFill>
                <a:cs typeface="Arial" charset="0"/>
              </a:rPr>
              <a:t>1 “sigma” 2F</a:t>
            </a:r>
            <a:r>
              <a:rPr lang="en-US" altLang="en-US" sz="2400" baseline="-25000" dirty="0">
                <a:solidFill>
                  <a:srgbClr val="4F4FC5"/>
                </a:solidFill>
                <a:cs typeface="Arial" charset="0"/>
              </a:rPr>
              <a:t>sim</a:t>
            </a:r>
            <a:r>
              <a:rPr lang="en-US" altLang="en-US" sz="2400" dirty="0">
                <a:solidFill>
                  <a:srgbClr val="4F4FC5"/>
                </a:solidFill>
                <a:cs typeface="Arial" charset="0"/>
              </a:rPr>
              <a:t>-F</a:t>
            </a:r>
            <a:r>
              <a:rPr lang="en-US" altLang="en-US" sz="2400" baseline="-25000" dirty="0">
                <a:solidFill>
                  <a:srgbClr val="4F4FC5"/>
                </a:solidFill>
                <a:cs typeface="Arial" charset="0"/>
              </a:rPr>
              <a:t>c</a:t>
            </a:r>
          </a:p>
          <a:p>
            <a:pPr eaLnBrk="1" hangingPunct="1">
              <a:spcBef>
                <a:spcPct val="0"/>
              </a:spcBef>
              <a:buFontTx/>
              <a:buNone/>
            </a:pPr>
            <a:r>
              <a:rPr lang="en-US" altLang="en-US" sz="2400" dirty="0">
                <a:solidFill>
                  <a:srgbClr val="CC9900"/>
                </a:solidFill>
                <a:cs typeface="Arial" charset="0"/>
              </a:rPr>
              <a:t>F</a:t>
            </a:r>
            <a:r>
              <a:rPr lang="en-US" altLang="en-US" sz="2400" baseline="-25000" dirty="0">
                <a:solidFill>
                  <a:srgbClr val="CC9900"/>
                </a:solidFill>
                <a:cs typeface="Arial" charset="0"/>
              </a:rPr>
              <a:t>right</a:t>
            </a:r>
            <a:r>
              <a:rPr lang="en-US" altLang="en-US" sz="2400" dirty="0">
                <a:solidFill>
                  <a:srgbClr val="CC9900"/>
                </a:solidFill>
                <a:cs typeface="Arial" charset="0"/>
              </a:rPr>
              <a:t> – (2F</a:t>
            </a:r>
            <a:r>
              <a:rPr lang="en-US" altLang="en-US" sz="2400" baseline="-25000" dirty="0">
                <a:solidFill>
                  <a:srgbClr val="CC9900"/>
                </a:solidFill>
                <a:cs typeface="Arial" charset="0"/>
              </a:rPr>
              <a:t>sim</a:t>
            </a:r>
            <a:r>
              <a:rPr lang="en-US" altLang="en-US" sz="2400" dirty="0">
                <a:solidFill>
                  <a:srgbClr val="CC9900"/>
                </a:solidFill>
                <a:cs typeface="Arial" charset="0"/>
              </a:rPr>
              <a:t>-F</a:t>
            </a:r>
            <a:r>
              <a:rPr lang="en-US" altLang="en-US" sz="2400" baseline="-25000" dirty="0">
                <a:solidFill>
                  <a:srgbClr val="CC9900"/>
                </a:solidFill>
                <a:cs typeface="Arial" charset="0"/>
              </a:rPr>
              <a:t>c</a:t>
            </a:r>
            <a:r>
              <a:rPr lang="en-US" altLang="en-US" sz="2400" dirty="0">
                <a:solidFill>
                  <a:srgbClr val="CC9900"/>
                </a:solidFill>
                <a:cs typeface="Arial" charset="0"/>
              </a:rPr>
              <a:t>)</a:t>
            </a:r>
          </a:p>
        </p:txBody>
      </p:sp>
      <p:sp>
        <p:nvSpPr>
          <p:cNvPr id="271365"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dirty="0">
                <a:solidFill>
                  <a:srgbClr val="000000"/>
                </a:solidFill>
                <a:cs typeface="Arial" charset="0"/>
              </a:rPr>
              <a:t>1.0 Å data</a:t>
            </a:r>
          </a:p>
          <a:p>
            <a:pPr algn="ctr" eaLnBrk="1" hangingPunct="1">
              <a:spcBef>
                <a:spcPct val="0"/>
              </a:spcBef>
              <a:buFontTx/>
              <a:buNone/>
            </a:pPr>
            <a:r>
              <a:rPr lang="en-US" altLang="en-US" sz="2400" dirty="0" err="1" smtClean="0">
                <a:solidFill>
                  <a:srgbClr val="000000"/>
                </a:solidFill>
                <a:cs typeface="Arial" charset="0"/>
              </a:rPr>
              <a:t>R</a:t>
            </a:r>
            <a:r>
              <a:rPr lang="en-US" altLang="en-US" sz="2400" baseline="-25000" dirty="0" err="1" smtClean="0">
                <a:solidFill>
                  <a:srgbClr val="000000"/>
                </a:solidFill>
                <a:cs typeface="Arial" charset="0"/>
              </a:rPr>
              <a:t>work</a:t>
            </a:r>
            <a:r>
              <a:rPr lang="en-US" altLang="en-US" sz="2400" dirty="0" smtClean="0">
                <a:solidFill>
                  <a:srgbClr val="000000"/>
                </a:solidFill>
                <a:cs typeface="Arial" charset="0"/>
              </a:rPr>
              <a:t>= </a:t>
            </a:r>
            <a:r>
              <a:rPr lang="en-US" altLang="en-US" sz="2400" dirty="0">
                <a:solidFill>
                  <a:srgbClr val="000000"/>
                </a:solidFill>
                <a:cs typeface="Arial" charset="0"/>
              </a:rPr>
              <a:t>0.137</a:t>
            </a:r>
          </a:p>
          <a:p>
            <a:pPr algn="ctr" eaLnBrk="1" hangingPunct="1">
              <a:spcBef>
                <a:spcPct val="0"/>
              </a:spcBef>
              <a:buFontTx/>
              <a:buNone/>
            </a:pPr>
            <a:r>
              <a:rPr lang="en-US" altLang="en-US" sz="2400" dirty="0" err="1">
                <a:solidFill>
                  <a:srgbClr val="000000"/>
                </a:solidFill>
                <a:cs typeface="Arial" charset="0"/>
              </a:rPr>
              <a:t>R</a:t>
            </a:r>
            <a:r>
              <a:rPr lang="en-US" altLang="en-US" sz="2400" baseline="-25000" dirty="0" err="1">
                <a:solidFill>
                  <a:srgbClr val="000000"/>
                </a:solidFill>
                <a:cs typeface="Arial" charset="0"/>
              </a:rPr>
              <a:t>free</a:t>
            </a:r>
            <a:r>
              <a:rPr lang="en-US" altLang="en-US" sz="2400" dirty="0">
                <a:solidFill>
                  <a:srgbClr val="000000"/>
                </a:solidFill>
                <a:cs typeface="Arial" charset="0"/>
              </a:rPr>
              <a:t> = 0.159</a:t>
            </a:r>
          </a:p>
        </p:txBody>
      </p:sp>
    </p:spTree>
    <p:extLst>
      <p:ext uri="{BB962C8B-B14F-4D97-AF65-F5344CB8AC3E}">
        <p14:creationId xmlns:p14="http://schemas.microsoft.com/office/powerpoint/2010/main" val="2628746845"/>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726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30 conformers from 24,000</a:t>
            </a:r>
          </a:p>
        </p:txBody>
      </p:sp>
      <p:pic>
        <p:nvPicPr>
          <p:cNvPr id="267267"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33714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Conventional model vs X-ray data</a:t>
            </a:r>
          </a:p>
        </p:txBody>
      </p:sp>
      <p:pic>
        <p:nvPicPr>
          <p:cNvPr id="80899"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78255" y="5789613"/>
            <a:ext cx="270939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dirty="0">
                <a:solidFill>
                  <a:srgbClr val="4F4FC5"/>
                </a:solidFill>
                <a:cs typeface="Arial" pitchFamily="34" charset="0"/>
              </a:rPr>
              <a:t>1 “sigma” </a:t>
            </a:r>
            <a:r>
              <a:rPr lang="en-US" altLang="en-US" sz="2400" dirty="0" smtClean="0">
                <a:solidFill>
                  <a:srgbClr val="4F4FC5"/>
                </a:solidFill>
                <a:cs typeface="Arial" pitchFamily="34" charset="0"/>
              </a:rPr>
              <a:t>2F</a:t>
            </a:r>
            <a:r>
              <a:rPr lang="en-US" altLang="en-US" sz="2400" baseline="-25000" dirty="0" smtClean="0">
                <a:solidFill>
                  <a:srgbClr val="4F4FC5"/>
                </a:solidFill>
                <a:cs typeface="Arial" pitchFamily="34" charset="0"/>
              </a:rPr>
              <a:t>obs</a:t>
            </a:r>
            <a:r>
              <a:rPr lang="en-US" altLang="en-US" sz="2400" dirty="0" smtClean="0">
                <a:solidFill>
                  <a:srgbClr val="4F4FC5"/>
                </a:solidFill>
                <a:cs typeface="Arial" pitchFamily="34" charset="0"/>
              </a:rPr>
              <a:t>-F</a:t>
            </a:r>
            <a:r>
              <a:rPr lang="en-US" altLang="en-US" sz="2400" baseline="-25000" dirty="0" smtClean="0">
                <a:solidFill>
                  <a:srgbClr val="4F4FC5"/>
                </a:solidFill>
                <a:cs typeface="Arial" pitchFamily="34" charset="0"/>
              </a:rPr>
              <a:t>c</a:t>
            </a:r>
            <a:endParaRPr lang="en-US" altLang="en-US" sz="2400" baseline="-25000" dirty="0">
              <a:solidFill>
                <a:srgbClr val="4F4FC5"/>
              </a:solidFill>
              <a:cs typeface="Arial" pitchFamily="34" charset="0"/>
            </a:endParaRPr>
          </a:p>
          <a:p>
            <a:pPr algn="r" eaLnBrk="1" hangingPunct="1">
              <a:spcBef>
                <a:spcPct val="0"/>
              </a:spcBef>
              <a:buFontTx/>
              <a:buNone/>
            </a:pPr>
            <a:r>
              <a:rPr lang="en-US" altLang="en-US" sz="2400" dirty="0">
                <a:solidFill>
                  <a:srgbClr val="CC9900"/>
                </a:solidFill>
                <a:cs typeface="Arial" pitchFamily="34" charset="0"/>
              </a:rPr>
              <a:t>2.5 “sigma” </a:t>
            </a:r>
            <a:r>
              <a:rPr lang="en-US" altLang="en-US" sz="2400" dirty="0" smtClean="0">
                <a:solidFill>
                  <a:srgbClr val="CC9900"/>
                </a:solidFill>
                <a:cs typeface="Arial" pitchFamily="34" charset="0"/>
              </a:rPr>
              <a:t>F</a:t>
            </a:r>
            <a:r>
              <a:rPr lang="en-US" altLang="en-US" sz="2400" baseline="-25000" dirty="0" smtClean="0">
                <a:solidFill>
                  <a:srgbClr val="CC9900"/>
                </a:solidFill>
                <a:cs typeface="Arial" pitchFamily="34" charset="0"/>
              </a:rPr>
              <a:t>obs</a:t>
            </a:r>
            <a:r>
              <a:rPr lang="en-US" altLang="en-US" sz="2400" dirty="0" smtClean="0">
                <a:solidFill>
                  <a:srgbClr val="CC9900"/>
                </a:solidFill>
                <a:cs typeface="Arial" pitchFamily="34" charset="0"/>
              </a:rPr>
              <a:t>-F</a:t>
            </a:r>
            <a:r>
              <a:rPr lang="en-US" altLang="en-US" sz="2400" baseline="-25000" dirty="0" smtClean="0">
                <a:solidFill>
                  <a:srgbClr val="CC9900"/>
                </a:solidFill>
                <a:cs typeface="Arial" pitchFamily="34" charset="0"/>
              </a:rPr>
              <a:t>c</a:t>
            </a:r>
            <a:endParaRPr lang="en-US" altLang="en-US" sz="2400" dirty="0">
              <a:solidFill>
                <a:srgbClr val="CC9900"/>
              </a:solidFill>
              <a:cs typeface="Arial" pitchFamily="34" charset="0"/>
            </a:endParaRPr>
          </a:p>
        </p:txBody>
      </p:sp>
      <p:sp>
        <p:nvSpPr>
          <p:cNvPr id="80901" name="Text Box 5"/>
          <p:cNvSpPr txBox="1">
            <a:spLocks noChangeArrowheads="1"/>
          </p:cNvSpPr>
          <p:nvPr/>
        </p:nvSpPr>
        <p:spPr bwMode="auto">
          <a:xfrm>
            <a:off x="75592" y="4573588"/>
            <a:ext cx="1937967"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dirty="0">
                <a:solidFill>
                  <a:srgbClr val="000000"/>
                </a:solidFill>
                <a:cs typeface="Arial" pitchFamily="34" charset="0"/>
              </a:rPr>
              <a:t>1.0 Å data</a:t>
            </a:r>
          </a:p>
          <a:p>
            <a:pPr algn="ctr" eaLnBrk="1" hangingPunct="1">
              <a:spcBef>
                <a:spcPct val="0"/>
              </a:spcBef>
              <a:buFontTx/>
              <a:buNone/>
            </a:pPr>
            <a:r>
              <a:rPr lang="en-US" altLang="en-US" sz="2400" dirty="0" err="1" smtClean="0">
                <a:solidFill>
                  <a:srgbClr val="000000"/>
                </a:solidFill>
                <a:cs typeface="Arial" pitchFamily="34" charset="0"/>
              </a:rPr>
              <a:t>R</a:t>
            </a:r>
            <a:r>
              <a:rPr lang="en-US" altLang="en-US" sz="2400" baseline="-25000" dirty="0" err="1" smtClean="0">
                <a:solidFill>
                  <a:srgbClr val="000000"/>
                </a:solidFill>
                <a:cs typeface="Arial" pitchFamily="34" charset="0"/>
              </a:rPr>
              <a:t>work</a:t>
            </a:r>
            <a:r>
              <a:rPr lang="en-US" altLang="en-US" sz="2400" dirty="0" smtClean="0">
                <a:solidFill>
                  <a:srgbClr val="000000"/>
                </a:solidFill>
                <a:cs typeface="Arial" pitchFamily="34" charset="0"/>
              </a:rPr>
              <a:t> = </a:t>
            </a:r>
            <a:r>
              <a:rPr lang="en-US" altLang="en-US" sz="2400" dirty="0">
                <a:solidFill>
                  <a:srgbClr val="000000"/>
                </a:solidFill>
                <a:cs typeface="Arial" pitchFamily="34" charset="0"/>
              </a:rPr>
              <a:t>0.116</a:t>
            </a:r>
          </a:p>
          <a:p>
            <a:pPr algn="ctr" eaLnBrk="1" hangingPunct="1">
              <a:spcBef>
                <a:spcPct val="0"/>
              </a:spcBef>
              <a:buFontTx/>
              <a:buNone/>
            </a:pPr>
            <a:r>
              <a:rPr lang="en-US" altLang="en-US" sz="2400" dirty="0" err="1">
                <a:solidFill>
                  <a:srgbClr val="000000"/>
                </a:solidFill>
                <a:cs typeface="Arial" pitchFamily="34" charset="0"/>
              </a:rPr>
              <a:t>R</a:t>
            </a:r>
            <a:r>
              <a:rPr lang="en-US" altLang="en-US" sz="2400" baseline="-25000" dirty="0" err="1">
                <a:solidFill>
                  <a:srgbClr val="000000"/>
                </a:solidFill>
                <a:cs typeface="Arial" pitchFamily="34" charset="0"/>
              </a:rPr>
              <a:t>free</a:t>
            </a:r>
            <a:r>
              <a:rPr lang="en-US" altLang="en-US" sz="2400" dirty="0">
                <a:solidFill>
                  <a:srgbClr val="000000"/>
                </a:solidFill>
                <a:cs typeface="Arial" pitchFamily="34" charset="0"/>
              </a:rPr>
              <a:t> = 0.135</a:t>
            </a:r>
          </a:p>
        </p:txBody>
      </p:sp>
    </p:spTree>
    <p:extLst>
      <p:ext uri="{BB962C8B-B14F-4D97-AF65-F5344CB8AC3E}">
        <p14:creationId xmlns:p14="http://schemas.microsoft.com/office/powerpoint/2010/main" val="297146229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2572355" y="636955"/>
            <a:ext cx="6220917" cy="6095784"/>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Cheating!  Use MD as a guide</a:t>
            </a:r>
          </a:p>
        </p:txBody>
      </p:sp>
      <p:sp>
        <p:nvSpPr>
          <p:cNvPr id="8" name="Rectangle 3"/>
          <p:cNvSpPr txBox="1">
            <a:spLocks noChangeArrowheads="1"/>
          </p:cNvSpPr>
          <p:nvPr/>
        </p:nvSpPr>
        <p:spPr bwMode="auto">
          <a:xfrm>
            <a:off x="325676" y="901337"/>
            <a:ext cx="7522924" cy="5643154"/>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742950" indent="-742950" algn="l" eaLnBrk="1" hangingPunct="1">
              <a:buFont typeface="+mj-lt"/>
              <a:buAutoNum type="arabicPeriod"/>
            </a:pPr>
            <a:r>
              <a:rPr lang="en-US" altLang="en-US" sz="3600" kern="0" dirty="0" smtClean="0">
                <a:solidFill>
                  <a:prstClr val="black"/>
                </a:solidFill>
              </a:rPr>
              <a:t>e</a:t>
            </a:r>
            <a:r>
              <a:rPr lang="en-US" altLang="en-US" sz="3600" kern="0" baseline="30000" dirty="0" smtClean="0">
                <a:solidFill>
                  <a:prstClr val="black"/>
                </a:solidFill>
              </a:rPr>
              <a:t>-</a:t>
            </a:r>
            <a:r>
              <a:rPr lang="en-US" altLang="en-US" sz="3600" kern="0" dirty="0" smtClean="0">
                <a:solidFill>
                  <a:prstClr val="black"/>
                </a:solidFill>
              </a:rPr>
              <a:t> density</a:t>
            </a:r>
            <a:r>
              <a:rPr lang="en-US" altLang="en-US" sz="3600" kern="0" dirty="0">
                <a:solidFill>
                  <a:prstClr val="black"/>
                </a:solidFill>
              </a:rPr>
              <a:t> </a:t>
            </a:r>
            <a:r>
              <a:rPr lang="en-US" altLang="en-US" sz="3600" kern="0" dirty="0" smtClean="0">
                <a:solidFill>
                  <a:prstClr val="black"/>
                </a:solidFill>
              </a:rPr>
              <a:t>from all 24000 copies</a:t>
            </a:r>
          </a:p>
          <a:p>
            <a:pPr marL="742950" indent="-742950" algn="l" eaLnBrk="1" hangingPunct="1">
              <a:buFont typeface="+mj-lt"/>
              <a:buAutoNum type="arabicPeriod"/>
            </a:pPr>
            <a:r>
              <a:rPr lang="en-US" altLang="en-US" sz="3600" kern="0" dirty="0" smtClean="0">
                <a:solidFill>
                  <a:prstClr val="black"/>
                </a:solidFill>
              </a:rPr>
              <a:t>only side chain in cell</a:t>
            </a:r>
          </a:p>
          <a:p>
            <a:pPr marL="742950" indent="-742950" algn="l" eaLnBrk="1" hangingPunct="1">
              <a:buFont typeface="+mj-lt"/>
              <a:buAutoNum type="arabicPeriod"/>
            </a:pPr>
            <a:r>
              <a:rPr lang="en-US" altLang="en-US" sz="3600" kern="0" dirty="0" err="1" smtClean="0">
                <a:solidFill>
                  <a:prstClr val="black"/>
                </a:solidFill>
              </a:rPr>
              <a:t>Rotamers</a:t>
            </a:r>
            <a:r>
              <a:rPr lang="en-US" altLang="en-US" sz="3600" kern="0" dirty="0" smtClean="0">
                <a:solidFill>
                  <a:prstClr val="black"/>
                </a:solidFill>
              </a:rPr>
              <a:t> from MD</a:t>
            </a:r>
          </a:p>
          <a:p>
            <a:pPr marL="742950" indent="-742950" algn="l" eaLnBrk="1" hangingPunct="1">
              <a:buFont typeface="+mj-lt"/>
              <a:buAutoNum type="arabicPeriod"/>
            </a:pPr>
            <a:r>
              <a:rPr lang="en-US" altLang="en-US" sz="3600" kern="0" dirty="0" smtClean="0">
                <a:solidFill>
                  <a:prstClr val="black"/>
                </a:solidFill>
              </a:rPr>
              <a:t>Perfect phases</a:t>
            </a:r>
          </a:p>
          <a:p>
            <a:pPr marL="742950" indent="-742950" algn="l" eaLnBrk="1" hangingPunct="1">
              <a:buFont typeface="+mj-lt"/>
              <a:buAutoNum type="arabicPeriod"/>
            </a:pPr>
            <a:r>
              <a:rPr lang="en-US" altLang="en-US" sz="3600" kern="0" dirty="0" smtClean="0">
                <a:solidFill>
                  <a:prstClr val="black"/>
                </a:solidFill>
              </a:rPr>
              <a:t>SA refine</a:t>
            </a:r>
          </a:p>
          <a:p>
            <a:pPr marL="742950" indent="-742950" algn="l" eaLnBrk="1" hangingPunct="1">
              <a:buFont typeface="+mj-lt"/>
              <a:buAutoNum type="arabicPeriod"/>
            </a:pPr>
            <a:r>
              <a:rPr lang="en-US" altLang="en-US" sz="3600" kern="0" dirty="0" err="1" smtClean="0">
                <a:solidFill>
                  <a:prstClr val="black"/>
                </a:solidFill>
              </a:rPr>
              <a:t>Occ</a:t>
            </a:r>
            <a:r>
              <a:rPr lang="en-US" altLang="en-US" sz="3600" kern="0" dirty="0" smtClean="0">
                <a:solidFill>
                  <a:prstClr val="black"/>
                </a:solidFill>
              </a:rPr>
              <a:t> ref</a:t>
            </a:r>
          </a:p>
          <a:p>
            <a:pPr marL="742950" indent="-742950" algn="l" eaLnBrk="1" hangingPunct="1">
              <a:buFont typeface="+mj-lt"/>
              <a:buAutoNum type="arabicPeriod"/>
            </a:pPr>
            <a:r>
              <a:rPr lang="en-US" altLang="en-US" sz="3600" kern="0" dirty="0" smtClean="0">
                <a:solidFill>
                  <a:prstClr val="black"/>
                </a:solidFill>
              </a:rPr>
              <a:t>Discard                                 zero </a:t>
            </a:r>
            <a:r>
              <a:rPr lang="en-US" altLang="en-US" sz="3600" kern="0" dirty="0" err="1" smtClean="0">
                <a:solidFill>
                  <a:prstClr val="black"/>
                </a:solidFill>
              </a:rPr>
              <a:t>occ</a:t>
            </a:r>
            <a:endParaRPr lang="en-US" altLang="en-US" sz="3600" kern="0" dirty="0" smtClean="0">
              <a:solidFill>
                <a:prstClr val="black"/>
              </a:solidFill>
            </a:endParaRPr>
          </a:p>
          <a:p>
            <a:pPr marL="742950" indent="-742950" algn="l" eaLnBrk="1" hangingPunct="1">
              <a:buFont typeface="+mj-lt"/>
              <a:buAutoNum type="arabicPeriod"/>
            </a:pPr>
            <a:r>
              <a:rPr lang="en-US" altLang="en-US" sz="3600" kern="0" dirty="0" smtClean="0">
                <a:solidFill>
                  <a:prstClr val="black"/>
                </a:solidFill>
              </a:rPr>
              <a:t>R &lt; 2%</a:t>
            </a:r>
          </a:p>
        </p:txBody>
      </p:sp>
    </p:spTree>
    <p:extLst>
      <p:ext uri="{BB962C8B-B14F-4D97-AF65-F5344CB8AC3E}">
        <p14:creationId xmlns:p14="http://schemas.microsoft.com/office/powerpoint/2010/main" val="32231302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2572355" y="636955"/>
            <a:ext cx="6220917" cy="6095784"/>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“de-conform” protocol</a:t>
            </a:r>
          </a:p>
        </p:txBody>
      </p:sp>
      <p:sp>
        <p:nvSpPr>
          <p:cNvPr id="8" name="Rectangle 3"/>
          <p:cNvSpPr txBox="1">
            <a:spLocks noChangeArrowheads="1"/>
          </p:cNvSpPr>
          <p:nvPr/>
        </p:nvSpPr>
        <p:spPr bwMode="auto">
          <a:xfrm>
            <a:off x="325676" y="901337"/>
            <a:ext cx="7522924" cy="5643154"/>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742950" indent="-742950" algn="l" eaLnBrk="1" hangingPunct="1">
              <a:buFont typeface="+mj-lt"/>
              <a:buAutoNum type="arabicPeriod"/>
            </a:pPr>
            <a:r>
              <a:rPr lang="en-US" altLang="en-US" sz="3600" kern="0" dirty="0" smtClean="0">
                <a:solidFill>
                  <a:prstClr val="black"/>
                </a:solidFill>
              </a:rPr>
              <a:t>Discard one conformer</a:t>
            </a:r>
          </a:p>
          <a:p>
            <a:pPr marL="742950" indent="-742950" algn="l" eaLnBrk="1" hangingPunct="1">
              <a:buFont typeface="+mj-lt"/>
              <a:buAutoNum type="arabicPeriod"/>
            </a:pPr>
            <a:r>
              <a:rPr lang="en-US" altLang="en-US" sz="3600" kern="0" dirty="0" smtClean="0">
                <a:solidFill>
                  <a:prstClr val="black"/>
                </a:solidFill>
              </a:rPr>
              <a:t>SA refine</a:t>
            </a:r>
          </a:p>
          <a:p>
            <a:pPr marL="742950" indent="-742950" algn="l" eaLnBrk="1" hangingPunct="1">
              <a:buFont typeface="+mj-lt"/>
              <a:buAutoNum type="arabicPeriod"/>
            </a:pPr>
            <a:r>
              <a:rPr lang="en-US" altLang="en-US" sz="3600" kern="0" dirty="0" smtClean="0">
                <a:solidFill>
                  <a:prstClr val="black"/>
                </a:solidFill>
              </a:rPr>
              <a:t>Repeat for all </a:t>
            </a:r>
            <a:r>
              <a:rPr lang="en-US" altLang="en-US" sz="3600" kern="0" dirty="0" err="1" smtClean="0">
                <a:solidFill>
                  <a:prstClr val="black"/>
                </a:solidFill>
              </a:rPr>
              <a:t>confs</a:t>
            </a:r>
            <a:endParaRPr lang="en-US" altLang="en-US" sz="3600" kern="0" dirty="0" smtClean="0">
              <a:solidFill>
                <a:prstClr val="black"/>
              </a:solidFill>
            </a:endParaRPr>
          </a:p>
          <a:p>
            <a:pPr marL="742950" indent="-742950" algn="l" eaLnBrk="1" hangingPunct="1">
              <a:buFont typeface="+mj-lt"/>
              <a:buAutoNum type="arabicPeriod"/>
            </a:pPr>
            <a:r>
              <a:rPr lang="en-US" altLang="en-US" sz="3600" kern="0" dirty="0" smtClean="0">
                <a:solidFill>
                  <a:prstClr val="black"/>
                </a:solidFill>
              </a:rPr>
              <a:t>Pick least important</a:t>
            </a:r>
          </a:p>
          <a:p>
            <a:pPr marL="742950" indent="-742950" algn="l" eaLnBrk="1" hangingPunct="1">
              <a:buFont typeface="+mj-lt"/>
              <a:buAutoNum type="arabicPeriod"/>
            </a:pPr>
            <a:r>
              <a:rPr lang="en-US" altLang="en-US" sz="3600" kern="0" dirty="0" smtClean="0">
                <a:solidFill>
                  <a:prstClr val="black"/>
                </a:solidFill>
              </a:rPr>
              <a:t>Remove it</a:t>
            </a:r>
          </a:p>
          <a:p>
            <a:pPr marL="742950" indent="-742950" algn="l" eaLnBrk="1" hangingPunct="1">
              <a:buFont typeface="+mj-lt"/>
              <a:buAutoNum type="arabicPeriod"/>
            </a:pPr>
            <a:r>
              <a:rPr lang="en-US" altLang="en-US" sz="3600" kern="0" dirty="0" err="1">
                <a:solidFill>
                  <a:prstClr val="black"/>
                </a:solidFill>
              </a:rPr>
              <a:t>g</a:t>
            </a:r>
            <a:r>
              <a:rPr lang="en-US" altLang="en-US" sz="3600" kern="0" dirty="0" err="1" smtClean="0">
                <a:solidFill>
                  <a:prstClr val="black"/>
                </a:solidFill>
              </a:rPr>
              <a:t>oto</a:t>
            </a:r>
            <a:r>
              <a:rPr lang="en-US" altLang="en-US" sz="3600" kern="0" dirty="0" smtClean="0">
                <a:solidFill>
                  <a:prstClr val="black"/>
                </a:solidFill>
              </a:rPr>
              <a:t> 1</a:t>
            </a:r>
          </a:p>
          <a:p>
            <a:pPr marL="742950" indent="-742950" algn="l" eaLnBrk="1" hangingPunct="1">
              <a:buFont typeface="+mj-lt"/>
              <a:buAutoNum type="arabicPeriod"/>
            </a:pPr>
            <a:r>
              <a:rPr lang="en-US" altLang="en-US" sz="3600" kern="0" dirty="0" smtClean="0">
                <a:solidFill>
                  <a:prstClr val="black"/>
                </a:solidFill>
              </a:rPr>
              <a:t>Stop when                                      R &gt; 3%</a:t>
            </a:r>
          </a:p>
        </p:txBody>
      </p:sp>
    </p:spTree>
    <p:extLst>
      <p:ext uri="{BB962C8B-B14F-4D97-AF65-F5344CB8AC3E}">
        <p14:creationId xmlns:p14="http://schemas.microsoft.com/office/powerpoint/2010/main" val="29114472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83991216"/>
              </p:ext>
            </p:extLst>
          </p:nvPr>
        </p:nvGraphicFramePr>
        <p:xfrm>
          <a:off x="404813" y="590550"/>
          <a:ext cx="8774112" cy="5915025"/>
        </p:xfrm>
        <a:graphic>
          <a:graphicData uri="http://schemas.openxmlformats.org/presentationml/2006/ole">
            <mc:AlternateContent xmlns:mc="http://schemas.openxmlformats.org/markup-compatibility/2006">
              <mc:Choice xmlns:v="urn:schemas-microsoft-com:vml" Requires="v">
                <p:oleObj spid="_x0000_s29703" name="Chart" r:id="rId3" imgW="7296180" imgH="4914805" progId="MSGraph.Chart.8">
                  <p:embed followColorScheme="full"/>
                </p:oleObj>
              </mc:Choice>
              <mc:Fallback>
                <p:oleObj name="Chart" r:id="rId3" imgW="7296180" imgH="4914805" progId="MSGraph.Chart.8">
                  <p:embed followColorScheme="full"/>
                  <p:pic>
                    <p:nvPicPr>
                      <p:cNvPr id="0" name=""/>
                      <p:cNvPicPr>
                        <a:picLocks noChangeAspect="1" noChangeArrowheads="1"/>
                      </p:cNvPicPr>
                      <p:nvPr/>
                    </p:nvPicPr>
                    <p:blipFill>
                      <a:blip r:embed="rId4"/>
                      <a:srcRect/>
                      <a:stretch>
                        <a:fillRect/>
                      </a:stretch>
                    </p:blipFill>
                    <p:spPr bwMode="auto">
                      <a:xfrm>
                        <a:off x="404813" y="590550"/>
                        <a:ext cx="8774112" cy="591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495721" y="6204621"/>
            <a:ext cx="4059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Number of conformers</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667007" y="3263090"/>
            <a:ext cx="22028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 factor (%)</a:t>
            </a:r>
            <a:endParaRPr lang="en-US" altLang="en-US" sz="2800" b="1" dirty="0">
              <a:solidFill>
                <a:prstClr val="black"/>
              </a:solidFill>
              <a:latin typeface="Arial" panose="020B0604020202020204" pitchFamily="34" charset="0"/>
            </a:endParaRPr>
          </a:p>
        </p:txBody>
      </p:sp>
      <p:sp>
        <p:nvSpPr>
          <p:cNvPr id="2" name="TextBox 1"/>
          <p:cNvSpPr txBox="1"/>
          <p:nvPr/>
        </p:nvSpPr>
        <p:spPr>
          <a:xfrm>
            <a:off x="0" y="0"/>
            <a:ext cx="9144000"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latin typeface="Arial" panose="020B0604020202020204" pitchFamily="34" charset="0"/>
              </a:rPr>
              <a:t>“</a:t>
            </a:r>
            <a:r>
              <a:rPr lang="en-US" sz="4000" dirty="0" err="1" smtClean="0">
                <a:solidFill>
                  <a:prstClr val="black"/>
                </a:solidFill>
                <a:latin typeface="Arial" panose="020B0604020202020204" pitchFamily="34" charset="0"/>
              </a:rPr>
              <a:t>deconform</a:t>
            </a:r>
            <a:r>
              <a:rPr lang="en-US" sz="4000" dirty="0" smtClean="0">
                <a:solidFill>
                  <a:prstClr val="black"/>
                </a:solidFill>
                <a:latin typeface="Arial" panose="020B0604020202020204" pitchFamily="34" charset="0"/>
              </a:rPr>
              <a:t>” to parsimonious model</a:t>
            </a:r>
            <a:endParaRPr lang="en-US" sz="4000" dirty="0">
              <a:solidFill>
                <a:prstClr val="black"/>
              </a:solidFill>
              <a:latin typeface="Arial" panose="020B0604020202020204" pitchFamily="34" charset="0"/>
            </a:endParaRPr>
          </a:p>
        </p:txBody>
      </p:sp>
    </p:spTree>
    <p:extLst>
      <p:ext uri="{BB962C8B-B14F-4D97-AF65-F5344CB8AC3E}">
        <p14:creationId xmlns:p14="http://schemas.microsoft.com/office/powerpoint/2010/main" val="12915920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needed?</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solidFill>
                  <a:prstClr val="black"/>
                </a:solidFill>
                <a:latin typeface="Arial"/>
                <a:cs typeface="Arial" panose="020B0604020202020204" pitchFamily="34" charset="0"/>
              </a:rPr>
              <a:t>R</a:t>
            </a:r>
            <a:r>
              <a:rPr lang="en-US" sz="3600" baseline="-25000" dirty="0" err="1">
                <a:solidFill>
                  <a:prstClr val="black"/>
                </a:solidFill>
                <a:latin typeface="Arial"/>
                <a:cs typeface="Arial" panose="020B0604020202020204" pitchFamily="34" charset="0"/>
              </a:rPr>
              <a:t>work</a:t>
            </a:r>
            <a:r>
              <a:rPr lang="en-US" sz="3600" dirty="0">
                <a:solidFill>
                  <a:prstClr val="black"/>
                </a:solidFill>
                <a:latin typeface="Arial"/>
                <a:cs typeface="Arial" panose="020B0604020202020204" pitchFamily="34" charset="0"/>
              </a:rPr>
              <a:t> = 0.0441</a:t>
            </a:r>
          </a:p>
          <a:p>
            <a:r>
              <a:rPr lang="en-US" sz="3600" dirty="0" err="1">
                <a:solidFill>
                  <a:prstClr val="black"/>
                </a:solidFill>
                <a:latin typeface="Arial"/>
                <a:cs typeface="Arial" panose="020B0604020202020204" pitchFamily="34" charset="0"/>
              </a:rPr>
              <a:t>R</a:t>
            </a:r>
            <a:r>
              <a:rPr lang="en-US" sz="3600" baseline="-25000" dirty="0" err="1">
                <a:solidFill>
                  <a:prstClr val="black"/>
                </a:solidFill>
                <a:latin typeface="Arial"/>
                <a:cs typeface="Arial" panose="020B0604020202020204" pitchFamily="34" charset="0"/>
              </a:rPr>
              <a:t>free</a:t>
            </a:r>
            <a:r>
              <a:rPr lang="en-US" sz="3600" dirty="0">
                <a:solidFill>
                  <a:prstClr val="black"/>
                </a:solidFill>
                <a:latin typeface="Arial"/>
                <a:cs typeface="Arial" panose="020B0604020202020204" pitchFamily="34" charset="0"/>
              </a:rPr>
              <a:t>  = 0.0516</a:t>
            </a:r>
          </a:p>
          <a:p>
            <a:r>
              <a:rPr lang="en-US" sz="3600" dirty="0">
                <a:solidFill>
                  <a:prstClr val="black"/>
                </a:solidFill>
                <a:latin typeface="Arial"/>
                <a:cs typeface="Arial" panose="020B0604020202020204" pitchFamily="34" charset="0"/>
              </a:rPr>
              <a:t>vs </a:t>
            </a:r>
            <a:r>
              <a:rPr lang="en-US" sz="3600" dirty="0" err="1">
                <a:solidFill>
                  <a:prstClr val="black"/>
                </a:solidFill>
                <a:latin typeface="Arial"/>
                <a:cs typeface="Arial" panose="020B0604020202020204" pitchFamily="34" charset="0"/>
              </a:rPr>
              <a:t>F</a:t>
            </a:r>
            <a:r>
              <a:rPr lang="en-US" sz="3600" baseline="-25000" dirty="0" err="1">
                <a:solidFill>
                  <a:prstClr val="black"/>
                </a:solidFill>
                <a:latin typeface="Arial"/>
                <a:cs typeface="Arial" panose="020B0604020202020204" pitchFamily="34" charset="0"/>
              </a:rPr>
              <a:t>sim</a:t>
            </a:r>
            <a:endParaRPr lang="en-US" sz="3600" baseline="-25000" dirty="0">
              <a:solidFill>
                <a:prstClr val="black"/>
              </a:solidFill>
              <a:latin typeface="Arial"/>
              <a:cs typeface="Arial" panose="020B0604020202020204" pitchFamily="34" charset="0"/>
            </a:endParaRPr>
          </a:p>
        </p:txBody>
      </p:sp>
      <p:sp>
        <p:nvSpPr>
          <p:cNvPr id="11"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rPr>
              <a:t>Answer: 2-14</a:t>
            </a:r>
          </a:p>
        </p:txBody>
      </p:sp>
      <p:sp>
        <p:nvSpPr>
          <p:cNvPr id="2" name="TextBox 1"/>
          <p:cNvSpPr txBox="1"/>
          <p:nvPr/>
        </p:nvSpPr>
        <p:spPr>
          <a:xfrm>
            <a:off x="152400" y="4648200"/>
            <a:ext cx="3624710" cy="954107"/>
          </a:xfrm>
          <a:prstGeom prst="rect">
            <a:avLst/>
          </a:prstGeom>
          <a:noFill/>
        </p:spPr>
        <p:txBody>
          <a:bodyPr wrap="none" rtlCol="0">
            <a:spAutoFit/>
          </a:bodyPr>
          <a:lstStyle/>
          <a:p>
            <a:r>
              <a:rPr lang="en-US" sz="2800" dirty="0">
                <a:solidFill>
                  <a:srgbClr val="00B050"/>
                </a:solidFill>
                <a:latin typeface="Arial"/>
                <a:cs typeface="Arial" charset="0"/>
              </a:rPr>
              <a:t>MD-derived fake </a:t>
            </a:r>
            <a:r>
              <a:rPr lang="en-US" sz="2800" dirty="0" smtClean="0">
                <a:solidFill>
                  <a:srgbClr val="00B050"/>
                </a:solidFill>
                <a:latin typeface="Arial"/>
                <a:cs typeface="Arial" charset="0"/>
              </a:rPr>
              <a:t>data</a:t>
            </a:r>
          </a:p>
          <a:p>
            <a:r>
              <a:rPr lang="en-US" sz="2800" dirty="0">
                <a:solidFill>
                  <a:srgbClr val="00B050"/>
                </a:solidFill>
                <a:latin typeface="Arial"/>
                <a:cs typeface="Arial" charset="0"/>
              </a:rPr>
              <a:t> </a:t>
            </a:r>
            <a:r>
              <a:rPr lang="en-US" sz="2800" dirty="0" smtClean="0">
                <a:solidFill>
                  <a:srgbClr val="00B050"/>
                </a:solidFill>
                <a:latin typeface="Arial"/>
                <a:cs typeface="Arial" charset="0"/>
              </a:rPr>
              <a:t>    protein only</a:t>
            </a:r>
            <a:endParaRPr lang="en-US" sz="2800" dirty="0">
              <a:solidFill>
                <a:srgbClr val="00B050"/>
              </a:solidFill>
              <a:latin typeface="Arial"/>
              <a:cs typeface="Arial" charset="0"/>
            </a:endParaRPr>
          </a:p>
        </p:txBody>
      </p:sp>
    </p:spTree>
    <p:extLst>
      <p:ext uri="{BB962C8B-B14F-4D97-AF65-F5344CB8AC3E}">
        <p14:creationId xmlns:p14="http://schemas.microsoft.com/office/powerpoint/2010/main" val="23896822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4" name="TextBox 3"/>
          <p:cNvSpPr txBox="1"/>
          <p:nvPr/>
        </p:nvSpPr>
        <p:spPr>
          <a:xfrm>
            <a:off x="211690" y="2705622"/>
            <a:ext cx="4322732" cy="1754326"/>
          </a:xfrm>
          <a:prstGeom prst="rect">
            <a:avLst/>
          </a:prstGeom>
          <a:noFill/>
        </p:spPr>
        <p:txBody>
          <a:bodyPr wrap="square" rtlCol="0">
            <a:spAutoFit/>
          </a:bodyPr>
          <a:lstStyle/>
          <a:p>
            <a:r>
              <a:rPr lang="en-US" sz="3600" dirty="0" err="1">
                <a:solidFill>
                  <a:prstClr val="black"/>
                </a:solidFill>
                <a:latin typeface="Arial"/>
                <a:cs typeface="Arial" panose="020B0604020202020204" pitchFamily="34" charset="0"/>
              </a:rPr>
              <a:t>R</a:t>
            </a:r>
            <a:r>
              <a:rPr lang="en-US" sz="3600" baseline="-25000" dirty="0" err="1">
                <a:solidFill>
                  <a:prstClr val="black"/>
                </a:solidFill>
                <a:latin typeface="Arial"/>
                <a:cs typeface="Arial" panose="020B0604020202020204" pitchFamily="34" charset="0"/>
              </a:rPr>
              <a:t>work</a:t>
            </a:r>
            <a:r>
              <a:rPr lang="en-US" sz="3600" dirty="0">
                <a:solidFill>
                  <a:prstClr val="black"/>
                </a:solidFill>
                <a:latin typeface="Arial"/>
                <a:cs typeface="Arial" panose="020B0604020202020204" pitchFamily="34" charset="0"/>
              </a:rPr>
              <a:t> = 0.135</a:t>
            </a:r>
          </a:p>
          <a:p>
            <a:r>
              <a:rPr lang="en-US" sz="3600" dirty="0" err="1">
                <a:solidFill>
                  <a:prstClr val="black"/>
                </a:solidFill>
                <a:latin typeface="Arial"/>
                <a:cs typeface="Arial" panose="020B0604020202020204" pitchFamily="34" charset="0"/>
              </a:rPr>
              <a:t>R</a:t>
            </a:r>
            <a:r>
              <a:rPr lang="en-US" sz="3600" baseline="-25000" dirty="0" err="1">
                <a:solidFill>
                  <a:prstClr val="black"/>
                </a:solidFill>
                <a:latin typeface="Arial"/>
                <a:cs typeface="Arial" panose="020B0604020202020204" pitchFamily="34" charset="0"/>
              </a:rPr>
              <a:t>free</a:t>
            </a:r>
            <a:r>
              <a:rPr lang="en-US" sz="3600" dirty="0">
                <a:solidFill>
                  <a:prstClr val="black"/>
                </a:solidFill>
                <a:latin typeface="Arial"/>
                <a:cs typeface="Arial" panose="020B0604020202020204" pitchFamily="34" charset="0"/>
              </a:rPr>
              <a:t>  = 0.158</a:t>
            </a:r>
          </a:p>
          <a:p>
            <a:r>
              <a:rPr lang="en-US" sz="3600" dirty="0">
                <a:solidFill>
                  <a:prstClr val="black"/>
                </a:solidFill>
                <a:latin typeface="Arial"/>
                <a:cs typeface="Arial" panose="020B0604020202020204" pitchFamily="34" charset="0"/>
              </a:rPr>
              <a:t>vs F</a:t>
            </a:r>
            <a:r>
              <a:rPr lang="en-US" sz="3600" baseline="-25000" dirty="0">
                <a:solidFill>
                  <a:prstClr val="black"/>
                </a:solidFill>
                <a:latin typeface="Arial"/>
                <a:cs typeface="Arial" panose="020B0604020202020204" pitchFamily="34" charset="0"/>
              </a:rPr>
              <a:t>obs</a:t>
            </a:r>
          </a:p>
        </p:txBody>
      </p:sp>
      <p:sp>
        <p:nvSpPr>
          <p:cNvPr id="7" name="TextBox 6"/>
          <p:cNvSpPr txBox="1"/>
          <p:nvPr/>
        </p:nvSpPr>
        <p:spPr>
          <a:xfrm>
            <a:off x="152400" y="4876800"/>
            <a:ext cx="4322732" cy="1754326"/>
          </a:xfrm>
          <a:prstGeom prst="rect">
            <a:avLst/>
          </a:prstGeom>
          <a:noFill/>
        </p:spPr>
        <p:txBody>
          <a:bodyPr wrap="square" rtlCol="0">
            <a:spAutoFit/>
          </a:bodyPr>
          <a:lstStyle/>
          <a:p>
            <a:r>
              <a:rPr lang="en-US" sz="3600" dirty="0">
                <a:solidFill>
                  <a:prstClr val="black"/>
                </a:solidFill>
                <a:latin typeface="Arial"/>
                <a:cs typeface="Arial" panose="020B0604020202020204" pitchFamily="34" charset="0"/>
              </a:rPr>
              <a:t>1aho:</a:t>
            </a:r>
          </a:p>
          <a:p>
            <a:r>
              <a:rPr lang="en-US" sz="3600" dirty="0" err="1">
                <a:solidFill>
                  <a:prstClr val="black"/>
                </a:solidFill>
                <a:latin typeface="Arial"/>
                <a:cs typeface="Arial" panose="020B0604020202020204" pitchFamily="34" charset="0"/>
              </a:rPr>
              <a:t>R</a:t>
            </a:r>
            <a:r>
              <a:rPr lang="en-US" sz="3600" baseline="-25000" dirty="0" err="1">
                <a:solidFill>
                  <a:prstClr val="black"/>
                </a:solidFill>
                <a:latin typeface="Arial"/>
                <a:cs typeface="Arial" panose="020B0604020202020204" pitchFamily="34" charset="0"/>
              </a:rPr>
              <a:t>work</a:t>
            </a:r>
            <a:r>
              <a:rPr lang="en-US" sz="3600" dirty="0">
                <a:solidFill>
                  <a:prstClr val="black"/>
                </a:solidFill>
                <a:latin typeface="Arial"/>
                <a:cs typeface="Arial" panose="020B0604020202020204" pitchFamily="34" charset="0"/>
              </a:rPr>
              <a:t> = 0.1475</a:t>
            </a:r>
          </a:p>
          <a:p>
            <a:r>
              <a:rPr lang="en-US" sz="3600" dirty="0" err="1">
                <a:solidFill>
                  <a:prstClr val="black"/>
                </a:solidFill>
                <a:latin typeface="Arial"/>
                <a:cs typeface="Arial" panose="020B0604020202020204" pitchFamily="34" charset="0"/>
              </a:rPr>
              <a:t>R</a:t>
            </a:r>
            <a:r>
              <a:rPr lang="en-US" sz="3600" baseline="-25000" dirty="0" err="1">
                <a:solidFill>
                  <a:prstClr val="black"/>
                </a:solidFill>
                <a:latin typeface="Arial"/>
                <a:cs typeface="Arial" panose="020B0604020202020204" pitchFamily="34" charset="0"/>
              </a:rPr>
              <a:t>free</a:t>
            </a:r>
            <a:r>
              <a:rPr lang="en-US" sz="3600" dirty="0">
                <a:solidFill>
                  <a:prstClr val="black"/>
                </a:solidFill>
                <a:latin typeface="Arial"/>
                <a:cs typeface="Arial" panose="020B0604020202020204" pitchFamily="34" charset="0"/>
              </a:rPr>
              <a:t>  = 0.1685</a:t>
            </a:r>
          </a:p>
        </p:txBody>
      </p:sp>
      <p:sp>
        <p:nvSpPr>
          <p:cNvPr id="8089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needed?</a:t>
            </a:r>
          </a:p>
        </p:txBody>
      </p:sp>
      <p:sp>
        <p:nvSpPr>
          <p:cNvPr id="8"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rPr>
              <a:t>Answer: 1-7</a:t>
            </a:r>
          </a:p>
        </p:txBody>
      </p:sp>
      <p:sp>
        <p:nvSpPr>
          <p:cNvPr id="9" name="TextBox 8"/>
          <p:cNvSpPr txBox="1"/>
          <p:nvPr/>
        </p:nvSpPr>
        <p:spPr>
          <a:xfrm>
            <a:off x="152400" y="4419600"/>
            <a:ext cx="3443571" cy="523220"/>
          </a:xfrm>
          <a:prstGeom prst="rect">
            <a:avLst/>
          </a:prstGeom>
          <a:noFill/>
        </p:spPr>
        <p:txBody>
          <a:bodyPr wrap="none" rtlCol="0">
            <a:spAutoFit/>
          </a:bodyPr>
          <a:lstStyle/>
          <a:p>
            <a:r>
              <a:rPr lang="en-US" sz="2800" dirty="0">
                <a:solidFill>
                  <a:srgbClr val="00B050"/>
                </a:solidFill>
                <a:latin typeface="Arial"/>
                <a:cs typeface="Arial" charset="0"/>
              </a:rPr>
              <a:t>Observed x-ray data</a:t>
            </a:r>
          </a:p>
        </p:txBody>
      </p:sp>
    </p:spTree>
    <p:extLst>
      <p:ext uri="{BB962C8B-B14F-4D97-AF65-F5344CB8AC3E}">
        <p14:creationId xmlns:p14="http://schemas.microsoft.com/office/powerpoint/2010/main" val="1432932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4020865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5829" y="2438400"/>
            <a:ext cx="4243469" cy="923330"/>
          </a:xfrm>
          <a:prstGeom prst="rect">
            <a:avLst/>
          </a:prstGeom>
          <a:noFill/>
        </p:spPr>
        <p:txBody>
          <a:bodyPr wrap="none" rtlCol="0">
            <a:spAutoFit/>
          </a:bodyPr>
          <a:lstStyle/>
          <a:p>
            <a:r>
              <a:rPr lang="en-US" sz="5400" dirty="0" smtClean="0">
                <a:solidFill>
                  <a:prstClr val="black"/>
                </a:solidFill>
                <a:latin typeface="Arial" panose="020B0604020202020204" pitchFamily="34" charset="0"/>
                <a:cs typeface="Arial" panose="020B0604020202020204" pitchFamily="34" charset="0"/>
              </a:rPr>
              <a:t>R1 &lt; 2*</a:t>
            </a:r>
            <a:r>
              <a:rPr lang="en-US" sz="5400" dirty="0" err="1" smtClean="0">
                <a:solidFill>
                  <a:prstClr val="black"/>
                </a:solidFill>
                <a:latin typeface="Arial" panose="020B0604020202020204" pitchFamily="34" charset="0"/>
                <a:cs typeface="Arial" panose="020B0604020202020204" pitchFamily="34" charset="0"/>
              </a:rPr>
              <a:t>R</a:t>
            </a:r>
            <a:r>
              <a:rPr lang="en-US" sz="5400" baseline="-25000" dirty="0" err="1" smtClean="0">
                <a:solidFill>
                  <a:prstClr val="black"/>
                </a:solidFill>
                <a:latin typeface="Arial" panose="020B0604020202020204" pitchFamily="34" charset="0"/>
                <a:cs typeface="Arial" panose="020B0604020202020204" pitchFamily="34" charset="0"/>
              </a:rPr>
              <a:t>sigma</a:t>
            </a:r>
            <a:endParaRPr lang="en-US" sz="5400" baseline="-250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943428" y="1712685"/>
            <a:ext cx="6862776" cy="461665"/>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Publication criterion for chemical crystallography:</a:t>
            </a:r>
            <a:endParaRPr lang="en-US" sz="24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546627" y="3722914"/>
            <a:ext cx="7609776" cy="1446550"/>
          </a:xfrm>
          <a:prstGeom prst="rect">
            <a:avLst/>
          </a:prstGeom>
          <a:noFill/>
        </p:spPr>
        <p:txBody>
          <a:bodyPr wrap="none" rtlCol="0">
            <a:spAutoFit/>
          </a:bodyPr>
          <a:lstStyle/>
          <a:p>
            <a:r>
              <a:rPr lang="en-US" sz="4400" dirty="0" smtClean="0">
                <a:solidFill>
                  <a:prstClr val="black"/>
                </a:solidFill>
                <a:latin typeface="Arial" panose="020B0604020202020204" pitchFamily="34" charset="0"/>
                <a:cs typeface="Arial" panose="020B0604020202020204" pitchFamily="34" charset="0"/>
              </a:rPr>
              <a:t>R1 		= </a:t>
            </a:r>
            <a:r>
              <a:rPr lang="en-US" sz="4400" dirty="0" err="1" smtClean="0">
                <a:solidFill>
                  <a:prstClr val="black"/>
                </a:solidFill>
                <a:latin typeface="Arial" panose="020B0604020202020204" pitchFamily="34" charset="0"/>
                <a:cs typeface="Arial" panose="020B0604020202020204" pitchFamily="34" charset="0"/>
              </a:rPr>
              <a:t>F</a:t>
            </a:r>
            <a:r>
              <a:rPr lang="en-US" sz="4400" baseline="-25000" dirty="0" err="1" smtClean="0">
                <a:solidFill>
                  <a:prstClr val="black"/>
                </a:solidFill>
                <a:latin typeface="Arial" panose="020B0604020202020204" pitchFamily="34" charset="0"/>
                <a:cs typeface="Arial" panose="020B0604020202020204" pitchFamily="34" charset="0"/>
              </a:rPr>
              <a:t>o</a:t>
            </a:r>
            <a:r>
              <a:rPr lang="en-US" sz="4400" dirty="0" smtClean="0">
                <a:solidFill>
                  <a:prstClr val="black"/>
                </a:solidFill>
                <a:latin typeface="Arial" panose="020B0604020202020204" pitchFamily="34" charset="0"/>
                <a:cs typeface="Arial" panose="020B0604020202020204" pitchFamily="34" charset="0"/>
              </a:rPr>
              <a:t> vs F</a:t>
            </a:r>
            <a:r>
              <a:rPr lang="en-US" sz="4400" baseline="-25000" dirty="0" smtClean="0">
                <a:solidFill>
                  <a:prstClr val="black"/>
                </a:solidFill>
                <a:latin typeface="Arial" panose="020B0604020202020204" pitchFamily="34" charset="0"/>
                <a:cs typeface="Arial" panose="020B0604020202020204" pitchFamily="34" charset="0"/>
              </a:rPr>
              <a:t>c</a:t>
            </a:r>
            <a:r>
              <a:rPr lang="en-US" sz="4400" dirty="0" smtClean="0">
                <a:solidFill>
                  <a:prstClr val="black"/>
                </a:solidFill>
                <a:latin typeface="Arial" panose="020B0604020202020204" pitchFamily="34" charset="0"/>
                <a:cs typeface="Arial" panose="020B0604020202020204" pitchFamily="34" charset="0"/>
              </a:rPr>
              <a:t> for I/</a:t>
            </a:r>
            <a:r>
              <a:rPr lang="el-GR" sz="4400" dirty="0" smtClean="0">
                <a:solidFill>
                  <a:prstClr val="black"/>
                </a:solidFill>
                <a:latin typeface="Arial" panose="020B0604020202020204" pitchFamily="34" charset="0"/>
                <a:cs typeface="Arial" panose="020B0604020202020204" pitchFamily="34" charset="0"/>
              </a:rPr>
              <a:t>σ</a:t>
            </a:r>
            <a:r>
              <a:rPr lang="en-US" sz="4400" dirty="0" smtClean="0">
                <a:solidFill>
                  <a:prstClr val="black"/>
                </a:solidFill>
                <a:latin typeface="Arial" panose="020B0604020202020204" pitchFamily="34" charset="0"/>
                <a:cs typeface="Arial" panose="020B0604020202020204" pitchFamily="34" charset="0"/>
              </a:rPr>
              <a:t>(I) &gt; 3</a:t>
            </a:r>
          </a:p>
          <a:p>
            <a:r>
              <a:rPr lang="en-US" sz="4400" dirty="0" err="1" smtClean="0">
                <a:solidFill>
                  <a:prstClr val="black"/>
                </a:solidFill>
                <a:latin typeface="Arial" panose="020B0604020202020204" pitchFamily="34" charset="0"/>
                <a:cs typeface="Arial" panose="020B0604020202020204" pitchFamily="34" charset="0"/>
              </a:rPr>
              <a:t>R</a:t>
            </a:r>
            <a:r>
              <a:rPr lang="en-US" sz="4400" baseline="-25000" dirty="0" err="1" smtClean="0">
                <a:solidFill>
                  <a:prstClr val="black"/>
                </a:solidFill>
                <a:latin typeface="Arial" panose="020B0604020202020204" pitchFamily="34" charset="0"/>
                <a:cs typeface="Arial" panose="020B0604020202020204" pitchFamily="34" charset="0"/>
              </a:rPr>
              <a:t>sigma</a:t>
            </a:r>
            <a:r>
              <a:rPr lang="en-US" sz="4400" dirty="0" smtClean="0">
                <a:solidFill>
                  <a:prstClr val="black"/>
                </a:solidFill>
                <a:latin typeface="Arial" panose="020B0604020202020204" pitchFamily="34" charset="0"/>
                <a:cs typeface="Arial" panose="020B0604020202020204" pitchFamily="34" charset="0"/>
              </a:rPr>
              <a:t> 	= &lt;</a:t>
            </a:r>
            <a:r>
              <a:rPr lang="el-GR" sz="4400" dirty="0" smtClean="0">
                <a:solidFill>
                  <a:prstClr val="black"/>
                </a:solidFill>
                <a:latin typeface="Arial" panose="020B0604020202020204" pitchFamily="34" charset="0"/>
                <a:cs typeface="Arial" panose="020B0604020202020204" pitchFamily="34" charset="0"/>
              </a:rPr>
              <a:t>σ</a:t>
            </a:r>
            <a:r>
              <a:rPr lang="en-US" sz="4400" dirty="0" smtClean="0">
                <a:solidFill>
                  <a:prstClr val="black"/>
                </a:solidFill>
                <a:latin typeface="Arial" panose="020B0604020202020204" pitchFamily="34" charset="0"/>
                <a:cs typeface="Arial" panose="020B0604020202020204" pitchFamily="34" charset="0"/>
              </a:rPr>
              <a:t>(I)&gt;/&lt;I&gt;</a:t>
            </a:r>
            <a:endParaRPr lang="en-US" sz="4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638628" y="5558972"/>
            <a:ext cx="7295587" cy="523220"/>
          </a:xfrm>
          <a:prstGeom prst="rect">
            <a:avLst/>
          </a:prstGeom>
          <a:noFill/>
        </p:spPr>
        <p:txBody>
          <a:bodyPr wrap="none" rtlCol="0">
            <a:spAutoFit/>
          </a:bodyPr>
          <a:lstStyle/>
          <a:p>
            <a:r>
              <a:rPr lang="en-US" sz="2800" dirty="0" smtClean="0">
                <a:solidFill>
                  <a:srgbClr val="FF0000"/>
                </a:solidFill>
                <a:latin typeface="Arial" panose="020B0604020202020204" pitchFamily="34" charset="0"/>
                <a:cs typeface="Arial" panose="020B0604020202020204" pitchFamily="34" charset="0"/>
              </a:rPr>
              <a:t>There are </a:t>
            </a:r>
            <a:r>
              <a:rPr lang="en-US" sz="2800" b="1" dirty="0" smtClean="0">
                <a:solidFill>
                  <a:srgbClr val="FF0000"/>
                </a:solidFill>
                <a:latin typeface="Arial" panose="020B0604020202020204" pitchFamily="34" charset="0"/>
                <a:cs typeface="Arial" panose="020B0604020202020204" pitchFamily="34" charset="0"/>
              </a:rPr>
              <a:t>no</a:t>
            </a:r>
            <a:r>
              <a:rPr lang="en-US" sz="2800" dirty="0" smtClean="0">
                <a:solidFill>
                  <a:srgbClr val="FF0000"/>
                </a:solidFill>
                <a:latin typeface="Arial" panose="020B0604020202020204" pitchFamily="34" charset="0"/>
                <a:cs typeface="Arial" panose="020B0604020202020204" pitchFamily="34" charset="0"/>
              </a:rPr>
              <a:t> PDB entries that pass this test!</a:t>
            </a:r>
            <a:endParaRPr lang="en-US" sz="2800"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0" y="6488668"/>
            <a:ext cx="9144000" cy="369332"/>
          </a:xfrm>
          <a:prstGeom prst="rect">
            <a:avLst/>
          </a:prstGeom>
        </p:spPr>
        <p:txBody>
          <a:bodyPr wrap="square">
            <a:spAutoFit/>
          </a:bodyPr>
          <a:lstStyle/>
          <a:p>
            <a:r>
              <a:rPr lang="en-US" dirty="0" smtClean="0">
                <a:solidFill>
                  <a:prstClr val="black"/>
                </a:solidFill>
                <a:latin typeface="Arial" panose="020B0604020202020204" pitchFamily="34" charset="0"/>
                <a:cs typeface="Arial" panose="020B0604020202020204" pitchFamily="34" charset="0"/>
              </a:rPr>
              <a:t>Holton </a:t>
            </a:r>
            <a:r>
              <a:rPr lang="en-US" i="1" dirty="0" smtClean="0">
                <a:solidFill>
                  <a:prstClr val="black"/>
                </a:solidFill>
                <a:latin typeface="Arial" panose="020B0604020202020204" pitchFamily="34" charset="0"/>
                <a:cs typeface="Arial" panose="020B0604020202020204" pitchFamily="34" charset="0"/>
              </a:rPr>
              <a:t>et al. </a:t>
            </a:r>
            <a:r>
              <a:rPr lang="en-US" dirty="0" smtClean="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smtClean="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
        <p:nvSpPr>
          <p:cNvPr id="10" name="Title 1"/>
          <p:cNvSpPr>
            <a:spLocks noGrp="1"/>
          </p:cNvSpPr>
          <p:nvPr>
            <p:ph type="title"/>
          </p:nvPr>
        </p:nvSpPr>
        <p:spPr>
          <a:xfrm>
            <a:off x="0" y="-1"/>
            <a:ext cx="9144000" cy="1676401"/>
          </a:xfrm>
        </p:spPr>
        <p:txBody>
          <a:bodyPr/>
          <a:lstStyle/>
          <a:p>
            <a:r>
              <a:rPr lang="en-US" sz="6600" b="1" dirty="0" smtClean="0">
                <a:latin typeface="Arial" panose="020B0604020202020204" pitchFamily="34" charset="0"/>
                <a:cs typeface="Arial" panose="020B0604020202020204" pitchFamily="34" charset="0"/>
              </a:rPr>
              <a:t>“R-factor Gap” </a:t>
            </a:r>
            <a:br>
              <a:rPr lang="en-US" sz="6600" b="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small vs macro molecules</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11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335898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6000" smtClean="0"/>
              <a:t>Adding noise</a:t>
            </a:r>
          </a:p>
        </p:txBody>
      </p:sp>
      <p:sp>
        <p:nvSpPr>
          <p:cNvPr id="3993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27310004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4930" name="Rectangle 2"/>
          <p:cNvSpPr>
            <a:spLocks noGrp="1" noChangeArrowheads="1"/>
          </p:cNvSpPr>
          <p:nvPr>
            <p:ph type="title"/>
          </p:nvPr>
        </p:nvSpPr>
        <p:spPr/>
        <p:txBody>
          <a:bodyPr/>
          <a:lstStyle/>
          <a:p>
            <a:r>
              <a:rPr lang="en-US" altLang="en-US" sz="6000" dirty="0"/>
              <a:t>Adding noise</a:t>
            </a:r>
          </a:p>
        </p:txBody>
      </p:sp>
      <p:sp>
        <p:nvSpPr>
          <p:cNvPr id="2684931" name="Rectangle 3"/>
          <p:cNvSpPr>
            <a:spLocks noGrp="1" noChangeArrowheads="1"/>
          </p:cNvSpPr>
          <p:nvPr>
            <p:ph type="body" idx="1"/>
          </p:nvPr>
        </p:nvSpPr>
        <p:spPr/>
        <p:txBody>
          <a:bodyPr/>
          <a:lstStyle/>
          <a:p>
            <a:pPr algn="ctr">
              <a:buFontTx/>
              <a:buNone/>
            </a:pPr>
            <a:endParaRPr lang="en-US" altLang="en-US" sz="5400" baseline="50000" dirty="0">
              <a:solidFill>
                <a:schemeClr val="bg2"/>
              </a:solidFill>
              <a:cs typeface="Arial" charset="0"/>
            </a:endParaRPr>
          </a:p>
          <a:p>
            <a:pPr algn="ctr">
              <a:buFontTx/>
              <a:buNone/>
            </a:pPr>
            <a:endParaRPr lang="en-US" altLang="en-US" sz="1800" dirty="0">
              <a:cs typeface="Arial" charset="0"/>
            </a:endParaRPr>
          </a:p>
          <a:p>
            <a:pPr algn="ctr">
              <a:buFontTx/>
              <a:buNone/>
            </a:pPr>
            <a:r>
              <a:rPr lang="en-US" altLang="en-US" sz="5400" dirty="0" smtClean="0">
                <a:cs typeface="Arial" charset="0"/>
              </a:rPr>
              <a:t>  12%</a:t>
            </a:r>
            <a:r>
              <a:rPr lang="en-US" altLang="en-US" sz="5400" baseline="50000" dirty="0" smtClean="0">
                <a:solidFill>
                  <a:schemeClr val="bg2"/>
                </a:solidFill>
                <a:cs typeface="Arial" charset="0"/>
              </a:rPr>
              <a:t>2</a:t>
            </a:r>
            <a:r>
              <a:rPr lang="en-US" altLang="en-US" sz="5400" dirty="0" smtClean="0">
                <a:cs typeface="Arial" charset="0"/>
              </a:rPr>
              <a:t> </a:t>
            </a:r>
            <a:r>
              <a:rPr lang="en-US" altLang="en-US" sz="5400" dirty="0">
                <a:cs typeface="Arial" charset="0"/>
              </a:rPr>
              <a:t>+ </a:t>
            </a:r>
            <a:r>
              <a:rPr lang="en-US" altLang="en-US" sz="5400" dirty="0" smtClean="0">
                <a:cs typeface="Arial" charset="0"/>
              </a:rPr>
              <a:t>12%</a:t>
            </a:r>
            <a:r>
              <a:rPr lang="en-US" altLang="en-US" sz="5400" baseline="50000" dirty="0" smtClean="0">
                <a:solidFill>
                  <a:schemeClr val="bg2"/>
                </a:solidFill>
                <a:cs typeface="Arial" charset="0"/>
              </a:rPr>
              <a:t>2</a:t>
            </a:r>
            <a:r>
              <a:rPr lang="en-US" altLang="en-US" sz="5400" dirty="0" smtClean="0">
                <a:cs typeface="Arial" charset="0"/>
              </a:rPr>
              <a:t> </a:t>
            </a:r>
            <a:r>
              <a:rPr lang="en-US" altLang="en-US" sz="5400" dirty="0">
                <a:cs typeface="Arial" charset="0"/>
              </a:rPr>
              <a:t>= </a:t>
            </a:r>
            <a:r>
              <a:rPr lang="en-US" altLang="en-US" sz="5400" dirty="0" smtClean="0">
                <a:cs typeface="Arial" charset="0"/>
              </a:rPr>
              <a:t>17%</a:t>
            </a:r>
            <a:r>
              <a:rPr lang="en-US" altLang="en-US" sz="5400" baseline="50000" dirty="0" smtClean="0">
                <a:solidFill>
                  <a:schemeClr val="bg2"/>
                </a:solidFill>
                <a:cs typeface="Arial" charset="0"/>
              </a:rPr>
              <a:t>2</a:t>
            </a:r>
            <a:endParaRPr lang="en-US" altLang="en-US" sz="5400" baseline="50000" dirty="0">
              <a:solidFill>
                <a:schemeClr val="bg2"/>
              </a:solidFill>
              <a:cs typeface="Arial" charset="0"/>
            </a:endParaRPr>
          </a:p>
          <a:p>
            <a:pPr algn="ctr">
              <a:buFontTx/>
              <a:buNone/>
            </a:pPr>
            <a:endParaRPr lang="en-US" altLang="en-US" sz="1800" dirty="0">
              <a:cs typeface="Arial" charset="0"/>
            </a:endParaRPr>
          </a:p>
          <a:p>
            <a:pPr algn="ctr">
              <a:buFontTx/>
              <a:buNone/>
            </a:pPr>
            <a:r>
              <a:rPr lang="en-US" altLang="en-US" sz="5400" dirty="0">
                <a:cs typeface="Arial" charset="0"/>
              </a:rPr>
              <a:t> </a:t>
            </a:r>
            <a:r>
              <a:rPr lang="en-US" altLang="en-US" sz="5400" dirty="0" err="1" smtClean="0">
                <a:cs typeface="Arial" charset="0"/>
              </a:rPr>
              <a:t>R</a:t>
            </a:r>
            <a:r>
              <a:rPr lang="en-US" altLang="en-US" sz="5400" baseline="-25000" dirty="0" err="1" smtClean="0">
                <a:cs typeface="Arial" charset="0"/>
              </a:rPr>
              <a:t>protein</a:t>
            </a:r>
            <a:r>
              <a:rPr lang="en-US" altLang="en-US" sz="5400" dirty="0" smtClean="0">
                <a:cs typeface="Arial" charset="0"/>
              </a:rPr>
              <a:t> </a:t>
            </a:r>
            <a:r>
              <a:rPr lang="en-US" altLang="en-US" sz="5400" dirty="0">
                <a:cs typeface="Arial" charset="0"/>
              </a:rPr>
              <a:t>+  </a:t>
            </a:r>
            <a:r>
              <a:rPr lang="en-US" altLang="en-US" sz="5400" dirty="0" err="1" smtClean="0">
                <a:cs typeface="Arial" charset="0"/>
              </a:rPr>
              <a:t>R</a:t>
            </a:r>
            <a:r>
              <a:rPr lang="en-US" altLang="en-US" sz="5400" baseline="-25000" dirty="0" err="1" smtClean="0">
                <a:cs typeface="Arial" charset="0"/>
              </a:rPr>
              <a:t>solvent</a:t>
            </a:r>
            <a:r>
              <a:rPr lang="en-US" altLang="en-US" sz="5400" dirty="0" smtClean="0">
                <a:cs typeface="Arial" charset="0"/>
              </a:rPr>
              <a:t> </a:t>
            </a:r>
            <a:r>
              <a:rPr lang="en-US" altLang="en-US" sz="5400" dirty="0">
                <a:cs typeface="Arial" charset="0"/>
              </a:rPr>
              <a:t>≈  </a:t>
            </a:r>
            <a:r>
              <a:rPr lang="en-US" altLang="en-US" sz="5400" dirty="0" err="1" smtClean="0">
                <a:cs typeface="Arial" charset="0"/>
              </a:rPr>
              <a:t>R</a:t>
            </a:r>
            <a:r>
              <a:rPr lang="en-US" altLang="en-US" sz="5400" baseline="-25000" dirty="0" err="1" smtClean="0">
                <a:cs typeface="Arial" charset="0"/>
              </a:rPr>
              <a:t>work</a:t>
            </a:r>
            <a:endParaRPr lang="en-US" altLang="en-US" sz="5400" baseline="-25000" dirty="0">
              <a:cs typeface="Arial" charset="0"/>
            </a:endParaRPr>
          </a:p>
          <a:p>
            <a:pPr algn="ctr">
              <a:buFontTx/>
              <a:buNone/>
            </a:pPr>
            <a:endParaRPr lang="el-GR" altLang="en-US" sz="5400" dirty="0">
              <a:cs typeface="Arial" charset="0"/>
            </a:endParaRPr>
          </a:p>
        </p:txBody>
      </p:sp>
    </p:spTree>
    <p:extLst>
      <p:ext uri="{BB962C8B-B14F-4D97-AF65-F5344CB8AC3E}">
        <p14:creationId xmlns:p14="http://schemas.microsoft.com/office/powerpoint/2010/main" val="3006578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4930" name="Rectangle 2"/>
          <p:cNvSpPr>
            <a:spLocks noGrp="1" noChangeArrowheads="1"/>
          </p:cNvSpPr>
          <p:nvPr>
            <p:ph type="title"/>
          </p:nvPr>
        </p:nvSpPr>
        <p:spPr/>
        <p:txBody>
          <a:bodyPr/>
          <a:lstStyle/>
          <a:p>
            <a:r>
              <a:rPr lang="en-US" altLang="en-US" sz="6000"/>
              <a:t>Adding noise</a:t>
            </a:r>
          </a:p>
        </p:txBody>
      </p:sp>
      <p:sp>
        <p:nvSpPr>
          <p:cNvPr id="2684931" name="Rectangle 3"/>
          <p:cNvSpPr>
            <a:spLocks noGrp="1" noChangeArrowheads="1"/>
          </p:cNvSpPr>
          <p:nvPr>
            <p:ph type="body" idx="1"/>
          </p:nvPr>
        </p:nvSpPr>
        <p:spPr/>
        <p:txBody>
          <a:bodyPr/>
          <a:lstStyle/>
          <a:p>
            <a:pPr algn="ctr">
              <a:buFontTx/>
              <a:buNone/>
            </a:pPr>
            <a:endParaRPr lang="en-US" altLang="en-US" sz="5400" baseline="50000" dirty="0">
              <a:solidFill>
                <a:schemeClr val="bg2"/>
              </a:solidFill>
              <a:cs typeface="Arial" charset="0"/>
            </a:endParaRPr>
          </a:p>
          <a:p>
            <a:pPr algn="ctr">
              <a:buFontTx/>
              <a:buNone/>
            </a:pPr>
            <a:endParaRPr lang="en-US" altLang="en-US" sz="1800" dirty="0">
              <a:cs typeface="Arial" charset="0"/>
            </a:endParaRPr>
          </a:p>
          <a:p>
            <a:pPr algn="ctr">
              <a:buFontTx/>
              <a:buNone/>
            </a:pPr>
            <a:r>
              <a:rPr lang="en-US" altLang="en-US" sz="5400" dirty="0" smtClean="0">
                <a:cs typeface="Arial" charset="0"/>
              </a:rPr>
              <a:t>       4%</a:t>
            </a:r>
            <a:r>
              <a:rPr lang="en-US" altLang="en-US" sz="5400" baseline="50000" dirty="0" smtClean="0">
                <a:solidFill>
                  <a:schemeClr val="bg2"/>
                </a:solidFill>
                <a:cs typeface="Arial" charset="0"/>
              </a:rPr>
              <a:t>2</a:t>
            </a:r>
            <a:r>
              <a:rPr lang="en-US" altLang="en-US" sz="5400" dirty="0" smtClean="0">
                <a:cs typeface="Arial" charset="0"/>
              </a:rPr>
              <a:t> </a:t>
            </a:r>
            <a:r>
              <a:rPr lang="en-US" altLang="en-US" sz="5400" dirty="0">
                <a:cs typeface="Arial" charset="0"/>
              </a:rPr>
              <a:t>+ </a:t>
            </a:r>
            <a:r>
              <a:rPr lang="en-US" altLang="en-US" sz="5400" dirty="0" smtClean="0">
                <a:cs typeface="Arial" charset="0"/>
              </a:rPr>
              <a:t>12%</a:t>
            </a:r>
            <a:r>
              <a:rPr lang="en-US" altLang="en-US" sz="5400" baseline="50000" dirty="0" smtClean="0">
                <a:solidFill>
                  <a:schemeClr val="bg2"/>
                </a:solidFill>
                <a:cs typeface="Arial" charset="0"/>
              </a:rPr>
              <a:t>2</a:t>
            </a:r>
            <a:r>
              <a:rPr lang="en-US" altLang="en-US" sz="5400" dirty="0" smtClean="0">
                <a:cs typeface="Arial" charset="0"/>
              </a:rPr>
              <a:t> </a:t>
            </a:r>
            <a:r>
              <a:rPr lang="en-US" altLang="en-US" sz="5400" dirty="0">
                <a:cs typeface="Arial" charset="0"/>
              </a:rPr>
              <a:t>= </a:t>
            </a:r>
            <a:r>
              <a:rPr lang="en-US" altLang="en-US" sz="5400" dirty="0" smtClean="0">
                <a:cs typeface="Arial" charset="0"/>
              </a:rPr>
              <a:t>12.6%</a:t>
            </a:r>
            <a:r>
              <a:rPr lang="en-US" altLang="en-US" sz="5400" baseline="50000" dirty="0" smtClean="0">
                <a:solidFill>
                  <a:schemeClr val="bg2"/>
                </a:solidFill>
                <a:cs typeface="Arial" charset="0"/>
              </a:rPr>
              <a:t>2</a:t>
            </a:r>
            <a:endParaRPr lang="en-US" altLang="en-US" sz="5400" baseline="50000" dirty="0">
              <a:solidFill>
                <a:schemeClr val="bg2"/>
              </a:solidFill>
              <a:cs typeface="Arial" charset="0"/>
            </a:endParaRPr>
          </a:p>
          <a:p>
            <a:pPr algn="ctr">
              <a:buFontTx/>
              <a:buNone/>
            </a:pPr>
            <a:endParaRPr lang="en-US" altLang="en-US" sz="1800" dirty="0">
              <a:cs typeface="Arial" charset="0"/>
            </a:endParaRPr>
          </a:p>
          <a:p>
            <a:pPr algn="ctr">
              <a:buFontTx/>
              <a:buNone/>
            </a:pPr>
            <a:r>
              <a:rPr lang="en-US" altLang="en-US" sz="5400" dirty="0">
                <a:cs typeface="Arial" charset="0"/>
              </a:rPr>
              <a:t> </a:t>
            </a:r>
            <a:r>
              <a:rPr lang="en-US" altLang="en-US" sz="5400" dirty="0" err="1" smtClean="0">
                <a:cs typeface="Arial" charset="0"/>
              </a:rPr>
              <a:t>R</a:t>
            </a:r>
            <a:r>
              <a:rPr lang="en-US" altLang="en-US" sz="5400" baseline="-25000" dirty="0" err="1" smtClean="0">
                <a:cs typeface="Arial" charset="0"/>
              </a:rPr>
              <a:t>protein</a:t>
            </a:r>
            <a:r>
              <a:rPr lang="en-US" altLang="en-US" sz="5400" dirty="0" smtClean="0">
                <a:cs typeface="Arial" charset="0"/>
              </a:rPr>
              <a:t> </a:t>
            </a:r>
            <a:r>
              <a:rPr lang="en-US" altLang="en-US" sz="5400" dirty="0">
                <a:cs typeface="Arial" charset="0"/>
              </a:rPr>
              <a:t>+  </a:t>
            </a:r>
            <a:r>
              <a:rPr lang="en-US" altLang="en-US" sz="5400" dirty="0" err="1" smtClean="0">
                <a:cs typeface="Arial" charset="0"/>
              </a:rPr>
              <a:t>R</a:t>
            </a:r>
            <a:r>
              <a:rPr lang="en-US" altLang="en-US" sz="5400" baseline="-25000" dirty="0" err="1" smtClean="0">
                <a:cs typeface="Arial" charset="0"/>
              </a:rPr>
              <a:t>solvent</a:t>
            </a:r>
            <a:r>
              <a:rPr lang="en-US" altLang="en-US" sz="5400" dirty="0" smtClean="0">
                <a:cs typeface="Arial" charset="0"/>
              </a:rPr>
              <a:t> </a:t>
            </a:r>
            <a:r>
              <a:rPr lang="en-US" altLang="en-US" sz="5400" dirty="0">
                <a:cs typeface="Arial" charset="0"/>
              </a:rPr>
              <a:t>≈  </a:t>
            </a:r>
            <a:r>
              <a:rPr lang="en-US" altLang="en-US" sz="5400" dirty="0" err="1" smtClean="0">
                <a:cs typeface="Arial" charset="0"/>
              </a:rPr>
              <a:t>R</a:t>
            </a:r>
            <a:r>
              <a:rPr lang="en-US" altLang="en-US" sz="5400" baseline="-25000" dirty="0" err="1" smtClean="0">
                <a:cs typeface="Arial" charset="0"/>
              </a:rPr>
              <a:t>work</a:t>
            </a:r>
            <a:endParaRPr lang="en-US" altLang="en-US" sz="5400" baseline="-25000" dirty="0">
              <a:cs typeface="Arial" charset="0"/>
            </a:endParaRPr>
          </a:p>
          <a:p>
            <a:pPr algn="ctr">
              <a:buFontTx/>
              <a:buNone/>
            </a:pPr>
            <a:endParaRPr lang="el-GR" altLang="en-US" sz="5400" dirty="0">
              <a:cs typeface="Arial" charset="0"/>
            </a:endParaRPr>
          </a:p>
        </p:txBody>
      </p:sp>
    </p:spTree>
    <p:extLst>
      <p:ext uri="{BB962C8B-B14F-4D97-AF65-F5344CB8AC3E}">
        <p14:creationId xmlns:p14="http://schemas.microsoft.com/office/powerpoint/2010/main" val="4289429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50000"/>
                    </a14:imgEffect>
                  </a14:imgLayer>
                </a14:imgProps>
              </a:ext>
              <a:ext uri="{28A0092B-C50C-407E-A947-70E740481C1C}">
                <a14:useLocalDpi xmlns:a14="http://schemas.microsoft.com/office/drawing/2010/main" val="0"/>
              </a:ext>
            </a:extLst>
          </a:blip>
          <a:stretch>
            <a:fillRect/>
          </a:stretch>
        </p:blipFill>
        <p:spPr>
          <a:xfrm>
            <a:off x="0" y="838300"/>
            <a:ext cx="9144000" cy="6608423"/>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4" name="TextBox 3"/>
          <p:cNvSpPr txBox="1"/>
          <p:nvPr/>
        </p:nvSpPr>
        <p:spPr>
          <a:xfrm>
            <a:off x="587471" y="4659682"/>
            <a:ext cx="2506458" cy="1938992"/>
          </a:xfrm>
          <a:prstGeom prst="rect">
            <a:avLst/>
          </a:prstGeom>
          <a:noFill/>
        </p:spPr>
        <p:txBody>
          <a:bodyPr wrap="square" rtlCol="0">
            <a:spAutoFit/>
          </a:bodyPr>
          <a:lstStyle/>
          <a:p>
            <a:r>
              <a:rPr lang="en-US" sz="3000" dirty="0">
                <a:solidFill>
                  <a:prstClr val="black"/>
                </a:solidFill>
                <a:latin typeface="Arial"/>
                <a:cs typeface="Arial" panose="020B0604020202020204" pitchFamily="34" charset="0"/>
              </a:rPr>
              <a:t>All difference</a:t>
            </a:r>
          </a:p>
          <a:p>
            <a:r>
              <a:rPr lang="en-US" sz="3000" dirty="0">
                <a:solidFill>
                  <a:prstClr val="black"/>
                </a:solidFill>
                <a:latin typeface="Arial"/>
                <a:cs typeface="Arial" panose="020B0604020202020204" pitchFamily="34" charset="0"/>
              </a:rPr>
              <a:t>features</a:t>
            </a:r>
          </a:p>
          <a:p>
            <a:r>
              <a:rPr lang="en-US" sz="3000" dirty="0">
                <a:solidFill>
                  <a:prstClr val="black"/>
                </a:solidFill>
                <a:latin typeface="Arial"/>
                <a:cs typeface="Arial" panose="020B0604020202020204" pitchFamily="34" charset="0"/>
              </a:rPr>
              <a:t>are in </a:t>
            </a:r>
          </a:p>
          <a:p>
            <a:r>
              <a:rPr lang="en-US" sz="3000" dirty="0">
                <a:solidFill>
                  <a:prstClr val="black"/>
                </a:solidFill>
                <a:latin typeface="Arial"/>
                <a:cs typeface="Arial" panose="020B0604020202020204" pitchFamily="34" charset="0"/>
              </a:rPr>
              <a:t>the solvent!</a:t>
            </a:r>
          </a:p>
        </p:txBody>
      </p:sp>
      <p:sp>
        <p:nvSpPr>
          <p:cNvPr id="8" name="TextBox 7"/>
          <p:cNvSpPr txBox="1"/>
          <p:nvPr/>
        </p:nvSpPr>
        <p:spPr>
          <a:xfrm>
            <a:off x="7090566" y="5613747"/>
            <a:ext cx="1677653" cy="553998"/>
          </a:xfrm>
          <a:prstGeom prst="rect">
            <a:avLst/>
          </a:prstGeom>
          <a:noFill/>
        </p:spPr>
        <p:txBody>
          <a:bodyPr wrap="square" rtlCol="0">
            <a:spAutoFit/>
          </a:bodyPr>
          <a:lstStyle/>
          <a:p>
            <a:r>
              <a:rPr lang="en-US" sz="3000" dirty="0">
                <a:solidFill>
                  <a:prstClr val="black"/>
                </a:solidFill>
                <a:latin typeface="Arial"/>
                <a:cs typeface="Arial" panose="020B0604020202020204" pitchFamily="34" charset="0"/>
              </a:rPr>
              <a:t>real data</a:t>
            </a:r>
          </a:p>
        </p:txBody>
      </p:sp>
    </p:spTree>
    <p:extLst>
      <p:ext uri="{BB962C8B-B14F-4D97-AF65-F5344CB8AC3E}">
        <p14:creationId xmlns:p14="http://schemas.microsoft.com/office/powerpoint/2010/main" val="34948601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do you model solvent?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101"/>
            <a:ext cx="9144000" cy="6317776"/>
          </a:xfrm>
          <a:prstGeom prst="rect">
            <a:avLst/>
          </a:prstGeom>
        </p:spPr>
      </p:pic>
      <p:sp>
        <p:nvSpPr>
          <p:cNvPr id="7" name="TextBox 6"/>
          <p:cNvSpPr txBox="1"/>
          <p:nvPr/>
        </p:nvSpPr>
        <p:spPr>
          <a:xfrm>
            <a:off x="2353641" y="2116899"/>
            <a:ext cx="2869713" cy="1569660"/>
          </a:xfrm>
          <a:prstGeom prst="rect">
            <a:avLst/>
          </a:prstGeom>
          <a:solidFill>
            <a:schemeClr val="bg1"/>
          </a:solidFill>
        </p:spPr>
        <p:txBody>
          <a:bodyPr wrap="square" rtlCol="0">
            <a:spAutoFit/>
          </a:bodyPr>
          <a:lstStyle/>
          <a:p>
            <a:r>
              <a:rPr lang="en-US" sz="3200" dirty="0" err="1" smtClean="0">
                <a:solidFill>
                  <a:prstClr val="black"/>
                </a:solidFill>
                <a:latin typeface="Calibri"/>
                <a:cs typeface="Arial" charset="0"/>
              </a:rPr>
              <a:t>R</a:t>
            </a:r>
            <a:r>
              <a:rPr lang="en-US" sz="3200" baseline="-25000" dirty="0" err="1" smtClean="0">
                <a:solidFill>
                  <a:prstClr val="black"/>
                </a:solidFill>
                <a:latin typeface="Calibri"/>
                <a:cs typeface="Arial" charset="0"/>
              </a:rPr>
              <a:t>work</a:t>
            </a:r>
            <a:r>
              <a:rPr lang="en-US" sz="3200" dirty="0" smtClean="0">
                <a:solidFill>
                  <a:prstClr val="black"/>
                </a:solidFill>
                <a:latin typeface="Calibri"/>
                <a:cs typeface="Arial" charset="0"/>
              </a:rPr>
              <a:t> = 0.0309</a:t>
            </a:r>
          </a:p>
          <a:p>
            <a:r>
              <a:rPr lang="en-US" sz="3200" dirty="0" err="1" smtClean="0">
                <a:solidFill>
                  <a:prstClr val="black"/>
                </a:solidFill>
                <a:latin typeface="Calibri"/>
                <a:cs typeface="Arial" charset="0"/>
              </a:rPr>
              <a:t>R</a:t>
            </a:r>
            <a:r>
              <a:rPr lang="en-US" sz="3200" baseline="-25000" dirty="0" err="1" smtClean="0">
                <a:solidFill>
                  <a:prstClr val="black"/>
                </a:solidFill>
                <a:latin typeface="Calibri"/>
                <a:cs typeface="Arial" charset="0"/>
              </a:rPr>
              <a:t>free</a:t>
            </a:r>
            <a:r>
              <a:rPr lang="en-US" sz="3200" dirty="0" smtClean="0">
                <a:solidFill>
                  <a:prstClr val="black"/>
                </a:solidFill>
                <a:latin typeface="Calibri"/>
                <a:cs typeface="Arial" charset="0"/>
              </a:rPr>
              <a:t>  = 0.0678</a:t>
            </a:r>
          </a:p>
          <a:p>
            <a:r>
              <a:rPr lang="en-US" sz="3200" dirty="0" smtClean="0">
                <a:solidFill>
                  <a:prstClr val="black"/>
                </a:solidFill>
                <a:latin typeface="Calibri"/>
                <a:cs typeface="Arial" charset="0"/>
              </a:rPr>
              <a:t>vs </a:t>
            </a:r>
            <a:r>
              <a:rPr lang="en-US" sz="3200" dirty="0" err="1" smtClean="0">
                <a:solidFill>
                  <a:prstClr val="black"/>
                </a:solidFill>
                <a:latin typeface="Calibri"/>
                <a:cs typeface="Arial" charset="0"/>
              </a:rPr>
              <a:t>F</a:t>
            </a:r>
            <a:r>
              <a:rPr lang="en-US" sz="3200" baseline="-25000" dirty="0" err="1" smtClean="0">
                <a:solidFill>
                  <a:prstClr val="black"/>
                </a:solidFill>
                <a:latin typeface="Calibri"/>
                <a:cs typeface="Arial" charset="0"/>
              </a:rPr>
              <a:t>sim</a:t>
            </a:r>
            <a:endParaRPr lang="en-US" sz="3200" baseline="-25000" dirty="0" smtClean="0">
              <a:solidFill>
                <a:prstClr val="black"/>
              </a:solidFill>
              <a:latin typeface="Calibri"/>
              <a:cs typeface="Arial" charset="0"/>
            </a:endParaRPr>
          </a:p>
        </p:txBody>
      </p:sp>
      <p:sp>
        <p:nvSpPr>
          <p:cNvPr id="6" name="TextBox 5"/>
          <p:cNvSpPr txBox="1"/>
          <p:nvPr/>
        </p:nvSpPr>
        <p:spPr>
          <a:xfrm>
            <a:off x="1446499" y="4504499"/>
            <a:ext cx="6173501" cy="584775"/>
          </a:xfrm>
          <a:prstGeom prst="rect">
            <a:avLst/>
          </a:prstGeom>
          <a:solidFill>
            <a:schemeClr val="bg1"/>
          </a:solidFill>
        </p:spPr>
        <p:txBody>
          <a:bodyPr wrap="square" rtlCol="0">
            <a:spAutoFit/>
          </a:bodyPr>
          <a:lstStyle/>
          <a:p>
            <a:r>
              <a:rPr lang="en-US" sz="3200" dirty="0" smtClean="0">
                <a:solidFill>
                  <a:prstClr val="black"/>
                </a:solidFill>
                <a:latin typeface="Calibri"/>
                <a:cs typeface="Arial" charset="0"/>
              </a:rPr>
              <a:t>Problem: diverges with more cycles</a:t>
            </a:r>
            <a:endParaRPr lang="en-US" sz="3200" baseline="-25000" dirty="0" smtClean="0">
              <a:solidFill>
                <a:prstClr val="black"/>
              </a:solidFill>
              <a:latin typeface="Calibri"/>
              <a:cs typeface="Arial" charset="0"/>
            </a:endParaRPr>
          </a:p>
        </p:txBody>
      </p:sp>
    </p:spTree>
    <p:extLst>
      <p:ext uri="{BB962C8B-B14F-4D97-AF65-F5344CB8AC3E}">
        <p14:creationId xmlns:p14="http://schemas.microsoft.com/office/powerpoint/2010/main" val="34740996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770514382"/>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30726" name="Chart" r:id="rId3" imgW="7115107" imgH="4914805" progId="MSGraph.Chart.8">
                  <p:embed followColorScheme="full"/>
                </p:oleObj>
              </mc:Choice>
              <mc:Fallback>
                <p:oleObj name="Chart" r:id="rId3" imgW="7115107" imgH="4914805"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665806" y="6204621"/>
            <a:ext cx="35621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err="1" smtClean="0">
                <a:solidFill>
                  <a:prstClr val="black"/>
                </a:solidFill>
                <a:latin typeface="Arial" panose="020B0604020202020204" pitchFamily="34" charset="0"/>
                <a:cs typeface="Arial" charset="0"/>
              </a:rPr>
              <a:t>Phenix</a:t>
            </a:r>
            <a:r>
              <a:rPr lang="en-US" altLang="en-US" sz="2800" b="1" dirty="0" smtClean="0">
                <a:solidFill>
                  <a:prstClr val="black"/>
                </a:solidFill>
                <a:latin typeface="Arial" panose="020B0604020202020204" pitchFamily="34" charset="0"/>
                <a:cs typeface="Arial" charset="0"/>
              </a:rPr>
              <a:t> macro-cycle</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667007" y="3263090"/>
            <a:ext cx="22028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R factor (%)</a:t>
            </a:r>
            <a:endParaRPr lang="en-US" altLang="en-US" sz="2800" b="1" dirty="0">
              <a:solidFill>
                <a:prstClr val="black"/>
              </a:solidFill>
              <a:latin typeface="Arial" panose="020B0604020202020204" pitchFamily="34" charset="0"/>
              <a:cs typeface="Arial" charset="0"/>
            </a:endParaRPr>
          </a:p>
        </p:txBody>
      </p:sp>
      <p:sp>
        <p:nvSpPr>
          <p:cNvPr id="2" name="TextBox 1"/>
          <p:cNvSpPr txBox="1"/>
          <p:nvPr/>
        </p:nvSpPr>
        <p:spPr>
          <a:xfrm>
            <a:off x="0" y="0"/>
            <a:ext cx="9144000" cy="707886"/>
          </a:xfrm>
          <a:prstGeom prst="rect">
            <a:avLst/>
          </a:prstGeom>
          <a:noFill/>
        </p:spPr>
        <p:txBody>
          <a:bodyPr wrap="square" rtlCol="0">
            <a:spAutoFit/>
          </a:bodyPr>
          <a:lstStyle/>
          <a:p>
            <a:pPr algn="ctr" fontAlgn="auto">
              <a:spcBef>
                <a:spcPts val="0"/>
              </a:spcBef>
              <a:spcAft>
                <a:spcPts val="0"/>
              </a:spcAft>
            </a:pPr>
            <a:r>
              <a:rPr lang="en-US" sz="4000" dirty="0" smtClean="0">
                <a:solidFill>
                  <a:prstClr val="black"/>
                </a:solidFill>
                <a:latin typeface="Arial" panose="020B0604020202020204" pitchFamily="34" charset="0"/>
                <a:cs typeface="Arial" charset="0"/>
              </a:rPr>
              <a:t>“hydrogen cloud” solvent:  unstable</a:t>
            </a:r>
            <a:endParaRPr lang="en-US" sz="4000" dirty="0">
              <a:solidFill>
                <a:prstClr val="black"/>
              </a:solidFill>
              <a:latin typeface="Arial" panose="020B0604020202020204" pitchFamily="34" charset="0"/>
              <a:cs typeface="Arial" charset="0"/>
            </a:endParaRPr>
          </a:p>
        </p:txBody>
      </p:sp>
    </p:spTree>
    <p:extLst>
      <p:ext uri="{BB962C8B-B14F-4D97-AF65-F5344CB8AC3E}">
        <p14:creationId xmlns:p14="http://schemas.microsoft.com/office/powerpoint/2010/main" val="73657738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sz="5400" smtClean="0"/>
              <a:t>Summary</a:t>
            </a:r>
          </a:p>
        </p:txBody>
      </p:sp>
      <p:sp>
        <p:nvSpPr>
          <p:cNvPr id="695299" name="Rectangle 3"/>
          <p:cNvSpPr>
            <a:spLocks noGrp="1" noChangeArrowheads="1"/>
          </p:cNvSpPr>
          <p:nvPr>
            <p:ph type="body" idx="1"/>
          </p:nvPr>
        </p:nvSpPr>
        <p:spPr>
          <a:xfrm>
            <a:off x="457201" y="1700213"/>
            <a:ext cx="8534400" cy="4700587"/>
          </a:xfrm>
        </p:spPr>
        <p:txBody>
          <a:bodyPr/>
          <a:lstStyle/>
          <a:p>
            <a:pPr eaLnBrk="1" hangingPunct="1">
              <a:lnSpc>
                <a:spcPct val="150000"/>
              </a:lnSpc>
              <a:spcBef>
                <a:spcPts val="1200"/>
              </a:spcBef>
            </a:pPr>
            <a:r>
              <a:rPr lang="en-US" altLang="en-US" sz="3600" dirty="0" smtClean="0"/>
              <a:t>If we got model “right”, it would blow up</a:t>
            </a:r>
          </a:p>
          <a:p>
            <a:pPr eaLnBrk="1" hangingPunct="1">
              <a:lnSpc>
                <a:spcPct val="150000"/>
              </a:lnSpc>
              <a:spcBef>
                <a:spcPts val="1200"/>
              </a:spcBef>
            </a:pPr>
            <a:r>
              <a:rPr lang="en-US" altLang="en-US" sz="3600" dirty="0" smtClean="0"/>
              <a:t>Maps are telling us what to do</a:t>
            </a:r>
          </a:p>
          <a:p>
            <a:pPr eaLnBrk="1" hangingPunct="1">
              <a:lnSpc>
                <a:spcPct val="150000"/>
              </a:lnSpc>
              <a:spcBef>
                <a:spcPts val="1200"/>
              </a:spcBef>
            </a:pPr>
            <a:r>
              <a:rPr lang="en-US" altLang="en-US" sz="3600" dirty="0" smtClean="0"/>
              <a:t>“de-conform” → parsimonious</a:t>
            </a:r>
          </a:p>
          <a:p>
            <a:pPr eaLnBrk="1" hangingPunct="1">
              <a:lnSpc>
                <a:spcPct val="150000"/>
              </a:lnSpc>
              <a:spcBef>
                <a:spcPts val="1200"/>
              </a:spcBef>
            </a:pPr>
            <a:r>
              <a:rPr lang="en-US" altLang="en-US" sz="3600" dirty="0" smtClean="0"/>
              <a:t>Solvent is half the battle!</a:t>
            </a:r>
          </a:p>
        </p:txBody>
      </p:sp>
      <p:sp>
        <p:nvSpPr>
          <p:cNvPr id="2" name="Rectangle 1"/>
          <p:cNvSpPr/>
          <p:nvPr/>
        </p:nvSpPr>
        <p:spPr>
          <a:xfrm>
            <a:off x="9427" y="6396335"/>
            <a:ext cx="9144000" cy="830997"/>
          </a:xfrm>
          <a:prstGeom prst="rect">
            <a:avLst/>
          </a:prstGeom>
        </p:spPr>
        <p:txBody>
          <a:bodyPr wrap="square">
            <a:spAutoFit/>
          </a:bodyPr>
          <a:lstStyle/>
          <a:p>
            <a:pPr algn="ctr" fontAlgn="auto">
              <a:spcBef>
                <a:spcPts val="0"/>
              </a:spcBef>
              <a:spcAft>
                <a:spcPts val="0"/>
              </a:spcAft>
            </a:pPr>
            <a:r>
              <a:rPr lang="en-US" altLang="en-US" sz="2400" dirty="0">
                <a:solidFill>
                  <a:srgbClr val="000000"/>
                </a:solidFill>
                <a:latin typeface="Arial"/>
              </a:rPr>
              <a:t>http://bl831.als.lbl.gov</a:t>
            </a:r>
            <a:r>
              <a:rPr lang="en-US" altLang="en-US" sz="2400" dirty="0" smtClean="0">
                <a:solidFill>
                  <a:srgbClr val="000000"/>
                </a:solidFill>
                <a:latin typeface="Arial"/>
              </a:rPr>
              <a:t>/~</a:t>
            </a:r>
            <a:r>
              <a:rPr lang="en-US" altLang="en-US" sz="2400" dirty="0" smtClean="0">
                <a:solidFill>
                  <a:srgbClr val="000000"/>
                </a:solidFill>
                <a:latin typeface="Arial"/>
              </a:rPr>
              <a:t>jamesh/powerpoint/SIBYLS_GM_2018.pptx</a:t>
            </a:r>
            <a:endParaRPr lang="en-US" altLang="en-US" sz="2400" dirty="0">
              <a:solidFill>
                <a:srgbClr val="000000"/>
              </a:solidFill>
              <a:latin typeface="Arial"/>
            </a:endParaRPr>
          </a:p>
        </p:txBody>
      </p:sp>
    </p:spTree>
    <p:extLst>
      <p:ext uri="{BB962C8B-B14F-4D97-AF65-F5344CB8AC3E}">
        <p14:creationId xmlns:p14="http://schemas.microsoft.com/office/powerpoint/2010/main" val="1550650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2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latin typeface="Arial" panose="020B0604020202020204" pitchFamily="34" charset="0"/>
                <a:cs typeface="Arial" panose="020B0604020202020204" pitchFamily="34" charset="0"/>
              </a:rPr>
              <a:t>“water shed” </a:t>
            </a:r>
            <a:r>
              <a:rPr lang="en-US" dirty="0" smtClean="0">
                <a:latin typeface="Arial" panose="020B0604020202020204" pitchFamily="34" charset="0"/>
                <a:cs typeface="Arial" panose="020B0604020202020204" pitchFamily="34" charset="0"/>
              </a:rPr>
              <a:t>procedure</a:t>
            </a:r>
          </a:p>
        </p:txBody>
      </p:sp>
      <p:sp>
        <p:nvSpPr>
          <p:cNvPr id="3" name="Content Placeholder 2"/>
          <p:cNvSpPr>
            <a:spLocks noGrp="1"/>
          </p:cNvSpPr>
          <p:nvPr>
            <p:ph idx="1"/>
          </p:nvPr>
        </p:nvSpPr>
        <p:spPr>
          <a:xfrm>
            <a:off x="457200" y="1600200"/>
            <a:ext cx="8229600" cy="4800600"/>
          </a:xfrm>
        </p:spPr>
        <p:txBody>
          <a:bodyPr>
            <a:normAutofit fontScale="92500" lnSpcReduction="20000"/>
          </a:bodyPr>
          <a:lstStyle/>
          <a:p>
            <a:pPr marL="514350" indent="-514350">
              <a:buFont typeface="+mj-lt"/>
              <a:buAutoNum type="arabicPeriod"/>
            </a:pPr>
            <a:r>
              <a:rPr lang="en-US" dirty="0" smtClean="0">
                <a:latin typeface="Arial" panose="020B0604020202020204" pitchFamily="34" charset="0"/>
                <a:cs typeface="Arial" panose="020B0604020202020204" pitchFamily="34" charset="0"/>
              </a:rPr>
              <a:t>Occupancy refine waters – to convergence</a:t>
            </a:r>
            <a:endParaRPr lang="en-US" dirty="0" smtClean="0">
              <a:latin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cs typeface="Arial" panose="020B0604020202020204" pitchFamily="34" charset="0"/>
              </a:rPr>
              <a:t>For each water:</a:t>
            </a:r>
          </a:p>
          <a:p>
            <a:pPr lvl="1"/>
            <a:r>
              <a:rPr lang="en-US" dirty="0" smtClean="0">
                <a:latin typeface="Arial" panose="020B0604020202020204" pitchFamily="34" charset="0"/>
                <a:cs typeface="Arial" panose="020B0604020202020204" pitchFamily="34" charset="0"/>
              </a:rPr>
              <a:t>Eliminate water from model</a:t>
            </a:r>
          </a:p>
          <a:p>
            <a:pPr lvl="1"/>
            <a:r>
              <a:rPr lang="en-US" dirty="0" smtClean="0">
                <a:latin typeface="Arial" panose="020B0604020202020204" pitchFamily="34" charset="0"/>
                <a:cs typeface="Arial" panose="020B0604020202020204" pitchFamily="34" charset="0"/>
              </a:rPr>
              <a:t>Re-refine to convergence (with </a:t>
            </a:r>
            <a:r>
              <a:rPr lang="en-US" dirty="0" err="1" smtClean="0">
                <a:latin typeface="Arial" panose="020B0604020202020204" pitchFamily="34" charset="0"/>
                <a:cs typeface="Arial" panose="020B0604020202020204" pitchFamily="34" charset="0"/>
              </a:rPr>
              <a:t>occ</a:t>
            </a:r>
            <a:r>
              <a:rPr lang="en-US" dirty="0" smtClean="0">
                <a:latin typeface="Arial" panose="020B0604020202020204" pitchFamily="34" charset="0"/>
                <a:cs typeface="Arial" panose="020B0604020202020204" pitchFamily="34" charset="0"/>
              </a:rPr>
              <a:t>)</a:t>
            </a:r>
          </a:p>
          <a:p>
            <a:pPr lvl="1"/>
            <a:r>
              <a:rPr lang="en-US" dirty="0" smtClean="0">
                <a:latin typeface="Arial" panose="020B0604020202020204" pitchFamily="34" charset="0"/>
                <a:cs typeface="Arial" panose="020B0604020202020204" pitchFamily="34" charset="0"/>
              </a:rPr>
              <a:t>Each water = different CPU (use a cluster)</a:t>
            </a:r>
            <a:endParaRPr lang="en-US" dirty="0" smtClean="0">
              <a:latin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cs typeface="Arial" panose="020B0604020202020204" pitchFamily="34" charset="0"/>
              </a:rPr>
              <a:t>Control: keep all – same refi protocol</a:t>
            </a:r>
          </a:p>
          <a:p>
            <a:pPr marL="514350" indent="-514350">
              <a:buFont typeface="+mj-lt"/>
              <a:buAutoNum type="arabicPeriod"/>
            </a:pPr>
            <a:r>
              <a:rPr lang="en-US" dirty="0" smtClean="0">
                <a:latin typeface="Arial" panose="020B0604020202020204" pitchFamily="34" charset="0"/>
                <a:cs typeface="Arial" panose="020B0604020202020204" pitchFamily="34" charset="0"/>
              </a:rPr>
              <a:t>Sort results on </a:t>
            </a:r>
            <a:r>
              <a:rPr lang="en-US" dirty="0" err="1" smtClean="0">
                <a:latin typeface="Arial" panose="020B0604020202020204" pitchFamily="34" charset="0"/>
                <a:cs typeface="Arial" panose="020B0604020202020204" pitchFamily="34" charset="0"/>
              </a:rPr>
              <a:t>R</a:t>
            </a:r>
            <a:r>
              <a:rPr lang="en-US" baseline="-25000" dirty="0" err="1" smtClean="0">
                <a:latin typeface="Arial" panose="020B0604020202020204" pitchFamily="34" charset="0"/>
                <a:cs typeface="Arial" panose="020B0604020202020204" pitchFamily="34" charset="0"/>
              </a:rPr>
              <a:t>work</a:t>
            </a:r>
            <a:endParaRPr lang="en-US" dirty="0" smtClean="0">
              <a:latin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cs typeface="Arial" panose="020B0604020202020204" pitchFamily="34" charset="0"/>
              </a:rPr>
              <a:t>Worst R better than control?</a:t>
            </a:r>
          </a:p>
          <a:p>
            <a:pPr marL="400050" lvl="1" indent="0">
              <a:buNone/>
            </a:pPr>
            <a:r>
              <a:rPr lang="en-US" dirty="0">
                <a:latin typeface="Arial" panose="020B0604020202020204" pitchFamily="34" charset="0"/>
                <a:cs typeface="Arial" panose="020B0604020202020204" pitchFamily="34" charset="0"/>
              </a:rPr>
              <a:t>Yes: New reference – </a:t>
            </a:r>
            <a:r>
              <a:rPr lang="en-US" dirty="0" err="1">
                <a:latin typeface="Arial" panose="020B0604020202020204" pitchFamily="34" charset="0"/>
                <a:cs typeface="Arial" panose="020B0604020202020204" pitchFamily="34" charset="0"/>
              </a:rPr>
              <a:t>goto</a:t>
            </a:r>
            <a:r>
              <a:rPr lang="en-US" dirty="0">
                <a:latin typeface="Arial" panose="020B0604020202020204" pitchFamily="34" charset="0"/>
                <a:cs typeface="Arial" panose="020B0604020202020204" pitchFamily="34" charset="0"/>
              </a:rPr>
              <a:t> 1.</a:t>
            </a:r>
          </a:p>
          <a:p>
            <a:pPr marL="400050" lvl="1" indent="0">
              <a:buNone/>
            </a:pPr>
            <a:r>
              <a:rPr lang="en-US" dirty="0">
                <a:latin typeface="Arial" panose="020B0604020202020204" pitchFamily="34" charset="0"/>
                <a:cs typeface="Arial" panose="020B0604020202020204" pitchFamily="34" charset="0"/>
              </a:rPr>
              <a:t>No: </a:t>
            </a:r>
            <a:r>
              <a:rPr lang="en-US" dirty="0" smtClean="0">
                <a:latin typeface="Arial" panose="020B0604020202020204" pitchFamily="34" charset="0"/>
                <a:cs typeface="Arial" panose="020B0604020202020204" pitchFamily="34" charset="0"/>
              </a:rPr>
              <a:t>done</a:t>
            </a:r>
          </a:p>
          <a:p>
            <a:pPr marL="514350" indent="-514350">
              <a:buFont typeface="+mj-lt"/>
              <a:buAutoNum type="arabicPeriod"/>
            </a:pPr>
            <a:r>
              <a:rPr lang="en-US" dirty="0" smtClean="0">
                <a:latin typeface="Arial" panose="020B0604020202020204" pitchFamily="34" charset="0"/>
                <a:cs typeface="Arial" panose="020B0604020202020204" pitchFamily="34" charset="0"/>
              </a:rPr>
              <a:t>For speed: worst waters &gt; 5 Å apart</a:t>
            </a:r>
          </a:p>
        </p:txBody>
      </p:sp>
    </p:spTree>
    <p:extLst>
      <p:ext uri="{BB962C8B-B14F-4D97-AF65-F5344CB8AC3E}">
        <p14:creationId xmlns:p14="http://schemas.microsoft.com/office/powerpoint/2010/main" val="61246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2023"/>
            <a:ext cx="9144000" cy="5955977"/>
          </a:xfrm>
          <a:prstGeom prst="rect">
            <a:avLst/>
          </a:prstGeom>
        </p:spPr>
      </p:pic>
      <p:sp>
        <p:nvSpPr>
          <p:cNvPr id="2" name="Title 1"/>
          <p:cNvSpPr>
            <a:spLocks noGrp="1"/>
          </p:cNvSpPr>
          <p:nvPr>
            <p:ph type="title"/>
          </p:nvPr>
        </p:nvSpPr>
        <p:spPr>
          <a:xfrm>
            <a:off x="1244009" y="0"/>
            <a:ext cx="2998382" cy="1143000"/>
          </a:xfrm>
        </p:spPr>
        <p:txBody>
          <a:bodyPr/>
          <a:lstStyle/>
          <a:p>
            <a:pPr algn="l"/>
            <a:r>
              <a:rPr lang="en-US" dirty="0" smtClean="0"/>
              <a:t>Original</a:t>
            </a:r>
            <a:endParaRPr lang="en-US" dirty="0"/>
          </a:p>
        </p:txBody>
      </p:sp>
      <p:sp>
        <p:nvSpPr>
          <p:cNvPr id="5" name="Content Placeholder 2"/>
          <p:cNvSpPr>
            <a:spLocks noGrp="1"/>
          </p:cNvSpPr>
          <p:nvPr>
            <p:ph idx="1"/>
          </p:nvPr>
        </p:nvSpPr>
        <p:spPr>
          <a:xfrm>
            <a:off x="5443869" y="0"/>
            <a:ext cx="3700131" cy="1206794"/>
          </a:xfrm>
        </p:spPr>
        <p:txBody>
          <a:bodyPr/>
          <a:lstStyle/>
          <a:p>
            <a:pPr marL="0" indent="0">
              <a:buNone/>
            </a:pPr>
            <a:r>
              <a:rPr lang="en-US" b="1" dirty="0" err="1" smtClean="0">
                <a:latin typeface="Courier New" panose="02070309020205020404" pitchFamily="49" charset="0"/>
                <a:cs typeface="Courier New" panose="02070309020205020404" pitchFamily="49" charset="0"/>
              </a:rPr>
              <a:t>R</a:t>
            </a:r>
            <a:r>
              <a:rPr lang="en-US" b="1" baseline="-25000" dirty="0" err="1" smtClean="0">
                <a:latin typeface="Courier New" panose="02070309020205020404" pitchFamily="49" charset="0"/>
                <a:cs typeface="Courier New" panose="02070309020205020404" pitchFamily="49" charset="0"/>
              </a:rPr>
              <a:t>work</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0.17023</a:t>
            </a:r>
          </a:p>
          <a:p>
            <a:pPr marL="0" indent="0">
              <a:buNone/>
            </a:pPr>
            <a:r>
              <a:rPr lang="en-US" b="1" dirty="0" err="1" smtClean="0">
                <a:latin typeface="Courier New" panose="02070309020205020404" pitchFamily="49" charset="0"/>
                <a:cs typeface="Courier New" panose="02070309020205020404" pitchFamily="49" charset="0"/>
              </a:rPr>
              <a:t>R</a:t>
            </a:r>
            <a:r>
              <a:rPr lang="en-US" b="1" baseline="-25000" dirty="0" err="1" smtClean="0">
                <a:latin typeface="Courier New" panose="02070309020205020404" pitchFamily="49" charset="0"/>
                <a:cs typeface="Courier New" panose="02070309020205020404" pitchFamily="49" charset="0"/>
              </a:rPr>
              <a:t>free</a:t>
            </a:r>
            <a:r>
              <a:rPr lang="en-US" b="1" dirty="0" smtClean="0">
                <a:latin typeface="Courier New" panose="02070309020205020404" pitchFamily="49" charset="0"/>
                <a:cs typeface="Courier New" panose="02070309020205020404" pitchFamily="49" charset="0"/>
              </a:rPr>
              <a:t> = 0.19309</a:t>
            </a:r>
            <a:endParaRPr lang="en-US" b="1" dirty="0">
              <a:latin typeface="Courier New" panose="02070309020205020404" pitchFamily="49" charset="0"/>
              <a:cs typeface="Courier New" panose="02070309020205020404" pitchFamily="49" charset="0"/>
            </a:endParaRPr>
          </a:p>
        </p:txBody>
      </p:sp>
      <p:sp>
        <p:nvSpPr>
          <p:cNvPr id="7" name="TextBox 6"/>
          <p:cNvSpPr txBox="1"/>
          <p:nvPr/>
        </p:nvSpPr>
        <p:spPr>
          <a:xfrm>
            <a:off x="0" y="0"/>
            <a:ext cx="922047" cy="461665"/>
          </a:xfrm>
          <a:prstGeom prst="rect">
            <a:avLst/>
          </a:prstGeom>
          <a:noFill/>
        </p:spPr>
        <p:txBody>
          <a:bodyPr wrap="none" rtlCol="0">
            <a:spAutoFit/>
          </a:bodyPr>
          <a:lstStyle/>
          <a:p>
            <a:r>
              <a:rPr lang="en-US" sz="2400" b="1" dirty="0" smtClean="0">
                <a:latin typeface="Courier New" panose="02070309020205020404" pitchFamily="49" charset="0"/>
                <a:cs typeface="Courier New" panose="02070309020205020404" pitchFamily="49" charset="0"/>
              </a:rPr>
              <a:t>3si4</a:t>
            </a:r>
            <a:endParaRPr 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45277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887538" y="2852738"/>
            <a:ext cx="3981449" cy="2387600"/>
            <a:chOff x="1887538" y="2852738"/>
            <a:chExt cx="3981449" cy="2387600"/>
          </a:xfrm>
        </p:grpSpPr>
        <p:pic>
          <p:nvPicPr>
            <p:cNvPr id="9223"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50" y="2852738"/>
              <a:ext cx="239553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Line 6"/>
            <p:cNvSpPr>
              <a:spLocks noChangeShapeType="1"/>
            </p:cNvSpPr>
            <p:nvPr/>
          </p:nvSpPr>
          <p:spPr bwMode="auto">
            <a:xfrm>
              <a:off x="1887538" y="4014788"/>
              <a:ext cx="1562100"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cs typeface="Arial" charset="0"/>
              </a:endParaRPr>
            </a:p>
          </p:txBody>
        </p:sp>
        <p:sp>
          <p:nvSpPr>
            <p:cNvPr id="9230" name="Text Box 7"/>
            <p:cNvSpPr txBox="1">
              <a:spLocks noChangeArrowheads="1"/>
            </p:cNvSpPr>
            <p:nvPr/>
          </p:nvSpPr>
          <p:spPr bwMode="auto">
            <a:xfrm>
              <a:off x="1952626" y="3830638"/>
              <a:ext cx="116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prstClr val="white"/>
                  </a:solidFill>
                  <a:cs typeface="Arial" charset="0"/>
                </a:rPr>
                <a:t>MLFSOM</a:t>
              </a:r>
            </a:p>
          </p:txBody>
        </p:sp>
      </p:grpSp>
      <p:grpSp>
        <p:nvGrpSpPr>
          <p:cNvPr id="2" name="Group 1"/>
          <p:cNvGrpSpPr/>
          <p:nvPr/>
        </p:nvGrpSpPr>
        <p:grpSpPr>
          <a:xfrm>
            <a:off x="5868988" y="3246438"/>
            <a:ext cx="3275012" cy="1569660"/>
            <a:chOff x="5868988" y="3246438"/>
            <a:chExt cx="3275012" cy="1569660"/>
          </a:xfrm>
        </p:grpSpPr>
        <p:grpSp>
          <p:nvGrpSpPr>
            <p:cNvPr id="9225" name="Group 8"/>
            <p:cNvGrpSpPr>
              <a:grpSpLocks/>
            </p:cNvGrpSpPr>
            <p:nvPr/>
          </p:nvGrpSpPr>
          <p:grpSpPr bwMode="auto">
            <a:xfrm>
              <a:off x="5868988" y="3830638"/>
              <a:ext cx="1419225" cy="366713"/>
              <a:chOff x="2414" y="3258"/>
              <a:chExt cx="1347" cy="231"/>
            </a:xfrm>
          </p:grpSpPr>
          <p:sp>
            <p:nvSpPr>
              <p:cNvPr id="9227"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cs typeface="Arial" charset="0"/>
                </a:endParaRPr>
              </a:p>
            </p:txBody>
          </p:sp>
          <p:sp>
            <p:nvSpPr>
              <p:cNvPr id="9228"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white"/>
                    </a:solidFill>
                    <a:latin typeface="Comic Sans MS" pitchFamily="66" charset="0"/>
                    <a:cs typeface="Arial" charset="0"/>
                  </a:rPr>
                  <a:t>Elves</a:t>
                </a:r>
              </a:p>
            </p:txBody>
          </p:sp>
        </p:grpSp>
        <p:sp>
          <p:nvSpPr>
            <p:cNvPr id="9226" name="Text Box 11"/>
            <p:cNvSpPr txBox="1">
              <a:spLocks noChangeArrowheads="1"/>
            </p:cNvSpPr>
            <p:nvPr/>
          </p:nvSpPr>
          <p:spPr bwMode="auto">
            <a:xfrm>
              <a:off x="7340600" y="3246438"/>
              <a:ext cx="1803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dirty="0" err="1">
                  <a:solidFill>
                    <a:prstClr val="black"/>
                  </a:solidFill>
                  <a:cs typeface="Arial" charset="0"/>
                </a:rPr>
                <a:t>R</a:t>
              </a:r>
              <a:r>
                <a:rPr lang="en-US" altLang="en-US" sz="2400" baseline="-25000" dirty="0" err="1">
                  <a:solidFill>
                    <a:prstClr val="black"/>
                  </a:solidFill>
                  <a:cs typeface="Arial" charset="0"/>
                </a:rPr>
                <a:t>merge</a:t>
              </a:r>
              <a:r>
                <a:rPr lang="en-US" altLang="en-US" sz="2400" dirty="0">
                  <a:solidFill>
                    <a:prstClr val="black"/>
                  </a:solidFill>
                  <a:cs typeface="Arial" charset="0"/>
                </a:rPr>
                <a:t> = 6%</a:t>
              </a:r>
            </a:p>
            <a:p>
              <a:pPr eaLnBrk="1" hangingPunct="1">
                <a:spcBef>
                  <a:spcPct val="50000"/>
                </a:spcBef>
              </a:pPr>
              <a:r>
                <a:rPr lang="en-US" altLang="en-US" sz="2400" dirty="0" err="1" smtClean="0">
                  <a:solidFill>
                    <a:prstClr val="black"/>
                  </a:solidFill>
                  <a:cs typeface="Arial" charset="0"/>
                </a:rPr>
                <a:t>R</a:t>
              </a:r>
              <a:r>
                <a:rPr lang="en-US" altLang="en-US" sz="2400" baseline="-25000" dirty="0" err="1" smtClean="0">
                  <a:solidFill>
                    <a:prstClr val="black"/>
                  </a:solidFill>
                  <a:cs typeface="Arial" charset="0"/>
                </a:rPr>
                <a:t>work</a:t>
              </a:r>
              <a:r>
                <a:rPr lang="en-US" altLang="en-US" sz="2400" dirty="0" smtClean="0">
                  <a:solidFill>
                    <a:prstClr val="black"/>
                  </a:solidFill>
                  <a:cs typeface="Arial" charset="0"/>
                </a:rPr>
                <a:t> </a:t>
              </a:r>
              <a:r>
                <a:rPr lang="en-US" altLang="en-US" sz="2400" dirty="0">
                  <a:solidFill>
                    <a:prstClr val="black"/>
                  </a:solidFill>
                  <a:cs typeface="Arial" charset="0"/>
                </a:rPr>
                <a:t>= 7%</a:t>
              </a:r>
            </a:p>
            <a:p>
              <a:pPr eaLnBrk="1" hangingPunct="1">
                <a:spcBef>
                  <a:spcPct val="50000"/>
                </a:spcBef>
              </a:pPr>
              <a:r>
                <a:rPr lang="en-US" altLang="en-US" sz="2400" dirty="0" err="1">
                  <a:solidFill>
                    <a:prstClr val="black"/>
                  </a:solidFill>
                  <a:cs typeface="Arial" charset="0"/>
                </a:rPr>
                <a:t>R</a:t>
              </a:r>
              <a:r>
                <a:rPr lang="en-US" altLang="en-US" sz="2400" baseline="-25000" dirty="0" err="1">
                  <a:solidFill>
                    <a:prstClr val="black"/>
                  </a:solidFill>
                  <a:cs typeface="Arial" charset="0"/>
                </a:rPr>
                <a:t>free</a:t>
              </a:r>
              <a:r>
                <a:rPr lang="en-US" altLang="en-US" sz="2400" dirty="0">
                  <a:solidFill>
                    <a:prstClr val="black"/>
                  </a:solidFill>
                  <a:cs typeface="Arial" charset="0"/>
                </a:rPr>
                <a:t> = 8%</a:t>
              </a:r>
            </a:p>
          </p:txBody>
        </p:sp>
      </p:grpSp>
      <p:sp>
        <p:nvSpPr>
          <p:cNvPr id="9221"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a:solidFill>
                  <a:prstClr val="black"/>
                </a:solidFill>
                <a:cs typeface="Arial" charset="0"/>
              </a:rPr>
              <a:t>single-conformer PDB file</a:t>
            </a:r>
          </a:p>
        </p:txBody>
      </p:sp>
      <p:sp>
        <p:nvSpPr>
          <p:cNvPr id="9222"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a:solidFill>
                  <a:prstClr val="black"/>
                </a:solidFill>
                <a:cs typeface="Arial" charset="0"/>
              </a:rPr>
              <a:t>1H87; conf “A”</a:t>
            </a:r>
          </a:p>
        </p:txBody>
      </p:sp>
      <p:sp>
        <p:nvSpPr>
          <p:cNvPr id="21" name="Title 1"/>
          <p:cNvSpPr>
            <a:spLocks noGrp="1"/>
          </p:cNvSpPr>
          <p:nvPr>
            <p:ph type="title"/>
          </p:nvPr>
        </p:nvSpPr>
        <p:spPr>
          <a:xfrm>
            <a:off x="0" y="-1"/>
            <a:ext cx="9144000" cy="1493949"/>
          </a:xfrm>
        </p:spPr>
        <p:txBody>
          <a:bodyPr/>
          <a:lstStyle/>
          <a:p>
            <a:r>
              <a:rPr lang="en-US" sz="4000" b="1" dirty="0" smtClean="0">
                <a:latin typeface="Arial" panose="020B0604020202020204" pitchFamily="34" charset="0"/>
                <a:cs typeface="Arial" panose="020B0604020202020204" pitchFamily="34" charset="0"/>
              </a:rPr>
              <a:t>“R-factor Gap” for macromolecules</a:t>
            </a:r>
            <a:endParaRPr lang="en-US" sz="4000" b="1" dirty="0">
              <a:latin typeface="Arial" panose="020B0604020202020204" pitchFamily="34" charset="0"/>
              <a:cs typeface="Arial" panose="020B0604020202020204" pitchFamily="34" charset="0"/>
            </a:endParaRPr>
          </a:p>
        </p:txBody>
      </p:sp>
      <p:sp>
        <p:nvSpPr>
          <p:cNvPr id="22" name="Rectangle 21"/>
          <p:cNvSpPr/>
          <p:nvPr/>
        </p:nvSpPr>
        <p:spPr>
          <a:xfrm>
            <a:off x="0" y="6488668"/>
            <a:ext cx="9144000" cy="369332"/>
          </a:xfrm>
          <a:prstGeom prst="rect">
            <a:avLst/>
          </a:prstGeom>
        </p:spPr>
        <p:txBody>
          <a:bodyPr wrap="square">
            <a:spAutoFit/>
          </a:bodyPr>
          <a:lstStyle/>
          <a:p>
            <a:r>
              <a:rPr lang="en-US" dirty="0" smtClean="0">
                <a:solidFill>
                  <a:prstClr val="black"/>
                </a:solidFill>
                <a:latin typeface="Arial" panose="020B0604020202020204" pitchFamily="34" charset="0"/>
                <a:cs typeface="Arial" panose="020B0604020202020204" pitchFamily="34" charset="0"/>
              </a:rPr>
              <a:t>Holton </a:t>
            </a:r>
            <a:r>
              <a:rPr lang="en-US" i="1" dirty="0" smtClean="0">
                <a:solidFill>
                  <a:prstClr val="black"/>
                </a:solidFill>
                <a:latin typeface="Arial" panose="020B0604020202020204" pitchFamily="34" charset="0"/>
                <a:cs typeface="Arial" panose="020B0604020202020204" pitchFamily="34" charset="0"/>
              </a:rPr>
              <a:t>et al. </a:t>
            </a:r>
            <a:r>
              <a:rPr lang="en-US" dirty="0" smtClean="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smtClean="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Tree>
    <p:extLst>
      <p:ext uri="{BB962C8B-B14F-4D97-AF65-F5344CB8AC3E}">
        <p14:creationId xmlns:p14="http://schemas.microsoft.com/office/powerpoint/2010/main" val="45165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2023"/>
            <a:ext cx="9144000" cy="5955977"/>
          </a:xfrm>
          <a:prstGeom prst="rect">
            <a:avLst/>
          </a:prstGeom>
        </p:spPr>
      </p:pic>
      <p:sp>
        <p:nvSpPr>
          <p:cNvPr id="2" name="Title 1"/>
          <p:cNvSpPr>
            <a:spLocks noGrp="1"/>
          </p:cNvSpPr>
          <p:nvPr>
            <p:ph type="title"/>
          </p:nvPr>
        </p:nvSpPr>
        <p:spPr>
          <a:xfrm>
            <a:off x="1244009" y="0"/>
            <a:ext cx="3806456" cy="1143000"/>
          </a:xfrm>
        </p:spPr>
        <p:txBody>
          <a:bodyPr>
            <a:normAutofit/>
          </a:bodyPr>
          <a:lstStyle/>
          <a:p>
            <a:pPr algn="l"/>
            <a:r>
              <a:rPr lang="en-US" dirty="0" smtClean="0"/>
              <a:t>Watershed-</a:t>
            </a:r>
            <a:r>
              <a:rPr lang="en-US" dirty="0" err="1" smtClean="0"/>
              <a:t>ed</a:t>
            </a:r>
            <a:endParaRPr lang="en-US" dirty="0"/>
          </a:p>
        </p:txBody>
      </p:sp>
      <p:sp>
        <p:nvSpPr>
          <p:cNvPr id="5" name="Content Placeholder 2"/>
          <p:cNvSpPr>
            <a:spLocks noGrp="1"/>
          </p:cNvSpPr>
          <p:nvPr>
            <p:ph idx="1"/>
          </p:nvPr>
        </p:nvSpPr>
        <p:spPr>
          <a:xfrm>
            <a:off x="5443869" y="0"/>
            <a:ext cx="3700131" cy="1206794"/>
          </a:xfrm>
        </p:spPr>
        <p:txBody>
          <a:bodyPr/>
          <a:lstStyle/>
          <a:p>
            <a:pPr marL="0" indent="0">
              <a:buNone/>
            </a:pPr>
            <a:r>
              <a:rPr lang="en-US" b="1" dirty="0" err="1" smtClean="0">
                <a:latin typeface="Courier New" panose="02070309020205020404" pitchFamily="49" charset="0"/>
                <a:cs typeface="Courier New" panose="02070309020205020404" pitchFamily="49" charset="0"/>
              </a:rPr>
              <a:t>R</a:t>
            </a:r>
            <a:r>
              <a:rPr lang="en-US" b="1" baseline="-25000" dirty="0" err="1" smtClean="0">
                <a:latin typeface="Courier New" panose="02070309020205020404" pitchFamily="49" charset="0"/>
                <a:cs typeface="Courier New" panose="02070309020205020404" pitchFamily="49" charset="0"/>
              </a:rPr>
              <a:t>work</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0.17727</a:t>
            </a:r>
          </a:p>
          <a:p>
            <a:pPr marL="0" indent="0">
              <a:buNone/>
            </a:pPr>
            <a:r>
              <a:rPr lang="en-US" b="1" dirty="0" err="1" smtClean="0">
                <a:latin typeface="Courier New" panose="02070309020205020404" pitchFamily="49" charset="0"/>
                <a:cs typeface="Courier New" panose="02070309020205020404" pitchFamily="49" charset="0"/>
              </a:rPr>
              <a:t>R</a:t>
            </a:r>
            <a:r>
              <a:rPr lang="en-US" b="1" baseline="-25000" dirty="0" err="1" smtClean="0">
                <a:latin typeface="Courier New" panose="02070309020205020404" pitchFamily="49" charset="0"/>
                <a:cs typeface="Courier New" panose="02070309020205020404" pitchFamily="49" charset="0"/>
              </a:rPr>
              <a:t>free</a:t>
            </a:r>
            <a:r>
              <a:rPr lang="en-US" b="1" dirty="0" smtClean="0">
                <a:latin typeface="Courier New" panose="02070309020205020404" pitchFamily="49" charset="0"/>
                <a:cs typeface="Courier New" panose="02070309020205020404" pitchFamily="49" charset="0"/>
              </a:rPr>
              <a:t> = 0.19281</a:t>
            </a:r>
            <a:endParaRPr lang="en-US" b="1" dirty="0">
              <a:latin typeface="Courier New" panose="02070309020205020404" pitchFamily="49" charset="0"/>
              <a:cs typeface="Courier New" panose="02070309020205020404" pitchFamily="49" charset="0"/>
            </a:endParaRPr>
          </a:p>
        </p:txBody>
      </p:sp>
      <p:sp>
        <p:nvSpPr>
          <p:cNvPr id="8" name="TextBox 7"/>
          <p:cNvSpPr txBox="1"/>
          <p:nvPr/>
        </p:nvSpPr>
        <p:spPr>
          <a:xfrm>
            <a:off x="0" y="0"/>
            <a:ext cx="922047" cy="461665"/>
          </a:xfrm>
          <a:prstGeom prst="rect">
            <a:avLst/>
          </a:prstGeom>
          <a:noFill/>
        </p:spPr>
        <p:txBody>
          <a:bodyPr wrap="none" rtlCol="0">
            <a:spAutoFit/>
          </a:bodyPr>
          <a:lstStyle/>
          <a:p>
            <a:r>
              <a:rPr lang="en-US" sz="2400" b="1" dirty="0" smtClean="0">
                <a:latin typeface="Courier New" panose="02070309020205020404" pitchFamily="49" charset="0"/>
                <a:cs typeface="Courier New" panose="02070309020205020404" pitchFamily="49" charset="0"/>
              </a:rPr>
              <a:t>3si4</a:t>
            </a:r>
            <a:endParaRPr 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82662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2023"/>
            <a:ext cx="9144000" cy="5955977"/>
          </a:xfrm>
          <a:prstGeom prst="rect">
            <a:avLst/>
          </a:prstGeom>
        </p:spPr>
      </p:pic>
      <p:sp>
        <p:nvSpPr>
          <p:cNvPr id="2" name="Title 1"/>
          <p:cNvSpPr>
            <a:spLocks noGrp="1"/>
          </p:cNvSpPr>
          <p:nvPr>
            <p:ph type="title"/>
          </p:nvPr>
        </p:nvSpPr>
        <p:spPr>
          <a:xfrm>
            <a:off x="1244009" y="0"/>
            <a:ext cx="2998382" cy="1143000"/>
          </a:xfrm>
        </p:spPr>
        <p:txBody>
          <a:bodyPr/>
          <a:lstStyle/>
          <a:p>
            <a:pPr algn="l"/>
            <a:r>
              <a:rPr lang="en-US" dirty="0" smtClean="0"/>
              <a:t>Refined</a:t>
            </a:r>
            <a:endParaRPr lang="en-US" dirty="0"/>
          </a:p>
        </p:txBody>
      </p:sp>
      <p:sp>
        <p:nvSpPr>
          <p:cNvPr id="5" name="Content Placeholder 2"/>
          <p:cNvSpPr>
            <a:spLocks noGrp="1"/>
          </p:cNvSpPr>
          <p:nvPr>
            <p:ph idx="1"/>
          </p:nvPr>
        </p:nvSpPr>
        <p:spPr>
          <a:xfrm>
            <a:off x="5443869" y="0"/>
            <a:ext cx="3700131" cy="1206794"/>
          </a:xfrm>
        </p:spPr>
        <p:txBody>
          <a:bodyPr/>
          <a:lstStyle/>
          <a:p>
            <a:pPr marL="0" indent="0">
              <a:buNone/>
            </a:pPr>
            <a:r>
              <a:rPr lang="en-US" b="1" dirty="0" err="1" smtClean="0">
                <a:latin typeface="Courier New" panose="02070309020205020404" pitchFamily="49" charset="0"/>
                <a:cs typeface="Courier New" panose="02070309020205020404" pitchFamily="49" charset="0"/>
              </a:rPr>
              <a:t>R</a:t>
            </a:r>
            <a:r>
              <a:rPr lang="en-US" b="1" baseline="-25000" dirty="0" err="1" smtClean="0">
                <a:latin typeface="Courier New" panose="02070309020205020404" pitchFamily="49" charset="0"/>
                <a:cs typeface="Courier New" panose="02070309020205020404" pitchFamily="49" charset="0"/>
              </a:rPr>
              <a:t>work</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0.17023</a:t>
            </a:r>
          </a:p>
          <a:p>
            <a:pPr marL="0" indent="0">
              <a:buNone/>
            </a:pPr>
            <a:r>
              <a:rPr lang="en-US" b="1" dirty="0" err="1" smtClean="0">
                <a:latin typeface="Courier New" panose="02070309020205020404" pitchFamily="49" charset="0"/>
                <a:cs typeface="Courier New" panose="02070309020205020404" pitchFamily="49" charset="0"/>
              </a:rPr>
              <a:t>R</a:t>
            </a:r>
            <a:r>
              <a:rPr lang="en-US" b="1" baseline="-25000" dirty="0" err="1" smtClean="0">
                <a:latin typeface="Courier New" panose="02070309020205020404" pitchFamily="49" charset="0"/>
                <a:cs typeface="Courier New" panose="02070309020205020404" pitchFamily="49" charset="0"/>
              </a:rPr>
              <a:t>free</a:t>
            </a:r>
            <a:r>
              <a:rPr lang="en-US" b="1" dirty="0" smtClean="0">
                <a:latin typeface="Courier New" panose="02070309020205020404" pitchFamily="49" charset="0"/>
                <a:cs typeface="Courier New" panose="02070309020205020404" pitchFamily="49" charset="0"/>
              </a:rPr>
              <a:t> = 0.19309</a:t>
            </a:r>
            <a:endParaRPr lang="en-US" b="1" dirty="0">
              <a:latin typeface="Courier New" panose="02070309020205020404" pitchFamily="49" charset="0"/>
              <a:cs typeface="Courier New" panose="02070309020205020404" pitchFamily="49" charset="0"/>
            </a:endParaRPr>
          </a:p>
        </p:txBody>
      </p:sp>
      <p:sp>
        <p:nvSpPr>
          <p:cNvPr id="4" name="TextBox 3"/>
          <p:cNvSpPr txBox="1"/>
          <p:nvPr/>
        </p:nvSpPr>
        <p:spPr>
          <a:xfrm>
            <a:off x="0" y="0"/>
            <a:ext cx="922047" cy="461665"/>
          </a:xfrm>
          <a:prstGeom prst="rect">
            <a:avLst/>
          </a:prstGeom>
          <a:noFill/>
        </p:spPr>
        <p:txBody>
          <a:bodyPr wrap="none" rtlCol="0">
            <a:spAutoFit/>
          </a:bodyPr>
          <a:lstStyle/>
          <a:p>
            <a:r>
              <a:rPr lang="en-US" sz="2400" b="1" dirty="0" smtClean="0">
                <a:latin typeface="Courier New" panose="02070309020205020404" pitchFamily="49" charset="0"/>
                <a:cs typeface="Courier New" panose="02070309020205020404" pitchFamily="49" charset="0"/>
              </a:rPr>
              <a:t>3si4</a:t>
            </a:r>
            <a:endParaRPr 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793558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2023"/>
            <a:ext cx="9144000" cy="5955977"/>
          </a:xfrm>
          <a:prstGeom prst="rect">
            <a:avLst/>
          </a:prstGeom>
        </p:spPr>
      </p:pic>
      <p:sp>
        <p:nvSpPr>
          <p:cNvPr id="2" name="Title 1"/>
          <p:cNvSpPr>
            <a:spLocks noGrp="1"/>
          </p:cNvSpPr>
          <p:nvPr>
            <p:ph type="title"/>
          </p:nvPr>
        </p:nvSpPr>
        <p:spPr>
          <a:xfrm>
            <a:off x="1244009" y="0"/>
            <a:ext cx="3806456" cy="1143000"/>
          </a:xfrm>
        </p:spPr>
        <p:txBody>
          <a:bodyPr>
            <a:normAutofit/>
          </a:bodyPr>
          <a:lstStyle/>
          <a:p>
            <a:pPr algn="l"/>
            <a:r>
              <a:rPr lang="en-US" dirty="0" smtClean="0"/>
              <a:t>Watershed-</a:t>
            </a:r>
            <a:r>
              <a:rPr lang="en-US" dirty="0" err="1" smtClean="0"/>
              <a:t>ed</a:t>
            </a:r>
            <a:endParaRPr lang="en-US" dirty="0"/>
          </a:p>
        </p:txBody>
      </p:sp>
      <p:sp>
        <p:nvSpPr>
          <p:cNvPr id="5" name="Content Placeholder 2"/>
          <p:cNvSpPr>
            <a:spLocks noGrp="1"/>
          </p:cNvSpPr>
          <p:nvPr>
            <p:ph idx="1"/>
          </p:nvPr>
        </p:nvSpPr>
        <p:spPr>
          <a:xfrm>
            <a:off x="5443869" y="0"/>
            <a:ext cx="3700131" cy="1206794"/>
          </a:xfrm>
        </p:spPr>
        <p:txBody>
          <a:bodyPr/>
          <a:lstStyle/>
          <a:p>
            <a:pPr marL="0" indent="0">
              <a:buNone/>
            </a:pPr>
            <a:r>
              <a:rPr lang="en-US" b="1" dirty="0" err="1" smtClean="0">
                <a:latin typeface="Courier New" panose="02070309020205020404" pitchFamily="49" charset="0"/>
                <a:cs typeface="Courier New" panose="02070309020205020404" pitchFamily="49" charset="0"/>
              </a:rPr>
              <a:t>R</a:t>
            </a:r>
            <a:r>
              <a:rPr lang="en-US" b="1" baseline="-25000" dirty="0" err="1" smtClean="0">
                <a:latin typeface="Courier New" panose="02070309020205020404" pitchFamily="49" charset="0"/>
                <a:cs typeface="Courier New" panose="02070309020205020404" pitchFamily="49" charset="0"/>
              </a:rPr>
              <a:t>work</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0.17727</a:t>
            </a:r>
          </a:p>
          <a:p>
            <a:pPr marL="0" indent="0">
              <a:buNone/>
            </a:pPr>
            <a:r>
              <a:rPr lang="en-US" b="1" dirty="0" err="1" smtClean="0">
                <a:latin typeface="Courier New" panose="02070309020205020404" pitchFamily="49" charset="0"/>
                <a:cs typeface="Courier New" panose="02070309020205020404" pitchFamily="49" charset="0"/>
              </a:rPr>
              <a:t>R</a:t>
            </a:r>
            <a:r>
              <a:rPr lang="en-US" b="1" baseline="-25000" dirty="0" err="1" smtClean="0">
                <a:latin typeface="Courier New" panose="02070309020205020404" pitchFamily="49" charset="0"/>
                <a:cs typeface="Courier New" panose="02070309020205020404" pitchFamily="49" charset="0"/>
              </a:rPr>
              <a:t>free</a:t>
            </a:r>
            <a:r>
              <a:rPr lang="en-US" b="1" dirty="0" smtClean="0">
                <a:latin typeface="Courier New" panose="02070309020205020404" pitchFamily="49" charset="0"/>
                <a:cs typeface="Courier New" panose="02070309020205020404" pitchFamily="49" charset="0"/>
              </a:rPr>
              <a:t> = 0.19281</a:t>
            </a:r>
            <a:endParaRPr lang="en-US" b="1" dirty="0">
              <a:latin typeface="Courier New" panose="02070309020205020404" pitchFamily="49" charset="0"/>
              <a:cs typeface="Courier New" panose="02070309020205020404" pitchFamily="49" charset="0"/>
            </a:endParaRPr>
          </a:p>
        </p:txBody>
      </p:sp>
      <p:sp>
        <p:nvSpPr>
          <p:cNvPr id="8" name="TextBox 7"/>
          <p:cNvSpPr txBox="1"/>
          <p:nvPr/>
        </p:nvSpPr>
        <p:spPr>
          <a:xfrm>
            <a:off x="0" y="0"/>
            <a:ext cx="922047" cy="461665"/>
          </a:xfrm>
          <a:prstGeom prst="rect">
            <a:avLst/>
          </a:prstGeom>
          <a:noFill/>
        </p:spPr>
        <p:txBody>
          <a:bodyPr wrap="none" rtlCol="0">
            <a:spAutoFit/>
          </a:bodyPr>
          <a:lstStyle/>
          <a:p>
            <a:r>
              <a:rPr lang="en-US" sz="2400" b="1" dirty="0" smtClean="0">
                <a:latin typeface="Courier New" panose="02070309020205020404" pitchFamily="49" charset="0"/>
                <a:cs typeface="Courier New" panose="02070309020205020404" pitchFamily="49" charset="0"/>
              </a:rPr>
              <a:t>3si4</a:t>
            </a:r>
            <a:endParaRPr 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723029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simplest possible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1025124313"/>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31750"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8209361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simplest possible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73300576"/>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32774"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3779857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simplest possible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2263758823"/>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33798"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1618039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simplest possible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3439302607"/>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34822"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1553507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simplest possible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3772477689"/>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35846"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504629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simplest possible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1039941946"/>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36870"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6167828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simplest possible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827611463"/>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37894"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6537176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57263" name="Group 15"/>
          <p:cNvGrpSpPr>
            <a:grpSpLocks/>
          </p:cNvGrpSpPr>
          <p:nvPr/>
        </p:nvGrpSpPr>
        <p:grpSpPr bwMode="auto">
          <a:xfrm>
            <a:off x="1887538" y="2852738"/>
            <a:ext cx="3981450" cy="2387600"/>
            <a:chOff x="1189" y="1797"/>
            <a:chExt cx="2508" cy="1504"/>
          </a:xfrm>
        </p:grpSpPr>
        <p:pic>
          <p:nvPicPr>
            <p:cNvPr id="7180"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 y="1797"/>
              <a:ext cx="1509"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1" name="Group 5"/>
            <p:cNvGrpSpPr>
              <a:grpSpLocks/>
            </p:cNvGrpSpPr>
            <p:nvPr/>
          </p:nvGrpSpPr>
          <p:grpSpPr bwMode="auto">
            <a:xfrm>
              <a:off x="1189" y="2413"/>
              <a:ext cx="984" cy="231"/>
              <a:chOff x="1649" y="3255"/>
              <a:chExt cx="984" cy="231"/>
            </a:xfrm>
          </p:grpSpPr>
          <p:sp>
            <p:nvSpPr>
              <p:cNvPr id="7182"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cs typeface="Arial" charset="0"/>
                </a:endParaRPr>
              </a:p>
            </p:txBody>
          </p:sp>
          <p:sp>
            <p:nvSpPr>
              <p:cNvPr id="7183"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white"/>
                    </a:solidFill>
                    <a:cs typeface="Arial" charset="0"/>
                  </a:rPr>
                  <a:t>MLFSOM</a:t>
                </a:r>
              </a:p>
            </p:txBody>
          </p:sp>
        </p:grpSp>
      </p:grpSp>
      <p:grpSp>
        <p:nvGrpSpPr>
          <p:cNvPr id="2357262" name="Group 14"/>
          <p:cNvGrpSpPr>
            <a:grpSpLocks/>
          </p:cNvGrpSpPr>
          <p:nvPr/>
        </p:nvGrpSpPr>
        <p:grpSpPr bwMode="auto">
          <a:xfrm>
            <a:off x="5868988" y="3246439"/>
            <a:ext cx="3275012" cy="1570038"/>
            <a:chOff x="3697" y="2045"/>
            <a:chExt cx="2063" cy="989"/>
          </a:xfrm>
        </p:grpSpPr>
        <p:grpSp>
          <p:nvGrpSpPr>
            <p:cNvPr id="7176" name="Group 8"/>
            <p:cNvGrpSpPr>
              <a:grpSpLocks/>
            </p:cNvGrpSpPr>
            <p:nvPr/>
          </p:nvGrpSpPr>
          <p:grpSpPr bwMode="auto">
            <a:xfrm>
              <a:off x="3697" y="2413"/>
              <a:ext cx="894" cy="231"/>
              <a:chOff x="2414" y="3258"/>
              <a:chExt cx="1347" cy="231"/>
            </a:xfrm>
          </p:grpSpPr>
          <p:sp>
            <p:nvSpPr>
              <p:cNvPr id="7178"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cs typeface="Arial" charset="0"/>
                </a:endParaRPr>
              </a:p>
            </p:txBody>
          </p:sp>
          <p:sp>
            <p:nvSpPr>
              <p:cNvPr id="7179"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white"/>
                    </a:solidFill>
                    <a:latin typeface="Comic Sans MS" pitchFamily="66" charset="0"/>
                    <a:cs typeface="Arial" charset="0"/>
                  </a:rPr>
                  <a:t>Elves</a:t>
                </a:r>
              </a:p>
            </p:txBody>
          </p:sp>
        </p:grpSp>
        <p:sp>
          <p:nvSpPr>
            <p:cNvPr id="7177" name="Text Box 11"/>
            <p:cNvSpPr txBox="1">
              <a:spLocks noChangeArrowheads="1"/>
            </p:cNvSpPr>
            <p:nvPr/>
          </p:nvSpPr>
          <p:spPr bwMode="auto">
            <a:xfrm>
              <a:off x="4624" y="2045"/>
              <a:ext cx="1136"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dirty="0" err="1">
                  <a:solidFill>
                    <a:prstClr val="black"/>
                  </a:solidFill>
                  <a:cs typeface="Arial" charset="0"/>
                </a:rPr>
                <a:t>R</a:t>
              </a:r>
              <a:r>
                <a:rPr lang="en-US" altLang="en-US" sz="2400" baseline="-25000" dirty="0" err="1">
                  <a:solidFill>
                    <a:prstClr val="black"/>
                  </a:solidFill>
                  <a:cs typeface="Arial" charset="0"/>
                </a:rPr>
                <a:t>merge</a:t>
              </a:r>
              <a:r>
                <a:rPr lang="en-US" altLang="en-US" sz="2400" dirty="0">
                  <a:solidFill>
                    <a:prstClr val="black"/>
                  </a:solidFill>
                  <a:cs typeface="Arial" charset="0"/>
                </a:rPr>
                <a:t> = 6%</a:t>
              </a:r>
            </a:p>
            <a:p>
              <a:pPr eaLnBrk="1" hangingPunct="1">
                <a:spcBef>
                  <a:spcPct val="50000"/>
                </a:spcBef>
              </a:pPr>
              <a:r>
                <a:rPr lang="en-US" altLang="en-US" sz="2400" dirty="0" err="1" smtClean="0">
                  <a:solidFill>
                    <a:prstClr val="black"/>
                  </a:solidFill>
                  <a:cs typeface="Arial" charset="0"/>
                </a:rPr>
                <a:t>R</a:t>
              </a:r>
              <a:r>
                <a:rPr lang="en-US" altLang="en-US" sz="2400" baseline="-25000" dirty="0" err="1" smtClean="0">
                  <a:solidFill>
                    <a:prstClr val="black"/>
                  </a:solidFill>
                  <a:cs typeface="Arial" charset="0"/>
                </a:rPr>
                <a:t>work</a:t>
              </a:r>
              <a:r>
                <a:rPr lang="en-US" altLang="en-US" sz="2400" dirty="0" smtClean="0">
                  <a:solidFill>
                    <a:prstClr val="black"/>
                  </a:solidFill>
                  <a:cs typeface="Arial" charset="0"/>
                </a:rPr>
                <a:t> </a:t>
              </a:r>
              <a:r>
                <a:rPr lang="en-US" altLang="en-US" sz="2400" dirty="0">
                  <a:solidFill>
                    <a:prstClr val="black"/>
                  </a:solidFill>
                  <a:cs typeface="Arial" charset="0"/>
                </a:rPr>
                <a:t>= 17%</a:t>
              </a:r>
            </a:p>
            <a:p>
              <a:pPr eaLnBrk="1" hangingPunct="1">
                <a:spcBef>
                  <a:spcPct val="50000"/>
                </a:spcBef>
              </a:pPr>
              <a:r>
                <a:rPr lang="en-US" altLang="en-US" sz="2400" dirty="0" err="1">
                  <a:solidFill>
                    <a:prstClr val="black"/>
                  </a:solidFill>
                  <a:cs typeface="Arial" charset="0"/>
                </a:rPr>
                <a:t>R</a:t>
              </a:r>
              <a:r>
                <a:rPr lang="en-US" altLang="en-US" sz="2400" baseline="-25000" dirty="0" err="1">
                  <a:solidFill>
                    <a:prstClr val="black"/>
                  </a:solidFill>
                  <a:cs typeface="Arial" charset="0"/>
                </a:rPr>
                <a:t>free</a:t>
              </a:r>
              <a:r>
                <a:rPr lang="en-US" altLang="en-US" sz="2400" dirty="0">
                  <a:solidFill>
                    <a:prstClr val="black"/>
                  </a:solidFill>
                  <a:cs typeface="Arial" charset="0"/>
                </a:rPr>
                <a:t> = 20%</a:t>
              </a:r>
            </a:p>
          </p:txBody>
        </p:sp>
      </p:grpSp>
      <p:sp>
        <p:nvSpPr>
          <p:cNvPr id="7174"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a:solidFill>
                  <a:prstClr val="black"/>
                </a:solidFill>
                <a:cs typeface="Arial" charset="0"/>
              </a:rPr>
              <a:t>multi-conformer PDB file</a:t>
            </a:r>
          </a:p>
        </p:txBody>
      </p:sp>
      <p:sp>
        <p:nvSpPr>
          <p:cNvPr id="7175" name="Text Box 13"/>
          <p:cNvSpPr txBox="1">
            <a:spLocks noChangeArrowheads="1"/>
          </p:cNvSpPr>
          <p:nvPr/>
        </p:nvSpPr>
        <p:spPr bwMode="auto">
          <a:xfrm>
            <a:off x="663575" y="49799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a:solidFill>
                  <a:prstClr val="black"/>
                </a:solidFill>
                <a:cs typeface="Arial" charset="0"/>
              </a:rPr>
              <a:t>1H87</a:t>
            </a:r>
          </a:p>
        </p:txBody>
      </p:sp>
      <p:sp>
        <p:nvSpPr>
          <p:cNvPr id="20" name="Title 1"/>
          <p:cNvSpPr>
            <a:spLocks noGrp="1"/>
          </p:cNvSpPr>
          <p:nvPr>
            <p:ph type="title"/>
          </p:nvPr>
        </p:nvSpPr>
        <p:spPr>
          <a:xfrm>
            <a:off x="0" y="-1"/>
            <a:ext cx="9144000" cy="1493949"/>
          </a:xfrm>
        </p:spPr>
        <p:txBody>
          <a:bodyPr/>
          <a:lstStyle/>
          <a:p>
            <a:r>
              <a:rPr lang="en-US" sz="4000" b="1" dirty="0" smtClean="0">
                <a:latin typeface="Arial" panose="020B0604020202020204" pitchFamily="34" charset="0"/>
                <a:cs typeface="Arial" panose="020B0604020202020204" pitchFamily="34" charset="0"/>
              </a:rPr>
              <a:t>“R-factor Gap” for macromolecules</a:t>
            </a:r>
            <a:endParaRPr lang="en-US" sz="4000" b="1" dirty="0">
              <a:latin typeface="Arial" panose="020B0604020202020204" pitchFamily="34" charset="0"/>
              <a:cs typeface="Arial" panose="020B0604020202020204" pitchFamily="34" charset="0"/>
            </a:endParaRPr>
          </a:p>
        </p:txBody>
      </p:sp>
      <p:sp>
        <p:nvSpPr>
          <p:cNvPr id="21" name="Rectangle 20"/>
          <p:cNvSpPr/>
          <p:nvPr/>
        </p:nvSpPr>
        <p:spPr>
          <a:xfrm>
            <a:off x="0" y="6488668"/>
            <a:ext cx="9144000" cy="369332"/>
          </a:xfrm>
          <a:prstGeom prst="rect">
            <a:avLst/>
          </a:prstGeom>
        </p:spPr>
        <p:txBody>
          <a:bodyPr wrap="square">
            <a:spAutoFit/>
          </a:bodyPr>
          <a:lstStyle/>
          <a:p>
            <a:r>
              <a:rPr lang="en-US" dirty="0" smtClean="0">
                <a:solidFill>
                  <a:prstClr val="black"/>
                </a:solidFill>
                <a:latin typeface="Arial" panose="020B0604020202020204" pitchFamily="34" charset="0"/>
                <a:cs typeface="Arial" panose="020B0604020202020204" pitchFamily="34" charset="0"/>
              </a:rPr>
              <a:t>Holton </a:t>
            </a:r>
            <a:r>
              <a:rPr lang="en-US" i="1" dirty="0" smtClean="0">
                <a:solidFill>
                  <a:prstClr val="black"/>
                </a:solidFill>
                <a:latin typeface="Arial" panose="020B0604020202020204" pitchFamily="34" charset="0"/>
                <a:cs typeface="Arial" panose="020B0604020202020204" pitchFamily="34" charset="0"/>
              </a:rPr>
              <a:t>et al. </a:t>
            </a:r>
            <a:r>
              <a:rPr lang="en-US" dirty="0" smtClean="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smtClean="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Tree>
    <p:extLst>
      <p:ext uri="{BB962C8B-B14F-4D97-AF65-F5344CB8AC3E}">
        <p14:creationId xmlns:p14="http://schemas.microsoft.com/office/powerpoint/2010/main" val="3222847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simplest possible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3301385582"/>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38918"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9068376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3-atom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2679970133"/>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39942"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508763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3-atom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1371286648"/>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40966"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3757901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3-atom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1593122697"/>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41990"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5249784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3-atom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198332670"/>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43014"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6686998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3-atom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3665531193"/>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44038"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700366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3-atom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898890465"/>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45062"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7872997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3-atom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2826968234"/>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46086"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5296831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3-atom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1042096785"/>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47110"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8121220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3-atom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4132094222"/>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48134"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2702582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50" y="2852738"/>
            <a:ext cx="239553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5"/>
          <p:cNvGrpSpPr>
            <a:grpSpLocks/>
          </p:cNvGrpSpPr>
          <p:nvPr/>
        </p:nvGrpSpPr>
        <p:grpSpPr bwMode="auto">
          <a:xfrm>
            <a:off x="1887538" y="3830638"/>
            <a:ext cx="1562100" cy="366712"/>
            <a:chOff x="1649" y="3255"/>
            <a:chExt cx="984" cy="231"/>
          </a:xfrm>
        </p:grpSpPr>
        <p:sp>
          <p:nvSpPr>
            <p:cNvPr id="8205"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Arial" panose="020B0604020202020204" pitchFamily="34" charset="0"/>
                <a:cs typeface="Arial" panose="020B0604020202020204" pitchFamily="34" charset="0"/>
              </a:endParaRPr>
            </a:p>
          </p:txBody>
        </p:sp>
        <p:sp>
          <p:nvSpPr>
            <p:cNvPr id="8206"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white"/>
                  </a:solidFill>
                  <a:cs typeface="Arial" panose="020B0604020202020204" pitchFamily="34" charset="0"/>
                </a:rPr>
                <a:t>MLFSOM</a:t>
              </a:r>
            </a:p>
          </p:txBody>
        </p:sp>
      </p:grpSp>
      <p:grpSp>
        <p:nvGrpSpPr>
          <p:cNvPr id="8198" name="Group 8"/>
          <p:cNvGrpSpPr>
            <a:grpSpLocks/>
          </p:cNvGrpSpPr>
          <p:nvPr/>
        </p:nvGrpSpPr>
        <p:grpSpPr bwMode="auto">
          <a:xfrm>
            <a:off x="5868988" y="3830638"/>
            <a:ext cx="1419225" cy="369887"/>
            <a:chOff x="2414" y="3258"/>
            <a:chExt cx="1347" cy="233"/>
          </a:xfrm>
        </p:grpSpPr>
        <p:sp>
          <p:nvSpPr>
            <p:cNvPr id="8203"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Arial" panose="020B0604020202020204" pitchFamily="34" charset="0"/>
                <a:cs typeface="Arial" panose="020B0604020202020204" pitchFamily="34" charset="0"/>
              </a:endParaRPr>
            </a:p>
          </p:txBody>
        </p:sp>
        <p:sp>
          <p:nvSpPr>
            <p:cNvPr id="8204" name="Text Box 10"/>
            <p:cNvSpPr txBox="1">
              <a:spLocks noChangeArrowheads="1"/>
            </p:cNvSpPr>
            <p:nvPr/>
          </p:nvSpPr>
          <p:spPr bwMode="auto">
            <a:xfrm>
              <a:off x="2611" y="3258"/>
              <a:ext cx="71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white"/>
                  </a:solidFill>
                  <a:cs typeface="Arial" panose="020B0604020202020204" pitchFamily="34" charset="0"/>
                </a:rPr>
                <a:t>Elves</a:t>
              </a:r>
            </a:p>
          </p:txBody>
        </p:sp>
      </p:grpSp>
      <p:sp>
        <p:nvSpPr>
          <p:cNvPr id="8199" name="Text Box 11"/>
          <p:cNvSpPr txBox="1">
            <a:spLocks noChangeArrowheads="1"/>
          </p:cNvSpPr>
          <p:nvPr/>
        </p:nvSpPr>
        <p:spPr bwMode="auto">
          <a:xfrm>
            <a:off x="7340600" y="3246438"/>
            <a:ext cx="1803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dirty="0" err="1">
                <a:solidFill>
                  <a:prstClr val="black"/>
                </a:solidFill>
                <a:cs typeface="Arial" panose="020B0604020202020204" pitchFamily="34" charset="0"/>
              </a:rPr>
              <a:t>R</a:t>
            </a:r>
            <a:r>
              <a:rPr lang="en-US" altLang="en-US" sz="2400" baseline="-25000" dirty="0" err="1">
                <a:solidFill>
                  <a:prstClr val="black"/>
                </a:solidFill>
                <a:cs typeface="Arial" panose="020B0604020202020204" pitchFamily="34" charset="0"/>
              </a:rPr>
              <a:t>merge</a:t>
            </a:r>
            <a:r>
              <a:rPr lang="en-US" altLang="en-US" sz="2400" dirty="0">
                <a:solidFill>
                  <a:prstClr val="black"/>
                </a:solidFill>
                <a:cs typeface="Arial" panose="020B0604020202020204" pitchFamily="34" charset="0"/>
              </a:rPr>
              <a:t> = 6%</a:t>
            </a:r>
          </a:p>
          <a:p>
            <a:pPr eaLnBrk="1" hangingPunct="1">
              <a:spcBef>
                <a:spcPct val="50000"/>
              </a:spcBef>
            </a:pPr>
            <a:r>
              <a:rPr lang="en-US" altLang="en-US" sz="2400" dirty="0" err="1" smtClean="0">
                <a:solidFill>
                  <a:prstClr val="black"/>
                </a:solidFill>
                <a:cs typeface="Arial" panose="020B0604020202020204" pitchFamily="34" charset="0"/>
              </a:rPr>
              <a:t>R</a:t>
            </a:r>
            <a:r>
              <a:rPr lang="en-US" altLang="en-US" sz="2400" baseline="-25000" dirty="0" err="1" smtClean="0">
                <a:solidFill>
                  <a:prstClr val="black"/>
                </a:solidFill>
                <a:cs typeface="Arial" panose="020B0604020202020204" pitchFamily="34" charset="0"/>
              </a:rPr>
              <a:t>work</a:t>
            </a:r>
            <a:r>
              <a:rPr lang="en-US" altLang="en-US" sz="2400" dirty="0" smtClean="0">
                <a:solidFill>
                  <a:prstClr val="black"/>
                </a:solidFill>
                <a:cs typeface="Arial" panose="020B0604020202020204" pitchFamily="34" charset="0"/>
              </a:rPr>
              <a:t> </a:t>
            </a:r>
            <a:r>
              <a:rPr lang="en-US" altLang="en-US" sz="2400" dirty="0">
                <a:solidFill>
                  <a:prstClr val="black"/>
                </a:solidFill>
                <a:cs typeface="Arial" panose="020B0604020202020204" pitchFamily="34" charset="0"/>
              </a:rPr>
              <a:t>= 7%</a:t>
            </a:r>
          </a:p>
          <a:p>
            <a:pPr eaLnBrk="1" hangingPunct="1">
              <a:spcBef>
                <a:spcPct val="50000"/>
              </a:spcBef>
            </a:pPr>
            <a:r>
              <a:rPr lang="en-US" altLang="en-US" sz="2400" dirty="0" err="1">
                <a:solidFill>
                  <a:prstClr val="black"/>
                </a:solidFill>
                <a:cs typeface="Arial" panose="020B0604020202020204" pitchFamily="34" charset="0"/>
              </a:rPr>
              <a:t>R</a:t>
            </a:r>
            <a:r>
              <a:rPr lang="en-US" altLang="en-US" sz="2400" baseline="-25000" dirty="0" err="1">
                <a:solidFill>
                  <a:prstClr val="black"/>
                </a:solidFill>
                <a:cs typeface="Arial" panose="020B0604020202020204" pitchFamily="34" charset="0"/>
              </a:rPr>
              <a:t>free</a:t>
            </a:r>
            <a:r>
              <a:rPr lang="en-US" altLang="en-US" sz="2400" dirty="0">
                <a:solidFill>
                  <a:prstClr val="black"/>
                </a:solidFill>
                <a:cs typeface="Arial" panose="020B0604020202020204" pitchFamily="34" charset="0"/>
              </a:rPr>
              <a:t> = 8%</a:t>
            </a:r>
          </a:p>
        </p:txBody>
      </p:sp>
      <p:sp>
        <p:nvSpPr>
          <p:cNvPr id="8200"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a:solidFill>
                  <a:prstClr val="black"/>
                </a:solidFill>
                <a:cs typeface="Arial" panose="020B0604020202020204" pitchFamily="34" charset="0"/>
              </a:rPr>
              <a:t>multi-conformer PDB file</a:t>
            </a:r>
          </a:p>
        </p:txBody>
      </p:sp>
      <p:sp>
        <p:nvSpPr>
          <p:cNvPr id="8201"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a:solidFill>
                  <a:prstClr val="black"/>
                </a:solidFill>
                <a:cs typeface="Arial" panose="020B0604020202020204" pitchFamily="34" charset="0"/>
              </a:rPr>
              <a:t>1H87</a:t>
            </a:r>
          </a:p>
        </p:txBody>
      </p:sp>
      <p:sp>
        <p:nvSpPr>
          <p:cNvPr id="8202" name="Freeform 14"/>
          <p:cNvSpPr>
            <a:spLocks/>
          </p:cNvSpPr>
          <p:nvPr/>
        </p:nvSpPr>
        <p:spPr bwMode="auto">
          <a:xfrm>
            <a:off x="1255713" y="4991100"/>
            <a:ext cx="6137275" cy="1218102"/>
          </a:xfrm>
          <a:custGeom>
            <a:avLst/>
            <a:gdLst>
              <a:gd name="T0" fmla="*/ 0 w 3866"/>
              <a:gd name="T1" fmla="*/ 339725 h 973"/>
              <a:gd name="T2" fmla="*/ 3625850 w 3866"/>
              <a:gd name="T3" fmla="*/ 1487488 h 973"/>
              <a:gd name="T4" fmla="*/ 6137275 w 3866"/>
              <a:gd name="T5" fmla="*/ 0 h 973"/>
              <a:gd name="T6" fmla="*/ 0 60000 65536"/>
              <a:gd name="T7" fmla="*/ 0 60000 65536"/>
              <a:gd name="T8" fmla="*/ 0 60000 65536"/>
              <a:gd name="connsiteX0" fmla="*/ 0 w 10000"/>
              <a:gd name="connsiteY0" fmla="*/ 2199 h 7886"/>
              <a:gd name="connsiteX1" fmla="*/ 5766 w 10000"/>
              <a:gd name="connsiteY1" fmla="*/ 7845 h 7886"/>
              <a:gd name="connsiteX2" fmla="*/ 10000 w 10000"/>
              <a:gd name="connsiteY2" fmla="*/ 0 h 7886"/>
            </a:gdLst>
            <a:ahLst/>
            <a:cxnLst>
              <a:cxn ang="0">
                <a:pos x="connsiteX0" y="connsiteY0"/>
              </a:cxn>
              <a:cxn ang="0">
                <a:pos x="connsiteX1" y="connsiteY1"/>
              </a:cxn>
              <a:cxn ang="0">
                <a:pos x="connsiteX2" y="connsiteY2"/>
              </a:cxn>
            </a:cxnLst>
            <a:rect l="l" t="t" r="r" b="b"/>
            <a:pathLst>
              <a:path w="10000" h="7886">
                <a:moveTo>
                  <a:pt x="0" y="2199"/>
                </a:moveTo>
                <a:cubicBezTo>
                  <a:pt x="2121" y="6095"/>
                  <a:pt x="4100" y="8215"/>
                  <a:pt x="5766" y="7845"/>
                </a:cubicBezTo>
                <a:cubicBezTo>
                  <a:pt x="7432" y="7475"/>
                  <a:pt x="8787" y="4625"/>
                  <a:pt x="10000" y="0"/>
                </a:cubicBezTo>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Arial" panose="020B0604020202020204" pitchFamily="34" charset="0"/>
              <a:cs typeface="Arial" panose="020B0604020202020204" pitchFamily="34" charset="0"/>
            </a:endParaRPr>
          </a:p>
        </p:txBody>
      </p:sp>
      <p:sp>
        <p:nvSpPr>
          <p:cNvPr id="16" name="Title 1"/>
          <p:cNvSpPr>
            <a:spLocks noGrp="1"/>
          </p:cNvSpPr>
          <p:nvPr>
            <p:ph type="title"/>
          </p:nvPr>
        </p:nvSpPr>
        <p:spPr>
          <a:xfrm>
            <a:off x="0" y="-1"/>
            <a:ext cx="9144000" cy="1493949"/>
          </a:xfrm>
        </p:spPr>
        <p:txBody>
          <a:bodyPr/>
          <a:lstStyle/>
          <a:p>
            <a:r>
              <a:rPr lang="en-US" sz="4000" b="1" dirty="0" smtClean="0">
                <a:latin typeface="Arial" panose="020B0604020202020204" pitchFamily="34" charset="0"/>
                <a:cs typeface="Arial" panose="020B0604020202020204" pitchFamily="34" charset="0"/>
              </a:rPr>
              <a:t>“R-factor Gap” for macromolecules</a:t>
            </a:r>
            <a:endParaRPr lang="en-US" sz="4000" b="1" dirty="0">
              <a:latin typeface="Arial" panose="020B0604020202020204" pitchFamily="34" charset="0"/>
              <a:cs typeface="Arial" panose="020B0604020202020204" pitchFamily="34" charset="0"/>
            </a:endParaRPr>
          </a:p>
        </p:txBody>
      </p:sp>
      <p:sp>
        <p:nvSpPr>
          <p:cNvPr id="17" name="Rectangle 16"/>
          <p:cNvSpPr/>
          <p:nvPr/>
        </p:nvSpPr>
        <p:spPr>
          <a:xfrm>
            <a:off x="0" y="6488668"/>
            <a:ext cx="9144000" cy="369332"/>
          </a:xfrm>
          <a:prstGeom prst="rect">
            <a:avLst/>
          </a:prstGeom>
        </p:spPr>
        <p:txBody>
          <a:bodyPr wrap="square">
            <a:spAutoFit/>
          </a:bodyPr>
          <a:lstStyle/>
          <a:p>
            <a:r>
              <a:rPr lang="en-US" dirty="0" smtClean="0">
                <a:solidFill>
                  <a:prstClr val="black"/>
                </a:solidFill>
                <a:latin typeface="Arial" panose="020B0604020202020204" pitchFamily="34" charset="0"/>
                <a:cs typeface="Arial" panose="020B0604020202020204" pitchFamily="34" charset="0"/>
              </a:rPr>
              <a:t>Holton </a:t>
            </a:r>
            <a:r>
              <a:rPr lang="en-US" i="1" dirty="0" smtClean="0">
                <a:solidFill>
                  <a:prstClr val="black"/>
                </a:solidFill>
                <a:latin typeface="Arial" panose="020B0604020202020204" pitchFamily="34" charset="0"/>
                <a:cs typeface="Arial" panose="020B0604020202020204" pitchFamily="34" charset="0"/>
              </a:rPr>
              <a:t>et al. </a:t>
            </a:r>
            <a:r>
              <a:rPr lang="en-US" dirty="0" smtClean="0">
                <a:solidFill>
                  <a:prstClr val="black"/>
                </a:solidFill>
                <a:latin typeface="Arial" panose="020B0604020202020204" pitchFamily="34" charset="0"/>
                <a:cs typeface="Arial" panose="020B0604020202020204" pitchFamily="34" charset="0"/>
              </a:rPr>
              <a:t>(2014)  "</a:t>
            </a:r>
            <a:r>
              <a:rPr lang="en-US" dirty="0">
                <a:solidFill>
                  <a:prstClr val="black"/>
                </a:solidFill>
                <a:latin typeface="Arial" panose="020B0604020202020204" pitchFamily="34" charset="0"/>
                <a:cs typeface="Arial" panose="020B0604020202020204" pitchFamily="34" charset="0"/>
              </a:rPr>
              <a:t>The R-factor </a:t>
            </a:r>
            <a:r>
              <a:rPr lang="en-US" dirty="0" smtClean="0">
                <a:solidFill>
                  <a:prstClr val="black"/>
                </a:solidFill>
                <a:latin typeface="Arial" panose="020B0604020202020204" pitchFamily="34" charset="0"/>
                <a:cs typeface="Arial" panose="020B0604020202020204" pitchFamily="34" charset="0"/>
              </a:rPr>
              <a:t>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Tree>
    <p:extLst>
      <p:ext uri="{BB962C8B-B14F-4D97-AF65-F5344CB8AC3E}">
        <p14:creationId xmlns:p14="http://schemas.microsoft.com/office/powerpoint/2010/main" val="3536719922"/>
      </p:ext>
    </p:extLst>
  </p:cSld>
  <p:clrMapOvr>
    <a:masterClrMapping/>
  </p:clrMapOvr>
  <p:transition spd="slow">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3-atom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1732473284"/>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49158"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8181974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3-atom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2861570016"/>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50182"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043313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asymmetric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205124249"/>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51206"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8109603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asymmetric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637296754"/>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52230"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465783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asymmetric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2070236965"/>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53254"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8410926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asymmetric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3073534597"/>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54278"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2950003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asymmetric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1340212975"/>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55302"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0945688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asymmetric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2574177245"/>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56326"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9746387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asymmetric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761945288"/>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57350"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390949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asymmetric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3005629755"/>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58374"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907994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6"/>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l="16194" r="12502" b="5148"/>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000000"/>
                </a:solidFill>
                <a:cs typeface="Arial" charset="0"/>
              </a:rPr>
              <a:t>1aho</a:t>
            </a:r>
            <a:r>
              <a:rPr lang="en-US" altLang="en-US">
                <a:solidFill>
                  <a:srgbClr val="000000"/>
                </a:solidFill>
                <a:cs typeface="Arial" charset="0"/>
              </a:rPr>
              <a:t> </a:t>
            </a:r>
          </a:p>
          <a:p>
            <a:pPr eaLnBrk="1" hangingPunct="1"/>
            <a:r>
              <a:rPr lang="en-US" altLang="en-US">
                <a:solidFill>
                  <a:srgbClr val="000000"/>
                </a:solidFill>
                <a:cs typeface="Arial" charset="0"/>
              </a:rPr>
              <a:t>Scorpion toxin</a:t>
            </a:r>
          </a:p>
          <a:p>
            <a:pPr eaLnBrk="1" hangingPunct="1"/>
            <a:endParaRPr lang="en-US" altLang="en-US">
              <a:solidFill>
                <a:srgbClr val="000000"/>
              </a:solidFill>
              <a:cs typeface="Arial" charset="0"/>
            </a:endParaRPr>
          </a:p>
          <a:p>
            <a:pPr eaLnBrk="1" hangingPunct="1"/>
            <a:r>
              <a:rPr lang="en-US" altLang="en-US">
                <a:solidFill>
                  <a:srgbClr val="000000"/>
                </a:solidFill>
                <a:cs typeface="Arial" charset="0"/>
              </a:rPr>
              <a:t>0.96 Å resolution</a:t>
            </a:r>
          </a:p>
          <a:p>
            <a:pPr eaLnBrk="1" hangingPunct="1"/>
            <a:r>
              <a:rPr lang="en-US" altLang="en-US">
                <a:solidFill>
                  <a:srgbClr val="000000"/>
                </a:solidFill>
                <a:cs typeface="Arial" charset="0"/>
              </a:rPr>
              <a:t>64 residues</a:t>
            </a:r>
          </a:p>
          <a:p>
            <a:pPr eaLnBrk="1" hangingPunct="1"/>
            <a:r>
              <a:rPr lang="en-US" altLang="en-US">
                <a:solidFill>
                  <a:srgbClr val="000000"/>
                </a:solidFill>
                <a:cs typeface="Arial" charset="0"/>
              </a:rPr>
              <a:t>Solvent: H</a:t>
            </a:r>
            <a:r>
              <a:rPr lang="en-US" altLang="en-US" baseline="-25000">
                <a:solidFill>
                  <a:srgbClr val="000000"/>
                </a:solidFill>
                <a:cs typeface="Arial" charset="0"/>
              </a:rPr>
              <a:t>2</a:t>
            </a:r>
            <a:r>
              <a:rPr lang="en-US" altLang="en-US">
                <a:solidFill>
                  <a:srgbClr val="000000"/>
                </a:solidFill>
                <a:cs typeface="Arial" charset="0"/>
              </a:rPr>
              <a:t>0 + acetate</a:t>
            </a:r>
          </a:p>
        </p:txBody>
      </p:sp>
      <p:sp>
        <p:nvSpPr>
          <p:cNvPr id="35845"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cs typeface="Arial" charset="0"/>
              </a:rPr>
              <a:t>Cerutti </a:t>
            </a:r>
            <a:r>
              <a:rPr lang="en-US" altLang="en-US" i="1">
                <a:solidFill>
                  <a:srgbClr val="000000"/>
                </a:solidFill>
                <a:cs typeface="Arial" charset="0"/>
              </a:rPr>
              <a:t>et al.</a:t>
            </a:r>
            <a:r>
              <a:rPr lang="en-US" altLang="en-US">
                <a:solidFill>
                  <a:srgbClr val="000000"/>
                </a:solidFill>
                <a:cs typeface="Arial" charset="0"/>
              </a:rPr>
              <a:t> (2010).</a:t>
            </a:r>
            <a:r>
              <a:rPr lang="en-US" altLang="en-US" i="1">
                <a:solidFill>
                  <a:srgbClr val="000000"/>
                </a:solidFill>
                <a:cs typeface="Arial" charset="0"/>
              </a:rPr>
              <a:t>J. Phys. Chem. B</a:t>
            </a:r>
            <a:r>
              <a:rPr lang="en-US" altLang="en-US">
                <a:solidFill>
                  <a:srgbClr val="000000"/>
                </a:solidFill>
                <a:cs typeface="Arial" charset="0"/>
              </a:rPr>
              <a:t> </a:t>
            </a:r>
            <a:r>
              <a:rPr lang="en-US" altLang="en-US" b="1">
                <a:solidFill>
                  <a:srgbClr val="000000"/>
                </a:solidFill>
                <a:cs typeface="Arial" charset="0"/>
              </a:rPr>
              <a:t>114</a:t>
            </a:r>
            <a:r>
              <a:rPr lang="en-US" altLang="en-US">
                <a:solidFill>
                  <a:srgbClr val="000000"/>
                </a:solidFill>
                <a:cs typeface="Arial" charset="0"/>
              </a:rPr>
              <a:t>, 12811-12824. </a:t>
            </a:r>
          </a:p>
        </p:txBody>
      </p:sp>
      <p:sp>
        <p:nvSpPr>
          <p:cNvPr id="35846"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dirty="0">
                <a:solidFill>
                  <a:srgbClr val="000000"/>
                </a:solidFill>
                <a:cs typeface="Arial" charset="0"/>
              </a:rPr>
              <a:t>using </a:t>
            </a:r>
            <a:r>
              <a:rPr lang="en-US" altLang="en-US" sz="2800" b="1" dirty="0">
                <a:solidFill>
                  <a:srgbClr val="000000"/>
                </a:solidFill>
                <a:cs typeface="Arial" charset="0"/>
              </a:rPr>
              <a:t>real</a:t>
            </a:r>
          </a:p>
          <a:p>
            <a:pPr eaLnBrk="1" hangingPunct="1"/>
            <a:r>
              <a:rPr lang="en-US" altLang="en-US" sz="2800" dirty="0">
                <a:solidFill>
                  <a:srgbClr val="000000"/>
                </a:solidFill>
                <a:cs typeface="Arial" charset="0"/>
              </a:rPr>
              <a:t>crystal’s lattice</a:t>
            </a:r>
          </a:p>
        </p:txBody>
      </p:sp>
    </p:spTree>
    <p:extLst>
      <p:ext uri="{BB962C8B-B14F-4D97-AF65-F5344CB8AC3E}">
        <p14:creationId xmlns:p14="http://schemas.microsoft.com/office/powerpoint/2010/main" val="2163164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1143000"/>
          </a:xfrm>
        </p:spPr>
        <p:txBody>
          <a:bodyPr/>
          <a:lstStyle/>
          <a:p>
            <a:r>
              <a:rPr lang="en-US" altLang="en-US" sz="3600" dirty="0" smtClean="0">
                <a:latin typeface="Arial" panose="020B0604020202020204" pitchFamily="34" charset="0"/>
                <a:cs typeface="Arial" panose="020B0604020202020204" pitchFamily="34" charset="0"/>
              </a:rPr>
              <a:t>Phase errors: asymmetric case</a:t>
            </a:r>
            <a:endParaRPr lang="en-US" altLang="en-US" sz="3600" dirty="0">
              <a:latin typeface="Arial" panose="020B0604020202020204" pitchFamily="34" charset="0"/>
              <a:cs typeface="Arial" panose="020B0604020202020204" pitchFamily="34" charset="0"/>
            </a:endParaRPr>
          </a:p>
        </p:txBody>
      </p:sp>
      <p:graphicFrame>
        <p:nvGraphicFramePr>
          <p:cNvPr id="37891" name="Object 3"/>
          <p:cNvGraphicFramePr>
            <a:graphicFrameLocks noGrp="1" noChangeAspect="1"/>
          </p:cNvGraphicFramePr>
          <p:nvPr>
            <p:ph idx="1"/>
            <p:extLst>
              <p:ext uri="{D42A27DB-BD31-4B8C-83A1-F6EECF244321}">
                <p14:modId xmlns:p14="http://schemas.microsoft.com/office/powerpoint/2010/main" val="3064797838"/>
              </p:ext>
            </p:extLst>
          </p:nvPr>
        </p:nvGraphicFramePr>
        <p:xfrm>
          <a:off x="609599" y="914400"/>
          <a:ext cx="7837837" cy="5483403"/>
        </p:xfrm>
        <a:graphic>
          <a:graphicData uri="http://schemas.openxmlformats.org/presentationml/2006/ole">
            <mc:AlternateContent xmlns:mc="http://schemas.openxmlformats.org/markup-compatibility/2006">
              <mc:Choice xmlns:v="urn:schemas-microsoft-com:vml" Requires="v">
                <p:oleObj spid="_x0000_s59398" name="Chart" r:id="rId3" imgW="7448646" imgH="5210028" progId="MSGraph.Chart.8">
                  <p:embed followColorScheme="full"/>
                </p:oleObj>
              </mc:Choice>
              <mc:Fallback>
                <p:oleObj name="Chart" r:id="rId3" imgW="7448646" imgH="5210028" progId="MSGraph.Chart.8">
                  <p:embed followColorScheme="full"/>
                  <p:pic>
                    <p:nvPicPr>
                      <p:cNvPr id="0" name=""/>
                      <p:cNvPicPr>
                        <a:picLocks noChangeAspect="1" noChangeArrowheads="1"/>
                      </p:cNvPicPr>
                      <p:nvPr/>
                    </p:nvPicPr>
                    <p:blipFill>
                      <a:blip r:embed="rId4"/>
                      <a:srcRect/>
                      <a:stretch>
                        <a:fillRect/>
                      </a:stretch>
                    </p:blipFill>
                    <p:spPr bwMode="auto">
                      <a:xfrm>
                        <a:off x="609599" y="914400"/>
                        <a:ext cx="7837837" cy="5483403"/>
                      </a:xfrm>
                      <a:prstGeom prst="rect">
                        <a:avLst/>
                      </a:prstGeom>
                      <a:noFill/>
                      <a:ln>
                        <a:noFill/>
                      </a:ln>
                      <a:effectLst/>
                    </p:spPr>
                  </p:pic>
                </p:oleObj>
              </mc:Fallback>
            </mc:AlternateContent>
          </a:graphicData>
        </a:graphic>
      </p:graphicFrame>
      <p:sp>
        <p:nvSpPr>
          <p:cNvPr id="37892" name="Text Box 4"/>
          <p:cNvSpPr txBox="1">
            <a:spLocks noChangeArrowheads="1"/>
          </p:cNvSpPr>
          <p:nvPr/>
        </p:nvSpPr>
        <p:spPr bwMode="auto">
          <a:xfrm>
            <a:off x="3657600" y="6324600"/>
            <a:ext cx="22156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fractional coordinate</a:t>
            </a:r>
          </a:p>
        </p:txBody>
      </p:sp>
      <p:sp>
        <p:nvSpPr>
          <p:cNvPr id="37893" name="Text Box 5"/>
          <p:cNvSpPr txBox="1">
            <a:spLocks noChangeArrowheads="1"/>
          </p:cNvSpPr>
          <p:nvPr/>
        </p:nvSpPr>
        <p:spPr bwMode="auto">
          <a:xfrm rot="16200000">
            <a:off x="-798925" y="3389725"/>
            <a:ext cx="23936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1600" b="1" dirty="0">
                <a:solidFill>
                  <a:prstClr val="black"/>
                </a:solidFill>
                <a:latin typeface="Arial" panose="020B0604020202020204" pitchFamily="34" charset="0"/>
                <a:cs typeface="Arial" panose="020B0604020202020204" pitchFamily="34" charset="0"/>
              </a:rPr>
              <a:t>electron density (e</a:t>
            </a:r>
            <a:r>
              <a:rPr lang="en-US" altLang="en-US" sz="1600" b="1" baseline="30000" dirty="0">
                <a:solidFill>
                  <a:prstClr val="black"/>
                </a:solidFill>
                <a:latin typeface="Arial" panose="020B0604020202020204" pitchFamily="34" charset="0"/>
                <a:cs typeface="Arial" panose="020B0604020202020204" pitchFamily="34" charset="0"/>
              </a:rPr>
              <a:t>-</a:t>
            </a:r>
            <a:r>
              <a:rPr lang="en-US" altLang="en-US" sz="1600" b="1" dirty="0">
                <a:solidFill>
                  <a:prstClr val="black"/>
                </a:solidFill>
                <a:latin typeface="Arial" panose="020B0604020202020204" pitchFamily="34" charset="0"/>
                <a:cs typeface="Arial" panose="020B0604020202020204" pitchFamily="34" charset="0"/>
              </a:rPr>
              <a:t>/Å</a:t>
            </a:r>
            <a:r>
              <a:rPr lang="en-US" altLang="en-US" sz="1600" b="1" baseline="30000" dirty="0">
                <a:solidFill>
                  <a:prstClr val="black"/>
                </a:solidFill>
                <a:latin typeface="Arial" panose="020B0604020202020204" pitchFamily="34" charset="0"/>
                <a:cs typeface="Arial" panose="020B0604020202020204" pitchFamily="34" charset="0"/>
              </a:rPr>
              <a:t>3</a:t>
            </a:r>
            <a:r>
              <a:rPr lang="en-US" altLang="en-US"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9144641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1"/>
          <p:cNvSpPr txBox="1">
            <a:spLocks noChangeArrowheads="1"/>
          </p:cNvSpPr>
          <p:nvPr/>
        </p:nvSpPr>
        <p:spPr bwMode="auto">
          <a:xfrm>
            <a:off x="1960563" y="3997325"/>
            <a:ext cx="6080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6000">
                <a:solidFill>
                  <a:srgbClr val="FF0000"/>
                </a:solidFill>
              </a:rPr>
              <a:t>?</a:t>
            </a:r>
          </a:p>
        </p:txBody>
      </p:sp>
      <p:sp>
        <p:nvSpPr>
          <p:cNvPr id="103427" name="Rectangle 2"/>
          <p:cNvSpPr>
            <a:spLocks noGrp="1" noChangeArrowheads="1"/>
          </p:cNvSpPr>
          <p:nvPr>
            <p:ph type="title"/>
          </p:nvPr>
        </p:nvSpPr>
        <p:spPr/>
        <p:txBody>
          <a:bodyPr/>
          <a:lstStyle/>
          <a:p>
            <a:pPr eaLnBrk="1" hangingPunct="1"/>
            <a:r>
              <a:rPr lang="en-US" altLang="en-US" smtClean="0"/>
              <a:t>Molecular Replacement</a:t>
            </a: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0" name="Text Box 9"/>
          <p:cNvSpPr txBox="1">
            <a:spLocks noChangeArrowheads="1"/>
          </p:cNvSpPr>
          <p:nvPr/>
        </p:nvSpPr>
        <p:spPr bwMode="auto">
          <a:xfrm>
            <a:off x="2892425" y="1454150"/>
            <a:ext cx="335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000000"/>
                </a:solidFill>
              </a:rPr>
              <a:t>correct structure and intensities</a:t>
            </a:r>
          </a:p>
        </p:txBody>
      </p:sp>
      <p:sp>
        <p:nvSpPr>
          <p:cNvPr id="103431" name="Rectangle 10"/>
          <p:cNvSpPr>
            <a:spLocks noChangeArrowheads="1"/>
          </p:cNvSpPr>
          <p:nvPr/>
        </p:nvSpPr>
        <p:spPr bwMode="auto">
          <a:xfrm>
            <a:off x="0" y="6143625"/>
            <a:ext cx="3921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latin typeface="Courier New" pitchFamily="49" charset="0"/>
              </a:rPr>
              <a:t>http://www.ysbl.york.ac.uk/~cowtan/fourier/coeff.html</a:t>
            </a:r>
          </a:p>
        </p:txBody>
      </p:sp>
    </p:spTree>
    <p:extLst>
      <p:ext uri="{BB962C8B-B14F-4D97-AF65-F5344CB8AC3E}">
        <p14:creationId xmlns:p14="http://schemas.microsoft.com/office/powerpoint/2010/main" val="66587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en-US" dirty="0" smtClean="0"/>
              <a:t>Molecular Replacement</a:t>
            </a:r>
          </a:p>
        </p:txBody>
      </p:sp>
      <p:pic>
        <p:nvPicPr>
          <p:cNvPr id="1054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6" name="Picture 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Text Box 7"/>
          <p:cNvSpPr txBox="1">
            <a:spLocks noChangeArrowheads="1"/>
          </p:cNvSpPr>
          <p:nvPr/>
        </p:nvSpPr>
        <p:spPr bwMode="auto">
          <a:xfrm>
            <a:off x="2689224" y="1454150"/>
            <a:ext cx="3863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dirty="0" smtClean="0">
                <a:solidFill>
                  <a:srgbClr val="000000"/>
                </a:solidFill>
              </a:rPr>
              <a:t>Available model and intensities</a:t>
            </a:r>
            <a:endParaRPr lang="en-US" altLang="en-US" dirty="0">
              <a:solidFill>
                <a:srgbClr val="000000"/>
              </a:solidFill>
            </a:endParaRPr>
          </a:p>
        </p:txBody>
      </p:sp>
    </p:spTree>
    <p:extLst>
      <p:ext uri="{BB962C8B-B14F-4D97-AF65-F5344CB8AC3E}">
        <p14:creationId xmlns:p14="http://schemas.microsoft.com/office/powerpoint/2010/main" val="2081746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1"/>
          <p:cNvSpPr txBox="1">
            <a:spLocks noChangeArrowheads="1"/>
          </p:cNvSpPr>
          <p:nvPr/>
        </p:nvSpPr>
        <p:spPr bwMode="auto">
          <a:xfrm>
            <a:off x="1960563" y="3997325"/>
            <a:ext cx="6080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6000">
                <a:solidFill>
                  <a:srgbClr val="FF0000"/>
                </a:solidFill>
              </a:rPr>
              <a:t>?</a:t>
            </a:r>
          </a:p>
        </p:txBody>
      </p:sp>
      <p:sp>
        <p:nvSpPr>
          <p:cNvPr id="103427" name="Rectangle 2"/>
          <p:cNvSpPr>
            <a:spLocks noGrp="1" noChangeArrowheads="1"/>
          </p:cNvSpPr>
          <p:nvPr>
            <p:ph type="title"/>
          </p:nvPr>
        </p:nvSpPr>
        <p:spPr/>
        <p:txBody>
          <a:bodyPr/>
          <a:lstStyle/>
          <a:p>
            <a:pPr eaLnBrk="1" hangingPunct="1"/>
            <a:r>
              <a:rPr lang="en-US" altLang="en-US" smtClean="0"/>
              <a:t>Molecular Replacement</a:t>
            </a: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0" name="Text Box 9"/>
          <p:cNvSpPr txBox="1">
            <a:spLocks noChangeArrowheads="1"/>
          </p:cNvSpPr>
          <p:nvPr/>
        </p:nvSpPr>
        <p:spPr bwMode="auto">
          <a:xfrm>
            <a:off x="2892425" y="1454150"/>
            <a:ext cx="335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000000"/>
                </a:solidFill>
              </a:rPr>
              <a:t>correct structure and intensities</a:t>
            </a:r>
          </a:p>
        </p:txBody>
      </p:sp>
    </p:spTree>
    <p:extLst>
      <p:ext uri="{BB962C8B-B14F-4D97-AF65-F5344CB8AC3E}">
        <p14:creationId xmlns:p14="http://schemas.microsoft.com/office/powerpoint/2010/main" val="105659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tLang="en-US" smtClean="0"/>
              <a:t>Molecular Replacement</a:t>
            </a:r>
          </a:p>
        </p:txBody>
      </p:sp>
      <p:pic>
        <p:nvPicPr>
          <p:cNvPr id="150532" name="Picture 4"/>
          <p:cNvPicPr>
            <a:picLocks noChangeAspect="1" noChangeArrowheads="1"/>
          </p:cNvPicPr>
          <p:nvPr/>
        </p:nvPicPr>
        <p:blipFill>
          <a:blip r:embed="rId2">
            <a:extLst>
              <a:ext uri="{28A0092B-C50C-407E-A947-70E740481C1C}">
                <a14:useLocalDpi xmlns:a14="http://schemas.microsoft.com/office/drawing/2010/main" val="0"/>
              </a:ext>
            </a:extLst>
          </a:blip>
          <a:srcRect l="37215" t="37215" r="37215" b="37215"/>
          <a:stretch>
            <a:fillRect/>
          </a:stretch>
        </p:blipFill>
        <p:spPr bwMode="auto">
          <a:xfrm>
            <a:off x="1700213" y="3984625"/>
            <a:ext cx="11684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8" name="Picture 10" descr="MR_Fc"/>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851525" y="3635375"/>
            <a:ext cx="19018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11"/>
          <p:cNvSpPr txBox="1">
            <a:spLocks noChangeArrowheads="1"/>
          </p:cNvSpPr>
          <p:nvPr/>
        </p:nvSpPr>
        <p:spPr bwMode="auto">
          <a:xfrm>
            <a:off x="2378075" y="1454150"/>
            <a:ext cx="438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rPr>
              <a:t>use something similar as a starting model</a:t>
            </a:r>
          </a:p>
        </p:txBody>
      </p:sp>
    </p:spTree>
    <p:extLst>
      <p:ext uri="{BB962C8B-B14F-4D97-AF65-F5344CB8AC3E}">
        <p14:creationId xmlns:p14="http://schemas.microsoft.com/office/powerpoint/2010/main" val="2801084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fill="hold" nodeType="clickEffect">
                                  <p:stCondLst>
                                    <p:cond delay="0"/>
                                  </p:stCondLst>
                                  <p:childTnLst>
                                    <p:animRot by="21600000">
                                      <p:cBhvr>
                                        <p:cTn id="6" dur="3000" fill="hold"/>
                                        <p:tgtEl>
                                          <p:spTgt spid="15053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505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en-US" smtClean="0"/>
              <a:t>Model Building</a:t>
            </a:r>
          </a:p>
        </p:txBody>
      </p:sp>
      <p:pic>
        <p:nvPicPr>
          <p:cNvPr id="1054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6" name="Picture 6"/>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Text Box 7"/>
          <p:cNvSpPr txBox="1">
            <a:spLocks noChangeArrowheads="1"/>
          </p:cNvSpPr>
          <p:nvPr/>
        </p:nvSpPr>
        <p:spPr bwMode="auto">
          <a:xfrm>
            <a:off x="2689225" y="1454150"/>
            <a:ext cx="376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0000"/>
                </a:solidFill>
              </a:rPr>
              <a:t>current model is missing something</a:t>
            </a:r>
          </a:p>
        </p:txBody>
      </p:sp>
    </p:spTree>
    <p:extLst>
      <p:ext uri="{BB962C8B-B14F-4D97-AF65-F5344CB8AC3E}">
        <p14:creationId xmlns:p14="http://schemas.microsoft.com/office/powerpoint/2010/main" val="32306205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ltLang="en-US" smtClean="0"/>
              <a:t>Model Building</a:t>
            </a:r>
          </a:p>
        </p:txBody>
      </p:sp>
      <p:pic>
        <p:nvPicPr>
          <p:cNvPr id="106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1" name="Text Box 5"/>
          <p:cNvSpPr txBox="1">
            <a:spLocks noChangeArrowheads="1"/>
          </p:cNvSpPr>
          <p:nvPr/>
        </p:nvSpPr>
        <p:spPr bwMode="auto">
          <a:xfrm>
            <a:off x="3011317" y="1454150"/>
            <a:ext cx="31213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rgbClr val="000000"/>
                </a:solidFill>
              </a:rPr>
              <a:t>phases from </a:t>
            </a:r>
            <a:r>
              <a:rPr lang="en-US" altLang="en-US" dirty="0" smtClean="0">
                <a:solidFill>
                  <a:srgbClr val="000000"/>
                </a:solidFill>
              </a:rPr>
              <a:t>available model</a:t>
            </a:r>
            <a:endParaRPr lang="en-US" altLang="en-US" dirty="0">
              <a:solidFill>
                <a:srgbClr val="000000"/>
              </a:solidFill>
            </a:endParaRPr>
          </a:p>
        </p:txBody>
      </p:sp>
    </p:spTree>
    <p:extLst>
      <p:ext uri="{BB962C8B-B14F-4D97-AF65-F5344CB8AC3E}">
        <p14:creationId xmlns:p14="http://schemas.microsoft.com/office/powerpoint/2010/main" val="6352766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Rectangle 2"/>
          <p:cNvSpPr>
            <a:spLocks noGrp="1" noChangeArrowheads="1"/>
          </p:cNvSpPr>
          <p:nvPr>
            <p:ph type="title"/>
          </p:nvPr>
        </p:nvSpPr>
        <p:spPr/>
        <p:txBody>
          <a:bodyPr/>
          <a:lstStyle/>
          <a:p>
            <a:pPr eaLnBrk="1" hangingPunct="1"/>
            <a:r>
              <a:rPr lang="en-US" altLang="en-US" smtClean="0"/>
              <a:t>Model Building</a:t>
            </a:r>
          </a:p>
        </p:txBody>
      </p:sp>
      <p:pic>
        <p:nvPicPr>
          <p:cNvPr id="1075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5" name="Text Box 5"/>
          <p:cNvSpPr txBox="1">
            <a:spLocks noChangeArrowheads="1"/>
          </p:cNvSpPr>
          <p:nvPr/>
        </p:nvSpPr>
        <p:spPr bwMode="auto">
          <a:xfrm>
            <a:off x="1831506" y="1454150"/>
            <a:ext cx="5480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rgbClr val="000000"/>
                </a:solidFill>
              </a:rPr>
              <a:t>missing bits show </a:t>
            </a:r>
            <a:r>
              <a:rPr lang="en-US" altLang="en-US" dirty="0" smtClean="0">
                <a:solidFill>
                  <a:srgbClr val="000000"/>
                </a:solidFill>
              </a:rPr>
              <a:t>up, even if not in available model!</a:t>
            </a:r>
            <a:endParaRPr lang="en-US" altLang="en-US" dirty="0">
              <a:solidFill>
                <a:srgbClr val="000000"/>
              </a:solidFill>
            </a:endParaRPr>
          </a:p>
        </p:txBody>
      </p:sp>
      <p:sp>
        <p:nvSpPr>
          <p:cNvPr id="10752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2190720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4570413"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Rectangle 2"/>
          <p:cNvSpPr>
            <a:spLocks noGrp="1" noChangeArrowheads="1"/>
          </p:cNvSpPr>
          <p:nvPr>
            <p:ph type="title"/>
          </p:nvPr>
        </p:nvSpPr>
        <p:spPr/>
        <p:txBody>
          <a:bodyPr/>
          <a:lstStyle/>
          <a:p>
            <a:pPr eaLnBrk="1" hangingPunct="1"/>
            <a:r>
              <a:rPr lang="en-US" altLang="en-US" smtClean="0"/>
              <a:t>Model Building</a:t>
            </a:r>
          </a:p>
        </p:txBody>
      </p:sp>
      <p:pic>
        <p:nvPicPr>
          <p:cNvPr id="108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4413"/>
            <a:ext cx="4570412"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9" name="Text Box 5"/>
          <p:cNvSpPr txBox="1">
            <a:spLocks noChangeArrowheads="1"/>
          </p:cNvSpPr>
          <p:nvPr/>
        </p:nvSpPr>
        <p:spPr bwMode="auto">
          <a:xfrm>
            <a:off x="1681625" y="1454150"/>
            <a:ext cx="5780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rgbClr val="000000"/>
                </a:solidFill>
              </a:rPr>
              <a:t>missing bits show up better in </a:t>
            </a:r>
            <a:r>
              <a:rPr lang="en-US" altLang="en-US" dirty="0" smtClean="0">
                <a:solidFill>
                  <a:srgbClr val="000000"/>
                </a:solidFill>
              </a:rPr>
              <a:t>F</a:t>
            </a:r>
            <a:r>
              <a:rPr lang="en-US" altLang="en-US" baseline="-25000" dirty="0" smtClean="0">
                <a:solidFill>
                  <a:srgbClr val="000000"/>
                </a:solidFill>
              </a:rPr>
              <a:t>obs</a:t>
            </a:r>
            <a:r>
              <a:rPr lang="en-US" altLang="en-US" dirty="0" smtClean="0">
                <a:solidFill>
                  <a:srgbClr val="000000"/>
                </a:solidFill>
              </a:rPr>
              <a:t> </a:t>
            </a:r>
            <a:r>
              <a:rPr lang="en-US" altLang="en-US" dirty="0">
                <a:solidFill>
                  <a:srgbClr val="000000"/>
                </a:solidFill>
              </a:rPr>
              <a:t>+ (</a:t>
            </a:r>
            <a:r>
              <a:rPr lang="en-US" altLang="en-US" dirty="0" smtClean="0">
                <a:solidFill>
                  <a:srgbClr val="000000"/>
                </a:solidFill>
              </a:rPr>
              <a:t>F</a:t>
            </a:r>
            <a:r>
              <a:rPr lang="en-US" altLang="en-US" baseline="-25000" dirty="0" smtClean="0">
                <a:solidFill>
                  <a:srgbClr val="000000"/>
                </a:solidFill>
              </a:rPr>
              <a:t>obs</a:t>
            </a:r>
            <a:r>
              <a:rPr lang="en-US" altLang="en-US" dirty="0" smtClean="0">
                <a:solidFill>
                  <a:srgbClr val="000000"/>
                </a:solidFill>
              </a:rPr>
              <a:t> </a:t>
            </a:r>
            <a:r>
              <a:rPr lang="en-US" altLang="en-US" dirty="0">
                <a:solidFill>
                  <a:srgbClr val="000000"/>
                </a:solidFill>
              </a:rPr>
              <a:t>- </a:t>
            </a:r>
            <a:r>
              <a:rPr lang="en-US" altLang="en-US" dirty="0" err="1" smtClean="0">
                <a:solidFill>
                  <a:srgbClr val="000000"/>
                </a:solidFill>
              </a:rPr>
              <a:t>F</a:t>
            </a:r>
            <a:r>
              <a:rPr lang="en-US" altLang="en-US" baseline="-25000" dirty="0" err="1" smtClean="0">
                <a:solidFill>
                  <a:srgbClr val="000000"/>
                </a:solidFill>
              </a:rPr>
              <a:t>calc</a:t>
            </a:r>
            <a:r>
              <a:rPr lang="en-US" altLang="en-US" dirty="0" smtClean="0">
                <a:solidFill>
                  <a:srgbClr val="000000"/>
                </a:solidFill>
              </a:rPr>
              <a:t>) </a:t>
            </a:r>
            <a:r>
              <a:rPr lang="en-US" altLang="en-US" dirty="0">
                <a:solidFill>
                  <a:srgbClr val="000000"/>
                </a:solidFill>
              </a:rPr>
              <a:t>map</a:t>
            </a:r>
          </a:p>
        </p:txBody>
      </p:sp>
      <p:sp>
        <p:nvSpPr>
          <p:cNvPr id="108550"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4318003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9854"/>
            <a:ext cx="7772400" cy="3721993"/>
          </a:xfrm>
        </p:spPr>
        <p:txBody>
          <a:bodyPr/>
          <a:lstStyle/>
          <a:p>
            <a:r>
              <a:rPr lang="en-US" dirty="0" smtClean="0"/>
              <a:t> </a:t>
            </a:r>
            <a:br>
              <a:rPr lang="en-US" dirty="0" smtClean="0"/>
            </a:br>
            <a:r>
              <a:rPr lang="en-US" dirty="0" smtClean="0"/>
              <a:t> </a:t>
            </a:r>
            <a:br>
              <a:rPr lang="en-US" dirty="0" smtClean="0"/>
            </a:br>
            <a:r>
              <a:rPr lang="en-US" sz="6600" dirty="0" smtClean="0"/>
              <a:t>non-isomorphism</a:t>
            </a:r>
            <a:endParaRPr lang="en-US" sz="6600" dirty="0"/>
          </a:p>
        </p:txBody>
      </p:sp>
      <p:sp>
        <p:nvSpPr>
          <p:cNvPr id="3" name="TextBox 2"/>
          <p:cNvSpPr txBox="1"/>
          <p:nvPr/>
        </p:nvSpPr>
        <p:spPr>
          <a:xfrm>
            <a:off x="0" y="551532"/>
            <a:ext cx="9144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94474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MD simulation:  30 conformers from 24,000</a:t>
            </a:r>
          </a:p>
        </p:txBody>
      </p:sp>
      <p:sp>
        <p:nvSpPr>
          <p:cNvPr id="4" name="Rectangle 2"/>
          <p:cNvSpPr>
            <a:spLocks noChangeArrowheads="1"/>
          </p:cNvSpPr>
          <p:nvPr/>
        </p:nvSpPr>
        <p:spPr bwMode="auto">
          <a:xfrm>
            <a:off x="3084513" y="6489700"/>
            <a:ext cx="6059487" cy="368300"/>
          </a:xfrm>
          <a:prstGeom prst="rect">
            <a:avLst/>
          </a:prstGeom>
          <a:solidFill>
            <a:schemeClr val="bg1"/>
          </a:solidFill>
          <a:ln>
            <a:noFill/>
          </a:ln>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err="1">
                <a:solidFill>
                  <a:srgbClr val="000000"/>
                </a:solidFill>
                <a:cs typeface="Arial" pitchFamily="34" charset="0"/>
              </a:rPr>
              <a:t>Cerutti</a:t>
            </a:r>
            <a:r>
              <a:rPr lang="en-US" altLang="en-US" sz="1800" dirty="0">
                <a:solidFill>
                  <a:srgbClr val="000000"/>
                </a:solidFill>
                <a:cs typeface="Arial" pitchFamily="34" charset="0"/>
              </a:rPr>
              <a:t>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(2010).</a:t>
            </a:r>
            <a:r>
              <a:rPr lang="en-US" altLang="en-US" sz="1800" i="1" dirty="0">
                <a:solidFill>
                  <a:srgbClr val="000000"/>
                </a:solidFill>
                <a:cs typeface="Arial" pitchFamily="34" charset="0"/>
              </a:rPr>
              <a:t>J. Phys. Chem. B</a:t>
            </a:r>
            <a:r>
              <a:rPr lang="en-US" altLang="en-US" sz="1800" dirty="0">
                <a:solidFill>
                  <a:srgbClr val="000000"/>
                </a:solidFill>
                <a:cs typeface="Arial" pitchFamily="34" charset="0"/>
              </a:rPr>
              <a:t> </a:t>
            </a:r>
            <a:r>
              <a:rPr lang="en-US" altLang="en-US" sz="1800" b="1" dirty="0">
                <a:solidFill>
                  <a:srgbClr val="000000"/>
                </a:solidFill>
                <a:cs typeface="Arial" pitchFamily="34" charset="0"/>
              </a:rPr>
              <a:t>114</a:t>
            </a:r>
            <a:r>
              <a:rPr lang="en-US" altLang="en-US" sz="1800" dirty="0">
                <a:solidFill>
                  <a:srgbClr val="000000"/>
                </a:solidFill>
                <a:cs typeface="Arial" pitchFamily="34" charset="0"/>
              </a:rPr>
              <a:t>, 12811-12824. </a:t>
            </a:r>
          </a:p>
        </p:txBody>
      </p:sp>
    </p:spTree>
    <p:extLst>
      <p:ext uri="{BB962C8B-B14F-4D97-AF65-F5344CB8AC3E}">
        <p14:creationId xmlns:p14="http://schemas.microsoft.com/office/powerpoint/2010/main" val="1791211524"/>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0.5% cell change</a:t>
            </a:r>
            <a:r>
              <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40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 15%</a:t>
            </a:r>
            <a:endPar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Crick &amp; </a:t>
            </a:r>
            <a:r>
              <a:rPr kumimoji="0" lang="en-US" sz="1800" b="0" i="0" u="none" strike="noStrike" kern="1200" cap="none" spc="0" normalizeH="0" baseline="0" noProof="0" dirty="0" err="1">
                <a:ln>
                  <a:noFill/>
                </a:ln>
                <a:solidFill>
                  <a:prstClr val="black"/>
                </a:solidFill>
                <a:effectLst/>
                <a:uLnTx/>
                <a:uFillTx/>
                <a:latin typeface="Arial"/>
                <a:ea typeface="+mn-ea"/>
                <a:cs typeface="+mn-cs"/>
              </a:rPr>
              <a:t>Magdoff</a:t>
            </a:r>
            <a:r>
              <a:rPr kumimoji="0" lang="en-US" sz="1800" b="0" i="0" u="none" strike="noStrike" kern="1200" cap="none" spc="0" normalizeH="0" baseline="0" noProof="0" dirty="0">
                <a:ln>
                  <a:noFill/>
                </a:ln>
                <a:solidFill>
                  <a:prstClr val="black"/>
                </a:solidFill>
                <a:effectLst/>
                <a:uLnTx/>
                <a:uFillTx/>
                <a:latin typeface="Arial"/>
                <a:ea typeface="+mn-ea"/>
                <a:cs typeface="+mn-cs"/>
              </a:rPr>
              <a:t> (1956)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“theory method </a:t>
            </a:r>
            <a:r>
              <a:rPr kumimoji="0" lang="en-US" sz="1800" b="0" i="0" u="none" strike="noStrike" kern="1200" cap="none" spc="0" normalizeH="0" baseline="0" noProof="0" dirty="0">
                <a:ln>
                  <a:noFill/>
                </a:ln>
                <a:solidFill>
                  <a:prstClr val="black"/>
                </a:solidFill>
                <a:effectLst/>
                <a:uLnTx/>
                <a:uFillTx/>
                <a:latin typeface="Arial"/>
                <a:ea typeface="+mn-ea"/>
                <a:cs typeface="+mn-cs"/>
              </a:rPr>
              <a:t>isomorphous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replacement”, </a:t>
            </a:r>
            <a:r>
              <a:rPr kumimoji="0" lang="en-US" sz="1800" b="0" i="1" u="none" strike="noStrike" kern="1200" cap="none" spc="0" normalizeH="0" baseline="0" noProof="0" dirty="0" err="1">
                <a:ln>
                  <a:noFill/>
                </a:ln>
                <a:solidFill>
                  <a:prstClr val="black"/>
                </a:solidFill>
                <a:effectLst/>
                <a:uLnTx/>
                <a:uFillTx/>
                <a:latin typeface="Arial"/>
                <a:ea typeface="+mn-ea"/>
                <a:cs typeface="+mn-cs"/>
              </a:rPr>
              <a:t>Acta</a:t>
            </a:r>
            <a:r>
              <a:rPr kumimoji="0" lang="en-US" sz="1800" b="0" i="1" u="none" strike="noStrike" kern="1200" cap="none" spc="0" normalizeH="0" baseline="0" noProof="0" dirty="0">
                <a:ln>
                  <a:noFill/>
                </a:ln>
                <a:solidFill>
                  <a:prstClr val="black"/>
                </a:solidFill>
                <a:effectLst/>
                <a:uLnTx/>
                <a:uFillTx/>
                <a:latin typeface="Arial"/>
                <a:ea typeface="+mn-ea"/>
                <a:cs typeface="+mn-cs"/>
              </a:rPr>
              <a:t> </a:t>
            </a:r>
            <a:r>
              <a:rPr kumimoji="0" lang="en-US" sz="1800" b="0" i="1" u="none" strike="noStrike" kern="1200" cap="none" spc="0" normalizeH="0" baseline="0" noProof="0" dirty="0" err="1">
                <a:ln>
                  <a:noFill/>
                </a:ln>
                <a:solidFill>
                  <a:prstClr val="black"/>
                </a:solidFill>
                <a:effectLst/>
                <a:uLnTx/>
                <a:uFillTx/>
                <a:latin typeface="Arial"/>
                <a:ea typeface="+mn-ea"/>
                <a:cs typeface="+mn-cs"/>
              </a:rPr>
              <a:t>Cryst</a:t>
            </a:r>
            <a:r>
              <a:rPr kumimoji="0" lang="en-US" sz="1800" b="0" i="1"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9</a:t>
            </a:r>
            <a:r>
              <a:rPr kumimoji="0" lang="en-US" sz="1800" b="0" i="0" u="none" strike="noStrike" kern="1200" cap="none" spc="0" normalizeH="0" baseline="0" noProof="0" dirty="0">
                <a:ln>
                  <a:noFill/>
                </a:ln>
                <a:solidFill>
                  <a:prstClr val="black"/>
                </a:solidFill>
                <a:effectLst/>
                <a:uLnTx/>
                <a:uFillTx/>
                <a:latin typeface="Arial"/>
                <a:ea typeface="+mn-ea"/>
                <a:cs typeface="+mn-cs"/>
              </a:rPr>
              <a:t>, 901-8.</a:t>
            </a:r>
          </a:p>
        </p:txBody>
      </p:sp>
      <p:sp>
        <p:nvSpPr>
          <p:cNvPr id="3" name="TextBox 2"/>
          <p:cNvSpPr txBox="1"/>
          <p:nvPr/>
        </p:nvSpPr>
        <p:spPr>
          <a:xfrm>
            <a:off x="0" y="0"/>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rial"/>
                <a:ea typeface="+mn-ea"/>
                <a:cs typeface="+mn-cs"/>
              </a:rPr>
              <a:t>Same structure, different cell</a:t>
            </a:r>
            <a:endParaRPr kumimoji="0" lang="en-US" sz="4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39747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rial"/>
                <a:ea typeface="+mn-ea"/>
                <a:cs typeface="+mn-cs"/>
              </a:rPr>
              <a:t>Same structure, different cell</a:t>
            </a:r>
            <a:endParaRPr kumimoji="0" lang="en-US" sz="4800"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TextBox 55"/>
          <p:cNvSpPr txBox="1"/>
          <p:nvPr/>
        </p:nvSpPr>
        <p:spPr>
          <a:xfrm>
            <a:off x="1395494" y="5560526"/>
            <a:ext cx="591860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0.5% cell change</a:t>
            </a:r>
            <a:r>
              <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40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 15%</a:t>
            </a:r>
            <a:endPar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Crick &amp; </a:t>
            </a:r>
            <a:r>
              <a:rPr kumimoji="0" lang="en-US" sz="1800" b="0" i="0" u="none" strike="noStrike" kern="1200" cap="none" spc="0" normalizeH="0" baseline="0" noProof="0" dirty="0" err="1">
                <a:ln>
                  <a:noFill/>
                </a:ln>
                <a:solidFill>
                  <a:prstClr val="black"/>
                </a:solidFill>
                <a:effectLst/>
                <a:uLnTx/>
                <a:uFillTx/>
                <a:latin typeface="Arial"/>
                <a:ea typeface="+mn-ea"/>
                <a:cs typeface="+mn-cs"/>
              </a:rPr>
              <a:t>Magdoff</a:t>
            </a:r>
            <a:r>
              <a:rPr kumimoji="0" lang="en-US" sz="1800" b="0" i="0" u="none" strike="noStrike" kern="1200" cap="none" spc="0" normalizeH="0" baseline="0" noProof="0" dirty="0">
                <a:ln>
                  <a:noFill/>
                </a:ln>
                <a:solidFill>
                  <a:prstClr val="black"/>
                </a:solidFill>
                <a:effectLst/>
                <a:uLnTx/>
                <a:uFillTx/>
                <a:latin typeface="Arial"/>
                <a:ea typeface="+mn-ea"/>
                <a:cs typeface="+mn-cs"/>
              </a:rPr>
              <a:t> (1956)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“theory method </a:t>
            </a:r>
            <a:r>
              <a:rPr kumimoji="0" lang="en-US" sz="1800" b="0" i="0" u="none" strike="noStrike" kern="1200" cap="none" spc="0" normalizeH="0" baseline="0" noProof="0" dirty="0">
                <a:ln>
                  <a:noFill/>
                </a:ln>
                <a:solidFill>
                  <a:prstClr val="black"/>
                </a:solidFill>
                <a:effectLst/>
                <a:uLnTx/>
                <a:uFillTx/>
                <a:latin typeface="Arial"/>
                <a:ea typeface="+mn-ea"/>
                <a:cs typeface="+mn-cs"/>
              </a:rPr>
              <a:t>isomorphous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replacement”, </a:t>
            </a:r>
            <a:r>
              <a:rPr kumimoji="0" lang="en-US" sz="1800" b="0" i="1" u="none" strike="noStrike" kern="1200" cap="none" spc="0" normalizeH="0" baseline="0" noProof="0" dirty="0" err="1">
                <a:ln>
                  <a:noFill/>
                </a:ln>
                <a:solidFill>
                  <a:prstClr val="black"/>
                </a:solidFill>
                <a:effectLst/>
                <a:uLnTx/>
                <a:uFillTx/>
                <a:latin typeface="Arial"/>
                <a:ea typeface="+mn-ea"/>
                <a:cs typeface="+mn-cs"/>
              </a:rPr>
              <a:t>Acta</a:t>
            </a:r>
            <a:r>
              <a:rPr kumimoji="0" lang="en-US" sz="1800" b="0" i="1" u="none" strike="noStrike" kern="1200" cap="none" spc="0" normalizeH="0" baseline="0" noProof="0" dirty="0">
                <a:ln>
                  <a:noFill/>
                </a:ln>
                <a:solidFill>
                  <a:prstClr val="black"/>
                </a:solidFill>
                <a:effectLst/>
                <a:uLnTx/>
                <a:uFillTx/>
                <a:latin typeface="Arial"/>
                <a:ea typeface="+mn-ea"/>
                <a:cs typeface="+mn-cs"/>
              </a:rPr>
              <a:t> </a:t>
            </a:r>
            <a:r>
              <a:rPr kumimoji="0" lang="en-US" sz="1800" b="0" i="1" u="none" strike="noStrike" kern="1200" cap="none" spc="0" normalizeH="0" baseline="0" noProof="0" dirty="0" err="1">
                <a:ln>
                  <a:noFill/>
                </a:ln>
                <a:solidFill>
                  <a:prstClr val="black"/>
                </a:solidFill>
                <a:effectLst/>
                <a:uLnTx/>
                <a:uFillTx/>
                <a:latin typeface="Arial"/>
                <a:ea typeface="+mn-ea"/>
                <a:cs typeface="+mn-cs"/>
              </a:rPr>
              <a:t>Cryst</a:t>
            </a:r>
            <a:r>
              <a:rPr kumimoji="0" lang="en-US" sz="1800" b="0" i="1"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9</a:t>
            </a:r>
            <a:r>
              <a:rPr kumimoji="0" lang="en-US" sz="1800" b="0" i="0" u="none" strike="noStrike" kern="1200" cap="none" spc="0" normalizeH="0" baseline="0" noProof="0" dirty="0">
                <a:ln>
                  <a:noFill/>
                </a:ln>
                <a:solidFill>
                  <a:prstClr val="black"/>
                </a:solidFill>
                <a:effectLst/>
                <a:uLnTx/>
                <a:uFillTx/>
                <a:latin typeface="Arial"/>
                <a:ea typeface="+mn-ea"/>
                <a:cs typeface="+mn-cs"/>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980250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rial"/>
                <a:ea typeface="+mn-ea"/>
                <a:cs typeface="+mn-cs"/>
              </a:rPr>
              <a:t>Same cell, rotated protein</a:t>
            </a:r>
            <a:endParaRPr kumimoji="0" lang="en-US" sz="4800" b="0" i="0" u="none" strike="noStrike" kern="1200" cap="none" spc="0" normalizeH="0" baseline="0" noProof="0" dirty="0">
              <a:ln>
                <a:noFill/>
              </a:ln>
              <a:solidFill>
                <a:prstClr val="black"/>
              </a:solidFill>
              <a:effectLst/>
              <a:uLnTx/>
              <a:uFillTx/>
              <a:latin typeface="Arial"/>
              <a:ea typeface="+mn-ea"/>
              <a:cs typeface="+mn-cs"/>
            </a:endParaRPr>
          </a:p>
        </p:txBody>
      </p:sp>
      <p:sp>
        <p:nvSpPr>
          <p:cNvPr id="34" name="TextBox 33"/>
          <p:cNvSpPr txBox="1"/>
          <p:nvPr/>
        </p:nvSpPr>
        <p:spPr>
          <a:xfrm>
            <a:off x="2026565" y="5560526"/>
            <a:ext cx="50690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Crick &amp; </a:t>
            </a:r>
            <a:r>
              <a:rPr kumimoji="0" lang="en-US" sz="1800" b="0" i="0" u="none" strike="noStrike" kern="1200" cap="none" spc="0" normalizeH="0" baseline="0" noProof="0" dirty="0" err="1">
                <a:ln>
                  <a:noFill/>
                </a:ln>
                <a:solidFill>
                  <a:prstClr val="black"/>
                </a:solidFill>
                <a:effectLst/>
                <a:uLnTx/>
                <a:uFillTx/>
                <a:latin typeface="Arial"/>
                <a:ea typeface="+mn-ea"/>
                <a:cs typeface="+mn-cs"/>
              </a:rPr>
              <a:t>Magdoff</a:t>
            </a:r>
            <a:r>
              <a:rPr kumimoji="0" lang="en-US" sz="1800" b="0" i="0" u="none" strike="noStrike" kern="1200" cap="none" spc="0" normalizeH="0" baseline="0" noProof="0" dirty="0">
                <a:ln>
                  <a:noFill/>
                </a:ln>
                <a:solidFill>
                  <a:prstClr val="black"/>
                </a:solidFill>
                <a:effectLst/>
                <a:uLnTx/>
                <a:uFillTx/>
                <a:latin typeface="Arial"/>
                <a:ea typeface="+mn-ea"/>
                <a:cs typeface="+mn-cs"/>
              </a:rPr>
              <a:t> (1956)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“theory method </a:t>
            </a:r>
            <a:r>
              <a:rPr kumimoji="0" lang="en-US" sz="1800" b="0" i="0" u="none" strike="noStrike" kern="1200" cap="none" spc="0" normalizeH="0" baseline="0" noProof="0" dirty="0">
                <a:ln>
                  <a:noFill/>
                </a:ln>
                <a:solidFill>
                  <a:prstClr val="black"/>
                </a:solidFill>
                <a:effectLst/>
                <a:uLnTx/>
                <a:uFillTx/>
                <a:latin typeface="Arial"/>
                <a:ea typeface="+mn-ea"/>
                <a:cs typeface="+mn-cs"/>
              </a:rPr>
              <a:t>isomorphous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replacement”, </a:t>
            </a:r>
            <a:r>
              <a:rPr kumimoji="0" lang="en-US" sz="1800" b="0" i="1" u="none" strike="noStrike" kern="1200" cap="none" spc="0" normalizeH="0" baseline="0" noProof="0" dirty="0" err="1">
                <a:ln>
                  <a:noFill/>
                </a:ln>
                <a:solidFill>
                  <a:prstClr val="black"/>
                </a:solidFill>
                <a:effectLst/>
                <a:uLnTx/>
                <a:uFillTx/>
                <a:latin typeface="Arial"/>
                <a:ea typeface="+mn-ea"/>
                <a:cs typeface="+mn-cs"/>
              </a:rPr>
              <a:t>Acta</a:t>
            </a:r>
            <a:r>
              <a:rPr kumimoji="0" lang="en-US" sz="1800" b="0" i="1" u="none" strike="noStrike" kern="1200" cap="none" spc="0" normalizeH="0" baseline="0" noProof="0" dirty="0">
                <a:ln>
                  <a:noFill/>
                </a:ln>
                <a:solidFill>
                  <a:prstClr val="black"/>
                </a:solidFill>
                <a:effectLst/>
                <a:uLnTx/>
                <a:uFillTx/>
                <a:latin typeface="Arial"/>
                <a:ea typeface="+mn-ea"/>
                <a:cs typeface="+mn-cs"/>
              </a:rPr>
              <a:t> </a:t>
            </a:r>
            <a:r>
              <a:rPr kumimoji="0" lang="en-US" sz="1800" b="0" i="1" u="none" strike="noStrike" kern="1200" cap="none" spc="0" normalizeH="0" baseline="0" noProof="0" dirty="0" err="1">
                <a:ln>
                  <a:noFill/>
                </a:ln>
                <a:solidFill>
                  <a:prstClr val="black"/>
                </a:solidFill>
                <a:effectLst/>
                <a:uLnTx/>
                <a:uFillTx/>
                <a:latin typeface="Arial"/>
                <a:ea typeface="+mn-ea"/>
                <a:cs typeface="+mn-cs"/>
              </a:rPr>
              <a:t>Cryst</a:t>
            </a:r>
            <a:r>
              <a:rPr kumimoji="0" lang="en-US" sz="1800" b="0" i="1"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9</a:t>
            </a:r>
            <a:r>
              <a:rPr kumimoji="0" lang="en-US" sz="1800" b="0" i="0" u="none" strike="noStrike" kern="1200" cap="none" spc="0" normalizeH="0" baseline="0" noProof="0" dirty="0">
                <a:ln>
                  <a:noFill/>
                </a:ln>
                <a:solidFill>
                  <a:prstClr val="black"/>
                </a:solidFill>
                <a:effectLst/>
                <a:uLnTx/>
                <a:uFillTx/>
                <a:latin typeface="Arial"/>
                <a:ea typeface="+mn-ea"/>
                <a:cs typeface="+mn-cs"/>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83437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rial"/>
                <a:ea typeface="+mn-ea"/>
                <a:cs typeface="+mn-cs"/>
              </a:rPr>
              <a:t>Same cell, rotated protein</a:t>
            </a:r>
            <a:endParaRPr kumimoji="0" lang="en-US" sz="4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Crick &amp; </a:t>
            </a:r>
            <a:r>
              <a:rPr kumimoji="0" lang="en-US" sz="1800" b="0" i="0" u="none" strike="noStrike" kern="1200" cap="none" spc="0" normalizeH="0" baseline="0" noProof="0" dirty="0" err="1">
                <a:ln>
                  <a:noFill/>
                </a:ln>
                <a:solidFill>
                  <a:prstClr val="black"/>
                </a:solidFill>
                <a:effectLst/>
                <a:uLnTx/>
                <a:uFillTx/>
                <a:latin typeface="Arial"/>
                <a:ea typeface="+mn-ea"/>
                <a:cs typeface="+mn-cs"/>
              </a:rPr>
              <a:t>Magdoff</a:t>
            </a:r>
            <a:r>
              <a:rPr kumimoji="0" lang="en-US" sz="1800" b="0" i="0" u="none" strike="noStrike" kern="1200" cap="none" spc="0" normalizeH="0" baseline="0" noProof="0" dirty="0">
                <a:ln>
                  <a:noFill/>
                </a:ln>
                <a:solidFill>
                  <a:prstClr val="black"/>
                </a:solidFill>
                <a:effectLst/>
                <a:uLnTx/>
                <a:uFillTx/>
                <a:latin typeface="Arial"/>
                <a:ea typeface="+mn-ea"/>
                <a:cs typeface="+mn-cs"/>
              </a:rPr>
              <a:t> (1956)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“theory method </a:t>
            </a:r>
            <a:r>
              <a:rPr kumimoji="0" lang="en-US" sz="1800" b="0" i="0" u="none" strike="noStrike" kern="1200" cap="none" spc="0" normalizeH="0" baseline="0" noProof="0" dirty="0">
                <a:ln>
                  <a:noFill/>
                </a:ln>
                <a:solidFill>
                  <a:prstClr val="black"/>
                </a:solidFill>
                <a:effectLst/>
                <a:uLnTx/>
                <a:uFillTx/>
                <a:latin typeface="Arial"/>
                <a:ea typeface="+mn-ea"/>
                <a:cs typeface="+mn-cs"/>
              </a:rPr>
              <a:t>isomorphous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replacement”, </a:t>
            </a:r>
            <a:r>
              <a:rPr kumimoji="0" lang="en-US" sz="1800" b="0" i="1" u="none" strike="noStrike" kern="1200" cap="none" spc="0" normalizeH="0" baseline="0" noProof="0" dirty="0" err="1">
                <a:ln>
                  <a:noFill/>
                </a:ln>
                <a:solidFill>
                  <a:prstClr val="black"/>
                </a:solidFill>
                <a:effectLst/>
                <a:uLnTx/>
                <a:uFillTx/>
                <a:latin typeface="Arial"/>
                <a:ea typeface="+mn-ea"/>
                <a:cs typeface="+mn-cs"/>
              </a:rPr>
              <a:t>Acta</a:t>
            </a:r>
            <a:r>
              <a:rPr kumimoji="0" lang="en-US" sz="1800" b="0" i="1" u="none" strike="noStrike" kern="1200" cap="none" spc="0" normalizeH="0" baseline="0" noProof="0" dirty="0">
                <a:ln>
                  <a:noFill/>
                </a:ln>
                <a:solidFill>
                  <a:prstClr val="black"/>
                </a:solidFill>
                <a:effectLst/>
                <a:uLnTx/>
                <a:uFillTx/>
                <a:latin typeface="Arial"/>
                <a:ea typeface="+mn-ea"/>
                <a:cs typeface="+mn-cs"/>
              </a:rPr>
              <a:t> </a:t>
            </a:r>
            <a:r>
              <a:rPr kumimoji="0" lang="en-US" sz="1800" b="0" i="1" u="none" strike="noStrike" kern="1200" cap="none" spc="0" normalizeH="0" baseline="0" noProof="0" dirty="0" err="1">
                <a:ln>
                  <a:noFill/>
                </a:ln>
                <a:solidFill>
                  <a:prstClr val="black"/>
                </a:solidFill>
                <a:effectLst/>
                <a:uLnTx/>
                <a:uFillTx/>
                <a:latin typeface="Arial"/>
                <a:ea typeface="+mn-ea"/>
                <a:cs typeface="+mn-cs"/>
              </a:rPr>
              <a:t>Cryst</a:t>
            </a:r>
            <a:r>
              <a:rPr kumimoji="0" lang="en-US" sz="1800" b="0" i="1"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9</a:t>
            </a:r>
            <a:r>
              <a:rPr kumimoji="0" lang="en-US" sz="1800" b="0" i="0" u="none" strike="noStrike" kern="1200" cap="none" spc="0" normalizeH="0" baseline="0" noProof="0" dirty="0">
                <a:ln>
                  <a:noFill/>
                </a:ln>
                <a:solidFill>
                  <a:prstClr val="black"/>
                </a:solidFill>
                <a:effectLst/>
                <a:uLnTx/>
                <a:uFillTx/>
                <a:latin typeface="Arial"/>
                <a:ea typeface="+mn-ea"/>
                <a:cs typeface="+mn-cs"/>
              </a:rPr>
              <a:t>, 901-8.</a:t>
            </a:r>
          </a:p>
        </p:txBody>
      </p:sp>
    </p:spTree>
    <p:extLst>
      <p:ext uri="{BB962C8B-B14F-4D97-AF65-F5344CB8AC3E}">
        <p14:creationId xmlns:p14="http://schemas.microsoft.com/office/powerpoint/2010/main" val="8027185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rial"/>
                <a:ea typeface="+mn-ea"/>
                <a:cs typeface="+mn-cs"/>
              </a:rPr>
              <a:t>Uniform stretch</a:t>
            </a:r>
            <a:endParaRPr kumimoji="0" lang="en-US" sz="4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p:cNvSpPr txBox="1"/>
          <p:nvPr/>
        </p:nvSpPr>
        <p:spPr>
          <a:xfrm>
            <a:off x="2425419" y="5560526"/>
            <a:ext cx="429316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5</a:t>
            </a:r>
            <a:r>
              <a:rPr kumimoji="0" lang="en-US" sz="40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 change </a:t>
            </a:r>
            <a:r>
              <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a:t>
            </a:r>
            <a:r>
              <a:rPr kumimoji="0" lang="en-US" sz="40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 0%</a:t>
            </a:r>
            <a:endPar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68634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5</a:t>
            </a:r>
            <a:r>
              <a:rPr kumimoji="0" lang="en-US" sz="40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 change </a:t>
            </a:r>
            <a:r>
              <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a:t>
            </a:r>
            <a:r>
              <a:rPr kumimoji="0" lang="en-US" sz="40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 0%</a:t>
            </a:r>
            <a:endParaRPr kumimoji="0" lang="en-US" sz="40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rial"/>
                <a:ea typeface="+mn-ea"/>
                <a:cs typeface="+mn-cs"/>
              </a:rPr>
              <a:t>Uniform stretch</a:t>
            </a:r>
            <a:endParaRPr kumimoji="0" lang="en-US" sz="4800"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0544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
                <a:ea typeface="+mn-ea"/>
                <a:cs typeface="+mn-cs"/>
              </a:rPr>
              <a:t>RH: 84.2%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
                <a:ea typeface="+mn-ea"/>
                <a:cs typeface="+mn-cs"/>
              </a:rPr>
              <a:t>  </a:t>
            </a:r>
            <a:r>
              <a:rPr kumimoji="0" lang="en-US" sz="2800" b="0" i="0" u="none" strike="noStrike" kern="1200" cap="none" spc="0" normalizeH="0" baseline="0" noProof="0" dirty="0" smtClean="0">
                <a:ln>
                  <a:noFill/>
                </a:ln>
                <a:solidFill>
                  <a:prstClr val="black"/>
                </a:solidFill>
                <a:effectLst/>
                <a:uLnTx/>
                <a:uFillTx/>
                <a:latin typeface="Arial"/>
                <a:ea typeface="+mn-ea"/>
                <a:cs typeface="+mn-cs"/>
              </a:rPr>
              <a:t> </a:t>
            </a:r>
            <a:r>
              <a:rPr kumimoji="0" lang="en-US" sz="3200" b="0" i="0" u="none" strike="noStrike" kern="1200" cap="none" spc="0" normalizeH="0" baseline="0" noProof="0" dirty="0" smtClean="0">
                <a:ln>
                  <a:noFill/>
                </a:ln>
                <a:solidFill>
                  <a:prstClr val="black"/>
                </a:solidFill>
                <a:effectLst/>
                <a:uLnTx/>
                <a:uFillTx/>
                <a:latin typeface="Arial"/>
                <a:ea typeface="+mn-ea"/>
                <a:cs typeface="+mn-cs"/>
              </a:rPr>
              <a:t>vs </a:t>
            </a:r>
            <a:r>
              <a:rPr kumimoji="0" lang="en-US" sz="3200" b="0" i="0" u="none" strike="noStrike" kern="1200" cap="none" spc="0" normalizeH="0" baseline="0" noProof="0" dirty="0">
                <a:ln>
                  <a:noFill/>
                </a:ln>
                <a:solidFill>
                  <a:prstClr val="black"/>
                </a:solidFill>
                <a:effectLst/>
                <a:uLnTx/>
                <a:uFillTx/>
                <a:latin typeface="Arial"/>
                <a:ea typeface="+mn-ea"/>
                <a:cs typeface="+mn-cs"/>
              </a:rPr>
              <a:t>71.9%</a:t>
            </a:r>
          </a:p>
        </p:txBody>
      </p:sp>
      <p:sp>
        <p:nvSpPr>
          <p:cNvPr id="8" name="Rectangle 7"/>
          <p:cNvSpPr/>
          <p:nvPr/>
        </p:nvSpPr>
        <p:spPr>
          <a:xfrm>
            <a:off x="6423764" y="1052500"/>
            <a:ext cx="246093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ea typeface="+mn-ea"/>
                <a:cs typeface="+mn-cs"/>
              </a:rPr>
              <a:t>R</a:t>
            </a:r>
            <a:r>
              <a:rPr kumimoji="0" lang="en-US" sz="3200" b="0" i="0" u="none" strike="noStrike" kern="1200" cap="none" spc="0" normalizeH="0" baseline="-25000" noProof="0" dirty="0" err="1">
                <a:ln>
                  <a:noFill/>
                </a:ln>
                <a:solidFill>
                  <a:prstClr val="black"/>
                </a:solidFill>
                <a:effectLst/>
                <a:uLnTx/>
                <a:uFillTx/>
                <a:latin typeface="Arial"/>
                <a:ea typeface="+mn-ea"/>
                <a:cs typeface="+mn-cs"/>
              </a:rPr>
              <a:t>iso</a:t>
            </a:r>
            <a:r>
              <a:rPr kumimoji="0" lang="en-US" sz="3200" b="0" i="0" u="none" strike="noStrike" kern="1200" cap="none" spc="0" normalizeH="0" baseline="0" noProof="0" dirty="0">
                <a:ln>
                  <a:noFill/>
                </a:ln>
                <a:solidFill>
                  <a:prstClr val="black"/>
                </a:solidFill>
                <a:effectLst/>
                <a:uLnTx/>
                <a:uFillTx/>
                <a:latin typeface="Arial"/>
                <a:ea typeface="+mn-ea"/>
                <a:cs typeface="+mn-cs"/>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Box 2"/>
          <p:cNvSpPr txBox="1"/>
          <p:nvPr/>
        </p:nvSpPr>
        <p:spPr>
          <a:xfrm>
            <a:off x="5610403" y="1716494"/>
            <a:ext cx="92204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3aw6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panose="020B0604020202020204" pitchFamily="34" charset="0"/>
              </a:rPr>
              <a:t>3aw7</a:t>
            </a:r>
            <a:endParaRPr kumimoji="0" lang="en-US" sz="24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smtClean="0">
                <a:ln>
                  <a:noFill/>
                </a:ln>
                <a:solidFill>
                  <a:srgbClr val="FF0000"/>
                </a:solidFill>
                <a:effectLst/>
                <a:uLnTx/>
                <a:uFillTx/>
                <a:latin typeface="Arial"/>
                <a:ea typeface="+mn-ea"/>
                <a:cs typeface="+mn-cs"/>
              </a:rPr>
              <a:t>Δ</a:t>
            </a:r>
            <a:r>
              <a:rPr kumimoji="0" lang="en-US" sz="3200" b="0" i="0" u="none" strike="noStrike" kern="1200" cap="none" spc="0" normalizeH="0" baseline="0" noProof="0" dirty="0" smtClean="0">
                <a:ln>
                  <a:noFill/>
                </a:ln>
                <a:solidFill>
                  <a:srgbClr val="FF0000"/>
                </a:solidFill>
                <a:effectLst/>
                <a:uLnTx/>
                <a:uFillTx/>
                <a:latin typeface="Arial"/>
                <a:ea typeface="+mn-ea"/>
                <a:cs typeface="+mn-cs"/>
              </a:rPr>
              <a:t>cell </a:t>
            </a:r>
            <a:r>
              <a:rPr kumimoji="0" lang="en-US" sz="3200" b="0" i="0" u="none" strike="noStrike" kern="1200" cap="none" spc="0" normalizeH="0" baseline="0" noProof="0" dirty="0">
                <a:ln>
                  <a:noFill/>
                </a:ln>
                <a:solidFill>
                  <a:srgbClr val="FF0000"/>
                </a:solidFill>
                <a:effectLst/>
                <a:uLnTx/>
                <a:uFillTx/>
                <a:latin typeface="Arial"/>
                <a:ea typeface="+mn-ea"/>
                <a:cs typeface="+mn-cs"/>
              </a:rPr>
              <a:t>= </a:t>
            </a:r>
            <a:r>
              <a:rPr kumimoji="0" lang="en-US" sz="3200" b="0" i="0" u="none" strike="noStrike" kern="1200" cap="none" spc="0" normalizeH="0" baseline="0" noProof="0" dirty="0" smtClean="0">
                <a:ln>
                  <a:noFill/>
                </a:ln>
                <a:solidFill>
                  <a:srgbClr val="FF0000"/>
                </a:solidFill>
                <a:effectLst/>
                <a:uLnTx/>
                <a:uFillTx/>
                <a:latin typeface="Arial"/>
                <a:ea typeface="+mn-ea"/>
                <a:cs typeface="+mn-cs"/>
              </a:rPr>
              <a:t>0.7 %</a:t>
            </a:r>
            <a:endParaRPr kumimoji="0" lang="en-US"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mn-cs"/>
              </a:rPr>
              <a:t>RMSD = </a:t>
            </a:r>
            <a:r>
              <a:rPr kumimoji="0" lang="en-US" sz="3200" b="0" i="0" u="none" strike="noStrike" kern="1200" cap="none" spc="0" normalizeH="0" baseline="0" noProof="0" dirty="0" smtClean="0">
                <a:ln>
                  <a:noFill/>
                </a:ln>
                <a:solidFill>
                  <a:prstClr val="black"/>
                </a:solidFill>
                <a:effectLst/>
                <a:uLnTx/>
                <a:uFillTx/>
                <a:latin typeface="Arial"/>
                <a:ea typeface="+mn-ea"/>
                <a:cs typeface="+mn-cs"/>
              </a:rPr>
              <a:t>1.70 </a:t>
            </a:r>
            <a:r>
              <a:rPr kumimoji="0" lang="en-US" sz="3200" b="0" i="0" u="none" strike="noStrike" kern="1200" cap="none" spc="0" normalizeH="0" baseline="0" noProof="0" dirty="0">
                <a:ln>
                  <a:noFill/>
                </a:ln>
                <a:solidFill>
                  <a:prstClr val="black"/>
                </a:solidFill>
                <a:effectLst/>
                <a:uLnTx/>
                <a:uFillTx/>
                <a:latin typeface="Arial"/>
                <a:ea typeface="+mn-ea"/>
                <a:cs typeface="+mn-cs"/>
              </a:rPr>
              <a:t>Å</a:t>
            </a:r>
          </a:p>
        </p:txBody>
      </p:sp>
      <p:sp>
        <p:nvSpPr>
          <p:cNvPr id="13" name="Rectangle 12"/>
          <p:cNvSpPr/>
          <p:nvPr/>
        </p:nvSpPr>
        <p:spPr>
          <a:xfrm>
            <a:off x="0" y="1516295"/>
            <a:ext cx="304602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mn-cs"/>
              </a:rPr>
              <a:t>RMSD = </a:t>
            </a:r>
            <a:r>
              <a:rPr lang="en-US" sz="3200" dirty="0">
                <a:solidFill>
                  <a:prstClr val="black"/>
                </a:solidFill>
                <a:latin typeface="Arial"/>
              </a:rPr>
              <a:t>0</a:t>
            </a:r>
            <a:r>
              <a:rPr kumimoji="0" lang="en-US" sz="3200" b="0" i="0" u="none" strike="noStrike" kern="1200" cap="none" spc="0" normalizeH="0" baseline="0" noProof="0" dirty="0" smtClean="0">
                <a:ln>
                  <a:noFill/>
                </a:ln>
                <a:solidFill>
                  <a:prstClr val="black"/>
                </a:solidFill>
                <a:effectLst/>
                <a:uLnTx/>
                <a:uFillTx/>
                <a:latin typeface="Arial"/>
                <a:ea typeface="+mn-ea"/>
                <a:cs typeface="+mn-cs"/>
              </a:rPr>
              <a:t>.18 </a:t>
            </a:r>
            <a:r>
              <a:rPr kumimoji="0" lang="en-US" sz="3200" b="0" i="0" u="none" strike="noStrike" kern="1200" cap="none" spc="0" normalizeH="0" baseline="0" noProof="0" dirty="0">
                <a:ln>
                  <a:noFill/>
                </a:ln>
                <a:solidFill>
                  <a:prstClr val="black"/>
                </a:solidFill>
                <a:effectLst/>
                <a:uLnTx/>
                <a:uFillTx/>
                <a:latin typeface="Arial"/>
                <a:ea typeface="+mn-ea"/>
                <a:cs typeface="+mn-cs"/>
              </a:rPr>
              <a:t>Å</a:t>
            </a:r>
          </a:p>
        </p:txBody>
      </p:sp>
    </p:spTree>
    <p:extLst>
      <p:ext uri="{BB962C8B-B14F-4D97-AF65-F5344CB8AC3E}">
        <p14:creationId xmlns:p14="http://schemas.microsoft.com/office/powerpoint/2010/main" val="1765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Hygrostatic</a:t>
            </a:r>
            <a:r>
              <a:rPr lang="en-US" dirty="0" smtClean="0"/>
              <a:t> gradients</a:t>
            </a:r>
            <a:endParaRPr lang="en-US" dirty="0"/>
          </a:p>
        </p:txBody>
      </p:sp>
      <p:sp>
        <p:nvSpPr>
          <p:cNvPr id="4" name="Oval 3"/>
          <p:cNvSpPr/>
          <p:nvPr/>
        </p:nvSpPr>
        <p:spPr>
          <a:xfrm>
            <a:off x="5486400" y="2667000"/>
            <a:ext cx="2286000" cy="2240280"/>
          </a:xfrm>
          <a:prstGeom prst="ellipse">
            <a:avLst/>
          </a:prstGeom>
          <a:gradFill flip="none" rotWithShape="1">
            <a:gsLst>
              <a:gs pos="0">
                <a:srgbClr val="00B0F0"/>
              </a:gs>
              <a:gs pos="100000">
                <a:srgbClr val="92D05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Freeform 2"/>
          <p:cNvSpPr>
            <a:spLocks/>
          </p:cNvSpPr>
          <p:nvPr/>
        </p:nvSpPr>
        <p:spPr bwMode="auto">
          <a:xfrm>
            <a:off x="2357437" y="3608387"/>
            <a:ext cx="1701800" cy="1408113"/>
          </a:xfrm>
          <a:custGeom>
            <a:avLst/>
            <a:gdLst>
              <a:gd name="T0" fmla="*/ 705 w 1072"/>
              <a:gd name="T1" fmla="*/ 274 h 887"/>
              <a:gd name="T2" fmla="*/ 1013 w 1072"/>
              <a:gd name="T3" fmla="*/ 511 h 887"/>
              <a:gd name="T4" fmla="*/ 1037 w 1072"/>
              <a:gd name="T5" fmla="*/ 772 h 887"/>
              <a:gd name="T6" fmla="*/ 800 w 1072"/>
              <a:gd name="T7" fmla="*/ 874 h 887"/>
              <a:gd name="T8" fmla="*/ 563 w 1072"/>
              <a:gd name="T9" fmla="*/ 850 h 887"/>
              <a:gd name="T10" fmla="*/ 279 w 1072"/>
              <a:gd name="T11" fmla="*/ 667 h 887"/>
              <a:gd name="T12" fmla="*/ 49 w 1072"/>
              <a:gd name="T13" fmla="*/ 165 h 887"/>
              <a:gd name="T14" fmla="*/ 16 w 1072"/>
              <a:gd name="T15" fmla="*/ 25 h 887"/>
              <a:gd name="T16" fmla="*/ 115 w 1072"/>
              <a:gd name="T17" fmla="*/ 41 h 887"/>
              <a:gd name="T18" fmla="*/ 705 w 1072"/>
              <a:gd name="T19" fmla="*/ 2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gradFill flip="none" rotWithShape="1">
            <a:gsLst>
              <a:gs pos="0">
                <a:srgbClr val="00B0F0"/>
              </a:gs>
              <a:gs pos="100000">
                <a:srgbClr val="92D050"/>
              </a:gs>
            </a:gsLst>
            <a:lin ang="2700000" scaled="1"/>
            <a:tileRect/>
          </a:gradFill>
          <a:ln w="9525">
            <a:solidFill>
              <a:schemeClr val="tx1"/>
            </a:solidFill>
            <a:round/>
            <a:headEnd/>
            <a:tailEnd/>
          </a:ln>
          <a:effectLst/>
          <a:extLst/>
        </p:spPr>
        <p:txBody>
          <a:bodyPr/>
          <a:lstStyle/>
          <a:p>
            <a:endParaRPr lang="en-US">
              <a:solidFill>
                <a:srgbClr val="000000"/>
              </a:solidFill>
              <a:latin typeface="Arial"/>
            </a:endParaRPr>
          </a:p>
        </p:txBody>
      </p:sp>
      <p:grpSp>
        <p:nvGrpSpPr>
          <p:cNvPr id="9" name="Group 10"/>
          <p:cNvGrpSpPr>
            <a:grpSpLocks/>
          </p:cNvGrpSpPr>
          <p:nvPr/>
        </p:nvGrpSpPr>
        <p:grpSpPr bwMode="auto">
          <a:xfrm>
            <a:off x="685800" y="2057400"/>
            <a:ext cx="3359150" cy="3021012"/>
            <a:chOff x="11" y="1490"/>
            <a:chExt cx="2116" cy="1903"/>
          </a:xfrm>
        </p:grpSpPr>
        <p:sp>
          <p:nvSpPr>
            <p:cNvPr id="10"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1"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2" name="Rectangle 13"/>
          <p:cNvSpPr>
            <a:spLocks noChangeArrowheads="1"/>
          </p:cNvSpPr>
          <p:nvPr/>
        </p:nvSpPr>
        <p:spPr bwMode="auto">
          <a:xfrm>
            <a:off x="3070225" y="4335462"/>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a:endParaRPr>
          </a:p>
        </p:txBody>
      </p:sp>
      <p:sp>
        <p:nvSpPr>
          <p:cNvPr id="13" name="TextBox 12"/>
          <p:cNvSpPr txBox="1"/>
          <p:nvPr/>
        </p:nvSpPr>
        <p:spPr>
          <a:xfrm>
            <a:off x="2057400" y="5562600"/>
            <a:ext cx="958917"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loop</a:t>
            </a:r>
            <a:endParaRPr lang="en-US" sz="3200" dirty="0">
              <a:solidFill>
                <a:srgbClr val="000000"/>
              </a:solidFill>
              <a:latin typeface="Arial"/>
            </a:endParaRPr>
          </a:p>
        </p:txBody>
      </p:sp>
      <p:sp>
        <p:nvSpPr>
          <p:cNvPr id="14" name="TextBox 13"/>
          <p:cNvSpPr txBox="1"/>
          <p:nvPr/>
        </p:nvSpPr>
        <p:spPr>
          <a:xfrm>
            <a:off x="6400800" y="5410200"/>
            <a:ext cx="617477"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jet</a:t>
            </a:r>
            <a:endParaRPr lang="en-US" sz="3200" dirty="0">
              <a:solidFill>
                <a:srgbClr val="000000"/>
              </a:solidFill>
              <a:latin typeface="Arial"/>
            </a:endParaRPr>
          </a:p>
        </p:txBody>
      </p:sp>
      <p:sp>
        <p:nvSpPr>
          <p:cNvPr id="15" name="Rectangle 13"/>
          <p:cNvSpPr>
            <a:spLocks noChangeArrowheads="1"/>
          </p:cNvSpPr>
          <p:nvPr/>
        </p:nvSpPr>
        <p:spPr bwMode="auto">
          <a:xfrm>
            <a:off x="5562600" y="31242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a:endParaRPr>
          </a:p>
        </p:txBody>
      </p:sp>
      <p:sp>
        <p:nvSpPr>
          <p:cNvPr id="16" name="Rectangle 13"/>
          <p:cNvSpPr>
            <a:spLocks noChangeArrowheads="1"/>
          </p:cNvSpPr>
          <p:nvPr/>
        </p:nvSpPr>
        <p:spPr bwMode="auto">
          <a:xfrm>
            <a:off x="6553200" y="36576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a:endParaRPr>
          </a:p>
        </p:txBody>
      </p:sp>
      <p:grpSp>
        <p:nvGrpSpPr>
          <p:cNvPr id="45" name="Group 44"/>
          <p:cNvGrpSpPr/>
          <p:nvPr/>
        </p:nvGrpSpPr>
        <p:grpSpPr>
          <a:xfrm>
            <a:off x="2274193" y="2286000"/>
            <a:ext cx="5803007" cy="3316311"/>
            <a:chOff x="2274193" y="2286000"/>
            <a:chExt cx="5803007" cy="3316311"/>
          </a:xfrm>
        </p:grpSpPr>
        <p:sp>
          <p:nvSpPr>
            <p:cNvPr id="17" name="Freeform 16"/>
            <p:cNvSpPr/>
            <p:nvPr/>
          </p:nvSpPr>
          <p:spPr>
            <a:xfrm>
              <a:off x="3036194" y="3453685"/>
              <a:ext cx="1764406" cy="1880315"/>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Lst>
              <a:ahLst/>
              <a:cxnLst>
                <a:cxn ang="0">
                  <a:pos x="connsiteX0" y="connsiteY0"/>
                </a:cxn>
                <a:cxn ang="0">
                  <a:pos x="connsiteX1" y="connsiteY1"/>
                </a:cxn>
                <a:cxn ang="0">
                  <a:pos x="connsiteX2" y="connsiteY2"/>
                </a:cxn>
                <a:cxn ang="0">
                  <a:pos x="connsiteX3" y="connsiteY3"/>
                </a:cxn>
              </a:cxnLst>
              <a:rect l="l" t="t" r="r" b="b"/>
              <a:pathLst>
                <a:path w="1764406" h="1880315">
                  <a:moveTo>
                    <a:pt x="1764406" y="1880315"/>
                  </a:moveTo>
                  <a:cubicBezTo>
                    <a:pt x="1591614" y="1731134"/>
                    <a:pt x="1418823" y="1581954"/>
                    <a:pt x="1313646" y="1378039"/>
                  </a:cubicBezTo>
                  <a:cubicBezTo>
                    <a:pt x="1208468" y="1174123"/>
                    <a:pt x="1352282" y="886495"/>
                    <a:pt x="1133341" y="656822"/>
                  </a:cubicBezTo>
                  <a:cubicBezTo>
                    <a:pt x="914400" y="427149"/>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Freeform 17"/>
            <p:cNvSpPr/>
            <p:nvPr/>
          </p:nvSpPr>
          <p:spPr>
            <a:xfrm>
              <a:off x="2274193" y="4404577"/>
              <a:ext cx="2189409" cy="1197734"/>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678806 w 2678806"/>
                <a:gd name="connsiteY0" fmla="*/ 1237233 h 1237233"/>
                <a:gd name="connsiteX1" fmla="*/ 2228046 w 2678806"/>
                <a:gd name="connsiteY1" fmla="*/ 734957 h 1237233"/>
                <a:gd name="connsiteX2" fmla="*/ 2047741 w 2678806"/>
                <a:gd name="connsiteY2" fmla="*/ 13740 h 1237233"/>
                <a:gd name="connsiteX3" fmla="*/ 0 w 2678806"/>
                <a:gd name="connsiteY3" fmla="*/ 155409 h 1237233"/>
                <a:gd name="connsiteX0" fmla="*/ 2678806 w 2678806"/>
                <a:gd name="connsiteY0" fmla="*/ 1081824 h 1081824"/>
                <a:gd name="connsiteX1" fmla="*/ 2228046 w 2678806"/>
                <a:gd name="connsiteY1" fmla="*/ 579548 h 1081824"/>
                <a:gd name="connsiteX2" fmla="*/ 875764 w 2678806"/>
                <a:gd name="connsiteY2" fmla="*/ 862883 h 1081824"/>
                <a:gd name="connsiteX3" fmla="*/ 0 w 2678806"/>
                <a:gd name="connsiteY3" fmla="*/ 0 h 1081824"/>
                <a:gd name="connsiteX0" fmla="*/ 2678806 w 2678806"/>
                <a:gd name="connsiteY0" fmla="*/ 1081824 h 1081824"/>
                <a:gd name="connsiteX1" fmla="*/ 1571223 w 2678806"/>
                <a:gd name="connsiteY1" fmla="*/ 837125 h 1081824"/>
                <a:gd name="connsiteX2" fmla="*/ 875764 w 2678806"/>
                <a:gd name="connsiteY2" fmla="*/ 862883 h 1081824"/>
                <a:gd name="connsiteX3" fmla="*/ 0 w 2678806"/>
                <a:gd name="connsiteY3" fmla="*/ 0 h 1081824"/>
                <a:gd name="connsiteX0" fmla="*/ 2189409 w 2189409"/>
                <a:gd name="connsiteY0" fmla="*/ 1197734 h 1197734"/>
                <a:gd name="connsiteX1" fmla="*/ 1571223 w 2189409"/>
                <a:gd name="connsiteY1" fmla="*/ 837125 h 1197734"/>
                <a:gd name="connsiteX2" fmla="*/ 875764 w 2189409"/>
                <a:gd name="connsiteY2" fmla="*/ 862883 h 1197734"/>
                <a:gd name="connsiteX3" fmla="*/ 0 w 2189409"/>
                <a:gd name="connsiteY3" fmla="*/ 0 h 1197734"/>
              </a:gdLst>
              <a:ahLst/>
              <a:cxnLst>
                <a:cxn ang="0">
                  <a:pos x="connsiteX0" y="connsiteY0"/>
                </a:cxn>
                <a:cxn ang="0">
                  <a:pos x="connsiteX1" y="connsiteY1"/>
                </a:cxn>
                <a:cxn ang="0">
                  <a:pos x="connsiteX2" y="connsiteY2"/>
                </a:cxn>
                <a:cxn ang="0">
                  <a:pos x="connsiteX3" y="connsiteY3"/>
                </a:cxn>
              </a:cxnLst>
              <a:rect l="l" t="t" r="r" b="b"/>
              <a:pathLst>
                <a:path w="2189409" h="1197734">
                  <a:moveTo>
                    <a:pt x="2189409" y="1197734"/>
                  </a:moveTo>
                  <a:cubicBezTo>
                    <a:pt x="2016617" y="1048553"/>
                    <a:pt x="1790164" y="892933"/>
                    <a:pt x="1571223" y="837125"/>
                  </a:cubicBezTo>
                  <a:cubicBezTo>
                    <a:pt x="1352282" y="781317"/>
                    <a:pt x="1137634" y="1002404"/>
                    <a:pt x="875764" y="862883"/>
                  </a:cubicBezTo>
                  <a:cubicBezTo>
                    <a:pt x="613894" y="723362"/>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20" name="Straight Arrow Connector 19"/>
            <p:cNvCxnSpPr/>
            <p:nvPr/>
          </p:nvCxnSpPr>
          <p:spPr>
            <a:xfrm flipH="1">
              <a:off x="5181600" y="3886200"/>
              <a:ext cx="685800" cy="114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629400" y="2286000"/>
              <a:ext cx="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162800" y="3581400"/>
              <a:ext cx="9144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858000" y="4114800"/>
              <a:ext cx="5080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867400" y="4267200"/>
              <a:ext cx="533400" cy="666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2583286" y="1752600"/>
            <a:ext cx="3922268" cy="2868768"/>
            <a:chOff x="2583286" y="1752600"/>
            <a:chExt cx="3922268" cy="2868768"/>
          </a:xfrm>
        </p:grpSpPr>
        <p:sp>
          <p:nvSpPr>
            <p:cNvPr id="40" name="Freeform 39"/>
            <p:cNvSpPr/>
            <p:nvPr/>
          </p:nvSpPr>
          <p:spPr>
            <a:xfrm>
              <a:off x="2583286" y="1957589"/>
              <a:ext cx="1249252" cy="1893193"/>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Lst>
              <a:ahLst/>
              <a:cxnLst>
                <a:cxn ang="0">
                  <a:pos x="connsiteX0" y="connsiteY0"/>
                </a:cxn>
                <a:cxn ang="0">
                  <a:pos x="connsiteX1" y="connsiteY1"/>
                </a:cxn>
              </a:cxnLst>
              <a:rect l="l" t="t" r="r" b="b"/>
              <a:pathLst>
                <a:path w="1249252" h="1893193">
                  <a:moveTo>
                    <a:pt x="1249252" y="0"/>
                  </a:moveTo>
                  <a:cubicBezTo>
                    <a:pt x="382074" y="4293"/>
                    <a:pt x="133082" y="1167683"/>
                    <a:pt x="0" y="1893193"/>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1" name="Freeform 40"/>
            <p:cNvSpPr/>
            <p:nvPr/>
          </p:nvSpPr>
          <p:spPr>
            <a:xfrm>
              <a:off x="4422822" y="1955442"/>
              <a:ext cx="2082732" cy="1596979"/>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36607 w 2690278"/>
                <a:gd name="connsiteY0" fmla="*/ 0 h 798489"/>
                <a:gd name="connsiteX1" fmla="*/ 2686623 w 2690278"/>
                <a:gd name="connsiteY1" fmla="*/ 798489 h 798489"/>
                <a:gd name="connsiteX0" fmla="*/ 166783 w 1974427"/>
                <a:gd name="connsiteY0" fmla="*/ 0 h 1068945"/>
                <a:gd name="connsiteX1" fmla="*/ 1969824 w 1974427"/>
                <a:gd name="connsiteY1" fmla="*/ 1068945 h 1068945"/>
                <a:gd name="connsiteX0" fmla="*/ 0 w 1814382"/>
                <a:gd name="connsiteY0" fmla="*/ 0 h 1068945"/>
                <a:gd name="connsiteX1" fmla="*/ 1803041 w 1814382"/>
                <a:gd name="connsiteY1" fmla="*/ 1068945 h 1068945"/>
                <a:gd name="connsiteX0" fmla="*/ 0 w 1814382"/>
                <a:gd name="connsiteY0" fmla="*/ 0 h 991672"/>
                <a:gd name="connsiteX1" fmla="*/ 1803041 w 1814382"/>
                <a:gd name="connsiteY1" fmla="*/ 991672 h 991672"/>
                <a:gd name="connsiteX0" fmla="*/ 0 w 1686966"/>
                <a:gd name="connsiteY0" fmla="*/ 0 h 1378038"/>
                <a:gd name="connsiteX1" fmla="*/ 1674252 w 1686966"/>
                <a:gd name="connsiteY1" fmla="*/ 1378038 h 1378038"/>
                <a:gd name="connsiteX0" fmla="*/ 0 w 2082732"/>
                <a:gd name="connsiteY0" fmla="*/ 0 h 1596979"/>
                <a:gd name="connsiteX1" fmla="*/ 2073497 w 2082732"/>
                <a:gd name="connsiteY1" fmla="*/ 1596979 h 1596979"/>
              </a:gdLst>
              <a:ahLst/>
              <a:cxnLst>
                <a:cxn ang="0">
                  <a:pos x="connsiteX0" y="connsiteY0"/>
                </a:cxn>
                <a:cxn ang="0">
                  <a:pos x="connsiteX1" y="connsiteY1"/>
                </a:cxn>
              </a:cxnLst>
              <a:rect l="l" t="t" r="r" b="b"/>
              <a:pathLst>
                <a:path w="2082732" h="1596979">
                  <a:moveTo>
                    <a:pt x="0" y="0"/>
                  </a:moveTo>
                  <a:cubicBezTo>
                    <a:pt x="871470" y="42930"/>
                    <a:pt x="2206579" y="871469"/>
                    <a:pt x="2073497" y="1596979"/>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2" name="TextBox 41"/>
            <p:cNvSpPr txBox="1"/>
            <p:nvPr/>
          </p:nvSpPr>
          <p:spPr>
            <a:xfrm>
              <a:off x="3352800" y="1752600"/>
              <a:ext cx="1518364" cy="923330"/>
            </a:xfrm>
            <a:prstGeom prst="rect">
              <a:avLst/>
            </a:prstGeom>
            <a:noFill/>
          </p:spPr>
          <p:txBody>
            <a:bodyPr wrap="none" rtlCol="0">
              <a:spAutoFit/>
            </a:bodyPr>
            <a:lstStyle/>
            <a:p>
              <a:pPr algn="ctr" fontAlgn="auto">
                <a:spcBef>
                  <a:spcPts val="0"/>
                </a:spcBef>
                <a:spcAft>
                  <a:spcPts val="0"/>
                </a:spcAft>
              </a:pPr>
              <a:r>
                <a:rPr lang="en-US" dirty="0">
                  <a:solidFill>
                    <a:srgbClr val="000000"/>
                  </a:solidFill>
                  <a:latin typeface="Arial"/>
                </a:rPr>
                <a:t>h</a:t>
              </a:r>
              <a:r>
                <a:rPr lang="en-US" dirty="0" smtClean="0">
                  <a:solidFill>
                    <a:srgbClr val="000000"/>
                  </a:solidFill>
                  <a:latin typeface="Arial"/>
                </a:rPr>
                <a:t>igh</a:t>
              </a:r>
            </a:p>
            <a:p>
              <a:pPr algn="ctr" fontAlgn="auto">
                <a:spcBef>
                  <a:spcPts val="0"/>
                </a:spcBef>
                <a:spcAft>
                  <a:spcPts val="0"/>
                </a:spcAft>
              </a:pPr>
              <a:r>
                <a:rPr lang="en-US" dirty="0">
                  <a:solidFill>
                    <a:srgbClr val="000000"/>
                  </a:solidFill>
                  <a:latin typeface="Arial"/>
                </a:rPr>
                <a:t>w</a:t>
              </a:r>
              <a:r>
                <a:rPr lang="en-US" dirty="0" smtClean="0">
                  <a:solidFill>
                    <a:srgbClr val="000000"/>
                  </a:solidFill>
                  <a:latin typeface="Arial"/>
                </a:rPr>
                <a:t>ater activity</a:t>
              </a:r>
            </a:p>
            <a:p>
              <a:pPr algn="ctr" fontAlgn="auto">
                <a:spcBef>
                  <a:spcPts val="0"/>
                </a:spcBef>
                <a:spcAft>
                  <a:spcPts val="0"/>
                </a:spcAft>
              </a:pPr>
              <a:r>
                <a:rPr lang="en-US" dirty="0" smtClean="0">
                  <a:solidFill>
                    <a:srgbClr val="000000"/>
                  </a:solidFill>
                  <a:latin typeface="Arial"/>
                </a:rPr>
                <a:t>low</a:t>
              </a:r>
              <a:endParaRPr lang="en-US" dirty="0">
                <a:solidFill>
                  <a:srgbClr val="000000"/>
                </a:solidFill>
                <a:latin typeface="Arial"/>
              </a:endParaRPr>
            </a:p>
          </p:txBody>
        </p:sp>
        <p:sp>
          <p:nvSpPr>
            <p:cNvPr id="43" name="Freeform 42"/>
            <p:cNvSpPr/>
            <p:nvPr/>
          </p:nvSpPr>
          <p:spPr>
            <a:xfrm>
              <a:off x="3489019" y="2483478"/>
              <a:ext cx="392888" cy="2137890"/>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 name="connsiteX0" fmla="*/ 423431 w 423431"/>
                <a:gd name="connsiteY0" fmla="*/ 0 h 2511378"/>
                <a:gd name="connsiteX1" fmla="*/ 178731 w 423431"/>
                <a:gd name="connsiteY1" fmla="*/ 2511378 h 2511378"/>
                <a:gd name="connsiteX0" fmla="*/ 392888 w 392888"/>
                <a:gd name="connsiteY0" fmla="*/ 0 h 2137890"/>
                <a:gd name="connsiteX1" fmla="*/ 251219 w 392888"/>
                <a:gd name="connsiteY1" fmla="*/ 2137890 h 2137890"/>
              </a:gdLst>
              <a:ahLst/>
              <a:cxnLst>
                <a:cxn ang="0">
                  <a:pos x="connsiteX0" y="connsiteY0"/>
                </a:cxn>
                <a:cxn ang="0">
                  <a:pos x="connsiteX1" y="connsiteY1"/>
                </a:cxn>
              </a:cxnLst>
              <a:rect l="l" t="t" r="r" b="b"/>
              <a:pathLst>
                <a:path w="392888" h="2137890">
                  <a:moveTo>
                    <a:pt x="392888" y="0"/>
                  </a:moveTo>
                  <a:cubicBezTo>
                    <a:pt x="-474290" y="4293"/>
                    <a:pt x="384301" y="1412380"/>
                    <a:pt x="251219" y="2137890"/>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4" name="Freeform 43"/>
            <p:cNvSpPr/>
            <p:nvPr/>
          </p:nvSpPr>
          <p:spPr>
            <a:xfrm>
              <a:off x="4330521" y="2494208"/>
              <a:ext cx="1275008" cy="1107582"/>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36607 w 2690278"/>
                <a:gd name="connsiteY0" fmla="*/ 0 h 798489"/>
                <a:gd name="connsiteX1" fmla="*/ 2686623 w 2690278"/>
                <a:gd name="connsiteY1" fmla="*/ 798489 h 798489"/>
                <a:gd name="connsiteX0" fmla="*/ 166783 w 1974427"/>
                <a:gd name="connsiteY0" fmla="*/ 0 h 1068945"/>
                <a:gd name="connsiteX1" fmla="*/ 1969824 w 1974427"/>
                <a:gd name="connsiteY1" fmla="*/ 1068945 h 1068945"/>
                <a:gd name="connsiteX0" fmla="*/ 0 w 1814382"/>
                <a:gd name="connsiteY0" fmla="*/ 0 h 1068945"/>
                <a:gd name="connsiteX1" fmla="*/ 1803041 w 1814382"/>
                <a:gd name="connsiteY1" fmla="*/ 1068945 h 1068945"/>
                <a:gd name="connsiteX0" fmla="*/ 0 w 1814382"/>
                <a:gd name="connsiteY0" fmla="*/ 0 h 991672"/>
                <a:gd name="connsiteX1" fmla="*/ 1803041 w 1814382"/>
                <a:gd name="connsiteY1" fmla="*/ 991672 h 991672"/>
                <a:gd name="connsiteX0" fmla="*/ 0 w 1686966"/>
                <a:gd name="connsiteY0" fmla="*/ 0 h 1378038"/>
                <a:gd name="connsiteX1" fmla="*/ 1674252 w 1686966"/>
                <a:gd name="connsiteY1" fmla="*/ 1378038 h 1378038"/>
                <a:gd name="connsiteX0" fmla="*/ 0 w 2082732"/>
                <a:gd name="connsiteY0" fmla="*/ 0 h 1596979"/>
                <a:gd name="connsiteX1" fmla="*/ 2073497 w 2082732"/>
                <a:gd name="connsiteY1" fmla="*/ 1596979 h 1596979"/>
                <a:gd name="connsiteX0" fmla="*/ 0 w 2326098"/>
                <a:gd name="connsiteY0" fmla="*/ 0 h 1210613"/>
                <a:gd name="connsiteX1" fmla="*/ 2318196 w 2326098"/>
                <a:gd name="connsiteY1" fmla="*/ 1210613 h 1210613"/>
                <a:gd name="connsiteX0" fmla="*/ 0 w 1295183"/>
                <a:gd name="connsiteY0" fmla="*/ 0 h 1107582"/>
                <a:gd name="connsiteX1" fmla="*/ 1275008 w 1295183"/>
                <a:gd name="connsiteY1" fmla="*/ 1107582 h 1107582"/>
                <a:gd name="connsiteX0" fmla="*/ 0 w 1275008"/>
                <a:gd name="connsiteY0" fmla="*/ 0 h 1107582"/>
                <a:gd name="connsiteX1" fmla="*/ 1275008 w 1275008"/>
                <a:gd name="connsiteY1" fmla="*/ 1107582 h 1107582"/>
              </a:gdLst>
              <a:ahLst/>
              <a:cxnLst>
                <a:cxn ang="0">
                  <a:pos x="connsiteX0" y="connsiteY0"/>
                </a:cxn>
                <a:cxn ang="0">
                  <a:pos x="connsiteX1" y="connsiteY1"/>
                </a:cxn>
              </a:cxnLst>
              <a:rect l="l" t="t" r="r" b="b"/>
              <a:pathLst>
                <a:path w="1275008" h="1107582">
                  <a:moveTo>
                    <a:pt x="0" y="0"/>
                  </a:moveTo>
                  <a:cubicBezTo>
                    <a:pt x="871470" y="42930"/>
                    <a:pt x="880056" y="884348"/>
                    <a:pt x="1275008" y="1107582"/>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Tree>
    <p:extLst>
      <p:ext uri="{BB962C8B-B14F-4D97-AF65-F5344CB8AC3E}">
        <p14:creationId xmlns:p14="http://schemas.microsoft.com/office/powerpoint/2010/main" val="16125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108"/>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a:t>
            </a:r>
            <a:endParaRPr lang="en-US" dirty="0"/>
          </a:p>
        </p:txBody>
      </p:sp>
    </p:spTree>
    <p:extLst>
      <p:ext uri="{BB962C8B-B14F-4D97-AF65-F5344CB8AC3E}">
        <p14:creationId xmlns:p14="http://schemas.microsoft.com/office/powerpoint/2010/main" val="3070173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6" y="457360"/>
            <a:ext cx="9114263" cy="6383913"/>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 3aw7</a:t>
            </a:r>
            <a:endParaRPr lang="en-US" dirty="0"/>
          </a:p>
        </p:txBody>
      </p:sp>
    </p:spTree>
    <p:extLst>
      <p:ext uri="{BB962C8B-B14F-4D97-AF65-F5344CB8AC3E}">
        <p14:creationId xmlns:p14="http://schemas.microsoft.com/office/powerpoint/2010/main" val="2565147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44035"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405175"/>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4" y="446750"/>
            <a:ext cx="9153293" cy="6411250"/>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 3aw7, “bent” </a:t>
            </a:r>
            <a:r>
              <a:rPr lang="en-US" dirty="0" smtClean="0"/>
              <a:t>3aw7</a:t>
            </a:r>
            <a:endParaRPr lang="en-US" dirty="0"/>
          </a:p>
        </p:txBody>
      </p:sp>
    </p:spTree>
    <p:extLst>
      <p:ext uri="{BB962C8B-B14F-4D97-AF65-F5344CB8AC3E}">
        <p14:creationId xmlns:p14="http://schemas.microsoft.com/office/powerpoint/2010/main" val="3958951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259"/>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 </a:t>
            </a:r>
            <a:r>
              <a:rPr lang="en-US" dirty="0" smtClean="0"/>
              <a:t>“bent” </a:t>
            </a:r>
            <a:r>
              <a:rPr lang="en-US" dirty="0" smtClean="0"/>
              <a:t>3aw7</a:t>
            </a:r>
            <a:endParaRPr lang="en-US" dirty="0"/>
          </a:p>
        </p:txBody>
      </p:sp>
    </p:spTree>
    <p:extLst>
      <p:ext uri="{BB962C8B-B14F-4D97-AF65-F5344CB8AC3E}">
        <p14:creationId xmlns:p14="http://schemas.microsoft.com/office/powerpoint/2010/main" val="7867760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259"/>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3aw6</a:t>
            </a:r>
            <a:endParaRPr lang="en-US" dirty="0"/>
          </a:p>
        </p:txBody>
      </p:sp>
    </p:spTree>
    <p:extLst>
      <p:ext uri="{BB962C8B-B14F-4D97-AF65-F5344CB8AC3E}">
        <p14:creationId xmlns:p14="http://schemas.microsoft.com/office/powerpoint/2010/main" val="3669457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 y="450655"/>
            <a:ext cx="9147717" cy="6407345"/>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“bent” 3aw7</a:t>
            </a:r>
            <a:endParaRPr lang="en-US" dirty="0"/>
          </a:p>
        </p:txBody>
      </p:sp>
    </p:spTree>
    <p:extLst>
      <p:ext uri="{BB962C8B-B14F-4D97-AF65-F5344CB8AC3E}">
        <p14:creationId xmlns:p14="http://schemas.microsoft.com/office/powerpoint/2010/main" val="9856450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259"/>
            <a:ext cx="9144000" cy="6404741"/>
          </a:xfrm>
          <a:prstGeom prst="rect">
            <a:avLst/>
          </a:prstGeom>
        </p:spPr>
      </p:pic>
      <p:sp>
        <p:nvSpPr>
          <p:cNvPr id="2" name="Title 1"/>
          <p:cNvSpPr>
            <a:spLocks noGrp="1"/>
          </p:cNvSpPr>
          <p:nvPr>
            <p:ph type="title"/>
          </p:nvPr>
        </p:nvSpPr>
        <p:spPr>
          <a:xfrm>
            <a:off x="457200" y="0"/>
            <a:ext cx="8229600" cy="917422"/>
          </a:xfrm>
        </p:spPr>
        <p:txBody>
          <a:bodyPr/>
          <a:lstStyle/>
          <a:p>
            <a:r>
              <a:rPr lang="en-US" dirty="0" smtClean="0"/>
              <a:t>3aw7</a:t>
            </a:r>
            <a:endParaRPr lang="en-US" dirty="0"/>
          </a:p>
        </p:txBody>
      </p:sp>
    </p:spTree>
    <p:extLst>
      <p:ext uri="{BB962C8B-B14F-4D97-AF65-F5344CB8AC3E}">
        <p14:creationId xmlns:p14="http://schemas.microsoft.com/office/powerpoint/2010/main" val="6029944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“map bender” procedure</a:t>
            </a:r>
          </a:p>
        </p:txBody>
      </p:sp>
      <p:sp>
        <p:nvSpPr>
          <p:cNvPr id="3" name="Content Placeholder 2"/>
          <p:cNvSpPr>
            <a:spLocks noGrp="1"/>
          </p:cNvSpPr>
          <p:nvPr>
            <p:ph idx="1"/>
          </p:nvPr>
        </p:nvSpPr>
        <p:spPr/>
        <p:txBody>
          <a:bodyPr/>
          <a:lstStyle/>
          <a:p>
            <a:r>
              <a:rPr lang="en-US" dirty="0" smtClean="0"/>
              <a:t>Convert to fractional coordinate shifts</a:t>
            </a:r>
          </a:p>
        </p:txBody>
      </p:sp>
    </p:spTree>
    <p:extLst>
      <p:ext uri="{BB962C8B-B14F-4D97-AF65-F5344CB8AC3E}">
        <p14:creationId xmlns:p14="http://schemas.microsoft.com/office/powerpoint/2010/main" val="251095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17875" cy="6838406"/>
          </a:xfrm>
          <a:prstGeom prst="rect">
            <a:avLst/>
          </a:prstGeom>
        </p:spPr>
      </p:pic>
    </p:spTree>
    <p:extLst>
      <p:ext uri="{BB962C8B-B14F-4D97-AF65-F5344CB8AC3E}">
        <p14:creationId xmlns:p14="http://schemas.microsoft.com/office/powerpoint/2010/main" val="3968236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Basis function  1 0 0</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220200" cy="6029632"/>
          </a:xfrm>
          <a:prstGeom prst="rect">
            <a:avLst/>
          </a:prstGeom>
        </p:spPr>
      </p:pic>
    </p:spTree>
    <p:extLst>
      <p:ext uri="{BB962C8B-B14F-4D97-AF65-F5344CB8AC3E}">
        <p14:creationId xmlns:p14="http://schemas.microsoft.com/office/powerpoint/2010/main" val="36718578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“map bender” procedure</a:t>
            </a:r>
          </a:p>
        </p:txBody>
      </p:sp>
      <p:sp>
        <p:nvSpPr>
          <p:cNvPr id="3" name="Content Placeholder 2"/>
          <p:cNvSpPr>
            <a:spLocks noGrp="1"/>
          </p:cNvSpPr>
          <p:nvPr>
            <p:ph idx="1"/>
          </p:nvPr>
        </p:nvSpPr>
        <p:spPr/>
        <p:txBody>
          <a:bodyPr/>
          <a:lstStyle/>
          <a:p>
            <a:r>
              <a:rPr lang="en-US" dirty="0" smtClean="0"/>
              <a:t>Convert to fractional coordinate shifts</a:t>
            </a:r>
          </a:p>
          <a:p>
            <a:r>
              <a:rPr lang="en-US" dirty="0" smtClean="0"/>
              <a:t>Basis functions: spatial sin waves</a:t>
            </a:r>
          </a:p>
          <a:p>
            <a:pPr lvl="1"/>
            <a:r>
              <a:rPr lang="en-US" dirty="0" smtClean="0"/>
              <a:t>Repeats with unit cell</a:t>
            </a:r>
          </a:p>
          <a:p>
            <a:pPr lvl="1"/>
            <a:r>
              <a:rPr lang="en-US" dirty="0" smtClean="0"/>
              <a:t>Low-order </a:t>
            </a:r>
            <a:r>
              <a:rPr lang="en-US" dirty="0" err="1" smtClean="0"/>
              <a:t>h,k,l</a:t>
            </a:r>
            <a:r>
              <a:rPr lang="en-US" dirty="0" smtClean="0"/>
              <a:t> indices first</a:t>
            </a:r>
          </a:p>
          <a:p>
            <a:r>
              <a:rPr lang="en-US" dirty="0" smtClean="0"/>
              <a:t>Fit function to </a:t>
            </a:r>
            <a:r>
              <a:rPr lang="el-GR" dirty="0" smtClean="0"/>
              <a:t>Δ</a:t>
            </a:r>
            <a:r>
              <a:rPr lang="en-US" dirty="0"/>
              <a:t>x vs </a:t>
            </a:r>
            <a:r>
              <a:rPr lang="en-US" dirty="0" err="1" smtClean="0"/>
              <a:t>x,y,z</a:t>
            </a:r>
            <a:r>
              <a:rPr lang="en-US" dirty="0" smtClean="0"/>
              <a:t> across P1 cell</a:t>
            </a:r>
          </a:p>
          <a:p>
            <a:r>
              <a:rPr lang="en-US" dirty="0" smtClean="0"/>
              <a:t>Repeat with </a:t>
            </a:r>
            <a:r>
              <a:rPr lang="el-GR" dirty="0" smtClean="0"/>
              <a:t>Δ</a:t>
            </a:r>
            <a:r>
              <a:rPr lang="en-US" dirty="0" smtClean="0"/>
              <a:t>y, </a:t>
            </a:r>
            <a:r>
              <a:rPr lang="el-GR" dirty="0" smtClean="0"/>
              <a:t>Δ</a:t>
            </a:r>
            <a:r>
              <a:rPr lang="en-US" dirty="0" smtClean="0"/>
              <a:t>z</a:t>
            </a:r>
          </a:p>
          <a:p>
            <a:r>
              <a:rPr lang="en-US" dirty="0" smtClean="0"/>
              <a:t>Apply to PDB file and interpolate map grid</a:t>
            </a:r>
          </a:p>
          <a:p>
            <a:r>
              <a:rPr lang="en-US" dirty="0" smtClean="0"/>
              <a:t>Usually 3-5 orders comparable to LSQ</a:t>
            </a:r>
            <a:endParaRPr lang="en-US" dirty="0"/>
          </a:p>
        </p:txBody>
      </p:sp>
    </p:spTree>
    <p:extLst>
      <p:ext uri="{BB962C8B-B14F-4D97-AF65-F5344CB8AC3E}">
        <p14:creationId xmlns:p14="http://schemas.microsoft.com/office/powerpoint/2010/main" val="1803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44" y="0"/>
            <a:ext cx="8229600" cy="1143000"/>
          </a:xfrm>
        </p:spPr>
        <p:txBody>
          <a:bodyPr/>
          <a:lstStyle/>
          <a:p>
            <a:r>
              <a:rPr lang="en-US" dirty="0" smtClean="0"/>
              <a:t>Photosystem O=O bond?</a:t>
            </a:r>
            <a:endParaRPr lang="en-US" dirty="0"/>
          </a:p>
        </p:txBody>
      </p:sp>
      <p:pic>
        <p:nvPicPr>
          <p:cNvPr id="60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79" t="14737" r="28893" b="2567"/>
          <a:stretch/>
        </p:blipFill>
        <p:spPr bwMode="auto">
          <a:xfrm>
            <a:off x="1605008" y="1381027"/>
            <a:ext cx="6014301" cy="547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93233" y="6196437"/>
            <a:ext cx="5448928" cy="646331"/>
          </a:xfrm>
          <a:prstGeom prst="rect">
            <a:avLst/>
          </a:prstGeom>
          <a:noFill/>
        </p:spPr>
        <p:txBody>
          <a:bodyPr wrap="none" rtlCol="0">
            <a:spAutoFit/>
          </a:bodyPr>
          <a:lstStyle/>
          <a:p>
            <a:r>
              <a:rPr lang="en-US" dirty="0" err="1"/>
              <a:t>Suga</a:t>
            </a:r>
            <a:r>
              <a:rPr lang="en-US" dirty="0"/>
              <a:t>, M., et al., </a:t>
            </a:r>
            <a:r>
              <a:rPr lang="en-US" i="1" dirty="0" smtClean="0"/>
              <a:t>site </a:t>
            </a:r>
            <a:r>
              <a:rPr lang="en-US" i="1" dirty="0"/>
              <a:t>of O=O bond formation in PSII </a:t>
            </a:r>
            <a:endParaRPr lang="en-US" i="1" dirty="0" smtClean="0"/>
          </a:p>
          <a:p>
            <a:r>
              <a:rPr lang="en-US" i="1" dirty="0" smtClean="0"/>
              <a:t>caught </a:t>
            </a:r>
            <a:r>
              <a:rPr lang="en-US" i="1" dirty="0"/>
              <a:t>by XFEL.</a:t>
            </a:r>
            <a:r>
              <a:rPr lang="en-US" dirty="0"/>
              <a:t> Nature, 2017. </a:t>
            </a:r>
            <a:r>
              <a:rPr lang="en-US" b="1" dirty="0"/>
              <a:t>543</a:t>
            </a:r>
            <a:r>
              <a:rPr lang="en-US" dirty="0"/>
              <a:t>: p. 131.</a:t>
            </a:r>
            <a:endParaRPr lang="en-US" dirty="0"/>
          </a:p>
        </p:txBody>
      </p:sp>
    </p:spTree>
    <p:extLst>
      <p:ext uri="{BB962C8B-B14F-4D97-AF65-F5344CB8AC3E}">
        <p14:creationId xmlns:p14="http://schemas.microsoft.com/office/powerpoint/2010/main" val="1021645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descr="diffraction"/>
          <p:cNvPicPr>
            <a:picLocks noChangeAspect="1" noChangeArrowheads="1"/>
          </p:cNvPicPr>
          <p:nvPr/>
        </p:nvPicPr>
        <p:blipFill rotWithShape="1">
          <a:blip r:embed="rId2">
            <a:extLst>
              <a:ext uri="{28A0092B-C50C-407E-A947-70E740481C1C}">
                <a14:useLocalDpi xmlns:a14="http://schemas.microsoft.com/office/drawing/2010/main" val="0"/>
              </a:ext>
            </a:extLst>
          </a:blip>
          <a:srcRect l="-1" t="52041" r="40001" b="2959"/>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Grp="1" noChangeArrowheads="1"/>
          </p:cNvSpPr>
          <p:nvPr>
            <p:ph type="title"/>
          </p:nvPr>
        </p:nvSpPr>
        <p:spPr>
          <a:xfrm>
            <a:off x="2076450" y="274638"/>
            <a:ext cx="4991100" cy="736600"/>
          </a:xfrm>
        </p:spPr>
        <p:txBody>
          <a:bodyPr/>
          <a:lstStyle/>
          <a:p>
            <a:pPr eaLnBrk="1" hangingPunct="1"/>
            <a:r>
              <a:rPr lang="en-US" altLang="en-US" sz="4000" dirty="0" smtClean="0">
                <a:latin typeface="Arial" panose="020B0604020202020204" pitchFamily="34" charset="0"/>
                <a:cs typeface="Arial" panose="020B0604020202020204" pitchFamily="34" charset="0"/>
              </a:rPr>
              <a:t>MLFSOM simulation</a:t>
            </a:r>
          </a:p>
        </p:txBody>
      </p:sp>
      <p:sp>
        <p:nvSpPr>
          <p:cNvPr id="2" name="Rectangle 1"/>
          <p:cNvSpPr/>
          <p:nvPr/>
        </p:nvSpPr>
        <p:spPr>
          <a:xfrm>
            <a:off x="1272746" y="6488668"/>
            <a:ext cx="7871254" cy="369332"/>
          </a:xfrm>
          <a:prstGeom prst="rect">
            <a:avLst/>
          </a:prstGeom>
        </p:spPr>
        <p:txBody>
          <a:bodyPr wrap="square">
            <a:spAutoFit/>
          </a:bodyPr>
          <a:lstStyle/>
          <a:p>
            <a:r>
              <a:rPr lang="en-US" dirty="0">
                <a:solidFill>
                  <a:prstClr val="black"/>
                </a:solidFill>
                <a:cs typeface="Arial" charset="0"/>
              </a:rPr>
              <a:t>Holton, </a:t>
            </a:r>
            <a:r>
              <a:rPr lang="en-US" dirty="0" err="1">
                <a:solidFill>
                  <a:prstClr val="black"/>
                </a:solidFill>
                <a:cs typeface="Arial" charset="0"/>
              </a:rPr>
              <a:t>Classen</a:t>
            </a:r>
            <a:r>
              <a:rPr lang="en-US" dirty="0">
                <a:solidFill>
                  <a:prstClr val="black"/>
                </a:solidFill>
                <a:cs typeface="Arial" charset="0"/>
              </a:rPr>
              <a:t>, Frankel &amp; </a:t>
            </a:r>
            <a:r>
              <a:rPr lang="en-US" dirty="0" err="1">
                <a:solidFill>
                  <a:prstClr val="black"/>
                </a:solidFill>
                <a:cs typeface="Arial" charset="0"/>
              </a:rPr>
              <a:t>Tainer</a:t>
            </a:r>
            <a:r>
              <a:rPr lang="en-US" i="1" dirty="0">
                <a:solidFill>
                  <a:prstClr val="black"/>
                </a:solidFill>
                <a:cs typeface="Arial" charset="0"/>
              </a:rPr>
              <a:t> </a:t>
            </a:r>
            <a:r>
              <a:rPr lang="en-US" dirty="0">
                <a:solidFill>
                  <a:prstClr val="black"/>
                </a:solidFill>
                <a:cs typeface="Arial" charset="0"/>
              </a:rPr>
              <a:t>(2014) "R-factor gap" </a:t>
            </a:r>
            <a:r>
              <a:rPr lang="en-US" u="sng" dirty="0">
                <a:solidFill>
                  <a:prstClr val="black"/>
                </a:solidFill>
                <a:cs typeface="Arial" charset="0"/>
              </a:rPr>
              <a:t>FEBS</a:t>
            </a:r>
            <a:r>
              <a:rPr lang="en-US" dirty="0">
                <a:solidFill>
                  <a:prstClr val="black"/>
                </a:solidFill>
                <a:cs typeface="Arial" charset="0"/>
              </a:rPr>
              <a:t> </a:t>
            </a:r>
            <a:r>
              <a:rPr lang="en-US" b="1" dirty="0">
                <a:solidFill>
                  <a:prstClr val="black"/>
                </a:solidFill>
                <a:cs typeface="Arial" charset="0"/>
              </a:rPr>
              <a:t>281</a:t>
            </a:r>
            <a:r>
              <a:rPr lang="en-US" dirty="0">
                <a:solidFill>
                  <a:prstClr val="black"/>
                </a:solidFill>
                <a:cs typeface="Arial" charset="0"/>
              </a:rPr>
              <a:t> 4046-60</a:t>
            </a:r>
          </a:p>
        </p:txBody>
      </p:sp>
    </p:spTree>
    <p:extLst>
      <p:ext uri="{BB962C8B-B14F-4D97-AF65-F5344CB8AC3E}">
        <p14:creationId xmlns:p14="http://schemas.microsoft.com/office/powerpoint/2010/main" val="155538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90900"/>
          </a:xfrm>
        </p:spPr>
        <p:txBody>
          <a:bodyPr/>
          <a:lstStyle/>
          <a:p>
            <a:r>
              <a:rPr lang="en-US" dirty="0" err="1" smtClean="0"/>
              <a:t>Fo</a:t>
            </a:r>
            <a:r>
              <a:rPr lang="en-US" dirty="0" smtClean="0"/>
              <a:t> – Fc maps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0900"/>
            <a:ext cx="9144000" cy="5767100"/>
          </a:xfrm>
          <a:prstGeom prst="rect">
            <a:avLst/>
          </a:prstGeom>
        </p:spPr>
      </p:pic>
      <p:sp>
        <p:nvSpPr>
          <p:cNvPr id="3" name="TextBox 2"/>
          <p:cNvSpPr txBox="1"/>
          <p:nvPr/>
        </p:nvSpPr>
        <p:spPr>
          <a:xfrm>
            <a:off x="7013448" y="109728"/>
            <a:ext cx="2031325" cy="400110"/>
          </a:xfrm>
          <a:prstGeom prst="rect">
            <a:avLst/>
          </a:prstGeom>
          <a:noFill/>
        </p:spPr>
        <p:txBody>
          <a:bodyPr wrap="none" rtlCol="0">
            <a:spAutoFit/>
          </a:bodyPr>
          <a:lstStyle/>
          <a:p>
            <a:r>
              <a:rPr lang="en-US" sz="2000" b="1" dirty="0" smtClean="0">
                <a:latin typeface="Courier New" panose="02070309020205020404" pitchFamily="49" charset="0"/>
                <a:cs typeface="Courier New" panose="02070309020205020404" pitchFamily="49" charset="0"/>
              </a:rPr>
              <a:t>5ws5 vs 5ws6</a:t>
            </a:r>
            <a:endParaRPr lang="en-US" sz="2000" b="1" dirty="0">
              <a:latin typeface="Courier New" panose="02070309020205020404" pitchFamily="49" charset="0"/>
              <a:cs typeface="Courier New" panose="02070309020205020404" pitchFamily="49" charset="0"/>
            </a:endParaRPr>
          </a:p>
        </p:txBody>
      </p:sp>
      <p:sp>
        <p:nvSpPr>
          <p:cNvPr id="5" name="Oval 4"/>
          <p:cNvSpPr/>
          <p:nvPr/>
        </p:nvSpPr>
        <p:spPr>
          <a:xfrm rot="18550531">
            <a:off x="4295954" y="3614468"/>
            <a:ext cx="776378" cy="4054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5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0900"/>
            <a:ext cx="9144000" cy="5767100"/>
          </a:xfrm>
          <a:prstGeom prst="rect">
            <a:avLst/>
          </a:prstGeom>
        </p:spPr>
      </p:pic>
      <p:sp>
        <p:nvSpPr>
          <p:cNvPr id="3" name="Title 1"/>
          <p:cNvSpPr txBox="1">
            <a:spLocks/>
          </p:cNvSpPr>
          <p:nvPr/>
        </p:nvSpPr>
        <p:spPr>
          <a:xfrm>
            <a:off x="457200" y="0"/>
            <a:ext cx="8229600" cy="1090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err="1" smtClean="0"/>
              <a:t>Fo</a:t>
            </a:r>
            <a:r>
              <a:rPr lang="en-US" kern="0" dirty="0" smtClean="0"/>
              <a:t> – </a:t>
            </a:r>
            <a:r>
              <a:rPr lang="en-US" kern="0" dirty="0" err="1" smtClean="0"/>
              <a:t>Fo</a:t>
            </a:r>
            <a:r>
              <a:rPr lang="en-US" kern="0" dirty="0" smtClean="0"/>
              <a:t> maps</a:t>
            </a:r>
            <a:endParaRPr lang="en-US" kern="0" dirty="0"/>
          </a:p>
        </p:txBody>
      </p:sp>
      <p:sp>
        <p:nvSpPr>
          <p:cNvPr id="4" name="TextBox 3"/>
          <p:cNvSpPr txBox="1"/>
          <p:nvPr/>
        </p:nvSpPr>
        <p:spPr>
          <a:xfrm>
            <a:off x="7013448" y="109728"/>
            <a:ext cx="2031325" cy="400110"/>
          </a:xfrm>
          <a:prstGeom prst="rect">
            <a:avLst/>
          </a:prstGeom>
          <a:noFill/>
        </p:spPr>
        <p:txBody>
          <a:bodyPr wrap="none" rtlCol="0">
            <a:spAutoFit/>
          </a:bodyPr>
          <a:lstStyle/>
          <a:p>
            <a:r>
              <a:rPr lang="en-US" sz="2000" b="1" dirty="0" smtClean="0">
                <a:latin typeface="Courier New" panose="02070309020205020404" pitchFamily="49" charset="0"/>
                <a:cs typeface="Courier New" panose="02070309020205020404" pitchFamily="49" charset="0"/>
              </a:rPr>
              <a:t>5ws5 vs 5ws6</a:t>
            </a:r>
            <a:endParaRPr lang="en-US" sz="2000" b="1" dirty="0">
              <a:latin typeface="Courier New" panose="02070309020205020404" pitchFamily="49" charset="0"/>
              <a:cs typeface="Courier New" panose="02070309020205020404" pitchFamily="49" charset="0"/>
            </a:endParaRPr>
          </a:p>
        </p:txBody>
      </p:sp>
      <p:sp>
        <p:nvSpPr>
          <p:cNvPr id="5" name="Oval 4"/>
          <p:cNvSpPr/>
          <p:nvPr/>
        </p:nvSpPr>
        <p:spPr>
          <a:xfrm rot="18550531">
            <a:off x="4295954" y="3614468"/>
            <a:ext cx="776378" cy="4054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82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sz="5400" dirty="0" smtClean="0"/>
              <a:t>Summary</a:t>
            </a:r>
          </a:p>
        </p:txBody>
      </p:sp>
      <p:sp>
        <p:nvSpPr>
          <p:cNvPr id="695299" name="Rectangle 3"/>
          <p:cNvSpPr>
            <a:spLocks noGrp="1" noChangeArrowheads="1"/>
          </p:cNvSpPr>
          <p:nvPr>
            <p:ph type="body" idx="1"/>
          </p:nvPr>
        </p:nvSpPr>
        <p:spPr>
          <a:xfrm>
            <a:off x="301925" y="1424168"/>
            <a:ext cx="8534400" cy="4700587"/>
          </a:xfrm>
        </p:spPr>
        <p:txBody>
          <a:bodyPr/>
          <a:lstStyle/>
          <a:p>
            <a:pPr eaLnBrk="1" hangingPunct="1">
              <a:lnSpc>
                <a:spcPct val="150000"/>
              </a:lnSpc>
              <a:spcBef>
                <a:spcPts val="1200"/>
              </a:spcBef>
            </a:pPr>
            <a:r>
              <a:rPr lang="en-US" altLang="en-US" sz="3600" dirty="0" smtClean="0"/>
              <a:t>If we got model “right”, it would blow up</a:t>
            </a:r>
          </a:p>
          <a:p>
            <a:pPr eaLnBrk="1" hangingPunct="1">
              <a:lnSpc>
                <a:spcPct val="150000"/>
              </a:lnSpc>
              <a:spcBef>
                <a:spcPts val="1200"/>
              </a:spcBef>
            </a:pPr>
            <a:r>
              <a:rPr lang="en-US" altLang="en-US" sz="3600" dirty="0" smtClean="0"/>
              <a:t>Maps are telling us what to do</a:t>
            </a:r>
          </a:p>
          <a:p>
            <a:pPr eaLnBrk="1" hangingPunct="1">
              <a:lnSpc>
                <a:spcPct val="150000"/>
              </a:lnSpc>
              <a:spcBef>
                <a:spcPts val="1200"/>
              </a:spcBef>
            </a:pPr>
            <a:r>
              <a:rPr lang="en-US" altLang="en-US" sz="3600" dirty="0" smtClean="0"/>
              <a:t>Solvent </a:t>
            </a:r>
            <a:r>
              <a:rPr lang="en-US" altLang="en-US" sz="3600" dirty="0" smtClean="0"/>
              <a:t>is half the </a:t>
            </a:r>
            <a:r>
              <a:rPr lang="en-US" altLang="en-US" sz="3600" dirty="0" smtClean="0"/>
              <a:t>battle!</a:t>
            </a:r>
          </a:p>
          <a:p>
            <a:pPr eaLnBrk="1" hangingPunct="1">
              <a:lnSpc>
                <a:spcPct val="150000"/>
              </a:lnSpc>
              <a:spcBef>
                <a:spcPts val="1200"/>
              </a:spcBef>
            </a:pPr>
            <a:r>
              <a:rPr lang="en-US" altLang="en-US" sz="3600" dirty="0" smtClean="0"/>
              <a:t>“Water shedder” = remove bad water</a:t>
            </a:r>
          </a:p>
          <a:p>
            <a:pPr eaLnBrk="1" hangingPunct="1">
              <a:lnSpc>
                <a:spcPct val="150000"/>
              </a:lnSpc>
              <a:spcBef>
                <a:spcPts val="1200"/>
              </a:spcBef>
            </a:pPr>
            <a:r>
              <a:rPr lang="en-US" altLang="en-US" sz="3600" dirty="0" smtClean="0"/>
              <a:t>“map bender” = compare maps</a:t>
            </a:r>
            <a:endParaRPr lang="en-US" altLang="en-US" sz="3600" dirty="0" smtClean="0"/>
          </a:p>
        </p:txBody>
      </p:sp>
      <p:sp>
        <p:nvSpPr>
          <p:cNvPr id="2" name="Rectangle 1"/>
          <p:cNvSpPr/>
          <p:nvPr/>
        </p:nvSpPr>
        <p:spPr>
          <a:xfrm>
            <a:off x="9427" y="6396335"/>
            <a:ext cx="9144000" cy="830997"/>
          </a:xfrm>
          <a:prstGeom prst="rect">
            <a:avLst/>
          </a:prstGeom>
        </p:spPr>
        <p:txBody>
          <a:bodyPr wrap="square">
            <a:spAutoFit/>
          </a:bodyPr>
          <a:lstStyle/>
          <a:p>
            <a:pPr algn="ctr" fontAlgn="auto">
              <a:spcBef>
                <a:spcPts val="0"/>
              </a:spcBef>
              <a:spcAft>
                <a:spcPts val="0"/>
              </a:spcAft>
            </a:pPr>
            <a:r>
              <a:rPr lang="en-US" altLang="en-US" sz="2400" dirty="0">
                <a:solidFill>
                  <a:srgbClr val="000000"/>
                </a:solidFill>
                <a:latin typeface="Arial"/>
              </a:rPr>
              <a:t>http://bl831.als.lbl.gov</a:t>
            </a:r>
            <a:r>
              <a:rPr lang="en-US" altLang="en-US" sz="2400" dirty="0" smtClean="0">
                <a:solidFill>
                  <a:srgbClr val="000000"/>
                </a:solidFill>
                <a:latin typeface="Arial"/>
              </a:rPr>
              <a:t>/~</a:t>
            </a:r>
            <a:r>
              <a:rPr lang="en-US" altLang="en-US" sz="2400" dirty="0" smtClean="0">
                <a:solidFill>
                  <a:srgbClr val="000000"/>
                </a:solidFill>
                <a:latin typeface="Arial"/>
              </a:rPr>
              <a:t>jamesh/powerpoint/SIBYLS_GM_2018.pptx</a:t>
            </a:r>
            <a:endParaRPr lang="en-US" altLang="en-US" sz="2400" dirty="0">
              <a:solidFill>
                <a:srgbClr val="000000"/>
              </a:solidFill>
              <a:latin typeface="Arial"/>
            </a:endParaRPr>
          </a:p>
        </p:txBody>
      </p:sp>
    </p:spTree>
    <p:extLst>
      <p:ext uri="{BB962C8B-B14F-4D97-AF65-F5344CB8AC3E}">
        <p14:creationId xmlns:p14="http://schemas.microsoft.com/office/powerpoint/2010/main" val="734381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52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36608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Factor Equation</a:t>
            </a:r>
            <a:endParaRPr lang="en-US" dirty="0"/>
          </a:p>
        </p:txBody>
      </p:sp>
      <p:sp>
        <p:nvSpPr>
          <p:cNvPr id="6" name="TextBox 5"/>
          <p:cNvSpPr txBox="1"/>
          <p:nvPr/>
        </p:nvSpPr>
        <p:spPr>
          <a:xfrm>
            <a:off x="1307291" y="1917225"/>
            <a:ext cx="5989140" cy="830997"/>
          </a:xfrm>
          <a:prstGeom prst="rect">
            <a:avLst/>
          </a:prstGeom>
          <a:noFill/>
        </p:spPr>
        <p:txBody>
          <a:bodyPr wrap="none" rtlCol="0">
            <a:spAutoFit/>
          </a:bodyPr>
          <a:lstStyle/>
          <a:p>
            <a:r>
              <a:rPr lang="en-US" sz="2800" dirty="0" err="1" smtClean="0"/>
              <a:t>F</a:t>
            </a:r>
            <a:r>
              <a:rPr lang="en-US" sz="2800" baseline="-25000" dirty="0" err="1" smtClean="0"/>
              <a:t>hkl</a:t>
            </a:r>
            <a:r>
              <a:rPr lang="en-US" sz="2800" dirty="0" smtClean="0"/>
              <a:t> =</a:t>
            </a:r>
            <a:r>
              <a:rPr lang="en-US" sz="4800" dirty="0" smtClean="0"/>
              <a:t>   </a:t>
            </a:r>
            <a:r>
              <a:rPr lang="en-US" sz="2800" dirty="0" err="1" smtClean="0"/>
              <a:t>f</a:t>
            </a:r>
            <a:r>
              <a:rPr lang="en-US" sz="2800" baseline="-25000" dirty="0" err="1" smtClean="0"/>
              <a:t>atom</a:t>
            </a:r>
            <a:r>
              <a:rPr lang="en-US" sz="2800" dirty="0" smtClean="0"/>
              <a:t> </a:t>
            </a:r>
            <a:r>
              <a:rPr lang="en-US" sz="2800" dirty="0" err="1" smtClean="0"/>
              <a:t>exp</a:t>
            </a:r>
            <a:r>
              <a:rPr lang="en-US" sz="2800" dirty="0" smtClean="0"/>
              <a:t>(-2</a:t>
            </a:r>
            <a:r>
              <a:rPr lang="el-GR" sz="2800" dirty="0" smtClean="0"/>
              <a:t>π</a:t>
            </a:r>
            <a:r>
              <a:rPr lang="en-US" sz="2800" dirty="0" smtClean="0"/>
              <a:t> </a:t>
            </a:r>
            <a:r>
              <a:rPr lang="en-US" sz="2800" dirty="0" err="1" smtClean="0"/>
              <a:t>i</a:t>
            </a:r>
            <a:r>
              <a:rPr lang="en-US" sz="2800" dirty="0" smtClean="0"/>
              <a:t> (</a:t>
            </a:r>
            <a:r>
              <a:rPr lang="en-US" sz="2800" dirty="0" err="1" smtClean="0"/>
              <a:t>hx</a:t>
            </a:r>
            <a:r>
              <a:rPr lang="en-US" sz="2800" dirty="0" smtClean="0"/>
              <a:t> + </a:t>
            </a:r>
            <a:r>
              <a:rPr lang="en-US" sz="2800" dirty="0" err="1" smtClean="0"/>
              <a:t>ky</a:t>
            </a:r>
            <a:r>
              <a:rPr lang="en-US" sz="2800" dirty="0" smtClean="0"/>
              <a:t> + </a:t>
            </a:r>
            <a:r>
              <a:rPr lang="en-US" sz="2800" dirty="0" err="1" smtClean="0"/>
              <a:t>lz</a:t>
            </a:r>
            <a:r>
              <a:rPr lang="en-US" sz="2800" dirty="0" smtClean="0"/>
              <a:t>))</a:t>
            </a:r>
            <a:endParaRPr lang="en-US" sz="2800" dirty="0"/>
          </a:p>
        </p:txBody>
      </p:sp>
      <p:sp>
        <p:nvSpPr>
          <p:cNvPr id="8" name="Rectangle 7"/>
          <p:cNvSpPr/>
          <p:nvPr/>
        </p:nvSpPr>
        <p:spPr>
          <a:xfrm>
            <a:off x="2126681" y="1921915"/>
            <a:ext cx="660758" cy="1015663"/>
          </a:xfrm>
          <a:prstGeom prst="rect">
            <a:avLst/>
          </a:prstGeom>
        </p:spPr>
        <p:txBody>
          <a:bodyPr wrap="none">
            <a:spAutoFit/>
          </a:bodyPr>
          <a:lstStyle/>
          <a:p>
            <a:r>
              <a:rPr lang="el-GR" sz="6000" dirty="0"/>
              <a:t>Σ</a:t>
            </a:r>
            <a:endParaRPr lang="en-US" sz="6000" dirty="0"/>
          </a:p>
        </p:txBody>
      </p:sp>
      <p:grpSp>
        <p:nvGrpSpPr>
          <p:cNvPr id="13" name="Group 12"/>
          <p:cNvGrpSpPr/>
          <p:nvPr/>
        </p:nvGrpSpPr>
        <p:grpSpPr>
          <a:xfrm>
            <a:off x="641878" y="3398569"/>
            <a:ext cx="8293115" cy="1019130"/>
            <a:chOff x="641878" y="3398569"/>
            <a:chExt cx="8293115" cy="1019130"/>
          </a:xfrm>
        </p:grpSpPr>
        <p:sp>
          <p:nvSpPr>
            <p:cNvPr id="7" name="TextBox 6"/>
            <p:cNvSpPr txBox="1"/>
            <p:nvPr/>
          </p:nvSpPr>
          <p:spPr>
            <a:xfrm>
              <a:off x="1445622" y="3402036"/>
              <a:ext cx="7489371" cy="830997"/>
            </a:xfrm>
            <a:prstGeom prst="rect">
              <a:avLst/>
            </a:prstGeom>
            <a:noFill/>
          </p:spPr>
          <p:txBody>
            <a:bodyPr wrap="square" rtlCol="0">
              <a:spAutoFit/>
            </a:bodyPr>
            <a:lstStyle/>
            <a:p>
              <a:r>
                <a:rPr lang="en-US" sz="2800" dirty="0" smtClean="0"/>
                <a:t>=</a:t>
              </a:r>
              <a:r>
                <a:rPr lang="en-US" sz="4800" dirty="0" smtClean="0"/>
                <a:t>    </a:t>
              </a:r>
              <a:r>
                <a:rPr lang="en-US" sz="2800" dirty="0" err="1" smtClean="0"/>
                <a:t>f</a:t>
              </a:r>
              <a:r>
                <a:rPr lang="en-US" sz="2800" baseline="-25000" dirty="0" err="1" smtClean="0"/>
                <a:t>atom</a:t>
              </a:r>
              <a:r>
                <a:rPr lang="en-US" sz="2800" dirty="0" smtClean="0"/>
                <a:t> (-2</a:t>
              </a:r>
              <a:r>
                <a:rPr lang="el-GR" sz="2800" dirty="0"/>
                <a:t>π</a:t>
              </a:r>
              <a:r>
                <a:rPr lang="en-US" sz="2800" dirty="0"/>
                <a:t> </a:t>
              </a:r>
              <a:r>
                <a:rPr lang="en-US" sz="2800" dirty="0" err="1"/>
                <a:t>i</a:t>
              </a:r>
              <a:r>
                <a:rPr lang="en-US" sz="2800" dirty="0"/>
                <a:t> </a:t>
              </a:r>
              <a:r>
                <a:rPr lang="en-US" sz="2800" dirty="0" err="1" smtClean="0"/>
                <a:t>hx</a:t>
              </a:r>
              <a:r>
                <a:rPr lang="en-US" sz="2800" dirty="0" smtClean="0"/>
                <a:t>) </a:t>
              </a:r>
              <a:r>
                <a:rPr lang="en-US" sz="2800" dirty="0" err="1" smtClean="0"/>
                <a:t>exp</a:t>
              </a:r>
              <a:r>
                <a:rPr lang="en-US" sz="2800" dirty="0" smtClean="0"/>
                <a:t>(-2</a:t>
              </a:r>
              <a:r>
                <a:rPr lang="el-GR" sz="2800" dirty="0" smtClean="0"/>
                <a:t>π</a:t>
              </a:r>
              <a:r>
                <a:rPr lang="en-US" sz="2800" dirty="0" smtClean="0"/>
                <a:t> </a:t>
              </a:r>
              <a:r>
                <a:rPr lang="en-US" sz="2800" dirty="0" err="1" smtClean="0"/>
                <a:t>i</a:t>
              </a:r>
              <a:r>
                <a:rPr lang="en-US" sz="2800" dirty="0" smtClean="0"/>
                <a:t> (</a:t>
              </a:r>
              <a:r>
                <a:rPr lang="en-US" sz="2800" dirty="0" err="1" smtClean="0"/>
                <a:t>hx</a:t>
              </a:r>
              <a:r>
                <a:rPr lang="en-US" sz="2800" dirty="0" smtClean="0"/>
                <a:t> + </a:t>
              </a:r>
              <a:r>
                <a:rPr lang="en-US" sz="2800" dirty="0" err="1" smtClean="0"/>
                <a:t>ky</a:t>
              </a:r>
              <a:r>
                <a:rPr lang="en-US" sz="2800" dirty="0" smtClean="0"/>
                <a:t> + </a:t>
              </a:r>
              <a:r>
                <a:rPr lang="en-US" sz="2800" dirty="0" err="1" smtClean="0"/>
                <a:t>lz</a:t>
              </a:r>
              <a:r>
                <a:rPr lang="en-US" sz="2800" dirty="0" smtClean="0"/>
                <a:t>))</a:t>
              </a:r>
              <a:endParaRPr lang="en-US" sz="2800" dirty="0"/>
            </a:p>
          </p:txBody>
        </p:sp>
        <p:sp>
          <p:nvSpPr>
            <p:cNvPr id="9" name="Rectangle 8"/>
            <p:cNvSpPr/>
            <p:nvPr/>
          </p:nvSpPr>
          <p:spPr>
            <a:xfrm>
              <a:off x="1796302" y="3402036"/>
              <a:ext cx="660758" cy="1015663"/>
            </a:xfrm>
            <a:prstGeom prst="rect">
              <a:avLst/>
            </a:prstGeom>
          </p:spPr>
          <p:txBody>
            <a:bodyPr wrap="none">
              <a:spAutoFit/>
            </a:bodyPr>
            <a:lstStyle/>
            <a:p>
              <a:r>
                <a:rPr lang="el-GR" sz="6000" dirty="0"/>
                <a:t>Σ</a:t>
              </a:r>
              <a:endParaRPr lang="en-US" sz="6000" dirty="0"/>
            </a:p>
          </p:txBody>
        </p:sp>
        <p:sp>
          <p:nvSpPr>
            <p:cNvPr id="10" name="Rectangle 9"/>
            <p:cNvSpPr/>
            <p:nvPr/>
          </p:nvSpPr>
          <p:spPr>
            <a:xfrm>
              <a:off x="641878" y="3398569"/>
              <a:ext cx="910827" cy="954107"/>
            </a:xfrm>
            <a:prstGeom prst="rect">
              <a:avLst/>
            </a:prstGeom>
          </p:spPr>
          <p:txBody>
            <a:bodyPr wrap="none">
              <a:spAutoFit/>
            </a:bodyPr>
            <a:lstStyle/>
            <a:p>
              <a:r>
                <a:rPr lang="en-US" sz="2800" dirty="0" err="1" smtClean="0"/>
                <a:t>dF</a:t>
              </a:r>
              <a:r>
                <a:rPr lang="en-US" sz="2800" baseline="-25000" dirty="0" err="1" smtClean="0"/>
                <a:t>hkl</a:t>
              </a:r>
              <a:endParaRPr lang="en-US" sz="2800" baseline="-25000" dirty="0" smtClean="0"/>
            </a:p>
            <a:p>
              <a:r>
                <a:rPr lang="en-US" sz="2800" dirty="0" smtClean="0"/>
                <a:t> dx</a:t>
              </a:r>
              <a:endParaRPr lang="en-US" sz="2800" dirty="0"/>
            </a:p>
          </p:txBody>
        </p:sp>
        <p:cxnSp>
          <p:nvCxnSpPr>
            <p:cNvPr id="12" name="Straight Connector 11"/>
            <p:cNvCxnSpPr/>
            <p:nvPr/>
          </p:nvCxnSpPr>
          <p:spPr>
            <a:xfrm>
              <a:off x="714102" y="3909867"/>
              <a:ext cx="7315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326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l="6339" t="16190" r="3455" b="10246"/>
          <a:stretch>
            <a:fillRect/>
          </a:stretch>
        </p:blipFill>
        <p:spPr bwMode="auto">
          <a:xfrm>
            <a:off x="-1873250" y="869950"/>
            <a:ext cx="10777538" cy="494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03" name="Rectangle 3"/>
          <p:cNvSpPr>
            <a:spLocks noChangeArrowheads="1"/>
          </p:cNvSpPr>
          <p:nvPr/>
        </p:nvSpPr>
        <p:spPr bwMode="auto">
          <a:xfrm>
            <a:off x="0" y="5984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Perutz (1985). “Early Days of Cryst…”</a:t>
            </a:r>
            <a:r>
              <a:rPr kumimoji="0" lang="en-US" altLang="en-US" sz="2000" b="0" i="1" u="none" strike="noStrike" kern="1200" cap="none" spc="0" normalizeH="0" baseline="0" noProof="0">
                <a:ln>
                  <a:noFill/>
                </a:ln>
                <a:solidFill>
                  <a:srgbClr val="000000"/>
                </a:solidFill>
                <a:effectLst/>
                <a:uLnTx/>
                <a:uFillTx/>
                <a:latin typeface="Arial" charset="0"/>
                <a:ea typeface="+mn-ea"/>
                <a:cs typeface="Arial" charset="0"/>
              </a:rPr>
              <a:t> Methods in Enzymology</a:t>
            </a: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 Vol.</a:t>
            </a:r>
            <a:r>
              <a:rPr kumimoji="0" lang="en-US" altLang="en-US" sz="2000" b="0" i="1" u="none" strike="noStrike" kern="1200" cap="none" spc="0" normalizeH="0" baseline="0" noProof="0">
                <a:ln>
                  <a:noFill/>
                </a:ln>
                <a:solidFill>
                  <a:srgbClr val="000000"/>
                </a:solidFill>
                <a:effectLst/>
                <a:uLnTx/>
                <a:uFillTx/>
                <a:latin typeface="Arial" charset="0"/>
                <a:ea typeface="+mn-ea"/>
                <a:cs typeface="Arial" charset="0"/>
              </a:rPr>
              <a:t> </a:t>
            </a: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114</a:t>
            </a:r>
            <a:r>
              <a:rPr kumimoji="0" lang="en-US" altLang="en-US" sz="2000" b="0" i="1" u="none" strike="noStrike" kern="1200" cap="none" spc="0" normalizeH="0" baseline="0" noProof="0">
                <a:ln>
                  <a:noFill/>
                </a:ln>
                <a:solidFill>
                  <a:srgbClr val="000000"/>
                </a:solidFill>
                <a:effectLst/>
                <a:uLnTx/>
                <a:uFillTx/>
                <a:latin typeface="Arial" charset="0"/>
                <a:ea typeface="+mn-ea"/>
                <a:cs typeface="Arial" charset="0"/>
              </a:rPr>
              <a:t>, </a:t>
            </a: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3-18.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Bragg &amp; Perutz (1952)."external form haemoglobin I", </a:t>
            </a:r>
            <a:r>
              <a:rPr kumimoji="0" lang="en-US" altLang="en-US" sz="2000" b="0" i="1" u="none" strike="noStrike" kern="1200" cap="none" spc="0" normalizeH="0" baseline="0" noProof="0">
                <a:ln>
                  <a:noFill/>
                </a:ln>
                <a:solidFill>
                  <a:srgbClr val="000000"/>
                </a:solidFill>
                <a:effectLst/>
                <a:uLnTx/>
                <a:uFillTx/>
                <a:latin typeface="Arial" charset="0"/>
                <a:ea typeface="+mn-ea"/>
                <a:cs typeface="Arial" charset="0"/>
              </a:rPr>
              <a:t>Acta Cryst.</a:t>
            </a: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 </a:t>
            </a:r>
            <a:r>
              <a:rPr kumimoji="0" lang="en-US" altLang="en-US" sz="2000" b="1" i="0" u="none" strike="noStrike" kern="1200" cap="none" spc="0" normalizeH="0" baseline="0" noProof="0">
                <a:ln>
                  <a:noFill/>
                </a:ln>
                <a:solidFill>
                  <a:srgbClr val="000000"/>
                </a:solidFill>
                <a:effectLst/>
                <a:uLnTx/>
                <a:uFillTx/>
                <a:latin typeface="Arial" charset="0"/>
                <a:ea typeface="+mn-ea"/>
                <a:cs typeface="Arial" charset="0"/>
              </a:rPr>
              <a:t>5</a:t>
            </a:r>
            <a:r>
              <a:rPr kumimoji="0" lang="en-US" altLang="en-US" sz="2000" b="0" i="0" u="none" strike="noStrike" kern="1200" cap="none" spc="0" normalizeH="0" baseline="0" noProof="0">
                <a:ln>
                  <a:noFill/>
                </a:ln>
                <a:solidFill>
                  <a:srgbClr val="000000"/>
                </a:solidFill>
                <a:effectLst/>
                <a:uLnTx/>
                <a:uFillTx/>
                <a:latin typeface="Arial" charset="0"/>
                <a:ea typeface="+mn-ea"/>
                <a:cs typeface="Arial" charset="0"/>
              </a:rPr>
              <a:t>, 277-283. </a:t>
            </a:r>
          </a:p>
        </p:txBody>
      </p:sp>
      <p:sp>
        <p:nvSpPr>
          <p:cNvPr id="102404" name="Title 1"/>
          <p:cNvSpPr>
            <a:spLocks noGrp="1"/>
          </p:cNvSpPr>
          <p:nvPr>
            <p:ph type="title"/>
          </p:nvPr>
        </p:nvSpPr>
        <p:spPr>
          <a:xfrm>
            <a:off x="0" y="0"/>
            <a:ext cx="9144000" cy="1423988"/>
          </a:xfrm>
        </p:spPr>
        <p:txBody>
          <a:bodyPr/>
          <a:lstStyle/>
          <a:p>
            <a:r>
              <a:rPr lang="en-US" altLang="en-US" sz="3600" smtClean="0"/>
              <a:t>Bragg’s “minimum wavelength principle”</a:t>
            </a:r>
          </a:p>
        </p:txBody>
      </p:sp>
    </p:spTree>
    <p:extLst>
      <p:ext uri="{BB962C8B-B14F-4D97-AF65-F5344CB8AC3E}">
        <p14:creationId xmlns:p14="http://schemas.microsoft.com/office/powerpoint/2010/main" val="36561332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0"/>
            <a:ext cx="8229600" cy="1417638"/>
          </a:xfrm>
        </p:spPr>
        <p:txBody>
          <a:bodyPr/>
          <a:lstStyle/>
          <a:p>
            <a:r>
              <a:rPr lang="en-US" altLang="en-US" smtClean="0"/>
              <a:t>DMMULTI – fake data</a:t>
            </a:r>
            <a:br>
              <a:rPr lang="en-US" altLang="en-US" smtClean="0"/>
            </a:br>
            <a:r>
              <a:rPr lang="en-US" altLang="en-US" sz="3600" smtClean="0"/>
              <a:t>4 deg rotation: 8 “xtals”: before</a:t>
            </a:r>
            <a:endParaRPr lang="en-US" altLang="en-US" smtClean="0"/>
          </a:p>
        </p:txBody>
      </p:sp>
      <p:pic>
        <p:nvPicPr>
          <p:cNvPr id="1034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73213"/>
            <a:ext cx="9144000"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5"/>
          <p:cNvSpPr txBox="1">
            <a:spLocks noChangeArrowheads="1"/>
          </p:cNvSpPr>
          <p:nvPr/>
        </p:nvSpPr>
        <p:spPr bwMode="auto">
          <a:xfrm>
            <a:off x="0" y="1306513"/>
            <a:ext cx="2043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charset="0"/>
                <a:ea typeface="+mn-ea"/>
                <a:cs typeface="Arial" charset="0"/>
              </a:rPr>
              <a:t>CC = 0.02</a:t>
            </a:r>
          </a:p>
        </p:txBody>
      </p:sp>
    </p:spTree>
    <p:extLst>
      <p:ext uri="{BB962C8B-B14F-4D97-AF65-F5344CB8AC3E}">
        <p14:creationId xmlns:p14="http://schemas.microsoft.com/office/powerpoint/2010/main" val="40388734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73213"/>
            <a:ext cx="9144000"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6"/>
          <p:cNvSpPr txBox="1">
            <a:spLocks noChangeArrowheads="1"/>
          </p:cNvSpPr>
          <p:nvPr/>
        </p:nvSpPr>
        <p:spPr bwMode="auto">
          <a:xfrm>
            <a:off x="0" y="1306513"/>
            <a:ext cx="1814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charset="0"/>
                <a:ea typeface="+mn-ea"/>
                <a:cs typeface="Arial" charset="0"/>
              </a:rPr>
              <a:t>CC = 0.8</a:t>
            </a:r>
          </a:p>
        </p:txBody>
      </p:sp>
      <p:sp>
        <p:nvSpPr>
          <p:cNvPr id="6" name="Title 1"/>
          <p:cNvSpPr txBox="1">
            <a:spLocks/>
          </p:cNvSpPr>
          <p:nvPr/>
        </p:nvSpPr>
        <p:spPr bwMode="auto">
          <a:xfrm>
            <a:off x="457200" y="0"/>
            <a:ext cx="8229600" cy="14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000000"/>
                </a:solidFill>
                <a:effectLst/>
                <a:uLnTx/>
                <a:uFillTx/>
                <a:latin typeface="Arial" panose="020B0604020202020204" pitchFamily="34" charset="0"/>
                <a:ea typeface="+mj-ea"/>
                <a:cs typeface="+mj-cs"/>
              </a:rPr>
              <a:t>DMMULTI – fake data</a:t>
            </a:r>
            <a:br>
              <a:rPr kumimoji="0" lang="en-US" sz="4400" b="0" i="0" u="none" strike="noStrike" kern="0" cap="none" spc="0" normalizeH="0" baseline="0" noProof="0" dirty="0" smtClean="0">
                <a:ln>
                  <a:noFill/>
                </a:ln>
                <a:solidFill>
                  <a:srgbClr val="000000"/>
                </a:solidFill>
                <a:effectLst/>
                <a:uLnTx/>
                <a:uFillTx/>
                <a:latin typeface="Arial" panose="020B0604020202020204" pitchFamily="34" charset="0"/>
                <a:ea typeface="+mj-ea"/>
                <a:cs typeface="+mj-cs"/>
              </a:rPr>
            </a:br>
            <a:r>
              <a:rPr kumimoji="0" lang="en-US" sz="3600" b="0" i="0" u="none" strike="noStrike" kern="0" cap="none" spc="0" normalizeH="0" baseline="0" noProof="0" dirty="0" smtClean="0">
                <a:ln>
                  <a:noFill/>
                </a:ln>
                <a:solidFill>
                  <a:srgbClr val="000000"/>
                </a:solidFill>
                <a:effectLst/>
                <a:uLnTx/>
                <a:uFillTx/>
                <a:latin typeface="Arial" panose="020B0604020202020204" pitchFamily="34" charset="0"/>
                <a:ea typeface="+mj-ea"/>
                <a:cs typeface="+mj-cs"/>
              </a:rPr>
              <a:t>4 </a:t>
            </a:r>
            <a:r>
              <a:rPr kumimoji="0" lang="en-US" sz="3600" b="0" i="0" u="none" strike="noStrike" kern="0" cap="none" spc="0" normalizeH="0" baseline="0" noProof="0" dirty="0" err="1" smtClean="0">
                <a:ln>
                  <a:noFill/>
                </a:ln>
                <a:solidFill>
                  <a:srgbClr val="000000"/>
                </a:solidFill>
                <a:effectLst/>
                <a:uLnTx/>
                <a:uFillTx/>
                <a:latin typeface="Arial" panose="020B0604020202020204" pitchFamily="34" charset="0"/>
                <a:ea typeface="+mj-ea"/>
                <a:cs typeface="+mj-cs"/>
              </a:rPr>
              <a:t>deg</a:t>
            </a:r>
            <a:r>
              <a:rPr kumimoji="0" lang="en-US" sz="3600" b="0" i="0" u="none" strike="noStrike" kern="0" cap="none" spc="0" normalizeH="0" baseline="0" noProof="0" dirty="0" smtClean="0">
                <a:ln>
                  <a:noFill/>
                </a:ln>
                <a:solidFill>
                  <a:srgbClr val="000000"/>
                </a:solidFill>
                <a:effectLst/>
                <a:uLnTx/>
                <a:uFillTx/>
                <a:latin typeface="Arial" panose="020B0604020202020204" pitchFamily="34" charset="0"/>
                <a:ea typeface="+mj-ea"/>
                <a:cs typeface="+mj-cs"/>
              </a:rPr>
              <a:t> rotation: 8 “</a:t>
            </a:r>
            <a:r>
              <a:rPr kumimoji="0" lang="en-US" sz="3600" b="0" i="0" u="none" strike="noStrike" kern="0" cap="none" spc="0" normalizeH="0" baseline="0" noProof="0" dirty="0" err="1" smtClean="0">
                <a:ln>
                  <a:noFill/>
                </a:ln>
                <a:solidFill>
                  <a:srgbClr val="000000"/>
                </a:solidFill>
                <a:effectLst/>
                <a:uLnTx/>
                <a:uFillTx/>
                <a:latin typeface="Arial" panose="020B0604020202020204" pitchFamily="34" charset="0"/>
                <a:ea typeface="+mj-ea"/>
                <a:cs typeface="+mj-cs"/>
              </a:rPr>
              <a:t>xtals</a:t>
            </a:r>
            <a:r>
              <a:rPr kumimoji="0" lang="en-US" sz="3600" b="0" i="0" u="none" strike="noStrike" kern="0" cap="none" spc="0" normalizeH="0" baseline="0" noProof="0" dirty="0" smtClean="0">
                <a:ln>
                  <a:noFill/>
                </a:ln>
                <a:solidFill>
                  <a:srgbClr val="000000"/>
                </a:solidFill>
                <a:effectLst/>
                <a:uLnTx/>
                <a:uFillTx/>
                <a:latin typeface="Arial" panose="020B0604020202020204" pitchFamily="34" charset="0"/>
                <a:ea typeface="+mj-ea"/>
                <a:cs typeface="+mj-cs"/>
              </a:rPr>
              <a:t>”: after</a:t>
            </a:r>
            <a:endParaRPr kumimoji="0" lang="en-US" sz="4400" b="0" i="0" u="none" strike="noStrike" kern="0" cap="none" spc="0" normalizeH="0" baseline="0" noProof="0" dirty="0">
              <a:ln>
                <a:noFill/>
              </a:ln>
              <a:solidFill>
                <a:srgbClr val="000000"/>
              </a:solidFill>
              <a:effectLst/>
              <a:uLnTx/>
              <a:uFillTx/>
              <a:latin typeface="Arial" panose="020B0604020202020204" pitchFamily="34" charset="0"/>
              <a:ea typeface="+mj-ea"/>
              <a:cs typeface="+mj-cs"/>
            </a:endParaRPr>
          </a:p>
        </p:txBody>
      </p:sp>
    </p:spTree>
    <p:extLst>
      <p:ext uri="{BB962C8B-B14F-4D97-AF65-F5344CB8AC3E}">
        <p14:creationId xmlns:p14="http://schemas.microsoft.com/office/powerpoint/2010/main" val="29311871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20688" y="866775"/>
          <a:ext cx="3149601" cy="3488040"/>
        </p:xfrm>
        <a:graphic>
          <a:graphicData uri="http://schemas.openxmlformats.org/drawingml/2006/table">
            <a:tbl>
              <a:tblPr firstRow="1" bandRow="1">
                <a:tableStyleId>{5C22544A-7EE6-4342-B048-85BDC9FD1C3A}</a:tableStyleId>
              </a:tblPr>
              <a:tblGrid>
                <a:gridCol w="725645">
                  <a:extLst>
                    <a:ext uri="{9D8B030D-6E8A-4147-A177-3AD203B41FA5}">
                      <a16:colId xmlns:a16="http://schemas.microsoft.com/office/drawing/2014/main" xmlns="" val="20000"/>
                    </a:ext>
                  </a:extLst>
                </a:gridCol>
                <a:gridCol w="605989">
                  <a:extLst>
                    <a:ext uri="{9D8B030D-6E8A-4147-A177-3AD203B41FA5}">
                      <a16:colId xmlns:a16="http://schemas.microsoft.com/office/drawing/2014/main" xmlns="" val="20001"/>
                    </a:ext>
                  </a:extLst>
                </a:gridCol>
                <a:gridCol w="605989">
                  <a:extLst>
                    <a:ext uri="{9D8B030D-6E8A-4147-A177-3AD203B41FA5}">
                      <a16:colId xmlns:a16="http://schemas.microsoft.com/office/drawing/2014/main" xmlns="" val="20002"/>
                    </a:ext>
                  </a:extLst>
                </a:gridCol>
                <a:gridCol w="605989">
                  <a:extLst>
                    <a:ext uri="{9D8B030D-6E8A-4147-A177-3AD203B41FA5}">
                      <a16:colId xmlns:a16="http://schemas.microsoft.com/office/drawing/2014/main" xmlns="" val="20003"/>
                    </a:ext>
                  </a:extLst>
                </a:gridCol>
                <a:gridCol w="605989">
                  <a:extLst>
                    <a:ext uri="{9D8B030D-6E8A-4147-A177-3AD203B41FA5}">
                      <a16:colId xmlns:a16="http://schemas.microsoft.com/office/drawing/2014/main" xmlns="" val="20004"/>
                    </a:ext>
                  </a:extLst>
                </a:gridCol>
              </a:tblGrid>
              <a:tr h="411428">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gridSpan="4">
                  <a:txBody>
                    <a:bodyPr/>
                    <a:lstStyle/>
                    <a:p>
                      <a:pPr algn="ctr"/>
                      <a:r>
                        <a:rPr lang="en-US" sz="1800" dirty="0" smtClean="0">
                          <a:solidFill>
                            <a:schemeClr val="tx1"/>
                          </a:solidFill>
                          <a:latin typeface="Arial" panose="020B0604020202020204" pitchFamily="34" charset="0"/>
                          <a:cs typeface="Arial" panose="020B0604020202020204" pitchFamily="34" charset="0"/>
                        </a:rPr>
                        <a:t>structure factors (F)</a:t>
                      </a:r>
                      <a:endParaRPr lang="en-US" sz="1800" dirty="0">
                        <a:solidFill>
                          <a:schemeClr val="tx1"/>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411428">
                <a:tc vMerge="1">
                  <a:txBody>
                    <a:bodyPr/>
                    <a:lstStyle/>
                    <a:p>
                      <a:endParaRPr lang="en-US"/>
                    </a:p>
                  </a:txBody>
                  <a:tcPr/>
                </a:tc>
                <a:tc>
                  <a:txBody>
                    <a:bodyPr/>
                    <a:lstStyle/>
                    <a:p>
                      <a:pPr algn="ctr"/>
                      <a:r>
                        <a:rPr lang="en-US" sz="1800" b="1" dirty="0" smtClean="0">
                          <a:solidFill>
                            <a:srgbClr val="0070C0"/>
                          </a:solidFill>
                          <a:latin typeface="Arial" panose="020B0604020202020204" pitchFamily="34" charset="0"/>
                          <a:cs typeface="Arial" panose="020B0604020202020204" pitchFamily="34" charset="0"/>
                        </a:rPr>
                        <a:t>#1</a:t>
                      </a:r>
                      <a:endParaRPr lang="en-US" sz="1800" b="1" dirty="0">
                        <a:solidFill>
                          <a:srgbClr val="0070C0"/>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rgbClr val="C00000"/>
                          </a:solidFill>
                          <a:latin typeface="Arial" panose="020B0604020202020204" pitchFamily="34" charset="0"/>
                          <a:cs typeface="Arial" panose="020B0604020202020204" pitchFamily="34" charset="0"/>
                        </a:rPr>
                        <a:t>#2</a:t>
                      </a:r>
                      <a:endParaRPr lang="en-US" sz="1800" b="1" dirty="0">
                        <a:solidFill>
                          <a:srgbClr val="C00000"/>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4">
                              <a:lumMod val="75000"/>
                            </a:schemeClr>
                          </a:solidFill>
                          <a:latin typeface="Arial" panose="020B0604020202020204" pitchFamily="34" charset="0"/>
                          <a:cs typeface="Arial" panose="020B0604020202020204" pitchFamily="34" charset="0"/>
                        </a:rPr>
                        <a:t>#3</a:t>
                      </a:r>
                      <a:endParaRPr lang="en-US" sz="1800" b="1" dirty="0">
                        <a:solidFill>
                          <a:schemeClr val="accent4">
                            <a:lumMod val="75000"/>
                          </a:schemeClr>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6">
                              <a:lumMod val="50000"/>
                            </a:schemeClr>
                          </a:solidFill>
                          <a:latin typeface="Arial" panose="020B0604020202020204" pitchFamily="34" charset="0"/>
                          <a:cs typeface="Arial" panose="020B0604020202020204" pitchFamily="34" charset="0"/>
                        </a:rPr>
                        <a:t>#4</a:t>
                      </a:r>
                      <a:endParaRPr lang="en-US" sz="1800" b="1" dirty="0">
                        <a:solidFill>
                          <a:schemeClr val="accent6">
                            <a:lumMod val="50000"/>
                          </a:schemeClr>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35238">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523.7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559.8</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579.9</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603.2</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35238">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168.2</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166.6</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177.2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196.1</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35238">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34.9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26.4</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19.2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17.3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35238">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305.7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301.1</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298.1</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296.3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35238">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353.0</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353.9</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356.2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366.9</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35238">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300.9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285.3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273.5</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259.4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35238">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223.8</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226.3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234.6</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251.4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18216">
                <a:tc>
                  <a:txBody>
                    <a:bodyPr/>
                    <a:lstStyle/>
                    <a:p>
                      <a:pPr algn="ctr"/>
                      <a:r>
                        <a:rPr lang="en-US" sz="1200" b="1" dirty="0" smtClean="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0070C0"/>
                          </a:solidFill>
                          <a:effectLst/>
                          <a:latin typeface="Arial" panose="020B0604020202020204" pitchFamily="34" charset="0"/>
                          <a:ea typeface="Calibri"/>
                          <a:cs typeface="Arial" panose="020B0604020202020204" pitchFamily="34" charset="0"/>
                        </a:rPr>
                        <a:t>…</a:t>
                      </a:r>
                      <a:endParaRPr lang="en-US" sz="12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C00000"/>
                          </a:solidFill>
                          <a:effectLst/>
                          <a:latin typeface="Arial" panose="020B0604020202020204" pitchFamily="34" charset="0"/>
                          <a:ea typeface="Calibri"/>
                          <a:cs typeface="Arial" panose="020B0604020202020204" pitchFamily="34" charset="0"/>
                        </a:rPr>
                        <a:t>…</a:t>
                      </a:r>
                      <a:endParaRPr lang="en-US" sz="12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4">
                              <a:lumMod val="75000"/>
                            </a:schemeClr>
                          </a:solidFill>
                          <a:effectLst/>
                          <a:latin typeface="Arial" panose="020B0604020202020204" pitchFamily="34" charset="0"/>
                          <a:ea typeface="Calibri"/>
                          <a:cs typeface="Arial" panose="020B0604020202020204" pitchFamily="34" charset="0"/>
                        </a:rPr>
                        <a:t>…</a:t>
                      </a:r>
                      <a:endParaRPr lang="en-US" sz="1200" b="1" dirty="0">
                        <a:solidFill>
                          <a:schemeClr val="accent4">
                            <a:lumMod val="75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6">
                              <a:lumMod val="50000"/>
                            </a:schemeClr>
                          </a:solidFill>
                          <a:effectLst/>
                          <a:latin typeface="Arial" panose="020B0604020202020204" pitchFamily="34" charset="0"/>
                          <a:ea typeface="Calibri"/>
                          <a:cs typeface="Arial" panose="020B0604020202020204" pitchFamily="34" charset="0"/>
                        </a:rPr>
                        <a:t>…</a:t>
                      </a:r>
                      <a:endParaRPr lang="en-US" sz="1200" b="1" dirty="0">
                        <a:solidFill>
                          <a:schemeClr val="accent6">
                            <a:lumMod val="50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bl>
          </a:graphicData>
        </a:graphic>
      </p:graphicFrame>
      <p:sp>
        <p:nvSpPr>
          <p:cNvPr id="97345" name="TextBox 2"/>
          <p:cNvSpPr txBox="1">
            <a:spLocks noChangeArrowheads="1"/>
          </p:cNvSpPr>
          <p:nvPr/>
        </p:nvSpPr>
        <p:spPr bwMode="auto">
          <a:xfrm>
            <a:off x="757238" y="363538"/>
            <a:ext cx="2355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charset="0"/>
                <a:ea typeface="+mn-ea"/>
                <a:cs typeface="Arial" charset="0"/>
              </a:rPr>
              <a:t>X-ray Data Sets</a:t>
            </a:r>
          </a:p>
        </p:txBody>
      </p:sp>
      <p:graphicFrame>
        <p:nvGraphicFramePr>
          <p:cNvPr id="5" name="Table 4"/>
          <p:cNvGraphicFramePr>
            <a:graphicFrameLocks noGrp="1"/>
          </p:cNvGraphicFramePr>
          <p:nvPr/>
        </p:nvGraphicFramePr>
        <p:xfrm>
          <a:off x="5427663" y="903288"/>
          <a:ext cx="3222626" cy="3613652"/>
        </p:xfrm>
        <a:graphic>
          <a:graphicData uri="http://schemas.openxmlformats.org/drawingml/2006/table">
            <a:tbl>
              <a:tblPr firstRow="1" bandRow="1">
                <a:tableStyleId>{5C22544A-7EE6-4342-B048-85BDC9FD1C3A}</a:tableStyleId>
              </a:tblPr>
              <a:tblGrid>
                <a:gridCol w="798406">
                  <a:extLst>
                    <a:ext uri="{9D8B030D-6E8A-4147-A177-3AD203B41FA5}">
                      <a16:colId xmlns:a16="http://schemas.microsoft.com/office/drawing/2014/main" xmlns="" val="20000"/>
                    </a:ext>
                  </a:extLst>
                </a:gridCol>
                <a:gridCol w="606055">
                  <a:extLst>
                    <a:ext uri="{9D8B030D-6E8A-4147-A177-3AD203B41FA5}">
                      <a16:colId xmlns:a16="http://schemas.microsoft.com/office/drawing/2014/main" xmlns="" val="20001"/>
                    </a:ext>
                  </a:extLst>
                </a:gridCol>
                <a:gridCol w="606055">
                  <a:extLst>
                    <a:ext uri="{9D8B030D-6E8A-4147-A177-3AD203B41FA5}">
                      <a16:colId xmlns:a16="http://schemas.microsoft.com/office/drawing/2014/main" xmlns="" val="20002"/>
                    </a:ext>
                  </a:extLst>
                </a:gridCol>
                <a:gridCol w="606055">
                  <a:extLst>
                    <a:ext uri="{9D8B030D-6E8A-4147-A177-3AD203B41FA5}">
                      <a16:colId xmlns:a16="http://schemas.microsoft.com/office/drawing/2014/main" xmlns="" val="20003"/>
                    </a:ext>
                  </a:extLst>
                </a:gridCol>
                <a:gridCol w="606055">
                  <a:extLst>
                    <a:ext uri="{9D8B030D-6E8A-4147-A177-3AD203B41FA5}">
                      <a16:colId xmlns:a16="http://schemas.microsoft.com/office/drawing/2014/main" xmlns="" val="20004"/>
                    </a:ext>
                  </a:extLst>
                </a:gridCol>
              </a:tblGrid>
              <a:tr h="582949">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marL="91450" marR="91450" marT="45708" marB="4570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100%</a:t>
                      </a: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65666">
                <a:tc vMerge="1">
                  <a:txBody>
                    <a:bodyPr/>
                    <a:lstStyle/>
                    <a:p>
                      <a:endParaRPr lang="en-US"/>
                    </a:p>
                  </a:txBody>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a:t>
                      </a:r>
                      <a:r>
                        <a:rPr lang="en-US" sz="1800" b="1" baseline="30000" dirty="0" smtClean="0">
                          <a:solidFill>
                            <a:schemeClr val="tx1"/>
                          </a:solidFill>
                          <a:latin typeface="Arial" panose="020B0604020202020204" pitchFamily="34" charset="0"/>
                          <a:cs typeface="Arial" panose="020B0604020202020204" pitchFamily="34" charset="0"/>
                        </a:rPr>
                        <a:t>st</a:t>
                      </a:r>
                      <a:endParaRPr lang="en-US" sz="18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a:t>
                      </a:r>
                      <a:r>
                        <a:rPr lang="en-US" sz="1800" b="1" baseline="30000" dirty="0" smtClean="0">
                          <a:solidFill>
                            <a:schemeClr val="tx1"/>
                          </a:solidFill>
                          <a:latin typeface="Arial" panose="020B0604020202020204" pitchFamily="34" charset="0"/>
                          <a:cs typeface="Arial" panose="020B0604020202020204" pitchFamily="34" charset="0"/>
                        </a:rPr>
                        <a:t>nd</a:t>
                      </a:r>
                      <a:endParaRPr lang="en-US" sz="18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a:t>
                      </a:r>
                      <a:r>
                        <a:rPr lang="en-US" sz="1800" b="1" baseline="30000" dirty="0" smtClean="0">
                          <a:solidFill>
                            <a:schemeClr val="tx1"/>
                          </a:solidFill>
                          <a:latin typeface="Arial" panose="020B0604020202020204" pitchFamily="34" charset="0"/>
                          <a:cs typeface="Arial" panose="020B0604020202020204" pitchFamily="34" charset="0"/>
                        </a:rPr>
                        <a:t>rd</a:t>
                      </a:r>
                      <a:endParaRPr lang="en-US" sz="18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a:t>
                      </a:r>
                      <a:r>
                        <a:rPr lang="en-US" sz="1800" b="1" baseline="30000" dirty="0" smtClean="0">
                          <a:solidFill>
                            <a:schemeClr val="tx1"/>
                          </a:solidFill>
                          <a:latin typeface="Arial" panose="020B0604020202020204" pitchFamily="34" charset="0"/>
                          <a:cs typeface="Arial" panose="020B0604020202020204" pitchFamily="34" charset="0"/>
                        </a:rPr>
                        <a:t>th</a:t>
                      </a:r>
                      <a:endParaRPr lang="en-US" sz="18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35194">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-1.46</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-0.02</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1.84</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35194">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-0.88</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-0.29</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-0.34</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0.15</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35194">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-0.42</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-0.65</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1.02</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1.47</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35194">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-0.90</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1.44</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-0.40</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35194">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-1.20</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-0.37</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0.67</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0.01</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35194">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0.31</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0.48</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0.00</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35194">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-0.82</a:t>
                      </a:r>
                      <a:endParaRPr lang="en-US" sz="2800" b="1" dirty="0">
                        <a:effectLst/>
                        <a:latin typeface="Arial Narrow" panose="020B0606020202030204" pitchFamily="34" charset="0"/>
                        <a:ea typeface="Calibri"/>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18175">
                <a:tc>
                  <a:txBody>
                    <a:bodyPr/>
                    <a:lstStyle/>
                    <a:p>
                      <a:pPr algn="ctr"/>
                      <a:r>
                        <a:rPr lang="en-US" sz="1100" b="1" dirty="0" smtClean="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1450" marR="91450"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bl>
          </a:graphicData>
        </a:graphic>
      </p:graphicFrame>
      <p:sp>
        <p:nvSpPr>
          <p:cNvPr id="97411" name="TextBox 5"/>
          <p:cNvSpPr txBox="1">
            <a:spLocks noChangeArrowheads="1"/>
          </p:cNvSpPr>
          <p:nvPr/>
        </p:nvSpPr>
        <p:spPr bwMode="auto">
          <a:xfrm>
            <a:off x="636588" y="796925"/>
            <a:ext cx="555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Narrow" pitchFamily="34" charset="0"/>
                <a:ea typeface="+mn-ea"/>
                <a:cs typeface="Arial" charset="0"/>
              </a:rPr>
              <a:t>data</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Narrow" pitchFamily="34" charset="0"/>
                <a:ea typeface="+mn-ea"/>
                <a:cs typeface="Arial" charset="0"/>
              </a:rPr>
              <a:t>set</a:t>
            </a:r>
          </a:p>
        </p:txBody>
      </p:sp>
      <p:cxnSp>
        <p:nvCxnSpPr>
          <p:cNvPr id="13" name="Straight Arrow Connector 12"/>
          <p:cNvCxnSpPr/>
          <p:nvPr/>
        </p:nvCxnSpPr>
        <p:spPr>
          <a:xfrm>
            <a:off x="3773488" y="2816225"/>
            <a:ext cx="1393825" cy="0"/>
          </a:xfrm>
          <a:prstGeom prst="straightConnector1">
            <a:avLst/>
          </a:prstGeom>
          <a:ln w="762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860800" y="1393825"/>
            <a:ext cx="1306513" cy="1233488"/>
          </a:xfrm>
          <a:prstGeom prst="roundRect">
            <a:avLst>
              <a:gd name="adj" fmla="val 34849"/>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6600"/>
                </a:solidFill>
                <a:effectLst/>
                <a:uLnTx/>
                <a:uFillTx/>
                <a:latin typeface="Arial"/>
                <a:ea typeface="+mn-ea"/>
                <a:cs typeface="Arial" panose="020B0604020202020204" pitchFamily="34" charset="0"/>
              </a:rPr>
              <a:t>Singular value </a:t>
            </a:r>
            <a:r>
              <a:rPr kumimoji="0" lang="en-US" sz="1400" b="1" i="0" u="none" strike="noStrike" kern="1200" cap="none" spc="0" normalizeH="0" baseline="0" noProof="0" dirty="0" err="1">
                <a:ln>
                  <a:noFill/>
                </a:ln>
                <a:solidFill>
                  <a:srgbClr val="006600"/>
                </a:solidFill>
                <a:effectLst/>
                <a:uLnTx/>
                <a:uFillTx/>
                <a:latin typeface="Arial"/>
                <a:ea typeface="+mn-ea"/>
                <a:cs typeface="Arial" panose="020B0604020202020204" pitchFamily="34" charset="0"/>
              </a:rPr>
              <a:t>decomp</a:t>
            </a:r>
            <a:r>
              <a:rPr kumimoji="0" lang="en-US" sz="1400" b="1" i="0" u="none" strike="noStrike" kern="1200" cap="none" spc="0" normalizeH="0" baseline="0" noProof="0" dirty="0">
                <a:ln>
                  <a:noFill/>
                </a:ln>
                <a:solidFill>
                  <a:srgbClr val="006600"/>
                </a:solidFill>
                <a:effectLst/>
                <a:uLnTx/>
                <a:uFillTx/>
                <a:latin typeface="Arial"/>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Arial"/>
                <a:ea typeface="+mn-ea"/>
                <a:cs typeface="Arial" panose="020B0604020202020204" pitchFamily="34" charset="0"/>
              </a:rPr>
              <a:t>SVD</a:t>
            </a:r>
          </a:p>
        </p:txBody>
      </p:sp>
      <p:grpSp>
        <p:nvGrpSpPr>
          <p:cNvPr id="4" name="Group 3"/>
          <p:cNvGrpSpPr>
            <a:grpSpLocks/>
          </p:cNvGrpSpPr>
          <p:nvPr/>
        </p:nvGrpSpPr>
        <p:grpSpPr bwMode="auto">
          <a:xfrm>
            <a:off x="5233988" y="384175"/>
            <a:ext cx="3744912" cy="1465263"/>
            <a:chOff x="5234311" y="384628"/>
            <a:chExt cx="3744936" cy="1464581"/>
          </a:xfrm>
        </p:grpSpPr>
        <p:sp>
          <p:nvSpPr>
            <p:cNvPr id="97450" name="TextBox 6"/>
            <p:cNvSpPr txBox="1">
              <a:spLocks noChangeArrowheads="1"/>
            </p:cNvSpPr>
            <p:nvPr/>
          </p:nvSpPr>
          <p:spPr bwMode="auto">
            <a:xfrm rot="2181799">
              <a:off x="5473739" y="1197680"/>
              <a:ext cx="700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Narrow" pitchFamily="34" charset="0"/>
                  <a:ea typeface="+mn-ea"/>
                  <a:cs typeface="Arial" charset="0"/>
                </a:rPr>
                <a:t>vector</a:t>
              </a:r>
            </a:p>
          </p:txBody>
        </p:sp>
        <p:cxnSp>
          <p:nvCxnSpPr>
            <p:cNvPr id="9" name="Straight Connector 8"/>
            <p:cNvCxnSpPr/>
            <p:nvPr/>
          </p:nvCxnSpPr>
          <p:spPr>
            <a:xfrm flipH="1" flipV="1">
              <a:off x="5426399" y="901912"/>
              <a:ext cx="800105" cy="5823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452" name="TextBox 9"/>
            <p:cNvSpPr txBox="1">
              <a:spLocks noChangeArrowheads="1"/>
            </p:cNvSpPr>
            <p:nvPr/>
          </p:nvSpPr>
          <p:spPr bwMode="auto">
            <a:xfrm rot="2154997">
              <a:off x="5661591" y="935062"/>
              <a:ext cx="638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Narrow" pitchFamily="34" charset="0"/>
                  <a:ea typeface="+mn-ea"/>
                  <a:cs typeface="Arial" charset="0"/>
                </a:rPr>
                <a:t>value</a:t>
              </a:r>
            </a:p>
          </p:txBody>
        </p:sp>
        <p:sp>
          <p:nvSpPr>
            <p:cNvPr id="97453" name="TextBox 10"/>
            <p:cNvSpPr txBox="1">
              <a:spLocks noChangeArrowheads="1"/>
            </p:cNvSpPr>
            <p:nvPr/>
          </p:nvSpPr>
          <p:spPr bwMode="auto">
            <a:xfrm>
              <a:off x="5234311" y="384628"/>
              <a:ext cx="3744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charset="0"/>
                  <a:ea typeface="+mn-ea"/>
                  <a:cs typeface="Arial" charset="0"/>
                </a:rPr>
                <a:t>Singular values &amp; vectors</a:t>
              </a:r>
            </a:p>
          </p:txBody>
        </p:sp>
        <p:cxnSp>
          <p:nvCxnSpPr>
            <p:cNvPr id="25" name="Straight Connector 24"/>
            <p:cNvCxnSpPr/>
            <p:nvPr/>
          </p:nvCxnSpPr>
          <p:spPr>
            <a:xfrm flipH="1" flipV="1">
              <a:off x="5424812" y="1265281"/>
              <a:ext cx="800105" cy="5839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a:grpSpLocks/>
          </p:cNvGrpSpPr>
          <p:nvPr/>
        </p:nvGrpSpPr>
        <p:grpSpPr bwMode="auto">
          <a:xfrm>
            <a:off x="5468938" y="5240338"/>
            <a:ext cx="1425575" cy="1146175"/>
            <a:chOff x="3696237" y="2927796"/>
            <a:chExt cx="1324377" cy="1418824"/>
          </a:xfrm>
        </p:grpSpPr>
        <p:sp>
          <p:nvSpPr>
            <p:cNvPr id="27" name="Rectangle 26"/>
            <p:cNvSpPr/>
            <p:nvPr/>
          </p:nvSpPr>
          <p:spPr>
            <a:xfrm>
              <a:off x="3696237" y="3252042"/>
              <a:ext cx="979272" cy="109457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cxnSp>
          <p:nvCxnSpPr>
            <p:cNvPr id="28" name="Straight Connector 27"/>
            <p:cNvCxnSpPr/>
            <p:nvPr/>
          </p:nvCxnSpPr>
          <p:spPr>
            <a:xfrm flipV="1">
              <a:off x="3696237" y="2927796"/>
              <a:ext cx="345105" cy="3242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8135" y="2927796"/>
              <a:ext cx="346580" cy="3242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75509" y="4022373"/>
              <a:ext cx="345105" cy="324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6237" y="4022373"/>
              <a:ext cx="345105" cy="32424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41342" y="4022373"/>
              <a:ext cx="97927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41342" y="2927796"/>
              <a:ext cx="979272"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41342" y="2927796"/>
              <a:ext cx="0" cy="109457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0614" y="2927796"/>
              <a:ext cx="0" cy="109457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6" name="TextBox 35"/>
          <p:cNvSpPr txBox="1">
            <a:spLocks noChangeArrowheads="1"/>
          </p:cNvSpPr>
          <p:nvPr/>
        </p:nvSpPr>
        <p:spPr bwMode="auto">
          <a:xfrm>
            <a:off x="174625" y="5486400"/>
            <a:ext cx="1504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6600"/>
                </a:solidFill>
                <a:effectLst/>
                <a:uLnTx/>
                <a:uFillTx/>
                <a:latin typeface="Arial" charset="0"/>
                <a:ea typeface="+mn-ea"/>
                <a:cs typeface="Arial" charset="0"/>
              </a:rPr>
              <a:t>Correlation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6600"/>
                </a:solidFill>
                <a:effectLst/>
                <a:uLnTx/>
                <a:uFillTx/>
                <a:latin typeface="Arial" charset="0"/>
                <a:ea typeface="+mn-ea"/>
                <a:cs typeface="Arial" charset="0"/>
              </a:rPr>
              <a:t>Coefficients</a:t>
            </a:r>
          </a:p>
        </p:txBody>
      </p:sp>
      <p:sp>
        <p:nvSpPr>
          <p:cNvPr id="40" name="Freeform 39"/>
          <p:cNvSpPr/>
          <p:nvPr/>
        </p:nvSpPr>
        <p:spPr>
          <a:xfrm>
            <a:off x="1930400" y="4513263"/>
            <a:ext cx="4614863" cy="654050"/>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3978057 w 3978176"/>
              <a:gd name="connsiteY0" fmla="*/ 34386 h 890729"/>
              <a:gd name="connsiteX1" fmla="*/ 1278400 w 3978176"/>
              <a:gd name="connsiteY1" fmla="*/ 19872 h 890729"/>
              <a:gd name="connsiteX2" fmla="*/ 1144 w 3978176"/>
              <a:gd name="connsiteY2" fmla="*/ 890729 h 890729"/>
              <a:gd name="connsiteX0" fmla="*/ 3847649 w 3847767"/>
              <a:gd name="connsiteY0" fmla="*/ 28423 h 725109"/>
              <a:gd name="connsiteX1" fmla="*/ 1147992 w 3847767"/>
              <a:gd name="connsiteY1" fmla="*/ 13909 h 725109"/>
              <a:gd name="connsiteX2" fmla="*/ 1364 w 3847767"/>
              <a:gd name="connsiteY2" fmla="*/ 725109 h 725109"/>
              <a:gd name="connsiteX0" fmla="*/ 3847330 w 3847458"/>
              <a:gd name="connsiteY0" fmla="*/ 0 h 696686"/>
              <a:gd name="connsiteX1" fmla="*/ 1321844 w 3847458"/>
              <a:gd name="connsiteY1" fmla="*/ 43543 h 696686"/>
              <a:gd name="connsiteX2" fmla="*/ 1045 w 3847458"/>
              <a:gd name="connsiteY2" fmla="*/ 696686 h 696686"/>
              <a:gd name="connsiteX0" fmla="*/ 3848241 w 3848350"/>
              <a:gd name="connsiteY0" fmla="*/ 0 h 696686"/>
              <a:gd name="connsiteX1" fmla="*/ 974413 w 3848350"/>
              <a:gd name="connsiteY1" fmla="*/ 87086 h 696686"/>
              <a:gd name="connsiteX2" fmla="*/ 1956 w 3848350"/>
              <a:gd name="connsiteY2" fmla="*/ 696686 h 696686"/>
              <a:gd name="connsiteX0" fmla="*/ 3804664 w 3804774"/>
              <a:gd name="connsiteY0" fmla="*/ 11227 h 620828"/>
              <a:gd name="connsiteX1" fmla="*/ 974379 w 3804774"/>
              <a:gd name="connsiteY1" fmla="*/ 11228 h 620828"/>
              <a:gd name="connsiteX2" fmla="*/ 1922 w 3804774"/>
              <a:gd name="connsiteY2" fmla="*/ 620828 h 620828"/>
              <a:gd name="connsiteX0" fmla="*/ 4616259 w 4616376"/>
              <a:gd name="connsiteY0" fmla="*/ 12680 h 665824"/>
              <a:gd name="connsiteX1" fmla="*/ 1785974 w 4616376"/>
              <a:gd name="connsiteY1" fmla="*/ 12681 h 665824"/>
              <a:gd name="connsiteX2" fmla="*/ 717 w 4616376"/>
              <a:gd name="connsiteY2" fmla="*/ 665824 h 665824"/>
              <a:gd name="connsiteX0" fmla="*/ 4616259 w 4616376"/>
              <a:gd name="connsiteY0" fmla="*/ 627 h 653771"/>
              <a:gd name="connsiteX1" fmla="*/ 1785974 w 4616376"/>
              <a:gd name="connsiteY1" fmla="*/ 628 h 653771"/>
              <a:gd name="connsiteX2" fmla="*/ 717 w 4616376"/>
              <a:gd name="connsiteY2" fmla="*/ 653771 h 653771"/>
              <a:gd name="connsiteX0" fmla="*/ 4616259 w 4616376"/>
              <a:gd name="connsiteY0" fmla="*/ 813 h 653957"/>
              <a:gd name="connsiteX1" fmla="*/ 1785974 w 4616376"/>
              <a:gd name="connsiteY1" fmla="*/ 814 h 653957"/>
              <a:gd name="connsiteX2" fmla="*/ 717 w 4616376"/>
              <a:gd name="connsiteY2" fmla="*/ 653957 h 653957"/>
              <a:gd name="connsiteX0" fmla="*/ 4617091 w 4617183"/>
              <a:gd name="connsiteY0" fmla="*/ 0 h 653144"/>
              <a:gd name="connsiteX1" fmla="*/ 1206234 w 4617183"/>
              <a:gd name="connsiteY1" fmla="*/ 43543 h 653144"/>
              <a:gd name="connsiteX2" fmla="*/ 1549 w 4617183"/>
              <a:gd name="connsiteY2" fmla="*/ 653144 h 653144"/>
              <a:gd name="connsiteX0" fmla="*/ 4617091 w 4617183"/>
              <a:gd name="connsiteY0" fmla="*/ 0 h 653144"/>
              <a:gd name="connsiteX1" fmla="*/ 1206234 w 4617183"/>
              <a:gd name="connsiteY1" fmla="*/ 43543 h 653144"/>
              <a:gd name="connsiteX2" fmla="*/ 1549 w 4617183"/>
              <a:gd name="connsiteY2" fmla="*/ 653144 h 653144"/>
              <a:gd name="connsiteX0" fmla="*/ 4615542 w 4615634"/>
              <a:gd name="connsiteY0" fmla="*/ 0 h 653144"/>
              <a:gd name="connsiteX1" fmla="*/ 1204685 w 4615634"/>
              <a:gd name="connsiteY1" fmla="*/ 43543 h 653144"/>
              <a:gd name="connsiteX2" fmla="*/ 0 w 4615634"/>
              <a:gd name="connsiteY2" fmla="*/ 653144 h 653144"/>
            </a:gdLst>
            <a:ahLst/>
            <a:cxnLst>
              <a:cxn ang="0">
                <a:pos x="connsiteX0" y="connsiteY0"/>
              </a:cxn>
              <a:cxn ang="0">
                <a:pos x="connsiteX1" y="connsiteY1"/>
              </a:cxn>
              <a:cxn ang="0">
                <a:pos x="connsiteX2" y="connsiteY2"/>
              </a:cxn>
            </a:cxnLst>
            <a:rect l="l" t="t" r="r" b="b"/>
            <a:pathLst>
              <a:path w="4615634" h="653144">
                <a:moveTo>
                  <a:pt x="4615542" y="0"/>
                </a:moveTo>
                <a:cubicBezTo>
                  <a:pt x="4633685" y="403376"/>
                  <a:pt x="1973942" y="-79829"/>
                  <a:pt x="1204685" y="43543"/>
                </a:cubicBezTo>
                <a:cubicBezTo>
                  <a:pt x="435428" y="166915"/>
                  <a:pt x="11491" y="121560"/>
                  <a:pt x="0" y="653144"/>
                </a:cubicBezTo>
              </a:path>
            </a:pathLst>
          </a:custGeom>
          <a:noFill/>
          <a:ln w="57150">
            <a:solidFill>
              <a:srgbClr val="C898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1" name="TextBox 40"/>
          <p:cNvSpPr txBox="1">
            <a:spLocks noChangeArrowheads="1"/>
          </p:cNvSpPr>
          <p:nvPr/>
        </p:nvSpPr>
        <p:spPr bwMode="auto">
          <a:xfrm>
            <a:off x="1565275" y="5080000"/>
            <a:ext cx="908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charset="0"/>
                <a:ea typeface="+mn-ea"/>
                <a:cs typeface="Arial" charset="0"/>
              </a:rPr>
              <a:t>-0.68 </a:t>
            </a:r>
          </a:p>
        </p:txBody>
      </p:sp>
      <p:sp>
        <p:nvSpPr>
          <p:cNvPr id="43" name="Freeform 42"/>
          <p:cNvSpPr/>
          <p:nvPr/>
        </p:nvSpPr>
        <p:spPr>
          <a:xfrm>
            <a:off x="2730500" y="4462463"/>
            <a:ext cx="4418013" cy="682625"/>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4615542 w 4615636"/>
              <a:gd name="connsiteY0" fmla="*/ 0 h 1233714"/>
              <a:gd name="connsiteX1" fmla="*/ 1277256 w 4615636"/>
              <a:gd name="connsiteY1" fmla="*/ 362857 h 1233714"/>
              <a:gd name="connsiteX2" fmla="*/ 0 w 4615636"/>
              <a:gd name="connsiteY2" fmla="*/ 1233714 h 1233714"/>
              <a:gd name="connsiteX0" fmla="*/ 4615542 w 4615636"/>
              <a:gd name="connsiteY0" fmla="*/ 0 h 1233714"/>
              <a:gd name="connsiteX1" fmla="*/ 1277256 w 4615636"/>
              <a:gd name="connsiteY1" fmla="*/ 362857 h 1233714"/>
              <a:gd name="connsiteX2" fmla="*/ 0 w 4615636"/>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3715656 w 3715750"/>
              <a:gd name="connsiteY0" fmla="*/ 0 h 798285"/>
              <a:gd name="connsiteX1" fmla="*/ 507999 w 3715750"/>
              <a:gd name="connsiteY1" fmla="*/ 246742 h 798285"/>
              <a:gd name="connsiteX2" fmla="*/ 0 w 3715750"/>
              <a:gd name="connsiteY2" fmla="*/ 798285 h 798285"/>
              <a:gd name="connsiteX0" fmla="*/ 3657599 w 3657695"/>
              <a:gd name="connsiteY0" fmla="*/ 0 h 711199"/>
              <a:gd name="connsiteX1" fmla="*/ 507999 w 3657695"/>
              <a:gd name="connsiteY1" fmla="*/ 159656 h 711199"/>
              <a:gd name="connsiteX2" fmla="*/ 0 w 3657695"/>
              <a:gd name="connsiteY2" fmla="*/ 711199 h 711199"/>
              <a:gd name="connsiteX0" fmla="*/ 4412342 w 4412442"/>
              <a:gd name="connsiteY0" fmla="*/ 0 h 682171"/>
              <a:gd name="connsiteX1" fmla="*/ 1262742 w 4412442"/>
              <a:gd name="connsiteY1" fmla="*/ 159656 h 682171"/>
              <a:gd name="connsiteX2" fmla="*/ 0 w 4412442"/>
              <a:gd name="connsiteY2" fmla="*/ 682171 h 682171"/>
              <a:gd name="connsiteX0" fmla="*/ 4412342 w 4412442"/>
              <a:gd name="connsiteY0" fmla="*/ 0 h 682171"/>
              <a:gd name="connsiteX1" fmla="*/ 1262742 w 4412442"/>
              <a:gd name="connsiteY1" fmla="*/ 159656 h 682171"/>
              <a:gd name="connsiteX2" fmla="*/ 0 w 4412442"/>
              <a:gd name="connsiteY2" fmla="*/ 682171 h 682171"/>
              <a:gd name="connsiteX0" fmla="*/ 4412342 w 4412342"/>
              <a:gd name="connsiteY0" fmla="*/ 0 h 682171"/>
              <a:gd name="connsiteX1" fmla="*/ 1262742 w 4412342"/>
              <a:gd name="connsiteY1" fmla="*/ 159656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638628 w 4412342"/>
              <a:gd name="connsiteY1" fmla="*/ 217713 h 682171"/>
              <a:gd name="connsiteX2" fmla="*/ 0 w 4412342"/>
              <a:gd name="connsiteY2" fmla="*/ 682171 h 682171"/>
              <a:gd name="connsiteX0" fmla="*/ 4412342 w 4412342"/>
              <a:gd name="connsiteY0" fmla="*/ 0 h 682171"/>
              <a:gd name="connsiteX1" fmla="*/ 638628 w 4412342"/>
              <a:gd name="connsiteY1" fmla="*/ 188684 h 682171"/>
              <a:gd name="connsiteX2" fmla="*/ 0 w 4412342"/>
              <a:gd name="connsiteY2" fmla="*/ 682171 h 682171"/>
              <a:gd name="connsiteX0" fmla="*/ 4429550 w 4429550"/>
              <a:gd name="connsiteY0" fmla="*/ 0 h 682171"/>
              <a:gd name="connsiteX1" fmla="*/ 655836 w 4429550"/>
              <a:gd name="connsiteY1" fmla="*/ 188684 h 682171"/>
              <a:gd name="connsiteX2" fmla="*/ 17208 w 4429550"/>
              <a:gd name="connsiteY2" fmla="*/ 682171 h 682171"/>
              <a:gd name="connsiteX0" fmla="*/ 4417732 w 4417732"/>
              <a:gd name="connsiteY0" fmla="*/ 0 h 682171"/>
              <a:gd name="connsiteX1" fmla="*/ 644018 w 4417732"/>
              <a:gd name="connsiteY1" fmla="*/ 188684 h 682171"/>
              <a:gd name="connsiteX2" fmla="*/ 5390 w 4417732"/>
              <a:gd name="connsiteY2" fmla="*/ 682171 h 682171"/>
            </a:gdLst>
            <a:ahLst/>
            <a:cxnLst>
              <a:cxn ang="0">
                <a:pos x="connsiteX0" y="connsiteY0"/>
              </a:cxn>
              <a:cxn ang="0">
                <a:pos x="connsiteX1" y="connsiteY1"/>
              </a:cxn>
              <a:cxn ang="0">
                <a:pos x="connsiteX2" y="connsiteY2"/>
              </a:cxn>
            </a:cxnLst>
            <a:rect l="l" t="t" r="r" b="b"/>
            <a:pathLst>
              <a:path w="4417732" h="682171">
                <a:moveTo>
                  <a:pt x="4417732" y="0"/>
                </a:moveTo>
                <a:cubicBezTo>
                  <a:pt x="4406846" y="780747"/>
                  <a:pt x="1379408" y="74989"/>
                  <a:pt x="644018" y="188684"/>
                </a:cubicBezTo>
                <a:cubicBezTo>
                  <a:pt x="-91372" y="302379"/>
                  <a:pt x="2367" y="310244"/>
                  <a:pt x="5390" y="682171"/>
                </a:cubicBezTo>
              </a:path>
            </a:pathLst>
          </a:custGeom>
          <a:noFill/>
          <a:ln w="57150">
            <a:solidFill>
              <a:srgbClr val="FFDA6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4" name="Freeform 43"/>
          <p:cNvSpPr/>
          <p:nvPr/>
        </p:nvSpPr>
        <p:spPr>
          <a:xfrm>
            <a:off x="3424238" y="4498975"/>
            <a:ext cx="4311650" cy="682625"/>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5167085 w 5167165"/>
              <a:gd name="connsiteY0" fmla="*/ 0 h 1509486"/>
              <a:gd name="connsiteX1" fmla="*/ 1277256 w 5167165"/>
              <a:gd name="connsiteY1" fmla="*/ 638629 h 1509486"/>
              <a:gd name="connsiteX2" fmla="*/ 0 w 5167165"/>
              <a:gd name="connsiteY2" fmla="*/ 1509486 h 1509486"/>
              <a:gd name="connsiteX0" fmla="*/ 5167085 w 5167172"/>
              <a:gd name="connsiteY0" fmla="*/ 0 h 1509486"/>
              <a:gd name="connsiteX1" fmla="*/ 1509484 w 5167172"/>
              <a:gd name="connsiteY1" fmla="*/ 435429 h 1509486"/>
              <a:gd name="connsiteX2" fmla="*/ 0 w 5167172"/>
              <a:gd name="connsiteY2" fmla="*/ 1509486 h 1509486"/>
              <a:gd name="connsiteX0" fmla="*/ 5167085 w 5167085"/>
              <a:gd name="connsiteY0" fmla="*/ 0 h 1509486"/>
              <a:gd name="connsiteX1" fmla="*/ 1509484 w 5167085"/>
              <a:gd name="connsiteY1" fmla="*/ 435429 h 1509486"/>
              <a:gd name="connsiteX2" fmla="*/ 0 w 5167085"/>
              <a:gd name="connsiteY2" fmla="*/ 1509486 h 1509486"/>
              <a:gd name="connsiteX0" fmla="*/ 5168172 w 5168172"/>
              <a:gd name="connsiteY0" fmla="*/ 0 h 1509486"/>
              <a:gd name="connsiteX1" fmla="*/ 1510571 w 5168172"/>
              <a:gd name="connsiteY1" fmla="*/ 435429 h 1509486"/>
              <a:gd name="connsiteX2" fmla="*/ 1087 w 5168172"/>
              <a:gd name="connsiteY2" fmla="*/ 1509486 h 1509486"/>
              <a:gd name="connsiteX0" fmla="*/ 3912018 w 3912018"/>
              <a:gd name="connsiteY0" fmla="*/ 0 h 754743"/>
              <a:gd name="connsiteX1" fmla="*/ 254417 w 3912018"/>
              <a:gd name="connsiteY1" fmla="*/ 435429 h 754743"/>
              <a:gd name="connsiteX2" fmla="*/ 326991 w 3912018"/>
              <a:gd name="connsiteY2"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953558 w 3953558"/>
              <a:gd name="connsiteY0" fmla="*/ 0 h 754743"/>
              <a:gd name="connsiteX1" fmla="*/ 760414 w 3953558"/>
              <a:gd name="connsiteY1" fmla="*/ 406403 h 754743"/>
              <a:gd name="connsiteX2" fmla="*/ 368531 w 3953558"/>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1306283 w 3585027"/>
              <a:gd name="connsiteY1" fmla="*/ 493489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605979 w 3605979"/>
              <a:gd name="connsiteY0" fmla="*/ 0 h 754743"/>
              <a:gd name="connsiteX1" fmla="*/ 1022435 w 3605979"/>
              <a:gd name="connsiteY1" fmla="*/ 449946 h 754743"/>
              <a:gd name="connsiteX2" fmla="*/ 20952 w 3605979"/>
              <a:gd name="connsiteY2" fmla="*/ 754743 h 754743"/>
              <a:gd name="connsiteX0" fmla="*/ 3585592 w 3585592"/>
              <a:gd name="connsiteY0" fmla="*/ 0 h 754743"/>
              <a:gd name="connsiteX1" fmla="*/ 1002048 w 3585592"/>
              <a:gd name="connsiteY1" fmla="*/ 449946 h 754743"/>
              <a:gd name="connsiteX2" fmla="*/ 565 w 3585592"/>
              <a:gd name="connsiteY2" fmla="*/ 754743 h 754743"/>
              <a:gd name="connsiteX0" fmla="*/ 3586360 w 3586360"/>
              <a:gd name="connsiteY0" fmla="*/ 0 h 754743"/>
              <a:gd name="connsiteX1" fmla="*/ 552873 w 3586360"/>
              <a:gd name="connsiteY1" fmla="*/ 391889 h 754743"/>
              <a:gd name="connsiteX2" fmla="*/ 1333 w 3586360"/>
              <a:gd name="connsiteY2" fmla="*/ 754743 h 754743"/>
              <a:gd name="connsiteX0" fmla="*/ 3535433 w 3535433"/>
              <a:gd name="connsiteY0" fmla="*/ 0 h 653143"/>
              <a:gd name="connsiteX1" fmla="*/ 560003 w 3535433"/>
              <a:gd name="connsiteY1" fmla="*/ 290289 h 653143"/>
              <a:gd name="connsiteX2" fmla="*/ 8463 w 3535433"/>
              <a:gd name="connsiteY2" fmla="*/ 653143 h 653143"/>
              <a:gd name="connsiteX0" fmla="*/ 4311405 w 4311405"/>
              <a:gd name="connsiteY0" fmla="*/ 0 h 682172"/>
              <a:gd name="connsiteX1" fmla="*/ 1335975 w 4311405"/>
              <a:gd name="connsiteY1" fmla="*/ 290289 h 682172"/>
              <a:gd name="connsiteX2" fmla="*/ 663 w 4311405"/>
              <a:gd name="connsiteY2" fmla="*/ 682172 h 682172"/>
              <a:gd name="connsiteX0" fmla="*/ 4311392 w 4311392"/>
              <a:gd name="connsiteY0" fmla="*/ 0 h 682172"/>
              <a:gd name="connsiteX1" fmla="*/ 1335962 w 4311392"/>
              <a:gd name="connsiteY1" fmla="*/ 290289 h 682172"/>
              <a:gd name="connsiteX2" fmla="*/ 650 w 4311392"/>
              <a:gd name="connsiteY2" fmla="*/ 682172 h 682172"/>
              <a:gd name="connsiteX0" fmla="*/ 4312255 w 4312255"/>
              <a:gd name="connsiteY0" fmla="*/ 0 h 682172"/>
              <a:gd name="connsiteX1" fmla="*/ 944940 w 4312255"/>
              <a:gd name="connsiteY1" fmla="*/ 246746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Lst>
            <a:ahLst/>
            <a:cxnLst>
              <a:cxn ang="0">
                <a:pos x="connsiteX0" y="connsiteY0"/>
              </a:cxn>
              <a:cxn ang="0">
                <a:pos x="connsiteX1" y="connsiteY1"/>
              </a:cxn>
              <a:cxn ang="0">
                <a:pos x="connsiteX2" y="connsiteY2"/>
              </a:cxn>
            </a:cxnLst>
            <a:rect l="l" t="t" r="r" b="b"/>
            <a:pathLst>
              <a:path w="4312255" h="682172">
                <a:moveTo>
                  <a:pt x="4312255" y="0"/>
                </a:moveTo>
                <a:cubicBezTo>
                  <a:pt x="4246940" y="781352"/>
                  <a:pt x="1648883" y="350765"/>
                  <a:pt x="944940" y="290289"/>
                </a:cubicBezTo>
                <a:cubicBezTo>
                  <a:pt x="240997" y="229813"/>
                  <a:pt x="-22679" y="38706"/>
                  <a:pt x="1513" y="682172"/>
                </a:cubicBezTo>
              </a:path>
            </a:pathLst>
          </a:custGeom>
          <a:noFill/>
          <a:ln w="57150">
            <a:solidFill>
              <a:srgbClr val="FFD85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46" name="Freeform 45"/>
          <p:cNvSpPr/>
          <p:nvPr/>
        </p:nvSpPr>
        <p:spPr>
          <a:xfrm>
            <a:off x="1181100" y="4325938"/>
            <a:ext cx="385763" cy="942975"/>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269751 w 385866"/>
              <a:gd name="connsiteY0" fmla="*/ 0 h 943428"/>
              <a:gd name="connsiteX1" fmla="*/ 385866 w 385866"/>
              <a:gd name="connsiteY1" fmla="*/ 943428 h 943428"/>
            </a:gdLst>
            <a:ahLst/>
            <a:cxnLst>
              <a:cxn ang="0">
                <a:pos x="connsiteX0" y="connsiteY0"/>
              </a:cxn>
              <a:cxn ang="0">
                <a:pos x="connsiteX1" y="connsiteY1"/>
              </a:cxn>
            </a:cxnLst>
            <a:rect l="l" t="t" r="r" b="b"/>
            <a:pathLst>
              <a:path w="385866" h="943428">
                <a:moveTo>
                  <a:pt x="269751" y="0"/>
                </a:moveTo>
                <a:cubicBezTo>
                  <a:pt x="260075" y="759581"/>
                  <a:pt x="-402744" y="924075"/>
                  <a:pt x="385866" y="943428"/>
                </a:cubicBezTo>
              </a:path>
            </a:pathLst>
          </a:custGeom>
          <a:noFill/>
          <a:ln w="5715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0" name="TextBox 49"/>
          <p:cNvSpPr txBox="1">
            <a:spLocks noChangeArrowheads="1"/>
          </p:cNvSpPr>
          <p:nvPr/>
        </p:nvSpPr>
        <p:spPr bwMode="auto">
          <a:xfrm rot="5400000">
            <a:off x="6719887" y="5529263"/>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6600"/>
                </a:solidFill>
                <a:effectLst/>
                <a:uLnTx/>
                <a:uFillTx/>
                <a:latin typeface="Arial" charset="0"/>
                <a:ea typeface="+mn-ea"/>
                <a:cs typeface="Arial" charset="0"/>
              </a:rPr>
              <a:t>CC2</a:t>
            </a:r>
          </a:p>
        </p:txBody>
      </p:sp>
      <p:sp>
        <p:nvSpPr>
          <p:cNvPr id="52" name="TextBox 51"/>
          <p:cNvSpPr txBox="1">
            <a:spLocks noChangeArrowheads="1"/>
          </p:cNvSpPr>
          <p:nvPr/>
        </p:nvSpPr>
        <p:spPr bwMode="auto">
          <a:xfrm>
            <a:off x="6683375" y="61468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6600"/>
                </a:solidFill>
                <a:effectLst/>
                <a:uLnTx/>
                <a:uFillTx/>
                <a:latin typeface="Arial" charset="0"/>
                <a:ea typeface="+mn-ea"/>
                <a:cs typeface="Arial" charset="0"/>
              </a:rPr>
              <a:t>CC3</a:t>
            </a:r>
          </a:p>
        </p:txBody>
      </p:sp>
      <p:sp>
        <p:nvSpPr>
          <p:cNvPr id="53" name="TextBox 52"/>
          <p:cNvSpPr txBox="1">
            <a:spLocks noChangeArrowheads="1"/>
          </p:cNvSpPr>
          <p:nvPr/>
        </p:nvSpPr>
        <p:spPr bwMode="auto">
          <a:xfrm>
            <a:off x="6415088" y="4949825"/>
            <a:ext cx="64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6600"/>
                </a:solidFill>
                <a:effectLst/>
                <a:uLnTx/>
                <a:uFillTx/>
                <a:latin typeface="Arial" charset="0"/>
                <a:ea typeface="+mn-ea"/>
                <a:cs typeface="Arial" charset="0"/>
              </a:rPr>
              <a:t>CC1</a:t>
            </a:r>
          </a:p>
        </p:txBody>
      </p:sp>
      <p:sp>
        <p:nvSpPr>
          <p:cNvPr id="54" name="TextBox 53"/>
          <p:cNvSpPr txBox="1">
            <a:spLocks noChangeArrowheads="1"/>
          </p:cNvSpPr>
          <p:nvPr/>
        </p:nvSpPr>
        <p:spPr bwMode="auto">
          <a:xfrm>
            <a:off x="1662113" y="5421313"/>
            <a:ext cx="2211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6600"/>
                </a:solidFill>
                <a:effectLst/>
                <a:uLnTx/>
                <a:uFillTx/>
                <a:latin typeface="Arial" charset="0"/>
                <a:ea typeface="+mn-ea"/>
                <a:cs typeface="Arial" charset="0"/>
              </a:rPr>
              <a:t>CC1     CC2    CC3</a:t>
            </a:r>
          </a:p>
        </p:txBody>
      </p:sp>
      <p:sp>
        <p:nvSpPr>
          <p:cNvPr id="48" name="Left Brace 47"/>
          <p:cNvSpPr/>
          <p:nvPr/>
        </p:nvSpPr>
        <p:spPr>
          <a:xfrm rot="16200000">
            <a:off x="2554288" y="4789488"/>
            <a:ext cx="392112" cy="2074862"/>
          </a:xfrm>
          <a:prstGeom prst="leftBrace">
            <a:avLst>
              <a:gd name="adj1" fmla="val 45370"/>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grpSp>
        <p:nvGrpSpPr>
          <p:cNvPr id="14" name="Group 13"/>
          <p:cNvGrpSpPr>
            <a:grpSpLocks/>
          </p:cNvGrpSpPr>
          <p:nvPr/>
        </p:nvGrpSpPr>
        <p:grpSpPr bwMode="auto">
          <a:xfrm>
            <a:off x="2744788" y="5588000"/>
            <a:ext cx="3325812" cy="668338"/>
            <a:chOff x="2745382" y="5587998"/>
            <a:chExt cx="3324861" cy="668417"/>
          </a:xfrm>
        </p:grpSpPr>
        <p:sp>
          <p:nvSpPr>
            <p:cNvPr id="49" name="Freeform 48"/>
            <p:cNvSpPr/>
            <p:nvPr/>
          </p:nvSpPr>
          <p:spPr>
            <a:xfrm>
              <a:off x="2745382" y="5891247"/>
              <a:ext cx="3324861" cy="365168"/>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861" h="365430">
                  <a:moveTo>
                    <a:pt x="182" y="99674"/>
                  </a:moveTo>
                  <a:cubicBezTo>
                    <a:pt x="-6245" y="255966"/>
                    <a:pt x="158176" y="376145"/>
                    <a:pt x="363946" y="364673"/>
                  </a:cubicBezTo>
                  <a:cubicBezTo>
                    <a:pt x="569716" y="353201"/>
                    <a:pt x="888879" y="76805"/>
                    <a:pt x="1234803" y="30843"/>
                  </a:cubicBezTo>
                  <a:cubicBezTo>
                    <a:pt x="1580727" y="-15119"/>
                    <a:pt x="2076632" y="-605"/>
                    <a:pt x="2424975" y="16329"/>
                  </a:cubicBezTo>
                  <a:cubicBezTo>
                    <a:pt x="2773318" y="33263"/>
                    <a:pt x="3177299" y="125188"/>
                    <a:pt x="3324861" y="132445"/>
                  </a:cubicBezTo>
                </a:path>
              </a:pathLst>
            </a:custGeom>
            <a:noFill/>
            <a:ln w="28575">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97440" name="TextBox 54"/>
            <p:cNvSpPr txBox="1">
              <a:spLocks noChangeArrowheads="1"/>
            </p:cNvSpPr>
            <p:nvPr/>
          </p:nvSpPr>
          <p:spPr bwMode="auto">
            <a:xfrm>
              <a:off x="3978831" y="5587998"/>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70C0"/>
                  </a:solidFill>
                  <a:effectLst/>
                  <a:uLnTx/>
                  <a:uFillTx/>
                  <a:latin typeface="Arial" charset="0"/>
                  <a:ea typeface="+mn-ea"/>
                  <a:cs typeface="Arial" charset="0"/>
                </a:rPr>
                <a:t>data set #1</a:t>
              </a:r>
            </a:p>
          </p:txBody>
        </p:sp>
      </p:grpSp>
      <p:sp>
        <p:nvSpPr>
          <p:cNvPr id="70" name="TextBox 69"/>
          <p:cNvSpPr txBox="1">
            <a:spLocks noChangeArrowheads="1"/>
          </p:cNvSpPr>
          <p:nvPr/>
        </p:nvSpPr>
        <p:spPr bwMode="auto">
          <a:xfrm>
            <a:off x="7256463" y="5006975"/>
            <a:ext cx="16811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charset="0"/>
                <a:ea typeface="+mn-ea"/>
                <a:cs typeface="Arial" charset="0"/>
              </a:rPr>
              <a:t>Data sets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charset="0"/>
                <a:ea typeface="+mn-ea"/>
                <a:cs typeface="Arial" charset="0"/>
              </a:rPr>
              <a:t>Positioned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charset="0"/>
                <a:ea typeface="+mn-ea"/>
                <a:cs typeface="Arial" charset="0"/>
              </a:rPr>
              <a:t>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charset="0"/>
                <a:ea typeface="+mn-ea"/>
                <a:cs typeface="Arial" charset="0"/>
              </a:rPr>
              <a:t>“Correlation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charset="0"/>
                <a:ea typeface="+mn-ea"/>
                <a:cs typeface="Arial" charset="0"/>
              </a:rPr>
              <a:t>Space”</a:t>
            </a:r>
          </a:p>
        </p:txBody>
      </p:sp>
      <p:sp>
        <p:nvSpPr>
          <p:cNvPr id="45" name="TextBox 44"/>
          <p:cNvSpPr txBox="1">
            <a:spLocks noChangeArrowheads="1"/>
          </p:cNvSpPr>
          <p:nvPr/>
        </p:nvSpPr>
        <p:spPr bwMode="auto">
          <a:xfrm>
            <a:off x="2360613" y="5078413"/>
            <a:ext cx="80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charset="0"/>
                <a:ea typeface="+mn-ea"/>
                <a:cs typeface="Arial" charset="0"/>
              </a:rPr>
              <a:t>-0.24 </a:t>
            </a:r>
          </a:p>
        </p:txBody>
      </p:sp>
      <p:grpSp>
        <p:nvGrpSpPr>
          <p:cNvPr id="12" name="Group 11"/>
          <p:cNvGrpSpPr>
            <a:grpSpLocks/>
          </p:cNvGrpSpPr>
          <p:nvPr/>
        </p:nvGrpSpPr>
        <p:grpSpPr bwMode="auto">
          <a:xfrm>
            <a:off x="2014538" y="4238625"/>
            <a:ext cx="4648200" cy="2408238"/>
            <a:chOff x="2014174" y="4238171"/>
            <a:chExt cx="4647886" cy="2408433"/>
          </a:xfrm>
        </p:grpSpPr>
        <p:sp>
          <p:nvSpPr>
            <p:cNvPr id="56" name="Freeform 55"/>
            <p:cNvSpPr/>
            <p:nvPr/>
          </p:nvSpPr>
          <p:spPr>
            <a:xfrm>
              <a:off x="3134873" y="5667037"/>
              <a:ext cx="2823971" cy="792227"/>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Lst>
              <a:ahLst/>
              <a:cxnLst>
                <a:cxn ang="0">
                  <a:pos x="connsiteX0" y="connsiteY0"/>
                </a:cxn>
                <a:cxn ang="0">
                  <a:pos x="connsiteX1" y="connsiteY1"/>
                </a:cxn>
                <a:cxn ang="0">
                  <a:pos x="connsiteX2" y="connsiteY2"/>
                </a:cxn>
                <a:cxn ang="0">
                  <a:pos x="connsiteX3" y="connsiteY3"/>
                </a:cxn>
              </a:cxnLst>
              <a:rect l="l" t="t" r="r" b="b"/>
              <a:pathLst>
                <a:path w="2204652" h="739277">
                  <a:moveTo>
                    <a:pt x="0" y="739277"/>
                  </a:moveTo>
                  <a:cubicBezTo>
                    <a:pt x="85012" y="723452"/>
                    <a:pt x="398613" y="540328"/>
                    <a:pt x="668763" y="495112"/>
                  </a:cubicBezTo>
                  <a:cubicBezTo>
                    <a:pt x="938913" y="449896"/>
                    <a:pt x="1319578" y="455548"/>
                    <a:pt x="1620899" y="467982"/>
                  </a:cubicBezTo>
                  <a:cubicBezTo>
                    <a:pt x="1922220" y="480416"/>
                    <a:pt x="1937346" y="995437"/>
                    <a:pt x="2204652" y="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58" name="Freeform 57"/>
            <p:cNvSpPr/>
            <p:nvPr/>
          </p:nvSpPr>
          <p:spPr>
            <a:xfrm>
              <a:off x="3157097" y="5776584"/>
              <a:ext cx="3504963" cy="86367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37396"/>
                <a:gd name="connsiteY0" fmla="*/ 807100 h 807100"/>
                <a:gd name="connsiteX1" fmla="*/ 680098 w 2737396"/>
                <a:gd name="connsiteY1" fmla="*/ 644324 h 807100"/>
                <a:gd name="connsiteX2" fmla="*/ 1632234 w 2737396"/>
                <a:gd name="connsiteY2" fmla="*/ 617194 h 807100"/>
                <a:gd name="connsiteX3" fmla="*/ 2737396 w 2737396"/>
                <a:gd name="connsiteY3" fmla="*/ 0 h 807100"/>
              </a:gdLst>
              <a:ahLst/>
              <a:cxnLst>
                <a:cxn ang="0">
                  <a:pos x="connsiteX0" y="connsiteY0"/>
                </a:cxn>
                <a:cxn ang="0">
                  <a:pos x="connsiteX1" y="connsiteY1"/>
                </a:cxn>
                <a:cxn ang="0">
                  <a:pos x="connsiteX2" y="connsiteY2"/>
                </a:cxn>
                <a:cxn ang="0">
                  <a:pos x="connsiteX3" y="connsiteY3"/>
                </a:cxn>
              </a:cxnLst>
              <a:rect l="l" t="t" r="r" b="b"/>
              <a:pathLst>
                <a:path w="2737396" h="807100">
                  <a:moveTo>
                    <a:pt x="0" y="807100"/>
                  </a:moveTo>
                  <a:cubicBezTo>
                    <a:pt x="85012" y="791275"/>
                    <a:pt x="409948" y="689540"/>
                    <a:pt x="680098" y="644324"/>
                  </a:cubicBezTo>
                  <a:cubicBezTo>
                    <a:pt x="950248" y="599108"/>
                    <a:pt x="1210007" y="616063"/>
                    <a:pt x="1632234" y="617194"/>
                  </a:cubicBezTo>
                  <a:cubicBezTo>
                    <a:pt x="2054461" y="618325"/>
                    <a:pt x="2470090" y="995437"/>
                    <a:pt x="2737396" y="0"/>
                  </a:cubicBezTo>
                </a:path>
              </a:pathLst>
            </a:custGeom>
            <a:noFill/>
            <a:ln w="2857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5" name="Freeform 64"/>
            <p:cNvSpPr/>
            <p:nvPr/>
          </p:nvSpPr>
          <p:spPr>
            <a:xfrm>
              <a:off x="2690403" y="6271924"/>
              <a:ext cx="453994" cy="18734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Lst>
              <a:ahLst/>
              <a:cxnLst>
                <a:cxn ang="0">
                  <a:pos x="connsiteX0" y="connsiteY0"/>
                </a:cxn>
                <a:cxn ang="0">
                  <a:pos x="connsiteX1" y="connsiteY1"/>
                </a:cxn>
              </a:cxnLst>
              <a:rect l="l" t="t" r="r" b="b"/>
              <a:pathLst>
                <a:path w="454251" h="188141">
                  <a:moveTo>
                    <a:pt x="0" y="0"/>
                  </a:moveTo>
                  <a:cubicBezTo>
                    <a:pt x="81679" y="153911"/>
                    <a:pt x="248481" y="197890"/>
                    <a:pt x="454251" y="186418"/>
                  </a:cubicBezTo>
                </a:path>
              </a:pathLst>
            </a:custGeom>
            <a:noFill/>
            <a:ln w="28575">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6" name="Freeform 65"/>
            <p:cNvSpPr/>
            <p:nvPr/>
          </p:nvSpPr>
          <p:spPr>
            <a:xfrm>
              <a:off x="2647543" y="6505305"/>
              <a:ext cx="511140" cy="141299"/>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 name="connsiteX0" fmla="*/ 0 w 511401"/>
                <a:gd name="connsiteY0" fmla="*/ 0 h 141595"/>
                <a:gd name="connsiteX1" fmla="*/ 511401 w 511401"/>
                <a:gd name="connsiteY1" fmla="*/ 136412 h 141595"/>
              </a:gdLst>
              <a:ahLst/>
              <a:cxnLst>
                <a:cxn ang="0">
                  <a:pos x="connsiteX0" y="connsiteY0"/>
                </a:cxn>
                <a:cxn ang="0">
                  <a:pos x="connsiteX1" y="connsiteY1"/>
                </a:cxn>
              </a:cxnLst>
              <a:rect l="l" t="t" r="r" b="b"/>
              <a:pathLst>
                <a:path w="511401" h="141595">
                  <a:moveTo>
                    <a:pt x="0" y="0"/>
                  </a:moveTo>
                  <a:cubicBezTo>
                    <a:pt x="81679" y="153911"/>
                    <a:pt x="305631" y="147884"/>
                    <a:pt x="511401" y="136412"/>
                  </a:cubicBezTo>
                </a:path>
              </a:pathLst>
            </a:custGeom>
            <a:noFill/>
            <a:ln w="28575">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67" name="Freeform 66"/>
            <p:cNvSpPr/>
            <p:nvPr/>
          </p:nvSpPr>
          <p:spPr>
            <a:xfrm flipH="1">
              <a:off x="2014174" y="4274687"/>
              <a:ext cx="46034" cy="225443"/>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320890 w 364433"/>
                <a:gd name="connsiteY0" fmla="*/ 0 h 558887"/>
                <a:gd name="connsiteX1" fmla="*/ 364433 w 364433"/>
                <a:gd name="connsiteY1" fmla="*/ 537028 h 558887"/>
                <a:gd name="connsiteX0" fmla="*/ 21846 w 65389"/>
                <a:gd name="connsiteY0" fmla="*/ 0 h 537028"/>
                <a:gd name="connsiteX1" fmla="*/ 65389 w 65389"/>
                <a:gd name="connsiteY1" fmla="*/ 537028 h 537028"/>
                <a:gd name="connsiteX0" fmla="*/ 89748 w 133291"/>
                <a:gd name="connsiteY0" fmla="*/ 0 h 537028"/>
                <a:gd name="connsiteX1" fmla="*/ 133291 w 133291"/>
                <a:gd name="connsiteY1" fmla="*/ 537028 h 537028"/>
                <a:gd name="connsiteX0" fmla="*/ 19509 w 193680"/>
                <a:gd name="connsiteY0" fmla="*/ 0 h 537028"/>
                <a:gd name="connsiteX1" fmla="*/ 193680 w 193680"/>
                <a:gd name="connsiteY1" fmla="*/ 537028 h 537028"/>
                <a:gd name="connsiteX0" fmla="*/ 703 w 174874"/>
                <a:gd name="connsiteY0" fmla="*/ 0 h 537028"/>
                <a:gd name="connsiteX1" fmla="*/ 174874 w 174874"/>
                <a:gd name="connsiteY1" fmla="*/ 537028 h 537028"/>
                <a:gd name="connsiteX0" fmla="*/ 0 w 174171"/>
                <a:gd name="connsiteY0" fmla="*/ 0 h 537028"/>
                <a:gd name="connsiteX1" fmla="*/ 174171 w 174171"/>
                <a:gd name="connsiteY1" fmla="*/ 537028 h 537028"/>
                <a:gd name="connsiteX0" fmla="*/ 3485 w 177656"/>
                <a:gd name="connsiteY0" fmla="*/ 0 h 537028"/>
                <a:gd name="connsiteX1" fmla="*/ 177656 w 177656"/>
                <a:gd name="connsiteY1" fmla="*/ 537028 h 537028"/>
                <a:gd name="connsiteX0" fmla="*/ 4479 w 149622"/>
                <a:gd name="connsiteY0" fmla="*/ 0 h 449942"/>
                <a:gd name="connsiteX1" fmla="*/ 149622 w 149622"/>
                <a:gd name="connsiteY1" fmla="*/ 449942 h 449942"/>
                <a:gd name="connsiteX0" fmla="*/ 29102 w 58131"/>
                <a:gd name="connsiteY0" fmla="*/ 0 h 377370"/>
                <a:gd name="connsiteX1" fmla="*/ 58131 w 58131"/>
                <a:gd name="connsiteY1" fmla="*/ 377370 h 377370"/>
                <a:gd name="connsiteX0" fmla="*/ 8393 w 37422"/>
                <a:gd name="connsiteY0" fmla="*/ 0 h 377370"/>
                <a:gd name="connsiteX1" fmla="*/ 37422 w 37422"/>
                <a:gd name="connsiteY1" fmla="*/ 377370 h 377370"/>
              </a:gdLst>
              <a:ahLst/>
              <a:cxnLst>
                <a:cxn ang="0">
                  <a:pos x="connsiteX0" y="connsiteY0"/>
                </a:cxn>
                <a:cxn ang="0">
                  <a:pos x="connsiteX1" y="connsiteY1"/>
                </a:cxn>
              </a:cxnLst>
              <a:rect l="l" t="t" r="r" b="b"/>
              <a:pathLst>
                <a:path w="37422" h="377370">
                  <a:moveTo>
                    <a:pt x="8393" y="0"/>
                  </a:moveTo>
                  <a:cubicBezTo>
                    <a:pt x="-15798" y="353180"/>
                    <a:pt x="18071" y="169332"/>
                    <a:pt x="37422" y="377370"/>
                  </a:cubicBezTo>
                </a:path>
              </a:pathLst>
            </a:custGeom>
            <a:noFill/>
            <a:ln w="57150">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8" name="Freeform 67"/>
            <p:cNvSpPr/>
            <p:nvPr/>
          </p:nvSpPr>
          <p:spPr>
            <a:xfrm>
              <a:off x="2641194" y="4238171"/>
              <a:ext cx="30161" cy="231794"/>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0 w 885372"/>
                <a:gd name="connsiteY0" fmla="*/ 0 h 928914"/>
                <a:gd name="connsiteX1" fmla="*/ 58057 w 885372"/>
                <a:gd name="connsiteY1" fmla="*/ 580572 h 928914"/>
                <a:gd name="connsiteX2" fmla="*/ 885372 w 885372"/>
                <a:gd name="connsiteY2" fmla="*/ 928914 h 928914"/>
                <a:gd name="connsiteX0" fmla="*/ 0 w 58057"/>
                <a:gd name="connsiteY0" fmla="*/ 0 h 580572"/>
                <a:gd name="connsiteX1" fmla="*/ 58057 w 58057"/>
                <a:gd name="connsiteY1" fmla="*/ 580572 h 580572"/>
                <a:gd name="connsiteX0" fmla="*/ 0 w 29029"/>
                <a:gd name="connsiteY0" fmla="*/ 0 h 232229"/>
                <a:gd name="connsiteX1" fmla="*/ 29029 w 29029"/>
                <a:gd name="connsiteY1" fmla="*/ 232229 h 232229"/>
              </a:gdLst>
              <a:ahLst/>
              <a:cxnLst>
                <a:cxn ang="0">
                  <a:pos x="connsiteX0" y="connsiteY0"/>
                </a:cxn>
                <a:cxn ang="0">
                  <a:pos x="connsiteX1" y="connsiteY1"/>
                </a:cxn>
              </a:cxnLst>
              <a:rect l="l" t="t" r="r" b="b"/>
              <a:pathLst>
                <a:path w="29029" h="232229">
                  <a:moveTo>
                    <a:pt x="0" y="0"/>
                  </a:moveTo>
                  <a:lnTo>
                    <a:pt x="29029" y="232229"/>
                  </a:lnTo>
                </a:path>
              </a:pathLst>
            </a:custGeom>
            <a:noFill/>
            <a:ln w="57150">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7438" name="TextBox 46"/>
            <p:cNvSpPr txBox="1">
              <a:spLocks noChangeArrowheads="1"/>
            </p:cNvSpPr>
            <p:nvPr/>
          </p:nvSpPr>
          <p:spPr bwMode="auto">
            <a:xfrm>
              <a:off x="3978847" y="5861829"/>
              <a:ext cx="13260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C00000"/>
                  </a:solidFill>
                  <a:effectLst/>
                  <a:uLnTx/>
                  <a:uFillTx/>
                  <a:latin typeface="Arial" charset="0"/>
                  <a:ea typeface="+mn-ea"/>
                  <a:cs typeface="Arial" charset="0"/>
                </a:rPr>
                <a:t>data set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604A7B"/>
                  </a:solidFill>
                  <a:effectLst/>
                  <a:uLnTx/>
                  <a:uFillTx/>
                  <a:latin typeface="Arial" charset="0"/>
                  <a:ea typeface="+mn-ea"/>
                  <a:cs typeface="Arial" charset="0"/>
                </a:rPr>
                <a:t>data set #3</a:t>
              </a:r>
            </a:p>
          </p:txBody>
        </p:sp>
      </p:grpSp>
      <p:sp>
        <p:nvSpPr>
          <p:cNvPr id="51" name="TextBox 50"/>
          <p:cNvSpPr txBox="1">
            <a:spLocks noChangeArrowheads="1"/>
          </p:cNvSpPr>
          <p:nvPr/>
        </p:nvSpPr>
        <p:spPr bwMode="auto">
          <a:xfrm>
            <a:off x="3144838" y="5075238"/>
            <a:ext cx="1311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charset="0"/>
                <a:ea typeface="+mn-ea"/>
                <a:cs typeface="Arial" charset="0"/>
              </a:rPr>
              <a:t>0.32   …</a:t>
            </a:r>
          </a:p>
        </p:txBody>
      </p:sp>
    </p:spTree>
    <p:extLst>
      <p:ext uri="{BB962C8B-B14F-4D97-AF65-F5344CB8AC3E}">
        <p14:creationId xmlns:p14="http://schemas.microsoft.com/office/powerpoint/2010/main" val="3081953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par>
                                <p:cTn id="23" presetID="22" presetClass="entr" presetSubtype="1"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par>
                          <p:cTn id="26" fill="hold" nodeType="afterGroup">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500"/>
                                        <p:tgtEl>
                                          <p:spTgt spid="43"/>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nodeType="afterGroup">
                            <p:stCondLst>
                              <p:cond delay="5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41" grpId="0"/>
      <p:bldP spid="50" grpId="0"/>
      <p:bldP spid="52" grpId="0"/>
      <p:bldP spid="53" grpId="0"/>
      <p:bldP spid="54" grpId="0"/>
      <p:bldP spid="48" grpId="0" animBg="1"/>
      <p:bldP spid="70" grpId="0"/>
      <p:bldP spid="45" grpId="0"/>
      <p:bldP spid="5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29294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41741</TotalTime>
  <Words>2616</Words>
  <Application>Microsoft Office PowerPoint</Application>
  <PresentationFormat>On-screen Show (4:3)</PresentationFormat>
  <Paragraphs>535</Paragraphs>
  <Slides>105</Slides>
  <Notes>1</Notes>
  <HiddenSlides>19</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105</vt:i4>
      </vt:variant>
    </vt:vector>
  </HeadingPairs>
  <TitlesOfParts>
    <vt:vector size="117" baseType="lpstr">
      <vt:lpstr>1_Default Design</vt:lpstr>
      <vt:lpstr>2_Default Design</vt:lpstr>
      <vt:lpstr>3_Default Design</vt:lpstr>
      <vt:lpstr>5_Office Theme</vt:lpstr>
      <vt:lpstr>3_Office Theme</vt:lpstr>
      <vt:lpstr>6_Default Design</vt:lpstr>
      <vt:lpstr>Office Theme</vt:lpstr>
      <vt:lpstr>1_Office Theme</vt:lpstr>
      <vt:lpstr>4_Office Theme</vt:lpstr>
      <vt:lpstr>2_Office Theme</vt:lpstr>
      <vt:lpstr>6_Office Theme</vt:lpstr>
      <vt:lpstr>Chart</vt:lpstr>
      <vt:lpstr>Acknowledgements</vt:lpstr>
      <vt:lpstr>“R-factor Gap”  small vs macro molecules</vt:lpstr>
      <vt:lpstr>“R-factor Gap” for macromolecules</vt:lpstr>
      <vt:lpstr>“R-factor Gap” for macromolecules</vt:lpstr>
      <vt:lpstr>“R-factor Gap” for macromolecules</vt:lpstr>
      <vt:lpstr>Molecular Dynamics Simulation</vt:lpstr>
      <vt:lpstr>MD simulation:  30 conformers from 24,000</vt:lpstr>
      <vt:lpstr>Electron density from 24,000 conformers</vt:lpstr>
      <vt:lpstr>MLFSOM simulation</vt:lpstr>
      <vt:lpstr>2Fsim-Fcalc and Fsim-Fcalc maps</vt:lpstr>
      <vt:lpstr>2Fsim-Fcalc and “true difference” maps</vt:lpstr>
      <vt:lpstr>30 conformers from 24,000</vt:lpstr>
      <vt:lpstr>Conventional model vs X-ray data</vt:lpstr>
      <vt:lpstr>Cheating!  Use MD as a guide</vt:lpstr>
      <vt:lpstr>“de-conform” protocol</vt:lpstr>
      <vt:lpstr>PowerPoint Presentation</vt:lpstr>
      <vt:lpstr>How many conformers are needed?</vt:lpstr>
      <vt:lpstr>How many conformers are needed?</vt:lpstr>
      <vt:lpstr>Adding noise</vt:lpstr>
      <vt:lpstr>Adding noise</vt:lpstr>
      <vt:lpstr>Adding noise</vt:lpstr>
      <vt:lpstr>Adding noise</vt:lpstr>
      <vt:lpstr>Adding noise</vt:lpstr>
      <vt:lpstr>How many conformers are there?</vt:lpstr>
      <vt:lpstr>How do you model solvent?</vt:lpstr>
      <vt:lpstr>PowerPoint Presentation</vt:lpstr>
      <vt:lpstr>Summary</vt:lpstr>
      <vt:lpstr>“water shed” procedure</vt:lpstr>
      <vt:lpstr>Original</vt:lpstr>
      <vt:lpstr>Watershed-ed</vt:lpstr>
      <vt:lpstr>Refined</vt:lpstr>
      <vt:lpstr>Watershed-ed</vt:lpstr>
      <vt:lpstr>Phase errors: simplest possible case</vt:lpstr>
      <vt:lpstr>Phase errors: simplest possible case</vt:lpstr>
      <vt:lpstr>Phase errors: simplest possible case</vt:lpstr>
      <vt:lpstr>Phase errors: simplest possible case</vt:lpstr>
      <vt:lpstr>Phase errors: simplest possible case</vt:lpstr>
      <vt:lpstr>Phase errors: simplest possible case</vt:lpstr>
      <vt:lpstr>Phase errors: simplest possible case</vt:lpstr>
      <vt:lpstr>Phase errors: simplest possible case</vt:lpstr>
      <vt:lpstr>Phase errors: 3-atom case</vt:lpstr>
      <vt:lpstr>Phase errors: 3-atom case</vt:lpstr>
      <vt:lpstr>Phase errors: 3-atom case</vt:lpstr>
      <vt:lpstr>Phase errors: 3-atom case</vt:lpstr>
      <vt:lpstr>Phase errors: 3-atom case</vt:lpstr>
      <vt:lpstr>Phase errors: 3-atom case</vt:lpstr>
      <vt:lpstr>Phase errors: 3-atom case</vt:lpstr>
      <vt:lpstr>Phase errors: 3-atom case</vt:lpstr>
      <vt:lpstr>Phase errors: 3-atom case</vt:lpstr>
      <vt:lpstr>Phase errors: 3-atom case</vt:lpstr>
      <vt:lpstr>Phase errors: 3-atom case</vt:lpstr>
      <vt:lpstr>Phase errors: asymmetric case</vt:lpstr>
      <vt:lpstr>Phase errors: asymmetric case</vt:lpstr>
      <vt:lpstr>Phase errors: asymmetric case</vt:lpstr>
      <vt:lpstr>Phase errors: asymmetric case</vt:lpstr>
      <vt:lpstr>Phase errors: asymmetric case</vt:lpstr>
      <vt:lpstr>Phase errors: asymmetric case</vt:lpstr>
      <vt:lpstr>Phase errors: asymmetric case</vt:lpstr>
      <vt:lpstr>Phase errors: asymmetric case</vt:lpstr>
      <vt:lpstr>Phase errors: asymmetric case</vt:lpstr>
      <vt:lpstr>Molecular Replacement</vt:lpstr>
      <vt:lpstr>Molecular Replacement</vt:lpstr>
      <vt:lpstr>Molecular Replacement</vt:lpstr>
      <vt:lpstr>Molecular Replacement</vt:lpstr>
      <vt:lpstr>Model Building</vt:lpstr>
      <vt:lpstr>Model Building</vt:lpstr>
      <vt:lpstr>Model Building</vt:lpstr>
      <vt:lpstr>Model Building</vt:lpstr>
      <vt:lpstr>    non-isomorphism</vt:lpstr>
      <vt:lpstr>PowerPoint Presentation</vt:lpstr>
      <vt:lpstr>PowerPoint Presentation</vt:lpstr>
      <vt:lpstr>PowerPoint Presentation</vt:lpstr>
      <vt:lpstr>PowerPoint Presentation</vt:lpstr>
      <vt:lpstr>PowerPoint Presentation</vt:lpstr>
      <vt:lpstr>PowerPoint Presentation</vt:lpstr>
      <vt:lpstr>Non-isomorphism in lysozyme</vt:lpstr>
      <vt:lpstr>Hygrostatic gradients</vt:lpstr>
      <vt:lpstr>3aw6</vt:lpstr>
      <vt:lpstr>3aw6 3aw7</vt:lpstr>
      <vt:lpstr>3aw6, 3aw7, “bent” 3aw7</vt:lpstr>
      <vt:lpstr>3aw6, “bent” 3aw7</vt:lpstr>
      <vt:lpstr>3aw6</vt:lpstr>
      <vt:lpstr>“bent” 3aw7</vt:lpstr>
      <vt:lpstr>3aw7</vt:lpstr>
      <vt:lpstr>“map bender” procedure</vt:lpstr>
      <vt:lpstr>PowerPoint Presentation</vt:lpstr>
      <vt:lpstr>Basis function  1 0 0</vt:lpstr>
      <vt:lpstr>“map bender” procedure</vt:lpstr>
      <vt:lpstr>Photosystem O=O bond?</vt:lpstr>
      <vt:lpstr>Fo – Fc maps</vt:lpstr>
      <vt:lpstr>PowerPoint Presentation</vt:lpstr>
      <vt:lpstr>Summary</vt:lpstr>
      <vt:lpstr>PowerPoint Presentation</vt:lpstr>
      <vt:lpstr>Structure Factor Equation</vt:lpstr>
      <vt:lpstr>Bragg’s “minimum wavelength principle”</vt:lpstr>
      <vt:lpstr>DMMULTI – fake data 4 deg rotation: 8 “xtals”: before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Dehydration: 1934</vt:lpstr>
      <vt:lpstr>… but does it work for membrane proteins?</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Crystallography</dc:title>
  <dc:creator>James Holton</dc:creator>
  <cp:lastModifiedBy>James_Holton</cp:lastModifiedBy>
  <cp:revision>171</cp:revision>
  <dcterms:created xsi:type="dcterms:W3CDTF">2010-03-07T18:24:14Z</dcterms:created>
  <dcterms:modified xsi:type="dcterms:W3CDTF">2018-09-17T21:54:16Z</dcterms:modified>
</cp:coreProperties>
</file>