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2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3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4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701" r:id="rId4"/>
    <p:sldMasterId id="2147483715" r:id="rId5"/>
    <p:sldMasterId id="2147483727" r:id="rId6"/>
    <p:sldMasterId id="2147483739" r:id="rId7"/>
    <p:sldMasterId id="2147483751" r:id="rId8"/>
    <p:sldMasterId id="2147483763" r:id="rId9"/>
    <p:sldMasterId id="2147483775" r:id="rId10"/>
    <p:sldMasterId id="2147483787" r:id="rId11"/>
    <p:sldMasterId id="2147483799" r:id="rId12"/>
    <p:sldMasterId id="2147483813" r:id="rId13"/>
    <p:sldMasterId id="2147483825" r:id="rId14"/>
    <p:sldMasterId id="2147483838" r:id="rId15"/>
  </p:sldMasterIdLst>
  <p:notesMasterIdLst>
    <p:notesMasterId r:id="rId370"/>
  </p:notesMasterIdLst>
  <p:sldIdLst>
    <p:sldId id="349" r:id="rId16"/>
    <p:sldId id="350" r:id="rId17"/>
    <p:sldId id="351" r:id="rId18"/>
    <p:sldId id="353" r:id="rId19"/>
    <p:sldId id="360" r:id="rId20"/>
    <p:sldId id="354" r:id="rId21"/>
    <p:sldId id="355" r:id="rId22"/>
    <p:sldId id="356" r:id="rId23"/>
    <p:sldId id="676" r:id="rId24"/>
    <p:sldId id="361" r:id="rId25"/>
    <p:sldId id="363" r:id="rId26"/>
    <p:sldId id="375" r:id="rId27"/>
    <p:sldId id="348" r:id="rId28"/>
    <p:sldId id="365" r:id="rId29"/>
    <p:sldId id="366" r:id="rId30"/>
    <p:sldId id="367" r:id="rId31"/>
    <p:sldId id="368" r:id="rId32"/>
    <p:sldId id="369" r:id="rId33"/>
    <p:sldId id="370" r:id="rId34"/>
    <p:sldId id="371" r:id="rId35"/>
    <p:sldId id="372" r:id="rId36"/>
    <p:sldId id="373" r:id="rId37"/>
    <p:sldId id="374" r:id="rId38"/>
    <p:sldId id="357" r:id="rId39"/>
    <p:sldId id="358" r:id="rId40"/>
    <p:sldId id="359" r:id="rId41"/>
    <p:sldId id="376" r:id="rId42"/>
    <p:sldId id="379" r:id="rId43"/>
    <p:sldId id="378" r:id="rId44"/>
    <p:sldId id="380" r:id="rId45"/>
    <p:sldId id="381" r:id="rId46"/>
    <p:sldId id="382" r:id="rId47"/>
    <p:sldId id="383" r:id="rId48"/>
    <p:sldId id="384" r:id="rId49"/>
    <p:sldId id="387" r:id="rId50"/>
    <p:sldId id="377" r:id="rId51"/>
    <p:sldId id="386" r:id="rId52"/>
    <p:sldId id="389" r:id="rId53"/>
    <p:sldId id="390" r:id="rId54"/>
    <p:sldId id="391" r:id="rId55"/>
    <p:sldId id="257" r:id="rId56"/>
    <p:sldId id="258" r:id="rId57"/>
    <p:sldId id="259" r:id="rId58"/>
    <p:sldId id="260" r:id="rId59"/>
    <p:sldId id="261" r:id="rId60"/>
    <p:sldId id="262" r:id="rId61"/>
    <p:sldId id="263" r:id="rId62"/>
    <p:sldId id="264" r:id="rId63"/>
    <p:sldId id="265" r:id="rId64"/>
    <p:sldId id="266" r:id="rId65"/>
    <p:sldId id="267" r:id="rId66"/>
    <p:sldId id="268" r:id="rId67"/>
    <p:sldId id="269" r:id="rId68"/>
    <p:sldId id="270" r:id="rId69"/>
    <p:sldId id="271" r:id="rId70"/>
    <p:sldId id="272" r:id="rId71"/>
    <p:sldId id="273" r:id="rId72"/>
    <p:sldId id="274" r:id="rId73"/>
    <p:sldId id="275" r:id="rId74"/>
    <p:sldId id="276" r:id="rId75"/>
    <p:sldId id="277" r:id="rId76"/>
    <p:sldId id="278" r:id="rId77"/>
    <p:sldId id="279" r:id="rId78"/>
    <p:sldId id="280" r:id="rId79"/>
    <p:sldId id="281" r:id="rId80"/>
    <p:sldId id="282" r:id="rId81"/>
    <p:sldId id="283" r:id="rId82"/>
    <p:sldId id="284" r:id="rId83"/>
    <p:sldId id="285" r:id="rId84"/>
    <p:sldId id="286" r:id="rId85"/>
    <p:sldId id="287" r:id="rId86"/>
    <p:sldId id="288" r:id="rId87"/>
    <p:sldId id="289" r:id="rId88"/>
    <p:sldId id="290" r:id="rId89"/>
    <p:sldId id="291" r:id="rId90"/>
    <p:sldId id="292" r:id="rId91"/>
    <p:sldId id="293" r:id="rId92"/>
    <p:sldId id="294" r:id="rId93"/>
    <p:sldId id="295" r:id="rId94"/>
    <p:sldId id="296" r:id="rId95"/>
    <p:sldId id="297" r:id="rId96"/>
    <p:sldId id="298" r:id="rId97"/>
    <p:sldId id="388" r:id="rId98"/>
    <p:sldId id="299" r:id="rId99"/>
    <p:sldId id="300" r:id="rId100"/>
    <p:sldId id="301" r:id="rId101"/>
    <p:sldId id="302" r:id="rId102"/>
    <p:sldId id="303" r:id="rId103"/>
    <p:sldId id="304" r:id="rId104"/>
    <p:sldId id="305" r:id="rId105"/>
    <p:sldId id="306" r:id="rId106"/>
    <p:sldId id="307" r:id="rId107"/>
    <p:sldId id="308" r:id="rId108"/>
    <p:sldId id="309" r:id="rId109"/>
    <p:sldId id="310" r:id="rId110"/>
    <p:sldId id="311" r:id="rId111"/>
    <p:sldId id="312" r:id="rId112"/>
    <p:sldId id="345" r:id="rId113"/>
    <p:sldId id="346" r:id="rId114"/>
    <p:sldId id="313" r:id="rId115"/>
    <p:sldId id="314" r:id="rId116"/>
    <p:sldId id="315" r:id="rId117"/>
    <p:sldId id="316" r:id="rId118"/>
    <p:sldId id="317" r:id="rId119"/>
    <p:sldId id="318" r:id="rId120"/>
    <p:sldId id="319" r:id="rId121"/>
    <p:sldId id="320" r:id="rId122"/>
    <p:sldId id="321" r:id="rId123"/>
    <p:sldId id="322" r:id="rId124"/>
    <p:sldId id="323" r:id="rId125"/>
    <p:sldId id="324" r:id="rId126"/>
    <p:sldId id="325" r:id="rId127"/>
    <p:sldId id="326" r:id="rId128"/>
    <p:sldId id="327" r:id="rId129"/>
    <p:sldId id="328" r:id="rId130"/>
    <p:sldId id="329" r:id="rId131"/>
    <p:sldId id="330" r:id="rId132"/>
    <p:sldId id="331" r:id="rId133"/>
    <p:sldId id="332" r:id="rId134"/>
    <p:sldId id="333" r:id="rId135"/>
    <p:sldId id="334" r:id="rId136"/>
    <p:sldId id="461" r:id="rId137"/>
    <p:sldId id="462" r:id="rId138"/>
    <p:sldId id="463" r:id="rId139"/>
    <p:sldId id="464" r:id="rId140"/>
    <p:sldId id="465" r:id="rId141"/>
    <p:sldId id="466" r:id="rId142"/>
    <p:sldId id="467" r:id="rId143"/>
    <p:sldId id="468" r:id="rId144"/>
    <p:sldId id="656" r:id="rId145"/>
    <p:sldId id="657" r:id="rId146"/>
    <p:sldId id="658" r:id="rId147"/>
    <p:sldId id="659" r:id="rId148"/>
    <p:sldId id="660" r:id="rId149"/>
    <p:sldId id="661" r:id="rId150"/>
    <p:sldId id="662" r:id="rId151"/>
    <p:sldId id="663" r:id="rId152"/>
    <p:sldId id="664" r:id="rId153"/>
    <p:sldId id="665" r:id="rId154"/>
    <p:sldId id="666" r:id="rId155"/>
    <p:sldId id="667" r:id="rId156"/>
    <p:sldId id="668" r:id="rId157"/>
    <p:sldId id="669" r:id="rId158"/>
    <p:sldId id="670" r:id="rId159"/>
    <p:sldId id="671" r:id="rId160"/>
    <p:sldId id="672" r:id="rId161"/>
    <p:sldId id="337" r:id="rId162"/>
    <p:sldId id="338" r:id="rId163"/>
    <p:sldId id="339" r:id="rId164"/>
    <p:sldId id="340" r:id="rId165"/>
    <p:sldId id="341" r:id="rId166"/>
    <p:sldId id="342" r:id="rId167"/>
    <p:sldId id="343" r:id="rId168"/>
    <p:sldId id="344" r:id="rId169"/>
    <p:sldId id="673" r:id="rId170"/>
    <p:sldId id="527" r:id="rId171"/>
    <p:sldId id="674" r:id="rId172"/>
    <p:sldId id="675" r:id="rId173"/>
    <p:sldId id="528" r:id="rId174"/>
    <p:sldId id="529" r:id="rId175"/>
    <p:sldId id="530" r:id="rId176"/>
    <p:sldId id="531" r:id="rId177"/>
    <p:sldId id="532" r:id="rId178"/>
    <p:sldId id="533" r:id="rId179"/>
    <p:sldId id="534" r:id="rId180"/>
    <p:sldId id="535" r:id="rId181"/>
    <p:sldId id="536" r:id="rId182"/>
    <p:sldId id="537" r:id="rId183"/>
    <p:sldId id="538" r:id="rId184"/>
    <p:sldId id="539" r:id="rId185"/>
    <p:sldId id="540" r:id="rId186"/>
    <p:sldId id="541" r:id="rId187"/>
    <p:sldId id="542" r:id="rId188"/>
    <p:sldId id="543" r:id="rId189"/>
    <p:sldId id="544" r:id="rId190"/>
    <p:sldId id="545" r:id="rId191"/>
    <p:sldId id="546" r:id="rId192"/>
    <p:sldId id="547" r:id="rId193"/>
    <p:sldId id="548" r:id="rId194"/>
    <p:sldId id="549" r:id="rId195"/>
    <p:sldId id="550" r:id="rId196"/>
    <p:sldId id="551" r:id="rId197"/>
    <p:sldId id="552" r:id="rId198"/>
    <p:sldId id="553" r:id="rId199"/>
    <p:sldId id="554" r:id="rId200"/>
    <p:sldId id="555" r:id="rId201"/>
    <p:sldId id="556" r:id="rId202"/>
    <p:sldId id="557" r:id="rId203"/>
    <p:sldId id="558" r:id="rId204"/>
    <p:sldId id="559" r:id="rId205"/>
    <p:sldId id="560" r:id="rId206"/>
    <p:sldId id="561" r:id="rId207"/>
    <p:sldId id="562" r:id="rId208"/>
    <p:sldId id="563" r:id="rId209"/>
    <p:sldId id="564" r:id="rId210"/>
    <p:sldId id="565" r:id="rId211"/>
    <p:sldId id="566" r:id="rId212"/>
    <p:sldId id="567" r:id="rId213"/>
    <p:sldId id="568" r:id="rId214"/>
    <p:sldId id="569" r:id="rId215"/>
    <p:sldId id="570" r:id="rId216"/>
    <p:sldId id="571" r:id="rId217"/>
    <p:sldId id="572" r:id="rId218"/>
    <p:sldId id="573" r:id="rId219"/>
    <p:sldId id="574" r:id="rId220"/>
    <p:sldId id="575" r:id="rId221"/>
    <p:sldId id="576" r:id="rId222"/>
    <p:sldId id="577" r:id="rId223"/>
    <p:sldId id="578" r:id="rId224"/>
    <p:sldId id="579" r:id="rId225"/>
    <p:sldId id="580" r:id="rId226"/>
    <p:sldId id="581" r:id="rId227"/>
    <p:sldId id="582" r:id="rId228"/>
    <p:sldId id="583" r:id="rId229"/>
    <p:sldId id="584" r:id="rId230"/>
    <p:sldId id="585" r:id="rId231"/>
    <p:sldId id="586" r:id="rId232"/>
    <p:sldId id="587" r:id="rId233"/>
    <p:sldId id="588" r:id="rId234"/>
    <p:sldId id="589" r:id="rId235"/>
    <p:sldId id="590" r:id="rId236"/>
    <p:sldId id="591" r:id="rId237"/>
    <p:sldId id="592" r:id="rId238"/>
    <p:sldId id="593" r:id="rId239"/>
    <p:sldId id="594" r:id="rId240"/>
    <p:sldId id="595" r:id="rId241"/>
    <p:sldId id="596" r:id="rId242"/>
    <p:sldId id="597" r:id="rId243"/>
    <p:sldId id="598" r:id="rId244"/>
    <p:sldId id="599" r:id="rId245"/>
    <p:sldId id="600" r:id="rId246"/>
    <p:sldId id="601" r:id="rId247"/>
    <p:sldId id="602" r:id="rId248"/>
    <p:sldId id="603" r:id="rId249"/>
    <p:sldId id="604" r:id="rId250"/>
    <p:sldId id="605" r:id="rId251"/>
    <p:sldId id="606" r:id="rId252"/>
    <p:sldId id="607" r:id="rId253"/>
    <p:sldId id="608" r:id="rId254"/>
    <p:sldId id="609" r:id="rId255"/>
    <p:sldId id="610" r:id="rId256"/>
    <p:sldId id="611" r:id="rId257"/>
    <p:sldId id="612" r:id="rId258"/>
    <p:sldId id="613" r:id="rId259"/>
    <p:sldId id="614" r:id="rId260"/>
    <p:sldId id="615" r:id="rId261"/>
    <p:sldId id="616" r:id="rId262"/>
    <p:sldId id="617" r:id="rId263"/>
    <p:sldId id="618" r:id="rId264"/>
    <p:sldId id="619" r:id="rId265"/>
    <p:sldId id="620" r:id="rId266"/>
    <p:sldId id="621" r:id="rId267"/>
    <p:sldId id="622" r:id="rId268"/>
    <p:sldId id="623" r:id="rId269"/>
    <p:sldId id="624" r:id="rId270"/>
    <p:sldId id="625" r:id="rId271"/>
    <p:sldId id="626" r:id="rId272"/>
    <p:sldId id="627" r:id="rId273"/>
    <p:sldId id="628" r:id="rId274"/>
    <p:sldId id="629" r:id="rId275"/>
    <p:sldId id="630" r:id="rId276"/>
    <p:sldId id="631" r:id="rId277"/>
    <p:sldId id="632" r:id="rId278"/>
    <p:sldId id="633" r:id="rId279"/>
    <p:sldId id="634" r:id="rId280"/>
    <p:sldId id="635" r:id="rId281"/>
    <p:sldId id="636" r:id="rId282"/>
    <p:sldId id="637" r:id="rId283"/>
    <p:sldId id="638" r:id="rId284"/>
    <p:sldId id="639" r:id="rId285"/>
    <p:sldId id="640" r:id="rId286"/>
    <p:sldId id="641" r:id="rId287"/>
    <p:sldId id="642" r:id="rId288"/>
    <p:sldId id="643" r:id="rId289"/>
    <p:sldId id="644" r:id="rId290"/>
    <p:sldId id="645" r:id="rId291"/>
    <p:sldId id="646" r:id="rId292"/>
    <p:sldId id="647" r:id="rId293"/>
    <p:sldId id="648" r:id="rId294"/>
    <p:sldId id="649" r:id="rId295"/>
    <p:sldId id="650" r:id="rId296"/>
    <p:sldId id="651" r:id="rId297"/>
    <p:sldId id="652" r:id="rId298"/>
    <p:sldId id="653" r:id="rId299"/>
    <p:sldId id="654" r:id="rId300"/>
    <p:sldId id="655" r:id="rId301"/>
    <p:sldId id="459" r:id="rId302"/>
    <p:sldId id="460" r:id="rId303"/>
    <p:sldId id="452" r:id="rId304"/>
    <p:sldId id="454" r:id="rId305"/>
    <p:sldId id="455" r:id="rId306"/>
    <p:sldId id="456" r:id="rId307"/>
    <p:sldId id="457" r:id="rId308"/>
    <p:sldId id="458" r:id="rId309"/>
    <p:sldId id="392" r:id="rId310"/>
    <p:sldId id="393" r:id="rId311"/>
    <p:sldId id="394" r:id="rId312"/>
    <p:sldId id="395" r:id="rId313"/>
    <p:sldId id="396" r:id="rId314"/>
    <p:sldId id="397" r:id="rId315"/>
    <p:sldId id="398" r:id="rId316"/>
    <p:sldId id="399" r:id="rId317"/>
    <p:sldId id="400" r:id="rId318"/>
    <p:sldId id="401" r:id="rId319"/>
    <p:sldId id="402" r:id="rId320"/>
    <p:sldId id="403" r:id="rId321"/>
    <p:sldId id="404" r:id="rId322"/>
    <p:sldId id="405" r:id="rId323"/>
    <p:sldId id="406" r:id="rId324"/>
    <p:sldId id="407" r:id="rId325"/>
    <p:sldId id="408" r:id="rId326"/>
    <p:sldId id="409" r:id="rId327"/>
    <p:sldId id="410" r:id="rId328"/>
    <p:sldId id="411" r:id="rId329"/>
    <p:sldId id="412" r:id="rId330"/>
    <p:sldId id="413" r:id="rId331"/>
    <p:sldId id="414" r:id="rId332"/>
    <p:sldId id="415" r:id="rId333"/>
    <p:sldId id="416" r:id="rId334"/>
    <p:sldId id="417" r:id="rId335"/>
    <p:sldId id="418" r:id="rId336"/>
    <p:sldId id="419" r:id="rId337"/>
    <p:sldId id="420" r:id="rId338"/>
    <p:sldId id="421" r:id="rId339"/>
    <p:sldId id="422" r:id="rId340"/>
    <p:sldId id="423" r:id="rId341"/>
    <p:sldId id="424" r:id="rId342"/>
    <p:sldId id="425" r:id="rId343"/>
    <p:sldId id="426" r:id="rId344"/>
    <p:sldId id="427" r:id="rId345"/>
    <p:sldId id="428" r:id="rId346"/>
    <p:sldId id="429" r:id="rId347"/>
    <p:sldId id="430" r:id="rId348"/>
    <p:sldId id="431" r:id="rId349"/>
    <p:sldId id="432" r:id="rId350"/>
    <p:sldId id="433" r:id="rId351"/>
    <p:sldId id="434" r:id="rId352"/>
    <p:sldId id="435" r:id="rId353"/>
    <p:sldId id="436" r:id="rId354"/>
    <p:sldId id="437" r:id="rId355"/>
    <p:sldId id="438" r:id="rId356"/>
    <p:sldId id="439" r:id="rId357"/>
    <p:sldId id="440" r:id="rId358"/>
    <p:sldId id="441" r:id="rId359"/>
    <p:sldId id="442" r:id="rId360"/>
    <p:sldId id="443" r:id="rId361"/>
    <p:sldId id="444" r:id="rId362"/>
    <p:sldId id="445" r:id="rId363"/>
    <p:sldId id="446" r:id="rId364"/>
    <p:sldId id="447" r:id="rId365"/>
    <p:sldId id="448" r:id="rId366"/>
    <p:sldId id="449" r:id="rId367"/>
    <p:sldId id="450" r:id="rId368"/>
    <p:sldId id="451" r:id="rId3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737" autoAdjust="0"/>
  </p:normalViewPr>
  <p:slideViewPr>
    <p:cSldViewPr>
      <p:cViewPr varScale="1">
        <p:scale>
          <a:sx n="73" d="100"/>
          <a:sy n="73" d="100"/>
        </p:scale>
        <p:origin x="-8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439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2.xml"/><Relationship Id="rId299" Type="http://schemas.openxmlformats.org/officeDocument/2006/relationships/slide" Target="slides/slide284.xml"/><Relationship Id="rId303" Type="http://schemas.openxmlformats.org/officeDocument/2006/relationships/slide" Target="slides/slide288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63" Type="http://schemas.openxmlformats.org/officeDocument/2006/relationships/slide" Target="slides/slide48.xml"/><Relationship Id="rId84" Type="http://schemas.openxmlformats.org/officeDocument/2006/relationships/slide" Target="slides/slide69.xml"/><Relationship Id="rId138" Type="http://schemas.openxmlformats.org/officeDocument/2006/relationships/slide" Target="slides/slide123.xml"/><Relationship Id="rId159" Type="http://schemas.openxmlformats.org/officeDocument/2006/relationships/slide" Target="slides/slide144.xml"/><Relationship Id="rId324" Type="http://schemas.openxmlformats.org/officeDocument/2006/relationships/slide" Target="slides/slide309.xml"/><Relationship Id="rId345" Type="http://schemas.openxmlformats.org/officeDocument/2006/relationships/slide" Target="slides/slide330.xml"/><Relationship Id="rId366" Type="http://schemas.openxmlformats.org/officeDocument/2006/relationships/slide" Target="slides/slide351.xml"/><Relationship Id="rId170" Type="http://schemas.openxmlformats.org/officeDocument/2006/relationships/slide" Target="slides/slide155.xml"/><Relationship Id="rId191" Type="http://schemas.openxmlformats.org/officeDocument/2006/relationships/slide" Target="slides/slide176.xml"/><Relationship Id="rId205" Type="http://schemas.openxmlformats.org/officeDocument/2006/relationships/slide" Target="slides/slide190.xml"/><Relationship Id="rId226" Type="http://schemas.openxmlformats.org/officeDocument/2006/relationships/slide" Target="slides/slide211.xml"/><Relationship Id="rId247" Type="http://schemas.openxmlformats.org/officeDocument/2006/relationships/slide" Target="slides/slide232.xml"/><Relationship Id="rId107" Type="http://schemas.openxmlformats.org/officeDocument/2006/relationships/slide" Target="slides/slide92.xml"/><Relationship Id="rId268" Type="http://schemas.openxmlformats.org/officeDocument/2006/relationships/slide" Target="slides/slide253.xml"/><Relationship Id="rId289" Type="http://schemas.openxmlformats.org/officeDocument/2006/relationships/slide" Target="slides/slide27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53" Type="http://schemas.openxmlformats.org/officeDocument/2006/relationships/slide" Target="slides/slide38.xml"/><Relationship Id="rId74" Type="http://schemas.openxmlformats.org/officeDocument/2006/relationships/slide" Target="slides/slide59.xml"/><Relationship Id="rId128" Type="http://schemas.openxmlformats.org/officeDocument/2006/relationships/slide" Target="slides/slide113.xml"/><Relationship Id="rId149" Type="http://schemas.openxmlformats.org/officeDocument/2006/relationships/slide" Target="slides/slide134.xml"/><Relationship Id="rId314" Type="http://schemas.openxmlformats.org/officeDocument/2006/relationships/slide" Target="slides/slide299.xml"/><Relationship Id="rId335" Type="http://schemas.openxmlformats.org/officeDocument/2006/relationships/slide" Target="slides/slide320.xml"/><Relationship Id="rId356" Type="http://schemas.openxmlformats.org/officeDocument/2006/relationships/slide" Target="slides/slide341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0.xml"/><Relationship Id="rId160" Type="http://schemas.openxmlformats.org/officeDocument/2006/relationships/slide" Target="slides/slide145.xml"/><Relationship Id="rId181" Type="http://schemas.openxmlformats.org/officeDocument/2006/relationships/slide" Target="slides/slide166.xml"/><Relationship Id="rId216" Type="http://schemas.openxmlformats.org/officeDocument/2006/relationships/slide" Target="slides/slide201.xml"/><Relationship Id="rId237" Type="http://schemas.openxmlformats.org/officeDocument/2006/relationships/slide" Target="slides/slide222.xml"/><Relationship Id="rId258" Type="http://schemas.openxmlformats.org/officeDocument/2006/relationships/slide" Target="slides/slide243.xml"/><Relationship Id="rId279" Type="http://schemas.openxmlformats.org/officeDocument/2006/relationships/slide" Target="slides/slide264.xml"/><Relationship Id="rId22" Type="http://schemas.openxmlformats.org/officeDocument/2006/relationships/slide" Target="slides/slide7.xml"/><Relationship Id="rId43" Type="http://schemas.openxmlformats.org/officeDocument/2006/relationships/slide" Target="slides/slide28.xml"/><Relationship Id="rId64" Type="http://schemas.openxmlformats.org/officeDocument/2006/relationships/slide" Target="slides/slide49.xml"/><Relationship Id="rId118" Type="http://schemas.openxmlformats.org/officeDocument/2006/relationships/slide" Target="slides/slide103.xml"/><Relationship Id="rId139" Type="http://schemas.openxmlformats.org/officeDocument/2006/relationships/slide" Target="slides/slide124.xml"/><Relationship Id="rId290" Type="http://schemas.openxmlformats.org/officeDocument/2006/relationships/slide" Target="slides/slide275.xml"/><Relationship Id="rId304" Type="http://schemas.openxmlformats.org/officeDocument/2006/relationships/slide" Target="slides/slide289.xml"/><Relationship Id="rId325" Type="http://schemas.openxmlformats.org/officeDocument/2006/relationships/slide" Target="slides/slide310.xml"/><Relationship Id="rId346" Type="http://schemas.openxmlformats.org/officeDocument/2006/relationships/slide" Target="slides/slide331.xml"/><Relationship Id="rId367" Type="http://schemas.openxmlformats.org/officeDocument/2006/relationships/slide" Target="slides/slide352.xml"/><Relationship Id="rId85" Type="http://schemas.openxmlformats.org/officeDocument/2006/relationships/slide" Target="slides/slide70.xml"/><Relationship Id="rId150" Type="http://schemas.openxmlformats.org/officeDocument/2006/relationships/slide" Target="slides/slide135.xml"/><Relationship Id="rId171" Type="http://schemas.openxmlformats.org/officeDocument/2006/relationships/slide" Target="slides/slide156.xml"/><Relationship Id="rId192" Type="http://schemas.openxmlformats.org/officeDocument/2006/relationships/slide" Target="slides/slide177.xml"/><Relationship Id="rId206" Type="http://schemas.openxmlformats.org/officeDocument/2006/relationships/slide" Target="slides/slide191.xml"/><Relationship Id="rId227" Type="http://schemas.openxmlformats.org/officeDocument/2006/relationships/slide" Target="slides/slide212.xml"/><Relationship Id="rId248" Type="http://schemas.openxmlformats.org/officeDocument/2006/relationships/slide" Target="slides/slide233.xml"/><Relationship Id="rId269" Type="http://schemas.openxmlformats.org/officeDocument/2006/relationships/slide" Target="slides/slide254.xml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18.xml"/><Relationship Id="rId108" Type="http://schemas.openxmlformats.org/officeDocument/2006/relationships/slide" Target="slides/slide93.xml"/><Relationship Id="rId129" Type="http://schemas.openxmlformats.org/officeDocument/2006/relationships/slide" Target="slides/slide114.xml"/><Relationship Id="rId280" Type="http://schemas.openxmlformats.org/officeDocument/2006/relationships/slide" Target="slides/slide265.xml"/><Relationship Id="rId315" Type="http://schemas.openxmlformats.org/officeDocument/2006/relationships/slide" Target="slides/slide300.xml"/><Relationship Id="rId336" Type="http://schemas.openxmlformats.org/officeDocument/2006/relationships/slide" Target="slides/slide321.xml"/><Relationship Id="rId357" Type="http://schemas.openxmlformats.org/officeDocument/2006/relationships/slide" Target="slides/slide342.xml"/><Relationship Id="rId54" Type="http://schemas.openxmlformats.org/officeDocument/2006/relationships/slide" Target="slides/slide39.xml"/><Relationship Id="rId75" Type="http://schemas.openxmlformats.org/officeDocument/2006/relationships/slide" Target="slides/slide60.xml"/><Relationship Id="rId96" Type="http://schemas.openxmlformats.org/officeDocument/2006/relationships/slide" Target="slides/slide81.xml"/><Relationship Id="rId140" Type="http://schemas.openxmlformats.org/officeDocument/2006/relationships/slide" Target="slides/slide125.xml"/><Relationship Id="rId161" Type="http://schemas.openxmlformats.org/officeDocument/2006/relationships/slide" Target="slides/slide146.xml"/><Relationship Id="rId182" Type="http://schemas.openxmlformats.org/officeDocument/2006/relationships/slide" Target="slides/slide167.xml"/><Relationship Id="rId217" Type="http://schemas.openxmlformats.org/officeDocument/2006/relationships/slide" Target="slides/slide202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223.xml"/><Relationship Id="rId259" Type="http://schemas.openxmlformats.org/officeDocument/2006/relationships/slide" Target="slides/slide244.xml"/><Relationship Id="rId23" Type="http://schemas.openxmlformats.org/officeDocument/2006/relationships/slide" Target="slides/slide8.xml"/><Relationship Id="rId119" Type="http://schemas.openxmlformats.org/officeDocument/2006/relationships/slide" Target="slides/slide104.xml"/><Relationship Id="rId270" Type="http://schemas.openxmlformats.org/officeDocument/2006/relationships/slide" Target="slides/slide255.xml"/><Relationship Id="rId291" Type="http://schemas.openxmlformats.org/officeDocument/2006/relationships/slide" Target="slides/slide276.xml"/><Relationship Id="rId305" Type="http://schemas.openxmlformats.org/officeDocument/2006/relationships/slide" Target="slides/slide290.xml"/><Relationship Id="rId326" Type="http://schemas.openxmlformats.org/officeDocument/2006/relationships/slide" Target="slides/slide311.xml"/><Relationship Id="rId347" Type="http://schemas.openxmlformats.org/officeDocument/2006/relationships/slide" Target="slides/slide332.xml"/><Relationship Id="rId44" Type="http://schemas.openxmlformats.org/officeDocument/2006/relationships/slide" Target="slides/slide29.xml"/><Relationship Id="rId65" Type="http://schemas.openxmlformats.org/officeDocument/2006/relationships/slide" Target="slides/slide50.xml"/><Relationship Id="rId86" Type="http://schemas.openxmlformats.org/officeDocument/2006/relationships/slide" Target="slides/slide71.xml"/><Relationship Id="rId130" Type="http://schemas.openxmlformats.org/officeDocument/2006/relationships/slide" Target="slides/slide115.xml"/><Relationship Id="rId151" Type="http://schemas.openxmlformats.org/officeDocument/2006/relationships/slide" Target="slides/slide136.xml"/><Relationship Id="rId368" Type="http://schemas.openxmlformats.org/officeDocument/2006/relationships/slide" Target="slides/slide353.xml"/><Relationship Id="rId172" Type="http://schemas.openxmlformats.org/officeDocument/2006/relationships/slide" Target="slides/slide157.xml"/><Relationship Id="rId193" Type="http://schemas.openxmlformats.org/officeDocument/2006/relationships/slide" Target="slides/slide178.xml"/><Relationship Id="rId207" Type="http://schemas.openxmlformats.org/officeDocument/2006/relationships/slide" Target="slides/slide192.xml"/><Relationship Id="rId228" Type="http://schemas.openxmlformats.org/officeDocument/2006/relationships/slide" Target="slides/slide213.xml"/><Relationship Id="rId249" Type="http://schemas.openxmlformats.org/officeDocument/2006/relationships/slide" Target="slides/slide234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94.xml"/><Relationship Id="rId260" Type="http://schemas.openxmlformats.org/officeDocument/2006/relationships/slide" Target="slides/slide245.xml"/><Relationship Id="rId281" Type="http://schemas.openxmlformats.org/officeDocument/2006/relationships/slide" Target="slides/slide266.xml"/><Relationship Id="rId316" Type="http://schemas.openxmlformats.org/officeDocument/2006/relationships/slide" Target="slides/slide301.xml"/><Relationship Id="rId337" Type="http://schemas.openxmlformats.org/officeDocument/2006/relationships/slide" Target="slides/slide322.xml"/><Relationship Id="rId34" Type="http://schemas.openxmlformats.org/officeDocument/2006/relationships/slide" Target="slides/slide19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97" Type="http://schemas.openxmlformats.org/officeDocument/2006/relationships/slide" Target="slides/slide82.xml"/><Relationship Id="rId120" Type="http://schemas.openxmlformats.org/officeDocument/2006/relationships/slide" Target="slides/slide105.xml"/><Relationship Id="rId141" Type="http://schemas.openxmlformats.org/officeDocument/2006/relationships/slide" Target="slides/slide126.xml"/><Relationship Id="rId358" Type="http://schemas.openxmlformats.org/officeDocument/2006/relationships/slide" Target="slides/slide343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147.xml"/><Relationship Id="rId183" Type="http://schemas.openxmlformats.org/officeDocument/2006/relationships/slide" Target="slides/slide168.xml"/><Relationship Id="rId218" Type="http://schemas.openxmlformats.org/officeDocument/2006/relationships/slide" Target="slides/slide203.xml"/><Relationship Id="rId239" Type="http://schemas.openxmlformats.org/officeDocument/2006/relationships/slide" Target="slides/slide224.xml"/><Relationship Id="rId250" Type="http://schemas.openxmlformats.org/officeDocument/2006/relationships/slide" Target="slides/slide235.xml"/><Relationship Id="rId271" Type="http://schemas.openxmlformats.org/officeDocument/2006/relationships/slide" Target="slides/slide256.xml"/><Relationship Id="rId292" Type="http://schemas.openxmlformats.org/officeDocument/2006/relationships/slide" Target="slides/slide277.xml"/><Relationship Id="rId306" Type="http://schemas.openxmlformats.org/officeDocument/2006/relationships/slide" Target="slides/slide291.xml"/><Relationship Id="rId24" Type="http://schemas.openxmlformats.org/officeDocument/2006/relationships/slide" Target="slides/slide9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slide" Target="slides/slide72.xml"/><Relationship Id="rId110" Type="http://schemas.openxmlformats.org/officeDocument/2006/relationships/slide" Target="slides/slide95.xml"/><Relationship Id="rId131" Type="http://schemas.openxmlformats.org/officeDocument/2006/relationships/slide" Target="slides/slide116.xml"/><Relationship Id="rId327" Type="http://schemas.openxmlformats.org/officeDocument/2006/relationships/slide" Target="slides/slide312.xml"/><Relationship Id="rId348" Type="http://schemas.openxmlformats.org/officeDocument/2006/relationships/slide" Target="slides/slide333.xml"/><Relationship Id="rId369" Type="http://schemas.openxmlformats.org/officeDocument/2006/relationships/slide" Target="slides/slide354.xml"/><Relationship Id="rId152" Type="http://schemas.openxmlformats.org/officeDocument/2006/relationships/slide" Target="slides/slide137.xml"/><Relationship Id="rId173" Type="http://schemas.openxmlformats.org/officeDocument/2006/relationships/slide" Target="slides/slide158.xml"/><Relationship Id="rId194" Type="http://schemas.openxmlformats.org/officeDocument/2006/relationships/slide" Target="slides/slide179.xml"/><Relationship Id="rId208" Type="http://schemas.openxmlformats.org/officeDocument/2006/relationships/slide" Target="slides/slide193.xml"/><Relationship Id="rId229" Type="http://schemas.openxmlformats.org/officeDocument/2006/relationships/slide" Target="slides/slide214.xml"/><Relationship Id="rId240" Type="http://schemas.openxmlformats.org/officeDocument/2006/relationships/slide" Target="slides/slide225.xml"/><Relationship Id="rId261" Type="http://schemas.openxmlformats.org/officeDocument/2006/relationships/slide" Target="slides/slide246.xml"/><Relationship Id="rId14" Type="http://schemas.openxmlformats.org/officeDocument/2006/relationships/slideMaster" Target="slideMasters/slideMaster14.xml"/><Relationship Id="rId35" Type="http://schemas.openxmlformats.org/officeDocument/2006/relationships/slide" Target="slides/slide20.xml"/><Relationship Id="rId56" Type="http://schemas.openxmlformats.org/officeDocument/2006/relationships/slide" Target="slides/slide41.xml"/><Relationship Id="rId77" Type="http://schemas.openxmlformats.org/officeDocument/2006/relationships/slide" Target="slides/slide62.xml"/><Relationship Id="rId100" Type="http://schemas.openxmlformats.org/officeDocument/2006/relationships/slide" Target="slides/slide85.xml"/><Relationship Id="rId282" Type="http://schemas.openxmlformats.org/officeDocument/2006/relationships/slide" Target="slides/slide267.xml"/><Relationship Id="rId317" Type="http://schemas.openxmlformats.org/officeDocument/2006/relationships/slide" Target="slides/slide302.xml"/><Relationship Id="rId338" Type="http://schemas.openxmlformats.org/officeDocument/2006/relationships/slide" Target="slides/slide323.xml"/><Relationship Id="rId359" Type="http://schemas.openxmlformats.org/officeDocument/2006/relationships/slide" Target="slides/slide344.xml"/><Relationship Id="rId8" Type="http://schemas.openxmlformats.org/officeDocument/2006/relationships/slideMaster" Target="slideMasters/slideMaster8.xml"/><Relationship Id="rId98" Type="http://schemas.openxmlformats.org/officeDocument/2006/relationships/slide" Target="slides/slide83.xml"/><Relationship Id="rId121" Type="http://schemas.openxmlformats.org/officeDocument/2006/relationships/slide" Target="slides/slide106.xml"/><Relationship Id="rId142" Type="http://schemas.openxmlformats.org/officeDocument/2006/relationships/slide" Target="slides/slide127.xml"/><Relationship Id="rId163" Type="http://schemas.openxmlformats.org/officeDocument/2006/relationships/slide" Target="slides/slide148.xml"/><Relationship Id="rId184" Type="http://schemas.openxmlformats.org/officeDocument/2006/relationships/slide" Target="slides/slide169.xml"/><Relationship Id="rId219" Type="http://schemas.openxmlformats.org/officeDocument/2006/relationships/slide" Target="slides/slide204.xml"/><Relationship Id="rId370" Type="http://schemas.openxmlformats.org/officeDocument/2006/relationships/notesMaster" Target="notesMasters/notesMaster1.xml"/><Relationship Id="rId230" Type="http://schemas.openxmlformats.org/officeDocument/2006/relationships/slide" Target="slides/slide215.xml"/><Relationship Id="rId251" Type="http://schemas.openxmlformats.org/officeDocument/2006/relationships/slide" Target="slides/slide236.xml"/><Relationship Id="rId25" Type="http://schemas.openxmlformats.org/officeDocument/2006/relationships/slide" Target="slides/slide10.xml"/><Relationship Id="rId46" Type="http://schemas.openxmlformats.org/officeDocument/2006/relationships/slide" Target="slides/slide31.xml"/><Relationship Id="rId67" Type="http://schemas.openxmlformats.org/officeDocument/2006/relationships/slide" Target="slides/slide52.xml"/><Relationship Id="rId272" Type="http://schemas.openxmlformats.org/officeDocument/2006/relationships/slide" Target="slides/slide257.xml"/><Relationship Id="rId293" Type="http://schemas.openxmlformats.org/officeDocument/2006/relationships/slide" Target="slides/slide278.xml"/><Relationship Id="rId307" Type="http://schemas.openxmlformats.org/officeDocument/2006/relationships/slide" Target="slides/slide292.xml"/><Relationship Id="rId328" Type="http://schemas.openxmlformats.org/officeDocument/2006/relationships/slide" Target="slides/slide313.xml"/><Relationship Id="rId349" Type="http://schemas.openxmlformats.org/officeDocument/2006/relationships/slide" Target="slides/slide334.xml"/><Relationship Id="rId88" Type="http://schemas.openxmlformats.org/officeDocument/2006/relationships/slide" Target="slides/slide73.xml"/><Relationship Id="rId111" Type="http://schemas.openxmlformats.org/officeDocument/2006/relationships/slide" Target="slides/slide96.xml"/><Relationship Id="rId132" Type="http://schemas.openxmlformats.org/officeDocument/2006/relationships/slide" Target="slides/slide117.xml"/><Relationship Id="rId153" Type="http://schemas.openxmlformats.org/officeDocument/2006/relationships/slide" Target="slides/slide138.xml"/><Relationship Id="rId174" Type="http://schemas.openxmlformats.org/officeDocument/2006/relationships/slide" Target="slides/slide159.xml"/><Relationship Id="rId195" Type="http://schemas.openxmlformats.org/officeDocument/2006/relationships/slide" Target="slides/slide180.xml"/><Relationship Id="rId209" Type="http://schemas.openxmlformats.org/officeDocument/2006/relationships/slide" Target="slides/slide194.xml"/><Relationship Id="rId360" Type="http://schemas.openxmlformats.org/officeDocument/2006/relationships/slide" Target="slides/slide345.xml"/><Relationship Id="rId220" Type="http://schemas.openxmlformats.org/officeDocument/2006/relationships/slide" Target="slides/slide205.xml"/><Relationship Id="rId241" Type="http://schemas.openxmlformats.org/officeDocument/2006/relationships/slide" Target="slides/slide226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21.xml"/><Relationship Id="rId57" Type="http://schemas.openxmlformats.org/officeDocument/2006/relationships/slide" Target="slides/slide42.xml"/><Relationship Id="rId262" Type="http://schemas.openxmlformats.org/officeDocument/2006/relationships/slide" Target="slides/slide247.xml"/><Relationship Id="rId283" Type="http://schemas.openxmlformats.org/officeDocument/2006/relationships/slide" Target="slides/slide268.xml"/><Relationship Id="rId318" Type="http://schemas.openxmlformats.org/officeDocument/2006/relationships/slide" Target="slides/slide303.xml"/><Relationship Id="rId339" Type="http://schemas.openxmlformats.org/officeDocument/2006/relationships/slide" Target="slides/slide324.xml"/><Relationship Id="rId78" Type="http://schemas.openxmlformats.org/officeDocument/2006/relationships/slide" Target="slides/slide63.xml"/><Relationship Id="rId99" Type="http://schemas.openxmlformats.org/officeDocument/2006/relationships/slide" Target="slides/slide84.xml"/><Relationship Id="rId101" Type="http://schemas.openxmlformats.org/officeDocument/2006/relationships/slide" Target="slides/slide86.xml"/><Relationship Id="rId122" Type="http://schemas.openxmlformats.org/officeDocument/2006/relationships/slide" Target="slides/slide107.xml"/><Relationship Id="rId143" Type="http://schemas.openxmlformats.org/officeDocument/2006/relationships/slide" Target="slides/slide128.xml"/><Relationship Id="rId164" Type="http://schemas.openxmlformats.org/officeDocument/2006/relationships/slide" Target="slides/slide149.xml"/><Relationship Id="rId185" Type="http://schemas.openxmlformats.org/officeDocument/2006/relationships/slide" Target="slides/slide170.xml"/><Relationship Id="rId350" Type="http://schemas.openxmlformats.org/officeDocument/2006/relationships/slide" Target="slides/slide335.xml"/><Relationship Id="rId37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65.xml"/><Relationship Id="rId210" Type="http://schemas.openxmlformats.org/officeDocument/2006/relationships/slide" Target="slides/slide195.xml"/><Relationship Id="rId215" Type="http://schemas.openxmlformats.org/officeDocument/2006/relationships/slide" Target="slides/slide200.xml"/><Relationship Id="rId236" Type="http://schemas.openxmlformats.org/officeDocument/2006/relationships/slide" Target="slides/slide221.xml"/><Relationship Id="rId257" Type="http://schemas.openxmlformats.org/officeDocument/2006/relationships/slide" Target="slides/slide242.xml"/><Relationship Id="rId278" Type="http://schemas.openxmlformats.org/officeDocument/2006/relationships/slide" Target="slides/slide263.xml"/><Relationship Id="rId26" Type="http://schemas.openxmlformats.org/officeDocument/2006/relationships/slide" Target="slides/slide11.xml"/><Relationship Id="rId231" Type="http://schemas.openxmlformats.org/officeDocument/2006/relationships/slide" Target="slides/slide216.xml"/><Relationship Id="rId252" Type="http://schemas.openxmlformats.org/officeDocument/2006/relationships/slide" Target="slides/slide237.xml"/><Relationship Id="rId273" Type="http://schemas.openxmlformats.org/officeDocument/2006/relationships/slide" Target="slides/slide258.xml"/><Relationship Id="rId294" Type="http://schemas.openxmlformats.org/officeDocument/2006/relationships/slide" Target="slides/slide279.xml"/><Relationship Id="rId308" Type="http://schemas.openxmlformats.org/officeDocument/2006/relationships/slide" Target="slides/slide293.xml"/><Relationship Id="rId329" Type="http://schemas.openxmlformats.org/officeDocument/2006/relationships/slide" Target="slides/slide314.xml"/><Relationship Id="rId47" Type="http://schemas.openxmlformats.org/officeDocument/2006/relationships/slide" Target="slides/slide32.xml"/><Relationship Id="rId68" Type="http://schemas.openxmlformats.org/officeDocument/2006/relationships/slide" Target="slides/slide53.xml"/><Relationship Id="rId89" Type="http://schemas.openxmlformats.org/officeDocument/2006/relationships/slide" Target="slides/slide74.xml"/><Relationship Id="rId112" Type="http://schemas.openxmlformats.org/officeDocument/2006/relationships/slide" Target="slides/slide97.xml"/><Relationship Id="rId133" Type="http://schemas.openxmlformats.org/officeDocument/2006/relationships/slide" Target="slides/slide118.xml"/><Relationship Id="rId154" Type="http://schemas.openxmlformats.org/officeDocument/2006/relationships/slide" Target="slides/slide139.xml"/><Relationship Id="rId175" Type="http://schemas.openxmlformats.org/officeDocument/2006/relationships/slide" Target="slides/slide160.xml"/><Relationship Id="rId340" Type="http://schemas.openxmlformats.org/officeDocument/2006/relationships/slide" Target="slides/slide325.xml"/><Relationship Id="rId361" Type="http://schemas.openxmlformats.org/officeDocument/2006/relationships/slide" Target="slides/slide346.xml"/><Relationship Id="rId196" Type="http://schemas.openxmlformats.org/officeDocument/2006/relationships/slide" Target="slides/slide181.xml"/><Relationship Id="rId200" Type="http://schemas.openxmlformats.org/officeDocument/2006/relationships/slide" Target="slides/slide185.xml"/><Relationship Id="rId16" Type="http://schemas.openxmlformats.org/officeDocument/2006/relationships/slide" Target="slides/slide1.xml"/><Relationship Id="rId221" Type="http://schemas.openxmlformats.org/officeDocument/2006/relationships/slide" Target="slides/slide206.xml"/><Relationship Id="rId242" Type="http://schemas.openxmlformats.org/officeDocument/2006/relationships/slide" Target="slides/slide227.xml"/><Relationship Id="rId263" Type="http://schemas.openxmlformats.org/officeDocument/2006/relationships/slide" Target="slides/slide248.xml"/><Relationship Id="rId284" Type="http://schemas.openxmlformats.org/officeDocument/2006/relationships/slide" Target="slides/slide269.xml"/><Relationship Id="rId319" Type="http://schemas.openxmlformats.org/officeDocument/2006/relationships/slide" Target="slides/slide304.xml"/><Relationship Id="rId37" Type="http://schemas.openxmlformats.org/officeDocument/2006/relationships/slide" Target="slides/slide22.xml"/><Relationship Id="rId58" Type="http://schemas.openxmlformats.org/officeDocument/2006/relationships/slide" Target="slides/slide43.xml"/><Relationship Id="rId79" Type="http://schemas.openxmlformats.org/officeDocument/2006/relationships/slide" Target="slides/slide64.xml"/><Relationship Id="rId102" Type="http://schemas.openxmlformats.org/officeDocument/2006/relationships/slide" Target="slides/slide87.xml"/><Relationship Id="rId123" Type="http://schemas.openxmlformats.org/officeDocument/2006/relationships/slide" Target="slides/slide108.xml"/><Relationship Id="rId144" Type="http://schemas.openxmlformats.org/officeDocument/2006/relationships/slide" Target="slides/slide129.xml"/><Relationship Id="rId330" Type="http://schemas.openxmlformats.org/officeDocument/2006/relationships/slide" Target="slides/slide315.xml"/><Relationship Id="rId90" Type="http://schemas.openxmlformats.org/officeDocument/2006/relationships/slide" Target="slides/slide75.xml"/><Relationship Id="rId165" Type="http://schemas.openxmlformats.org/officeDocument/2006/relationships/slide" Target="slides/slide150.xml"/><Relationship Id="rId186" Type="http://schemas.openxmlformats.org/officeDocument/2006/relationships/slide" Target="slides/slide171.xml"/><Relationship Id="rId351" Type="http://schemas.openxmlformats.org/officeDocument/2006/relationships/slide" Target="slides/slide336.xml"/><Relationship Id="rId372" Type="http://schemas.openxmlformats.org/officeDocument/2006/relationships/viewProps" Target="viewProps.xml"/><Relationship Id="rId211" Type="http://schemas.openxmlformats.org/officeDocument/2006/relationships/slide" Target="slides/slide196.xml"/><Relationship Id="rId232" Type="http://schemas.openxmlformats.org/officeDocument/2006/relationships/slide" Target="slides/slide217.xml"/><Relationship Id="rId253" Type="http://schemas.openxmlformats.org/officeDocument/2006/relationships/slide" Target="slides/slide238.xml"/><Relationship Id="rId274" Type="http://schemas.openxmlformats.org/officeDocument/2006/relationships/slide" Target="slides/slide259.xml"/><Relationship Id="rId295" Type="http://schemas.openxmlformats.org/officeDocument/2006/relationships/slide" Target="slides/slide280.xml"/><Relationship Id="rId309" Type="http://schemas.openxmlformats.org/officeDocument/2006/relationships/slide" Target="slides/slide294.xml"/><Relationship Id="rId27" Type="http://schemas.openxmlformats.org/officeDocument/2006/relationships/slide" Target="slides/slide12.xml"/><Relationship Id="rId48" Type="http://schemas.openxmlformats.org/officeDocument/2006/relationships/slide" Target="slides/slide33.xml"/><Relationship Id="rId69" Type="http://schemas.openxmlformats.org/officeDocument/2006/relationships/slide" Target="slides/slide54.xml"/><Relationship Id="rId113" Type="http://schemas.openxmlformats.org/officeDocument/2006/relationships/slide" Target="slides/slide98.xml"/><Relationship Id="rId134" Type="http://schemas.openxmlformats.org/officeDocument/2006/relationships/slide" Target="slides/slide119.xml"/><Relationship Id="rId320" Type="http://schemas.openxmlformats.org/officeDocument/2006/relationships/slide" Target="slides/slide305.xml"/><Relationship Id="rId80" Type="http://schemas.openxmlformats.org/officeDocument/2006/relationships/slide" Target="slides/slide65.xml"/><Relationship Id="rId155" Type="http://schemas.openxmlformats.org/officeDocument/2006/relationships/slide" Target="slides/slide140.xml"/><Relationship Id="rId176" Type="http://schemas.openxmlformats.org/officeDocument/2006/relationships/slide" Target="slides/slide161.xml"/><Relationship Id="rId197" Type="http://schemas.openxmlformats.org/officeDocument/2006/relationships/slide" Target="slides/slide182.xml"/><Relationship Id="rId341" Type="http://schemas.openxmlformats.org/officeDocument/2006/relationships/slide" Target="slides/slide326.xml"/><Relationship Id="rId362" Type="http://schemas.openxmlformats.org/officeDocument/2006/relationships/slide" Target="slides/slide347.xml"/><Relationship Id="rId201" Type="http://schemas.openxmlformats.org/officeDocument/2006/relationships/slide" Target="slides/slide186.xml"/><Relationship Id="rId222" Type="http://schemas.openxmlformats.org/officeDocument/2006/relationships/slide" Target="slides/slide207.xml"/><Relationship Id="rId243" Type="http://schemas.openxmlformats.org/officeDocument/2006/relationships/slide" Target="slides/slide228.xml"/><Relationship Id="rId264" Type="http://schemas.openxmlformats.org/officeDocument/2006/relationships/slide" Target="slides/slide249.xml"/><Relationship Id="rId285" Type="http://schemas.openxmlformats.org/officeDocument/2006/relationships/slide" Target="slides/slide270.xml"/><Relationship Id="rId17" Type="http://schemas.openxmlformats.org/officeDocument/2006/relationships/slide" Target="slides/slide2.xml"/><Relationship Id="rId38" Type="http://schemas.openxmlformats.org/officeDocument/2006/relationships/slide" Target="slides/slide23.xml"/><Relationship Id="rId59" Type="http://schemas.openxmlformats.org/officeDocument/2006/relationships/slide" Target="slides/slide44.xml"/><Relationship Id="rId103" Type="http://schemas.openxmlformats.org/officeDocument/2006/relationships/slide" Target="slides/slide88.xml"/><Relationship Id="rId124" Type="http://schemas.openxmlformats.org/officeDocument/2006/relationships/slide" Target="slides/slide109.xml"/><Relationship Id="rId310" Type="http://schemas.openxmlformats.org/officeDocument/2006/relationships/slide" Target="slides/slide295.xml"/><Relationship Id="rId70" Type="http://schemas.openxmlformats.org/officeDocument/2006/relationships/slide" Target="slides/slide55.xml"/><Relationship Id="rId91" Type="http://schemas.openxmlformats.org/officeDocument/2006/relationships/slide" Target="slides/slide76.xml"/><Relationship Id="rId145" Type="http://schemas.openxmlformats.org/officeDocument/2006/relationships/slide" Target="slides/slide130.xml"/><Relationship Id="rId166" Type="http://schemas.openxmlformats.org/officeDocument/2006/relationships/slide" Target="slides/slide151.xml"/><Relationship Id="rId187" Type="http://schemas.openxmlformats.org/officeDocument/2006/relationships/slide" Target="slides/slide172.xml"/><Relationship Id="rId331" Type="http://schemas.openxmlformats.org/officeDocument/2006/relationships/slide" Target="slides/slide316.xml"/><Relationship Id="rId352" Type="http://schemas.openxmlformats.org/officeDocument/2006/relationships/slide" Target="slides/slide337.xml"/><Relationship Id="rId37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197.xml"/><Relationship Id="rId233" Type="http://schemas.openxmlformats.org/officeDocument/2006/relationships/slide" Target="slides/slide218.xml"/><Relationship Id="rId254" Type="http://schemas.openxmlformats.org/officeDocument/2006/relationships/slide" Target="slides/slide239.xml"/><Relationship Id="rId28" Type="http://schemas.openxmlformats.org/officeDocument/2006/relationships/slide" Target="slides/slide13.xml"/><Relationship Id="rId49" Type="http://schemas.openxmlformats.org/officeDocument/2006/relationships/slide" Target="slides/slide34.xml"/><Relationship Id="rId114" Type="http://schemas.openxmlformats.org/officeDocument/2006/relationships/slide" Target="slides/slide99.xml"/><Relationship Id="rId275" Type="http://schemas.openxmlformats.org/officeDocument/2006/relationships/slide" Target="slides/slide260.xml"/><Relationship Id="rId296" Type="http://schemas.openxmlformats.org/officeDocument/2006/relationships/slide" Target="slides/slide281.xml"/><Relationship Id="rId300" Type="http://schemas.openxmlformats.org/officeDocument/2006/relationships/slide" Target="slides/slide285.xml"/><Relationship Id="rId60" Type="http://schemas.openxmlformats.org/officeDocument/2006/relationships/slide" Target="slides/slide45.xml"/><Relationship Id="rId81" Type="http://schemas.openxmlformats.org/officeDocument/2006/relationships/slide" Target="slides/slide66.xml"/><Relationship Id="rId135" Type="http://schemas.openxmlformats.org/officeDocument/2006/relationships/slide" Target="slides/slide120.xml"/><Relationship Id="rId156" Type="http://schemas.openxmlformats.org/officeDocument/2006/relationships/slide" Target="slides/slide141.xml"/><Relationship Id="rId177" Type="http://schemas.openxmlformats.org/officeDocument/2006/relationships/slide" Target="slides/slide162.xml"/><Relationship Id="rId198" Type="http://schemas.openxmlformats.org/officeDocument/2006/relationships/slide" Target="slides/slide183.xml"/><Relationship Id="rId321" Type="http://schemas.openxmlformats.org/officeDocument/2006/relationships/slide" Target="slides/slide306.xml"/><Relationship Id="rId342" Type="http://schemas.openxmlformats.org/officeDocument/2006/relationships/slide" Target="slides/slide327.xml"/><Relationship Id="rId363" Type="http://schemas.openxmlformats.org/officeDocument/2006/relationships/slide" Target="slides/slide348.xml"/><Relationship Id="rId202" Type="http://schemas.openxmlformats.org/officeDocument/2006/relationships/slide" Target="slides/slide187.xml"/><Relationship Id="rId223" Type="http://schemas.openxmlformats.org/officeDocument/2006/relationships/slide" Target="slides/slide208.xml"/><Relationship Id="rId244" Type="http://schemas.openxmlformats.org/officeDocument/2006/relationships/slide" Target="slides/slide229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265" Type="http://schemas.openxmlformats.org/officeDocument/2006/relationships/slide" Target="slides/slide250.xml"/><Relationship Id="rId286" Type="http://schemas.openxmlformats.org/officeDocument/2006/relationships/slide" Target="slides/slide271.xml"/><Relationship Id="rId50" Type="http://schemas.openxmlformats.org/officeDocument/2006/relationships/slide" Target="slides/slide35.xml"/><Relationship Id="rId104" Type="http://schemas.openxmlformats.org/officeDocument/2006/relationships/slide" Target="slides/slide89.xml"/><Relationship Id="rId125" Type="http://schemas.openxmlformats.org/officeDocument/2006/relationships/slide" Target="slides/slide110.xml"/><Relationship Id="rId146" Type="http://schemas.openxmlformats.org/officeDocument/2006/relationships/slide" Target="slides/slide131.xml"/><Relationship Id="rId167" Type="http://schemas.openxmlformats.org/officeDocument/2006/relationships/slide" Target="slides/slide152.xml"/><Relationship Id="rId188" Type="http://schemas.openxmlformats.org/officeDocument/2006/relationships/slide" Target="slides/slide173.xml"/><Relationship Id="rId311" Type="http://schemas.openxmlformats.org/officeDocument/2006/relationships/slide" Target="slides/slide296.xml"/><Relationship Id="rId332" Type="http://schemas.openxmlformats.org/officeDocument/2006/relationships/slide" Target="slides/slide317.xml"/><Relationship Id="rId353" Type="http://schemas.openxmlformats.org/officeDocument/2006/relationships/slide" Target="slides/slide338.xml"/><Relationship Id="rId374" Type="http://schemas.openxmlformats.org/officeDocument/2006/relationships/tableStyles" Target="tableStyles.xml"/><Relationship Id="rId71" Type="http://schemas.openxmlformats.org/officeDocument/2006/relationships/slide" Target="slides/slide56.xml"/><Relationship Id="rId92" Type="http://schemas.openxmlformats.org/officeDocument/2006/relationships/slide" Target="slides/slide77.xml"/><Relationship Id="rId213" Type="http://schemas.openxmlformats.org/officeDocument/2006/relationships/slide" Target="slides/slide198.xml"/><Relationship Id="rId234" Type="http://schemas.openxmlformats.org/officeDocument/2006/relationships/slide" Target="slides/slide21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55" Type="http://schemas.openxmlformats.org/officeDocument/2006/relationships/slide" Target="slides/slide240.xml"/><Relationship Id="rId276" Type="http://schemas.openxmlformats.org/officeDocument/2006/relationships/slide" Target="slides/slide261.xml"/><Relationship Id="rId297" Type="http://schemas.openxmlformats.org/officeDocument/2006/relationships/slide" Target="slides/slide282.xml"/><Relationship Id="rId40" Type="http://schemas.openxmlformats.org/officeDocument/2006/relationships/slide" Target="slides/slide25.xml"/><Relationship Id="rId115" Type="http://schemas.openxmlformats.org/officeDocument/2006/relationships/slide" Target="slides/slide100.xml"/><Relationship Id="rId136" Type="http://schemas.openxmlformats.org/officeDocument/2006/relationships/slide" Target="slides/slide121.xml"/><Relationship Id="rId157" Type="http://schemas.openxmlformats.org/officeDocument/2006/relationships/slide" Target="slides/slide142.xml"/><Relationship Id="rId178" Type="http://schemas.openxmlformats.org/officeDocument/2006/relationships/slide" Target="slides/slide163.xml"/><Relationship Id="rId301" Type="http://schemas.openxmlformats.org/officeDocument/2006/relationships/slide" Target="slides/slide286.xml"/><Relationship Id="rId322" Type="http://schemas.openxmlformats.org/officeDocument/2006/relationships/slide" Target="slides/slide307.xml"/><Relationship Id="rId343" Type="http://schemas.openxmlformats.org/officeDocument/2006/relationships/slide" Target="slides/slide328.xml"/><Relationship Id="rId364" Type="http://schemas.openxmlformats.org/officeDocument/2006/relationships/slide" Target="slides/slide349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199" Type="http://schemas.openxmlformats.org/officeDocument/2006/relationships/slide" Target="slides/slide184.xml"/><Relationship Id="rId203" Type="http://schemas.openxmlformats.org/officeDocument/2006/relationships/slide" Target="slides/slide188.xml"/><Relationship Id="rId19" Type="http://schemas.openxmlformats.org/officeDocument/2006/relationships/slide" Target="slides/slide4.xml"/><Relationship Id="rId224" Type="http://schemas.openxmlformats.org/officeDocument/2006/relationships/slide" Target="slides/slide209.xml"/><Relationship Id="rId245" Type="http://schemas.openxmlformats.org/officeDocument/2006/relationships/slide" Target="slides/slide230.xml"/><Relationship Id="rId266" Type="http://schemas.openxmlformats.org/officeDocument/2006/relationships/slide" Target="slides/slide251.xml"/><Relationship Id="rId287" Type="http://schemas.openxmlformats.org/officeDocument/2006/relationships/slide" Target="slides/slide272.xml"/><Relationship Id="rId30" Type="http://schemas.openxmlformats.org/officeDocument/2006/relationships/slide" Target="slides/slide15.xml"/><Relationship Id="rId105" Type="http://schemas.openxmlformats.org/officeDocument/2006/relationships/slide" Target="slides/slide90.xml"/><Relationship Id="rId126" Type="http://schemas.openxmlformats.org/officeDocument/2006/relationships/slide" Target="slides/slide111.xml"/><Relationship Id="rId147" Type="http://schemas.openxmlformats.org/officeDocument/2006/relationships/slide" Target="slides/slide132.xml"/><Relationship Id="rId168" Type="http://schemas.openxmlformats.org/officeDocument/2006/relationships/slide" Target="slides/slide153.xml"/><Relationship Id="rId312" Type="http://schemas.openxmlformats.org/officeDocument/2006/relationships/slide" Target="slides/slide297.xml"/><Relationship Id="rId333" Type="http://schemas.openxmlformats.org/officeDocument/2006/relationships/slide" Target="slides/slide318.xml"/><Relationship Id="rId354" Type="http://schemas.openxmlformats.org/officeDocument/2006/relationships/slide" Target="slides/slide339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93" Type="http://schemas.openxmlformats.org/officeDocument/2006/relationships/slide" Target="slides/slide78.xml"/><Relationship Id="rId189" Type="http://schemas.openxmlformats.org/officeDocument/2006/relationships/slide" Target="slides/slide174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99.xml"/><Relationship Id="rId235" Type="http://schemas.openxmlformats.org/officeDocument/2006/relationships/slide" Target="slides/slide220.xml"/><Relationship Id="rId256" Type="http://schemas.openxmlformats.org/officeDocument/2006/relationships/slide" Target="slides/slide241.xml"/><Relationship Id="rId277" Type="http://schemas.openxmlformats.org/officeDocument/2006/relationships/slide" Target="slides/slide262.xml"/><Relationship Id="rId298" Type="http://schemas.openxmlformats.org/officeDocument/2006/relationships/slide" Target="slides/slide283.xml"/><Relationship Id="rId116" Type="http://schemas.openxmlformats.org/officeDocument/2006/relationships/slide" Target="slides/slide101.xml"/><Relationship Id="rId137" Type="http://schemas.openxmlformats.org/officeDocument/2006/relationships/slide" Target="slides/slide122.xml"/><Relationship Id="rId158" Type="http://schemas.openxmlformats.org/officeDocument/2006/relationships/slide" Target="slides/slide143.xml"/><Relationship Id="rId302" Type="http://schemas.openxmlformats.org/officeDocument/2006/relationships/slide" Target="slides/slide287.xml"/><Relationship Id="rId323" Type="http://schemas.openxmlformats.org/officeDocument/2006/relationships/slide" Target="slides/slide308.xml"/><Relationship Id="rId344" Type="http://schemas.openxmlformats.org/officeDocument/2006/relationships/slide" Target="slides/slide329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62" Type="http://schemas.openxmlformats.org/officeDocument/2006/relationships/slide" Target="slides/slide47.xml"/><Relationship Id="rId83" Type="http://schemas.openxmlformats.org/officeDocument/2006/relationships/slide" Target="slides/slide68.xml"/><Relationship Id="rId179" Type="http://schemas.openxmlformats.org/officeDocument/2006/relationships/slide" Target="slides/slide164.xml"/><Relationship Id="rId365" Type="http://schemas.openxmlformats.org/officeDocument/2006/relationships/slide" Target="slides/slide350.xml"/><Relationship Id="rId190" Type="http://schemas.openxmlformats.org/officeDocument/2006/relationships/slide" Target="slides/slide175.xml"/><Relationship Id="rId204" Type="http://schemas.openxmlformats.org/officeDocument/2006/relationships/slide" Target="slides/slide189.xml"/><Relationship Id="rId225" Type="http://schemas.openxmlformats.org/officeDocument/2006/relationships/slide" Target="slides/slide210.xml"/><Relationship Id="rId246" Type="http://schemas.openxmlformats.org/officeDocument/2006/relationships/slide" Target="slides/slide231.xml"/><Relationship Id="rId267" Type="http://schemas.openxmlformats.org/officeDocument/2006/relationships/slide" Target="slides/slide252.xml"/><Relationship Id="rId288" Type="http://schemas.openxmlformats.org/officeDocument/2006/relationships/slide" Target="slides/slide273.xml"/><Relationship Id="rId106" Type="http://schemas.openxmlformats.org/officeDocument/2006/relationships/slide" Target="slides/slide91.xml"/><Relationship Id="rId127" Type="http://schemas.openxmlformats.org/officeDocument/2006/relationships/slide" Target="slides/slide112.xml"/><Relationship Id="rId313" Type="http://schemas.openxmlformats.org/officeDocument/2006/relationships/slide" Target="slides/slide29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52" Type="http://schemas.openxmlformats.org/officeDocument/2006/relationships/slide" Target="slides/slide37.xml"/><Relationship Id="rId73" Type="http://schemas.openxmlformats.org/officeDocument/2006/relationships/slide" Target="slides/slide58.xml"/><Relationship Id="rId94" Type="http://schemas.openxmlformats.org/officeDocument/2006/relationships/slide" Target="slides/slide79.xml"/><Relationship Id="rId148" Type="http://schemas.openxmlformats.org/officeDocument/2006/relationships/slide" Target="slides/slide133.xml"/><Relationship Id="rId169" Type="http://schemas.openxmlformats.org/officeDocument/2006/relationships/slide" Target="slides/slide154.xml"/><Relationship Id="rId334" Type="http://schemas.openxmlformats.org/officeDocument/2006/relationships/slide" Target="slides/slide319.xml"/><Relationship Id="rId355" Type="http://schemas.openxmlformats.org/officeDocument/2006/relationships/slide" Target="slides/slide3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3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5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6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9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0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1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2.emf"/></Relationships>
</file>

<file path=ppt/drawings/_rels/vmlDrawing4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emf"/><Relationship Id="rId1" Type="http://schemas.openxmlformats.org/officeDocument/2006/relationships/image" Target="../media/image193.emf"/></Relationships>
</file>

<file path=ppt/drawings/_rels/vmlDrawing4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emf"/><Relationship Id="rId1" Type="http://schemas.openxmlformats.org/officeDocument/2006/relationships/image" Target="../media/image195.emf"/></Relationships>
</file>

<file path=ppt/drawings/_rels/vmlDrawing4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emf"/><Relationship Id="rId1" Type="http://schemas.openxmlformats.org/officeDocument/2006/relationships/image" Target="../media/image197.emf"/></Relationships>
</file>

<file path=ppt/drawings/_rels/vmlDrawing4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emf"/><Relationship Id="rId1" Type="http://schemas.openxmlformats.org/officeDocument/2006/relationships/image" Target="../media/image19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emf"/><Relationship Id="rId1" Type="http://schemas.openxmlformats.org/officeDocument/2006/relationships/image" Target="../media/image201.emf"/></Relationships>
</file>

<file path=ppt/drawings/_rels/vmlDrawing5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emf"/><Relationship Id="rId1" Type="http://schemas.openxmlformats.org/officeDocument/2006/relationships/image" Target="../media/image203.emf"/></Relationships>
</file>

<file path=ppt/drawings/_rels/vmlDrawing5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emf"/><Relationship Id="rId1" Type="http://schemas.openxmlformats.org/officeDocument/2006/relationships/image" Target="../media/image205.emf"/></Relationships>
</file>

<file path=ppt/drawings/_rels/vmlDrawing5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emf"/><Relationship Id="rId1" Type="http://schemas.openxmlformats.org/officeDocument/2006/relationships/image" Target="../media/image207.emf"/></Relationships>
</file>

<file path=ppt/drawings/_rels/vmlDrawing5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emf"/><Relationship Id="rId1" Type="http://schemas.openxmlformats.org/officeDocument/2006/relationships/image" Target="../media/image209.emf"/></Relationships>
</file>

<file path=ppt/drawings/_rels/vmlDrawing5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emf"/><Relationship Id="rId1" Type="http://schemas.openxmlformats.org/officeDocument/2006/relationships/image" Target="../media/image211.emf"/></Relationships>
</file>

<file path=ppt/drawings/_rels/vmlDrawing5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emf"/><Relationship Id="rId1" Type="http://schemas.openxmlformats.org/officeDocument/2006/relationships/image" Target="../media/image213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5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6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8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6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0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1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2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6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7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8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9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1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2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5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6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0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1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2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5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6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8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9.e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0.e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5.e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6.e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7.e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8.e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9.e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0.e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EA48DB1F-384F-4C11-AB0A-4F1C896ACD2A}" type="datetimeFigureOut">
              <a:rPr lang="en-US" smtClean="0"/>
              <a:pPr/>
              <a:t>3/7/2016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36F7D8AB-FCF3-46DD-A1E3-43550C7AA8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906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4A24BD-B7A6-4B6E-8560-5C712C8DF192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314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BD2403-8D17-43AE-BA6B-32167B06E204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316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C3F311-FB41-490A-AA99-839B47D284E3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D43FAF-5978-4480-ABA8-F6B369532A6D}" type="slidenum">
              <a:rPr lang="en-US" altLang="en-US">
                <a:solidFill>
                  <a:prstClr val="black"/>
                </a:solidFill>
              </a:rPr>
              <a:pPr/>
              <a:t>114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7D49D5-E174-41C3-9F13-111FF3D76EF7}" type="slidenum">
              <a:rPr lang="en-US" altLang="en-US">
                <a:solidFill>
                  <a:prstClr val="black"/>
                </a:solidFill>
              </a:rPr>
              <a:pPr/>
              <a:t>116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F6BFD6-14DA-4CEF-A5D4-B8212AD69BEA}" type="slidenum">
              <a:rPr lang="en-US" altLang="en-US">
                <a:solidFill>
                  <a:prstClr val="black"/>
                </a:solidFill>
              </a:rPr>
              <a:pPr/>
              <a:t>117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881F7E-053C-42F9-A6E5-9F81A6E1357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800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7DD628-0D52-4C6D-A391-EAE29F59AF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84447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60C143-EAD8-442E-BB96-CFBE689C29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0740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8BA127-CEFB-4CDA-9A37-C341CB0D7E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83775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EE2147-CCC8-4DD3-87D2-F2ACF2E165C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43329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773EA0-9888-418A-8569-2BDD0355849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06818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C50759-4B5E-4B43-BD3C-036F8DE773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36395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C995A0-3976-4302-A14D-02258837BA7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65477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9A077A-344D-4E51-BDDC-7AA47DA18D0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24291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283B-57F0-47A3-9B39-A8DC44A2D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54F4A-0F1B-473F-930C-81070AEBD4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75605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283B-57F0-47A3-9B39-A8DC44A2D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54F4A-0F1B-473F-930C-81070AEBD4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09874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283B-57F0-47A3-9B39-A8DC44A2D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54F4A-0F1B-473F-930C-81070AEBD4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300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9DCEFF-BAF1-4BBB-844C-4C19EDC0DA6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02813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283B-57F0-47A3-9B39-A8DC44A2D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54F4A-0F1B-473F-930C-81070AEBD4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60472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283B-57F0-47A3-9B39-A8DC44A2D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54F4A-0F1B-473F-930C-81070AEBD4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73690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283B-57F0-47A3-9B39-A8DC44A2D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54F4A-0F1B-473F-930C-81070AEBD4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15978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283B-57F0-47A3-9B39-A8DC44A2D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54F4A-0F1B-473F-930C-81070AEBD4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3669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283B-57F0-47A3-9B39-A8DC44A2D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54F4A-0F1B-473F-930C-81070AEBD4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8824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283B-57F0-47A3-9B39-A8DC44A2D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54F4A-0F1B-473F-930C-81070AEBD4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51967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283B-57F0-47A3-9B39-A8DC44A2D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54F4A-0F1B-473F-930C-81070AEBD4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86878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4283B-57F0-47A3-9B39-A8DC44A2D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54F4A-0F1B-473F-930C-81070AEBD4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9730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358458-BAFB-45BE-B383-429C77CA3A2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27522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5D953-C7E0-4DB1-87A2-8DC04C92C34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21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732730-DA92-462A-8A5C-1E6B09BE786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41423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46DB2-5DF2-411D-8B84-54492F2832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21981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0E4B2A-243D-4972-8474-0F00F37E86B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99924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60C143-EAD8-442E-BB96-CFBE689C29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64305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8BA127-CEFB-4CDA-9A37-C341CB0D7E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34898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EE2147-CCC8-4DD3-87D2-F2ACF2E165C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36044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773EA0-9888-418A-8569-2BDD0355849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68859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C50759-4B5E-4B43-BD3C-036F8DE773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51939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C995A0-3976-4302-A14D-02258837BA7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29018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9A077A-344D-4E51-BDDC-7AA47DA18D0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86358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AE1113-4245-44B9-BE6A-EF2E17DCEC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38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51717A-995E-4022-8565-0297D5B06B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71772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DB3A0F-E161-4362-AF5E-3B47EBDDFAE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46624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FFA2D8-5C80-4742-9D9C-226CA0E0013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39236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78A94-1D30-491C-8556-C84B0119C30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59282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DE8A0C-04A5-4041-AA0D-B8D537700D8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28208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7D7107-F4D1-4935-83E2-4E271B23390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54856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EDA74B-8CF4-40BD-B4CE-7D335E8190F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15005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88404C-7BC6-4D65-A941-EB1D56F7EAA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4823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5034AF-1DE7-4B99-90DA-742F351ECD4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47063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17C0C2-70DE-442C-BD8B-499D4B1339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62267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B85752-D414-44DA-9781-317478ABFB2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4007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992078-B0C5-4597-BC6F-A8EFAB27D1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06118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5128462-1F85-457C-BC85-9D2C3937EAA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54781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8DB6FE0-CAFD-4300-9075-4B32A0E701D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59590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37FC2-C580-4718-B345-0075741E772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8719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9A894-54EB-4BAA-B851-FA185C31305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42370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4C1DD2-7E51-4A27-A0EA-D74344B9F53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60947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2EC37-2825-4B69-BD88-C21D6022C2D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39402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97A514-ABB0-49ED-AF18-66AAAED36E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640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99D301-1616-460C-9C21-61634A10485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22673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B5B12C-7E05-42A2-A799-84AEC3677D4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82318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31CC91-F35D-4443-8E7A-BCE5BFE57F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09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8DE802-424E-429C-8778-EB9CBDA005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25161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4247E-F070-4314-8C2E-817A6AACDED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53903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9DA90-3F7B-494A-999A-583FFE46A9A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95480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2FD630-847D-4C53-A2DB-7F202BA841C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84554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645EE6-E0F5-4BAE-B717-BB40A82B6AC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94461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3D7EDF-5EDB-4AEA-BDED-AB960B2D12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94877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FB59E-8141-4F7B-965E-98555F1694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46356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B3D2CC-0327-4D20-B3EC-7BC827F9DC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72985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4920BE-CBBE-4459-80C0-5804AEE40D0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8690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A6DD57-46B9-43BA-81F2-C92AF0F2F0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04774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760F02-E2EE-467D-9183-ABBB0E94183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870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7DF045-072F-49F9-9164-AD6785F8CD8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52135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04DA44-4D69-44DC-8CC7-9ED77639FEA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17948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B6127D-4B6E-4DA3-949B-B74750701A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20267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20EB2D-CEB0-4883-8A30-F480413E303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45058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7EB091-125A-412E-9A1D-86A9BB09F91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45759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46677A0-9DC8-4794-965C-A0BFB25B82D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85111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37FC2-C580-4718-B345-0075741E772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75316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9A894-54EB-4BAA-B851-FA185C31305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70089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4C1DD2-7E51-4A27-A0EA-D74344B9F53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85674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2EC37-2825-4B69-BD88-C21D6022C2D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08090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97A514-ABB0-49ED-AF18-66AAAED36E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2959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BEBB2B-07FF-4390-BB17-79FDB26CC35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14090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99D301-1616-460C-9C21-61634A10485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9276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B5B12C-7E05-42A2-A799-84AEC3677D4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25052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31CC91-F35D-4443-8E7A-BCE5BFE57F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07333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4247E-F070-4314-8C2E-817A6AACDED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74288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9DA90-3F7B-494A-999A-583FFE46A9A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90240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2FD630-847D-4C53-A2DB-7F202BA841C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5277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77347B-FB35-4FC9-99AF-CE978D7D3D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5008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2CAD56-639C-4927-879E-E5D0650A2A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12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A12AF8-0A70-4432-8BD8-DD04378A75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0528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0410D8-945E-4346-83D9-6B1225E538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88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8FE541-CE77-47CB-898E-A5F36D0437B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5581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EF58A-C7C0-4D3D-9A47-96C645EFB2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1650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2BE5CDA-6CA5-4DBB-857E-2C58CA1FACE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7541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5128462-1F85-457C-BC85-9D2C3937EA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23650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F1552C-7E75-44ED-9BCD-B9BA5AABCC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613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1FE72C-94C3-4A14-A3DF-204D0A5F80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4525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821E82-0952-40C3-BBBD-034537C9A0B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8573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53E9B-BFFA-4043-8CF9-4CB7DA4980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6871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C625B-0FBF-4106-AEDA-48DDAACA2F4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782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EE8424-4A14-4526-9D12-8544A7611E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4198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8879EF-5067-4CF8-B6F3-310E9030A6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5155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DBE6EE-3657-4D01-A66A-39E972C417B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5795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F5F37-BBC6-4FBF-9C05-863B7B5A49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9864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5997BE-BF55-4142-817D-65B49EA9C73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7015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A05EB5-1F41-46B2-B1D1-F8B2959ED2D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6400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65096E-54C0-4795-A5FC-42BDC955BA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440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8E7E503-3FA2-4893-A7A8-00DA32E768B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2260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1C4E0CD-8D87-4C4A-A934-75F4A4AA1F3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2218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8EE4A41-E801-4C4E-8B50-5396A19CE8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6549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AE1113-4245-44B9-BE6A-EF2E17DCEC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212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ADC380-CC8A-4027-A581-CAE3CB6C769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7327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DB3A0F-E161-4362-AF5E-3B47EBDDFAE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5487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FFA2D8-5C80-4742-9D9C-226CA0E0013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9168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78A94-1D30-491C-8556-C84B0119C30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1063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DE8A0C-04A5-4041-AA0D-B8D537700D8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3944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7D7107-F4D1-4935-83E2-4E271B23390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7586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EDA74B-8CF4-40BD-B4CE-7D335E8190F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0982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88404C-7BC6-4D65-A941-EB1D56F7EAA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6461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5034AF-1DE7-4B99-90DA-742F351ECD4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3849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17C0C2-70DE-442C-BD8B-499D4B1339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3267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B85752-D414-44DA-9781-317478ABFB2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422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51AA9-134C-4BAF-9705-7DED5DA54E6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8345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5128462-1F85-457C-BC85-9D2C3937EAA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8251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8DB6FE0-CAFD-4300-9075-4B32A0E701D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4506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3137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4370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9421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339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9682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6074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0522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48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AA2284-4CFA-479F-B01D-F9D5ECA1AE9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1614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2561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5450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8148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C20709-747F-48EC-A75F-5B61E47411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9379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555A49-A1E6-4667-912A-919C93A09F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6549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F8B9A8-78F7-46BE-8187-D0A30EC4D9E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0241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CA28E0-A737-4EFC-82D9-3CEBBEF2C0D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2803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F08278-DE68-476B-84FD-32B6F6723F9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0473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929DE1-D5A6-4B62-AE26-965E621C40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7757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15DA99-9A65-4782-863A-172B90FA4C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863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1530C7-E220-40B4-9CCB-73F31755D59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0462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C9B624-0588-42E3-BE06-2D4770D22E2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805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4AAE60-ACF3-40A1-AF10-AFC1B168EE1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0687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13245E-6F10-4438-BDE0-5C5C5FA2AD2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0841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AB69AF-33CB-4EE8-A65B-27E281DFC7A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1667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358458-BAFB-45BE-B383-429C77CA3A2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7237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5D953-C7E0-4DB1-87A2-8DC04C92C34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8044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46DB2-5DF2-411D-8B84-54492F2832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5049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0E4B2A-243D-4972-8474-0F00F37E86B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8635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60C143-EAD8-442E-BB96-CFBE689C29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2884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8BA127-CEFB-4CDA-9A37-C341CB0D7E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507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2FA006-8706-4072-BC54-05A5747364D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1390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EE2147-CCC8-4DD3-87D2-F2ACF2E165C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0244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773EA0-9888-418A-8569-2BDD0355849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8125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C50759-4B5E-4B43-BD3C-036F8DE773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1594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C995A0-3976-4302-A14D-02258837BA7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53470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9A077A-344D-4E51-BDDC-7AA47DA18D0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3628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3DD979-D828-4ED7-A1BC-841E81493D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8571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A23009-EF7A-4FBA-96A0-18808DE5C52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363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CFBC2E-D95B-4035-A1CA-4B7075564B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1172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535EB1-0BEA-4F41-8258-79CB4C40762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625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47CCD-6416-4284-AB5E-5CC3D6C451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579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16E041-9EFA-4BD5-A6C0-7F37E492BDB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82475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269295-195C-426E-96B0-B3E008158C4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1679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E371DF-AE46-49B5-BAAF-AB2CDF8CBA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04322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98EFC3-269C-4DB3-AD97-DBED3AC02F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6901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4656D9-FEE5-4173-AB32-D3B4FA67C9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63707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079812-ED58-463F-A981-0447DDEBE2D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277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F50C50-6F6C-4547-AAF0-F0ABFB37758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24029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358458-BAFB-45BE-B383-429C77CA3A2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1493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5D953-C7E0-4DB1-87A2-8DC04C92C34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16864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546DB2-5DF2-411D-8B84-54492F2832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3579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0E4B2A-243D-4972-8474-0F00F37E86B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836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11FE03-9629-469D-BBE1-719819194F0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2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64283B-57F0-47A3-9B39-A8DC44A2DA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8F54F4A-0F1B-473F-930C-81070AEBD4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764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5E6BB9-382B-40A1-8EED-2975AE23EA59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472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84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84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84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86EC853-B9B7-42D4-9A88-0F896E1F198A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317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566AA1-AC2D-45EA-812F-45108D62DD26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486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CEA88B4-F853-4DBF-9C48-D3BE986F4AC5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763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566AA1-AC2D-45EA-812F-45108D62DD26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66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713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713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13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13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2DE6A0-2688-497A-8074-91AD30BC342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51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15A2FC0-B151-4AFF-BDEE-628371027DB1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22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84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84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84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86EC853-B9B7-42D4-9A88-0F896E1F198A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623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14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anose="020B0604020202020204" pitchFamily="34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0C75998-51C6-4AAC-A2D4-8817890C310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709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anose="020B060402020202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5E6BB9-382B-40A1-8EED-2975AE23EA59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433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3092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3092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3092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6DB8F1-4BF4-4FEA-A134-B9BF1B7564A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099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anose="020B060402020202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5E6BB9-382B-40A1-8EED-2975AE23EA59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381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8.emf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0.emf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19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1.emf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5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65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46.emf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165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47.emf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165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48.emf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165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49.emf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165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50.emf"/><Relationship Id="rId4" Type="http://schemas.openxmlformats.org/officeDocument/2006/relationships/oleObject" Target="../embeddings/oleObject25.bin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165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5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165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27.bin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6.xml"/><Relationship Id="rId4" Type="http://schemas.openxmlformats.org/officeDocument/2006/relationships/image" Target="../media/image56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66.xml"/><Relationship Id="rId4" Type="http://schemas.openxmlformats.org/officeDocument/2006/relationships/image" Target="../media/image58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6.xml"/><Relationship Id="rId4" Type="http://schemas.openxmlformats.org/officeDocument/2006/relationships/image" Target="../media/image61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6.xml"/><Relationship Id="rId4" Type="http://schemas.openxmlformats.org/officeDocument/2006/relationships/image" Target="../media/image64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66.xml"/><Relationship Id="rId4" Type="http://schemas.openxmlformats.org/officeDocument/2006/relationships/image" Target="../media/image67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6.xml"/><Relationship Id="rId4" Type="http://schemas.openxmlformats.org/officeDocument/2006/relationships/image" Target="../media/image70.png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Documents%20and%20Settings\James%20Holton\Desktop\James%20Holton\elves%20talk\rawdata\bleb_rorate_normalized_cinepak.mov" TargetMode="Externa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Documents%20and%20Settings\James%20Holton\Desktop\James%20Holton\elves%20talk\rawdata\bleb_rorate_normalized_cinepak.mov" TargetMode="Externa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65.xml"/><Relationship Id="rId4" Type="http://schemas.openxmlformats.org/officeDocument/2006/relationships/image" Target="../media/image80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118.xml"/><Relationship Id="rId1" Type="http://schemas.openxmlformats.org/officeDocument/2006/relationships/video" Target="file:///C:\Users\JMHolton\Desktop\James_Holton\raddam\salt_damage\splosion.wmv" TargetMode="Externa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165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82.emf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165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83.emf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142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8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2.emf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142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85.emf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142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86.emf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142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87.emf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142.xml"/><Relationship Id="rId1" Type="http://schemas.openxmlformats.org/officeDocument/2006/relationships/vmlDrawing" Target="../drawings/vmlDrawing32.vml"/><Relationship Id="rId4" Type="http://schemas.openxmlformats.org/officeDocument/2006/relationships/image" Target="../media/image88.emf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142.xml"/><Relationship Id="rId1" Type="http://schemas.openxmlformats.org/officeDocument/2006/relationships/vmlDrawing" Target="../drawings/vmlDrawing33.vml"/><Relationship Id="rId4" Type="http://schemas.openxmlformats.org/officeDocument/2006/relationships/image" Target="../media/image89.emf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142.xml"/><Relationship Id="rId1" Type="http://schemas.openxmlformats.org/officeDocument/2006/relationships/vmlDrawing" Target="../drawings/vmlDrawing34.vml"/><Relationship Id="rId4" Type="http://schemas.openxmlformats.org/officeDocument/2006/relationships/image" Target="../media/image90.emf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3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43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43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3.emf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43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43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3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43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43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43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43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43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43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4.emf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43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43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43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43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43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43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43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43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43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142.xml"/><Relationship Id="rId1" Type="http://schemas.openxmlformats.org/officeDocument/2006/relationships/vmlDrawing" Target="../drawings/vmlDrawing35.vml"/><Relationship Id="rId4" Type="http://schemas.openxmlformats.org/officeDocument/2006/relationships/image" Target="../media/image11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5.emf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43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43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43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43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43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43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43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43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4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6.emf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43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43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43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43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43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43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43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43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43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4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43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43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43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142.xml"/><Relationship Id="rId1" Type="http://schemas.openxmlformats.org/officeDocument/2006/relationships/vmlDrawing" Target="../drawings/vmlDrawing36.vml"/><Relationship Id="rId4" Type="http://schemas.openxmlformats.org/officeDocument/2006/relationships/image" Target="../media/image136.emf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142.xml"/><Relationship Id="rId1" Type="http://schemas.openxmlformats.org/officeDocument/2006/relationships/vmlDrawing" Target="../drawings/vmlDrawing37.vml"/><Relationship Id="rId4" Type="http://schemas.openxmlformats.org/officeDocument/2006/relationships/image" Target="../media/image137.emf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42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42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4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4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38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7.wmf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43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43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43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43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43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43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43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43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43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4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43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43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43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43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43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43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43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43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43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4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43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43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142.xml"/><Relationship Id="rId1" Type="http://schemas.openxmlformats.org/officeDocument/2006/relationships/vmlDrawing" Target="../drawings/vmlDrawing38.vml"/><Relationship Id="rId4" Type="http://schemas.openxmlformats.org/officeDocument/2006/relationships/image" Target="../media/image163.emf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142.xml"/><Relationship Id="rId1" Type="http://schemas.openxmlformats.org/officeDocument/2006/relationships/vmlDrawing" Target="../drawings/vmlDrawing39.vml"/><Relationship Id="rId4" Type="http://schemas.openxmlformats.org/officeDocument/2006/relationships/image" Target="../media/image164.emf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142.xml"/><Relationship Id="rId1" Type="http://schemas.openxmlformats.org/officeDocument/2006/relationships/vmlDrawing" Target="../drawings/vmlDrawing40.vml"/><Relationship Id="rId4" Type="http://schemas.openxmlformats.org/officeDocument/2006/relationships/image" Target="../media/image165.emf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142.xml"/><Relationship Id="rId1" Type="http://schemas.openxmlformats.org/officeDocument/2006/relationships/vmlDrawing" Target="../drawings/vmlDrawing41.vml"/><Relationship Id="rId4" Type="http://schemas.openxmlformats.org/officeDocument/2006/relationships/image" Target="../media/image166.emf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43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43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4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9.emf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43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43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43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43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43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43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43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43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43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4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20.emf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43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43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43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43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43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43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43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43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43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142.xml"/><Relationship Id="rId1" Type="http://schemas.openxmlformats.org/officeDocument/2006/relationships/vmlDrawing" Target="../drawings/vmlDrawing42.vml"/><Relationship Id="rId4" Type="http://schemas.openxmlformats.org/officeDocument/2006/relationships/image" Target="../media/image189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142.xml"/><Relationship Id="rId1" Type="http://schemas.openxmlformats.org/officeDocument/2006/relationships/vmlDrawing" Target="../drawings/vmlDrawing43.vml"/><Relationship Id="rId4" Type="http://schemas.openxmlformats.org/officeDocument/2006/relationships/image" Target="../media/image190.emf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142.xml"/><Relationship Id="rId1" Type="http://schemas.openxmlformats.org/officeDocument/2006/relationships/vmlDrawing" Target="../drawings/vmlDrawing44.vml"/><Relationship Id="rId4" Type="http://schemas.openxmlformats.org/officeDocument/2006/relationships/image" Target="../media/image191.emf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156.xml"/><Relationship Id="rId1" Type="http://schemas.openxmlformats.org/officeDocument/2006/relationships/vmlDrawing" Target="../drawings/vmlDrawing45.vml"/><Relationship Id="rId4" Type="http://schemas.openxmlformats.org/officeDocument/2006/relationships/image" Target="../media/image192.emf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156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194.emf"/><Relationship Id="rId5" Type="http://schemas.openxmlformats.org/officeDocument/2006/relationships/oleObject" Target="../embeddings/oleObject49.bin"/><Relationship Id="rId4" Type="http://schemas.openxmlformats.org/officeDocument/2006/relationships/image" Target="../media/image193.emf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Layout" Target="../slideLayouts/slideLayout156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196.emf"/><Relationship Id="rId5" Type="http://schemas.openxmlformats.org/officeDocument/2006/relationships/oleObject" Target="../embeddings/oleObject51.bin"/><Relationship Id="rId4" Type="http://schemas.openxmlformats.org/officeDocument/2006/relationships/image" Target="../media/image195.emf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Layout" Target="../slideLayouts/slideLayout156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198.emf"/><Relationship Id="rId5" Type="http://schemas.openxmlformats.org/officeDocument/2006/relationships/oleObject" Target="../embeddings/oleObject53.bin"/><Relationship Id="rId4" Type="http://schemas.openxmlformats.org/officeDocument/2006/relationships/image" Target="../media/image197.emf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Layout" Target="../slideLayouts/slideLayout156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200.emf"/><Relationship Id="rId5" Type="http://schemas.openxmlformats.org/officeDocument/2006/relationships/oleObject" Target="../embeddings/oleObject55.bin"/><Relationship Id="rId4" Type="http://schemas.openxmlformats.org/officeDocument/2006/relationships/image" Target="../media/image199.emf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slideLayout" Target="../slideLayouts/slideLayout156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202.emf"/><Relationship Id="rId5" Type="http://schemas.openxmlformats.org/officeDocument/2006/relationships/oleObject" Target="../embeddings/oleObject57.bin"/><Relationship Id="rId4" Type="http://schemas.openxmlformats.org/officeDocument/2006/relationships/image" Target="../media/image201.emf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Layout" Target="../slideLayouts/slideLayout156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204.emf"/><Relationship Id="rId5" Type="http://schemas.openxmlformats.org/officeDocument/2006/relationships/oleObject" Target="../embeddings/oleObject59.bin"/><Relationship Id="rId4" Type="http://schemas.openxmlformats.org/officeDocument/2006/relationships/image" Target="../media/image203.emf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2" Type="http://schemas.openxmlformats.org/officeDocument/2006/relationships/slideLayout" Target="../slideLayouts/slideLayout156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206.emf"/><Relationship Id="rId5" Type="http://schemas.openxmlformats.org/officeDocument/2006/relationships/oleObject" Target="../embeddings/oleObject61.bin"/><Relationship Id="rId4" Type="http://schemas.openxmlformats.org/officeDocument/2006/relationships/image" Target="../media/image20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file:///C:\Users\JMHolton\Desktop\James_Holton\APS_talk\damage\warp.avi" TargetMode="External"/><Relationship Id="rId1" Type="http://schemas.microsoft.com/office/2007/relationships/media" Target="file:///C:\Users\JMHolton\Desktop\James_Holton\APS_talk\damage\warp.avi" TargetMode="External"/><Relationship Id="rId4" Type="http://schemas.openxmlformats.org/officeDocument/2006/relationships/image" Target="../media/image21.png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2" Type="http://schemas.openxmlformats.org/officeDocument/2006/relationships/slideLayout" Target="../slideLayouts/slideLayout156.xml"/><Relationship Id="rId1" Type="http://schemas.openxmlformats.org/officeDocument/2006/relationships/vmlDrawing" Target="../drawings/vmlDrawing53.vml"/><Relationship Id="rId6" Type="http://schemas.openxmlformats.org/officeDocument/2006/relationships/image" Target="../media/image208.emf"/><Relationship Id="rId5" Type="http://schemas.openxmlformats.org/officeDocument/2006/relationships/oleObject" Target="../embeddings/oleObject63.bin"/><Relationship Id="rId4" Type="http://schemas.openxmlformats.org/officeDocument/2006/relationships/image" Target="../media/image207.emf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Layout" Target="../slideLayouts/slideLayout156.xml"/><Relationship Id="rId1" Type="http://schemas.openxmlformats.org/officeDocument/2006/relationships/vmlDrawing" Target="../drawings/vmlDrawing54.vml"/><Relationship Id="rId6" Type="http://schemas.openxmlformats.org/officeDocument/2006/relationships/image" Target="../media/image210.emf"/><Relationship Id="rId5" Type="http://schemas.openxmlformats.org/officeDocument/2006/relationships/oleObject" Target="../embeddings/oleObject65.bin"/><Relationship Id="rId4" Type="http://schemas.openxmlformats.org/officeDocument/2006/relationships/image" Target="../media/image209.emf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2" Type="http://schemas.openxmlformats.org/officeDocument/2006/relationships/slideLayout" Target="../slideLayouts/slideLayout156.xml"/><Relationship Id="rId1" Type="http://schemas.openxmlformats.org/officeDocument/2006/relationships/vmlDrawing" Target="../drawings/vmlDrawing55.vml"/><Relationship Id="rId6" Type="http://schemas.openxmlformats.org/officeDocument/2006/relationships/image" Target="../media/image212.emf"/><Relationship Id="rId5" Type="http://schemas.openxmlformats.org/officeDocument/2006/relationships/oleObject" Target="../embeddings/oleObject67.bin"/><Relationship Id="rId4" Type="http://schemas.openxmlformats.org/officeDocument/2006/relationships/image" Target="../media/image211.emf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2" Type="http://schemas.openxmlformats.org/officeDocument/2006/relationships/slideLayout" Target="../slideLayouts/slideLayout156.xml"/><Relationship Id="rId1" Type="http://schemas.openxmlformats.org/officeDocument/2006/relationships/vmlDrawing" Target="../drawings/vmlDrawing56.vml"/><Relationship Id="rId6" Type="http://schemas.openxmlformats.org/officeDocument/2006/relationships/image" Target="../media/image214.emf"/><Relationship Id="rId5" Type="http://schemas.openxmlformats.org/officeDocument/2006/relationships/oleObject" Target="../embeddings/oleObject69.bin"/><Relationship Id="rId4" Type="http://schemas.openxmlformats.org/officeDocument/2006/relationships/image" Target="../media/image213.emf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2" Type="http://schemas.openxmlformats.org/officeDocument/2006/relationships/slideLayout" Target="../slideLayouts/slideLayout156.xml"/><Relationship Id="rId1" Type="http://schemas.openxmlformats.org/officeDocument/2006/relationships/vmlDrawing" Target="../drawings/vmlDrawing57.vml"/><Relationship Id="rId4" Type="http://schemas.openxmlformats.org/officeDocument/2006/relationships/image" Target="../media/image215.emf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1.bin"/><Relationship Id="rId2" Type="http://schemas.openxmlformats.org/officeDocument/2006/relationships/slideLayout" Target="../slideLayouts/slideLayout142.xml"/><Relationship Id="rId1" Type="http://schemas.openxmlformats.org/officeDocument/2006/relationships/vmlDrawing" Target="../drawings/vmlDrawing58.vml"/><Relationship Id="rId4" Type="http://schemas.openxmlformats.org/officeDocument/2006/relationships/image" Target="../media/image216.emf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2" Type="http://schemas.openxmlformats.org/officeDocument/2006/relationships/slideLayout" Target="../slideLayouts/slideLayout142.xml"/><Relationship Id="rId1" Type="http://schemas.openxmlformats.org/officeDocument/2006/relationships/vmlDrawing" Target="../drawings/vmlDrawing59.vml"/><Relationship Id="rId4" Type="http://schemas.openxmlformats.org/officeDocument/2006/relationships/image" Target="../media/image217.emf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0.vml"/><Relationship Id="rId4" Type="http://schemas.openxmlformats.org/officeDocument/2006/relationships/image" Target="../media/image218.emf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13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13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13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13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13.xml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4.bin"/><Relationship Id="rId7" Type="http://schemas.openxmlformats.org/officeDocument/2006/relationships/image" Target="../media/image229.png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61.vml"/><Relationship Id="rId6" Type="http://schemas.openxmlformats.org/officeDocument/2006/relationships/image" Target="../media/image228.png"/><Relationship Id="rId5" Type="http://schemas.openxmlformats.org/officeDocument/2006/relationships/image" Target="../media/image227.png"/><Relationship Id="rId4" Type="http://schemas.openxmlformats.org/officeDocument/2006/relationships/image" Target="../media/image226.emf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5.bin"/><Relationship Id="rId7" Type="http://schemas.openxmlformats.org/officeDocument/2006/relationships/image" Target="../media/image229.png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62.vml"/><Relationship Id="rId6" Type="http://schemas.openxmlformats.org/officeDocument/2006/relationships/image" Target="../media/image228.png"/><Relationship Id="rId5" Type="http://schemas.openxmlformats.org/officeDocument/2006/relationships/image" Target="../media/image227.png"/><Relationship Id="rId4" Type="http://schemas.openxmlformats.org/officeDocument/2006/relationships/image" Target="../media/image230.emf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6.bin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63.vml"/><Relationship Id="rId4" Type="http://schemas.openxmlformats.org/officeDocument/2006/relationships/image" Target="../media/image231.emf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7.bin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64.vml"/><Relationship Id="rId4" Type="http://schemas.openxmlformats.org/officeDocument/2006/relationships/image" Target="../media/image232.emf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gif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10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Users\JMHolton\Desktop\James_Holton\APS_talk\damage\phaser.avi" TargetMode="External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gif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108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108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108.xml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8.bin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65.vml"/><Relationship Id="rId4" Type="http://schemas.openxmlformats.org/officeDocument/2006/relationships/image" Target="../media/image236.emf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9.bin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66.vml"/><Relationship Id="rId4" Type="http://schemas.openxmlformats.org/officeDocument/2006/relationships/image" Target="../media/image237.emf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0.bin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67.vml"/><Relationship Id="rId4" Type="http://schemas.openxmlformats.org/officeDocument/2006/relationships/image" Target="../media/image238.emf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1.bin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68.vml"/><Relationship Id="rId4" Type="http://schemas.openxmlformats.org/officeDocument/2006/relationships/image" Target="../media/image239.emf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2.bin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69.vml"/><Relationship Id="rId4" Type="http://schemas.openxmlformats.org/officeDocument/2006/relationships/image" Target="../media/image240.emf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70.vml"/><Relationship Id="rId4" Type="http://schemas.openxmlformats.org/officeDocument/2006/relationships/image" Target="../media/image241.emf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4.bin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71.vml"/><Relationship Id="rId4" Type="http://schemas.openxmlformats.org/officeDocument/2006/relationships/image" Target="../media/image24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23.emf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43.png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2" Type="http://schemas.microsoft.com/office/2007/relationships/media" Target="../media/media2.avi"/><Relationship Id="rId1" Type="http://schemas.openxmlformats.org/officeDocument/2006/relationships/video" Target="NULL" TargetMode="External"/><Relationship Id="rId4" Type="http://schemas.openxmlformats.org/officeDocument/2006/relationships/image" Target="../media/image244.png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5.bin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72.vml"/><Relationship Id="rId4" Type="http://schemas.openxmlformats.org/officeDocument/2006/relationships/image" Target="../media/image245.emf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6.bin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73.vml"/><Relationship Id="rId4" Type="http://schemas.openxmlformats.org/officeDocument/2006/relationships/image" Target="../media/image246.emf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247.png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2" Type="http://schemas.microsoft.com/office/2007/relationships/media" Target="../media/media4.avi"/><Relationship Id="rId1" Type="http://schemas.openxmlformats.org/officeDocument/2006/relationships/video" Target="NULL" TargetMode="External"/><Relationship Id="rId4" Type="http://schemas.openxmlformats.org/officeDocument/2006/relationships/image" Target="../media/image248.png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249.png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7.bin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74.vml"/><Relationship Id="rId4" Type="http://schemas.openxmlformats.org/officeDocument/2006/relationships/image" Target="../media/image250.emf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8.bin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75.vml"/><Relationship Id="rId4" Type="http://schemas.openxmlformats.org/officeDocument/2006/relationships/image" Target="../media/image251.emf"/></Relationships>
</file>

<file path=ppt/slides/_rels/slide3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9.bin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76.vml"/><Relationship Id="rId4" Type="http://schemas.openxmlformats.org/officeDocument/2006/relationships/image" Target="../media/image25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24.emf"/></Relationships>
</file>

<file path=ppt/slides/_rels/slide3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108.xml"/></Relationships>
</file>

<file path=ppt/slides/_rels/slide3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0.bin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77.vml"/><Relationship Id="rId4" Type="http://schemas.openxmlformats.org/officeDocument/2006/relationships/image" Target="../media/image255.emf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1.bin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78.vml"/><Relationship Id="rId4" Type="http://schemas.openxmlformats.org/officeDocument/2006/relationships/image" Target="../media/image256.emf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2.bin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79.vml"/><Relationship Id="rId4" Type="http://schemas.openxmlformats.org/officeDocument/2006/relationships/image" Target="../media/image257.emf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3.bin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80.vml"/><Relationship Id="rId4" Type="http://schemas.openxmlformats.org/officeDocument/2006/relationships/image" Target="../media/image258.emf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4.bin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81.vml"/><Relationship Id="rId4" Type="http://schemas.openxmlformats.org/officeDocument/2006/relationships/image" Target="../media/image259.emf"/></Relationships>
</file>

<file path=ppt/slides/_rels/slide3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5.bin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82.vml"/><Relationship Id="rId4" Type="http://schemas.openxmlformats.org/officeDocument/2006/relationships/image" Target="../media/image260.emf"/></Relationships>
</file>

<file path=ppt/slides/_rels/slide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g"/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263.jpg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2" Type="http://schemas.microsoft.com/office/2007/relationships/media" Target="../media/media6.avi"/><Relationship Id="rId1" Type="http://schemas.openxmlformats.org/officeDocument/2006/relationships/video" Target="NULL" TargetMode="External"/><Relationship Id="rId4" Type="http://schemas.openxmlformats.org/officeDocument/2006/relationships/image" Target="../media/image26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/Relationships>
</file>

<file path=ppt/slides/_rels/slide3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2" Type="http://schemas.microsoft.com/office/2007/relationships/media" Target="../media/media7.avi"/><Relationship Id="rId1" Type="http://schemas.openxmlformats.org/officeDocument/2006/relationships/video" Target="NULL" TargetMode="External"/><Relationship Id="rId4" Type="http://schemas.openxmlformats.org/officeDocument/2006/relationships/image" Target="../media/image265.png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2" Type="http://schemas.microsoft.com/office/2007/relationships/media" Target="../media/media8.avi"/><Relationship Id="rId1" Type="http://schemas.openxmlformats.org/officeDocument/2006/relationships/video" Target="NULL" TargetMode="External"/><Relationship Id="rId4" Type="http://schemas.openxmlformats.org/officeDocument/2006/relationships/image" Target="../media/image266.png"/></Relationships>
</file>

<file path=ppt/slides/_rels/slide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g"/><Relationship Id="rId2" Type="http://schemas.openxmlformats.org/officeDocument/2006/relationships/image" Target="../media/image267.jpg"/><Relationship Id="rId1" Type="http://schemas.openxmlformats.org/officeDocument/2006/relationships/slideLayout" Target="../slideLayouts/slideLayout107.xml"/></Relationships>
</file>

<file path=ppt/slides/_rels/slide3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2" Type="http://schemas.microsoft.com/office/2007/relationships/media" Target="../media/media9.avi"/><Relationship Id="rId1" Type="http://schemas.openxmlformats.org/officeDocument/2006/relationships/video" Target="NULL" TargetMode="External"/><Relationship Id="rId4" Type="http://schemas.openxmlformats.org/officeDocument/2006/relationships/image" Target="../media/image269.png"/></Relationships>
</file>

<file path=ppt/slides/_rels/slide3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2" Type="http://schemas.microsoft.com/office/2007/relationships/media" Target="../media/media10.avi"/><Relationship Id="rId1" Type="http://schemas.openxmlformats.org/officeDocument/2006/relationships/video" Target="NULL" TargetMode="External"/><Relationship Id="rId4" Type="http://schemas.openxmlformats.org/officeDocument/2006/relationships/image" Target="../media/image270.png"/></Relationships>
</file>

<file path=ppt/slides/_rels/slide3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2" Type="http://schemas.openxmlformats.org/officeDocument/2006/relationships/video" Target="../media/media11.avi"/><Relationship Id="rId1" Type="http://schemas.microsoft.com/office/2007/relationships/media" Target="../media/media11.avi"/><Relationship Id="rId4" Type="http://schemas.openxmlformats.org/officeDocument/2006/relationships/image" Target="../media/image271.png"/></Relationships>
</file>

<file path=ppt/slides/_rels/slide3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2" Type="http://schemas.microsoft.com/office/2007/relationships/media" Target="../media/media6.avi"/><Relationship Id="rId1" Type="http://schemas.openxmlformats.org/officeDocument/2006/relationships/video" Target="NULL" TargetMode="External"/><Relationship Id="rId4" Type="http://schemas.openxmlformats.org/officeDocument/2006/relationships/image" Target="../media/image264.png"/></Relationships>
</file>

<file path=ppt/slides/_rels/slide3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2" Type="http://schemas.openxmlformats.org/officeDocument/2006/relationships/video" Target="../media/media12.avi"/><Relationship Id="rId1" Type="http://schemas.microsoft.com/office/2007/relationships/media" Target="../media/media12.avi"/><Relationship Id="rId4" Type="http://schemas.openxmlformats.org/officeDocument/2006/relationships/image" Target="../media/image272.png"/></Relationships>
</file>

<file path=ppt/slides/_rels/slide3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108.xml"/></Relationships>
</file>

<file path=ppt/slides/_rels/slide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108.xml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6.bin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83.vml"/><Relationship Id="rId4" Type="http://schemas.openxmlformats.org/officeDocument/2006/relationships/image" Target="../media/image275.emf"/></Relationships>
</file>

<file path=ppt/slides/_rels/slide3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7.bin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84.vml"/><Relationship Id="rId4" Type="http://schemas.openxmlformats.org/officeDocument/2006/relationships/image" Target="../media/image276.emf"/></Relationships>
</file>

<file path=ppt/slides/_rels/slide3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8.bin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85.vml"/><Relationship Id="rId4" Type="http://schemas.openxmlformats.org/officeDocument/2006/relationships/image" Target="../media/image277.emf"/></Relationships>
</file>

<file path=ppt/slides/_rels/slide3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9.bin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86.vml"/><Relationship Id="rId4" Type="http://schemas.openxmlformats.org/officeDocument/2006/relationships/image" Target="../media/image278.emf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0.bin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87.vml"/><Relationship Id="rId4" Type="http://schemas.openxmlformats.org/officeDocument/2006/relationships/image" Target="../media/image279.emf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1.bin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88.vml"/><Relationship Id="rId4" Type="http://schemas.openxmlformats.org/officeDocument/2006/relationships/image" Target="../media/image280.emf"/></Relationships>
</file>

<file path=ppt/slides/_rels/slide3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2.bin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89.vml"/><Relationship Id="rId4" Type="http://schemas.openxmlformats.org/officeDocument/2006/relationships/image" Target="../media/image281.emf"/></Relationships>
</file>

<file path=ppt/slides/_rels/slide3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3.bin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90.vml"/><Relationship Id="rId4" Type="http://schemas.openxmlformats.org/officeDocument/2006/relationships/image" Target="../media/image218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4.xml"/></Relationships>
</file>

<file path=ppt/slides/_rels/slide3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2" Type="http://schemas.openxmlformats.org/officeDocument/2006/relationships/video" Target="../media/media13.avi"/><Relationship Id="rId1" Type="http://schemas.microsoft.com/office/2007/relationships/media" Target="../media/media13.avi"/><Relationship Id="rId4" Type="http://schemas.openxmlformats.org/officeDocument/2006/relationships/image" Target="../media/image282.png"/></Relationships>
</file>

<file path=ppt/slides/_rels/slide3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2" Type="http://schemas.openxmlformats.org/officeDocument/2006/relationships/video" Target="../media/media14.avi"/><Relationship Id="rId1" Type="http://schemas.microsoft.com/office/2007/relationships/media" Target="../media/media14.avi"/><Relationship Id="rId4" Type="http://schemas.openxmlformats.org/officeDocument/2006/relationships/image" Target="../media/image283.png"/></Relationships>
</file>

<file path=ppt/slides/_rels/slide3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2" Type="http://schemas.openxmlformats.org/officeDocument/2006/relationships/video" Target="../media/media15.avi"/><Relationship Id="rId1" Type="http://schemas.microsoft.com/office/2007/relationships/media" Target="../media/media15.avi"/><Relationship Id="rId4" Type="http://schemas.openxmlformats.org/officeDocument/2006/relationships/image" Target="../media/image284.png"/></Relationships>
</file>

<file path=ppt/slides/_rels/slide3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2" Type="http://schemas.openxmlformats.org/officeDocument/2006/relationships/video" Target="../media/media16.avi"/><Relationship Id="rId1" Type="http://schemas.microsoft.com/office/2007/relationships/media" Target="../media/media16.avi"/><Relationship Id="rId4" Type="http://schemas.openxmlformats.org/officeDocument/2006/relationships/image" Target="../media/image285.png"/></Relationships>
</file>

<file path=ppt/slides/_rels/slide3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53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28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e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.em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7" name="Picture 3" descr="dvdarchi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3" b="-14412"/>
          <a:stretch>
            <a:fillRect/>
          </a:stretch>
        </p:blipFill>
        <p:spPr bwMode="auto">
          <a:xfrm>
            <a:off x="0" y="1692275"/>
            <a:ext cx="4570413" cy="317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349" name="Picture 5" descr="photo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3" b="13293"/>
          <a:stretch>
            <a:fillRect/>
          </a:stretch>
        </p:blipFill>
        <p:spPr bwMode="auto">
          <a:xfrm>
            <a:off x="4573588" y="1692275"/>
            <a:ext cx="4570412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73100" y="0"/>
            <a:ext cx="7772400" cy="1143000"/>
          </a:xfrm>
        </p:spPr>
        <p:txBody>
          <a:bodyPr/>
          <a:lstStyle/>
          <a:p>
            <a:r>
              <a:rPr lang="en-US" altLang="en-US" sz="4800"/>
              <a:t>“Success rate” of structures</a:t>
            </a:r>
          </a:p>
        </p:txBody>
      </p:sp>
      <p:pic>
        <p:nvPicPr>
          <p:cNvPr id="313348" name="Picture 4" descr="photo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4"/>
          <a:stretch>
            <a:fillRect/>
          </a:stretch>
        </p:blipFill>
        <p:spPr bwMode="auto">
          <a:xfrm>
            <a:off x="4573588" y="4384675"/>
            <a:ext cx="457041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350" name="Picture 6" descr="photo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0"/>
          <a:stretch>
            <a:fillRect/>
          </a:stretch>
        </p:blipFill>
        <p:spPr bwMode="auto">
          <a:xfrm>
            <a:off x="0" y="3659188"/>
            <a:ext cx="4570413" cy="319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3351" name="Text Box 7"/>
          <p:cNvSpPr txBox="1">
            <a:spLocks noChangeArrowheads="1"/>
          </p:cNvSpPr>
          <p:nvPr/>
        </p:nvSpPr>
        <p:spPr bwMode="auto">
          <a:xfrm>
            <a:off x="0" y="1089025"/>
            <a:ext cx="4337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/>
              <a:t>~2500 datasets/year</a:t>
            </a:r>
          </a:p>
        </p:txBody>
      </p:sp>
      <p:sp>
        <p:nvSpPr>
          <p:cNvPr id="313352" name="Text Box 8"/>
          <p:cNvSpPr txBox="1">
            <a:spLocks noChangeArrowheads="1"/>
          </p:cNvSpPr>
          <p:nvPr/>
        </p:nvSpPr>
        <p:spPr bwMode="auto">
          <a:xfrm>
            <a:off x="5006975" y="1090613"/>
            <a:ext cx="3524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/>
              <a:t>~100 PDBs/year</a:t>
            </a:r>
          </a:p>
        </p:txBody>
      </p:sp>
    </p:spTree>
    <p:extLst>
      <p:ext uri="{BB962C8B-B14F-4D97-AF65-F5344CB8AC3E}">
        <p14:creationId xmlns:p14="http://schemas.microsoft.com/office/powerpoint/2010/main" val="24370089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351" grpId="0"/>
      <p:bldP spid="3133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6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</p:spPr>
        <p:txBody>
          <a:bodyPr/>
          <a:lstStyle/>
          <a:p>
            <a:r>
              <a:rPr lang="en-US" altLang="en-US"/>
              <a:t>Radiation Damage Model</a:t>
            </a:r>
          </a:p>
        </p:txBody>
      </p:sp>
      <p:sp>
        <p:nvSpPr>
          <p:cNvPr id="3176451" name="Text Box 3"/>
          <p:cNvSpPr txBox="1">
            <a:spLocks noChangeArrowheads="1"/>
          </p:cNvSpPr>
          <p:nvPr/>
        </p:nvSpPr>
        <p:spPr bwMode="auto">
          <a:xfrm>
            <a:off x="2982913" y="6376988"/>
            <a:ext cx="33131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accumulated dose (MGy)</a:t>
            </a:r>
          </a:p>
        </p:txBody>
      </p:sp>
      <p:sp>
        <p:nvSpPr>
          <p:cNvPr id="3176452" name="Text Box 4"/>
          <p:cNvSpPr txBox="1">
            <a:spLocks noChangeArrowheads="1"/>
          </p:cNvSpPr>
          <p:nvPr/>
        </p:nvSpPr>
        <p:spPr bwMode="auto">
          <a:xfrm rot="16200000">
            <a:off x="-1181100" y="36449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normalized total intensity</a:t>
            </a:r>
          </a:p>
        </p:txBody>
      </p:sp>
      <p:graphicFrame>
        <p:nvGraphicFramePr>
          <p:cNvPr id="3176453" name="Object 5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822325" y="411163"/>
          <a:ext cx="7442200" cy="616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3" name="Chart" r:id="rId3" imgW="7458196" imgH="6181749" progId="MSGraph.Chart.8">
                  <p:embed followColorScheme="full"/>
                </p:oleObj>
              </mc:Choice>
              <mc:Fallback>
                <p:oleObj name="Chart" r:id="rId3" imgW="7458196" imgH="6181749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325" y="411163"/>
                        <a:ext cx="7442200" cy="6169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6454" name="Rectangle 6"/>
          <p:cNvSpPr>
            <a:spLocks noChangeArrowheads="1"/>
          </p:cNvSpPr>
          <p:nvPr/>
        </p:nvSpPr>
        <p:spPr bwMode="auto">
          <a:xfrm>
            <a:off x="5129213" y="1776413"/>
            <a:ext cx="2159000" cy="344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76455" name="Rectangle 7"/>
          <p:cNvSpPr>
            <a:spLocks noChangeArrowheads="1"/>
          </p:cNvSpPr>
          <p:nvPr/>
        </p:nvSpPr>
        <p:spPr bwMode="auto">
          <a:xfrm>
            <a:off x="6221413" y="2155825"/>
            <a:ext cx="12636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1.0 B/MGy</a:t>
            </a:r>
          </a:p>
        </p:txBody>
      </p:sp>
    </p:spTree>
    <p:extLst>
      <p:ext uri="{BB962C8B-B14F-4D97-AF65-F5344CB8AC3E}">
        <p14:creationId xmlns:p14="http://schemas.microsoft.com/office/powerpoint/2010/main" val="27838222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10721975" cy="731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147" name="Oval 3"/>
          <p:cNvSpPr>
            <a:spLocks noChangeArrowheads="1"/>
          </p:cNvSpPr>
          <p:nvPr/>
        </p:nvSpPr>
        <p:spPr bwMode="auto">
          <a:xfrm>
            <a:off x="4443413" y="2263775"/>
            <a:ext cx="2003425" cy="2032000"/>
          </a:xfrm>
          <a:prstGeom prst="ellips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8652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21975" cy="731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5171" name="Oval 3"/>
          <p:cNvSpPr>
            <a:spLocks noChangeArrowheads="1"/>
          </p:cNvSpPr>
          <p:nvPr/>
        </p:nvSpPr>
        <p:spPr bwMode="auto">
          <a:xfrm>
            <a:off x="4443413" y="2263775"/>
            <a:ext cx="2003425" cy="2032000"/>
          </a:xfrm>
          <a:prstGeom prst="ellips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8017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9091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9092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9093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094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095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096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9097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9098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099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00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01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9102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89103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04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05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06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9107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9108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09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10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11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9112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9113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14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15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16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9117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9118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19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20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21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9122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9123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24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25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26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9127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9128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29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30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31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9132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9133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34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35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36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9137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89138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39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40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41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9142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9143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44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45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46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9147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48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49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50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51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52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53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54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9155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9156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57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58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59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9160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9161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62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63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64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9165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9166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67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68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69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9170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89171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89172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73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74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75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76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77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78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79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80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81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82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83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84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85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86" name="Text Box 98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9187" name="Text Box 99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9188" name="Text Box 100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9189" name="Text Box 101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9190" name="Text Box 102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grpSp>
        <p:nvGrpSpPr>
          <p:cNvPr id="89191" name="Group 103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9192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93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94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195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9196" name="Oval 108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97" name="Oval 109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98" name="Oval 110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199" name="Oval 111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200" name="Oval 112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201" name="Text Box 113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89202" name="Oval 114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9203" name="Group 115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9204" name="Oval 116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205" name="Oval 117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206" name="Oval 118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207" name="Oval 119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9208" name="Oval 120"/>
          <p:cNvSpPr>
            <a:spLocks noChangeAspect="1" noChangeArrowheads="1"/>
          </p:cNvSpPr>
          <p:nvPr/>
        </p:nvSpPr>
        <p:spPr bwMode="auto">
          <a:xfrm rot="15056320">
            <a:off x="4616450" y="1900238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209" name="Text Box 121"/>
          <p:cNvSpPr txBox="1">
            <a:spLocks noChangeArrowheads="1"/>
          </p:cNvSpPr>
          <p:nvPr/>
        </p:nvSpPr>
        <p:spPr bwMode="auto">
          <a:xfrm>
            <a:off x="5126038" y="115093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89210" name="Oval 122"/>
          <p:cNvSpPr>
            <a:spLocks noChangeAspect="1" noChangeArrowheads="1"/>
          </p:cNvSpPr>
          <p:nvPr/>
        </p:nvSpPr>
        <p:spPr bwMode="auto">
          <a:xfrm rot="-4744189">
            <a:off x="1487487" y="21399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211" name="Oval 123"/>
          <p:cNvSpPr>
            <a:spLocks noChangeAspect="1" noChangeArrowheads="1"/>
          </p:cNvSpPr>
          <p:nvPr/>
        </p:nvSpPr>
        <p:spPr bwMode="auto">
          <a:xfrm rot="-5016168">
            <a:off x="2446337" y="25463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9212" name="Text Box 124"/>
          <p:cNvSpPr txBox="1">
            <a:spLocks noChangeArrowheads="1"/>
          </p:cNvSpPr>
          <p:nvPr/>
        </p:nvSpPr>
        <p:spPr bwMode="auto">
          <a:xfrm>
            <a:off x="3071813" y="169545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89213" name="Text Box 125"/>
          <p:cNvSpPr txBox="1">
            <a:spLocks noChangeArrowheads="1"/>
          </p:cNvSpPr>
          <p:nvPr/>
        </p:nvSpPr>
        <p:spPr bwMode="auto">
          <a:xfrm>
            <a:off x="2249488" y="12969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grpSp>
        <p:nvGrpSpPr>
          <p:cNvPr id="89214" name="Group 126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89215" name="Oval 127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216" name="Oval 128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217" name="Oval 129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9218" name="Oval 130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9219" name="Group 131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9220" name="Oval 132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221" name="Oval 133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222" name="Oval 134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223" name="Text Box 135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FF0000"/>
                  </a:solidFill>
                </a:rPr>
                <a:t>+</a:t>
              </a:r>
              <a:endParaRPr lang="en-US" altLang="en-US" b="1" baseline="300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49847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90115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0116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90117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18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19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20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0121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90122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23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24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25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0126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90127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28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29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30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0131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90132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33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34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35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0136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90137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38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39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40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0141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90142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43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44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45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0146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90147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48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49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50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0151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90152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53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54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55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0156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90157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58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59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60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0161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90162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63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64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65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0166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90167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68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69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70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0171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172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173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174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175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176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177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178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0179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90180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81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82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83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0184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90185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86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87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88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0189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90190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91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92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93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0194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90195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90196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197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198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199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200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201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202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203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204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205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206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207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208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209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210" name="Text Box 98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90211" name="Text Box 99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90212" name="Text Box 100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90213" name="Text Box 101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90214" name="Text Box 102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grpSp>
        <p:nvGrpSpPr>
          <p:cNvPr id="90215" name="Group 103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90216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217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218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219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0220" name="Oval 108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221" name="Oval 109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222" name="Oval 110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223" name="Oval 111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224" name="Oval 112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225" name="Text Box 113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90226" name="Oval 114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0227" name="Group 115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90228" name="Oval 116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229" name="Oval 117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230" name="Oval 118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231" name="Oval 119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0232" name="Oval 120"/>
          <p:cNvSpPr>
            <a:spLocks noChangeAspect="1" noChangeArrowheads="1"/>
          </p:cNvSpPr>
          <p:nvPr/>
        </p:nvSpPr>
        <p:spPr bwMode="auto">
          <a:xfrm rot="15056320">
            <a:off x="4616450" y="1900238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233" name="Text Box 121"/>
          <p:cNvSpPr txBox="1">
            <a:spLocks noChangeArrowheads="1"/>
          </p:cNvSpPr>
          <p:nvPr/>
        </p:nvSpPr>
        <p:spPr bwMode="auto">
          <a:xfrm>
            <a:off x="5126038" y="115093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90234" name="Oval 122"/>
          <p:cNvSpPr>
            <a:spLocks noChangeAspect="1" noChangeArrowheads="1"/>
          </p:cNvSpPr>
          <p:nvPr/>
        </p:nvSpPr>
        <p:spPr bwMode="auto">
          <a:xfrm rot="-4744189">
            <a:off x="1487487" y="21399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235" name="Oval 123"/>
          <p:cNvSpPr>
            <a:spLocks noChangeAspect="1" noChangeArrowheads="1"/>
          </p:cNvSpPr>
          <p:nvPr/>
        </p:nvSpPr>
        <p:spPr bwMode="auto">
          <a:xfrm rot="-5016168">
            <a:off x="2446337" y="25463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236" name="Text Box 124"/>
          <p:cNvSpPr txBox="1">
            <a:spLocks noChangeArrowheads="1"/>
          </p:cNvSpPr>
          <p:nvPr/>
        </p:nvSpPr>
        <p:spPr bwMode="auto">
          <a:xfrm>
            <a:off x="3071813" y="169545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90237" name="Text Box 125"/>
          <p:cNvSpPr txBox="1">
            <a:spLocks noChangeArrowheads="1"/>
          </p:cNvSpPr>
          <p:nvPr/>
        </p:nvSpPr>
        <p:spPr bwMode="auto">
          <a:xfrm>
            <a:off x="2249488" y="12969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grpSp>
        <p:nvGrpSpPr>
          <p:cNvPr id="90238" name="Group 126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90239" name="Oval 127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240" name="Oval 128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241" name="Oval 129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0242" name="Oval 130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0243" name="Group 131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90244" name="Oval 132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245" name="Oval 133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246" name="Oval 134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247" name="Text Box 135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FF0000"/>
                  </a:solidFill>
                </a:rPr>
                <a:t>+</a:t>
              </a:r>
              <a:endParaRPr lang="en-US" altLang="en-US" b="1" baseline="30000">
                <a:solidFill>
                  <a:srgbClr val="FF0000"/>
                </a:solidFill>
              </a:endParaRPr>
            </a:p>
          </p:txBody>
        </p:sp>
      </p:grpSp>
      <p:sp>
        <p:nvSpPr>
          <p:cNvPr id="90248" name="Freeform 136"/>
          <p:cNvSpPr>
            <a:spLocks/>
          </p:cNvSpPr>
          <p:nvPr/>
        </p:nvSpPr>
        <p:spPr bwMode="auto">
          <a:xfrm>
            <a:off x="5572125" y="2457450"/>
            <a:ext cx="292100" cy="371475"/>
          </a:xfrm>
          <a:custGeom>
            <a:avLst/>
            <a:gdLst>
              <a:gd name="T0" fmla="*/ 0 w 184"/>
              <a:gd name="T1" fmla="*/ 0 h 234"/>
              <a:gd name="T2" fmla="*/ 171 w 184"/>
              <a:gd name="T3" fmla="*/ 81 h 234"/>
              <a:gd name="T4" fmla="*/ 81 w 184"/>
              <a:gd name="T5" fmla="*/ 234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4" h="234">
                <a:moveTo>
                  <a:pt x="0" y="0"/>
                </a:moveTo>
                <a:cubicBezTo>
                  <a:pt x="79" y="21"/>
                  <a:pt x="158" y="42"/>
                  <a:pt x="171" y="81"/>
                </a:cubicBezTo>
                <a:cubicBezTo>
                  <a:pt x="184" y="120"/>
                  <a:pt x="96" y="208"/>
                  <a:pt x="81" y="23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0249" name="Freeform 137"/>
          <p:cNvSpPr>
            <a:spLocks/>
          </p:cNvSpPr>
          <p:nvPr/>
        </p:nvSpPr>
        <p:spPr bwMode="auto">
          <a:xfrm>
            <a:off x="5824538" y="3424238"/>
            <a:ext cx="292100" cy="371475"/>
          </a:xfrm>
          <a:custGeom>
            <a:avLst/>
            <a:gdLst>
              <a:gd name="T0" fmla="*/ 0 w 184"/>
              <a:gd name="T1" fmla="*/ 0 h 234"/>
              <a:gd name="T2" fmla="*/ 171 w 184"/>
              <a:gd name="T3" fmla="*/ 81 h 234"/>
              <a:gd name="T4" fmla="*/ 81 w 184"/>
              <a:gd name="T5" fmla="*/ 234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4" h="234">
                <a:moveTo>
                  <a:pt x="0" y="0"/>
                </a:moveTo>
                <a:cubicBezTo>
                  <a:pt x="79" y="21"/>
                  <a:pt x="158" y="42"/>
                  <a:pt x="171" y="81"/>
                </a:cubicBezTo>
                <a:cubicBezTo>
                  <a:pt x="184" y="120"/>
                  <a:pt x="96" y="208"/>
                  <a:pt x="81" y="23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0562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95235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5236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95237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38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39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40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5241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95242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43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44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45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5246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95247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48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49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50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5251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95252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53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54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55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5256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95257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58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59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60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5261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95262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63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64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65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5266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95267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68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69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70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5271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95272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73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74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75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5276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95277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78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79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80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5281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95282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83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84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85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5286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95287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88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89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290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5291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292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293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294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295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296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297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298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5299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95300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301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302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303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5304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95305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306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307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308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5309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95310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311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312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313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5314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95315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95316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317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318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319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320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321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322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323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324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325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326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327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328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329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330" name="Text Box 98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95332" name="Text Box 100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95333" name="Text Box 101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95334" name="Text Box 102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grpSp>
        <p:nvGrpSpPr>
          <p:cNvPr id="95335" name="Group 103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95336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337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338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339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5340" name="Oval 108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341" name="Oval 109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342" name="Oval 110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343" name="Oval 111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344" name="Oval 112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345" name="Text Box 113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95346" name="Oval 114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5347" name="Group 115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95348" name="Oval 116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349" name="Oval 117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350" name="Oval 118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351" name="Oval 119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5354" name="Oval 122"/>
          <p:cNvSpPr>
            <a:spLocks noChangeAspect="1" noChangeArrowheads="1"/>
          </p:cNvSpPr>
          <p:nvPr/>
        </p:nvSpPr>
        <p:spPr bwMode="auto">
          <a:xfrm rot="-4744189">
            <a:off x="1487487" y="21399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355" name="Oval 123"/>
          <p:cNvSpPr>
            <a:spLocks noChangeAspect="1" noChangeArrowheads="1"/>
          </p:cNvSpPr>
          <p:nvPr/>
        </p:nvSpPr>
        <p:spPr bwMode="auto">
          <a:xfrm rot="-5016168">
            <a:off x="2446337" y="25463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356" name="Text Box 124"/>
          <p:cNvSpPr txBox="1">
            <a:spLocks noChangeArrowheads="1"/>
          </p:cNvSpPr>
          <p:nvPr/>
        </p:nvSpPr>
        <p:spPr bwMode="auto">
          <a:xfrm>
            <a:off x="3071813" y="169545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95357" name="Text Box 125"/>
          <p:cNvSpPr txBox="1">
            <a:spLocks noChangeArrowheads="1"/>
          </p:cNvSpPr>
          <p:nvPr/>
        </p:nvSpPr>
        <p:spPr bwMode="auto">
          <a:xfrm>
            <a:off x="2249488" y="12969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grpSp>
        <p:nvGrpSpPr>
          <p:cNvPr id="95358" name="Group 126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95359" name="Oval 127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360" name="Oval 128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361" name="Oval 129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5362" name="Oval 130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5363" name="Group 131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95364" name="Oval 132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365" name="Oval 133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366" name="Oval 134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367" name="Text Box 135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FF0000"/>
                  </a:solidFill>
                </a:rPr>
                <a:t>+</a:t>
              </a:r>
              <a:endParaRPr lang="en-US" altLang="en-US" b="1" baseline="30000">
                <a:solidFill>
                  <a:srgbClr val="FF0000"/>
                </a:solidFill>
              </a:endParaRPr>
            </a:p>
          </p:txBody>
        </p:sp>
      </p:grpSp>
      <p:sp>
        <p:nvSpPr>
          <p:cNvPr id="95370" name="Oval 138"/>
          <p:cNvSpPr>
            <a:spLocks noChangeArrowheads="1"/>
          </p:cNvSpPr>
          <p:nvPr/>
        </p:nvSpPr>
        <p:spPr bwMode="auto">
          <a:xfrm rot="16200000">
            <a:off x="5819775" y="4076700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5371" name="Oval 139"/>
          <p:cNvSpPr>
            <a:spLocks noChangeAspect="1" noChangeArrowheads="1"/>
          </p:cNvSpPr>
          <p:nvPr/>
        </p:nvSpPr>
        <p:spPr bwMode="auto">
          <a:xfrm rot="5400000">
            <a:off x="5168900" y="3914776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7086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96259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6260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96261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62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63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64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6265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96266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67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68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69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6270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96271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72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73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74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6275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96276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77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78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79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6280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96281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82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83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84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6285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96286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87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88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89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6290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96291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92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93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94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6295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96296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97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98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299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6300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96301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02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03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04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6305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96306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07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08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09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6310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96311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12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13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14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6315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16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17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18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19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20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21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22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6323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96324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25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26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27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6328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96329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30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31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32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6333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96334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35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36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37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6338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96339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96340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41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42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43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44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45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46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47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48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49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50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51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52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53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56" name="Text Box 100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96357" name="Text Box 101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grpSp>
        <p:nvGrpSpPr>
          <p:cNvPr id="96358" name="Group 102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96359" name="Oval 10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60" name="Oval 10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61" name="Oval 10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62" name="Oval 10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6363" name="Oval 107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64" name="Oval 108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65" name="Oval 109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66" name="Oval 110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67" name="Oval 111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68" name="Text Box 112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96369" name="Oval 113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6370" name="Group 114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96371" name="Oval 115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72" name="Oval 116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73" name="Oval 117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74" name="Oval 118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6379" name="Group 123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96380" name="Oval 124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81" name="Oval 125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82" name="Oval 126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6383" name="Oval 127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6384" name="Group 128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96385" name="Oval 129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86" name="Oval 130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87" name="Oval 131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388" name="Text Box 132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FF0000"/>
                  </a:solidFill>
                </a:rPr>
                <a:t>+</a:t>
              </a:r>
              <a:endParaRPr lang="en-US" altLang="en-US" b="1" baseline="30000">
                <a:solidFill>
                  <a:srgbClr val="FF0000"/>
                </a:solidFill>
              </a:endParaRPr>
            </a:p>
          </p:txBody>
        </p:sp>
      </p:grpSp>
      <p:sp>
        <p:nvSpPr>
          <p:cNvPr id="96389" name="Oval 133"/>
          <p:cNvSpPr>
            <a:spLocks noChangeArrowheads="1"/>
          </p:cNvSpPr>
          <p:nvPr/>
        </p:nvSpPr>
        <p:spPr bwMode="auto">
          <a:xfrm rot="16200000">
            <a:off x="5819775" y="4076700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90" name="Oval 134"/>
          <p:cNvSpPr>
            <a:spLocks noChangeAspect="1" noChangeArrowheads="1"/>
          </p:cNvSpPr>
          <p:nvPr/>
        </p:nvSpPr>
        <p:spPr bwMode="auto">
          <a:xfrm rot="5400000">
            <a:off x="5168900" y="3914776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91" name="Oval 135"/>
          <p:cNvSpPr>
            <a:spLocks noChangeAspect="1" noChangeArrowheads="1"/>
          </p:cNvSpPr>
          <p:nvPr/>
        </p:nvSpPr>
        <p:spPr bwMode="auto">
          <a:xfrm rot="5400000">
            <a:off x="1220787" y="31670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92" name="Oval 136"/>
          <p:cNvSpPr>
            <a:spLocks noChangeAspect="1" noChangeArrowheads="1"/>
          </p:cNvSpPr>
          <p:nvPr/>
        </p:nvSpPr>
        <p:spPr bwMode="auto">
          <a:xfrm rot="-1702755">
            <a:off x="2235200" y="35956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93" name="Oval 137"/>
          <p:cNvSpPr>
            <a:spLocks noChangeArrowheads="1"/>
          </p:cNvSpPr>
          <p:nvPr/>
        </p:nvSpPr>
        <p:spPr bwMode="auto">
          <a:xfrm rot="16200000">
            <a:off x="2881313" y="373538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6394" name="Oval 138"/>
          <p:cNvSpPr>
            <a:spLocks noChangeArrowheads="1"/>
          </p:cNvSpPr>
          <p:nvPr/>
        </p:nvSpPr>
        <p:spPr bwMode="auto">
          <a:xfrm rot="16200000">
            <a:off x="1865313" y="331470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443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97283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7284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97285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286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287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288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7289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97290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291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292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293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7294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97295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296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297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298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7299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97300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01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02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03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7304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97305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06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07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08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7309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97310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1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2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3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7314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97315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6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7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18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7319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97320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21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22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23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7324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97325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26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27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28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7329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97330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31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32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33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7334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97335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36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37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38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7339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40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41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42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43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44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45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46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7347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97348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49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50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51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7352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97353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54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55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56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7357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97358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59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60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61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7362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97363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97364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65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66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67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68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69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70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71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72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73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74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75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76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77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78" name="Text Box 98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97379" name="Text Box 99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grpSp>
        <p:nvGrpSpPr>
          <p:cNvPr id="97380" name="Group 100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97381" name="Oval 10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82" name="Oval 10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83" name="Oval 10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84" name="Oval 10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7385" name="Oval 105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86" name="Oval 106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87" name="Oval 107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88" name="Oval 108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389" name="Oval 109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7392" name="Group 112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97393" name="Oval 113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94" name="Oval 114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95" name="Oval 115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96" name="Oval 116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7397" name="Group 117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97398" name="Oval 118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399" name="Oval 119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400" name="Oval 120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7401" name="Oval 121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403" name="Oval 123"/>
          <p:cNvSpPr>
            <a:spLocks noChangeArrowheads="1"/>
          </p:cNvSpPr>
          <p:nvPr/>
        </p:nvSpPr>
        <p:spPr bwMode="auto">
          <a:xfrm rot="17869698">
            <a:off x="4448175" y="42386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404" name="Oval 124"/>
          <p:cNvSpPr>
            <a:spLocks noChangeArrowheads="1"/>
          </p:cNvSpPr>
          <p:nvPr/>
        </p:nvSpPr>
        <p:spPr bwMode="auto">
          <a:xfrm rot="17869698">
            <a:off x="4830763" y="43386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405" name="Oval 125"/>
          <p:cNvSpPr>
            <a:spLocks noChangeArrowheads="1"/>
          </p:cNvSpPr>
          <p:nvPr/>
        </p:nvSpPr>
        <p:spPr bwMode="auto">
          <a:xfrm rot="21241377">
            <a:off x="4411663" y="42481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407" name="Oval 127"/>
          <p:cNvSpPr>
            <a:spLocks noChangeArrowheads="1"/>
          </p:cNvSpPr>
          <p:nvPr/>
        </p:nvSpPr>
        <p:spPr bwMode="auto">
          <a:xfrm rot="16200000">
            <a:off x="5819775" y="4076700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408" name="Oval 128"/>
          <p:cNvSpPr>
            <a:spLocks noChangeAspect="1" noChangeArrowheads="1"/>
          </p:cNvSpPr>
          <p:nvPr/>
        </p:nvSpPr>
        <p:spPr bwMode="auto">
          <a:xfrm rot="5400000">
            <a:off x="5168900" y="3914776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409" name="Oval 129"/>
          <p:cNvSpPr>
            <a:spLocks noChangeAspect="1" noChangeArrowheads="1"/>
          </p:cNvSpPr>
          <p:nvPr/>
        </p:nvSpPr>
        <p:spPr bwMode="auto">
          <a:xfrm rot="5400000">
            <a:off x="1220787" y="31670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410" name="Oval 130"/>
          <p:cNvSpPr>
            <a:spLocks noChangeAspect="1" noChangeArrowheads="1"/>
          </p:cNvSpPr>
          <p:nvPr/>
        </p:nvSpPr>
        <p:spPr bwMode="auto">
          <a:xfrm rot="-1702755">
            <a:off x="2235200" y="35956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411" name="Oval 131"/>
          <p:cNvSpPr>
            <a:spLocks noChangeArrowheads="1"/>
          </p:cNvSpPr>
          <p:nvPr/>
        </p:nvSpPr>
        <p:spPr bwMode="auto">
          <a:xfrm rot="16200000">
            <a:off x="2881313" y="373538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412" name="Oval 132"/>
          <p:cNvSpPr>
            <a:spLocks noChangeArrowheads="1"/>
          </p:cNvSpPr>
          <p:nvPr/>
        </p:nvSpPr>
        <p:spPr bwMode="auto">
          <a:xfrm rot="16200000">
            <a:off x="1865313" y="331470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7413" name="Oval 133"/>
          <p:cNvSpPr>
            <a:spLocks noChangeAspect="1" noChangeArrowheads="1"/>
          </p:cNvSpPr>
          <p:nvPr/>
        </p:nvSpPr>
        <p:spPr bwMode="auto">
          <a:xfrm rot="24992214">
            <a:off x="4183062" y="4200526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6817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 transfer</a:t>
            </a:r>
          </a:p>
        </p:txBody>
      </p:sp>
      <p:grpSp>
        <p:nvGrpSpPr>
          <p:cNvPr id="100362" name="Group 10"/>
          <p:cNvGrpSpPr>
            <a:grpSpLocks noChangeAspect="1"/>
          </p:cNvGrpSpPr>
          <p:nvPr/>
        </p:nvGrpSpPr>
        <p:grpSpPr bwMode="auto">
          <a:xfrm>
            <a:off x="482600" y="2830513"/>
            <a:ext cx="3190875" cy="1773237"/>
            <a:chOff x="817" y="1135"/>
            <a:chExt cx="4016" cy="2232"/>
          </a:xfrm>
        </p:grpSpPr>
        <p:sp>
          <p:nvSpPr>
            <p:cNvPr id="100355" name="Oval 3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56" name="Oval 4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57" name="Oval 5"/>
            <p:cNvSpPr>
              <a:spLocks noChangeAspect="1" noChangeArrowheads="1"/>
            </p:cNvSpPr>
            <p:nvPr/>
          </p:nvSpPr>
          <p:spPr bwMode="auto">
            <a:xfrm rot="-8804052">
              <a:off x="817" y="1610"/>
              <a:ext cx="4016" cy="122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58" name="Oval 6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0363" name="Group 11"/>
          <p:cNvGrpSpPr>
            <a:grpSpLocks noChangeAspect="1"/>
          </p:cNvGrpSpPr>
          <p:nvPr/>
        </p:nvGrpSpPr>
        <p:grpSpPr bwMode="auto">
          <a:xfrm>
            <a:off x="5851525" y="2887663"/>
            <a:ext cx="1773238" cy="1773237"/>
            <a:chOff x="1751" y="1135"/>
            <a:chExt cx="2232" cy="2232"/>
          </a:xfrm>
        </p:grpSpPr>
        <p:sp>
          <p:nvSpPr>
            <p:cNvPr id="100364" name="Oval 12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65" name="Oval 13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66" name="Oval 14"/>
            <p:cNvSpPr>
              <a:spLocks noChangeAspect="1"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67" name="Oval 15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79370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 transfer</a:t>
            </a:r>
          </a:p>
        </p:txBody>
      </p:sp>
      <p:grpSp>
        <p:nvGrpSpPr>
          <p:cNvPr id="101384" name="Group 8"/>
          <p:cNvGrpSpPr>
            <a:grpSpLocks noChangeAspect="1"/>
          </p:cNvGrpSpPr>
          <p:nvPr/>
        </p:nvGrpSpPr>
        <p:grpSpPr bwMode="auto">
          <a:xfrm>
            <a:off x="5851525" y="2887663"/>
            <a:ext cx="1773238" cy="1773237"/>
            <a:chOff x="1751" y="1135"/>
            <a:chExt cx="2232" cy="2232"/>
          </a:xfrm>
        </p:grpSpPr>
        <p:sp>
          <p:nvSpPr>
            <p:cNvPr id="101385" name="Oval 9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386" name="Oval 10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387" name="Oval 11"/>
            <p:cNvSpPr>
              <a:spLocks noChangeAspect="1"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388" name="Oval 12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1414" name="Group 38"/>
          <p:cNvGrpSpPr>
            <a:grpSpLocks/>
          </p:cNvGrpSpPr>
          <p:nvPr/>
        </p:nvGrpSpPr>
        <p:grpSpPr bwMode="auto">
          <a:xfrm>
            <a:off x="2114550" y="3152775"/>
            <a:ext cx="3714750" cy="585788"/>
            <a:chOff x="1197" y="1221"/>
            <a:chExt cx="738" cy="369"/>
          </a:xfrm>
        </p:grpSpPr>
        <p:grpSp>
          <p:nvGrpSpPr>
            <p:cNvPr id="101390" name="Group 14"/>
            <p:cNvGrpSpPr>
              <a:grpSpLocks/>
            </p:cNvGrpSpPr>
            <p:nvPr/>
          </p:nvGrpSpPr>
          <p:grpSpPr bwMode="auto">
            <a:xfrm>
              <a:off x="1197" y="1221"/>
              <a:ext cx="370" cy="369"/>
              <a:chOff x="362" y="2318"/>
              <a:chExt cx="370" cy="369"/>
            </a:xfrm>
          </p:grpSpPr>
          <p:sp>
            <p:nvSpPr>
              <p:cNvPr id="101391" name="Freeform 1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1392" name="Freeform 1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1393" name="Group 17"/>
            <p:cNvGrpSpPr>
              <a:grpSpLocks/>
            </p:cNvGrpSpPr>
            <p:nvPr/>
          </p:nvGrpSpPr>
          <p:grpSpPr bwMode="auto">
            <a:xfrm>
              <a:off x="1565" y="1221"/>
              <a:ext cx="370" cy="369"/>
              <a:chOff x="362" y="2318"/>
              <a:chExt cx="370" cy="369"/>
            </a:xfrm>
          </p:grpSpPr>
          <p:sp>
            <p:nvSpPr>
              <p:cNvPr id="101394" name="Freeform 1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1395" name="Freeform 1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01415" name="Text Box 39"/>
          <p:cNvSpPr txBox="1">
            <a:spLocks noChangeArrowheads="1"/>
          </p:cNvSpPr>
          <p:nvPr/>
        </p:nvSpPr>
        <p:spPr bwMode="auto">
          <a:xfrm>
            <a:off x="3879850" y="3903663"/>
            <a:ext cx="1263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UV photon</a:t>
            </a:r>
          </a:p>
        </p:txBody>
      </p:sp>
      <p:grpSp>
        <p:nvGrpSpPr>
          <p:cNvPr id="101421" name="Group 45"/>
          <p:cNvGrpSpPr>
            <a:grpSpLocks noChangeAspect="1"/>
          </p:cNvGrpSpPr>
          <p:nvPr/>
        </p:nvGrpSpPr>
        <p:grpSpPr bwMode="auto">
          <a:xfrm>
            <a:off x="1222375" y="2830513"/>
            <a:ext cx="1773238" cy="1773237"/>
            <a:chOff x="1751" y="1135"/>
            <a:chExt cx="2232" cy="2232"/>
          </a:xfrm>
        </p:grpSpPr>
        <p:sp>
          <p:nvSpPr>
            <p:cNvPr id="101422" name="Oval 46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23" name="Oval 47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24" name="Oval 48"/>
            <p:cNvSpPr>
              <a:spLocks noChangeAspect="1"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25" name="Oval 49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33051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 transfer</a:t>
            </a:r>
          </a:p>
        </p:txBody>
      </p:sp>
      <p:grpSp>
        <p:nvGrpSpPr>
          <p:cNvPr id="102403" name="Group 3"/>
          <p:cNvGrpSpPr>
            <a:grpSpLocks noChangeAspect="1"/>
          </p:cNvGrpSpPr>
          <p:nvPr/>
        </p:nvGrpSpPr>
        <p:grpSpPr bwMode="auto">
          <a:xfrm>
            <a:off x="5111750" y="2881313"/>
            <a:ext cx="3190875" cy="1773237"/>
            <a:chOff x="817" y="1135"/>
            <a:chExt cx="4016" cy="2232"/>
          </a:xfrm>
        </p:grpSpPr>
        <p:sp>
          <p:nvSpPr>
            <p:cNvPr id="102404" name="Oval 4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405" name="Oval 5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406" name="Oval 6"/>
            <p:cNvSpPr>
              <a:spLocks noChangeAspect="1" noChangeArrowheads="1"/>
            </p:cNvSpPr>
            <p:nvPr/>
          </p:nvSpPr>
          <p:spPr bwMode="auto">
            <a:xfrm rot="-8804052">
              <a:off x="817" y="1610"/>
              <a:ext cx="4016" cy="122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407" name="Oval 7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2421" name="Group 21"/>
          <p:cNvGrpSpPr>
            <a:grpSpLocks noChangeAspect="1"/>
          </p:cNvGrpSpPr>
          <p:nvPr/>
        </p:nvGrpSpPr>
        <p:grpSpPr bwMode="auto">
          <a:xfrm>
            <a:off x="1222375" y="2830513"/>
            <a:ext cx="1773238" cy="1773237"/>
            <a:chOff x="1751" y="1135"/>
            <a:chExt cx="2232" cy="2232"/>
          </a:xfrm>
        </p:grpSpPr>
        <p:sp>
          <p:nvSpPr>
            <p:cNvPr id="102422" name="Oval 22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423" name="Oval 23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424" name="Oval 24"/>
            <p:cNvSpPr>
              <a:spLocks noChangeAspect="1"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425" name="Oval 25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5722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9227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0825" cy="1077913"/>
          </a:xfrm>
          <a:noFill/>
          <a:ln/>
        </p:spPr>
        <p:txBody>
          <a:bodyPr/>
          <a:lstStyle/>
          <a:p>
            <a:r>
              <a:rPr lang="en-GB" altLang="en-US" sz="3200" dirty="0"/>
              <a:t>resolution dependence of </a:t>
            </a:r>
            <a:r>
              <a:rPr lang="en-GB" altLang="en-US" sz="3200" dirty="0" smtClean="0"/>
              <a:t>global damage</a:t>
            </a:r>
            <a:endParaRPr lang="en-US" altLang="en-US" sz="3200" dirty="0"/>
          </a:p>
        </p:txBody>
      </p:sp>
      <p:pic>
        <p:nvPicPr>
          <p:cNvPr id="13" name="Picture 2" descr="diffraction"/>
          <p:cNvPicPr>
            <a:picLocks noGrp="1" noChangeAspect="1" noChangeArrowheads="1" noCrop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71600"/>
            <a:ext cx="9144000" cy="4572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0" y="5951538"/>
            <a:ext cx="4445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http://bl831.als.lbl.gov/~jamesh/ribo_blast/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0" y="6491288"/>
            <a:ext cx="7975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>
                <a:solidFill>
                  <a:srgbClr val="000000"/>
                </a:solidFill>
              </a:rPr>
              <a:t>Howells </a:t>
            </a:r>
            <a:r>
              <a:rPr lang="en-GB" altLang="en-US" i="1">
                <a:solidFill>
                  <a:srgbClr val="000000"/>
                </a:solidFill>
              </a:rPr>
              <a:t>et al. </a:t>
            </a:r>
            <a:r>
              <a:rPr lang="en-GB" altLang="en-US">
                <a:solidFill>
                  <a:srgbClr val="000000"/>
                </a:solidFill>
              </a:rPr>
              <a:t>(2009)  </a:t>
            </a:r>
            <a:r>
              <a:rPr lang="en-GB" altLang="en-US" i="1">
                <a:solidFill>
                  <a:srgbClr val="000000"/>
                </a:solidFill>
              </a:rPr>
              <a:t>J. Electron. Spectrosc. Relat. Phenom.</a:t>
            </a:r>
            <a:r>
              <a:rPr lang="en-GB" altLang="en-US">
                <a:solidFill>
                  <a:srgbClr val="000000"/>
                </a:solidFill>
              </a:rPr>
              <a:t> </a:t>
            </a:r>
            <a:r>
              <a:rPr lang="en-GB" altLang="en-US" b="1">
                <a:solidFill>
                  <a:srgbClr val="000000"/>
                </a:solidFill>
              </a:rPr>
              <a:t>170</a:t>
            </a:r>
            <a:r>
              <a:rPr lang="en-GB" altLang="en-US">
                <a:solidFill>
                  <a:srgbClr val="000000"/>
                </a:solidFill>
              </a:rPr>
              <a:t> 4-12</a:t>
            </a: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3526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 transfer</a:t>
            </a:r>
          </a:p>
        </p:txBody>
      </p:sp>
      <p:grpSp>
        <p:nvGrpSpPr>
          <p:cNvPr id="103427" name="Group 3"/>
          <p:cNvGrpSpPr>
            <a:grpSpLocks noChangeAspect="1"/>
          </p:cNvGrpSpPr>
          <p:nvPr/>
        </p:nvGrpSpPr>
        <p:grpSpPr bwMode="auto">
          <a:xfrm>
            <a:off x="482600" y="2830513"/>
            <a:ext cx="3190875" cy="1773237"/>
            <a:chOff x="817" y="1135"/>
            <a:chExt cx="4016" cy="2232"/>
          </a:xfrm>
        </p:grpSpPr>
        <p:sp>
          <p:nvSpPr>
            <p:cNvPr id="103428" name="Oval 4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29" name="Oval 5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30" name="Oval 6"/>
            <p:cNvSpPr>
              <a:spLocks noChangeAspect="1" noChangeArrowheads="1"/>
            </p:cNvSpPr>
            <p:nvPr/>
          </p:nvSpPr>
          <p:spPr bwMode="auto">
            <a:xfrm rot="-8804052">
              <a:off x="817" y="1610"/>
              <a:ext cx="4016" cy="122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31" name="Oval 7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3432" name="Group 8"/>
          <p:cNvGrpSpPr>
            <a:grpSpLocks noChangeAspect="1"/>
          </p:cNvGrpSpPr>
          <p:nvPr/>
        </p:nvGrpSpPr>
        <p:grpSpPr bwMode="auto">
          <a:xfrm>
            <a:off x="5851525" y="2887663"/>
            <a:ext cx="1773238" cy="1773237"/>
            <a:chOff x="1751" y="1135"/>
            <a:chExt cx="2232" cy="2232"/>
          </a:xfrm>
        </p:grpSpPr>
        <p:sp>
          <p:nvSpPr>
            <p:cNvPr id="103433" name="Oval 9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34" name="Oval 10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35" name="Oval 11"/>
            <p:cNvSpPr>
              <a:spLocks noChangeAspect="1"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36" name="Oval 12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3437" name="Freeform 13"/>
          <p:cNvSpPr>
            <a:spLocks/>
          </p:cNvSpPr>
          <p:nvPr/>
        </p:nvSpPr>
        <p:spPr bwMode="auto">
          <a:xfrm>
            <a:off x="2957513" y="2771775"/>
            <a:ext cx="3171825" cy="1130300"/>
          </a:xfrm>
          <a:custGeom>
            <a:avLst/>
            <a:gdLst>
              <a:gd name="T0" fmla="*/ 0 w 1998"/>
              <a:gd name="T1" fmla="*/ 0 h 712"/>
              <a:gd name="T2" fmla="*/ 945 w 1998"/>
              <a:gd name="T3" fmla="*/ 594 h 712"/>
              <a:gd name="T4" fmla="*/ 1998 w 1998"/>
              <a:gd name="T5" fmla="*/ 711 h 7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98" h="712">
                <a:moveTo>
                  <a:pt x="0" y="0"/>
                </a:moveTo>
                <a:cubicBezTo>
                  <a:pt x="306" y="238"/>
                  <a:pt x="612" y="476"/>
                  <a:pt x="945" y="594"/>
                </a:cubicBezTo>
                <a:cubicBezTo>
                  <a:pt x="1278" y="712"/>
                  <a:pt x="1638" y="711"/>
                  <a:pt x="1998" y="71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438" name="Text Box 14"/>
          <p:cNvSpPr txBox="1">
            <a:spLocks noChangeArrowheads="1"/>
          </p:cNvSpPr>
          <p:nvPr/>
        </p:nvSpPr>
        <p:spPr bwMode="auto">
          <a:xfrm>
            <a:off x="3736975" y="4003675"/>
            <a:ext cx="1746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F</a:t>
            </a:r>
            <a:r>
              <a:rPr lang="en-US" altLang="en-US">
                <a:solidFill>
                  <a:srgbClr val="000000"/>
                </a:solidFill>
                <a:cs typeface="Arial" pitchFamily="34" charset="0"/>
              </a:rPr>
              <a:t>örster transfer</a:t>
            </a:r>
          </a:p>
        </p:txBody>
      </p:sp>
      <p:sp>
        <p:nvSpPr>
          <p:cNvPr id="103439" name="Text Box 15"/>
          <p:cNvSpPr txBox="1">
            <a:spLocks noChangeArrowheads="1"/>
          </p:cNvSpPr>
          <p:nvPr/>
        </p:nvSpPr>
        <p:spPr bwMode="auto">
          <a:xfrm>
            <a:off x="4175125" y="3213100"/>
            <a:ext cx="395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r</a:t>
            </a:r>
            <a:r>
              <a:rPr lang="en-US" altLang="en-US" baseline="30000">
                <a:solidFill>
                  <a:srgbClr val="000000"/>
                </a:solidFill>
              </a:rPr>
              <a:t>-6</a:t>
            </a:r>
            <a:endParaRPr lang="en-US" altLang="en-US" baseline="300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3112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 transfer</a:t>
            </a:r>
          </a:p>
        </p:txBody>
      </p:sp>
      <p:grpSp>
        <p:nvGrpSpPr>
          <p:cNvPr id="104451" name="Group 3"/>
          <p:cNvGrpSpPr>
            <a:grpSpLocks noChangeAspect="1"/>
          </p:cNvGrpSpPr>
          <p:nvPr/>
        </p:nvGrpSpPr>
        <p:grpSpPr bwMode="auto">
          <a:xfrm>
            <a:off x="5111750" y="2881313"/>
            <a:ext cx="3190875" cy="1773237"/>
            <a:chOff x="817" y="1135"/>
            <a:chExt cx="4016" cy="2232"/>
          </a:xfrm>
        </p:grpSpPr>
        <p:sp>
          <p:nvSpPr>
            <p:cNvPr id="104452" name="Oval 4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453" name="Oval 5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454" name="Oval 6"/>
            <p:cNvSpPr>
              <a:spLocks noChangeAspect="1" noChangeArrowheads="1"/>
            </p:cNvSpPr>
            <p:nvPr/>
          </p:nvSpPr>
          <p:spPr bwMode="auto">
            <a:xfrm rot="-8804052">
              <a:off x="817" y="1610"/>
              <a:ext cx="4016" cy="122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455" name="Oval 7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4456" name="Group 8"/>
          <p:cNvGrpSpPr>
            <a:grpSpLocks noChangeAspect="1"/>
          </p:cNvGrpSpPr>
          <p:nvPr/>
        </p:nvGrpSpPr>
        <p:grpSpPr bwMode="auto">
          <a:xfrm>
            <a:off x="1222375" y="2830513"/>
            <a:ext cx="1773238" cy="1773237"/>
            <a:chOff x="1751" y="1135"/>
            <a:chExt cx="2232" cy="2232"/>
          </a:xfrm>
        </p:grpSpPr>
        <p:sp>
          <p:nvSpPr>
            <p:cNvPr id="104457" name="Oval 9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458" name="Oval 10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459" name="Oval 11"/>
            <p:cNvSpPr>
              <a:spLocks noChangeAspect="1"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460" name="Oval 12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25848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 = 0 s</a:t>
            </a:r>
          </a:p>
        </p:txBody>
      </p:sp>
      <p:grpSp>
        <p:nvGrpSpPr>
          <p:cNvPr id="105505" name="Group 33"/>
          <p:cNvGrpSpPr>
            <a:grpSpLocks/>
          </p:cNvGrpSpPr>
          <p:nvPr/>
        </p:nvGrpSpPr>
        <p:grpSpPr bwMode="auto">
          <a:xfrm>
            <a:off x="3935413" y="2941638"/>
            <a:ext cx="858837" cy="785812"/>
            <a:chOff x="2479" y="1853"/>
            <a:chExt cx="541" cy="495"/>
          </a:xfrm>
        </p:grpSpPr>
        <p:sp>
          <p:nvSpPr>
            <p:cNvPr id="105506" name="Oval 34"/>
            <p:cNvSpPr>
              <a:spLocks noChangeArrowheads="1"/>
            </p:cNvSpPr>
            <p:nvPr/>
          </p:nvSpPr>
          <p:spPr bwMode="auto">
            <a:xfrm rot="16200000">
              <a:off x="2502" y="2029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07" name="Oval 35"/>
            <p:cNvSpPr>
              <a:spLocks noChangeArrowheads="1"/>
            </p:cNvSpPr>
            <p:nvPr/>
          </p:nvSpPr>
          <p:spPr bwMode="auto">
            <a:xfrm rot="16200000">
              <a:off x="2743" y="2092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08" name="Oval 36"/>
            <p:cNvSpPr>
              <a:spLocks noChangeArrowheads="1"/>
            </p:cNvSpPr>
            <p:nvPr/>
          </p:nvSpPr>
          <p:spPr bwMode="auto">
            <a:xfrm rot="-8804052">
              <a:off x="2479" y="2035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09" name="Oval 37"/>
            <p:cNvSpPr>
              <a:spLocks noChangeArrowheads="1"/>
            </p:cNvSpPr>
            <p:nvPr/>
          </p:nvSpPr>
          <p:spPr bwMode="auto">
            <a:xfrm rot="19571678">
              <a:off x="2479" y="2035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10" name="Group 38"/>
          <p:cNvGrpSpPr>
            <a:grpSpLocks/>
          </p:cNvGrpSpPr>
          <p:nvPr/>
        </p:nvGrpSpPr>
        <p:grpSpPr bwMode="auto">
          <a:xfrm>
            <a:off x="1270000" y="3892550"/>
            <a:ext cx="858838" cy="785813"/>
            <a:chOff x="1751" y="1135"/>
            <a:chExt cx="2232" cy="2232"/>
          </a:xfrm>
        </p:grpSpPr>
        <p:sp>
          <p:nvSpPr>
            <p:cNvPr id="105511" name="Oval 3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12" name="Oval 4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13" name="Oval 4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14" name="Oval 4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15" name="Group 43"/>
          <p:cNvGrpSpPr>
            <a:grpSpLocks/>
          </p:cNvGrpSpPr>
          <p:nvPr/>
        </p:nvGrpSpPr>
        <p:grpSpPr bwMode="auto">
          <a:xfrm rot="1669699">
            <a:off x="4411663" y="3959225"/>
            <a:ext cx="858837" cy="785813"/>
            <a:chOff x="1751" y="1135"/>
            <a:chExt cx="2232" cy="2232"/>
          </a:xfrm>
        </p:grpSpPr>
        <p:sp>
          <p:nvSpPr>
            <p:cNvPr id="105516" name="Oval 4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17" name="Oval 4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18" name="Oval 4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19" name="Oval 4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20" name="Group 48"/>
          <p:cNvGrpSpPr>
            <a:grpSpLocks/>
          </p:cNvGrpSpPr>
          <p:nvPr/>
        </p:nvGrpSpPr>
        <p:grpSpPr bwMode="auto">
          <a:xfrm>
            <a:off x="2462213" y="3355975"/>
            <a:ext cx="858837" cy="785813"/>
            <a:chOff x="1751" y="1135"/>
            <a:chExt cx="2232" cy="2232"/>
          </a:xfrm>
        </p:grpSpPr>
        <p:sp>
          <p:nvSpPr>
            <p:cNvPr id="105521" name="Oval 4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22" name="Oval 5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23" name="Oval 5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24" name="Oval 5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25" name="Group 53"/>
          <p:cNvGrpSpPr>
            <a:grpSpLocks/>
          </p:cNvGrpSpPr>
          <p:nvPr/>
        </p:nvGrpSpPr>
        <p:grpSpPr bwMode="auto">
          <a:xfrm>
            <a:off x="7259638" y="3784600"/>
            <a:ext cx="858837" cy="785813"/>
            <a:chOff x="4573" y="2384"/>
            <a:chExt cx="541" cy="495"/>
          </a:xfrm>
        </p:grpSpPr>
        <p:sp>
          <p:nvSpPr>
            <p:cNvPr id="105526" name="Oval 54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27" name="Oval 55"/>
            <p:cNvSpPr>
              <a:spLocks noChangeArrowheads="1"/>
            </p:cNvSpPr>
            <p:nvPr/>
          </p:nvSpPr>
          <p:spPr bwMode="auto">
            <a:xfrm rot="16200000">
              <a:off x="4837" y="262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28" name="Oval 56"/>
            <p:cNvSpPr>
              <a:spLocks noChangeArrowheads="1"/>
            </p:cNvSpPr>
            <p:nvPr/>
          </p:nvSpPr>
          <p:spPr bwMode="auto">
            <a:xfrm rot="-8804052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29" name="Oval 57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30" name="Group 58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105531" name="Oval 5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32" name="Oval 6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33" name="Oval 6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34" name="Oval 6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35" name="Group 63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105536" name="Oval 6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37" name="Oval 6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38" name="Oval 6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39" name="Oval 6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40" name="Group 68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105541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42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43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44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45" name="Group 73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105546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47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48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49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50" name="Group 78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105551" name="Oval 7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52" name="Oval 8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53" name="Oval 8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54" name="Oval 8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55" name="Group 83"/>
          <p:cNvGrpSpPr>
            <a:grpSpLocks/>
          </p:cNvGrpSpPr>
          <p:nvPr/>
        </p:nvGrpSpPr>
        <p:grpSpPr bwMode="auto">
          <a:xfrm>
            <a:off x="1446213" y="2935288"/>
            <a:ext cx="858837" cy="785812"/>
            <a:chOff x="1751" y="1135"/>
            <a:chExt cx="2232" cy="2232"/>
          </a:xfrm>
        </p:grpSpPr>
        <p:sp>
          <p:nvSpPr>
            <p:cNvPr id="105556" name="Oval 8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57" name="Oval 8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58" name="Oval 8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59" name="Oval 8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60" name="Group 88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105561" name="Oval 8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62" name="Oval 9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63" name="Oval 9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64" name="Oval 9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65" name="Group 93"/>
          <p:cNvGrpSpPr>
            <a:grpSpLocks/>
          </p:cNvGrpSpPr>
          <p:nvPr/>
        </p:nvGrpSpPr>
        <p:grpSpPr bwMode="auto">
          <a:xfrm>
            <a:off x="2901950" y="5254625"/>
            <a:ext cx="858838" cy="858838"/>
            <a:chOff x="1828" y="3310"/>
            <a:chExt cx="541" cy="541"/>
          </a:xfrm>
        </p:grpSpPr>
        <p:sp>
          <p:nvSpPr>
            <p:cNvPr id="105566" name="Oval 94"/>
            <p:cNvSpPr>
              <a:spLocks noChangeArrowheads="1"/>
            </p:cNvSpPr>
            <p:nvPr/>
          </p:nvSpPr>
          <p:spPr bwMode="auto">
            <a:xfrm rot="13846770">
              <a:off x="1852" y="351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67" name="Oval 95"/>
            <p:cNvSpPr>
              <a:spLocks noChangeArrowheads="1"/>
            </p:cNvSpPr>
            <p:nvPr/>
          </p:nvSpPr>
          <p:spPr bwMode="auto">
            <a:xfrm rot="13846770">
              <a:off x="2093" y="357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68" name="Oval 96"/>
            <p:cNvSpPr>
              <a:spLocks noChangeArrowheads="1"/>
            </p:cNvSpPr>
            <p:nvPr/>
          </p:nvSpPr>
          <p:spPr bwMode="auto">
            <a:xfrm rot="-11157283">
              <a:off x="1828" y="351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69" name="Oval 97"/>
            <p:cNvSpPr>
              <a:spLocks noChangeArrowheads="1"/>
            </p:cNvSpPr>
            <p:nvPr/>
          </p:nvSpPr>
          <p:spPr bwMode="auto">
            <a:xfrm rot="17218447">
              <a:off x="1828" y="351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70" name="Group 98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105571" name="Oval 9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72" name="Oval 10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73" name="Oval 10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74" name="Oval 10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5575" name="Oval 103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576" name="Oval 104"/>
          <p:cNvSpPr>
            <a:spLocks noChangeArrowheads="1"/>
          </p:cNvSpPr>
          <p:nvPr/>
        </p:nvSpPr>
        <p:spPr bwMode="auto">
          <a:xfrm rot="16643075">
            <a:off x="3090863" y="26828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577" name="Oval 105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578" name="Oval 106"/>
          <p:cNvSpPr>
            <a:spLocks noChangeArrowheads="1"/>
          </p:cNvSpPr>
          <p:nvPr/>
        </p:nvSpPr>
        <p:spPr bwMode="auto">
          <a:xfrm rot="20014753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5579" name="Group 107"/>
          <p:cNvGrpSpPr>
            <a:grpSpLocks/>
          </p:cNvGrpSpPr>
          <p:nvPr/>
        </p:nvGrpSpPr>
        <p:grpSpPr bwMode="auto">
          <a:xfrm>
            <a:off x="5400675" y="3697288"/>
            <a:ext cx="858838" cy="785812"/>
            <a:chOff x="1751" y="1135"/>
            <a:chExt cx="2232" cy="2232"/>
          </a:xfrm>
        </p:grpSpPr>
        <p:sp>
          <p:nvSpPr>
            <p:cNvPr id="105580" name="Oval 10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81" name="Oval 10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82" name="Oval 11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83" name="Oval 11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84" name="Group 112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105585" name="Oval 11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86" name="Oval 11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87" name="Oval 11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88" name="Oval 11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89" name="Group 117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105590" name="Oval 11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91" name="Oval 11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92" name="Oval 12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93" name="Oval 12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94" name="Group 122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105595" name="Oval 12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96" name="Oval 12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97" name="Oval 12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98" name="Oval 12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99" name="Group 127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105600" name="Oval 12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01" name="Oval 12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02" name="Oval 13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03" name="Oval 13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604" name="Group 132"/>
          <p:cNvGrpSpPr>
            <a:grpSpLocks/>
          </p:cNvGrpSpPr>
          <p:nvPr/>
        </p:nvGrpSpPr>
        <p:grpSpPr bwMode="auto">
          <a:xfrm rot="1128729">
            <a:off x="3775075" y="1998663"/>
            <a:ext cx="858838" cy="785812"/>
            <a:chOff x="1751" y="1135"/>
            <a:chExt cx="2232" cy="2232"/>
          </a:xfrm>
        </p:grpSpPr>
        <p:sp>
          <p:nvSpPr>
            <p:cNvPr id="105605" name="Oval 13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06" name="Oval 13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07" name="Oval 13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08" name="Oval 13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609" name="Group 137"/>
          <p:cNvGrpSpPr>
            <a:grpSpLocks/>
          </p:cNvGrpSpPr>
          <p:nvPr/>
        </p:nvGrpSpPr>
        <p:grpSpPr bwMode="auto">
          <a:xfrm rot="738582">
            <a:off x="1700213" y="1939925"/>
            <a:ext cx="858837" cy="785813"/>
            <a:chOff x="1751" y="1135"/>
            <a:chExt cx="2232" cy="2232"/>
          </a:xfrm>
        </p:grpSpPr>
        <p:sp>
          <p:nvSpPr>
            <p:cNvPr id="105610" name="Oval 13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11" name="Oval 13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12" name="Oval 14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13" name="Oval 14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614" name="Group 142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105615" name="Oval 14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16" name="Oval 14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17" name="Oval 14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18" name="Oval 14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619" name="Group 14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105620" name="Oval 14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21" name="Oval 14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22" name="Oval 15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23" name="Oval 15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624" name="Group 15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105625" name="Oval 15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26" name="Oval 15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27" name="Oval 15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28" name="Oval 15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629" name="Group 15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105630" name="Oval 15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31" name="Oval 15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32" name="Oval 16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33" name="Oval 16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634" name="Group 162"/>
          <p:cNvGrpSpPr>
            <a:grpSpLocks/>
          </p:cNvGrpSpPr>
          <p:nvPr/>
        </p:nvGrpSpPr>
        <p:grpSpPr bwMode="auto">
          <a:xfrm>
            <a:off x="431800" y="-619125"/>
            <a:ext cx="588963" cy="4748213"/>
            <a:chOff x="272" y="-390"/>
            <a:chExt cx="371" cy="2991"/>
          </a:xfrm>
        </p:grpSpPr>
        <p:grpSp>
          <p:nvGrpSpPr>
            <p:cNvPr id="105635" name="Group 163"/>
            <p:cNvGrpSpPr>
              <a:grpSpLocks/>
            </p:cNvGrpSpPr>
            <p:nvPr/>
          </p:nvGrpSpPr>
          <p:grpSpPr bwMode="auto">
            <a:xfrm rot="5400000">
              <a:off x="272" y="-390"/>
              <a:ext cx="370" cy="369"/>
              <a:chOff x="362" y="2318"/>
              <a:chExt cx="370" cy="369"/>
            </a:xfrm>
          </p:grpSpPr>
          <p:sp>
            <p:nvSpPr>
              <p:cNvPr id="105636" name="Freeform 16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5637" name="Freeform 16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5638" name="Group 166"/>
            <p:cNvGrpSpPr>
              <a:grpSpLocks/>
            </p:cNvGrpSpPr>
            <p:nvPr/>
          </p:nvGrpSpPr>
          <p:grpSpPr bwMode="auto">
            <a:xfrm rot="5400000">
              <a:off x="272" y="-22"/>
              <a:ext cx="370" cy="369"/>
              <a:chOff x="362" y="2318"/>
              <a:chExt cx="370" cy="369"/>
            </a:xfrm>
          </p:grpSpPr>
          <p:sp>
            <p:nvSpPr>
              <p:cNvPr id="105639" name="Freeform 16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5640" name="Freeform 16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5641" name="Group 169"/>
            <p:cNvGrpSpPr>
              <a:grpSpLocks/>
            </p:cNvGrpSpPr>
            <p:nvPr/>
          </p:nvGrpSpPr>
          <p:grpSpPr bwMode="auto">
            <a:xfrm rot="5400000">
              <a:off x="273" y="346"/>
              <a:ext cx="370" cy="369"/>
              <a:chOff x="362" y="2318"/>
              <a:chExt cx="370" cy="369"/>
            </a:xfrm>
          </p:grpSpPr>
          <p:sp>
            <p:nvSpPr>
              <p:cNvPr id="105642" name="Freeform 17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5643" name="Freeform 17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5644" name="Group 172"/>
            <p:cNvGrpSpPr>
              <a:grpSpLocks/>
            </p:cNvGrpSpPr>
            <p:nvPr/>
          </p:nvGrpSpPr>
          <p:grpSpPr bwMode="auto">
            <a:xfrm rot="5400000">
              <a:off x="273" y="714"/>
              <a:ext cx="370" cy="369"/>
              <a:chOff x="362" y="2318"/>
              <a:chExt cx="370" cy="369"/>
            </a:xfrm>
          </p:grpSpPr>
          <p:sp>
            <p:nvSpPr>
              <p:cNvPr id="105645" name="Freeform 17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5646" name="Freeform 17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5647" name="Group 175"/>
            <p:cNvGrpSpPr>
              <a:grpSpLocks/>
            </p:cNvGrpSpPr>
            <p:nvPr/>
          </p:nvGrpSpPr>
          <p:grpSpPr bwMode="auto">
            <a:xfrm rot="5400000">
              <a:off x="273" y="1082"/>
              <a:ext cx="370" cy="369"/>
              <a:chOff x="362" y="2318"/>
              <a:chExt cx="370" cy="369"/>
            </a:xfrm>
          </p:grpSpPr>
          <p:sp>
            <p:nvSpPr>
              <p:cNvPr id="105648" name="Freeform 17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5649" name="Freeform 17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5650" name="Group 178"/>
            <p:cNvGrpSpPr>
              <a:grpSpLocks/>
            </p:cNvGrpSpPr>
            <p:nvPr/>
          </p:nvGrpSpPr>
          <p:grpSpPr bwMode="auto">
            <a:xfrm rot="5400000">
              <a:off x="273" y="1450"/>
              <a:ext cx="370" cy="369"/>
              <a:chOff x="362" y="2318"/>
              <a:chExt cx="370" cy="369"/>
            </a:xfrm>
          </p:grpSpPr>
          <p:sp>
            <p:nvSpPr>
              <p:cNvPr id="105651" name="Freeform 17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5652" name="Freeform 18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5653" name="Group 181"/>
            <p:cNvGrpSpPr>
              <a:grpSpLocks/>
            </p:cNvGrpSpPr>
            <p:nvPr/>
          </p:nvGrpSpPr>
          <p:grpSpPr bwMode="auto">
            <a:xfrm rot="5400000">
              <a:off x="273" y="1818"/>
              <a:ext cx="370" cy="369"/>
              <a:chOff x="362" y="2318"/>
              <a:chExt cx="370" cy="369"/>
            </a:xfrm>
          </p:grpSpPr>
          <p:sp>
            <p:nvSpPr>
              <p:cNvPr id="105654" name="Freeform 18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5655" name="Freeform 18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5656" name="Freeform 184"/>
            <p:cNvSpPr>
              <a:spLocks/>
            </p:cNvSpPr>
            <p:nvPr/>
          </p:nvSpPr>
          <p:spPr bwMode="auto">
            <a:xfrm rot="5400000">
              <a:off x="275" y="2185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57" name="Freeform 185"/>
            <p:cNvSpPr>
              <a:spLocks/>
            </p:cNvSpPr>
            <p:nvPr/>
          </p:nvSpPr>
          <p:spPr bwMode="auto">
            <a:xfrm rot="16200000">
              <a:off x="456" y="2370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58" name="Rectangle 186"/>
            <p:cNvSpPr>
              <a:spLocks noChangeArrowheads="1"/>
            </p:cNvSpPr>
            <p:nvPr/>
          </p:nvSpPr>
          <p:spPr bwMode="auto">
            <a:xfrm rot="5400000">
              <a:off x="458" y="2420"/>
              <a:ext cx="136" cy="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659" name="Group 187"/>
          <p:cNvGrpSpPr>
            <a:grpSpLocks/>
          </p:cNvGrpSpPr>
          <p:nvPr/>
        </p:nvGrpSpPr>
        <p:grpSpPr bwMode="auto">
          <a:xfrm>
            <a:off x="284163" y="3675063"/>
            <a:ext cx="858837" cy="785812"/>
            <a:chOff x="1751" y="1135"/>
            <a:chExt cx="2232" cy="2232"/>
          </a:xfrm>
        </p:grpSpPr>
        <p:sp>
          <p:nvSpPr>
            <p:cNvPr id="105660" name="Oval 18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61" name="Oval 18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62" name="Oval 19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63" name="Oval 19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94289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 </a:t>
            </a:r>
            <a:r>
              <a:rPr lang="en-US" altLang="en-US">
                <a:cs typeface="Arial" pitchFamily="34" charset="0"/>
              </a:rPr>
              <a:t>≈</a:t>
            </a:r>
            <a:r>
              <a:rPr lang="en-US" altLang="en-US"/>
              <a:t> 10</a:t>
            </a:r>
            <a:r>
              <a:rPr lang="en-US" altLang="en-US" sz="4000" baseline="50000"/>
              <a:t>-15 </a:t>
            </a:r>
            <a:r>
              <a:rPr lang="en-US" altLang="en-US"/>
              <a:t>s</a:t>
            </a:r>
          </a:p>
        </p:txBody>
      </p:sp>
      <p:sp>
        <p:nvSpPr>
          <p:cNvPr id="106499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6500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106501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02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03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04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6505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106506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07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08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09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6510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106511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12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13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14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6515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106516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17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18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19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6520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106521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22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23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24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6525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106526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27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28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29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6530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106531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32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33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34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6535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106536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37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38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39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6540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106541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42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43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44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6545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106546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47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48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49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6550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106551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52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53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54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6555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56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57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58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59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60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61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62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6563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106564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65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66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67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6568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106569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70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71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72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6573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106574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75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76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77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6578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106579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106580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81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82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83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84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85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86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87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88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89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90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91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92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93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94" name="Text Box 98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106595" name="Text Box 99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grpSp>
        <p:nvGrpSpPr>
          <p:cNvPr id="106596" name="Group 100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106597" name="Oval 10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98" name="Oval 10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99" name="Oval 10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600" name="Oval 10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6601" name="Oval 105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602" name="Oval 106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603" name="Oval 107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604" name="Oval 108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605" name="Oval 109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6606" name="Group 110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106607" name="Oval 111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608" name="Oval 112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609" name="Oval 113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610" name="Oval 114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6611" name="Group 115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106612" name="Oval 116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613" name="Oval 117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614" name="Oval 118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6615" name="Oval 119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616" name="Oval 120"/>
          <p:cNvSpPr>
            <a:spLocks noChangeArrowheads="1"/>
          </p:cNvSpPr>
          <p:nvPr/>
        </p:nvSpPr>
        <p:spPr bwMode="auto">
          <a:xfrm rot="17869698">
            <a:off x="4448175" y="42386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617" name="Oval 121"/>
          <p:cNvSpPr>
            <a:spLocks noChangeArrowheads="1"/>
          </p:cNvSpPr>
          <p:nvPr/>
        </p:nvSpPr>
        <p:spPr bwMode="auto">
          <a:xfrm rot="17869698">
            <a:off x="4830763" y="43386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618" name="Oval 122"/>
          <p:cNvSpPr>
            <a:spLocks noChangeArrowheads="1"/>
          </p:cNvSpPr>
          <p:nvPr/>
        </p:nvSpPr>
        <p:spPr bwMode="auto">
          <a:xfrm rot="21241377">
            <a:off x="4411663" y="42481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619" name="Oval 123"/>
          <p:cNvSpPr>
            <a:spLocks noChangeArrowheads="1"/>
          </p:cNvSpPr>
          <p:nvPr/>
        </p:nvSpPr>
        <p:spPr bwMode="auto">
          <a:xfrm rot="16200000">
            <a:off x="5819775" y="4076700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620" name="Oval 124"/>
          <p:cNvSpPr>
            <a:spLocks noChangeAspect="1" noChangeArrowheads="1"/>
          </p:cNvSpPr>
          <p:nvPr/>
        </p:nvSpPr>
        <p:spPr bwMode="auto">
          <a:xfrm rot="5400000">
            <a:off x="5168900" y="3914776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621" name="Oval 125"/>
          <p:cNvSpPr>
            <a:spLocks noChangeAspect="1" noChangeArrowheads="1"/>
          </p:cNvSpPr>
          <p:nvPr/>
        </p:nvSpPr>
        <p:spPr bwMode="auto">
          <a:xfrm rot="5400000">
            <a:off x="1220787" y="31670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622" name="Oval 126"/>
          <p:cNvSpPr>
            <a:spLocks noChangeAspect="1" noChangeArrowheads="1"/>
          </p:cNvSpPr>
          <p:nvPr/>
        </p:nvSpPr>
        <p:spPr bwMode="auto">
          <a:xfrm rot="-1702755">
            <a:off x="2235200" y="35956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623" name="Oval 127"/>
          <p:cNvSpPr>
            <a:spLocks noChangeArrowheads="1"/>
          </p:cNvSpPr>
          <p:nvPr/>
        </p:nvSpPr>
        <p:spPr bwMode="auto">
          <a:xfrm rot="16200000">
            <a:off x="2881313" y="373538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624" name="Oval 128"/>
          <p:cNvSpPr>
            <a:spLocks noChangeArrowheads="1"/>
          </p:cNvSpPr>
          <p:nvPr/>
        </p:nvSpPr>
        <p:spPr bwMode="auto">
          <a:xfrm rot="16200000">
            <a:off x="1865313" y="331470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625" name="Oval 129"/>
          <p:cNvSpPr>
            <a:spLocks noChangeAspect="1" noChangeArrowheads="1"/>
          </p:cNvSpPr>
          <p:nvPr/>
        </p:nvSpPr>
        <p:spPr bwMode="auto">
          <a:xfrm rot="24992214">
            <a:off x="4183062" y="4200526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6222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7" b="13107"/>
          <a:stretch>
            <a:fillRect/>
          </a:stretch>
        </p:blipFill>
        <p:spPr bwMode="auto">
          <a:xfrm>
            <a:off x="581025" y="1260475"/>
            <a:ext cx="808037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61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Timescales of radiation damage</a:t>
            </a:r>
          </a:p>
        </p:txBody>
      </p:sp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363538" y="5888038"/>
            <a:ext cx="8447087" cy="96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300">
                <a:solidFill>
                  <a:srgbClr val="000000"/>
                </a:solidFill>
              </a:rPr>
              <a:t>Garret et. al. (2005) </a:t>
            </a:r>
            <a:r>
              <a:rPr lang="en-US" altLang="en-US" sz="2300" i="1">
                <a:solidFill>
                  <a:srgbClr val="000000"/>
                </a:solidFill>
              </a:rPr>
              <a:t>Chem. Rev</a:t>
            </a:r>
            <a:r>
              <a:rPr lang="en-US" altLang="en-US" sz="2300" b="1" i="1">
                <a:solidFill>
                  <a:srgbClr val="000000"/>
                </a:solidFill>
              </a:rPr>
              <a:t>.</a:t>
            </a:r>
            <a:r>
              <a:rPr lang="en-US" altLang="en-US" sz="2300" b="1">
                <a:solidFill>
                  <a:srgbClr val="000000"/>
                </a:solidFill>
              </a:rPr>
              <a:t> 105</a:t>
            </a:r>
            <a:r>
              <a:rPr lang="en-US" altLang="en-US" sz="2300">
                <a:solidFill>
                  <a:srgbClr val="000000"/>
                </a:solidFill>
              </a:rPr>
              <a:t>, 355-389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altLang="en-US" sz="2300">
              <a:solidFill>
                <a:srgbClr val="000000"/>
              </a:solidFill>
            </a:endParaRPr>
          </a:p>
        </p:txBody>
      </p:sp>
      <p:sp>
        <p:nvSpPr>
          <p:cNvPr id="136197" name="Rectangle 5"/>
          <p:cNvSpPr>
            <a:spLocks noChangeArrowheads="1"/>
          </p:cNvSpPr>
          <p:nvPr/>
        </p:nvSpPr>
        <p:spPr bwMode="auto">
          <a:xfrm>
            <a:off x="6692900" y="1639888"/>
            <a:ext cx="1812925" cy="34925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6198" name="Rectangle 6"/>
          <p:cNvSpPr>
            <a:spLocks noChangeArrowheads="1"/>
          </p:cNvSpPr>
          <p:nvPr/>
        </p:nvSpPr>
        <p:spPr bwMode="auto">
          <a:xfrm>
            <a:off x="6207125" y="2257425"/>
            <a:ext cx="1274763" cy="349250"/>
          </a:xfrm>
          <a:prstGeom prst="rect">
            <a:avLst/>
          </a:prstGeom>
          <a:gradFill rotWithShape="1">
            <a:gsLst>
              <a:gs pos="0">
                <a:srgbClr val="FF0000">
                  <a:alpha val="0"/>
                </a:srgbClr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2537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grpSp>
        <p:nvGrpSpPr>
          <p:cNvPr id="93187" name="Group 3"/>
          <p:cNvGrpSpPr>
            <a:grpSpLocks/>
          </p:cNvGrpSpPr>
          <p:nvPr/>
        </p:nvGrpSpPr>
        <p:grpSpPr bwMode="auto">
          <a:xfrm>
            <a:off x="431800" y="-433388"/>
            <a:ext cx="588963" cy="4778376"/>
            <a:chOff x="272" y="-273"/>
            <a:chExt cx="371" cy="3010"/>
          </a:xfrm>
        </p:grpSpPr>
        <p:grpSp>
          <p:nvGrpSpPr>
            <p:cNvPr id="93188" name="Group 4"/>
            <p:cNvGrpSpPr>
              <a:grpSpLocks/>
            </p:cNvGrpSpPr>
            <p:nvPr/>
          </p:nvGrpSpPr>
          <p:grpSpPr bwMode="auto">
            <a:xfrm rot="5400000">
              <a:off x="272" y="-273"/>
              <a:ext cx="370" cy="369"/>
              <a:chOff x="362" y="2318"/>
              <a:chExt cx="370" cy="369"/>
            </a:xfrm>
          </p:grpSpPr>
          <p:sp>
            <p:nvSpPr>
              <p:cNvPr id="93189" name="Freeform 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3190" name="Freeform 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3191" name="Group 7"/>
            <p:cNvGrpSpPr>
              <a:grpSpLocks/>
            </p:cNvGrpSpPr>
            <p:nvPr/>
          </p:nvGrpSpPr>
          <p:grpSpPr bwMode="auto">
            <a:xfrm rot="5400000">
              <a:off x="272" y="95"/>
              <a:ext cx="370" cy="369"/>
              <a:chOff x="362" y="2318"/>
              <a:chExt cx="370" cy="369"/>
            </a:xfrm>
          </p:grpSpPr>
          <p:sp>
            <p:nvSpPr>
              <p:cNvPr id="93192" name="Freeform 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3193" name="Freeform 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3194" name="Group 10"/>
            <p:cNvGrpSpPr>
              <a:grpSpLocks/>
            </p:cNvGrpSpPr>
            <p:nvPr/>
          </p:nvGrpSpPr>
          <p:grpSpPr bwMode="auto">
            <a:xfrm rot="5400000">
              <a:off x="273" y="463"/>
              <a:ext cx="370" cy="369"/>
              <a:chOff x="362" y="2318"/>
              <a:chExt cx="370" cy="369"/>
            </a:xfrm>
          </p:grpSpPr>
          <p:sp>
            <p:nvSpPr>
              <p:cNvPr id="93195" name="Freeform 1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3196" name="Freeform 1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3197" name="Group 13"/>
            <p:cNvGrpSpPr>
              <a:grpSpLocks/>
            </p:cNvGrpSpPr>
            <p:nvPr/>
          </p:nvGrpSpPr>
          <p:grpSpPr bwMode="auto">
            <a:xfrm rot="5400000">
              <a:off x="273" y="831"/>
              <a:ext cx="370" cy="369"/>
              <a:chOff x="362" y="2318"/>
              <a:chExt cx="370" cy="369"/>
            </a:xfrm>
          </p:grpSpPr>
          <p:sp>
            <p:nvSpPr>
              <p:cNvPr id="93198" name="Freeform 1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3199" name="Freeform 1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3200" name="Group 16"/>
            <p:cNvGrpSpPr>
              <a:grpSpLocks/>
            </p:cNvGrpSpPr>
            <p:nvPr/>
          </p:nvGrpSpPr>
          <p:grpSpPr bwMode="auto">
            <a:xfrm rot="5400000">
              <a:off x="273" y="1199"/>
              <a:ext cx="370" cy="369"/>
              <a:chOff x="362" y="2318"/>
              <a:chExt cx="370" cy="369"/>
            </a:xfrm>
          </p:grpSpPr>
          <p:sp>
            <p:nvSpPr>
              <p:cNvPr id="93201" name="Freeform 1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3202" name="Freeform 1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3203" name="Group 19"/>
            <p:cNvGrpSpPr>
              <a:grpSpLocks/>
            </p:cNvGrpSpPr>
            <p:nvPr/>
          </p:nvGrpSpPr>
          <p:grpSpPr bwMode="auto">
            <a:xfrm rot="5400000">
              <a:off x="273" y="1567"/>
              <a:ext cx="370" cy="369"/>
              <a:chOff x="362" y="2318"/>
              <a:chExt cx="370" cy="369"/>
            </a:xfrm>
          </p:grpSpPr>
          <p:sp>
            <p:nvSpPr>
              <p:cNvPr id="93204" name="Freeform 2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3205" name="Freeform 2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3206" name="Group 22"/>
            <p:cNvGrpSpPr>
              <a:grpSpLocks/>
            </p:cNvGrpSpPr>
            <p:nvPr/>
          </p:nvGrpSpPr>
          <p:grpSpPr bwMode="auto">
            <a:xfrm rot="5400000">
              <a:off x="273" y="1935"/>
              <a:ext cx="370" cy="369"/>
              <a:chOff x="362" y="2318"/>
              <a:chExt cx="370" cy="369"/>
            </a:xfrm>
          </p:grpSpPr>
          <p:sp>
            <p:nvSpPr>
              <p:cNvPr id="93207" name="Freeform 2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3208" name="Freeform 2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93209" name="Freeform 25"/>
            <p:cNvSpPr>
              <a:spLocks/>
            </p:cNvSpPr>
            <p:nvPr/>
          </p:nvSpPr>
          <p:spPr bwMode="auto">
            <a:xfrm rot="5400000">
              <a:off x="275" y="2302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210" name="Freeform 26"/>
            <p:cNvSpPr>
              <a:spLocks/>
            </p:cNvSpPr>
            <p:nvPr/>
          </p:nvSpPr>
          <p:spPr bwMode="auto">
            <a:xfrm rot="16200000">
              <a:off x="456" y="2487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211" name="Rectangle 27"/>
            <p:cNvSpPr>
              <a:spLocks noChangeArrowheads="1"/>
            </p:cNvSpPr>
            <p:nvPr/>
          </p:nvSpPr>
          <p:spPr bwMode="auto">
            <a:xfrm rot="5400000">
              <a:off x="442" y="2542"/>
              <a:ext cx="155" cy="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3212" name="Line 28"/>
          <p:cNvSpPr>
            <a:spLocks noChangeShapeType="1"/>
          </p:cNvSpPr>
          <p:nvPr/>
        </p:nvSpPr>
        <p:spPr bwMode="auto">
          <a:xfrm flipV="1">
            <a:off x="4659313" y="3641725"/>
            <a:ext cx="1712912" cy="47942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13" name="Line 29"/>
          <p:cNvSpPr>
            <a:spLocks noChangeShapeType="1"/>
          </p:cNvSpPr>
          <p:nvPr/>
        </p:nvSpPr>
        <p:spPr bwMode="auto">
          <a:xfrm>
            <a:off x="863600" y="4129088"/>
            <a:ext cx="3773488" cy="0"/>
          </a:xfrm>
          <a:prstGeom prst="line">
            <a:avLst/>
          </a:prstGeom>
          <a:noFill/>
          <a:ln w="635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14" name="Line 30"/>
          <p:cNvSpPr>
            <a:spLocks noChangeShapeType="1"/>
          </p:cNvSpPr>
          <p:nvPr/>
        </p:nvSpPr>
        <p:spPr bwMode="auto">
          <a:xfrm flipV="1">
            <a:off x="6392863" y="2879725"/>
            <a:ext cx="1176337" cy="73977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15" name="Line 31"/>
          <p:cNvSpPr>
            <a:spLocks noChangeShapeType="1"/>
          </p:cNvSpPr>
          <p:nvPr/>
        </p:nvSpPr>
        <p:spPr bwMode="auto">
          <a:xfrm>
            <a:off x="7591425" y="2914650"/>
            <a:ext cx="942975" cy="319088"/>
          </a:xfrm>
          <a:prstGeom prst="line">
            <a:avLst/>
          </a:prstGeom>
          <a:noFill/>
          <a:ln w="127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16" name="Line 32"/>
          <p:cNvSpPr>
            <a:spLocks noChangeShapeType="1"/>
          </p:cNvSpPr>
          <p:nvPr/>
        </p:nvSpPr>
        <p:spPr bwMode="auto">
          <a:xfrm>
            <a:off x="4652963" y="4135438"/>
            <a:ext cx="73025" cy="26035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17" name="Line 33"/>
          <p:cNvSpPr>
            <a:spLocks noChangeShapeType="1"/>
          </p:cNvSpPr>
          <p:nvPr/>
        </p:nvSpPr>
        <p:spPr bwMode="auto">
          <a:xfrm flipV="1">
            <a:off x="7583488" y="2686050"/>
            <a:ext cx="28575" cy="2190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18" name="Line 34"/>
          <p:cNvSpPr>
            <a:spLocks noChangeShapeType="1"/>
          </p:cNvSpPr>
          <p:nvPr/>
        </p:nvSpPr>
        <p:spPr bwMode="auto">
          <a:xfrm>
            <a:off x="6372225" y="3648075"/>
            <a:ext cx="144463" cy="244475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19" name="Line 35"/>
          <p:cNvSpPr>
            <a:spLocks noChangeShapeType="1"/>
          </p:cNvSpPr>
          <p:nvPr/>
        </p:nvSpPr>
        <p:spPr bwMode="auto">
          <a:xfrm>
            <a:off x="8505825" y="3228975"/>
            <a:ext cx="73025" cy="1714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20" name="Line 36"/>
          <p:cNvSpPr>
            <a:spLocks noChangeShapeType="1"/>
          </p:cNvSpPr>
          <p:nvPr/>
        </p:nvSpPr>
        <p:spPr bwMode="auto">
          <a:xfrm>
            <a:off x="6496050" y="388620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21" name="Line 37"/>
          <p:cNvSpPr>
            <a:spLocks noChangeShapeType="1"/>
          </p:cNvSpPr>
          <p:nvPr/>
        </p:nvSpPr>
        <p:spPr bwMode="auto">
          <a:xfrm>
            <a:off x="6648450" y="4038600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22" name="Line 38"/>
          <p:cNvSpPr>
            <a:spLocks noChangeShapeType="1"/>
          </p:cNvSpPr>
          <p:nvPr/>
        </p:nvSpPr>
        <p:spPr bwMode="auto">
          <a:xfrm flipH="1">
            <a:off x="6592888" y="404812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23" name="Line 39"/>
          <p:cNvSpPr>
            <a:spLocks noChangeShapeType="1"/>
          </p:cNvSpPr>
          <p:nvPr/>
        </p:nvSpPr>
        <p:spPr bwMode="auto">
          <a:xfrm>
            <a:off x="6610350" y="4257675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24" name="Line 40"/>
          <p:cNvSpPr>
            <a:spLocks noChangeShapeType="1"/>
          </p:cNvSpPr>
          <p:nvPr/>
        </p:nvSpPr>
        <p:spPr bwMode="auto">
          <a:xfrm flipH="1">
            <a:off x="6364288" y="3886200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25" name="Line 41"/>
          <p:cNvSpPr>
            <a:spLocks noChangeShapeType="1"/>
          </p:cNvSpPr>
          <p:nvPr/>
        </p:nvSpPr>
        <p:spPr bwMode="auto">
          <a:xfrm>
            <a:off x="6848475" y="405765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26" name="Line 42"/>
          <p:cNvSpPr>
            <a:spLocks noChangeShapeType="1"/>
          </p:cNvSpPr>
          <p:nvPr/>
        </p:nvSpPr>
        <p:spPr bwMode="auto">
          <a:xfrm flipV="1">
            <a:off x="6858000" y="395922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27" name="Line 43"/>
          <p:cNvSpPr>
            <a:spLocks noChangeShapeType="1"/>
          </p:cNvSpPr>
          <p:nvPr/>
        </p:nvSpPr>
        <p:spPr bwMode="auto">
          <a:xfrm>
            <a:off x="6372225" y="4048125"/>
            <a:ext cx="106363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28" name="Line 44"/>
          <p:cNvSpPr>
            <a:spLocks noChangeShapeType="1"/>
          </p:cNvSpPr>
          <p:nvPr/>
        </p:nvSpPr>
        <p:spPr bwMode="auto">
          <a:xfrm flipH="1">
            <a:off x="6259513" y="40576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29" name="Line 45"/>
          <p:cNvSpPr>
            <a:spLocks noChangeShapeType="1"/>
          </p:cNvSpPr>
          <p:nvPr/>
        </p:nvSpPr>
        <p:spPr bwMode="auto">
          <a:xfrm flipH="1">
            <a:off x="6488113" y="42481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3230" name="Group 46"/>
          <p:cNvGrpSpPr>
            <a:grpSpLocks/>
          </p:cNvGrpSpPr>
          <p:nvPr/>
        </p:nvGrpSpPr>
        <p:grpSpPr bwMode="auto">
          <a:xfrm rot="20370108" flipH="1">
            <a:off x="4278313" y="4410075"/>
            <a:ext cx="762000" cy="530225"/>
            <a:chOff x="2827" y="2760"/>
            <a:chExt cx="480" cy="334"/>
          </a:xfrm>
        </p:grpSpPr>
        <p:sp>
          <p:nvSpPr>
            <p:cNvPr id="93231" name="Line 47"/>
            <p:cNvSpPr>
              <a:spLocks noChangeShapeType="1"/>
            </p:cNvSpPr>
            <p:nvPr/>
          </p:nvSpPr>
          <p:spPr bwMode="auto">
            <a:xfrm>
              <a:off x="2976" y="2760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232" name="Line 48"/>
            <p:cNvSpPr>
              <a:spLocks noChangeShapeType="1"/>
            </p:cNvSpPr>
            <p:nvPr/>
          </p:nvSpPr>
          <p:spPr bwMode="auto">
            <a:xfrm>
              <a:off x="3072" y="2856"/>
              <a:ext cx="133" cy="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233" name="Line 49"/>
            <p:cNvSpPr>
              <a:spLocks noChangeShapeType="1"/>
            </p:cNvSpPr>
            <p:nvPr/>
          </p:nvSpPr>
          <p:spPr bwMode="auto">
            <a:xfrm flipH="1">
              <a:off x="3037" y="2862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234" name="Line 50"/>
            <p:cNvSpPr>
              <a:spLocks noChangeShapeType="1"/>
            </p:cNvSpPr>
            <p:nvPr/>
          </p:nvSpPr>
          <p:spPr bwMode="auto">
            <a:xfrm>
              <a:off x="3048" y="2994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235" name="Line 51"/>
            <p:cNvSpPr>
              <a:spLocks noChangeShapeType="1"/>
            </p:cNvSpPr>
            <p:nvPr/>
          </p:nvSpPr>
          <p:spPr bwMode="auto">
            <a:xfrm flipH="1">
              <a:off x="2893" y="2760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236" name="Line 52"/>
            <p:cNvSpPr>
              <a:spLocks noChangeShapeType="1"/>
            </p:cNvSpPr>
            <p:nvPr/>
          </p:nvSpPr>
          <p:spPr bwMode="auto">
            <a:xfrm>
              <a:off x="3198" y="2868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237" name="Line 53"/>
            <p:cNvSpPr>
              <a:spLocks noChangeShapeType="1"/>
            </p:cNvSpPr>
            <p:nvPr/>
          </p:nvSpPr>
          <p:spPr bwMode="auto">
            <a:xfrm flipV="1">
              <a:off x="3204" y="2806"/>
              <a:ext cx="91" cy="5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238" name="Line 54"/>
            <p:cNvSpPr>
              <a:spLocks noChangeShapeType="1"/>
            </p:cNvSpPr>
            <p:nvPr/>
          </p:nvSpPr>
          <p:spPr bwMode="auto">
            <a:xfrm>
              <a:off x="2898" y="2862"/>
              <a:ext cx="67" cy="11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239" name="Line 55"/>
            <p:cNvSpPr>
              <a:spLocks noChangeShapeType="1"/>
            </p:cNvSpPr>
            <p:nvPr/>
          </p:nvSpPr>
          <p:spPr bwMode="auto">
            <a:xfrm flipH="1">
              <a:off x="2827" y="286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240" name="Line 56"/>
            <p:cNvSpPr>
              <a:spLocks noChangeShapeType="1"/>
            </p:cNvSpPr>
            <p:nvPr/>
          </p:nvSpPr>
          <p:spPr bwMode="auto">
            <a:xfrm flipH="1">
              <a:off x="2971" y="298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3241" name="Line 57"/>
          <p:cNvSpPr>
            <a:spLocks noChangeShapeType="1"/>
          </p:cNvSpPr>
          <p:nvPr/>
        </p:nvSpPr>
        <p:spPr bwMode="auto">
          <a:xfrm rot="11948588" flipH="1">
            <a:off x="7635875" y="2570163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42" name="Line 58"/>
          <p:cNvSpPr>
            <a:spLocks noChangeShapeType="1"/>
          </p:cNvSpPr>
          <p:nvPr/>
        </p:nvSpPr>
        <p:spPr bwMode="auto">
          <a:xfrm rot="11948588" flipH="1">
            <a:off x="7804150" y="2630488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43" name="Line 59"/>
          <p:cNvSpPr>
            <a:spLocks noChangeShapeType="1"/>
          </p:cNvSpPr>
          <p:nvPr/>
        </p:nvSpPr>
        <p:spPr bwMode="auto">
          <a:xfrm rot="11948588">
            <a:off x="7788275" y="2403475"/>
            <a:ext cx="65088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44" name="Line 60"/>
          <p:cNvSpPr>
            <a:spLocks noChangeShapeType="1"/>
          </p:cNvSpPr>
          <p:nvPr/>
        </p:nvSpPr>
        <p:spPr bwMode="auto">
          <a:xfrm rot="11948588" flipH="1">
            <a:off x="7866063" y="2255838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45" name="Line 61"/>
          <p:cNvSpPr>
            <a:spLocks noChangeShapeType="1"/>
          </p:cNvSpPr>
          <p:nvPr/>
        </p:nvSpPr>
        <p:spPr bwMode="auto">
          <a:xfrm rot="11948588">
            <a:off x="7513638" y="2511425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46" name="Line 62"/>
          <p:cNvSpPr>
            <a:spLocks noChangeShapeType="1"/>
          </p:cNvSpPr>
          <p:nvPr/>
        </p:nvSpPr>
        <p:spPr bwMode="auto">
          <a:xfrm rot="11948588" flipH="1">
            <a:off x="8024813" y="252412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47" name="Line 63"/>
          <p:cNvSpPr>
            <a:spLocks noChangeShapeType="1"/>
          </p:cNvSpPr>
          <p:nvPr/>
        </p:nvSpPr>
        <p:spPr bwMode="auto">
          <a:xfrm rot="11948588" flipH="1" flipV="1">
            <a:off x="7991475" y="268287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48" name="Line 64"/>
          <p:cNvSpPr>
            <a:spLocks noChangeShapeType="1"/>
          </p:cNvSpPr>
          <p:nvPr/>
        </p:nvSpPr>
        <p:spPr bwMode="auto">
          <a:xfrm rot="11948588" flipH="1">
            <a:off x="7577138" y="2346325"/>
            <a:ext cx="106362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49" name="Line 65"/>
          <p:cNvSpPr>
            <a:spLocks noChangeShapeType="1"/>
          </p:cNvSpPr>
          <p:nvPr/>
        </p:nvSpPr>
        <p:spPr bwMode="auto">
          <a:xfrm rot="11948588">
            <a:off x="7467600" y="2336800"/>
            <a:ext cx="103188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50" name="Line 66"/>
          <p:cNvSpPr>
            <a:spLocks noChangeShapeType="1"/>
          </p:cNvSpPr>
          <p:nvPr/>
        </p:nvSpPr>
        <p:spPr bwMode="auto">
          <a:xfrm rot="11948588">
            <a:off x="7745413" y="2232025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51" name="Line 67"/>
          <p:cNvSpPr>
            <a:spLocks noChangeShapeType="1"/>
          </p:cNvSpPr>
          <p:nvPr/>
        </p:nvSpPr>
        <p:spPr bwMode="auto">
          <a:xfrm rot="20310282" flipH="1">
            <a:off x="8424863" y="341947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52" name="Line 68"/>
          <p:cNvSpPr>
            <a:spLocks noChangeShapeType="1"/>
          </p:cNvSpPr>
          <p:nvPr/>
        </p:nvSpPr>
        <p:spPr bwMode="auto">
          <a:xfrm rot="20310282" flipH="1">
            <a:off x="8361363" y="3611563"/>
            <a:ext cx="147637" cy="153987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53" name="Line 69"/>
          <p:cNvSpPr>
            <a:spLocks noChangeShapeType="1"/>
          </p:cNvSpPr>
          <p:nvPr/>
        </p:nvSpPr>
        <p:spPr bwMode="auto">
          <a:xfrm rot="-1289718">
            <a:off x="8504238" y="358457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54" name="Line 70"/>
          <p:cNvSpPr>
            <a:spLocks noChangeShapeType="1"/>
          </p:cNvSpPr>
          <p:nvPr/>
        </p:nvSpPr>
        <p:spPr bwMode="auto">
          <a:xfrm rot="-1289718">
            <a:off x="8624888" y="3771900"/>
            <a:ext cx="12700" cy="179388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55" name="Line 71"/>
          <p:cNvSpPr>
            <a:spLocks noChangeShapeType="1"/>
          </p:cNvSpPr>
          <p:nvPr/>
        </p:nvSpPr>
        <p:spPr bwMode="auto">
          <a:xfrm rot="-1289718">
            <a:off x="8588375" y="3363913"/>
            <a:ext cx="131763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56" name="Line 72"/>
          <p:cNvSpPr>
            <a:spLocks noChangeShapeType="1"/>
          </p:cNvSpPr>
          <p:nvPr/>
        </p:nvSpPr>
        <p:spPr bwMode="auto">
          <a:xfrm rot="20310282" flipH="1">
            <a:off x="8181975" y="3827463"/>
            <a:ext cx="231775" cy="238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57" name="Line 73"/>
          <p:cNvSpPr>
            <a:spLocks noChangeShapeType="1"/>
          </p:cNvSpPr>
          <p:nvPr/>
        </p:nvSpPr>
        <p:spPr bwMode="auto">
          <a:xfrm rot="-1289718" flipH="1" flipV="1">
            <a:off x="8147050" y="3598863"/>
            <a:ext cx="222250" cy="2016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58" name="Line 74"/>
          <p:cNvSpPr>
            <a:spLocks noChangeShapeType="1"/>
          </p:cNvSpPr>
          <p:nvPr/>
        </p:nvSpPr>
        <p:spPr bwMode="auto">
          <a:xfrm rot="-1289718">
            <a:off x="8778875" y="3484563"/>
            <a:ext cx="25400" cy="2286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59" name="Line 75"/>
          <p:cNvSpPr>
            <a:spLocks noChangeShapeType="1"/>
          </p:cNvSpPr>
          <p:nvPr/>
        </p:nvSpPr>
        <p:spPr bwMode="auto">
          <a:xfrm rot="20310282" flipV="1">
            <a:off x="8743950" y="3470275"/>
            <a:ext cx="158750" cy="31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3260" name="Line 76"/>
          <p:cNvSpPr>
            <a:spLocks noChangeShapeType="1"/>
          </p:cNvSpPr>
          <p:nvPr/>
        </p:nvSpPr>
        <p:spPr bwMode="auto">
          <a:xfrm rot="20310282" flipV="1">
            <a:off x="8601075" y="3736975"/>
            <a:ext cx="128588" cy="4763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3268" name="Group 84"/>
          <p:cNvGrpSpPr>
            <a:grpSpLocks/>
          </p:cNvGrpSpPr>
          <p:nvPr/>
        </p:nvGrpSpPr>
        <p:grpSpPr bwMode="auto">
          <a:xfrm>
            <a:off x="1435100" y="3105150"/>
            <a:ext cx="4013200" cy="1370013"/>
            <a:chOff x="904" y="1956"/>
            <a:chExt cx="2528" cy="863"/>
          </a:xfrm>
        </p:grpSpPr>
        <p:sp>
          <p:nvSpPr>
            <p:cNvPr id="93262" name="Text Box 78"/>
            <p:cNvSpPr txBox="1">
              <a:spLocks noChangeArrowheads="1"/>
            </p:cNvSpPr>
            <p:nvPr/>
          </p:nvSpPr>
          <p:spPr bwMode="auto">
            <a:xfrm>
              <a:off x="904" y="1956"/>
              <a:ext cx="2528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700">
                  <a:solidFill>
                    <a:srgbClr val="000000"/>
                  </a:solidFill>
                </a:rPr>
                <a:t>Heterogeneous reactions</a:t>
              </a:r>
            </a:p>
          </p:txBody>
        </p:sp>
        <p:sp>
          <p:nvSpPr>
            <p:cNvPr id="93263" name="Line 79"/>
            <p:cNvSpPr>
              <a:spLocks noChangeShapeType="1"/>
            </p:cNvSpPr>
            <p:nvPr/>
          </p:nvSpPr>
          <p:spPr bwMode="auto">
            <a:xfrm flipH="1">
              <a:off x="1773" y="2276"/>
              <a:ext cx="403" cy="3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264" name="Line 80"/>
            <p:cNvSpPr>
              <a:spLocks noChangeShapeType="1"/>
            </p:cNvSpPr>
            <p:nvPr/>
          </p:nvSpPr>
          <p:spPr bwMode="auto">
            <a:xfrm>
              <a:off x="2152" y="2280"/>
              <a:ext cx="695" cy="5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3267" name="Group 83"/>
          <p:cNvGrpSpPr>
            <a:grpSpLocks/>
          </p:cNvGrpSpPr>
          <p:nvPr/>
        </p:nvGrpSpPr>
        <p:grpSpPr bwMode="auto">
          <a:xfrm>
            <a:off x="2428875" y="5414963"/>
            <a:ext cx="5364163" cy="1030287"/>
            <a:chOff x="1530" y="3411"/>
            <a:chExt cx="3379" cy="649"/>
          </a:xfrm>
        </p:grpSpPr>
        <p:sp>
          <p:nvSpPr>
            <p:cNvPr id="93261" name="Text Box 77"/>
            <p:cNvSpPr txBox="1">
              <a:spLocks noChangeArrowheads="1"/>
            </p:cNvSpPr>
            <p:nvPr/>
          </p:nvSpPr>
          <p:spPr bwMode="auto">
            <a:xfrm>
              <a:off x="1722" y="3743"/>
              <a:ext cx="2456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700">
                  <a:solidFill>
                    <a:srgbClr val="000000"/>
                  </a:solidFill>
                </a:rPr>
                <a:t>Homogeneous reactions</a:t>
              </a:r>
            </a:p>
          </p:txBody>
        </p:sp>
        <p:sp>
          <p:nvSpPr>
            <p:cNvPr id="93265" name="Line 81"/>
            <p:cNvSpPr>
              <a:spLocks noChangeShapeType="1"/>
            </p:cNvSpPr>
            <p:nvPr/>
          </p:nvSpPr>
          <p:spPr bwMode="auto">
            <a:xfrm flipH="1" flipV="1">
              <a:off x="1530" y="3411"/>
              <a:ext cx="1455" cy="3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266" name="Line 82"/>
            <p:cNvSpPr>
              <a:spLocks noChangeShapeType="1"/>
            </p:cNvSpPr>
            <p:nvPr/>
          </p:nvSpPr>
          <p:spPr bwMode="auto">
            <a:xfrm flipV="1">
              <a:off x="2961" y="3483"/>
              <a:ext cx="1948" cy="2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15247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7" b="13107"/>
          <a:stretch>
            <a:fillRect/>
          </a:stretch>
        </p:blipFill>
        <p:spPr bwMode="auto">
          <a:xfrm>
            <a:off x="581025" y="1260475"/>
            <a:ext cx="808037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54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Timescales of radiation damage</a:t>
            </a:r>
          </a:p>
        </p:txBody>
      </p:sp>
      <p:sp>
        <p:nvSpPr>
          <p:cNvPr id="145412" name="Text Box 4"/>
          <p:cNvSpPr txBox="1">
            <a:spLocks noChangeArrowheads="1"/>
          </p:cNvSpPr>
          <p:nvPr/>
        </p:nvSpPr>
        <p:spPr bwMode="auto">
          <a:xfrm>
            <a:off x="363538" y="5888038"/>
            <a:ext cx="8447087" cy="96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300">
                <a:solidFill>
                  <a:srgbClr val="000000"/>
                </a:solidFill>
              </a:rPr>
              <a:t>Garret et. al. (2005) </a:t>
            </a:r>
            <a:r>
              <a:rPr lang="en-US" altLang="en-US" sz="2300" i="1">
                <a:solidFill>
                  <a:srgbClr val="000000"/>
                </a:solidFill>
              </a:rPr>
              <a:t>Chem. Rev</a:t>
            </a:r>
            <a:r>
              <a:rPr lang="en-US" altLang="en-US" sz="2300" b="1" i="1">
                <a:solidFill>
                  <a:srgbClr val="000000"/>
                </a:solidFill>
              </a:rPr>
              <a:t>.</a:t>
            </a:r>
            <a:r>
              <a:rPr lang="en-US" altLang="en-US" sz="2300" b="1">
                <a:solidFill>
                  <a:srgbClr val="000000"/>
                </a:solidFill>
              </a:rPr>
              <a:t> 105</a:t>
            </a:r>
            <a:r>
              <a:rPr lang="en-US" altLang="en-US" sz="2300">
                <a:solidFill>
                  <a:srgbClr val="000000"/>
                </a:solidFill>
              </a:rPr>
              <a:t>, 355-389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altLang="en-US" sz="2300">
              <a:solidFill>
                <a:srgbClr val="000000"/>
              </a:solidFill>
            </a:endParaRPr>
          </a:p>
        </p:txBody>
      </p:sp>
      <p:sp>
        <p:nvSpPr>
          <p:cNvPr id="145413" name="Rectangle 5"/>
          <p:cNvSpPr>
            <a:spLocks noChangeArrowheads="1"/>
          </p:cNvSpPr>
          <p:nvPr/>
        </p:nvSpPr>
        <p:spPr bwMode="auto">
          <a:xfrm>
            <a:off x="6692900" y="1639888"/>
            <a:ext cx="1812925" cy="34925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5414" name="Rectangle 6"/>
          <p:cNvSpPr>
            <a:spLocks noChangeArrowheads="1"/>
          </p:cNvSpPr>
          <p:nvPr/>
        </p:nvSpPr>
        <p:spPr bwMode="auto">
          <a:xfrm>
            <a:off x="6207125" y="2257425"/>
            <a:ext cx="1274763" cy="349250"/>
          </a:xfrm>
          <a:prstGeom prst="rect">
            <a:avLst/>
          </a:prstGeom>
          <a:gradFill rotWithShape="1">
            <a:gsLst>
              <a:gs pos="0">
                <a:srgbClr val="FF0000">
                  <a:alpha val="0"/>
                </a:srgbClr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6998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7" b="13107"/>
          <a:stretch>
            <a:fillRect/>
          </a:stretch>
        </p:blipFill>
        <p:spPr bwMode="auto">
          <a:xfrm>
            <a:off x="581025" y="1260475"/>
            <a:ext cx="808037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92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Timescales of radiation damage</a:t>
            </a:r>
          </a:p>
        </p:txBody>
      </p:sp>
      <p:sp>
        <p:nvSpPr>
          <p:cNvPr id="139268" name="Text Box 4"/>
          <p:cNvSpPr txBox="1">
            <a:spLocks noChangeArrowheads="1"/>
          </p:cNvSpPr>
          <p:nvPr/>
        </p:nvSpPr>
        <p:spPr bwMode="auto">
          <a:xfrm>
            <a:off x="363538" y="5888038"/>
            <a:ext cx="8447087" cy="96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300">
                <a:solidFill>
                  <a:srgbClr val="000000"/>
                </a:solidFill>
              </a:rPr>
              <a:t>Garret et. al. (2005) </a:t>
            </a:r>
            <a:r>
              <a:rPr lang="en-US" altLang="en-US" sz="2300" i="1">
                <a:solidFill>
                  <a:srgbClr val="000000"/>
                </a:solidFill>
              </a:rPr>
              <a:t>Chem. Rev</a:t>
            </a:r>
            <a:r>
              <a:rPr lang="en-US" altLang="en-US" sz="2300" b="1" i="1">
                <a:solidFill>
                  <a:srgbClr val="000000"/>
                </a:solidFill>
              </a:rPr>
              <a:t>.</a:t>
            </a:r>
            <a:r>
              <a:rPr lang="en-US" altLang="en-US" sz="2300" b="1">
                <a:solidFill>
                  <a:srgbClr val="000000"/>
                </a:solidFill>
              </a:rPr>
              <a:t> 105</a:t>
            </a:r>
            <a:r>
              <a:rPr lang="en-US" altLang="en-US" sz="2300">
                <a:solidFill>
                  <a:srgbClr val="000000"/>
                </a:solidFill>
              </a:rPr>
              <a:t>, 355-389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altLang="en-US" sz="2300">
              <a:solidFill>
                <a:srgbClr val="000000"/>
              </a:solidFill>
            </a:endParaRPr>
          </a:p>
        </p:txBody>
      </p:sp>
      <p:sp>
        <p:nvSpPr>
          <p:cNvPr id="139269" name="Line 5"/>
          <p:cNvSpPr>
            <a:spLocks noChangeShapeType="1"/>
          </p:cNvSpPr>
          <p:nvPr/>
        </p:nvSpPr>
        <p:spPr bwMode="auto">
          <a:xfrm>
            <a:off x="4456113" y="3455988"/>
            <a:ext cx="0" cy="739775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9270" name="Text Box 6"/>
          <p:cNvSpPr txBox="1">
            <a:spLocks noChangeArrowheads="1"/>
          </p:cNvSpPr>
          <p:nvPr/>
        </p:nvSpPr>
        <p:spPr bwMode="auto">
          <a:xfrm>
            <a:off x="3933825" y="2938463"/>
            <a:ext cx="979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99CC00"/>
                </a:solidFill>
              </a:rPr>
              <a:t>LCLS</a:t>
            </a:r>
          </a:p>
        </p:txBody>
      </p:sp>
      <p:grpSp>
        <p:nvGrpSpPr>
          <p:cNvPr id="139271" name="Group 7"/>
          <p:cNvGrpSpPr>
            <a:grpSpLocks/>
          </p:cNvGrpSpPr>
          <p:nvPr/>
        </p:nvGrpSpPr>
        <p:grpSpPr bwMode="auto">
          <a:xfrm>
            <a:off x="6629400" y="3521075"/>
            <a:ext cx="1154113" cy="822325"/>
            <a:chOff x="4745" y="2040"/>
            <a:chExt cx="727" cy="518"/>
          </a:xfrm>
        </p:grpSpPr>
        <p:sp>
          <p:nvSpPr>
            <p:cNvPr id="139272" name="Line 8"/>
            <p:cNvSpPr>
              <a:spLocks noChangeShapeType="1"/>
            </p:cNvSpPr>
            <p:nvPr/>
          </p:nvSpPr>
          <p:spPr bwMode="auto">
            <a:xfrm flipV="1">
              <a:off x="4745" y="2117"/>
              <a:ext cx="0" cy="32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9273" name="Text Box 9"/>
            <p:cNvSpPr txBox="1">
              <a:spLocks noChangeArrowheads="1"/>
            </p:cNvSpPr>
            <p:nvPr/>
          </p:nvSpPr>
          <p:spPr bwMode="auto">
            <a:xfrm>
              <a:off x="4781" y="2040"/>
              <a:ext cx="691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</a:rPr>
                <a:t>ALS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>
                  <a:solidFill>
                    <a:srgbClr val="0000FF"/>
                  </a:solidFill>
                </a:rPr>
                <a:t>bunch</a:t>
              </a:r>
            </a:p>
          </p:txBody>
        </p:sp>
      </p:grpSp>
      <p:sp>
        <p:nvSpPr>
          <p:cNvPr id="139274" name="Rectangle 10"/>
          <p:cNvSpPr>
            <a:spLocks noChangeArrowheads="1"/>
          </p:cNvSpPr>
          <p:nvPr/>
        </p:nvSpPr>
        <p:spPr bwMode="auto">
          <a:xfrm>
            <a:off x="6692900" y="1639888"/>
            <a:ext cx="1812925" cy="34925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9275" name="Rectangle 11"/>
          <p:cNvSpPr>
            <a:spLocks noChangeArrowheads="1"/>
          </p:cNvSpPr>
          <p:nvPr/>
        </p:nvSpPr>
        <p:spPr bwMode="auto">
          <a:xfrm>
            <a:off x="6207125" y="2257425"/>
            <a:ext cx="1274763" cy="349250"/>
          </a:xfrm>
          <a:prstGeom prst="rect">
            <a:avLst/>
          </a:prstGeom>
          <a:gradFill rotWithShape="1">
            <a:gsLst>
              <a:gs pos="0">
                <a:srgbClr val="FF0000">
                  <a:alpha val="0"/>
                </a:srgbClr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6522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2"/>
          <p:cNvSpPr>
            <a:spLocks noChangeArrowheads="1"/>
          </p:cNvSpPr>
          <p:nvPr/>
        </p:nvSpPr>
        <p:spPr bwMode="auto">
          <a:xfrm rot="162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Where do photons go?</a:t>
            </a:r>
          </a:p>
        </p:txBody>
      </p:sp>
      <p:sp>
        <p:nvSpPr>
          <p:cNvPr id="50180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50182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50183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184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85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86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50187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188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189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190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191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50192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50193" name="Text Box 17"/>
          <p:cNvSpPr txBox="1">
            <a:spLocks noChangeArrowheads="1"/>
          </p:cNvSpPr>
          <p:nvPr/>
        </p:nvSpPr>
        <p:spPr bwMode="auto">
          <a:xfrm>
            <a:off x="2906713" y="6053138"/>
            <a:ext cx="321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useful/absorbed energy: 7.3%</a:t>
            </a:r>
          </a:p>
        </p:txBody>
      </p:sp>
      <p:sp>
        <p:nvSpPr>
          <p:cNvPr id="50194" name="Text Box 18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inelastic scattering (7%)</a:t>
            </a:r>
          </a:p>
        </p:txBody>
      </p:sp>
      <p:sp>
        <p:nvSpPr>
          <p:cNvPr id="50195" name="Text Box 19"/>
          <p:cNvSpPr txBox="1">
            <a:spLocks noChangeArrowheads="1"/>
          </p:cNvSpPr>
          <p:nvPr/>
        </p:nvSpPr>
        <p:spPr bwMode="auto">
          <a:xfrm>
            <a:off x="5772150" y="4541838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Photoelectric (87%)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50196" name="Text Box 20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Protein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sp>
        <p:nvSpPr>
          <p:cNvPr id="50197" name="Line 21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198" name="Text Box 22"/>
          <p:cNvSpPr txBox="1">
            <a:spLocks noChangeArrowheads="1"/>
          </p:cNvSpPr>
          <p:nvPr/>
        </p:nvSpPr>
        <p:spPr bwMode="auto">
          <a:xfrm>
            <a:off x="4927600" y="5351463"/>
            <a:ext cx="1627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Re-emitted (~0%)</a:t>
            </a:r>
          </a:p>
        </p:txBody>
      </p:sp>
      <p:sp>
        <p:nvSpPr>
          <p:cNvPr id="50199" name="Text Box 23"/>
          <p:cNvSpPr txBox="1">
            <a:spLocks noChangeArrowheads="1"/>
          </p:cNvSpPr>
          <p:nvPr/>
        </p:nvSpPr>
        <p:spPr bwMode="auto">
          <a:xfrm>
            <a:off x="6927850" y="5351463"/>
            <a:ext cx="1533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Absorbed (99%)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50200" name="Text Box 24"/>
          <p:cNvSpPr txBox="1">
            <a:spLocks noChangeArrowheads="1"/>
          </p:cNvSpPr>
          <p:nvPr/>
        </p:nvSpPr>
        <p:spPr bwMode="auto">
          <a:xfrm>
            <a:off x="768350" y="5349875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Re-emitted (99%)</a:t>
            </a:r>
          </a:p>
        </p:txBody>
      </p:sp>
      <p:sp>
        <p:nvSpPr>
          <p:cNvPr id="50201" name="Text Box 25"/>
          <p:cNvSpPr txBox="1">
            <a:spLocks noChangeArrowheads="1"/>
          </p:cNvSpPr>
          <p:nvPr/>
        </p:nvSpPr>
        <p:spPr bwMode="auto">
          <a:xfrm>
            <a:off x="2768600" y="5349875"/>
            <a:ext cx="153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Absorbed (~0%)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50202" name="Line 26"/>
          <p:cNvSpPr>
            <a:spLocks noChangeShapeType="1"/>
          </p:cNvSpPr>
          <p:nvPr/>
        </p:nvSpPr>
        <p:spPr bwMode="auto">
          <a:xfrm>
            <a:off x="4570413" y="3887788"/>
            <a:ext cx="1720850" cy="661987"/>
          </a:xfrm>
          <a:prstGeom prst="line">
            <a:avLst/>
          </a:prstGeom>
          <a:noFill/>
          <a:ln w="7620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203" name="Line 27"/>
          <p:cNvSpPr>
            <a:spLocks noChangeShapeType="1"/>
          </p:cNvSpPr>
          <p:nvPr/>
        </p:nvSpPr>
        <p:spPr bwMode="auto">
          <a:xfrm flipH="1">
            <a:off x="1593850" y="4824413"/>
            <a:ext cx="833438" cy="5540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50204" name="Picture 28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205" name="Line 29"/>
          <p:cNvSpPr>
            <a:spLocks noChangeShapeType="1"/>
          </p:cNvSpPr>
          <p:nvPr/>
        </p:nvSpPr>
        <p:spPr bwMode="auto">
          <a:xfrm flipH="1">
            <a:off x="5592763" y="4818063"/>
            <a:ext cx="833437" cy="554037"/>
          </a:xfrm>
          <a:prstGeom prst="line">
            <a:avLst/>
          </a:prstGeom>
          <a:noFill/>
          <a:ln w="635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206" name="Line 30"/>
          <p:cNvSpPr>
            <a:spLocks noChangeShapeType="1"/>
          </p:cNvSpPr>
          <p:nvPr/>
        </p:nvSpPr>
        <p:spPr bwMode="auto">
          <a:xfrm>
            <a:off x="2447925" y="4846638"/>
            <a:ext cx="806450" cy="509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207" name="Line 31"/>
          <p:cNvSpPr>
            <a:spLocks noChangeShapeType="1"/>
          </p:cNvSpPr>
          <p:nvPr/>
        </p:nvSpPr>
        <p:spPr bwMode="auto">
          <a:xfrm>
            <a:off x="6577013" y="4840288"/>
            <a:ext cx="806450" cy="5095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6281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2"/>
          <p:cNvSpPr>
            <a:spLocks noChangeArrowheads="1"/>
          </p:cNvSpPr>
          <p:nvPr/>
        </p:nvSpPr>
        <p:spPr bwMode="auto">
          <a:xfrm rot="162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Where do photons go?</a:t>
            </a:r>
          </a:p>
        </p:txBody>
      </p:sp>
      <p:sp>
        <p:nvSpPr>
          <p:cNvPr id="51204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51206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51207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208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209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210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51211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12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13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14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15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51216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FFFFFF"/>
                </a:solidFill>
              </a:rPr>
              <a:t>Transmitted (97%)</a:t>
            </a:r>
          </a:p>
        </p:txBody>
      </p:sp>
      <p:sp>
        <p:nvSpPr>
          <p:cNvPr id="51217" name="Text Box 17"/>
          <p:cNvSpPr txBox="1">
            <a:spLocks noChangeArrowheads="1"/>
          </p:cNvSpPr>
          <p:nvPr/>
        </p:nvSpPr>
        <p:spPr bwMode="auto">
          <a:xfrm>
            <a:off x="2906713" y="6053138"/>
            <a:ext cx="321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useful/absorbed energy: 7.6%</a:t>
            </a:r>
          </a:p>
        </p:txBody>
      </p:sp>
      <p:sp>
        <p:nvSpPr>
          <p:cNvPr id="51218" name="Text Box 18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inelastic scattering (5%)</a:t>
            </a:r>
          </a:p>
        </p:txBody>
      </p:sp>
      <p:sp>
        <p:nvSpPr>
          <p:cNvPr id="51219" name="Text Box 19"/>
          <p:cNvSpPr txBox="1">
            <a:spLocks noChangeArrowheads="1"/>
          </p:cNvSpPr>
          <p:nvPr/>
        </p:nvSpPr>
        <p:spPr bwMode="auto">
          <a:xfrm>
            <a:off x="5767388" y="4541838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Photoelectric (88%)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51220" name="Text Box 20"/>
          <p:cNvSpPr txBox="1">
            <a:spLocks noChangeArrowheads="1"/>
          </p:cNvSpPr>
          <p:nvPr/>
        </p:nvSpPr>
        <p:spPr bwMode="auto">
          <a:xfrm>
            <a:off x="160338" y="1417638"/>
            <a:ext cx="2913062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SelenoProtein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sp>
        <p:nvSpPr>
          <p:cNvPr id="51221" name="Line 21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22" name="Text Box 22"/>
          <p:cNvSpPr txBox="1">
            <a:spLocks noChangeArrowheads="1"/>
          </p:cNvSpPr>
          <p:nvPr/>
        </p:nvSpPr>
        <p:spPr bwMode="auto">
          <a:xfrm>
            <a:off x="4927600" y="5351463"/>
            <a:ext cx="1627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Re-emitted (~0%)</a:t>
            </a:r>
          </a:p>
        </p:txBody>
      </p:sp>
      <p:sp>
        <p:nvSpPr>
          <p:cNvPr id="51223" name="Text Box 23"/>
          <p:cNvSpPr txBox="1">
            <a:spLocks noChangeArrowheads="1"/>
          </p:cNvSpPr>
          <p:nvPr/>
        </p:nvSpPr>
        <p:spPr bwMode="auto">
          <a:xfrm>
            <a:off x="6927850" y="5351463"/>
            <a:ext cx="1533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Absorbed (99%)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51224" name="Text Box 24"/>
          <p:cNvSpPr txBox="1">
            <a:spLocks noChangeArrowheads="1"/>
          </p:cNvSpPr>
          <p:nvPr/>
        </p:nvSpPr>
        <p:spPr bwMode="auto">
          <a:xfrm>
            <a:off x="768350" y="5349875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Re-emitted (99%)</a:t>
            </a:r>
          </a:p>
        </p:txBody>
      </p:sp>
      <p:sp>
        <p:nvSpPr>
          <p:cNvPr id="51225" name="Text Box 25"/>
          <p:cNvSpPr txBox="1">
            <a:spLocks noChangeArrowheads="1"/>
          </p:cNvSpPr>
          <p:nvPr/>
        </p:nvSpPr>
        <p:spPr bwMode="auto">
          <a:xfrm>
            <a:off x="2768600" y="5349875"/>
            <a:ext cx="153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Absorbed (~0%)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51226" name="Line 26"/>
          <p:cNvSpPr>
            <a:spLocks noChangeShapeType="1"/>
          </p:cNvSpPr>
          <p:nvPr/>
        </p:nvSpPr>
        <p:spPr bwMode="auto">
          <a:xfrm>
            <a:off x="4570413" y="3887788"/>
            <a:ext cx="1720850" cy="661987"/>
          </a:xfrm>
          <a:prstGeom prst="line">
            <a:avLst/>
          </a:prstGeom>
          <a:noFill/>
          <a:ln w="7620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27" name="Line 27"/>
          <p:cNvSpPr>
            <a:spLocks noChangeShapeType="1"/>
          </p:cNvSpPr>
          <p:nvPr/>
        </p:nvSpPr>
        <p:spPr bwMode="auto">
          <a:xfrm flipH="1">
            <a:off x="1593850" y="4824413"/>
            <a:ext cx="833438" cy="5540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51228" name="Picture 28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9" name="Line 29"/>
          <p:cNvSpPr>
            <a:spLocks noChangeShapeType="1"/>
          </p:cNvSpPr>
          <p:nvPr/>
        </p:nvSpPr>
        <p:spPr bwMode="auto">
          <a:xfrm>
            <a:off x="2447925" y="4846638"/>
            <a:ext cx="806450" cy="509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30" name="Line 30"/>
          <p:cNvSpPr>
            <a:spLocks noChangeShapeType="1"/>
          </p:cNvSpPr>
          <p:nvPr/>
        </p:nvSpPr>
        <p:spPr bwMode="auto">
          <a:xfrm flipH="1">
            <a:off x="5592763" y="4818063"/>
            <a:ext cx="833437" cy="554037"/>
          </a:xfrm>
          <a:prstGeom prst="line">
            <a:avLst/>
          </a:prstGeom>
          <a:noFill/>
          <a:ln w="635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31" name="Line 31"/>
          <p:cNvSpPr>
            <a:spLocks noChangeShapeType="1"/>
          </p:cNvSpPr>
          <p:nvPr/>
        </p:nvSpPr>
        <p:spPr bwMode="auto">
          <a:xfrm>
            <a:off x="6577013" y="4840288"/>
            <a:ext cx="806450" cy="5095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5191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9218" name="Object 2"/>
          <p:cNvGraphicFramePr>
            <a:graphicFrameLocks noChangeAspect="1"/>
          </p:cNvGraphicFramePr>
          <p:nvPr/>
        </p:nvGraphicFramePr>
        <p:xfrm>
          <a:off x="455613" y="912813"/>
          <a:ext cx="9432925" cy="568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7" name="Chart" r:id="rId3" imgW="7715180" imgH="4629091" progId="MSGraph.Chart.8">
                  <p:embed followColorScheme="full"/>
                </p:oleObj>
              </mc:Choice>
              <mc:Fallback>
                <p:oleObj name="Chart" r:id="rId3" imgW="7715180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613" y="912813"/>
                        <a:ext cx="9432925" cy="5688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9219" name="Text Box 3"/>
          <p:cNvSpPr txBox="1">
            <a:spLocks noChangeArrowheads="1"/>
          </p:cNvSpPr>
          <p:nvPr/>
        </p:nvSpPr>
        <p:spPr bwMode="auto">
          <a:xfrm>
            <a:off x="2944813" y="6105525"/>
            <a:ext cx="167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resolution (</a:t>
            </a: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Å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569220" name="Text Box 4"/>
          <p:cNvSpPr txBox="1">
            <a:spLocks noChangeArrowheads="1"/>
          </p:cNvSpPr>
          <p:nvPr/>
        </p:nvSpPr>
        <p:spPr bwMode="auto">
          <a:xfrm rot="-5400000">
            <a:off x="-1527968" y="3175793"/>
            <a:ext cx="357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maximum tolerable dose (MGy)</a:t>
            </a:r>
          </a:p>
        </p:txBody>
      </p:sp>
      <p:sp>
        <p:nvSpPr>
          <p:cNvPr id="2569221" name="Text Box 5"/>
          <p:cNvSpPr txBox="1">
            <a:spLocks noChangeArrowheads="1"/>
          </p:cNvSpPr>
          <p:nvPr/>
        </p:nvSpPr>
        <p:spPr bwMode="auto">
          <a:xfrm>
            <a:off x="1089025" y="5764213"/>
            <a:ext cx="59610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1          2      3       5    7   10        20         40      70  100</a:t>
            </a:r>
          </a:p>
        </p:txBody>
      </p:sp>
      <p:sp>
        <p:nvSpPr>
          <p:cNvPr id="2569222" name="Text Box 6"/>
          <p:cNvSpPr txBox="1">
            <a:spLocks noChangeArrowheads="1"/>
          </p:cNvSpPr>
          <p:nvPr/>
        </p:nvSpPr>
        <p:spPr bwMode="auto">
          <a:xfrm>
            <a:off x="544513" y="5530850"/>
            <a:ext cx="573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2569223" name="Text Box 7"/>
          <p:cNvSpPr txBox="1">
            <a:spLocks noChangeArrowheads="1"/>
          </p:cNvSpPr>
          <p:nvPr/>
        </p:nvSpPr>
        <p:spPr bwMode="auto">
          <a:xfrm>
            <a:off x="455613" y="4059238"/>
            <a:ext cx="6619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2569224" name="Text Box 8"/>
          <p:cNvSpPr txBox="1">
            <a:spLocks noChangeArrowheads="1"/>
          </p:cNvSpPr>
          <p:nvPr/>
        </p:nvSpPr>
        <p:spPr bwMode="auto">
          <a:xfrm>
            <a:off x="455613" y="2549525"/>
            <a:ext cx="661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100</a:t>
            </a:r>
          </a:p>
        </p:txBody>
      </p:sp>
      <p:sp>
        <p:nvSpPr>
          <p:cNvPr id="2569225" name="Text Box 9"/>
          <p:cNvSpPr txBox="1">
            <a:spLocks noChangeArrowheads="1"/>
          </p:cNvSpPr>
          <p:nvPr/>
        </p:nvSpPr>
        <p:spPr bwMode="auto">
          <a:xfrm>
            <a:off x="455613" y="1066800"/>
            <a:ext cx="661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10</a:t>
            </a:r>
            <a:r>
              <a:rPr lang="en-US" altLang="en-US" b="1" baseline="300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2569226" name="Rectangle 10"/>
          <p:cNvSpPr>
            <a:spLocks noChangeArrowheads="1"/>
          </p:cNvSpPr>
          <p:nvPr/>
        </p:nvSpPr>
        <p:spPr bwMode="auto">
          <a:xfrm>
            <a:off x="0" y="6491288"/>
            <a:ext cx="7975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>
                <a:solidFill>
                  <a:srgbClr val="000000"/>
                </a:solidFill>
              </a:rPr>
              <a:t>Howells </a:t>
            </a:r>
            <a:r>
              <a:rPr lang="en-GB" altLang="en-US" i="1">
                <a:solidFill>
                  <a:srgbClr val="000000"/>
                </a:solidFill>
              </a:rPr>
              <a:t>et al. </a:t>
            </a:r>
            <a:r>
              <a:rPr lang="en-GB" altLang="en-US">
                <a:solidFill>
                  <a:srgbClr val="000000"/>
                </a:solidFill>
              </a:rPr>
              <a:t>(2009)  </a:t>
            </a:r>
            <a:r>
              <a:rPr lang="en-GB" altLang="en-US" i="1">
                <a:solidFill>
                  <a:srgbClr val="000000"/>
                </a:solidFill>
              </a:rPr>
              <a:t>J. Electron. Spectrosc. Relat. Phenom.</a:t>
            </a:r>
            <a:r>
              <a:rPr lang="en-GB" altLang="en-US">
                <a:solidFill>
                  <a:srgbClr val="000000"/>
                </a:solidFill>
              </a:rPr>
              <a:t> </a:t>
            </a:r>
            <a:r>
              <a:rPr lang="en-GB" altLang="en-US" b="1">
                <a:solidFill>
                  <a:srgbClr val="000000"/>
                </a:solidFill>
              </a:rPr>
              <a:t>170</a:t>
            </a:r>
            <a:r>
              <a:rPr lang="en-GB" altLang="en-US">
                <a:solidFill>
                  <a:srgbClr val="000000"/>
                </a:solidFill>
              </a:rPr>
              <a:t> 4-12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569227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0825" cy="1077913"/>
          </a:xfrm>
          <a:noFill/>
          <a:ln/>
        </p:spPr>
        <p:txBody>
          <a:bodyPr/>
          <a:lstStyle/>
          <a:p>
            <a:r>
              <a:rPr lang="en-GB" altLang="en-US" sz="3200" dirty="0"/>
              <a:t>resolution dependence of </a:t>
            </a:r>
            <a:r>
              <a:rPr lang="en-GB" altLang="en-US" sz="3200" dirty="0" smtClean="0"/>
              <a:t>global damage</a:t>
            </a:r>
            <a:endParaRPr lang="en-US" altLang="en-US" sz="3200" dirty="0"/>
          </a:p>
        </p:txBody>
      </p:sp>
      <p:sp>
        <p:nvSpPr>
          <p:cNvPr id="2569228" name="Rectangle 12"/>
          <p:cNvSpPr>
            <a:spLocks noChangeArrowheads="1"/>
          </p:cNvSpPr>
          <p:nvPr/>
        </p:nvSpPr>
        <p:spPr bwMode="auto">
          <a:xfrm>
            <a:off x="6958013" y="6030913"/>
            <a:ext cx="1166812" cy="2905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7880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2"/>
          <p:cNvSpPr>
            <a:spLocks noChangeArrowheads="1"/>
          </p:cNvSpPr>
          <p:nvPr/>
        </p:nvSpPr>
        <p:spPr bwMode="auto">
          <a:xfrm rot="162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Where do photons go?</a:t>
            </a:r>
          </a:p>
        </p:txBody>
      </p:sp>
      <p:sp>
        <p:nvSpPr>
          <p:cNvPr id="52228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52230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52231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232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33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234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52235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36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37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38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39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elastic scattering (2%)</a:t>
            </a:r>
          </a:p>
        </p:txBody>
      </p:sp>
      <p:sp>
        <p:nvSpPr>
          <p:cNvPr id="52240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FFFFFF"/>
                </a:solidFill>
              </a:rPr>
              <a:t>Transmitted (91%)</a:t>
            </a:r>
          </a:p>
        </p:txBody>
      </p:sp>
      <p:sp>
        <p:nvSpPr>
          <p:cNvPr id="52241" name="Text Box 17"/>
          <p:cNvSpPr txBox="1">
            <a:spLocks noChangeArrowheads="1"/>
          </p:cNvSpPr>
          <p:nvPr/>
        </p:nvSpPr>
        <p:spPr bwMode="auto">
          <a:xfrm>
            <a:off x="2906713" y="6053138"/>
            <a:ext cx="321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useful/absorbed energy: 5.1%</a:t>
            </a:r>
          </a:p>
        </p:txBody>
      </p:sp>
      <p:sp>
        <p:nvSpPr>
          <p:cNvPr id="52242" name="Text Box 18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inelastic scattering (2%)</a:t>
            </a:r>
          </a:p>
        </p:txBody>
      </p:sp>
      <p:sp>
        <p:nvSpPr>
          <p:cNvPr id="52243" name="Text Box 19"/>
          <p:cNvSpPr txBox="1">
            <a:spLocks noChangeArrowheads="1"/>
          </p:cNvSpPr>
          <p:nvPr/>
        </p:nvSpPr>
        <p:spPr bwMode="auto">
          <a:xfrm>
            <a:off x="5767388" y="4541838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Photoelectric (96%)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52244" name="Text Box 20"/>
          <p:cNvSpPr txBox="1">
            <a:spLocks noChangeArrowheads="1"/>
          </p:cNvSpPr>
          <p:nvPr/>
        </p:nvSpPr>
        <p:spPr bwMode="auto">
          <a:xfrm>
            <a:off x="160338" y="1417638"/>
            <a:ext cx="2913062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SelenoProtein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0.92A x-rays</a:t>
            </a:r>
          </a:p>
        </p:txBody>
      </p:sp>
      <p:sp>
        <p:nvSpPr>
          <p:cNvPr id="52245" name="Line 21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46" name="Text Box 22"/>
          <p:cNvSpPr txBox="1">
            <a:spLocks noChangeArrowheads="1"/>
          </p:cNvSpPr>
          <p:nvPr/>
        </p:nvSpPr>
        <p:spPr bwMode="auto">
          <a:xfrm>
            <a:off x="4927600" y="5351463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Re-emitted (57%)</a:t>
            </a:r>
          </a:p>
        </p:txBody>
      </p:sp>
      <p:sp>
        <p:nvSpPr>
          <p:cNvPr id="52247" name="Text Box 23"/>
          <p:cNvSpPr txBox="1">
            <a:spLocks noChangeArrowheads="1"/>
          </p:cNvSpPr>
          <p:nvPr/>
        </p:nvSpPr>
        <p:spPr bwMode="auto">
          <a:xfrm>
            <a:off x="6927850" y="5351463"/>
            <a:ext cx="1533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Absorbed (44%)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52248" name="Text Box 24"/>
          <p:cNvSpPr txBox="1">
            <a:spLocks noChangeArrowheads="1"/>
          </p:cNvSpPr>
          <p:nvPr/>
        </p:nvSpPr>
        <p:spPr bwMode="auto">
          <a:xfrm>
            <a:off x="768350" y="5349875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Re-emitted (99%)</a:t>
            </a:r>
          </a:p>
        </p:txBody>
      </p:sp>
      <p:sp>
        <p:nvSpPr>
          <p:cNvPr id="52249" name="Text Box 25"/>
          <p:cNvSpPr txBox="1">
            <a:spLocks noChangeArrowheads="1"/>
          </p:cNvSpPr>
          <p:nvPr/>
        </p:nvSpPr>
        <p:spPr bwMode="auto">
          <a:xfrm>
            <a:off x="2768600" y="5349875"/>
            <a:ext cx="153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Absorbed (~0%)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52250" name="Line 26"/>
          <p:cNvSpPr>
            <a:spLocks noChangeShapeType="1"/>
          </p:cNvSpPr>
          <p:nvPr/>
        </p:nvSpPr>
        <p:spPr bwMode="auto">
          <a:xfrm>
            <a:off x="4570413" y="3887788"/>
            <a:ext cx="1720850" cy="661987"/>
          </a:xfrm>
          <a:prstGeom prst="line">
            <a:avLst/>
          </a:prstGeom>
          <a:noFill/>
          <a:ln w="7620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51" name="Line 27"/>
          <p:cNvSpPr>
            <a:spLocks noChangeShapeType="1"/>
          </p:cNvSpPr>
          <p:nvPr/>
        </p:nvSpPr>
        <p:spPr bwMode="auto">
          <a:xfrm flipH="1">
            <a:off x="1593850" y="4824413"/>
            <a:ext cx="833438" cy="5540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52252" name="Picture 28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53" name="Line 29"/>
          <p:cNvSpPr>
            <a:spLocks noChangeShapeType="1"/>
          </p:cNvSpPr>
          <p:nvPr/>
        </p:nvSpPr>
        <p:spPr bwMode="auto">
          <a:xfrm flipH="1">
            <a:off x="5592763" y="4818063"/>
            <a:ext cx="833437" cy="554037"/>
          </a:xfrm>
          <a:prstGeom prst="line">
            <a:avLst/>
          </a:prstGeom>
          <a:noFill/>
          <a:ln w="508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54" name="Line 30"/>
          <p:cNvSpPr>
            <a:spLocks noChangeShapeType="1"/>
          </p:cNvSpPr>
          <p:nvPr/>
        </p:nvSpPr>
        <p:spPr bwMode="auto">
          <a:xfrm>
            <a:off x="2447925" y="4846638"/>
            <a:ext cx="806450" cy="509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55" name="Line 31"/>
          <p:cNvSpPr>
            <a:spLocks noChangeShapeType="1"/>
          </p:cNvSpPr>
          <p:nvPr/>
        </p:nvSpPr>
        <p:spPr bwMode="auto">
          <a:xfrm>
            <a:off x="6577013" y="4840288"/>
            <a:ext cx="806450" cy="509587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2256" name="Text Box 32"/>
          <p:cNvSpPr txBox="1">
            <a:spLocks noChangeArrowheads="1"/>
          </p:cNvSpPr>
          <p:nvPr/>
        </p:nvSpPr>
        <p:spPr bwMode="auto">
          <a:xfrm>
            <a:off x="623888" y="2482850"/>
            <a:ext cx="1730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just above the edge</a:t>
            </a:r>
          </a:p>
        </p:txBody>
      </p:sp>
    </p:spTree>
    <p:extLst>
      <p:ext uri="{BB962C8B-B14F-4D97-AF65-F5344CB8AC3E}">
        <p14:creationId xmlns:p14="http://schemas.microsoft.com/office/powerpoint/2010/main" val="27601510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utoShape 2"/>
          <p:cNvSpPr>
            <a:spLocks noChangeArrowheads="1"/>
          </p:cNvSpPr>
          <p:nvPr/>
        </p:nvSpPr>
        <p:spPr bwMode="auto">
          <a:xfrm rot="162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Where do photons go?</a:t>
            </a:r>
          </a:p>
        </p:txBody>
      </p:sp>
      <p:sp>
        <p:nvSpPr>
          <p:cNvPr id="53252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53254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53255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256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3257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3258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53259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3260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3261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3262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3263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elastic scattering (2%)</a:t>
            </a:r>
          </a:p>
        </p:txBody>
      </p:sp>
      <p:sp>
        <p:nvSpPr>
          <p:cNvPr id="53264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FFFFFF"/>
                </a:solidFill>
              </a:rPr>
              <a:t>Transmitted (90%)</a:t>
            </a:r>
          </a:p>
        </p:txBody>
      </p:sp>
      <p:sp>
        <p:nvSpPr>
          <p:cNvPr id="53265" name="Text Box 17"/>
          <p:cNvSpPr txBox="1">
            <a:spLocks noChangeArrowheads="1"/>
          </p:cNvSpPr>
          <p:nvPr/>
        </p:nvSpPr>
        <p:spPr bwMode="auto">
          <a:xfrm>
            <a:off x="2906713" y="6053138"/>
            <a:ext cx="321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useful/absorbed energy: 5.1%</a:t>
            </a:r>
          </a:p>
        </p:txBody>
      </p:sp>
      <p:sp>
        <p:nvSpPr>
          <p:cNvPr id="53266" name="Text Box 18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inelastic scattering (2%)</a:t>
            </a:r>
          </a:p>
        </p:txBody>
      </p:sp>
      <p:sp>
        <p:nvSpPr>
          <p:cNvPr id="53267" name="Text Box 19"/>
          <p:cNvSpPr txBox="1">
            <a:spLocks noChangeArrowheads="1"/>
          </p:cNvSpPr>
          <p:nvPr/>
        </p:nvSpPr>
        <p:spPr bwMode="auto">
          <a:xfrm>
            <a:off x="5767388" y="4541838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Photoelectric (96%)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53268" name="Text Box 20"/>
          <p:cNvSpPr txBox="1">
            <a:spLocks noChangeArrowheads="1"/>
          </p:cNvSpPr>
          <p:nvPr/>
        </p:nvSpPr>
        <p:spPr bwMode="auto">
          <a:xfrm>
            <a:off x="160338" y="1417638"/>
            <a:ext cx="2913062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SelenoProtein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0.97A x-rays</a:t>
            </a:r>
          </a:p>
        </p:txBody>
      </p:sp>
      <p:sp>
        <p:nvSpPr>
          <p:cNvPr id="53269" name="Line 21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3270" name="Text Box 22"/>
          <p:cNvSpPr txBox="1">
            <a:spLocks noChangeArrowheads="1"/>
          </p:cNvSpPr>
          <p:nvPr/>
        </p:nvSpPr>
        <p:spPr bwMode="auto">
          <a:xfrm>
            <a:off x="4927600" y="5351463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Re-emitted (60%)</a:t>
            </a:r>
          </a:p>
        </p:txBody>
      </p:sp>
      <p:sp>
        <p:nvSpPr>
          <p:cNvPr id="53271" name="Text Box 23"/>
          <p:cNvSpPr txBox="1">
            <a:spLocks noChangeArrowheads="1"/>
          </p:cNvSpPr>
          <p:nvPr/>
        </p:nvSpPr>
        <p:spPr bwMode="auto">
          <a:xfrm>
            <a:off x="6927850" y="5351463"/>
            <a:ext cx="1533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Absorbed (40%)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53272" name="Text Box 24"/>
          <p:cNvSpPr txBox="1">
            <a:spLocks noChangeArrowheads="1"/>
          </p:cNvSpPr>
          <p:nvPr/>
        </p:nvSpPr>
        <p:spPr bwMode="auto">
          <a:xfrm>
            <a:off x="768350" y="5349875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Re-emitted (99%)</a:t>
            </a:r>
          </a:p>
        </p:txBody>
      </p:sp>
      <p:sp>
        <p:nvSpPr>
          <p:cNvPr id="53273" name="Text Box 25"/>
          <p:cNvSpPr txBox="1">
            <a:spLocks noChangeArrowheads="1"/>
          </p:cNvSpPr>
          <p:nvPr/>
        </p:nvSpPr>
        <p:spPr bwMode="auto">
          <a:xfrm>
            <a:off x="2768600" y="5349875"/>
            <a:ext cx="153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Absorbed (~0%)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53274" name="Line 26"/>
          <p:cNvSpPr>
            <a:spLocks noChangeShapeType="1"/>
          </p:cNvSpPr>
          <p:nvPr/>
        </p:nvSpPr>
        <p:spPr bwMode="auto">
          <a:xfrm>
            <a:off x="4570413" y="3887788"/>
            <a:ext cx="1720850" cy="661987"/>
          </a:xfrm>
          <a:prstGeom prst="line">
            <a:avLst/>
          </a:prstGeom>
          <a:noFill/>
          <a:ln w="7620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3275" name="Line 27"/>
          <p:cNvSpPr>
            <a:spLocks noChangeShapeType="1"/>
          </p:cNvSpPr>
          <p:nvPr/>
        </p:nvSpPr>
        <p:spPr bwMode="auto">
          <a:xfrm flipH="1">
            <a:off x="1593850" y="4824413"/>
            <a:ext cx="833438" cy="5540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53276" name="Picture 28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77" name="Line 29"/>
          <p:cNvSpPr>
            <a:spLocks noChangeShapeType="1"/>
          </p:cNvSpPr>
          <p:nvPr/>
        </p:nvSpPr>
        <p:spPr bwMode="auto">
          <a:xfrm flipH="1">
            <a:off x="5592763" y="4818063"/>
            <a:ext cx="833437" cy="554037"/>
          </a:xfrm>
          <a:prstGeom prst="line">
            <a:avLst/>
          </a:prstGeom>
          <a:noFill/>
          <a:ln w="508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3278" name="Line 30"/>
          <p:cNvSpPr>
            <a:spLocks noChangeShapeType="1"/>
          </p:cNvSpPr>
          <p:nvPr/>
        </p:nvSpPr>
        <p:spPr bwMode="auto">
          <a:xfrm>
            <a:off x="2447925" y="4846638"/>
            <a:ext cx="806450" cy="509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3279" name="Line 31"/>
          <p:cNvSpPr>
            <a:spLocks noChangeShapeType="1"/>
          </p:cNvSpPr>
          <p:nvPr/>
        </p:nvSpPr>
        <p:spPr bwMode="auto">
          <a:xfrm>
            <a:off x="6577013" y="4840288"/>
            <a:ext cx="806450" cy="509587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3280" name="Text Box 32"/>
          <p:cNvSpPr txBox="1">
            <a:spLocks noChangeArrowheads="1"/>
          </p:cNvSpPr>
          <p:nvPr/>
        </p:nvSpPr>
        <p:spPr bwMode="auto">
          <a:xfrm>
            <a:off x="658813" y="2482850"/>
            <a:ext cx="1660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far above the edge</a:t>
            </a:r>
          </a:p>
        </p:txBody>
      </p:sp>
    </p:spTree>
    <p:extLst>
      <p:ext uri="{BB962C8B-B14F-4D97-AF65-F5344CB8AC3E}">
        <p14:creationId xmlns:p14="http://schemas.microsoft.com/office/powerpoint/2010/main" val="8247470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Rough values of energy quanta</a:t>
            </a:r>
          </a:p>
        </p:txBody>
      </p:sp>
      <p:sp>
        <p:nvSpPr>
          <p:cNvPr id="230403" name="Rectangle 3"/>
          <p:cNvSpPr>
            <a:spLocks noChangeArrowheads="1"/>
          </p:cNvSpPr>
          <p:nvPr/>
        </p:nvSpPr>
        <p:spPr bwMode="auto">
          <a:xfrm>
            <a:off x="4133850" y="3627438"/>
            <a:ext cx="3000375" cy="792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0404" name="Text Box 4"/>
          <p:cNvSpPr txBox="1">
            <a:spLocks noChangeArrowheads="1"/>
          </p:cNvSpPr>
          <p:nvPr/>
        </p:nvSpPr>
        <p:spPr bwMode="auto">
          <a:xfrm>
            <a:off x="676275" y="1803400"/>
            <a:ext cx="8467725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1 MeV		100 GJ/mol		Medical radiation therapy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100 keV	10 GJ/mol		Medical imaging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10 keV	1 GJ/mol		X-ray crystallography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1 keV		100 MJ/mol		S and P K-edges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100 eV	10 MJ/mol		“water window”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10 eV		1 MJ/mol		C≡C bond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1 eV		100 kJ/mol		C</a:t>
            </a:r>
            <a:r>
              <a:rPr lang="en-US" altLang="en-US" sz="2400">
                <a:solidFill>
                  <a:srgbClr val="000000"/>
                </a:solidFill>
                <a:cs typeface="Arial" charset="0"/>
              </a:rPr>
              <a:t>-</a:t>
            </a:r>
            <a:r>
              <a:rPr lang="en-US" altLang="en-US" sz="2400">
                <a:solidFill>
                  <a:srgbClr val="000000"/>
                </a:solidFill>
              </a:rPr>
              <a:t>C bond, visible light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100 meV	10 kJ/mol		hydrogen bond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10 meV	1 kJ/mol		heat (~300 K)</a:t>
            </a:r>
          </a:p>
        </p:txBody>
      </p:sp>
    </p:spTree>
    <p:extLst>
      <p:ext uri="{BB962C8B-B14F-4D97-AF65-F5344CB8AC3E}">
        <p14:creationId xmlns:p14="http://schemas.microsoft.com/office/powerpoint/2010/main" val="27614592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0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4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Energy Transfer Analogy</a:t>
            </a:r>
          </a:p>
        </p:txBody>
      </p:sp>
      <p:sp>
        <p:nvSpPr>
          <p:cNvPr id="294917" name="Oval 5"/>
          <p:cNvSpPr>
            <a:spLocks noChangeArrowheads="1"/>
          </p:cNvSpPr>
          <p:nvPr/>
        </p:nvSpPr>
        <p:spPr bwMode="auto">
          <a:xfrm>
            <a:off x="1577975" y="2228850"/>
            <a:ext cx="877888" cy="777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4918" name="Line 6"/>
          <p:cNvSpPr>
            <a:spLocks noChangeShapeType="1"/>
          </p:cNvSpPr>
          <p:nvPr/>
        </p:nvSpPr>
        <p:spPr bwMode="auto">
          <a:xfrm flipH="1">
            <a:off x="1992313" y="3043238"/>
            <a:ext cx="23812" cy="161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4919" name="Line 7"/>
          <p:cNvSpPr>
            <a:spLocks noChangeShapeType="1"/>
          </p:cNvSpPr>
          <p:nvPr/>
        </p:nvSpPr>
        <p:spPr bwMode="auto">
          <a:xfrm flipH="1">
            <a:off x="1428750" y="4672013"/>
            <a:ext cx="563563" cy="1001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4920" name="Line 8"/>
          <p:cNvSpPr>
            <a:spLocks noChangeShapeType="1"/>
          </p:cNvSpPr>
          <p:nvPr/>
        </p:nvSpPr>
        <p:spPr bwMode="auto">
          <a:xfrm>
            <a:off x="1992313" y="4672013"/>
            <a:ext cx="625475" cy="9636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4921" name="Line 9"/>
          <p:cNvSpPr>
            <a:spLocks noChangeShapeType="1"/>
          </p:cNvSpPr>
          <p:nvPr/>
        </p:nvSpPr>
        <p:spPr bwMode="auto">
          <a:xfrm flipV="1">
            <a:off x="1139825" y="3470275"/>
            <a:ext cx="1778000" cy="300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4922" name="Oval 10"/>
          <p:cNvSpPr>
            <a:spLocks noChangeArrowheads="1"/>
          </p:cNvSpPr>
          <p:nvPr/>
        </p:nvSpPr>
        <p:spPr bwMode="auto">
          <a:xfrm>
            <a:off x="6478588" y="2232025"/>
            <a:ext cx="877887" cy="777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4923" name="Line 11"/>
          <p:cNvSpPr>
            <a:spLocks noChangeShapeType="1"/>
          </p:cNvSpPr>
          <p:nvPr/>
        </p:nvSpPr>
        <p:spPr bwMode="auto">
          <a:xfrm flipH="1">
            <a:off x="6892925" y="3046413"/>
            <a:ext cx="23813" cy="161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4924" name="Line 12"/>
          <p:cNvSpPr>
            <a:spLocks noChangeShapeType="1"/>
          </p:cNvSpPr>
          <p:nvPr/>
        </p:nvSpPr>
        <p:spPr bwMode="auto">
          <a:xfrm flipH="1">
            <a:off x="6329363" y="4675188"/>
            <a:ext cx="563562" cy="1001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4925" name="Line 13"/>
          <p:cNvSpPr>
            <a:spLocks noChangeShapeType="1"/>
          </p:cNvSpPr>
          <p:nvPr/>
        </p:nvSpPr>
        <p:spPr bwMode="auto">
          <a:xfrm>
            <a:off x="6892925" y="4675188"/>
            <a:ext cx="625475" cy="9636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4926" name="Line 14"/>
          <p:cNvSpPr>
            <a:spLocks noChangeShapeType="1"/>
          </p:cNvSpPr>
          <p:nvPr/>
        </p:nvSpPr>
        <p:spPr bwMode="auto">
          <a:xfrm>
            <a:off x="6040438" y="3384550"/>
            <a:ext cx="1689100" cy="403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94938" name="Group 26"/>
          <p:cNvGrpSpPr>
            <a:grpSpLocks/>
          </p:cNvGrpSpPr>
          <p:nvPr/>
        </p:nvGrpSpPr>
        <p:grpSpPr bwMode="auto">
          <a:xfrm>
            <a:off x="1762125" y="2393950"/>
            <a:ext cx="5340350" cy="487363"/>
            <a:chOff x="1110" y="1508"/>
            <a:chExt cx="3364" cy="307"/>
          </a:xfrm>
        </p:grpSpPr>
        <p:sp>
          <p:nvSpPr>
            <p:cNvPr id="294927" name="Oval 15"/>
            <p:cNvSpPr>
              <a:spLocks noChangeArrowheads="1"/>
            </p:cNvSpPr>
            <p:nvPr/>
          </p:nvSpPr>
          <p:spPr bwMode="auto">
            <a:xfrm>
              <a:off x="4229" y="1696"/>
              <a:ext cx="245" cy="11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4928" name="Oval 16"/>
            <p:cNvSpPr>
              <a:spLocks noChangeArrowheads="1"/>
            </p:cNvSpPr>
            <p:nvPr/>
          </p:nvSpPr>
          <p:spPr bwMode="auto">
            <a:xfrm>
              <a:off x="4245" y="1515"/>
              <a:ext cx="56" cy="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4929" name="Oval 17"/>
            <p:cNvSpPr>
              <a:spLocks noChangeArrowheads="1"/>
            </p:cNvSpPr>
            <p:nvPr/>
          </p:nvSpPr>
          <p:spPr bwMode="auto">
            <a:xfrm>
              <a:off x="4412" y="1508"/>
              <a:ext cx="56" cy="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4933" name="AutoShape 21"/>
            <p:cNvSpPr>
              <a:spLocks noChangeArrowheads="1"/>
            </p:cNvSpPr>
            <p:nvPr/>
          </p:nvSpPr>
          <p:spPr bwMode="auto">
            <a:xfrm rot="-3355368">
              <a:off x="1126" y="1523"/>
              <a:ext cx="48" cy="80"/>
            </a:xfrm>
            <a:prstGeom prst="moon">
              <a:avLst>
                <a:gd name="adj" fmla="val 87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4934" name="AutoShape 22"/>
            <p:cNvSpPr>
              <a:spLocks noChangeArrowheads="1"/>
            </p:cNvSpPr>
            <p:nvPr/>
          </p:nvSpPr>
          <p:spPr bwMode="auto">
            <a:xfrm rot="-7786708">
              <a:off x="1368" y="1526"/>
              <a:ext cx="48" cy="80"/>
            </a:xfrm>
            <a:prstGeom prst="moon">
              <a:avLst>
                <a:gd name="adj" fmla="val 87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4935" name="AutoShape 23"/>
            <p:cNvSpPr>
              <a:spLocks noChangeArrowheads="1"/>
            </p:cNvSpPr>
            <p:nvPr/>
          </p:nvSpPr>
          <p:spPr bwMode="auto">
            <a:xfrm rot="-16488439">
              <a:off x="1220" y="1626"/>
              <a:ext cx="137" cy="210"/>
            </a:xfrm>
            <a:prstGeom prst="moon">
              <a:avLst>
                <a:gd name="adj" fmla="val 87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294936" name="Picture 24" descr="MM900040979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2851150"/>
            <a:ext cx="201930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4937" name="Text Box 25"/>
          <p:cNvSpPr txBox="1">
            <a:spLocks noChangeArrowheads="1"/>
          </p:cNvSpPr>
          <p:nvPr/>
        </p:nvSpPr>
        <p:spPr bwMode="auto">
          <a:xfrm>
            <a:off x="7486650" y="2713038"/>
            <a:ext cx="666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37 C</a:t>
            </a:r>
          </a:p>
        </p:txBody>
      </p:sp>
    </p:spTree>
    <p:extLst>
      <p:ext uri="{BB962C8B-B14F-4D97-AF65-F5344CB8AC3E}">
        <p14:creationId xmlns:p14="http://schemas.microsoft.com/office/powerpoint/2010/main" val="141109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37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23975"/>
            <a:ext cx="8229600" cy="4802188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5400"/>
              <a:t>Damage is done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5400"/>
              <a:t>by </a:t>
            </a:r>
            <a:r>
              <a:rPr lang="en-US" altLang="en-US" sz="5400">
                <a:solidFill>
                  <a:srgbClr val="FF0000"/>
                </a:solidFill>
              </a:rPr>
              <a:t>dose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/>
              <a:t>energy/mass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US" altLang="en-US" sz="5400"/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5400"/>
              <a:t>not time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5400"/>
              <a:t>not heat</a:t>
            </a:r>
          </a:p>
        </p:txBody>
      </p:sp>
    </p:spTree>
    <p:extLst>
      <p:ext uri="{BB962C8B-B14F-4D97-AF65-F5344CB8AC3E}">
        <p14:creationId xmlns:p14="http://schemas.microsoft.com/office/powerpoint/2010/main" val="214168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2162175"/>
          </a:xfrm>
          <a:noFill/>
        </p:spPr>
        <p:txBody>
          <a:bodyPr/>
          <a:lstStyle/>
          <a:p>
            <a:r>
              <a:rPr lang="en-US" altLang="en-US" sz="7200">
                <a:solidFill>
                  <a:schemeClr val="tx1"/>
                </a:solidFill>
              </a:rPr>
              <a:t>what the is a MGy?</a:t>
            </a:r>
          </a:p>
        </p:txBody>
      </p:sp>
      <p:sp>
        <p:nvSpPr>
          <p:cNvPr id="385027" name="Text Box 3"/>
          <p:cNvSpPr txBox="1">
            <a:spLocks noChangeArrowheads="1"/>
          </p:cNvSpPr>
          <p:nvPr/>
        </p:nvSpPr>
        <p:spPr bwMode="auto">
          <a:xfrm>
            <a:off x="1014413" y="3560763"/>
            <a:ext cx="7115175" cy="176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http://bl831.als.lbl.gov/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damage_rates.pdf</a:t>
            </a:r>
          </a:p>
        </p:txBody>
      </p:sp>
      <p:sp>
        <p:nvSpPr>
          <p:cNvPr id="385028" name="Text Box 4"/>
          <p:cNvSpPr txBox="1">
            <a:spLocks noChangeArrowheads="1"/>
          </p:cNvSpPr>
          <p:nvPr/>
        </p:nvSpPr>
        <p:spPr bwMode="auto">
          <a:xfrm>
            <a:off x="-103188" y="6491288"/>
            <a:ext cx="5622926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Holton J. M. (2009) </a:t>
            </a:r>
            <a:r>
              <a:rPr lang="en-US" altLang="en-US" i="1">
                <a:solidFill>
                  <a:srgbClr val="000000"/>
                </a:solidFill>
              </a:rPr>
              <a:t>J. Synchrotron Rad.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 b="1">
                <a:solidFill>
                  <a:srgbClr val="000000"/>
                </a:solidFill>
              </a:rPr>
              <a:t>16</a:t>
            </a:r>
            <a:r>
              <a:rPr lang="en-US" altLang="en-US">
                <a:solidFill>
                  <a:srgbClr val="000000"/>
                </a:solidFill>
              </a:rPr>
              <a:t> 133-42</a:t>
            </a:r>
          </a:p>
        </p:txBody>
      </p:sp>
    </p:spTree>
    <p:extLst>
      <p:ext uri="{BB962C8B-B14F-4D97-AF65-F5344CB8AC3E}">
        <p14:creationId xmlns:p14="http://schemas.microsoft.com/office/powerpoint/2010/main" val="14458258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title"/>
          </p:nvPr>
        </p:nvSpPr>
        <p:spPr>
          <a:xfrm>
            <a:off x="660400" y="271463"/>
            <a:ext cx="7772400" cy="1143000"/>
          </a:xfrm>
        </p:spPr>
        <p:txBody>
          <a:bodyPr/>
          <a:lstStyle/>
          <a:p>
            <a:r>
              <a:rPr lang="en-US" altLang="en-US"/>
              <a:t>Things that affect dose</a:t>
            </a:r>
          </a:p>
        </p:txBody>
      </p:sp>
      <p:sp>
        <p:nvSpPr>
          <p:cNvPr id="470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flux</a:t>
            </a:r>
          </a:p>
          <a:p>
            <a:r>
              <a:rPr lang="en-US" altLang="en-US"/>
              <a:t>beam size</a:t>
            </a:r>
          </a:p>
          <a:p>
            <a:pPr lvl="1">
              <a:buFontTx/>
              <a:buNone/>
            </a:pPr>
            <a:r>
              <a:rPr lang="en-US" altLang="en-US" sz="2000"/>
              <a:t>photons/area matters</a:t>
            </a:r>
          </a:p>
          <a:p>
            <a:r>
              <a:rPr lang="en-US" altLang="en-US"/>
              <a:t>heavy atoms </a:t>
            </a:r>
          </a:p>
          <a:p>
            <a:pPr lvl="1">
              <a:buFontTx/>
              <a:buNone/>
            </a:pPr>
            <a:r>
              <a:rPr lang="en-US" altLang="en-US" sz="2000"/>
              <a:t>~2x for 100 mM</a:t>
            </a:r>
          </a:p>
          <a:p>
            <a:pPr lvl="1">
              <a:buFontTx/>
              <a:buNone/>
            </a:pPr>
            <a:endParaRPr lang="en-US" altLang="en-US" sz="2000"/>
          </a:p>
        </p:txBody>
      </p:sp>
      <p:sp>
        <p:nvSpPr>
          <p:cNvPr id="470020" name="Rectangle 4"/>
          <p:cNvSpPr>
            <a:spLocks noChangeArrowheads="1"/>
          </p:cNvSpPr>
          <p:nvPr/>
        </p:nvSpPr>
        <p:spPr bwMode="auto">
          <a:xfrm>
            <a:off x="812800" y="873125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</a:rPr>
              <a:t>if all others are equal!</a:t>
            </a:r>
          </a:p>
        </p:txBody>
      </p:sp>
    </p:spTree>
    <p:extLst>
      <p:ext uri="{BB962C8B-B14F-4D97-AF65-F5344CB8AC3E}">
        <p14:creationId xmlns:p14="http://schemas.microsoft.com/office/powerpoint/2010/main" val="1221482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-182563"/>
            <a:ext cx="8229600" cy="1143001"/>
          </a:xfrm>
          <a:noFill/>
          <a:ln/>
        </p:spPr>
        <p:txBody>
          <a:bodyPr/>
          <a:lstStyle/>
          <a:p>
            <a:r>
              <a:rPr lang="en-US" altLang="en-US"/>
              <a:t>Dose-doubling concentration</a:t>
            </a:r>
          </a:p>
        </p:txBody>
      </p:sp>
      <p:graphicFrame>
        <p:nvGraphicFramePr>
          <p:cNvPr id="456707" name="Group 3"/>
          <p:cNvGraphicFramePr>
            <a:graphicFrameLocks noGrp="1"/>
          </p:cNvGraphicFramePr>
          <p:nvPr>
            <p:ph sz="half" idx="1"/>
          </p:nvPr>
        </p:nvGraphicFramePr>
        <p:xfrm>
          <a:off x="622300" y="1498600"/>
          <a:ext cx="3554413" cy="5181600"/>
        </p:xfrm>
        <a:graphic>
          <a:graphicData uri="http://schemas.openxmlformats.org/drawingml/2006/table">
            <a:tbl>
              <a:tblPr/>
              <a:tblGrid>
                <a:gridCol w="1784350"/>
                <a:gridCol w="1770063"/>
              </a:tblGrid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Cl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Zn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56762" name="Text Box 58"/>
          <p:cNvSpPr txBox="1">
            <a:spLocks noChangeArrowheads="1"/>
          </p:cNvSpPr>
          <p:nvPr/>
        </p:nvSpPr>
        <p:spPr bwMode="auto">
          <a:xfrm>
            <a:off x="1433513" y="885825"/>
            <a:ext cx="6278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molar, at the Se edge based on RADDOSE</a:t>
            </a:r>
          </a:p>
        </p:txBody>
      </p:sp>
      <p:graphicFrame>
        <p:nvGraphicFramePr>
          <p:cNvPr id="456763" name="Group 59"/>
          <p:cNvGraphicFramePr>
            <a:graphicFrameLocks noGrp="1"/>
          </p:cNvGraphicFramePr>
          <p:nvPr>
            <p:ph sz="half" idx="2"/>
          </p:nvPr>
        </p:nvGraphicFramePr>
        <p:xfrm>
          <a:off x="4797425" y="1504950"/>
          <a:ext cx="3405188" cy="5181600"/>
        </p:xfrm>
        <a:graphic>
          <a:graphicData uri="http://schemas.openxmlformats.org/drawingml/2006/table">
            <a:tbl>
              <a:tblPr/>
              <a:tblGrid>
                <a:gridCol w="1709738"/>
                <a:gridCol w="1695450"/>
              </a:tblGrid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Br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Gd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Pt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8008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-182563"/>
            <a:ext cx="8229600" cy="1143001"/>
          </a:xfrm>
          <a:noFill/>
          <a:ln/>
        </p:spPr>
        <p:txBody>
          <a:bodyPr/>
          <a:lstStyle/>
          <a:p>
            <a:r>
              <a:rPr lang="en-US" altLang="en-US"/>
              <a:t>Dose-doubling concentration</a:t>
            </a:r>
          </a:p>
        </p:txBody>
      </p:sp>
      <p:graphicFrame>
        <p:nvGraphicFramePr>
          <p:cNvPr id="457731" name="Group 3"/>
          <p:cNvGraphicFramePr>
            <a:graphicFrameLocks noGrp="1"/>
          </p:cNvGraphicFramePr>
          <p:nvPr>
            <p:ph sz="half" idx="1"/>
          </p:nvPr>
        </p:nvGraphicFramePr>
        <p:xfrm>
          <a:off x="622300" y="1498600"/>
          <a:ext cx="3554413" cy="5181600"/>
        </p:xfrm>
        <a:graphic>
          <a:graphicData uri="http://schemas.openxmlformats.org/drawingml/2006/table">
            <a:tbl>
              <a:tblPr/>
              <a:tblGrid>
                <a:gridCol w="1784350"/>
                <a:gridCol w="1770063"/>
              </a:tblGrid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Cl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Zn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57786" name="Text Box 58"/>
          <p:cNvSpPr txBox="1">
            <a:spLocks noChangeArrowheads="1"/>
          </p:cNvSpPr>
          <p:nvPr/>
        </p:nvSpPr>
        <p:spPr bwMode="auto">
          <a:xfrm>
            <a:off x="1433513" y="885825"/>
            <a:ext cx="6278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molar, </a:t>
            </a:r>
            <a:r>
              <a:rPr lang="en-US" altLang="en-US" sz="2400" b="1">
                <a:solidFill>
                  <a:srgbClr val="EA0000"/>
                </a:solidFill>
              </a:rPr>
              <a:t>at the Se edge</a:t>
            </a:r>
            <a:r>
              <a:rPr lang="en-US" altLang="en-US" sz="2400" b="1">
                <a:solidFill>
                  <a:srgbClr val="000000"/>
                </a:solidFill>
              </a:rPr>
              <a:t> based on RADDOSE</a:t>
            </a:r>
          </a:p>
        </p:txBody>
      </p:sp>
      <p:graphicFrame>
        <p:nvGraphicFramePr>
          <p:cNvPr id="457787" name="Group 59"/>
          <p:cNvGraphicFramePr>
            <a:graphicFrameLocks noGrp="1"/>
          </p:cNvGraphicFramePr>
          <p:nvPr>
            <p:ph sz="half" idx="2"/>
          </p:nvPr>
        </p:nvGraphicFramePr>
        <p:xfrm>
          <a:off x="4797425" y="1504950"/>
          <a:ext cx="3405188" cy="5181600"/>
        </p:xfrm>
        <a:graphic>
          <a:graphicData uri="http://schemas.openxmlformats.org/drawingml/2006/table">
            <a:tbl>
              <a:tblPr/>
              <a:tblGrid>
                <a:gridCol w="1709738"/>
                <a:gridCol w="1695450"/>
              </a:tblGrid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Br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Gd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Pt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11632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36588"/>
            <a:ext cx="8229600" cy="5489575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6600"/>
              <a:t>How does “dose” connect to damage?</a:t>
            </a:r>
          </a:p>
          <a:p>
            <a:pPr algn="ctr">
              <a:buFontTx/>
              <a:buNone/>
            </a:pPr>
            <a:endParaRPr lang="en-US" altLang="en-US" sz="6600"/>
          </a:p>
          <a:p>
            <a:pPr algn="ctr">
              <a:buFontTx/>
              <a:buNone/>
            </a:pPr>
            <a:endParaRPr lang="en-US" altLang="en-US" sz="6600"/>
          </a:p>
          <a:p>
            <a:pPr algn="ctr">
              <a:buFontTx/>
              <a:buNone/>
            </a:pPr>
            <a:r>
              <a:rPr lang="en-US" altLang="en-US" sz="4800"/>
              <a:t>A simple case…</a:t>
            </a:r>
          </a:p>
        </p:txBody>
      </p:sp>
    </p:spTree>
    <p:extLst>
      <p:ext uri="{BB962C8B-B14F-4D97-AF65-F5344CB8AC3E}">
        <p14:creationId xmlns:p14="http://schemas.microsoft.com/office/powerpoint/2010/main" val="180105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1122" name="Object 2"/>
          <p:cNvGraphicFramePr>
            <a:graphicFrameLocks noChangeAspect="1"/>
          </p:cNvGraphicFramePr>
          <p:nvPr/>
        </p:nvGraphicFramePr>
        <p:xfrm>
          <a:off x="446088" y="936625"/>
          <a:ext cx="9440862" cy="567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6" name="Chart" r:id="rId3" imgW="7715180" imgH="4629091" progId="MSGraph.Chart.8">
                  <p:embed followColorScheme="full"/>
                </p:oleObj>
              </mc:Choice>
              <mc:Fallback>
                <p:oleObj name="Chart" r:id="rId3" imgW="7715180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8" y="936625"/>
                        <a:ext cx="9440862" cy="567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1123" name="Text Box 3"/>
          <p:cNvSpPr txBox="1">
            <a:spLocks noChangeArrowheads="1"/>
          </p:cNvSpPr>
          <p:nvPr/>
        </p:nvSpPr>
        <p:spPr bwMode="auto">
          <a:xfrm>
            <a:off x="2944813" y="6105525"/>
            <a:ext cx="167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1"/>
              <a:t>resolution (</a:t>
            </a:r>
            <a:r>
              <a:rPr lang="en-US" altLang="en-US" b="1">
                <a:cs typeface="Arial" charset="0"/>
              </a:rPr>
              <a:t>Å</a:t>
            </a:r>
            <a:r>
              <a:rPr lang="en-US" altLang="en-US" b="1"/>
              <a:t>)</a:t>
            </a:r>
          </a:p>
        </p:txBody>
      </p:sp>
      <p:sp>
        <p:nvSpPr>
          <p:cNvPr id="261124" name="Text Box 4"/>
          <p:cNvSpPr txBox="1">
            <a:spLocks noChangeArrowheads="1"/>
          </p:cNvSpPr>
          <p:nvPr/>
        </p:nvSpPr>
        <p:spPr bwMode="auto">
          <a:xfrm rot="-5400000">
            <a:off x="-1527968" y="3175793"/>
            <a:ext cx="357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1"/>
              <a:t>maximum tolerable dose (MGy)</a:t>
            </a:r>
          </a:p>
        </p:txBody>
      </p:sp>
      <p:sp>
        <p:nvSpPr>
          <p:cNvPr id="261125" name="Text Box 5"/>
          <p:cNvSpPr txBox="1">
            <a:spLocks noChangeArrowheads="1"/>
          </p:cNvSpPr>
          <p:nvPr/>
        </p:nvSpPr>
        <p:spPr bwMode="auto">
          <a:xfrm>
            <a:off x="1089025" y="5764213"/>
            <a:ext cx="59610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/>
              <a:t>1          2      3       5    7   10        20         40      70  100</a:t>
            </a:r>
          </a:p>
        </p:txBody>
      </p:sp>
      <p:sp>
        <p:nvSpPr>
          <p:cNvPr id="261126" name="Text Box 6"/>
          <p:cNvSpPr txBox="1">
            <a:spLocks noChangeArrowheads="1"/>
          </p:cNvSpPr>
          <p:nvPr/>
        </p:nvSpPr>
        <p:spPr bwMode="auto">
          <a:xfrm>
            <a:off x="544513" y="5530850"/>
            <a:ext cx="573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b="1"/>
              <a:t>1</a:t>
            </a:r>
          </a:p>
        </p:txBody>
      </p:sp>
      <p:sp>
        <p:nvSpPr>
          <p:cNvPr id="261127" name="Text Box 7"/>
          <p:cNvSpPr txBox="1">
            <a:spLocks noChangeArrowheads="1"/>
          </p:cNvSpPr>
          <p:nvPr/>
        </p:nvSpPr>
        <p:spPr bwMode="auto">
          <a:xfrm>
            <a:off x="455613" y="4059238"/>
            <a:ext cx="6619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b="1"/>
              <a:t>10</a:t>
            </a:r>
          </a:p>
        </p:txBody>
      </p:sp>
      <p:sp>
        <p:nvSpPr>
          <p:cNvPr id="261128" name="Text Box 8"/>
          <p:cNvSpPr txBox="1">
            <a:spLocks noChangeArrowheads="1"/>
          </p:cNvSpPr>
          <p:nvPr/>
        </p:nvSpPr>
        <p:spPr bwMode="auto">
          <a:xfrm>
            <a:off x="455613" y="2549525"/>
            <a:ext cx="661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b="1"/>
              <a:t>100</a:t>
            </a:r>
          </a:p>
        </p:txBody>
      </p:sp>
      <p:sp>
        <p:nvSpPr>
          <p:cNvPr id="261129" name="Text Box 9"/>
          <p:cNvSpPr txBox="1">
            <a:spLocks noChangeArrowheads="1"/>
          </p:cNvSpPr>
          <p:nvPr/>
        </p:nvSpPr>
        <p:spPr bwMode="auto">
          <a:xfrm>
            <a:off x="455613" y="1066800"/>
            <a:ext cx="661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b="1"/>
              <a:t>10</a:t>
            </a:r>
            <a:r>
              <a:rPr lang="en-US" altLang="en-US" b="1" baseline="30000"/>
              <a:t>3</a:t>
            </a:r>
          </a:p>
        </p:txBody>
      </p:sp>
      <p:sp>
        <p:nvSpPr>
          <p:cNvPr id="261130" name="Rectangle 10"/>
          <p:cNvSpPr>
            <a:spLocks noChangeArrowheads="1"/>
          </p:cNvSpPr>
          <p:nvPr/>
        </p:nvSpPr>
        <p:spPr bwMode="auto">
          <a:xfrm>
            <a:off x="0" y="6491288"/>
            <a:ext cx="7975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>
                <a:solidFill>
                  <a:schemeClr val="tx2"/>
                </a:solidFill>
              </a:rPr>
              <a:t>Howells </a:t>
            </a:r>
            <a:r>
              <a:rPr lang="en-GB" altLang="en-US" i="1">
                <a:solidFill>
                  <a:schemeClr val="tx2"/>
                </a:solidFill>
              </a:rPr>
              <a:t>et al. </a:t>
            </a:r>
            <a:r>
              <a:rPr lang="en-GB" altLang="en-US">
                <a:solidFill>
                  <a:schemeClr val="tx2"/>
                </a:solidFill>
              </a:rPr>
              <a:t>(2009)  </a:t>
            </a:r>
            <a:r>
              <a:rPr lang="en-GB" altLang="en-US" i="1">
                <a:solidFill>
                  <a:schemeClr val="tx2"/>
                </a:solidFill>
              </a:rPr>
              <a:t>J. Electron. Spectrosc. Relat. Phenom.</a:t>
            </a:r>
            <a:r>
              <a:rPr lang="en-GB" altLang="en-US">
                <a:solidFill>
                  <a:schemeClr val="tx2"/>
                </a:solidFill>
              </a:rPr>
              <a:t> </a:t>
            </a:r>
            <a:r>
              <a:rPr lang="en-GB" altLang="en-US" b="1">
                <a:solidFill>
                  <a:schemeClr val="tx2"/>
                </a:solidFill>
              </a:rPr>
              <a:t>170</a:t>
            </a:r>
            <a:r>
              <a:rPr lang="en-GB" altLang="en-US">
                <a:solidFill>
                  <a:schemeClr val="tx2"/>
                </a:solidFill>
              </a:rPr>
              <a:t> 4-12</a:t>
            </a:r>
            <a:endParaRPr lang="en-US" altLang="en-US">
              <a:solidFill>
                <a:schemeClr val="tx2"/>
              </a:solidFill>
            </a:endParaRPr>
          </a:p>
        </p:txBody>
      </p:sp>
      <p:sp>
        <p:nvSpPr>
          <p:cNvPr id="261132" name="Oval 12"/>
          <p:cNvSpPr>
            <a:spLocks noChangeArrowheads="1"/>
          </p:cNvSpPr>
          <p:nvPr/>
        </p:nvSpPr>
        <p:spPr bwMode="auto">
          <a:xfrm>
            <a:off x="0" y="2435225"/>
            <a:ext cx="9144000" cy="468471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600">
                <a:solidFill>
                  <a:srgbClr val="CC0066"/>
                </a:solidFill>
              </a:rPr>
              <a:t>10 MGy/Å</a:t>
            </a:r>
          </a:p>
        </p:txBody>
      </p:sp>
      <p:sp>
        <p:nvSpPr>
          <p:cNvPr id="15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0825" cy="1077913"/>
          </a:xfrm>
          <a:noFill/>
          <a:ln/>
        </p:spPr>
        <p:txBody>
          <a:bodyPr/>
          <a:lstStyle/>
          <a:p>
            <a:r>
              <a:rPr lang="en-GB" altLang="en-US" sz="3200" dirty="0"/>
              <a:t>resolution dependence of </a:t>
            </a:r>
            <a:r>
              <a:rPr lang="en-GB" altLang="en-US" sz="3200" dirty="0" smtClean="0"/>
              <a:t>global damage</a:t>
            </a:r>
            <a:endParaRPr lang="en-US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81645277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32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41" b="2155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0187" name="Group 11"/>
          <p:cNvGrpSpPr>
            <a:grpSpLocks/>
          </p:cNvGrpSpPr>
          <p:nvPr/>
        </p:nvGrpSpPr>
        <p:grpSpPr bwMode="auto">
          <a:xfrm>
            <a:off x="425450" y="2727325"/>
            <a:ext cx="3995738" cy="2246313"/>
            <a:chOff x="268" y="1718"/>
            <a:chExt cx="2517" cy="1415"/>
          </a:xfrm>
        </p:grpSpPr>
        <p:sp>
          <p:nvSpPr>
            <p:cNvPr id="50181" name="Text Box 5"/>
            <p:cNvSpPr txBox="1">
              <a:spLocks noChangeArrowheads="1"/>
            </p:cNvSpPr>
            <p:nvPr/>
          </p:nvSpPr>
          <p:spPr bwMode="auto">
            <a:xfrm>
              <a:off x="268" y="1718"/>
              <a:ext cx="205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600" b="1">
                  <a:solidFill>
                    <a:srgbClr val="FFFFFF"/>
                  </a:solidFill>
                </a:rPr>
                <a:t>D</a:t>
              </a:r>
              <a:r>
                <a:rPr lang="en-US" altLang="en-US" sz="3600" b="1" baseline="-25000">
                  <a:solidFill>
                    <a:srgbClr val="FFFFFF"/>
                  </a:solidFill>
                </a:rPr>
                <a:t>1/2 </a:t>
              </a:r>
              <a:r>
                <a:rPr lang="en-US" altLang="en-US" sz="3600" b="1">
                  <a:solidFill>
                    <a:srgbClr val="FFFFFF"/>
                  </a:solidFill>
                </a:rPr>
                <a:t>&gt;&gt; 10</a:t>
              </a:r>
              <a:r>
                <a:rPr lang="en-US" altLang="en-US" sz="3600" b="1" baseline="30000">
                  <a:solidFill>
                    <a:srgbClr val="FFFFFF"/>
                  </a:solidFill>
                </a:rPr>
                <a:t>12</a:t>
              </a:r>
              <a:r>
                <a:rPr lang="en-US" altLang="en-US" sz="3600" b="1">
                  <a:solidFill>
                    <a:srgbClr val="FFFFFF"/>
                  </a:solidFill>
                </a:rPr>
                <a:t> Gy</a:t>
              </a:r>
              <a:endParaRPr lang="en-US" altLang="en-US" sz="3600" b="1" baseline="-25000">
                <a:solidFill>
                  <a:srgbClr val="FFFFFF"/>
                </a:solidFill>
              </a:endParaRPr>
            </a:p>
          </p:txBody>
        </p:sp>
        <p:sp>
          <p:nvSpPr>
            <p:cNvPr id="50184" name="Line 8"/>
            <p:cNvSpPr>
              <a:spLocks noChangeShapeType="1"/>
            </p:cNvSpPr>
            <p:nvPr/>
          </p:nvSpPr>
          <p:spPr bwMode="auto">
            <a:xfrm>
              <a:off x="2091" y="2217"/>
              <a:ext cx="694" cy="916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0186" name="Group 10"/>
          <p:cNvGrpSpPr>
            <a:grpSpLocks/>
          </p:cNvGrpSpPr>
          <p:nvPr/>
        </p:nvGrpSpPr>
        <p:grpSpPr bwMode="auto">
          <a:xfrm>
            <a:off x="425450" y="1690688"/>
            <a:ext cx="3897313" cy="641350"/>
            <a:chOff x="268" y="1065"/>
            <a:chExt cx="2455" cy="404"/>
          </a:xfrm>
        </p:grpSpPr>
        <p:sp>
          <p:nvSpPr>
            <p:cNvPr id="50182" name="Text Box 6"/>
            <p:cNvSpPr txBox="1">
              <a:spLocks noChangeArrowheads="1"/>
            </p:cNvSpPr>
            <p:nvPr/>
          </p:nvSpPr>
          <p:spPr bwMode="auto">
            <a:xfrm>
              <a:off x="268" y="1065"/>
              <a:ext cx="167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600" b="1">
                  <a:solidFill>
                    <a:srgbClr val="FFFFFF"/>
                  </a:solidFill>
                </a:rPr>
                <a:t>D</a:t>
              </a:r>
              <a:r>
                <a:rPr lang="en-US" altLang="en-US" sz="3600" b="1" baseline="-25000">
                  <a:solidFill>
                    <a:srgbClr val="FFFFFF"/>
                  </a:solidFill>
                </a:rPr>
                <a:t>1/2 </a:t>
              </a:r>
              <a:r>
                <a:rPr lang="en-US" altLang="en-US" sz="3600" b="1">
                  <a:solidFill>
                    <a:srgbClr val="FFFFFF"/>
                  </a:solidFill>
                </a:rPr>
                <a:t>~ 10 Gy</a:t>
              </a:r>
              <a:endParaRPr lang="en-US" altLang="en-US" sz="3600" b="1" baseline="-25000">
                <a:solidFill>
                  <a:srgbClr val="FFFFFF"/>
                </a:solidFill>
              </a:endParaRPr>
            </a:p>
          </p:txBody>
        </p:sp>
        <p:sp>
          <p:nvSpPr>
            <p:cNvPr id="50185" name="Line 9"/>
            <p:cNvSpPr>
              <a:spLocks noChangeShapeType="1"/>
            </p:cNvSpPr>
            <p:nvPr/>
          </p:nvSpPr>
          <p:spPr bwMode="auto">
            <a:xfrm>
              <a:off x="2029" y="1303"/>
              <a:ext cx="694" cy="72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160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Sodium Chloride is Immortal!</a:t>
            </a:r>
          </a:p>
        </p:txBody>
      </p:sp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425450" y="2727325"/>
            <a:ext cx="2762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FFFF"/>
                </a:solidFill>
              </a:rPr>
              <a:t>D</a:t>
            </a:r>
            <a:r>
              <a:rPr lang="en-US" altLang="en-US" sz="3600" b="1" baseline="-25000">
                <a:solidFill>
                  <a:srgbClr val="FFFFFF"/>
                </a:solidFill>
              </a:rPr>
              <a:t>1/2 </a:t>
            </a:r>
            <a:r>
              <a:rPr lang="en-US" altLang="en-US" sz="3600" b="1">
                <a:solidFill>
                  <a:srgbClr val="FFFFFF"/>
                </a:solidFill>
              </a:rPr>
              <a:t>&gt; 1 GGy</a:t>
            </a:r>
            <a:endParaRPr lang="en-US" altLang="en-US" sz="3600" b="1" baseline="-25000">
              <a:solidFill>
                <a:srgbClr val="FFFFFF"/>
              </a:solidFill>
            </a:endParaRPr>
          </a:p>
        </p:txBody>
      </p:sp>
      <p:pic>
        <p:nvPicPr>
          <p:cNvPr id="51211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88" y="1668463"/>
            <a:ext cx="4105275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120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lum bright="4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18625" cy="697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270000"/>
          </a:xfr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Sodium acetate trihydrate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349250" y="1589088"/>
            <a:ext cx="3041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FFFF"/>
                </a:solidFill>
              </a:rPr>
              <a:t>D</a:t>
            </a:r>
            <a:r>
              <a:rPr lang="en-US" altLang="en-US" sz="3600" b="1" baseline="-25000">
                <a:solidFill>
                  <a:srgbClr val="FFFFFF"/>
                </a:solidFill>
              </a:rPr>
              <a:t>1/2 </a:t>
            </a:r>
            <a:r>
              <a:rPr lang="en-US" altLang="en-US" sz="3600" b="1">
                <a:solidFill>
                  <a:srgbClr val="FFFFFF"/>
                </a:solidFill>
              </a:rPr>
              <a:t>= 15 MGy</a:t>
            </a:r>
            <a:endParaRPr lang="en-US" altLang="en-US" sz="3600" b="1" baseline="-25000">
              <a:solidFill>
                <a:srgbClr val="FFFFFF"/>
              </a:solidFill>
            </a:endParaRP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212725" y="4697413"/>
            <a:ext cx="4146550" cy="6413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FFFF"/>
                </a:solidFill>
              </a:rPr>
              <a:t>resolution:  0.92 </a:t>
            </a:r>
            <a:r>
              <a:rPr lang="en-US" altLang="en-US" sz="3600" b="1">
                <a:solidFill>
                  <a:srgbClr val="FFFFFF"/>
                </a:solidFill>
                <a:cs typeface="Arial" charset="0"/>
              </a:rPr>
              <a:t>Å </a:t>
            </a:r>
            <a:endParaRPr lang="en-US" altLang="en-US" sz="3600" b="1" baseline="-250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5073650" y="5654675"/>
            <a:ext cx="24828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FFFF"/>
                </a:solidFill>
              </a:rPr>
              <a:t>avg B:  ~ 0</a:t>
            </a:r>
            <a:endParaRPr lang="en-US" altLang="en-US" sz="3600" b="1">
              <a:solidFill>
                <a:srgbClr val="FFFFFF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20000"/>
              </a:spcAft>
            </a:pPr>
            <a:r>
              <a:rPr lang="en-US" altLang="en-US" sz="3600" b="1">
                <a:solidFill>
                  <a:srgbClr val="FFFFFF"/>
                </a:solidFill>
                <a:cs typeface="Arial" charset="0"/>
              </a:rPr>
              <a:t>     </a:t>
            </a:r>
            <a:endParaRPr lang="en-US" altLang="en-US" sz="3600" b="1" baseline="-250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587375" y="5329238"/>
            <a:ext cx="3778250" cy="6413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FFFF"/>
                </a:solidFill>
              </a:rPr>
              <a:t>R/Rfree:       ~4%</a:t>
            </a:r>
          </a:p>
        </p:txBody>
      </p:sp>
      <p:sp>
        <p:nvSpPr>
          <p:cNvPr id="2063" name="Rectangle 15"/>
          <p:cNvSpPr>
            <a:spLocks noChangeArrowheads="1"/>
          </p:cNvSpPr>
          <p:nvPr/>
        </p:nvSpPr>
        <p:spPr bwMode="auto">
          <a:xfrm>
            <a:off x="5778500" y="4664075"/>
            <a:ext cx="1149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FFFF"/>
                </a:solidFill>
              </a:rPr>
              <a:t>C2/c</a:t>
            </a:r>
          </a:p>
        </p:txBody>
      </p:sp>
    </p:spTree>
    <p:extLst>
      <p:ext uri="{BB962C8B-B14F-4D97-AF65-F5344CB8AC3E}">
        <p14:creationId xmlns:p14="http://schemas.microsoft.com/office/powerpoint/2010/main" val="86627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62" grpId="0" animBg="1"/>
      <p:bldP spid="2063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r>
              <a:rPr lang="en-US" altLang="en-US"/>
              <a:t>Interesting spots: (1,1,4)  2.1 </a:t>
            </a:r>
            <a:r>
              <a:rPr lang="en-US" altLang="en-US">
                <a:cs typeface="Arial" charset="0"/>
              </a:rPr>
              <a:t>Å</a:t>
            </a:r>
          </a:p>
        </p:txBody>
      </p:sp>
      <p:graphicFrame>
        <p:nvGraphicFramePr>
          <p:cNvPr id="54275" name="Object 3"/>
          <p:cNvGraphicFramePr>
            <a:graphicFrameLocks noChangeAspect="1"/>
          </p:cNvGraphicFramePr>
          <p:nvPr/>
        </p:nvGraphicFramePr>
        <p:xfrm>
          <a:off x="400050" y="1336675"/>
          <a:ext cx="7908925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3" name="Chart" r:id="rId3" imgW="7943820" imgH="5029133" progId="MSGraph.Chart.8">
                  <p:embed followColorScheme="full"/>
                </p:oleObj>
              </mc:Choice>
              <mc:Fallback>
                <p:oleObj name="Chart" r:id="rId3" imgW="7943820" imgH="502913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1336675"/>
                        <a:ext cx="7908925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6" name="Text Box 4"/>
          <p:cNvSpPr txBox="1">
            <a:spLocks noChangeArrowheads="1"/>
          </p:cNvSpPr>
          <p:nvPr/>
        </p:nvSpPr>
        <p:spPr bwMode="auto">
          <a:xfrm rot="16200000">
            <a:off x="-905668" y="3377406"/>
            <a:ext cx="259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integrated spot intensity</a:t>
            </a: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3965575" y="6280150"/>
            <a:ext cx="137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dose (MGy)</a:t>
            </a:r>
          </a:p>
        </p:txBody>
      </p:sp>
      <p:grpSp>
        <p:nvGrpSpPr>
          <p:cNvPr id="54281" name="Group 9"/>
          <p:cNvGrpSpPr>
            <a:grpSpLocks/>
          </p:cNvGrpSpPr>
          <p:nvPr/>
        </p:nvGrpSpPr>
        <p:grpSpPr bwMode="auto">
          <a:xfrm>
            <a:off x="2668588" y="4492625"/>
            <a:ext cx="2630487" cy="493713"/>
            <a:chOff x="1728" y="2948"/>
            <a:chExt cx="1657" cy="311"/>
          </a:xfrm>
        </p:grpSpPr>
        <p:sp>
          <p:nvSpPr>
            <p:cNvPr id="54282" name="Line 10"/>
            <p:cNvSpPr>
              <a:spLocks noChangeShapeType="1"/>
            </p:cNvSpPr>
            <p:nvPr/>
          </p:nvSpPr>
          <p:spPr bwMode="auto">
            <a:xfrm flipH="1">
              <a:off x="1728" y="3211"/>
              <a:ext cx="481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283" name="Text Box 11"/>
            <p:cNvSpPr txBox="1">
              <a:spLocks noChangeArrowheads="1"/>
            </p:cNvSpPr>
            <p:nvPr/>
          </p:nvSpPr>
          <p:spPr bwMode="auto">
            <a:xfrm>
              <a:off x="2285" y="2948"/>
              <a:ext cx="1100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phase reversal!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096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r>
              <a:rPr lang="en-US" altLang="en-US"/>
              <a:t>lowest-angle spot: (1,1,4)  2.1 </a:t>
            </a:r>
            <a:r>
              <a:rPr lang="en-US" altLang="en-US">
                <a:cs typeface="Arial" charset="0"/>
              </a:rPr>
              <a:t>Å</a:t>
            </a:r>
          </a:p>
        </p:txBody>
      </p:sp>
      <p:graphicFrame>
        <p:nvGraphicFramePr>
          <p:cNvPr id="84995" name="Object 3"/>
          <p:cNvGraphicFramePr>
            <a:graphicFrameLocks noChangeAspect="1"/>
          </p:cNvGraphicFramePr>
          <p:nvPr/>
        </p:nvGraphicFramePr>
        <p:xfrm>
          <a:off x="400050" y="1336675"/>
          <a:ext cx="7908925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7" name="Chart" r:id="rId3" imgW="7943820" imgH="5029133" progId="MSGraph.Chart.8">
                  <p:embed followColorScheme="full"/>
                </p:oleObj>
              </mc:Choice>
              <mc:Fallback>
                <p:oleObj name="Chart" r:id="rId3" imgW="7943820" imgH="502913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1336675"/>
                        <a:ext cx="7908925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996" name="Text Box 4"/>
          <p:cNvSpPr txBox="1">
            <a:spLocks noChangeArrowheads="1"/>
          </p:cNvSpPr>
          <p:nvPr/>
        </p:nvSpPr>
        <p:spPr bwMode="auto">
          <a:xfrm rot="16200000">
            <a:off x="-905668" y="3377406"/>
            <a:ext cx="259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integrated spot intensity</a:t>
            </a:r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4054475" y="6280150"/>
            <a:ext cx="137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dose (MGy)</a:t>
            </a:r>
          </a:p>
        </p:txBody>
      </p:sp>
    </p:spTree>
    <p:extLst>
      <p:ext uri="{BB962C8B-B14F-4D97-AF65-F5344CB8AC3E}">
        <p14:creationId xmlns:p14="http://schemas.microsoft.com/office/powerpoint/2010/main" val="24226897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r>
              <a:rPr lang="en-US" altLang="en-US"/>
              <a:t>Brightest spot: (0,0,4)  2.4 </a:t>
            </a:r>
            <a:r>
              <a:rPr lang="en-US" altLang="en-US">
                <a:cs typeface="Arial" charset="0"/>
              </a:rPr>
              <a:t>Å</a:t>
            </a:r>
          </a:p>
        </p:txBody>
      </p:sp>
      <p:graphicFrame>
        <p:nvGraphicFramePr>
          <p:cNvPr id="103427" name="Object 3"/>
          <p:cNvGraphicFramePr>
            <a:graphicFrameLocks noChangeAspect="1"/>
          </p:cNvGraphicFramePr>
          <p:nvPr/>
        </p:nvGraphicFramePr>
        <p:xfrm>
          <a:off x="400050" y="1336675"/>
          <a:ext cx="7897813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1" name="Chart" r:id="rId3" imgW="7934372" imgH="5029133" progId="MSGraph.Chart.8">
                  <p:embed followColorScheme="full"/>
                </p:oleObj>
              </mc:Choice>
              <mc:Fallback>
                <p:oleObj name="Chart" r:id="rId3" imgW="7934372" imgH="502913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1336675"/>
                        <a:ext cx="7897813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28" name="Text Box 4"/>
          <p:cNvSpPr txBox="1">
            <a:spLocks noChangeArrowheads="1"/>
          </p:cNvSpPr>
          <p:nvPr/>
        </p:nvSpPr>
        <p:spPr bwMode="auto">
          <a:xfrm rot="16200000">
            <a:off x="-905668" y="3377406"/>
            <a:ext cx="259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integrated spot intensity</a:t>
            </a:r>
          </a:p>
        </p:txBody>
      </p:sp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4054475" y="6280150"/>
            <a:ext cx="137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dose (MGy)</a:t>
            </a:r>
          </a:p>
        </p:txBody>
      </p:sp>
    </p:spTree>
    <p:extLst>
      <p:ext uri="{BB962C8B-B14F-4D97-AF65-F5344CB8AC3E}">
        <p14:creationId xmlns:p14="http://schemas.microsoft.com/office/powerpoint/2010/main" val="308770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r>
              <a:rPr lang="en-US" altLang="en-US"/>
              <a:t>Brightest spot: (0,0,4)  2.4 </a:t>
            </a:r>
            <a:r>
              <a:rPr lang="en-US" altLang="en-US">
                <a:cs typeface="Arial" charset="0"/>
              </a:rPr>
              <a:t>Å</a:t>
            </a:r>
          </a:p>
        </p:txBody>
      </p:sp>
      <p:graphicFrame>
        <p:nvGraphicFramePr>
          <p:cNvPr id="299011" name="Object 3"/>
          <p:cNvGraphicFramePr>
            <a:graphicFrameLocks noChangeAspect="1"/>
          </p:cNvGraphicFramePr>
          <p:nvPr/>
        </p:nvGraphicFramePr>
        <p:xfrm>
          <a:off x="400050" y="1336675"/>
          <a:ext cx="7897813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5" name="Chart" r:id="rId3" imgW="7934372" imgH="5029133" progId="MSGraph.Chart.8">
                  <p:embed followColorScheme="full"/>
                </p:oleObj>
              </mc:Choice>
              <mc:Fallback>
                <p:oleObj name="Chart" r:id="rId3" imgW="7934372" imgH="502913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1336675"/>
                        <a:ext cx="7897813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9012" name="Text Box 4"/>
          <p:cNvSpPr txBox="1">
            <a:spLocks noChangeArrowheads="1"/>
          </p:cNvSpPr>
          <p:nvPr/>
        </p:nvSpPr>
        <p:spPr bwMode="auto">
          <a:xfrm rot="16200000">
            <a:off x="-905668" y="3377406"/>
            <a:ext cx="259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integrated spot intensity</a:t>
            </a:r>
          </a:p>
        </p:txBody>
      </p:sp>
      <p:sp>
        <p:nvSpPr>
          <p:cNvPr id="299013" name="Text Box 5"/>
          <p:cNvSpPr txBox="1">
            <a:spLocks noChangeArrowheads="1"/>
          </p:cNvSpPr>
          <p:nvPr/>
        </p:nvSpPr>
        <p:spPr bwMode="auto">
          <a:xfrm>
            <a:off x="4054475" y="6280150"/>
            <a:ext cx="137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dose (MGy)</a:t>
            </a:r>
          </a:p>
        </p:txBody>
      </p:sp>
    </p:spTree>
    <p:extLst>
      <p:ext uri="{BB962C8B-B14F-4D97-AF65-F5344CB8AC3E}">
        <p14:creationId xmlns:p14="http://schemas.microsoft.com/office/powerpoint/2010/main" val="377610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r>
              <a:rPr lang="en-US" altLang="en-US"/>
              <a:t>BEWARE: XDS will re-scale data!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1200">
                <a:latin typeface="Courier New" pitchFamily="49" charset="0"/>
              </a:rPr>
              <a:t>******************************************************************************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200">
                <a:latin typeface="Courier New" pitchFamily="49" charset="0"/>
              </a:rPr>
              <a:t>    CORRECTION PARAMETERS FOR THE STANDARD ERROR OF REFLECTION INTENSITIES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200">
                <a:latin typeface="Courier New" pitchFamily="49" charset="0"/>
              </a:rPr>
              <a:t> ******************************************************************************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200">
              <a:latin typeface="Courier New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200">
                <a:latin typeface="Courier New" pitchFamily="49" charset="0"/>
              </a:rPr>
              <a:t> The variance v0(I) of the intensity I obtained from counting statistics is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200">
                <a:latin typeface="Courier New" pitchFamily="49" charset="0"/>
              </a:rPr>
              <a:t> replaced by v(I)=a*(v0(I)+b*I^2). The model parameters a, b are chosen to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200">
                <a:latin typeface="Courier New" pitchFamily="49" charset="0"/>
              </a:rPr>
              <a:t> minimize the discrepancies between v(I) and the variance estimated from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200">
                <a:latin typeface="Courier New" pitchFamily="49" charset="0"/>
              </a:rPr>
              <a:t> sample statistics of symmetry related reflections. This model implicates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200">
                <a:latin typeface="Courier New" pitchFamily="49" charset="0"/>
              </a:rPr>
              <a:t> an asymptotic limit ISa=1/SQRT(a*b) for the highest I/Sigma(I) that the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200">
                <a:latin typeface="Courier New" pitchFamily="49" charset="0"/>
              </a:rPr>
              <a:t> experimental setup can produce (Diederichs (2010) Acta Cryst D66, 733-740).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200">
                <a:latin typeface="Courier New" pitchFamily="49" charset="0"/>
              </a:rPr>
              <a:t> Often the value of ISa is reduced from the initial value ISa0 due to systematic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200">
                <a:latin typeface="Courier New" pitchFamily="49" charset="0"/>
              </a:rPr>
              <a:t> errors showing up by comparison with other data sets in the scaling procedure.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200">
                <a:latin typeface="Courier New" pitchFamily="49" charset="0"/>
              </a:rPr>
              <a:t> (ISa=ISa0=-1 if v0 is unknown for a data set.)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200">
              <a:latin typeface="Courier New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200">
                <a:latin typeface="Courier New" pitchFamily="49" charset="0"/>
              </a:rPr>
              <a:t>     a        b          ISa    ISa0   INPUT DATA SET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200">
                <a:latin typeface="Courier New" pitchFamily="49" charset="0"/>
              </a:rPr>
              <a:t> 7.021E+00  2.058E-04   26.31   28.49 wedge1/XDS_ASCII.HKL                       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200">
                <a:latin typeface="Courier New" pitchFamily="49" charset="0"/>
              </a:rPr>
              <a:t> 1.338E+01  5.984E-05   35.34   32.63 wedge2/XDS_ASCII.HKL                       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200">
                <a:latin typeface="Courier New" pitchFamily="49" charset="0"/>
              </a:rPr>
              <a:t> 1.996E+01  6.606E-05   27.54   23.96 wedge3/XDS_ASCII.HKL                       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200">
                <a:latin typeface="Courier New" pitchFamily="49" charset="0"/>
              </a:rPr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200">
              <a:latin typeface="Courier New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200">
                <a:latin typeface="Courier New" pitchFamily="49" charset="0"/>
              </a:rPr>
              <a:t> FACTOR TO PLACE ALL DATA SETS TO AN APPROXIMATE ABSOLUTE SCALE   0.3470E+00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200">
                <a:latin typeface="Courier New" pitchFamily="49" charset="0"/>
              </a:rPr>
              <a:t> (ASSUMING A PROTEIN WITH 50% SOLVENT)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200">
              <a:latin typeface="Courier New" pitchFamily="49" charset="0"/>
            </a:endParaRPr>
          </a:p>
        </p:txBody>
      </p:sp>
      <p:sp>
        <p:nvSpPr>
          <p:cNvPr id="82948" name="Oval 4"/>
          <p:cNvSpPr>
            <a:spLocks noChangeArrowheads="1"/>
          </p:cNvSpPr>
          <p:nvPr/>
        </p:nvSpPr>
        <p:spPr bwMode="auto">
          <a:xfrm>
            <a:off x="6454775" y="5092700"/>
            <a:ext cx="1290638" cy="5365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96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8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30" name="Picture 6" descr="face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100" y="-39688"/>
            <a:ext cx="10117138" cy="689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r>
              <a:rPr lang="en-US" altLang="en-US"/>
              <a:t>“Cleanup beam” method for </a:t>
            </a:r>
            <a:br>
              <a:rPr lang="en-US" altLang="en-US"/>
            </a:br>
            <a:r>
              <a:rPr lang="en-US" altLang="en-US"/>
              <a:t>flat dose profile</a:t>
            </a:r>
          </a:p>
        </p:txBody>
      </p:sp>
      <p:grpSp>
        <p:nvGrpSpPr>
          <p:cNvPr id="77831" name="Group 7"/>
          <p:cNvGrpSpPr>
            <a:grpSpLocks/>
          </p:cNvGrpSpPr>
          <p:nvPr/>
        </p:nvGrpSpPr>
        <p:grpSpPr bwMode="auto">
          <a:xfrm>
            <a:off x="187325" y="1336675"/>
            <a:ext cx="8853488" cy="5334000"/>
            <a:chOff x="118" y="842"/>
            <a:chExt cx="5577" cy="3360"/>
          </a:xfrm>
        </p:grpSpPr>
        <p:graphicFrame>
          <p:nvGraphicFramePr>
            <p:cNvPr id="77827" name="Object 3"/>
            <p:cNvGraphicFramePr>
              <a:graphicFrameLocks noChangeAspect="1"/>
            </p:cNvGraphicFramePr>
            <p:nvPr/>
          </p:nvGraphicFramePr>
          <p:xfrm>
            <a:off x="252" y="842"/>
            <a:ext cx="5443" cy="31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759" name="Chart" r:id="rId4" imgW="8677249" imgH="5029133" progId="MSGraph.Chart.8">
                    <p:embed followColorScheme="full"/>
                  </p:oleObj>
                </mc:Choice>
                <mc:Fallback>
                  <p:oleObj name="Chart" r:id="rId4" imgW="8677249" imgH="5029133" progId="MSGraph.Chart.8">
                    <p:embed followColorScheme="full"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2" y="842"/>
                          <a:ext cx="5443" cy="31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7828" name="Text Box 4"/>
            <p:cNvSpPr txBox="1">
              <a:spLocks noChangeArrowheads="1"/>
            </p:cNvSpPr>
            <p:nvPr/>
          </p:nvSpPr>
          <p:spPr bwMode="auto">
            <a:xfrm rot="16200000">
              <a:off x="-616" y="2080"/>
              <a:ext cx="17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normalized photons/</a:t>
              </a:r>
              <a:r>
                <a:rPr lang="en-US" altLang="en-US">
                  <a:solidFill>
                    <a:srgbClr val="000000"/>
                  </a:solidFill>
                  <a:cs typeface="Arial" charset="0"/>
                </a:rPr>
                <a:t>area</a:t>
              </a:r>
              <a:endParaRPr lang="el-GR" alt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77829" name="Text Box 5"/>
            <p:cNvSpPr txBox="1">
              <a:spLocks noChangeArrowheads="1"/>
            </p:cNvSpPr>
            <p:nvPr/>
          </p:nvSpPr>
          <p:spPr bwMode="auto">
            <a:xfrm>
              <a:off x="1622" y="3971"/>
              <a:ext cx="245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position relative to beam center (</a:t>
              </a:r>
              <a:r>
                <a:rPr lang="el-GR" altLang="en-US">
                  <a:solidFill>
                    <a:srgbClr val="000000"/>
                  </a:solidFill>
                  <a:cs typeface="Arial" charset="0"/>
                </a:rPr>
                <a:t>μ</a:t>
              </a:r>
              <a:r>
                <a:rPr lang="en-US" altLang="en-US">
                  <a:solidFill>
                    <a:srgbClr val="000000"/>
                  </a:solidFill>
                  <a:cs typeface="Arial" charset="0"/>
                </a:rPr>
                <a:t>m</a:t>
              </a:r>
              <a:r>
                <a:rPr lang="en-US" altLang="en-US">
                  <a:solidFill>
                    <a:srgbClr val="000000"/>
                  </a:solidFill>
                </a:rPr>
                <a:t>)</a:t>
              </a:r>
            </a:p>
          </p:txBody>
        </p:sp>
      </p:grpSp>
      <p:sp>
        <p:nvSpPr>
          <p:cNvPr id="77832" name="Oval 8"/>
          <p:cNvSpPr>
            <a:spLocks noChangeArrowheads="1"/>
          </p:cNvSpPr>
          <p:nvPr/>
        </p:nvSpPr>
        <p:spPr bwMode="auto">
          <a:xfrm>
            <a:off x="2079625" y="2003425"/>
            <a:ext cx="3357563" cy="3354388"/>
          </a:xfrm>
          <a:prstGeom prst="ellips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37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2" grpId="0" animBg="1"/>
      <p:bldP spid="77832" grpId="1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r>
              <a:rPr lang="en-US" altLang="en-US"/>
              <a:t>“Cleanup beam” method for </a:t>
            </a:r>
            <a:br>
              <a:rPr lang="en-US" altLang="en-US"/>
            </a:br>
            <a:r>
              <a:rPr lang="en-US" altLang="en-US"/>
              <a:t>flat dose profile</a:t>
            </a:r>
          </a:p>
        </p:txBody>
      </p:sp>
      <p:graphicFrame>
        <p:nvGraphicFramePr>
          <p:cNvPr id="75779" name="Object 3"/>
          <p:cNvGraphicFramePr>
            <a:graphicFrameLocks noChangeAspect="1"/>
          </p:cNvGraphicFramePr>
          <p:nvPr/>
        </p:nvGraphicFramePr>
        <p:xfrm>
          <a:off x="400050" y="1336675"/>
          <a:ext cx="8640763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83" name="Chart" r:id="rId3" imgW="8677249" imgH="5029133" progId="MSGraph.Chart.8">
                  <p:embed followColorScheme="full"/>
                </p:oleObj>
              </mc:Choice>
              <mc:Fallback>
                <p:oleObj name="Chart" r:id="rId3" imgW="8677249" imgH="502913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1336675"/>
                        <a:ext cx="8640763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780" name="Text Box 4"/>
          <p:cNvSpPr txBox="1">
            <a:spLocks noChangeArrowheads="1"/>
          </p:cNvSpPr>
          <p:nvPr/>
        </p:nvSpPr>
        <p:spPr bwMode="auto">
          <a:xfrm rot="16200000">
            <a:off x="-978693" y="3302793"/>
            <a:ext cx="269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normalized photons/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area</a:t>
            </a:r>
            <a:endParaRPr lang="el-GR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2574925" y="6303963"/>
            <a:ext cx="38973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position relative to beam center (</a:t>
            </a:r>
            <a:r>
              <a:rPr lang="el-GR" altLang="en-US">
                <a:solidFill>
                  <a:srgbClr val="000000"/>
                </a:solidFill>
                <a:cs typeface="Arial" charset="0"/>
              </a:rPr>
              <a:t>μ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m</a:t>
            </a:r>
            <a:r>
              <a:rPr lang="en-US" altLang="en-US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849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</p:spPr>
        <p:txBody>
          <a:bodyPr/>
          <a:lstStyle/>
          <a:p>
            <a:r>
              <a:rPr lang="en-US" altLang="en-US"/>
              <a:t>Radiation Damage Model</a:t>
            </a:r>
          </a:p>
        </p:txBody>
      </p:sp>
      <p:sp>
        <p:nvSpPr>
          <p:cNvPr id="3227651" name="Text Box 3"/>
          <p:cNvSpPr txBox="1">
            <a:spLocks noChangeArrowheads="1"/>
          </p:cNvSpPr>
          <p:nvPr/>
        </p:nvSpPr>
        <p:spPr bwMode="auto">
          <a:xfrm>
            <a:off x="1736725" y="3840163"/>
            <a:ext cx="567055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I</a:t>
            </a:r>
            <a:r>
              <a:rPr lang="en-US" altLang="en-US">
                <a:solidFill>
                  <a:srgbClr val="000000"/>
                </a:solidFill>
              </a:rPr>
              <a:t>		- average observed spot intensity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I</a:t>
            </a:r>
            <a:r>
              <a:rPr lang="en-US" altLang="en-US" b="1" baseline="-25000">
                <a:solidFill>
                  <a:srgbClr val="000000"/>
                </a:solidFill>
              </a:rPr>
              <a:t>0</a:t>
            </a:r>
            <a:r>
              <a:rPr lang="en-US" altLang="en-US">
                <a:solidFill>
                  <a:srgbClr val="000000"/>
                </a:solidFill>
              </a:rPr>
              <a:t>		- intensity of “undamaged” spot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dose</a:t>
            </a:r>
            <a:r>
              <a:rPr lang="en-US" altLang="en-US">
                <a:solidFill>
                  <a:srgbClr val="000000"/>
                </a:solidFill>
              </a:rPr>
              <a:t>		- absorbed dose (MGy)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H</a:t>
            </a:r>
            <a:r>
              <a:rPr lang="en-US" altLang="en-US">
                <a:solidFill>
                  <a:srgbClr val="000000"/>
                </a:solidFill>
              </a:rPr>
              <a:t> 		- 10 MGy/</a:t>
            </a:r>
            <a:r>
              <a:rPr lang="en-US" altLang="en-US">
                <a:solidFill>
                  <a:srgbClr val="000000"/>
                </a:solidFill>
                <a:cs typeface="Arial" pitchFamily="34" charset="0"/>
              </a:rPr>
              <a:t>Å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d</a:t>
            </a:r>
            <a:r>
              <a:rPr lang="en-US" altLang="en-US">
                <a:solidFill>
                  <a:srgbClr val="000000"/>
                </a:solidFill>
                <a:cs typeface="Arial" pitchFamily="34" charset="0"/>
              </a:rPr>
              <a:t>		- resolution of spot (Å)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baseline="30000">
              <a:solidFill>
                <a:srgbClr val="000000"/>
              </a:solidFill>
            </a:endParaRPr>
          </a:p>
        </p:txBody>
      </p:sp>
      <p:sp>
        <p:nvSpPr>
          <p:cNvPr id="3227652" name="Text Box 4"/>
          <p:cNvSpPr txBox="1">
            <a:spLocks noChangeArrowheads="1"/>
          </p:cNvSpPr>
          <p:nvPr/>
        </p:nvSpPr>
        <p:spPr bwMode="auto">
          <a:xfrm>
            <a:off x="2133600" y="2354263"/>
            <a:ext cx="5729288" cy="120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I  = I</a:t>
            </a:r>
            <a:r>
              <a:rPr lang="en-US" altLang="en-US" sz="2800" b="1" baseline="-25000">
                <a:solidFill>
                  <a:srgbClr val="000000"/>
                </a:solidFill>
                <a:cs typeface="Arial" pitchFamily="34" charset="0"/>
              </a:rPr>
              <a:t>0 </a:t>
            </a: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 exp(-ln(2)            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     </a:t>
            </a:r>
            <a:endParaRPr lang="el-GR" altLang="en-US" sz="28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227653" name="Text Box 5"/>
          <p:cNvSpPr txBox="1">
            <a:spLocks noChangeArrowheads="1"/>
          </p:cNvSpPr>
          <p:nvPr/>
        </p:nvSpPr>
        <p:spPr bwMode="auto">
          <a:xfrm>
            <a:off x="3089275" y="1384300"/>
            <a:ext cx="3271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global (lattice) damage</a:t>
            </a:r>
          </a:p>
        </p:txBody>
      </p:sp>
      <p:grpSp>
        <p:nvGrpSpPr>
          <p:cNvPr id="3227654" name="Group 6"/>
          <p:cNvGrpSpPr>
            <a:grpSpLocks/>
          </p:cNvGrpSpPr>
          <p:nvPr/>
        </p:nvGrpSpPr>
        <p:grpSpPr bwMode="auto">
          <a:xfrm>
            <a:off x="4937125" y="2233613"/>
            <a:ext cx="1016000" cy="1038225"/>
            <a:chOff x="3593" y="1391"/>
            <a:chExt cx="640" cy="654"/>
          </a:xfrm>
        </p:grpSpPr>
        <p:sp>
          <p:nvSpPr>
            <p:cNvPr id="3227655" name="Rectangle 7"/>
            <p:cNvSpPr>
              <a:spLocks noChangeArrowheads="1"/>
            </p:cNvSpPr>
            <p:nvPr/>
          </p:nvSpPr>
          <p:spPr bwMode="auto">
            <a:xfrm>
              <a:off x="3593" y="1391"/>
              <a:ext cx="64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rgbClr val="000000"/>
                  </a:solidFill>
                </a:rPr>
                <a:t>dose</a:t>
              </a:r>
            </a:p>
          </p:txBody>
        </p:sp>
        <p:sp>
          <p:nvSpPr>
            <p:cNvPr id="3227656" name="Rectangle 8"/>
            <p:cNvSpPr>
              <a:spLocks noChangeArrowheads="1"/>
            </p:cNvSpPr>
            <p:nvPr/>
          </p:nvSpPr>
          <p:spPr bwMode="auto">
            <a:xfrm>
              <a:off x="3674" y="1718"/>
              <a:ext cx="47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rgbClr val="000000"/>
                  </a:solidFill>
                </a:rPr>
                <a:t>d</a:t>
              </a:r>
              <a:r>
                <a:rPr lang="en-US" altLang="en-US" sz="2800" b="1">
                  <a:solidFill>
                    <a:srgbClr val="000000"/>
                  </a:solidFill>
                  <a:cs typeface="Arial" pitchFamily="34" charset="0"/>
                </a:rPr>
                <a:t>∙H</a:t>
              </a:r>
            </a:p>
          </p:txBody>
        </p:sp>
        <p:sp>
          <p:nvSpPr>
            <p:cNvPr id="3227657" name="Line 9"/>
            <p:cNvSpPr>
              <a:spLocks noChangeShapeType="1"/>
            </p:cNvSpPr>
            <p:nvPr/>
          </p:nvSpPr>
          <p:spPr bwMode="auto">
            <a:xfrm>
              <a:off x="3593" y="1726"/>
              <a:ext cx="64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06056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face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100" y="-39688"/>
            <a:ext cx="10117138" cy="689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r>
              <a:rPr lang="en-US" altLang="en-US"/>
              <a:t>“Cleanup beam” method for </a:t>
            </a:r>
            <a:br>
              <a:rPr lang="en-US" altLang="en-US"/>
            </a:br>
            <a:r>
              <a:rPr lang="en-US" altLang="en-US"/>
              <a:t>flat dose profile</a:t>
            </a:r>
          </a:p>
        </p:txBody>
      </p:sp>
      <p:graphicFrame>
        <p:nvGraphicFramePr>
          <p:cNvPr id="76804" name="Object 4"/>
          <p:cNvGraphicFramePr>
            <a:graphicFrameLocks noChangeAspect="1"/>
          </p:cNvGraphicFramePr>
          <p:nvPr/>
        </p:nvGraphicFramePr>
        <p:xfrm>
          <a:off x="400050" y="1336675"/>
          <a:ext cx="8640763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07" name="Chart" r:id="rId4" imgW="8677249" imgH="5029133" progId="MSGraph.Chart.8">
                  <p:embed followColorScheme="full"/>
                </p:oleObj>
              </mc:Choice>
              <mc:Fallback>
                <p:oleObj name="Chart" r:id="rId4" imgW="8677249" imgH="502913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1336675"/>
                        <a:ext cx="8640763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805" name="Text Box 5"/>
          <p:cNvSpPr txBox="1">
            <a:spLocks noChangeArrowheads="1"/>
          </p:cNvSpPr>
          <p:nvPr/>
        </p:nvSpPr>
        <p:spPr bwMode="auto">
          <a:xfrm rot="16200000">
            <a:off x="-978693" y="3302793"/>
            <a:ext cx="269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normalized photons/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area</a:t>
            </a:r>
            <a:endParaRPr lang="el-GR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6806" name="Text Box 6"/>
          <p:cNvSpPr txBox="1">
            <a:spLocks noChangeArrowheads="1"/>
          </p:cNvSpPr>
          <p:nvPr/>
        </p:nvSpPr>
        <p:spPr bwMode="auto">
          <a:xfrm>
            <a:off x="2574925" y="6303963"/>
            <a:ext cx="38973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position relative to beam center (</a:t>
            </a:r>
            <a:r>
              <a:rPr lang="el-GR" altLang="en-US">
                <a:solidFill>
                  <a:srgbClr val="000000"/>
                </a:solidFill>
                <a:cs typeface="Arial" charset="0"/>
              </a:rPr>
              <a:t>μ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m</a:t>
            </a:r>
            <a:r>
              <a:rPr lang="en-US" altLang="en-US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782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NaAc6_0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57500"/>
            <a:ext cx="4762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5" name="Picture 3" descr="NaAc5_0M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762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6" name="Picture 4" descr="xtals_0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-325438" y="2740025"/>
            <a:ext cx="2290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~0 MGy</a:t>
            </a:r>
          </a:p>
        </p:txBody>
      </p:sp>
      <p:sp>
        <p:nvSpPr>
          <p:cNvPr id="74765" name="Oval 13"/>
          <p:cNvSpPr>
            <a:spLocks noChangeArrowheads="1"/>
          </p:cNvSpPr>
          <p:nvPr/>
        </p:nvSpPr>
        <p:spPr bwMode="auto">
          <a:xfrm>
            <a:off x="577850" y="1069975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4768" name="Group 16"/>
          <p:cNvGrpSpPr>
            <a:grpSpLocks/>
          </p:cNvGrpSpPr>
          <p:nvPr/>
        </p:nvGrpSpPr>
        <p:grpSpPr bwMode="auto">
          <a:xfrm>
            <a:off x="573088" y="898525"/>
            <a:ext cx="3197225" cy="700088"/>
            <a:chOff x="361" y="566"/>
            <a:chExt cx="2014" cy="441"/>
          </a:xfrm>
        </p:grpSpPr>
        <p:sp>
          <p:nvSpPr>
            <p:cNvPr id="74766" name="Freeform 14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1389 h 1389"/>
                <a:gd name="T2" fmla="*/ 442 w 3172"/>
                <a:gd name="T3" fmla="*/ 1350 h 1389"/>
                <a:gd name="T4" fmla="*/ 813 w 3172"/>
                <a:gd name="T5" fmla="*/ 1286 h 1389"/>
                <a:gd name="T6" fmla="*/ 1302 w 3172"/>
                <a:gd name="T7" fmla="*/ 1105 h 1389"/>
                <a:gd name="T8" fmla="*/ 1783 w 3172"/>
                <a:gd name="T9" fmla="*/ 797 h 1389"/>
                <a:gd name="T10" fmla="*/ 2170 w 3172"/>
                <a:gd name="T11" fmla="*/ 490 h 1389"/>
                <a:gd name="T12" fmla="*/ 2509 w 3172"/>
                <a:gd name="T13" fmla="*/ 245 h 1389"/>
                <a:gd name="T14" fmla="*/ 2785 w 3172"/>
                <a:gd name="T15" fmla="*/ 87 h 1389"/>
                <a:gd name="T16" fmla="*/ 3014 w 3172"/>
                <a:gd name="T17" fmla="*/ 16 h 1389"/>
                <a:gd name="T18" fmla="*/ 3172 w 3172"/>
                <a:gd name="T19" fmla="*/ 0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767" name="Freeform 15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1389 h 1389"/>
                <a:gd name="T2" fmla="*/ 442 w 3172"/>
                <a:gd name="T3" fmla="*/ 1350 h 1389"/>
                <a:gd name="T4" fmla="*/ 813 w 3172"/>
                <a:gd name="T5" fmla="*/ 1286 h 1389"/>
                <a:gd name="T6" fmla="*/ 1302 w 3172"/>
                <a:gd name="T7" fmla="*/ 1105 h 1389"/>
                <a:gd name="T8" fmla="*/ 1783 w 3172"/>
                <a:gd name="T9" fmla="*/ 797 h 1389"/>
                <a:gd name="T10" fmla="*/ 2170 w 3172"/>
                <a:gd name="T11" fmla="*/ 490 h 1389"/>
                <a:gd name="T12" fmla="*/ 2509 w 3172"/>
                <a:gd name="T13" fmla="*/ 245 h 1389"/>
                <a:gd name="T14" fmla="*/ 2785 w 3172"/>
                <a:gd name="T15" fmla="*/ 87 h 1389"/>
                <a:gd name="T16" fmla="*/ 3014 w 3172"/>
                <a:gd name="T17" fmla="*/ 16 h 1389"/>
                <a:gd name="T18" fmla="*/ 3172 w 3172"/>
                <a:gd name="T19" fmla="*/ 0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4769" name="Group 17"/>
          <p:cNvGrpSpPr>
            <a:grpSpLocks/>
          </p:cNvGrpSpPr>
          <p:nvPr/>
        </p:nvGrpSpPr>
        <p:grpSpPr bwMode="auto">
          <a:xfrm>
            <a:off x="3744913" y="901700"/>
            <a:ext cx="3197225" cy="700088"/>
            <a:chOff x="361" y="566"/>
            <a:chExt cx="2014" cy="441"/>
          </a:xfrm>
        </p:grpSpPr>
        <p:sp>
          <p:nvSpPr>
            <p:cNvPr id="74770" name="Freeform 18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1389 h 1389"/>
                <a:gd name="T2" fmla="*/ 442 w 3172"/>
                <a:gd name="T3" fmla="*/ 1350 h 1389"/>
                <a:gd name="T4" fmla="*/ 813 w 3172"/>
                <a:gd name="T5" fmla="*/ 1286 h 1389"/>
                <a:gd name="T6" fmla="*/ 1302 w 3172"/>
                <a:gd name="T7" fmla="*/ 1105 h 1389"/>
                <a:gd name="T8" fmla="*/ 1783 w 3172"/>
                <a:gd name="T9" fmla="*/ 797 h 1389"/>
                <a:gd name="T10" fmla="*/ 2170 w 3172"/>
                <a:gd name="T11" fmla="*/ 490 h 1389"/>
                <a:gd name="T12" fmla="*/ 2509 w 3172"/>
                <a:gd name="T13" fmla="*/ 245 h 1389"/>
                <a:gd name="T14" fmla="*/ 2785 w 3172"/>
                <a:gd name="T15" fmla="*/ 87 h 1389"/>
                <a:gd name="T16" fmla="*/ 3014 w 3172"/>
                <a:gd name="T17" fmla="*/ 16 h 1389"/>
                <a:gd name="T18" fmla="*/ 3172 w 3172"/>
                <a:gd name="T19" fmla="*/ 0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771" name="Freeform 19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1389 h 1389"/>
                <a:gd name="T2" fmla="*/ 442 w 3172"/>
                <a:gd name="T3" fmla="*/ 1350 h 1389"/>
                <a:gd name="T4" fmla="*/ 813 w 3172"/>
                <a:gd name="T5" fmla="*/ 1286 h 1389"/>
                <a:gd name="T6" fmla="*/ 1302 w 3172"/>
                <a:gd name="T7" fmla="*/ 1105 h 1389"/>
                <a:gd name="T8" fmla="*/ 1783 w 3172"/>
                <a:gd name="T9" fmla="*/ 797 h 1389"/>
                <a:gd name="T10" fmla="*/ 2170 w 3172"/>
                <a:gd name="T11" fmla="*/ 490 h 1389"/>
                <a:gd name="T12" fmla="*/ 2509 w 3172"/>
                <a:gd name="T13" fmla="*/ 245 h 1389"/>
                <a:gd name="T14" fmla="*/ 2785 w 3172"/>
                <a:gd name="T15" fmla="*/ 87 h 1389"/>
                <a:gd name="T16" fmla="*/ 3014 w 3172"/>
                <a:gd name="T17" fmla="*/ 16 h 1389"/>
                <a:gd name="T18" fmla="*/ 3172 w 3172"/>
                <a:gd name="T19" fmla="*/ 0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4772" name="Group 20"/>
          <p:cNvGrpSpPr>
            <a:grpSpLocks/>
          </p:cNvGrpSpPr>
          <p:nvPr/>
        </p:nvGrpSpPr>
        <p:grpSpPr bwMode="auto">
          <a:xfrm>
            <a:off x="5811838" y="901700"/>
            <a:ext cx="3197225" cy="700088"/>
            <a:chOff x="361" y="566"/>
            <a:chExt cx="2014" cy="441"/>
          </a:xfrm>
        </p:grpSpPr>
        <p:sp>
          <p:nvSpPr>
            <p:cNvPr id="74773" name="Freeform 21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1389 h 1389"/>
                <a:gd name="T2" fmla="*/ 442 w 3172"/>
                <a:gd name="T3" fmla="*/ 1350 h 1389"/>
                <a:gd name="T4" fmla="*/ 813 w 3172"/>
                <a:gd name="T5" fmla="*/ 1286 h 1389"/>
                <a:gd name="T6" fmla="*/ 1302 w 3172"/>
                <a:gd name="T7" fmla="*/ 1105 h 1389"/>
                <a:gd name="T8" fmla="*/ 1783 w 3172"/>
                <a:gd name="T9" fmla="*/ 797 h 1389"/>
                <a:gd name="T10" fmla="*/ 2170 w 3172"/>
                <a:gd name="T11" fmla="*/ 490 h 1389"/>
                <a:gd name="T12" fmla="*/ 2509 w 3172"/>
                <a:gd name="T13" fmla="*/ 245 h 1389"/>
                <a:gd name="T14" fmla="*/ 2785 w 3172"/>
                <a:gd name="T15" fmla="*/ 87 h 1389"/>
                <a:gd name="T16" fmla="*/ 3014 w 3172"/>
                <a:gd name="T17" fmla="*/ 16 h 1389"/>
                <a:gd name="T18" fmla="*/ 3172 w 3172"/>
                <a:gd name="T19" fmla="*/ 0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774" name="Freeform 22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1389 h 1389"/>
                <a:gd name="T2" fmla="*/ 442 w 3172"/>
                <a:gd name="T3" fmla="*/ 1350 h 1389"/>
                <a:gd name="T4" fmla="*/ 813 w 3172"/>
                <a:gd name="T5" fmla="*/ 1286 h 1389"/>
                <a:gd name="T6" fmla="*/ 1302 w 3172"/>
                <a:gd name="T7" fmla="*/ 1105 h 1389"/>
                <a:gd name="T8" fmla="*/ 1783 w 3172"/>
                <a:gd name="T9" fmla="*/ 797 h 1389"/>
                <a:gd name="T10" fmla="*/ 2170 w 3172"/>
                <a:gd name="T11" fmla="*/ 490 h 1389"/>
                <a:gd name="T12" fmla="*/ 2509 w 3172"/>
                <a:gd name="T13" fmla="*/ 245 h 1389"/>
                <a:gd name="T14" fmla="*/ 2785 w 3172"/>
                <a:gd name="T15" fmla="*/ 87 h 1389"/>
                <a:gd name="T16" fmla="*/ 3014 w 3172"/>
                <a:gd name="T17" fmla="*/ 16 h 1389"/>
                <a:gd name="T18" fmla="*/ 3172 w 3172"/>
                <a:gd name="T19" fmla="*/ 0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4775" name="Oval 23"/>
          <p:cNvSpPr>
            <a:spLocks noChangeArrowheads="1"/>
          </p:cNvSpPr>
          <p:nvPr/>
        </p:nvSpPr>
        <p:spPr bwMode="auto">
          <a:xfrm>
            <a:off x="5853113" y="1009650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56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65" grpId="0" animBg="1"/>
      <p:bldP spid="74775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9639" name="Picture 7" descr="NaAc6_5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57500"/>
            <a:ext cx="4762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0" name="Picture 8" descr="NaAc5_5M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762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41" name="Picture 9" descr="xtals_5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-325438" y="2740025"/>
            <a:ext cx="2290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    5 MGy</a:t>
            </a:r>
          </a:p>
        </p:txBody>
      </p:sp>
      <p:sp>
        <p:nvSpPr>
          <p:cNvPr id="69644" name="Oval 12"/>
          <p:cNvSpPr>
            <a:spLocks noChangeArrowheads="1"/>
          </p:cNvSpPr>
          <p:nvPr/>
        </p:nvSpPr>
        <p:spPr bwMode="auto">
          <a:xfrm>
            <a:off x="577850" y="1069975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69645" name="Group 13"/>
          <p:cNvGrpSpPr>
            <a:grpSpLocks/>
          </p:cNvGrpSpPr>
          <p:nvPr/>
        </p:nvGrpSpPr>
        <p:grpSpPr bwMode="auto">
          <a:xfrm>
            <a:off x="573088" y="898525"/>
            <a:ext cx="3197225" cy="700088"/>
            <a:chOff x="361" y="566"/>
            <a:chExt cx="2014" cy="441"/>
          </a:xfrm>
        </p:grpSpPr>
        <p:sp>
          <p:nvSpPr>
            <p:cNvPr id="69646" name="Freeform 14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1389 h 1389"/>
                <a:gd name="T2" fmla="*/ 442 w 3172"/>
                <a:gd name="T3" fmla="*/ 1350 h 1389"/>
                <a:gd name="T4" fmla="*/ 813 w 3172"/>
                <a:gd name="T5" fmla="*/ 1286 h 1389"/>
                <a:gd name="T6" fmla="*/ 1302 w 3172"/>
                <a:gd name="T7" fmla="*/ 1105 h 1389"/>
                <a:gd name="T8" fmla="*/ 1783 w 3172"/>
                <a:gd name="T9" fmla="*/ 797 h 1389"/>
                <a:gd name="T10" fmla="*/ 2170 w 3172"/>
                <a:gd name="T11" fmla="*/ 490 h 1389"/>
                <a:gd name="T12" fmla="*/ 2509 w 3172"/>
                <a:gd name="T13" fmla="*/ 245 h 1389"/>
                <a:gd name="T14" fmla="*/ 2785 w 3172"/>
                <a:gd name="T15" fmla="*/ 87 h 1389"/>
                <a:gd name="T16" fmla="*/ 3014 w 3172"/>
                <a:gd name="T17" fmla="*/ 16 h 1389"/>
                <a:gd name="T18" fmla="*/ 3172 w 3172"/>
                <a:gd name="T19" fmla="*/ 0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47" name="Freeform 15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1389 h 1389"/>
                <a:gd name="T2" fmla="*/ 442 w 3172"/>
                <a:gd name="T3" fmla="*/ 1350 h 1389"/>
                <a:gd name="T4" fmla="*/ 813 w 3172"/>
                <a:gd name="T5" fmla="*/ 1286 h 1389"/>
                <a:gd name="T6" fmla="*/ 1302 w 3172"/>
                <a:gd name="T7" fmla="*/ 1105 h 1389"/>
                <a:gd name="T8" fmla="*/ 1783 w 3172"/>
                <a:gd name="T9" fmla="*/ 797 h 1389"/>
                <a:gd name="T10" fmla="*/ 2170 w 3172"/>
                <a:gd name="T11" fmla="*/ 490 h 1389"/>
                <a:gd name="T12" fmla="*/ 2509 w 3172"/>
                <a:gd name="T13" fmla="*/ 245 h 1389"/>
                <a:gd name="T14" fmla="*/ 2785 w 3172"/>
                <a:gd name="T15" fmla="*/ 87 h 1389"/>
                <a:gd name="T16" fmla="*/ 3014 w 3172"/>
                <a:gd name="T17" fmla="*/ 16 h 1389"/>
                <a:gd name="T18" fmla="*/ 3172 w 3172"/>
                <a:gd name="T19" fmla="*/ 0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648" name="Group 16"/>
          <p:cNvGrpSpPr>
            <a:grpSpLocks/>
          </p:cNvGrpSpPr>
          <p:nvPr/>
        </p:nvGrpSpPr>
        <p:grpSpPr bwMode="auto">
          <a:xfrm>
            <a:off x="3744913" y="901700"/>
            <a:ext cx="3197225" cy="700088"/>
            <a:chOff x="361" y="566"/>
            <a:chExt cx="2014" cy="441"/>
          </a:xfrm>
        </p:grpSpPr>
        <p:sp>
          <p:nvSpPr>
            <p:cNvPr id="69649" name="Freeform 17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1389 h 1389"/>
                <a:gd name="T2" fmla="*/ 442 w 3172"/>
                <a:gd name="T3" fmla="*/ 1350 h 1389"/>
                <a:gd name="T4" fmla="*/ 813 w 3172"/>
                <a:gd name="T5" fmla="*/ 1286 h 1389"/>
                <a:gd name="T6" fmla="*/ 1302 w 3172"/>
                <a:gd name="T7" fmla="*/ 1105 h 1389"/>
                <a:gd name="T8" fmla="*/ 1783 w 3172"/>
                <a:gd name="T9" fmla="*/ 797 h 1389"/>
                <a:gd name="T10" fmla="*/ 2170 w 3172"/>
                <a:gd name="T11" fmla="*/ 490 h 1389"/>
                <a:gd name="T12" fmla="*/ 2509 w 3172"/>
                <a:gd name="T13" fmla="*/ 245 h 1389"/>
                <a:gd name="T14" fmla="*/ 2785 w 3172"/>
                <a:gd name="T15" fmla="*/ 87 h 1389"/>
                <a:gd name="T16" fmla="*/ 3014 w 3172"/>
                <a:gd name="T17" fmla="*/ 16 h 1389"/>
                <a:gd name="T18" fmla="*/ 3172 w 3172"/>
                <a:gd name="T19" fmla="*/ 0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50" name="Freeform 18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1389 h 1389"/>
                <a:gd name="T2" fmla="*/ 442 w 3172"/>
                <a:gd name="T3" fmla="*/ 1350 h 1389"/>
                <a:gd name="T4" fmla="*/ 813 w 3172"/>
                <a:gd name="T5" fmla="*/ 1286 h 1389"/>
                <a:gd name="T6" fmla="*/ 1302 w 3172"/>
                <a:gd name="T7" fmla="*/ 1105 h 1389"/>
                <a:gd name="T8" fmla="*/ 1783 w 3172"/>
                <a:gd name="T9" fmla="*/ 797 h 1389"/>
                <a:gd name="T10" fmla="*/ 2170 w 3172"/>
                <a:gd name="T11" fmla="*/ 490 h 1389"/>
                <a:gd name="T12" fmla="*/ 2509 w 3172"/>
                <a:gd name="T13" fmla="*/ 245 h 1389"/>
                <a:gd name="T14" fmla="*/ 2785 w 3172"/>
                <a:gd name="T15" fmla="*/ 87 h 1389"/>
                <a:gd name="T16" fmla="*/ 3014 w 3172"/>
                <a:gd name="T17" fmla="*/ 16 h 1389"/>
                <a:gd name="T18" fmla="*/ 3172 w 3172"/>
                <a:gd name="T19" fmla="*/ 0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651" name="Group 19"/>
          <p:cNvGrpSpPr>
            <a:grpSpLocks/>
          </p:cNvGrpSpPr>
          <p:nvPr/>
        </p:nvGrpSpPr>
        <p:grpSpPr bwMode="auto">
          <a:xfrm>
            <a:off x="5811838" y="901700"/>
            <a:ext cx="3197225" cy="700088"/>
            <a:chOff x="361" y="566"/>
            <a:chExt cx="2014" cy="441"/>
          </a:xfrm>
        </p:grpSpPr>
        <p:sp>
          <p:nvSpPr>
            <p:cNvPr id="69652" name="Freeform 20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1389 h 1389"/>
                <a:gd name="T2" fmla="*/ 442 w 3172"/>
                <a:gd name="T3" fmla="*/ 1350 h 1389"/>
                <a:gd name="T4" fmla="*/ 813 w 3172"/>
                <a:gd name="T5" fmla="*/ 1286 h 1389"/>
                <a:gd name="T6" fmla="*/ 1302 w 3172"/>
                <a:gd name="T7" fmla="*/ 1105 h 1389"/>
                <a:gd name="T8" fmla="*/ 1783 w 3172"/>
                <a:gd name="T9" fmla="*/ 797 h 1389"/>
                <a:gd name="T10" fmla="*/ 2170 w 3172"/>
                <a:gd name="T11" fmla="*/ 490 h 1389"/>
                <a:gd name="T12" fmla="*/ 2509 w 3172"/>
                <a:gd name="T13" fmla="*/ 245 h 1389"/>
                <a:gd name="T14" fmla="*/ 2785 w 3172"/>
                <a:gd name="T15" fmla="*/ 87 h 1389"/>
                <a:gd name="T16" fmla="*/ 3014 w 3172"/>
                <a:gd name="T17" fmla="*/ 16 h 1389"/>
                <a:gd name="T18" fmla="*/ 3172 w 3172"/>
                <a:gd name="T19" fmla="*/ 0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53" name="Freeform 21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1389 h 1389"/>
                <a:gd name="T2" fmla="*/ 442 w 3172"/>
                <a:gd name="T3" fmla="*/ 1350 h 1389"/>
                <a:gd name="T4" fmla="*/ 813 w 3172"/>
                <a:gd name="T5" fmla="*/ 1286 h 1389"/>
                <a:gd name="T6" fmla="*/ 1302 w 3172"/>
                <a:gd name="T7" fmla="*/ 1105 h 1389"/>
                <a:gd name="T8" fmla="*/ 1783 w 3172"/>
                <a:gd name="T9" fmla="*/ 797 h 1389"/>
                <a:gd name="T10" fmla="*/ 2170 w 3172"/>
                <a:gd name="T11" fmla="*/ 490 h 1389"/>
                <a:gd name="T12" fmla="*/ 2509 w 3172"/>
                <a:gd name="T13" fmla="*/ 245 h 1389"/>
                <a:gd name="T14" fmla="*/ 2785 w 3172"/>
                <a:gd name="T15" fmla="*/ 87 h 1389"/>
                <a:gd name="T16" fmla="*/ 3014 w 3172"/>
                <a:gd name="T17" fmla="*/ 16 h 1389"/>
                <a:gd name="T18" fmla="*/ 3172 w 3172"/>
                <a:gd name="T19" fmla="*/ 0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9654" name="Oval 22"/>
          <p:cNvSpPr>
            <a:spLocks noChangeArrowheads="1"/>
          </p:cNvSpPr>
          <p:nvPr/>
        </p:nvSpPr>
        <p:spPr bwMode="auto">
          <a:xfrm>
            <a:off x="5853113" y="1009650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42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0661" name="Picture 5" descr="NaAc6_11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57500"/>
            <a:ext cx="4762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2" name="Picture 6" descr="NaAc5_11M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762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3" name="Picture 7" descr="xtals_11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-325438" y="2740025"/>
            <a:ext cx="2290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    11 MGy</a:t>
            </a:r>
          </a:p>
        </p:txBody>
      </p:sp>
      <p:sp>
        <p:nvSpPr>
          <p:cNvPr id="70666" name="Oval 10"/>
          <p:cNvSpPr>
            <a:spLocks noChangeArrowheads="1"/>
          </p:cNvSpPr>
          <p:nvPr/>
        </p:nvSpPr>
        <p:spPr bwMode="auto">
          <a:xfrm>
            <a:off x="577850" y="1069975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0667" name="Group 11"/>
          <p:cNvGrpSpPr>
            <a:grpSpLocks/>
          </p:cNvGrpSpPr>
          <p:nvPr/>
        </p:nvGrpSpPr>
        <p:grpSpPr bwMode="auto">
          <a:xfrm>
            <a:off x="573088" y="898525"/>
            <a:ext cx="3197225" cy="700088"/>
            <a:chOff x="361" y="566"/>
            <a:chExt cx="2014" cy="441"/>
          </a:xfrm>
        </p:grpSpPr>
        <p:sp>
          <p:nvSpPr>
            <p:cNvPr id="70668" name="Freeform 12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1389 h 1389"/>
                <a:gd name="T2" fmla="*/ 442 w 3172"/>
                <a:gd name="T3" fmla="*/ 1350 h 1389"/>
                <a:gd name="T4" fmla="*/ 813 w 3172"/>
                <a:gd name="T5" fmla="*/ 1286 h 1389"/>
                <a:gd name="T6" fmla="*/ 1302 w 3172"/>
                <a:gd name="T7" fmla="*/ 1105 h 1389"/>
                <a:gd name="T8" fmla="*/ 1783 w 3172"/>
                <a:gd name="T9" fmla="*/ 797 h 1389"/>
                <a:gd name="T10" fmla="*/ 2170 w 3172"/>
                <a:gd name="T11" fmla="*/ 490 h 1389"/>
                <a:gd name="T12" fmla="*/ 2509 w 3172"/>
                <a:gd name="T13" fmla="*/ 245 h 1389"/>
                <a:gd name="T14" fmla="*/ 2785 w 3172"/>
                <a:gd name="T15" fmla="*/ 87 h 1389"/>
                <a:gd name="T16" fmla="*/ 3014 w 3172"/>
                <a:gd name="T17" fmla="*/ 16 h 1389"/>
                <a:gd name="T18" fmla="*/ 3172 w 3172"/>
                <a:gd name="T19" fmla="*/ 0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69" name="Freeform 13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1389 h 1389"/>
                <a:gd name="T2" fmla="*/ 442 w 3172"/>
                <a:gd name="T3" fmla="*/ 1350 h 1389"/>
                <a:gd name="T4" fmla="*/ 813 w 3172"/>
                <a:gd name="T5" fmla="*/ 1286 h 1389"/>
                <a:gd name="T6" fmla="*/ 1302 w 3172"/>
                <a:gd name="T7" fmla="*/ 1105 h 1389"/>
                <a:gd name="T8" fmla="*/ 1783 w 3172"/>
                <a:gd name="T9" fmla="*/ 797 h 1389"/>
                <a:gd name="T10" fmla="*/ 2170 w 3172"/>
                <a:gd name="T11" fmla="*/ 490 h 1389"/>
                <a:gd name="T12" fmla="*/ 2509 w 3172"/>
                <a:gd name="T13" fmla="*/ 245 h 1389"/>
                <a:gd name="T14" fmla="*/ 2785 w 3172"/>
                <a:gd name="T15" fmla="*/ 87 h 1389"/>
                <a:gd name="T16" fmla="*/ 3014 w 3172"/>
                <a:gd name="T17" fmla="*/ 16 h 1389"/>
                <a:gd name="T18" fmla="*/ 3172 w 3172"/>
                <a:gd name="T19" fmla="*/ 0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0670" name="Group 14"/>
          <p:cNvGrpSpPr>
            <a:grpSpLocks/>
          </p:cNvGrpSpPr>
          <p:nvPr/>
        </p:nvGrpSpPr>
        <p:grpSpPr bwMode="auto">
          <a:xfrm>
            <a:off x="3744913" y="901700"/>
            <a:ext cx="3197225" cy="700088"/>
            <a:chOff x="361" y="566"/>
            <a:chExt cx="2014" cy="441"/>
          </a:xfrm>
        </p:grpSpPr>
        <p:sp>
          <p:nvSpPr>
            <p:cNvPr id="70671" name="Freeform 15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1389 h 1389"/>
                <a:gd name="T2" fmla="*/ 442 w 3172"/>
                <a:gd name="T3" fmla="*/ 1350 h 1389"/>
                <a:gd name="T4" fmla="*/ 813 w 3172"/>
                <a:gd name="T5" fmla="*/ 1286 h 1389"/>
                <a:gd name="T6" fmla="*/ 1302 w 3172"/>
                <a:gd name="T7" fmla="*/ 1105 h 1389"/>
                <a:gd name="T8" fmla="*/ 1783 w 3172"/>
                <a:gd name="T9" fmla="*/ 797 h 1389"/>
                <a:gd name="T10" fmla="*/ 2170 w 3172"/>
                <a:gd name="T11" fmla="*/ 490 h 1389"/>
                <a:gd name="T12" fmla="*/ 2509 w 3172"/>
                <a:gd name="T13" fmla="*/ 245 h 1389"/>
                <a:gd name="T14" fmla="*/ 2785 w 3172"/>
                <a:gd name="T15" fmla="*/ 87 h 1389"/>
                <a:gd name="T16" fmla="*/ 3014 w 3172"/>
                <a:gd name="T17" fmla="*/ 16 h 1389"/>
                <a:gd name="T18" fmla="*/ 3172 w 3172"/>
                <a:gd name="T19" fmla="*/ 0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72" name="Freeform 16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1389 h 1389"/>
                <a:gd name="T2" fmla="*/ 442 w 3172"/>
                <a:gd name="T3" fmla="*/ 1350 h 1389"/>
                <a:gd name="T4" fmla="*/ 813 w 3172"/>
                <a:gd name="T5" fmla="*/ 1286 h 1389"/>
                <a:gd name="T6" fmla="*/ 1302 w 3172"/>
                <a:gd name="T7" fmla="*/ 1105 h 1389"/>
                <a:gd name="T8" fmla="*/ 1783 w 3172"/>
                <a:gd name="T9" fmla="*/ 797 h 1389"/>
                <a:gd name="T10" fmla="*/ 2170 w 3172"/>
                <a:gd name="T11" fmla="*/ 490 h 1389"/>
                <a:gd name="T12" fmla="*/ 2509 w 3172"/>
                <a:gd name="T13" fmla="*/ 245 h 1389"/>
                <a:gd name="T14" fmla="*/ 2785 w 3172"/>
                <a:gd name="T15" fmla="*/ 87 h 1389"/>
                <a:gd name="T16" fmla="*/ 3014 w 3172"/>
                <a:gd name="T17" fmla="*/ 16 h 1389"/>
                <a:gd name="T18" fmla="*/ 3172 w 3172"/>
                <a:gd name="T19" fmla="*/ 0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0673" name="Group 17"/>
          <p:cNvGrpSpPr>
            <a:grpSpLocks/>
          </p:cNvGrpSpPr>
          <p:nvPr/>
        </p:nvGrpSpPr>
        <p:grpSpPr bwMode="auto">
          <a:xfrm>
            <a:off x="5811838" y="901700"/>
            <a:ext cx="3197225" cy="700088"/>
            <a:chOff x="361" y="566"/>
            <a:chExt cx="2014" cy="441"/>
          </a:xfrm>
        </p:grpSpPr>
        <p:sp>
          <p:nvSpPr>
            <p:cNvPr id="70674" name="Freeform 18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1389 h 1389"/>
                <a:gd name="T2" fmla="*/ 442 w 3172"/>
                <a:gd name="T3" fmla="*/ 1350 h 1389"/>
                <a:gd name="T4" fmla="*/ 813 w 3172"/>
                <a:gd name="T5" fmla="*/ 1286 h 1389"/>
                <a:gd name="T6" fmla="*/ 1302 w 3172"/>
                <a:gd name="T7" fmla="*/ 1105 h 1389"/>
                <a:gd name="T8" fmla="*/ 1783 w 3172"/>
                <a:gd name="T9" fmla="*/ 797 h 1389"/>
                <a:gd name="T10" fmla="*/ 2170 w 3172"/>
                <a:gd name="T11" fmla="*/ 490 h 1389"/>
                <a:gd name="T12" fmla="*/ 2509 w 3172"/>
                <a:gd name="T13" fmla="*/ 245 h 1389"/>
                <a:gd name="T14" fmla="*/ 2785 w 3172"/>
                <a:gd name="T15" fmla="*/ 87 h 1389"/>
                <a:gd name="T16" fmla="*/ 3014 w 3172"/>
                <a:gd name="T17" fmla="*/ 16 h 1389"/>
                <a:gd name="T18" fmla="*/ 3172 w 3172"/>
                <a:gd name="T19" fmla="*/ 0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75" name="Freeform 19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1389 h 1389"/>
                <a:gd name="T2" fmla="*/ 442 w 3172"/>
                <a:gd name="T3" fmla="*/ 1350 h 1389"/>
                <a:gd name="T4" fmla="*/ 813 w 3172"/>
                <a:gd name="T5" fmla="*/ 1286 h 1389"/>
                <a:gd name="T6" fmla="*/ 1302 w 3172"/>
                <a:gd name="T7" fmla="*/ 1105 h 1389"/>
                <a:gd name="T8" fmla="*/ 1783 w 3172"/>
                <a:gd name="T9" fmla="*/ 797 h 1389"/>
                <a:gd name="T10" fmla="*/ 2170 w 3172"/>
                <a:gd name="T11" fmla="*/ 490 h 1389"/>
                <a:gd name="T12" fmla="*/ 2509 w 3172"/>
                <a:gd name="T13" fmla="*/ 245 h 1389"/>
                <a:gd name="T14" fmla="*/ 2785 w 3172"/>
                <a:gd name="T15" fmla="*/ 87 h 1389"/>
                <a:gd name="T16" fmla="*/ 3014 w 3172"/>
                <a:gd name="T17" fmla="*/ 16 h 1389"/>
                <a:gd name="T18" fmla="*/ 3172 w 3172"/>
                <a:gd name="T19" fmla="*/ 0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676" name="Oval 20"/>
          <p:cNvSpPr>
            <a:spLocks noChangeArrowheads="1"/>
          </p:cNvSpPr>
          <p:nvPr/>
        </p:nvSpPr>
        <p:spPr bwMode="auto">
          <a:xfrm>
            <a:off x="5853113" y="1009650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06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1685" name="Picture 5" descr="NaAc6_16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57500"/>
            <a:ext cx="4762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6" name="Picture 6" descr="NaAc5_16M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762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7" name="Picture 7" descr="xtals_16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-325438" y="2740025"/>
            <a:ext cx="2290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16 MGy</a:t>
            </a:r>
          </a:p>
        </p:txBody>
      </p:sp>
      <p:sp>
        <p:nvSpPr>
          <p:cNvPr id="71690" name="Oval 10"/>
          <p:cNvSpPr>
            <a:spLocks noChangeArrowheads="1"/>
          </p:cNvSpPr>
          <p:nvPr/>
        </p:nvSpPr>
        <p:spPr bwMode="auto">
          <a:xfrm>
            <a:off x="577850" y="1069975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1691" name="Group 11"/>
          <p:cNvGrpSpPr>
            <a:grpSpLocks/>
          </p:cNvGrpSpPr>
          <p:nvPr/>
        </p:nvGrpSpPr>
        <p:grpSpPr bwMode="auto">
          <a:xfrm>
            <a:off x="573088" y="898525"/>
            <a:ext cx="3197225" cy="700088"/>
            <a:chOff x="361" y="566"/>
            <a:chExt cx="2014" cy="441"/>
          </a:xfrm>
        </p:grpSpPr>
        <p:sp>
          <p:nvSpPr>
            <p:cNvPr id="71692" name="Freeform 12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1389 h 1389"/>
                <a:gd name="T2" fmla="*/ 442 w 3172"/>
                <a:gd name="T3" fmla="*/ 1350 h 1389"/>
                <a:gd name="T4" fmla="*/ 813 w 3172"/>
                <a:gd name="T5" fmla="*/ 1286 h 1389"/>
                <a:gd name="T6" fmla="*/ 1302 w 3172"/>
                <a:gd name="T7" fmla="*/ 1105 h 1389"/>
                <a:gd name="T8" fmla="*/ 1783 w 3172"/>
                <a:gd name="T9" fmla="*/ 797 h 1389"/>
                <a:gd name="T10" fmla="*/ 2170 w 3172"/>
                <a:gd name="T11" fmla="*/ 490 h 1389"/>
                <a:gd name="T12" fmla="*/ 2509 w 3172"/>
                <a:gd name="T13" fmla="*/ 245 h 1389"/>
                <a:gd name="T14" fmla="*/ 2785 w 3172"/>
                <a:gd name="T15" fmla="*/ 87 h 1389"/>
                <a:gd name="T16" fmla="*/ 3014 w 3172"/>
                <a:gd name="T17" fmla="*/ 16 h 1389"/>
                <a:gd name="T18" fmla="*/ 3172 w 3172"/>
                <a:gd name="T19" fmla="*/ 0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693" name="Freeform 13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1389 h 1389"/>
                <a:gd name="T2" fmla="*/ 442 w 3172"/>
                <a:gd name="T3" fmla="*/ 1350 h 1389"/>
                <a:gd name="T4" fmla="*/ 813 w 3172"/>
                <a:gd name="T5" fmla="*/ 1286 h 1389"/>
                <a:gd name="T6" fmla="*/ 1302 w 3172"/>
                <a:gd name="T7" fmla="*/ 1105 h 1389"/>
                <a:gd name="T8" fmla="*/ 1783 w 3172"/>
                <a:gd name="T9" fmla="*/ 797 h 1389"/>
                <a:gd name="T10" fmla="*/ 2170 w 3172"/>
                <a:gd name="T11" fmla="*/ 490 h 1389"/>
                <a:gd name="T12" fmla="*/ 2509 w 3172"/>
                <a:gd name="T13" fmla="*/ 245 h 1389"/>
                <a:gd name="T14" fmla="*/ 2785 w 3172"/>
                <a:gd name="T15" fmla="*/ 87 h 1389"/>
                <a:gd name="T16" fmla="*/ 3014 w 3172"/>
                <a:gd name="T17" fmla="*/ 16 h 1389"/>
                <a:gd name="T18" fmla="*/ 3172 w 3172"/>
                <a:gd name="T19" fmla="*/ 0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1694" name="Group 14"/>
          <p:cNvGrpSpPr>
            <a:grpSpLocks/>
          </p:cNvGrpSpPr>
          <p:nvPr/>
        </p:nvGrpSpPr>
        <p:grpSpPr bwMode="auto">
          <a:xfrm>
            <a:off x="3744913" y="901700"/>
            <a:ext cx="3197225" cy="700088"/>
            <a:chOff x="361" y="566"/>
            <a:chExt cx="2014" cy="441"/>
          </a:xfrm>
        </p:grpSpPr>
        <p:sp>
          <p:nvSpPr>
            <p:cNvPr id="71695" name="Freeform 15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1389 h 1389"/>
                <a:gd name="T2" fmla="*/ 442 w 3172"/>
                <a:gd name="T3" fmla="*/ 1350 h 1389"/>
                <a:gd name="T4" fmla="*/ 813 w 3172"/>
                <a:gd name="T5" fmla="*/ 1286 h 1389"/>
                <a:gd name="T6" fmla="*/ 1302 w 3172"/>
                <a:gd name="T7" fmla="*/ 1105 h 1389"/>
                <a:gd name="T8" fmla="*/ 1783 w 3172"/>
                <a:gd name="T9" fmla="*/ 797 h 1389"/>
                <a:gd name="T10" fmla="*/ 2170 w 3172"/>
                <a:gd name="T11" fmla="*/ 490 h 1389"/>
                <a:gd name="T12" fmla="*/ 2509 w 3172"/>
                <a:gd name="T13" fmla="*/ 245 h 1389"/>
                <a:gd name="T14" fmla="*/ 2785 w 3172"/>
                <a:gd name="T15" fmla="*/ 87 h 1389"/>
                <a:gd name="T16" fmla="*/ 3014 w 3172"/>
                <a:gd name="T17" fmla="*/ 16 h 1389"/>
                <a:gd name="T18" fmla="*/ 3172 w 3172"/>
                <a:gd name="T19" fmla="*/ 0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696" name="Freeform 16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1389 h 1389"/>
                <a:gd name="T2" fmla="*/ 442 w 3172"/>
                <a:gd name="T3" fmla="*/ 1350 h 1389"/>
                <a:gd name="T4" fmla="*/ 813 w 3172"/>
                <a:gd name="T5" fmla="*/ 1286 h 1389"/>
                <a:gd name="T6" fmla="*/ 1302 w 3172"/>
                <a:gd name="T7" fmla="*/ 1105 h 1389"/>
                <a:gd name="T8" fmla="*/ 1783 w 3172"/>
                <a:gd name="T9" fmla="*/ 797 h 1389"/>
                <a:gd name="T10" fmla="*/ 2170 w 3172"/>
                <a:gd name="T11" fmla="*/ 490 h 1389"/>
                <a:gd name="T12" fmla="*/ 2509 w 3172"/>
                <a:gd name="T13" fmla="*/ 245 h 1389"/>
                <a:gd name="T14" fmla="*/ 2785 w 3172"/>
                <a:gd name="T15" fmla="*/ 87 h 1389"/>
                <a:gd name="T16" fmla="*/ 3014 w 3172"/>
                <a:gd name="T17" fmla="*/ 16 h 1389"/>
                <a:gd name="T18" fmla="*/ 3172 w 3172"/>
                <a:gd name="T19" fmla="*/ 0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1697" name="Group 17"/>
          <p:cNvGrpSpPr>
            <a:grpSpLocks/>
          </p:cNvGrpSpPr>
          <p:nvPr/>
        </p:nvGrpSpPr>
        <p:grpSpPr bwMode="auto">
          <a:xfrm>
            <a:off x="5811838" y="901700"/>
            <a:ext cx="3197225" cy="700088"/>
            <a:chOff x="361" y="566"/>
            <a:chExt cx="2014" cy="441"/>
          </a:xfrm>
        </p:grpSpPr>
        <p:sp>
          <p:nvSpPr>
            <p:cNvPr id="71698" name="Freeform 18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1389 h 1389"/>
                <a:gd name="T2" fmla="*/ 442 w 3172"/>
                <a:gd name="T3" fmla="*/ 1350 h 1389"/>
                <a:gd name="T4" fmla="*/ 813 w 3172"/>
                <a:gd name="T5" fmla="*/ 1286 h 1389"/>
                <a:gd name="T6" fmla="*/ 1302 w 3172"/>
                <a:gd name="T7" fmla="*/ 1105 h 1389"/>
                <a:gd name="T8" fmla="*/ 1783 w 3172"/>
                <a:gd name="T9" fmla="*/ 797 h 1389"/>
                <a:gd name="T10" fmla="*/ 2170 w 3172"/>
                <a:gd name="T11" fmla="*/ 490 h 1389"/>
                <a:gd name="T12" fmla="*/ 2509 w 3172"/>
                <a:gd name="T13" fmla="*/ 245 h 1389"/>
                <a:gd name="T14" fmla="*/ 2785 w 3172"/>
                <a:gd name="T15" fmla="*/ 87 h 1389"/>
                <a:gd name="T16" fmla="*/ 3014 w 3172"/>
                <a:gd name="T17" fmla="*/ 16 h 1389"/>
                <a:gd name="T18" fmla="*/ 3172 w 3172"/>
                <a:gd name="T19" fmla="*/ 0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699" name="Freeform 19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1389 h 1389"/>
                <a:gd name="T2" fmla="*/ 442 w 3172"/>
                <a:gd name="T3" fmla="*/ 1350 h 1389"/>
                <a:gd name="T4" fmla="*/ 813 w 3172"/>
                <a:gd name="T5" fmla="*/ 1286 h 1389"/>
                <a:gd name="T6" fmla="*/ 1302 w 3172"/>
                <a:gd name="T7" fmla="*/ 1105 h 1389"/>
                <a:gd name="T8" fmla="*/ 1783 w 3172"/>
                <a:gd name="T9" fmla="*/ 797 h 1389"/>
                <a:gd name="T10" fmla="*/ 2170 w 3172"/>
                <a:gd name="T11" fmla="*/ 490 h 1389"/>
                <a:gd name="T12" fmla="*/ 2509 w 3172"/>
                <a:gd name="T13" fmla="*/ 245 h 1389"/>
                <a:gd name="T14" fmla="*/ 2785 w 3172"/>
                <a:gd name="T15" fmla="*/ 87 h 1389"/>
                <a:gd name="T16" fmla="*/ 3014 w 3172"/>
                <a:gd name="T17" fmla="*/ 16 h 1389"/>
                <a:gd name="T18" fmla="*/ 3172 w 3172"/>
                <a:gd name="T19" fmla="*/ 0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1700" name="Oval 20"/>
          <p:cNvSpPr>
            <a:spLocks noChangeArrowheads="1"/>
          </p:cNvSpPr>
          <p:nvPr/>
        </p:nvSpPr>
        <p:spPr bwMode="auto">
          <a:xfrm>
            <a:off x="5853113" y="1009650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95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2709" name="Picture 5" descr="NaAc6_22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57500"/>
            <a:ext cx="4762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0" name="Picture 6" descr="NaAc5_22M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762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1" name="Picture 7" descr="xtals_22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-325438" y="2740025"/>
            <a:ext cx="2290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22 MGy</a:t>
            </a:r>
          </a:p>
        </p:txBody>
      </p:sp>
      <p:sp>
        <p:nvSpPr>
          <p:cNvPr id="72714" name="Oval 10"/>
          <p:cNvSpPr>
            <a:spLocks noChangeArrowheads="1"/>
          </p:cNvSpPr>
          <p:nvPr/>
        </p:nvSpPr>
        <p:spPr bwMode="auto">
          <a:xfrm>
            <a:off x="577850" y="1069975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2715" name="Group 11"/>
          <p:cNvGrpSpPr>
            <a:grpSpLocks/>
          </p:cNvGrpSpPr>
          <p:nvPr/>
        </p:nvGrpSpPr>
        <p:grpSpPr bwMode="auto">
          <a:xfrm>
            <a:off x="573088" y="898525"/>
            <a:ext cx="3197225" cy="700088"/>
            <a:chOff x="361" y="566"/>
            <a:chExt cx="2014" cy="441"/>
          </a:xfrm>
        </p:grpSpPr>
        <p:sp>
          <p:nvSpPr>
            <p:cNvPr id="72716" name="Freeform 12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1389 h 1389"/>
                <a:gd name="T2" fmla="*/ 442 w 3172"/>
                <a:gd name="T3" fmla="*/ 1350 h 1389"/>
                <a:gd name="T4" fmla="*/ 813 w 3172"/>
                <a:gd name="T5" fmla="*/ 1286 h 1389"/>
                <a:gd name="T6" fmla="*/ 1302 w 3172"/>
                <a:gd name="T7" fmla="*/ 1105 h 1389"/>
                <a:gd name="T8" fmla="*/ 1783 w 3172"/>
                <a:gd name="T9" fmla="*/ 797 h 1389"/>
                <a:gd name="T10" fmla="*/ 2170 w 3172"/>
                <a:gd name="T11" fmla="*/ 490 h 1389"/>
                <a:gd name="T12" fmla="*/ 2509 w 3172"/>
                <a:gd name="T13" fmla="*/ 245 h 1389"/>
                <a:gd name="T14" fmla="*/ 2785 w 3172"/>
                <a:gd name="T15" fmla="*/ 87 h 1389"/>
                <a:gd name="T16" fmla="*/ 3014 w 3172"/>
                <a:gd name="T17" fmla="*/ 16 h 1389"/>
                <a:gd name="T18" fmla="*/ 3172 w 3172"/>
                <a:gd name="T19" fmla="*/ 0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17" name="Freeform 13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1389 h 1389"/>
                <a:gd name="T2" fmla="*/ 442 w 3172"/>
                <a:gd name="T3" fmla="*/ 1350 h 1389"/>
                <a:gd name="T4" fmla="*/ 813 w 3172"/>
                <a:gd name="T5" fmla="*/ 1286 h 1389"/>
                <a:gd name="T6" fmla="*/ 1302 w 3172"/>
                <a:gd name="T7" fmla="*/ 1105 h 1389"/>
                <a:gd name="T8" fmla="*/ 1783 w 3172"/>
                <a:gd name="T9" fmla="*/ 797 h 1389"/>
                <a:gd name="T10" fmla="*/ 2170 w 3172"/>
                <a:gd name="T11" fmla="*/ 490 h 1389"/>
                <a:gd name="T12" fmla="*/ 2509 w 3172"/>
                <a:gd name="T13" fmla="*/ 245 h 1389"/>
                <a:gd name="T14" fmla="*/ 2785 w 3172"/>
                <a:gd name="T15" fmla="*/ 87 h 1389"/>
                <a:gd name="T16" fmla="*/ 3014 w 3172"/>
                <a:gd name="T17" fmla="*/ 16 h 1389"/>
                <a:gd name="T18" fmla="*/ 3172 w 3172"/>
                <a:gd name="T19" fmla="*/ 0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2718" name="Group 14"/>
          <p:cNvGrpSpPr>
            <a:grpSpLocks/>
          </p:cNvGrpSpPr>
          <p:nvPr/>
        </p:nvGrpSpPr>
        <p:grpSpPr bwMode="auto">
          <a:xfrm>
            <a:off x="3744913" y="901700"/>
            <a:ext cx="3197225" cy="700088"/>
            <a:chOff x="361" y="566"/>
            <a:chExt cx="2014" cy="441"/>
          </a:xfrm>
        </p:grpSpPr>
        <p:sp>
          <p:nvSpPr>
            <p:cNvPr id="72719" name="Freeform 15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1389 h 1389"/>
                <a:gd name="T2" fmla="*/ 442 w 3172"/>
                <a:gd name="T3" fmla="*/ 1350 h 1389"/>
                <a:gd name="T4" fmla="*/ 813 w 3172"/>
                <a:gd name="T5" fmla="*/ 1286 h 1389"/>
                <a:gd name="T6" fmla="*/ 1302 w 3172"/>
                <a:gd name="T7" fmla="*/ 1105 h 1389"/>
                <a:gd name="T8" fmla="*/ 1783 w 3172"/>
                <a:gd name="T9" fmla="*/ 797 h 1389"/>
                <a:gd name="T10" fmla="*/ 2170 w 3172"/>
                <a:gd name="T11" fmla="*/ 490 h 1389"/>
                <a:gd name="T12" fmla="*/ 2509 w 3172"/>
                <a:gd name="T13" fmla="*/ 245 h 1389"/>
                <a:gd name="T14" fmla="*/ 2785 w 3172"/>
                <a:gd name="T15" fmla="*/ 87 h 1389"/>
                <a:gd name="T16" fmla="*/ 3014 w 3172"/>
                <a:gd name="T17" fmla="*/ 16 h 1389"/>
                <a:gd name="T18" fmla="*/ 3172 w 3172"/>
                <a:gd name="T19" fmla="*/ 0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20" name="Freeform 16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1389 h 1389"/>
                <a:gd name="T2" fmla="*/ 442 w 3172"/>
                <a:gd name="T3" fmla="*/ 1350 h 1389"/>
                <a:gd name="T4" fmla="*/ 813 w 3172"/>
                <a:gd name="T5" fmla="*/ 1286 h 1389"/>
                <a:gd name="T6" fmla="*/ 1302 w 3172"/>
                <a:gd name="T7" fmla="*/ 1105 h 1389"/>
                <a:gd name="T8" fmla="*/ 1783 w 3172"/>
                <a:gd name="T9" fmla="*/ 797 h 1389"/>
                <a:gd name="T10" fmla="*/ 2170 w 3172"/>
                <a:gd name="T11" fmla="*/ 490 h 1389"/>
                <a:gd name="T12" fmla="*/ 2509 w 3172"/>
                <a:gd name="T13" fmla="*/ 245 h 1389"/>
                <a:gd name="T14" fmla="*/ 2785 w 3172"/>
                <a:gd name="T15" fmla="*/ 87 h 1389"/>
                <a:gd name="T16" fmla="*/ 3014 w 3172"/>
                <a:gd name="T17" fmla="*/ 16 h 1389"/>
                <a:gd name="T18" fmla="*/ 3172 w 3172"/>
                <a:gd name="T19" fmla="*/ 0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2721" name="Group 17"/>
          <p:cNvGrpSpPr>
            <a:grpSpLocks/>
          </p:cNvGrpSpPr>
          <p:nvPr/>
        </p:nvGrpSpPr>
        <p:grpSpPr bwMode="auto">
          <a:xfrm>
            <a:off x="5811838" y="901700"/>
            <a:ext cx="3197225" cy="700088"/>
            <a:chOff x="361" y="566"/>
            <a:chExt cx="2014" cy="441"/>
          </a:xfrm>
        </p:grpSpPr>
        <p:sp>
          <p:nvSpPr>
            <p:cNvPr id="72722" name="Freeform 18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1389 h 1389"/>
                <a:gd name="T2" fmla="*/ 442 w 3172"/>
                <a:gd name="T3" fmla="*/ 1350 h 1389"/>
                <a:gd name="T4" fmla="*/ 813 w 3172"/>
                <a:gd name="T5" fmla="*/ 1286 h 1389"/>
                <a:gd name="T6" fmla="*/ 1302 w 3172"/>
                <a:gd name="T7" fmla="*/ 1105 h 1389"/>
                <a:gd name="T8" fmla="*/ 1783 w 3172"/>
                <a:gd name="T9" fmla="*/ 797 h 1389"/>
                <a:gd name="T10" fmla="*/ 2170 w 3172"/>
                <a:gd name="T11" fmla="*/ 490 h 1389"/>
                <a:gd name="T12" fmla="*/ 2509 w 3172"/>
                <a:gd name="T13" fmla="*/ 245 h 1389"/>
                <a:gd name="T14" fmla="*/ 2785 w 3172"/>
                <a:gd name="T15" fmla="*/ 87 h 1389"/>
                <a:gd name="T16" fmla="*/ 3014 w 3172"/>
                <a:gd name="T17" fmla="*/ 16 h 1389"/>
                <a:gd name="T18" fmla="*/ 3172 w 3172"/>
                <a:gd name="T19" fmla="*/ 0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23" name="Freeform 19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1389 h 1389"/>
                <a:gd name="T2" fmla="*/ 442 w 3172"/>
                <a:gd name="T3" fmla="*/ 1350 h 1389"/>
                <a:gd name="T4" fmla="*/ 813 w 3172"/>
                <a:gd name="T5" fmla="*/ 1286 h 1389"/>
                <a:gd name="T6" fmla="*/ 1302 w 3172"/>
                <a:gd name="T7" fmla="*/ 1105 h 1389"/>
                <a:gd name="T8" fmla="*/ 1783 w 3172"/>
                <a:gd name="T9" fmla="*/ 797 h 1389"/>
                <a:gd name="T10" fmla="*/ 2170 w 3172"/>
                <a:gd name="T11" fmla="*/ 490 h 1389"/>
                <a:gd name="T12" fmla="*/ 2509 w 3172"/>
                <a:gd name="T13" fmla="*/ 245 h 1389"/>
                <a:gd name="T14" fmla="*/ 2785 w 3172"/>
                <a:gd name="T15" fmla="*/ 87 h 1389"/>
                <a:gd name="T16" fmla="*/ 3014 w 3172"/>
                <a:gd name="T17" fmla="*/ 16 h 1389"/>
                <a:gd name="T18" fmla="*/ 3172 w 3172"/>
                <a:gd name="T19" fmla="*/ 0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24" name="Oval 20"/>
          <p:cNvSpPr>
            <a:spLocks noChangeArrowheads="1"/>
          </p:cNvSpPr>
          <p:nvPr/>
        </p:nvSpPr>
        <p:spPr bwMode="auto">
          <a:xfrm>
            <a:off x="5853113" y="1009650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86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3733" name="Picture 5" descr="NaAc6_26M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857500"/>
            <a:ext cx="4762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NaAc5_26M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7625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xtals_26M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821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-325438" y="2740025"/>
            <a:ext cx="22907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26 MGy</a:t>
            </a:r>
          </a:p>
        </p:txBody>
      </p:sp>
      <p:sp>
        <p:nvSpPr>
          <p:cNvPr id="73738" name="Oval 10"/>
          <p:cNvSpPr>
            <a:spLocks noChangeArrowheads="1"/>
          </p:cNvSpPr>
          <p:nvPr/>
        </p:nvSpPr>
        <p:spPr bwMode="auto">
          <a:xfrm>
            <a:off x="577850" y="1069975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3739" name="Group 11"/>
          <p:cNvGrpSpPr>
            <a:grpSpLocks/>
          </p:cNvGrpSpPr>
          <p:nvPr/>
        </p:nvGrpSpPr>
        <p:grpSpPr bwMode="auto">
          <a:xfrm>
            <a:off x="573088" y="898525"/>
            <a:ext cx="3197225" cy="700088"/>
            <a:chOff x="361" y="566"/>
            <a:chExt cx="2014" cy="441"/>
          </a:xfrm>
        </p:grpSpPr>
        <p:sp>
          <p:nvSpPr>
            <p:cNvPr id="73740" name="Freeform 12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1389 h 1389"/>
                <a:gd name="T2" fmla="*/ 442 w 3172"/>
                <a:gd name="T3" fmla="*/ 1350 h 1389"/>
                <a:gd name="T4" fmla="*/ 813 w 3172"/>
                <a:gd name="T5" fmla="*/ 1286 h 1389"/>
                <a:gd name="T6" fmla="*/ 1302 w 3172"/>
                <a:gd name="T7" fmla="*/ 1105 h 1389"/>
                <a:gd name="T8" fmla="*/ 1783 w 3172"/>
                <a:gd name="T9" fmla="*/ 797 h 1389"/>
                <a:gd name="T10" fmla="*/ 2170 w 3172"/>
                <a:gd name="T11" fmla="*/ 490 h 1389"/>
                <a:gd name="T12" fmla="*/ 2509 w 3172"/>
                <a:gd name="T13" fmla="*/ 245 h 1389"/>
                <a:gd name="T14" fmla="*/ 2785 w 3172"/>
                <a:gd name="T15" fmla="*/ 87 h 1389"/>
                <a:gd name="T16" fmla="*/ 3014 w 3172"/>
                <a:gd name="T17" fmla="*/ 16 h 1389"/>
                <a:gd name="T18" fmla="*/ 3172 w 3172"/>
                <a:gd name="T19" fmla="*/ 0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741" name="Freeform 13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1389 h 1389"/>
                <a:gd name="T2" fmla="*/ 442 w 3172"/>
                <a:gd name="T3" fmla="*/ 1350 h 1389"/>
                <a:gd name="T4" fmla="*/ 813 w 3172"/>
                <a:gd name="T5" fmla="*/ 1286 h 1389"/>
                <a:gd name="T6" fmla="*/ 1302 w 3172"/>
                <a:gd name="T7" fmla="*/ 1105 h 1389"/>
                <a:gd name="T8" fmla="*/ 1783 w 3172"/>
                <a:gd name="T9" fmla="*/ 797 h 1389"/>
                <a:gd name="T10" fmla="*/ 2170 w 3172"/>
                <a:gd name="T11" fmla="*/ 490 h 1389"/>
                <a:gd name="T12" fmla="*/ 2509 w 3172"/>
                <a:gd name="T13" fmla="*/ 245 h 1389"/>
                <a:gd name="T14" fmla="*/ 2785 w 3172"/>
                <a:gd name="T15" fmla="*/ 87 h 1389"/>
                <a:gd name="T16" fmla="*/ 3014 w 3172"/>
                <a:gd name="T17" fmla="*/ 16 h 1389"/>
                <a:gd name="T18" fmla="*/ 3172 w 3172"/>
                <a:gd name="T19" fmla="*/ 0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3742" name="Group 14"/>
          <p:cNvGrpSpPr>
            <a:grpSpLocks/>
          </p:cNvGrpSpPr>
          <p:nvPr/>
        </p:nvGrpSpPr>
        <p:grpSpPr bwMode="auto">
          <a:xfrm>
            <a:off x="3744913" y="901700"/>
            <a:ext cx="3197225" cy="700088"/>
            <a:chOff x="361" y="566"/>
            <a:chExt cx="2014" cy="441"/>
          </a:xfrm>
        </p:grpSpPr>
        <p:sp>
          <p:nvSpPr>
            <p:cNvPr id="73743" name="Freeform 15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1389 h 1389"/>
                <a:gd name="T2" fmla="*/ 442 w 3172"/>
                <a:gd name="T3" fmla="*/ 1350 h 1389"/>
                <a:gd name="T4" fmla="*/ 813 w 3172"/>
                <a:gd name="T5" fmla="*/ 1286 h 1389"/>
                <a:gd name="T6" fmla="*/ 1302 w 3172"/>
                <a:gd name="T7" fmla="*/ 1105 h 1389"/>
                <a:gd name="T8" fmla="*/ 1783 w 3172"/>
                <a:gd name="T9" fmla="*/ 797 h 1389"/>
                <a:gd name="T10" fmla="*/ 2170 w 3172"/>
                <a:gd name="T11" fmla="*/ 490 h 1389"/>
                <a:gd name="T12" fmla="*/ 2509 w 3172"/>
                <a:gd name="T13" fmla="*/ 245 h 1389"/>
                <a:gd name="T14" fmla="*/ 2785 w 3172"/>
                <a:gd name="T15" fmla="*/ 87 h 1389"/>
                <a:gd name="T16" fmla="*/ 3014 w 3172"/>
                <a:gd name="T17" fmla="*/ 16 h 1389"/>
                <a:gd name="T18" fmla="*/ 3172 w 3172"/>
                <a:gd name="T19" fmla="*/ 0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744" name="Freeform 16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1389 h 1389"/>
                <a:gd name="T2" fmla="*/ 442 w 3172"/>
                <a:gd name="T3" fmla="*/ 1350 h 1389"/>
                <a:gd name="T4" fmla="*/ 813 w 3172"/>
                <a:gd name="T5" fmla="*/ 1286 h 1389"/>
                <a:gd name="T6" fmla="*/ 1302 w 3172"/>
                <a:gd name="T7" fmla="*/ 1105 h 1389"/>
                <a:gd name="T8" fmla="*/ 1783 w 3172"/>
                <a:gd name="T9" fmla="*/ 797 h 1389"/>
                <a:gd name="T10" fmla="*/ 2170 w 3172"/>
                <a:gd name="T11" fmla="*/ 490 h 1389"/>
                <a:gd name="T12" fmla="*/ 2509 w 3172"/>
                <a:gd name="T13" fmla="*/ 245 h 1389"/>
                <a:gd name="T14" fmla="*/ 2785 w 3172"/>
                <a:gd name="T15" fmla="*/ 87 h 1389"/>
                <a:gd name="T16" fmla="*/ 3014 w 3172"/>
                <a:gd name="T17" fmla="*/ 16 h 1389"/>
                <a:gd name="T18" fmla="*/ 3172 w 3172"/>
                <a:gd name="T19" fmla="*/ 0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3745" name="Group 17"/>
          <p:cNvGrpSpPr>
            <a:grpSpLocks/>
          </p:cNvGrpSpPr>
          <p:nvPr/>
        </p:nvGrpSpPr>
        <p:grpSpPr bwMode="auto">
          <a:xfrm>
            <a:off x="5811838" y="901700"/>
            <a:ext cx="3197225" cy="700088"/>
            <a:chOff x="361" y="566"/>
            <a:chExt cx="2014" cy="441"/>
          </a:xfrm>
        </p:grpSpPr>
        <p:sp>
          <p:nvSpPr>
            <p:cNvPr id="73746" name="Freeform 18"/>
            <p:cNvSpPr>
              <a:spLocks/>
            </p:cNvSpPr>
            <p:nvPr/>
          </p:nvSpPr>
          <p:spPr bwMode="auto">
            <a:xfrm>
              <a:off x="361" y="566"/>
              <a:ext cx="1008" cy="441"/>
            </a:xfrm>
            <a:custGeom>
              <a:avLst/>
              <a:gdLst>
                <a:gd name="T0" fmla="*/ 0 w 3172"/>
                <a:gd name="T1" fmla="*/ 1389 h 1389"/>
                <a:gd name="T2" fmla="*/ 442 w 3172"/>
                <a:gd name="T3" fmla="*/ 1350 h 1389"/>
                <a:gd name="T4" fmla="*/ 813 w 3172"/>
                <a:gd name="T5" fmla="*/ 1286 h 1389"/>
                <a:gd name="T6" fmla="*/ 1302 w 3172"/>
                <a:gd name="T7" fmla="*/ 1105 h 1389"/>
                <a:gd name="T8" fmla="*/ 1783 w 3172"/>
                <a:gd name="T9" fmla="*/ 797 h 1389"/>
                <a:gd name="T10" fmla="*/ 2170 w 3172"/>
                <a:gd name="T11" fmla="*/ 490 h 1389"/>
                <a:gd name="T12" fmla="*/ 2509 w 3172"/>
                <a:gd name="T13" fmla="*/ 245 h 1389"/>
                <a:gd name="T14" fmla="*/ 2785 w 3172"/>
                <a:gd name="T15" fmla="*/ 87 h 1389"/>
                <a:gd name="T16" fmla="*/ 3014 w 3172"/>
                <a:gd name="T17" fmla="*/ 16 h 1389"/>
                <a:gd name="T18" fmla="*/ 3172 w 3172"/>
                <a:gd name="T19" fmla="*/ 0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747" name="Freeform 19"/>
            <p:cNvSpPr>
              <a:spLocks/>
            </p:cNvSpPr>
            <p:nvPr/>
          </p:nvSpPr>
          <p:spPr bwMode="auto">
            <a:xfrm flipH="1">
              <a:off x="1367" y="566"/>
              <a:ext cx="1008" cy="441"/>
            </a:xfrm>
            <a:custGeom>
              <a:avLst/>
              <a:gdLst>
                <a:gd name="T0" fmla="*/ 0 w 3172"/>
                <a:gd name="T1" fmla="*/ 1389 h 1389"/>
                <a:gd name="T2" fmla="*/ 442 w 3172"/>
                <a:gd name="T3" fmla="*/ 1350 h 1389"/>
                <a:gd name="T4" fmla="*/ 813 w 3172"/>
                <a:gd name="T5" fmla="*/ 1286 h 1389"/>
                <a:gd name="T6" fmla="*/ 1302 w 3172"/>
                <a:gd name="T7" fmla="*/ 1105 h 1389"/>
                <a:gd name="T8" fmla="*/ 1783 w 3172"/>
                <a:gd name="T9" fmla="*/ 797 h 1389"/>
                <a:gd name="T10" fmla="*/ 2170 w 3172"/>
                <a:gd name="T11" fmla="*/ 490 h 1389"/>
                <a:gd name="T12" fmla="*/ 2509 w 3172"/>
                <a:gd name="T13" fmla="*/ 245 h 1389"/>
                <a:gd name="T14" fmla="*/ 2785 w 3172"/>
                <a:gd name="T15" fmla="*/ 87 h 1389"/>
                <a:gd name="T16" fmla="*/ 3014 w 3172"/>
                <a:gd name="T17" fmla="*/ 16 h 1389"/>
                <a:gd name="T18" fmla="*/ 3172 w 3172"/>
                <a:gd name="T19" fmla="*/ 0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2" h="1389">
                  <a:moveTo>
                    <a:pt x="0" y="1389"/>
                  </a:moveTo>
                  <a:cubicBezTo>
                    <a:pt x="153" y="1378"/>
                    <a:pt x="307" y="1367"/>
                    <a:pt x="442" y="1350"/>
                  </a:cubicBezTo>
                  <a:cubicBezTo>
                    <a:pt x="577" y="1333"/>
                    <a:pt x="670" y="1327"/>
                    <a:pt x="813" y="1286"/>
                  </a:cubicBezTo>
                  <a:cubicBezTo>
                    <a:pt x="956" y="1245"/>
                    <a:pt x="1141" y="1186"/>
                    <a:pt x="1302" y="1105"/>
                  </a:cubicBezTo>
                  <a:cubicBezTo>
                    <a:pt x="1463" y="1024"/>
                    <a:pt x="1638" y="900"/>
                    <a:pt x="1783" y="797"/>
                  </a:cubicBezTo>
                  <a:cubicBezTo>
                    <a:pt x="1928" y="694"/>
                    <a:pt x="2049" y="582"/>
                    <a:pt x="2170" y="490"/>
                  </a:cubicBezTo>
                  <a:cubicBezTo>
                    <a:pt x="2291" y="398"/>
                    <a:pt x="2406" y="312"/>
                    <a:pt x="2509" y="245"/>
                  </a:cubicBezTo>
                  <a:cubicBezTo>
                    <a:pt x="2612" y="178"/>
                    <a:pt x="2701" y="125"/>
                    <a:pt x="2785" y="87"/>
                  </a:cubicBezTo>
                  <a:cubicBezTo>
                    <a:pt x="2869" y="49"/>
                    <a:pt x="2950" y="30"/>
                    <a:pt x="3014" y="16"/>
                  </a:cubicBezTo>
                  <a:cubicBezTo>
                    <a:pt x="3078" y="2"/>
                    <a:pt x="3125" y="1"/>
                    <a:pt x="3172" y="0"/>
                  </a:cubicBezTo>
                </a:path>
              </a:pathLst>
            </a:custGeom>
            <a:noFill/>
            <a:ln w="44450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3748" name="Oval 20"/>
          <p:cNvSpPr>
            <a:spLocks noChangeArrowheads="1"/>
          </p:cNvSpPr>
          <p:nvPr/>
        </p:nvSpPr>
        <p:spPr bwMode="auto">
          <a:xfrm>
            <a:off x="5853113" y="1009650"/>
            <a:ext cx="106680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36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5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crystal expansion</a:t>
            </a:r>
          </a:p>
        </p:txBody>
      </p:sp>
      <p:pic>
        <p:nvPicPr>
          <p:cNvPr id="3135495" name="Picture 7" descr="N16A_trig_WO4_2_001_face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9599" r="1022" b="11850"/>
          <a:stretch>
            <a:fillRect/>
          </a:stretch>
        </p:blipFill>
        <p:spPr bwMode="auto">
          <a:xfrm>
            <a:off x="392113" y="1671638"/>
            <a:ext cx="834548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35496" name="Text Box 8"/>
          <p:cNvSpPr txBox="1">
            <a:spLocks noChangeArrowheads="1"/>
          </p:cNvSpPr>
          <p:nvPr/>
        </p:nvSpPr>
        <p:spPr bwMode="auto">
          <a:xfrm>
            <a:off x="1458913" y="1143000"/>
            <a:ext cx="6226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Protein crystal in sucrose, NaWO4 and oil</a:t>
            </a:r>
          </a:p>
        </p:txBody>
      </p:sp>
    </p:spTree>
    <p:extLst>
      <p:ext uri="{BB962C8B-B14F-4D97-AF65-F5344CB8AC3E}">
        <p14:creationId xmlns:p14="http://schemas.microsoft.com/office/powerpoint/2010/main" val="107897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6517" name="Picture 5" descr="N16A_trig_WO4_2_002_face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9599" r="1022" b="11850"/>
          <a:stretch>
            <a:fillRect/>
          </a:stretch>
        </p:blipFill>
        <p:spPr bwMode="auto">
          <a:xfrm>
            <a:off x="392113" y="1671638"/>
            <a:ext cx="8345487" cy="478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36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crystal expansion</a:t>
            </a:r>
          </a:p>
        </p:txBody>
      </p:sp>
      <p:sp>
        <p:nvSpPr>
          <p:cNvPr id="3136518" name="Text Box 6"/>
          <p:cNvSpPr txBox="1">
            <a:spLocks noChangeArrowheads="1"/>
          </p:cNvSpPr>
          <p:nvPr/>
        </p:nvSpPr>
        <p:spPr bwMode="auto">
          <a:xfrm>
            <a:off x="1458913" y="1143000"/>
            <a:ext cx="6226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Protein crystal in sucrose, NaWO4 and oil</a:t>
            </a:r>
          </a:p>
        </p:txBody>
      </p:sp>
    </p:spTree>
    <p:extLst>
      <p:ext uri="{BB962C8B-B14F-4D97-AF65-F5344CB8AC3E}">
        <p14:creationId xmlns:p14="http://schemas.microsoft.com/office/powerpoint/2010/main" val="48386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753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crystal expansion</a:t>
            </a:r>
          </a:p>
        </p:txBody>
      </p:sp>
      <p:sp>
        <p:nvSpPr>
          <p:cNvPr id="3137540" name="Text Box 4"/>
          <p:cNvSpPr txBox="1">
            <a:spLocks noChangeArrowheads="1"/>
          </p:cNvSpPr>
          <p:nvPr/>
        </p:nvSpPr>
        <p:spPr bwMode="auto">
          <a:xfrm>
            <a:off x="1458913" y="1143000"/>
            <a:ext cx="6226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Protein crystal in sucrose, NaWO4 and oil</a:t>
            </a:r>
          </a:p>
        </p:txBody>
      </p:sp>
      <p:pic>
        <p:nvPicPr>
          <p:cNvPr id="3137541" name="Picture 5" descr="N16A_trig_WO4_2_003_face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9599" r="1022" b="11850"/>
          <a:stretch>
            <a:fillRect/>
          </a:stretch>
        </p:blipFill>
        <p:spPr bwMode="auto">
          <a:xfrm>
            <a:off x="392113" y="1671638"/>
            <a:ext cx="8345487" cy="478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163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</p:spPr>
        <p:txBody>
          <a:bodyPr/>
          <a:lstStyle/>
          <a:p>
            <a:r>
              <a:rPr lang="en-US" altLang="en-US"/>
              <a:t>Radiation Damage Model</a:t>
            </a:r>
          </a:p>
        </p:txBody>
      </p:sp>
      <p:sp>
        <p:nvSpPr>
          <p:cNvPr id="3239939" name="Text Box 3"/>
          <p:cNvSpPr txBox="1">
            <a:spLocks noChangeArrowheads="1"/>
          </p:cNvSpPr>
          <p:nvPr/>
        </p:nvSpPr>
        <p:spPr bwMode="auto">
          <a:xfrm>
            <a:off x="1736725" y="3840163"/>
            <a:ext cx="567055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I</a:t>
            </a:r>
            <a:r>
              <a:rPr lang="en-US" altLang="en-US">
                <a:solidFill>
                  <a:srgbClr val="000000"/>
                </a:solidFill>
              </a:rPr>
              <a:t>		- average observed spot intensity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I</a:t>
            </a:r>
            <a:r>
              <a:rPr lang="en-US" altLang="en-US" b="1" baseline="-25000">
                <a:solidFill>
                  <a:srgbClr val="000000"/>
                </a:solidFill>
              </a:rPr>
              <a:t>0</a:t>
            </a:r>
            <a:r>
              <a:rPr lang="en-US" altLang="en-US">
                <a:solidFill>
                  <a:srgbClr val="000000"/>
                </a:solidFill>
              </a:rPr>
              <a:t>		- intensity of “undamaged” spot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dose</a:t>
            </a:r>
            <a:r>
              <a:rPr lang="en-US" altLang="en-US">
                <a:solidFill>
                  <a:srgbClr val="000000"/>
                </a:solidFill>
              </a:rPr>
              <a:t>		- absorbed dose (MGy)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EA0000"/>
                </a:solidFill>
              </a:rPr>
              <a:t>H</a:t>
            </a:r>
            <a:r>
              <a:rPr lang="en-US" altLang="en-US">
                <a:solidFill>
                  <a:srgbClr val="000000"/>
                </a:solidFill>
              </a:rPr>
              <a:t> 		- 10 MGy/</a:t>
            </a:r>
            <a:r>
              <a:rPr lang="en-US" altLang="en-US">
                <a:solidFill>
                  <a:srgbClr val="000000"/>
                </a:solidFill>
                <a:cs typeface="Arial" pitchFamily="34" charset="0"/>
              </a:rPr>
              <a:t>Å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d</a:t>
            </a:r>
            <a:r>
              <a:rPr lang="en-US" altLang="en-US">
                <a:solidFill>
                  <a:srgbClr val="000000"/>
                </a:solidFill>
                <a:cs typeface="Arial" pitchFamily="34" charset="0"/>
              </a:rPr>
              <a:t>		- resolution of spot (Å)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baseline="30000">
              <a:solidFill>
                <a:srgbClr val="000000"/>
              </a:solidFill>
            </a:endParaRPr>
          </a:p>
        </p:txBody>
      </p:sp>
      <p:sp>
        <p:nvSpPr>
          <p:cNvPr id="3239940" name="Text Box 4"/>
          <p:cNvSpPr txBox="1">
            <a:spLocks noChangeArrowheads="1"/>
          </p:cNvSpPr>
          <p:nvPr/>
        </p:nvSpPr>
        <p:spPr bwMode="auto">
          <a:xfrm>
            <a:off x="2133600" y="2354263"/>
            <a:ext cx="5729288" cy="120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I  = I</a:t>
            </a:r>
            <a:r>
              <a:rPr lang="en-US" altLang="en-US" sz="2800" b="1" baseline="-25000">
                <a:solidFill>
                  <a:srgbClr val="000000"/>
                </a:solidFill>
                <a:cs typeface="Arial" pitchFamily="34" charset="0"/>
              </a:rPr>
              <a:t>0 </a:t>
            </a: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 exp(-ln(2)            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     </a:t>
            </a:r>
            <a:endParaRPr lang="el-GR" altLang="en-US" sz="28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239941" name="Text Box 5"/>
          <p:cNvSpPr txBox="1">
            <a:spLocks noChangeArrowheads="1"/>
          </p:cNvSpPr>
          <p:nvPr/>
        </p:nvSpPr>
        <p:spPr bwMode="auto">
          <a:xfrm>
            <a:off x="3089275" y="1384300"/>
            <a:ext cx="3271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global (lattice) damage</a:t>
            </a:r>
          </a:p>
        </p:txBody>
      </p:sp>
      <p:grpSp>
        <p:nvGrpSpPr>
          <p:cNvPr id="3239942" name="Group 6"/>
          <p:cNvGrpSpPr>
            <a:grpSpLocks/>
          </p:cNvGrpSpPr>
          <p:nvPr/>
        </p:nvGrpSpPr>
        <p:grpSpPr bwMode="auto">
          <a:xfrm>
            <a:off x="4937125" y="2233613"/>
            <a:ext cx="1016000" cy="1038225"/>
            <a:chOff x="3593" y="1391"/>
            <a:chExt cx="640" cy="654"/>
          </a:xfrm>
        </p:grpSpPr>
        <p:sp>
          <p:nvSpPr>
            <p:cNvPr id="3239943" name="Rectangle 7"/>
            <p:cNvSpPr>
              <a:spLocks noChangeArrowheads="1"/>
            </p:cNvSpPr>
            <p:nvPr/>
          </p:nvSpPr>
          <p:spPr bwMode="auto">
            <a:xfrm>
              <a:off x="3593" y="1391"/>
              <a:ext cx="64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rgbClr val="000000"/>
                  </a:solidFill>
                </a:rPr>
                <a:t>dose</a:t>
              </a:r>
            </a:p>
          </p:txBody>
        </p:sp>
        <p:sp>
          <p:nvSpPr>
            <p:cNvPr id="3239944" name="Rectangle 8"/>
            <p:cNvSpPr>
              <a:spLocks noChangeArrowheads="1"/>
            </p:cNvSpPr>
            <p:nvPr/>
          </p:nvSpPr>
          <p:spPr bwMode="auto">
            <a:xfrm>
              <a:off x="3674" y="1718"/>
              <a:ext cx="47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>
                  <a:solidFill>
                    <a:srgbClr val="000000"/>
                  </a:solidFill>
                </a:rPr>
                <a:t>d</a:t>
              </a:r>
              <a:r>
                <a:rPr lang="en-US" altLang="en-US" sz="2800" b="1">
                  <a:solidFill>
                    <a:srgbClr val="000000"/>
                  </a:solidFill>
                  <a:cs typeface="Arial" pitchFamily="34" charset="0"/>
                </a:rPr>
                <a:t>∙</a:t>
              </a:r>
              <a:r>
                <a:rPr lang="en-US" altLang="en-US" sz="2800" b="1">
                  <a:solidFill>
                    <a:srgbClr val="EA0000"/>
                  </a:solidFill>
                  <a:cs typeface="Arial" pitchFamily="34" charset="0"/>
                </a:rPr>
                <a:t>H</a:t>
              </a:r>
            </a:p>
          </p:txBody>
        </p:sp>
        <p:sp>
          <p:nvSpPr>
            <p:cNvPr id="3239945" name="Line 9"/>
            <p:cNvSpPr>
              <a:spLocks noChangeShapeType="1"/>
            </p:cNvSpPr>
            <p:nvPr/>
          </p:nvSpPr>
          <p:spPr bwMode="auto">
            <a:xfrm>
              <a:off x="3593" y="1726"/>
              <a:ext cx="64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239946" name="Text Box 10"/>
          <p:cNvSpPr txBox="1">
            <a:spLocks noChangeArrowheads="1"/>
          </p:cNvSpPr>
          <p:nvPr/>
        </p:nvSpPr>
        <p:spPr bwMode="auto">
          <a:xfrm>
            <a:off x="3690938" y="5067300"/>
            <a:ext cx="133985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EA0000"/>
                </a:solidFill>
              </a:rPr>
              <a:t>10 MGy/</a:t>
            </a:r>
            <a:r>
              <a:rPr lang="en-US" altLang="en-US" sz="2000" b="1">
                <a:solidFill>
                  <a:srgbClr val="EA0000"/>
                </a:solidFill>
                <a:cs typeface="Arial" pitchFamily="34" charset="0"/>
              </a:rPr>
              <a:t>Å</a:t>
            </a:r>
          </a:p>
        </p:txBody>
      </p:sp>
    </p:spTree>
    <p:extLst>
      <p:ext uri="{BB962C8B-B14F-4D97-AF65-F5344CB8AC3E}">
        <p14:creationId xmlns:p14="http://schemas.microsoft.com/office/powerpoint/2010/main" val="24909804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8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crystal expansion</a:t>
            </a:r>
          </a:p>
        </p:txBody>
      </p:sp>
      <p:sp>
        <p:nvSpPr>
          <p:cNvPr id="3138563" name="Text Box 3"/>
          <p:cNvSpPr txBox="1">
            <a:spLocks noChangeArrowheads="1"/>
          </p:cNvSpPr>
          <p:nvPr/>
        </p:nvSpPr>
        <p:spPr bwMode="auto">
          <a:xfrm>
            <a:off x="1458913" y="1143000"/>
            <a:ext cx="6226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Protein crystal in sucrose, NaWO4 and oil</a:t>
            </a:r>
          </a:p>
        </p:txBody>
      </p:sp>
      <p:pic>
        <p:nvPicPr>
          <p:cNvPr id="3138565" name="Picture 5" descr="N16A_trig_WO4_2_005_face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9599" r="1022" b="11850"/>
          <a:stretch>
            <a:fillRect/>
          </a:stretch>
        </p:blipFill>
        <p:spPr bwMode="auto">
          <a:xfrm>
            <a:off x="392113" y="1671638"/>
            <a:ext cx="8345487" cy="478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78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8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Distention of cryo with dose</a:t>
            </a:r>
          </a:p>
        </p:txBody>
      </p:sp>
      <p:pic>
        <p:nvPicPr>
          <p:cNvPr id="2308099" name="bleb_rorate_normalized_cinepak.mov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576388"/>
            <a:ext cx="6705600" cy="4572000"/>
          </a:xfrm>
        </p:spPr>
      </p:pic>
    </p:spTree>
    <p:extLst>
      <p:ext uri="{BB962C8B-B14F-4D97-AF65-F5344CB8AC3E}">
        <p14:creationId xmlns:p14="http://schemas.microsoft.com/office/powerpoint/2010/main" val="235769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08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3080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8099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308099"/>
                </p:tgtEl>
              </p:cMediaNode>
            </p:video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Distention of cryo with dose</a:t>
            </a:r>
          </a:p>
        </p:txBody>
      </p:sp>
      <p:pic>
        <p:nvPicPr>
          <p:cNvPr id="2310147" name="Picture 3" descr="dose_001_edge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2538" y="1600200"/>
            <a:ext cx="6637337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10148" name="Text Box 4"/>
          <p:cNvSpPr txBox="1">
            <a:spLocks noChangeArrowheads="1"/>
          </p:cNvSpPr>
          <p:nvPr/>
        </p:nvSpPr>
        <p:spPr bwMode="auto">
          <a:xfrm>
            <a:off x="3935413" y="2025650"/>
            <a:ext cx="12731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343776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1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Distention of cryo with dose</a:t>
            </a:r>
          </a:p>
        </p:txBody>
      </p:sp>
      <p:pic>
        <p:nvPicPr>
          <p:cNvPr id="2311171" name="Picture 3" descr="dose_023_edge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2538" y="1600200"/>
            <a:ext cx="6637337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11172" name="Text Box 4"/>
          <p:cNvSpPr txBox="1">
            <a:spLocks noChangeArrowheads="1"/>
          </p:cNvSpPr>
          <p:nvPr/>
        </p:nvSpPr>
        <p:spPr bwMode="auto">
          <a:xfrm>
            <a:off x="4092575" y="2025650"/>
            <a:ext cx="9572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00"/>
                </a:solidFill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357719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9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Distention of cryo with dose</a:t>
            </a:r>
          </a:p>
        </p:txBody>
      </p:sp>
      <p:pic>
        <p:nvPicPr>
          <p:cNvPr id="2309123" name="bleb_rorate_normalized_cinepak.mov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576388"/>
            <a:ext cx="6705600" cy="4572000"/>
          </a:xfrm>
        </p:spPr>
      </p:pic>
    </p:spTree>
    <p:extLst>
      <p:ext uri="{BB962C8B-B14F-4D97-AF65-F5344CB8AC3E}">
        <p14:creationId xmlns:p14="http://schemas.microsoft.com/office/powerpoint/2010/main" val="40187659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" fill="hold"/>
                                        <p:tgtEl>
                                          <p:spTgt spid="2309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3091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09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09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9123"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63" name="Group 11"/>
          <p:cNvGrpSpPr>
            <a:grpSpLocks/>
          </p:cNvGrpSpPr>
          <p:nvPr/>
        </p:nvGrpSpPr>
        <p:grpSpPr bwMode="auto">
          <a:xfrm>
            <a:off x="-3595688" y="0"/>
            <a:ext cx="12966701" cy="6921500"/>
            <a:chOff x="-2265" y="0"/>
            <a:chExt cx="8168" cy="4360"/>
          </a:xfrm>
        </p:grpSpPr>
        <p:pic>
          <p:nvPicPr>
            <p:cNvPr id="4915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1" y="0"/>
              <a:ext cx="6334" cy="4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160" name="Text Box 8"/>
            <p:cNvSpPr txBox="1">
              <a:spLocks noChangeArrowheads="1"/>
            </p:cNvSpPr>
            <p:nvPr/>
          </p:nvSpPr>
          <p:spPr bwMode="auto">
            <a:xfrm>
              <a:off x="-2265" y="3600"/>
              <a:ext cx="4041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b="1">
                  <a:solidFill>
                    <a:srgbClr val="000000"/>
                  </a:solidFill>
                </a:rPr>
                <a:t>48 MGy</a:t>
              </a:r>
            </a:p>
          </p:txBody>
        </p:sp>
      </p:grpSp>
      <p:grpSp>
        <p:nvGrpSpPr>
          <p:cNvPr id="49161" name="Group 9"/>
          <p:cNvGrpSpPr>
            <a:grpSpLocks/>
          </p:cNvGrpSpPr>
          <p:nvPr/>
        </p:nvGrpSpPr>
        <p:grpSpPr bwMode="auto">
          <a:xfrm>
            <a:off x="-1158875" y="0"/>
            <a:ext cx="10529888" cy="6921500"/>
            <a:chOff x="-730" y="0"/>
            <a:chExt cx="6633" cy="4360"/>
          </a:xfrm>
        </p:grpSpPr>
        <p:pic>
          <p:nvPicPr>
            <p:cNvPr id="4915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1"/>
            <a:stretch>
              <a:fillRect/>
            </a:stretch>
          </p:blipFill>
          <p:spPr bwMode="auto">
            <a:xfrm>
              <a:off x="-258" y="0"/>
              <a:ext cx="6161" cy="4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159" name="Text Box 7"/>
            <p:cNvSpPr txBox="1">
              <a:spLocks noChangeArrowheads="1"/>
            </p:cNvSpPr>
            <p:nvPr/>
          </p:nvSpPr>
          <p:spPr bwMode="auto">
            <a:xfrm>
              <a:off x="-730" y="3600"/>
              <a:ext cx="2506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b="1">
                  <a:solidFill>
                    <a:srgbClr val="000000"/>
                  </a:solidFill>
                </a:rPr>
                <a:t>20 MGy</a:t>
              </a:r>
            </a:p>
          </p:txBody>
        </p:sp>
      </p:grpSp>
      <p:grpSp>
        <p:nvGrpSpPr>
          <p:cNvPr id="49162" name="Group 10"/>
          <p:cNvGrpSpPr>
            <a:grpSpLocks/>
          </p:cNvGrpSpPr>
          <p:nvPr/>
        </p:nvGrpSpPr>
        <p:grpSpPr bwMode="auto">
          <a:xfrm>
            <a:off x="-160338" y="0"/>
            <a:ext cx="9532938" cy="6924675"/>
            <a:chOff x="-101" y="0"/>
            <a:chExt cx="6005" cy="4362"/>
          </a:xfrm>
        </p:grpSpPr>
        <p:pic>
          <p:nvPicPr>
            <p:cNvPr id="4915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5"/>
            <a:stretch>
              <a:fillRect/>
            </a:stretch>
          </p:blipFill>
          <p:spPr bwMode="auto">
            <a:xfrm>
              <a:off x="-101" y="0"/>
              <a:ext cx="6005" cy="4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158" name="Text Box 6"/>
            <p:cNvSpPr txBox="1">
              <a:spLocks noChangeArrowheads="1"/>
            </p:cNvSpPr>
            <p:nvPr/>
          </p:nvSpPr>
          <p:spPr bwMode="auto">
            <a:xfrm>
              <a:off x="38" y="3600"/>
              <a:ext cx="1738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b="1">
                  <a:solidFill>
                    <a:srgbClr val="000000"/>
                  </a:solidFill>
                </a:rPr>
                <a:t>2 MGy</a:t>
              </a:r>
            </a:p>
          </p:txBody>
        </p:sp>
      </p:grpSp>
      <p:sp>
        <p:nvSpPr>
          <p:cNvPr id="4915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1470025"/>
          </a:xfrm>
          <a:noFill/>
          <a:ln/>
        </p:spPr>
        <p:txBody>
          <a:bodyPr/>
          <a:lstStyle/>
          <a:p>
            <a:r>
              <a:rPr lang="en-US" altLang="en-US"/>
              <a:t>crystal expansion</a:t>
            </a:r>
          </a:p>
        </p:txBody>
      </p:sp>
    </p:spTree>
    <p:extLst>
      <p:ext uri="{BB962C8B-B14F-4D97-AF65-F5344CB8AC3E}">
        <p14:creationId xmlns:p14="http://schemas.microsoft.com/office/powerpoint/2010/main" val="211451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splosion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95300" y="1143000"/>
            <a:ext cx="8153400" cy="555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/>
              <a:t>NaAc</a:t>
            </a:r>
            <a:r>
              <a:rPr lang="en-US" altLang="en-US">
                <a:cs typeface="Arial" charset="0"/>
              </a:rPr>
              <a:t>·3H</a:t>
            </a:r>
            <a:r>
              <a:rPr lang="en-US" altLang="en-US" baseline="-25000">
                <a:cs typeface="Arial" charset="0"/>
              </a:rPr>
              <a:t>2</a:t>
            </a:r>
            <a:r>
              <a:rPr lang="en-US" altLang="en-US">
                <a:cs typeface="Arial" charset="0"/>
              </a:rPr>
              <a:t>O </a:t>
            </a:r>
            <a:r>
              <a:rPr lang="en-US" altLang="en-US"/>
              <a:t>crystal thaw</a:t>
            </a:r>
          </a:p>
        </p:txBody>
      </p:sp>
    </p:spTree>
    <p:extLst>
      <p:ext uri="{BB962C8B-B14F-4D97-AF65-F5344CB8AC3E}">
        <p14:creationId xmlns:p14="http://schemas.microsoft.com/office/powerpoint/2010/main" val="357079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33" fill="hold"/>
                                        <p:tgtEl>
                                          <p:spTgt spid="297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970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7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97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0"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en-US" altLang="en-US"/>
              <a:t>Sum of all spot intensities</a:t>
            </a:r>
          </a:p>
        </p:txBody>
      </p:sp>
      <p:graphicFrame>
        <p:nvGraphicFramePr>
          <p:cNvPr id="14340" name="Object 4"/>
          <p:cNvGraphicFramePr>
            <a:graphicFrameLocks noChangeAspect="1"/>
          </p:cNvGraphicFramePr>
          <p:nvPr/>
        </p:nvGraphicFramePr>
        <p:xfrm>
          <a:off x="400050" y="811213"/>
          <a:ext cx="8640763" cy="554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31" name="Chart" r:id="rId3" imgW="8677249" imgH="5562521" progId="MSGraph.Chart.8">
                  <p:embed followColorScheme="full"/>
                </p:oleObj>
              </mc:Choice>
              <mc:Fallback>
                <p:oleObj name="Chart" r:id="rId3" imgW="8677249" imgH="556252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811213"/>
                        <a:ext cx="8640763" cy="554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 Box 5"/>
          <p:cNvSpPr txBox="1">
            <a:spLocks noChangeArrowheads="1"/>
          </p:cNvSpPr>
          <p:nvPr/>
        </p:nvSpPr>
        <p:spPr bwMode="auto">
          <a:xfrm rot="16200000">
            <a:off x="-1539081" y="3521869"/>
            <a:ext cx="3816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sum of all integrated spot intensities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4054475" y="6280150"/>
            <a:ext cx="137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dose (MGy)</a:t>
            </a:r>
          </a:p>
        </p:txBody>
      </p:sp>
    </p:spTree>
    <p:extLst>
      <p:ext uri="{BB962C8B-B14F-4D97-AF65-F5344CB8AC3E}">
        <p14:creationId xmlns:p14="http://schemas.microsoft.com/office/powerpoint/2010/main" val="328292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en-US" altLang="en-US"/>
              <a:t>Sum of all spot intensities</a:t>
            </a:r>
          </a:p>
        </p:txBody>
      </p:sp>
      <p:graphicFrame>
        <p:nvGraphicFramePr>
          <p:cNvPr id="94211" name="Object 3"/>
          <p:cNvGraphicFramePr>
            <a:graphicFrameLocks noChangeAspect="1"/>
          </p:cNvGraphicFramePr>
          <p:nvPr/>
        </p:nvGraphicFramePr>
        <p:xfrm>
          <a:off x="400050" y="811213"/>
          <a:ext cx="8640763" cy="554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5" name="Chart" r:id="rId3" imgW="8677249" imgH="5562521" progId="MSGraph.Chart.8">
                  <p:embed followColorScheme="full"/>
                </p:oleObj>
              </mc:Choice>
              <mc:Fallback>
                <p:oleObj name="Chart" r:id="rId3" imgW="8677249" imgH="556252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811213"/>
                        <a:ext cx="8640763" cy="554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12" name="Text Box 4"/>
          <p:cNvSpPr txBox="1">
            <a:spLocks noChangeArrowheads="1"/>
          </p:cNvSpPr>
          <p:nvPr/>
        </p:nvSpPr>
        <p:spPr bwMode="auto">
          <a:xfrm rot="16200000">
            <a:off x="-1539081" y="3521869"/>
            <a:ext cx="3816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sum of all integrated spot intensities</a:t>
            </a:r>
          </a:p>
        </p:txBody>
      </p:sp>
      <p:sp>
        <p:nvSpPr>
          <p:cNvPr id="94213" name="Text Box 5"/>
          <p:cNvSpPr txBox="1">
            <a:spLocks noChangeArrowheads="1"/>
          </p:cNvSpPr>
          <p:nvPr/>
        </p:nvSpPr>
        <p:spPr bwMode="auto">
          <a:xfrm>
            <a:off x="4054475" y="6280150"/>
            <a:ext cx="137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dose (MGy)</a:t>
            </a:r>
          </a:p>
        </p:txBody>
      </p:sp>
    </p:spTree>
    <p:extLst>
      <p:ext uri="{BB962C8B-B14F-4D97-AF65-F5344CB8AC3E}">
        <p14:creationId xmlns:p14="http://schemas.microsoft.com/office/powerpoint/2010/main" val="336253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r>
              <a:rPr lang="en-US" altLang="en-US"/>
              <a:t>lowest-angle spot: (1,1,0)  7.7 </a:t>
            </a:r>
            <a:r>
              <a:rPr lang="en-US" altLang="en-US">
                <a:cs typeface="Arial" charset="0"/>
              </a:rPr>
              <a:t>Å</a:t>
            </a:r>
          </a:p>
        </p:txBody>
      </p:sp>
      <p:graphicFrame>
        <p:nvGraphicFramePr>
          <p:cNvPr id="344067" name="Object 3"/>
          <p:cNvGraphicFramePr>
            <a:graphicFrameLocks noChangeAspect="1"/>
          </p:cNvGraphicFramePr>
          <p:nvPr/>
        </p:nvGraphicFramePr>
        <p:xfrm>
          <a:off x="400050" y="1336675"/>
          <a:ext cx="7908925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79" name="Chart" r:id="rId3" imgW="7943820" imgH="5029133" progId="MSGraph.Chart.8">
                  <p:embed followColorScheme="full"/>
                </p:oleObj>
              </mc:Choice>
              <mc:Fallback>
                <p:oleObj name="Chart" r:id="rId3" imgW="7943820" imgH="502913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1336675"/>
                        <a:ext cx="7908925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4068" name="Text Box 4"/>
          <p:cNvSpPr txBox="1">
            <a:spLocks noChangeArrowheads="1"/>
          </p:cNvSpPr>
          <p:nvPr/>
        </p:nvSpPr>
        <p:spPr bwMode="auto">
          <a:xfrm rot="16200000">
            <a:off x="-905668" y="3377406"/>
            <a:ext cx="259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integrated spot intensity</a:t>
            </a:r>
          </a:p>
        </p:txBody>
      </p:sp>
      <p:sp>
        <p:nvSpPr>
          <p:cNvPr id="344069" name="Text Box 5"/>
          <p:cNvSpPr txBox="1">
            <a:spLocks noChangeArrowheads="1"/>
          </p:cNvSpPr>
          <p:nvPr/>
        </p:nvSpPr>
        <p:spPr bwMode="auto">
          <a:xfrm>
            <a:off x="4054475" y="6280150"/>
            <a:ext cx="137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dose (MGy)</a:t>
            </a:r>
          </a:p>
        </p:txBody>
      </p:sp>
    </p:spTree>
    <p:extLst>
      <p:ext uri="{BB962C8B-B14F-4D97-AF65-F5344CB8AC3E}">
        <p14:creationId xmlns:p14="http://schemas.microsoft.com/office/powerpoint/2010/main" val="342750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</p:spPr>
        <p:txBody>
          <a:bodyPr/>
          <a:lstStyle/>
          <a:p>
            <a:r>
              <a:rPr lang="en-US" altLang="en-US"/>
              <a:t>Radiation Damage Model</a:t>
            </a:r>
          </a:p>
        </p:txBody>
      </p:sp>
      <p:sp>
        <p:nvSpPr>
          <p:cNvPr id="3174403" name="Text Box 3"/>
          <p:cNvSpPr txBox="1">
            <a:spLocks noChangeArrowheads="1"/>
          </p:cNvSpPr>
          <p:nvPr/>
        </p:nvSpPr>
        <p:spPr bwMode="auto">
          <a:xfrm>
            <a:off x="2982913" y="6376988"/>
            <a:ext cx="33131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accumulated dose (MGy)</a:t>
            </a:r>
          </a:p>
        </p:txBody>
      </p:sp>
      <p:sp>
        <p:nvSpPr>
          <p:cNvPr id="3174404" name="Text Box 4"/>
          <p:cNvSpPr txBox="1">
            <a:spLocks noChangeArrowheads="1"/>
          </p:cNvSpPr>
          <p:nvPr/>
        </p:nvSpPr>
        <p:spPr bwMode="auto">
          <a:xfrm rot="16200000">
            <a:off x="-1181100" y="36449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normalized total intensity</a:t>
            </a:r>
          </a:p>
        </p:txBody>
      </p:sp>
      <p:graphicFrame>
        <p:nvGraphicFramePr>
          <p:cNvPr id="3174405" name="Object 5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822325" y="411163"/>
          <a:ext cx="7442200" cy="616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5" name="Chart" r:id="rId3" imgW="7458196" imgH="6181749" progId="MSGraph.Chart.8">
                  <p:embed followColorScheme="full"/>
                </p:oleObj>
              </mc:Choice>
              <mc:Fallback>
                <p:oleObj name="Chart" r:id="rId3" imgW="7458196" imgH="6181749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325" y="411163"/>
                        <a:ext cx="7442200" cy="6169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406" name="Rectangle 6"/>
          <p:cNvSpPr>
            <a:spLocks noChangeArrowheads="1"/>
          </p:cNvSpPr>
          <p:nvPr/>
        </p:nvSpPr>
        <p:spPr bwMode="auto">
          <a:xfrm>
            <a:off x="5129213" y="1776413"/>
            <a:ext cx="2159000" cy="344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5823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r>
              <a:rPr lang="en-US" altLang="en-US"/>
              <a:t>Interesting spots: (2,6,1)  1.6 </a:t>
            </a:r>
            <a:r>
              <a:rPr lang="en-US" altLang="en-US">
                <a:cs typeface="Arial" charset="0"/>
              </a:rPr>
              <a:t>Å</a:t>
            </a:r>
          </a:p>
        </p:txBody>
      </p:sp>
      <p:graphicFrame>
        <p:nvGraphicFramePr>
          <p:cNvPr id="98307" name="Object 3"/>
          <p:cNvGraphicFramePr>
            <a:graphicFrameLocks noChangeAspect="1"/>
          </p:cNvGraphicFramePr>
          <p:nvPr/>
        </p:nvGraphicFramePr>
        <p:xfrm>
          <a:off x="400050" y="1336675"/>
          <a:ext cx="7908925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3" name="Chart" r:id="rId3" imgW="7943820" imgH="5029133" progId="MSGraph.Chart.8">
                  <p:embed followColorScheme="full"/>
                </p:oleObj>
              </mc:Choice>
              <mc:Fallback>
                <p:oleObj name="Chart" r:id="rId3" imgW="7943820" imgH="502913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1336675"/>
                        <a:ext cx="7908925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308" name="Text Box 4"/>
          <p:cNvSpPr txBox="1">
            <a:spLocks noChangeArrowheads="1"/>
          </p:cNvSpPr>
          <p:nvPr/>
        </p:nvSpPr>
        <p:spPr bwMode="auto">
          <a:xfrm rot="16200000">
            <a:off x="-905668" y="3377406"/>
            <a:ext cx="259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integrated spot intensity</a:t>
            </a:r>
          </a:p>
        </p:txBody>
      </p:sp>
      <p:sp>
        <p:nvSpPr>
          <p:cNvPr id="98309" name="Text Box 5"/>
          <p:cNvSpPr txBox="1">
            <a:spLocks noChangeArrowheads="1"/>
          </p:cNvSpPr>
          <p:nvPr/>
        </p:nvSpPr>
        <p:spPr bwMode="auto">
          <a:xfrm>
            <a:off x="4054475" y="6280150"/>
            <a:ext cx="137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dose (MGy)</a:t>
            </a:r>
          </a:p>
        </p:txBody>
      </p:sp>
    </p:spTree>
    <p:extLst>
      <p:ext uri="{BB962C8B-B14F-4D97-AF65-F5344CB8AC3E}">
        <p14:creationId xmlns:p14="http://schemas.microsoft.com/office/powerpoint/2010/main" val="257647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r>
              <a:rPr lang="en-US" altLang="en-US"/>
              <a:t>Interesting spots: (3,3,-3)  2.3 </a:t>
            </a:r>
            <a:r>
              <a:rPr lang="en-US" altLang="en-US">
                <a:cs typeface="Arial" charset="0"/>
              </a:rPr>
              <a:t>Å</a:t>
            </a:r>
          </a:p>
        </p:txBody>
      </p:sp>
      <p:graphicFrame>
        <p:nvGraphicFramePr>
          <p:cNvPr id="57347" name="Object 3"/>
          <p:cNvGraphicFramePr>
            <a:graphicFrameLocks noChangeAspect="1"/>
          </p:cNvGraphicFramePr>
          <p:nvPr/>
        </p:nvGraphicFramePr>
        <p:xfrm>
          <a:off x="400050" y="1336675"/>
          <a:ext cx="7908925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7" name="Chart" r:id="rId3" imgW="7943820" imgH="5029133" progId="MSGraph.Chart.8">
                  <p:embed followColorScheme="full"/>
                </p:oleObj>
              </mc:Choice>
              <mc:Fallback>
                <p:oleObj name="Chart" r:id="rId3" imgW="7943820" imgH="502913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1336675"/>
                        <a:ext cx="7908925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48" name="Text Box 4"/>
          <p:cNvSpPr txBox="1">
            <a:spLocks noChangeArrowheads="1"/>
          </p:cNvSpPr>
          <p:nvPr/>
        </p:nvSpPr>
        <p:spPr bwMode="auto">
          <a:xfrm rot="16200000">
            <a:off x="-905668" y="3377406"/>
            <a:ext cx="259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integrated spot intensity</a:t>
            </a: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4054475" y="6280150"/>
            <a:ext cx="137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dose (MGy)</a:t>
            </a:r>
          </a:p>
        </p:txBody>
      </p:sp>
    </p:spTree>
    <p:extLst>
      <p:ext uri="{BB962C8B-B14F-4D97-AF65-F5344CB8AC3E}">
        <p14:creationId xmlns:p14="http://schemas.microsoft.com/office/powerpoint/2010/main" val="210272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r>
              <a:rPr lang="en-US" altLang="en-US"/>
              <a:t>Interesting spots: (6,2,-5)  1.6 </a:t>
            </a:r>
            <a:r>
              <a:rPr lang="en-US" altLang="en-US">
                <a:cs typeface="Arial" charset="0"/>
              </a:rPr>
              <a:t>Å</a:t>
            </a:r>
          </a:p>
        </p:txBody>
      </p:sp>
      <p:graphicFrame>
        <p:nvGraphicFramePr>
          <p:cNvPr id="58371" name="Object 3"/>
          <p:cNvGraphicFramePr>
            <a:graphicFrameLocks noChangeAspect="1"/>
          </p:cNvGraphicFramePr>
          <p:nvPr/>
        </p:nvGraphicFramePr>
        <p:xfrm>
          <a:off x="400050" y="1336675"/>
          <a:ext cx="7908925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51" name="Chart" r:id="rId3" imgW="7943820" imgH="5029133" progId="MSGraph.Chart.8">
                  <p:embed followColorScheme="full"/>
                </p:oleObj>
              </mc:Choice>
              <mc:Fallback>
                <p:oleObj name="Chart" r:id="rId3" imgW="7943820" imgH="502913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1336675"/>
                        <a:ext cx="7908925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2" name="Text Box 4"/>
          <p:cNvSpPr txBox="1">
            <a:spLocks noChangeArrowheads="1"/>
          </p:cNvSpPr>
          <p:nvPr/>
        </p:nvSpPr>
        <p:spPr bwMode="auto">
          <a:xfrm rot="16200000">
            <a:off x="-905668" y="3377406"/>
            <a:ext cx="259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integrated spot intensity</a:t>
            </a: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4054475" y="6280150"/>
            <a:ext cx="137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dose (MGy)</a:t>
            </a:r>
          </a:p>
        </p:txBody>
      </p:sp>
    </p:spTree>
    <p:extLst>
      <p:ext uri="{BB962C8B-B14F-4D97-AF65-F5344CB8AC3E}">
        <p14:creationId xmlns:p14="http://schemas.microsoft.com/office/powerpoint/2010/main" val="328642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r>
              <a:rPr lang="en-US" altLang="en-US"/>
              <a:t>Interesting spots: (3,3,-5)  1.76 </a:t>
            </a:r>
            <a:r>
              <a:rPr lang="en-US" altLang="en-US">
                <a:cs typeface="Arial" charset="0"/>
              </a:rPr>
              <a:t>Å</a:t>
            </a:r>
          </a:p>
        </p:txBody>
      </p:sp>
      <p:graphicFrame>
        <p:nvGraphicFramePr>
          <p:cNvPr id="59395" name="Object 3"/>
          <p:cNvGraphicFramePr>
            <a:graphicFrameLocks noChangeAspect="1"/>
          </p:cNvGraphicFramePr>
          <p:nvPr/>
        </p:nvGraphicFramePr>
        <p:xfrm>
          <a:off x="400050" y="1336675"/>
          <a:ext cx="7908925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5" name="Chart" r:id="rId3" imgW="7943820" imgH="5029133" progId="MSGraph.Chart.8">
                  <p:embed followColorScheme="full"/>
                </p:oleObj>
              </mc:Choice>
              <mc:Fallback>
                <p:oleObj name="Chart" r:id="rId3" imgW="7943820" imgH="502913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1336675"/>
                        <a:ext cx="7908925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6" name="Text Box 4"/>
          <p:cNvSpPr txBox="1">
            <a:spLocks noChangeArrowheads="1"/>
          </p:cNvSpPr>
          <p:nvPr/>
        </p:nvSpPr>
        <p:spPr bwMode="auto">
          <a:xfrm rot="16200000">
            <a:off x="-905668" y="3377406"/>
            <a:ext cx="259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integrated spot intensity</a:t>
            </a: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4054475" y="6280150"/>
            <a:ext cx="137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dose (MGy)</a:t>
            </a:r>
          </a:p>
        </p:txBody>
      </p:sp>
    </p:spTree>
    <p:extLst>
      <p:ext uri="{BB962C8B-B14F-4D97-AF65-F5344CB8AC3E}">
        <p14:creationId xmlns:p14="http://schemas.microsoft.com/office/powerpoint/2010/main" val="29954204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r>
              <a:rPr lang="en-US" altLang="en-US"/>
              <a:t>Interesting spots: (2,0,0)  5.7 </a:t>
            </a:r>
            <a:r>
              <a:rPr lang="en-US" altLang="en-US">
                <a:cs typeface="Arial" charset="0"/>
              </a:rPr>
              <a:t>Å</a:t>
            </a:r>
          </a:p>
        </p:txBody>
      </p:sp>
      <p:graphicFrame>
        <p:nvGraphicFramePr>
          <p:cNvPr id="60419" name="Object 3"/>
          <p:cNvGraphicFramePr>
            <a:graphicFrameLocks noChangeAspect="1"/>
          </p:cNvGraphicFramePr>
          <p:nvPr/>
        </p:nvGraphicFramePr>
        <p:xfrm>
          <a:off x="400050" y="1336675"/>
          <a:ext cx="7886700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99" name="Chart" r:id="rId3" imgW="7915206" imgH="5029133" progId="MSGraph.Chart.8">
                  <p:embed followColorScheme="full"/>
                </p:oleObj>
              </mc:Choice>
              <mc:Fallback>
                <p:oleObj name="Chart" r:id="rId3" imgW="7915206" imgH="502913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1336675"/>
                        <a:ext cx="7886700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20" name="Text Box 4"/>
          <p:cNvSpPr txBox="1">
            <a:spLocks noChangeArrowheads="1"/>
          </p:cNvSpPr>
          <p:nvPr/>
        </p:nvSpPr>
        <p:spPr bwMode="auto">
          <a:xfrm rot="16200000">
            <a:off x="-905668" y="3377406"/>
            <a:ext cx="259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integrated spot intensity</a:t>
            </a: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4054475" y="6280150"/>
            <a:ext cx="137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dose (MGy)</a:t>
            </a:r>
          </a:p>
        </p:txBody>
      </p:sp>
    </p:spTree>
    <p:extLst>
      <p:ext uri="{BB962C8B-B14F-4D97-AF65-F5344CB8AC3E}">
        <p14:creationId xmlns:p14="http://schemas.microsoft.com/office/powerpoint/2010/main" val="391461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r>
              <a:rPr lang="en-US" altLang="en-US"/>
              <a:t>refinement R factors</a:t>
            </a:r>
            <a:endParaRPr lang="en-US" altLang="en-US">
              <a:cs typeface="Arial" charset="0"/>
            </a:endParaRPr>
          </a:p>
        </p:txBody>
      </p:sp>
      <p:graphicFrame>
        <p:nvGraphicFramePr>
          <p:cNvPr id="99331" name="Object 3"/>
          <p:cNvGraphicFramePr>
            <a:graphicFrameLocks noChangeAspect="1"/>
          </p:cNvGraphicFramePr>
          <p:nvPr/>
        </p:nvGraphicFramePr>
        <p:xfrm>
          <a:off x="400050" y="1336675"/>
          <a:ext cx="7908925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23" name="Chart" r:id="rId3" imgW="7943820" imgH="5029133" progId="MSGraph.Chart.8">
                  <p:embed followColorScheme="full"/>
                </p:oleObj>
              </mc:Choice>
              <mc:Fallback>
                <p:oleObj name="Chart" r:id="rId3" imgW="7943820" imgH="502913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1336675"/>
                        <a:ext cx="7908925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332" name="Text Box 4"/>
          <p:cNvSpPr txBox="1">
            <a:spLocks noChangeArrowheads="1"/>
          </p:cNvSpPr>
          <p:nvPr/>
        </p:nvSpPr>
        <p:spPr bwMode="auto">
          <a:xfrm rot="16200000">
            <a:off x="-875506" y="3528219"/>
            <a:ext cx="2546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refinement R factor (%)</a:t>
            </a: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4054475" y="6280150"/>
            <a:ext cx="137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dose (MGy)</a:t>
            </a:r>
          </a:p>
        </p:txBody>
      </p:sp>
    </p:spTree>
    <p:extLst>
      <p:ext uri="{BB962C8B-B14F-4D97-AF65-F5344CB8AC3E}">
        <p14:creationId xmlns:p14="http://schemas.microsoft.com/office/powerpoint/2010/main" val="65396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2884" name="Picture 4" descr="frame_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96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4932" name="Picture 4" descr="frame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3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5956" name="Picture 4" descr="frame_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234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6980" name="Picture 4" descr="frame_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24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13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</p:spPr>
        <p:txBody>
          <a:bodyPr/>
          <a:lstStyle/>
          <a:p>
            <a:r>
              <a:rPr lang="en-US" altLang="en-US"/>
              <a:t>Radiation Damage Model</a:t>
            </a:r>
          </a:p>
        </p:txBody>
      </p:sp>
      <p:sp>
        <p:nvSpPr>
          <p:cNvPr id="3171331" name="Text Box 3"/>
          <p:cNvSpPr txBox="1">
            <a:spLocks noChangeArrowheads="1"/>
          </p:cNvSpPr>
          <p:nvPr/>
        </p:nvSpPr>
        <p:spPr bwMode="auto">
          <a:xfrm>
            <a:off x="2982913" y="6376988"/>
            <a:ext cx="33131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accumulated dose (MGy)</a:t>
            </a:r>
          </a:p>
        </p:txBody>
      </p:sp>
      <p:sp>
        <p:nvSpPr>
          <p:cNvPr id="3171332" name="Text Box 4"/>
          <p:cNvSpPr txBox="1">
            <a:spLocks noChangeArrowheads="1"/>
          </p:cNvSpPr>
          <p:nvPr/>
        </p:nvSpPr>
        <p:spPr bwMode="auto">
          <a:xfrm rot="16200000">
            <a:off x="-1181100" y="36449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normalized total intensity</a:t>
            </a:r>
          </a:p>
        </p:txBody>
      </p:sp>
      <p:graphicFrame>
        <p:nvGraphicFramePr>
          <p:cNvPr id="3171333" name="Object 5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822325" y="411163"/>
          <a:ext cx="7442200" cy="616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9" name="Chart" r:id="rId3" imgW="7458196" imgH="6181749" progId="MSGraph.Chart.8">
                  <p:embed followColorScheme="full"/>
                </p:oleObj>
              </mc:Choice>
              <mc:Fallback>
                <p:oleObj name="Chart" r:id="rId3" imgW="7458196" imgH="6181749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325" y="411163"/>
                        <a:ext cx="7442200" cy="6169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9646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8004" name="Picture 4" descr="frame_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0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9028" name="Picture 4" descr="frame_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02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30052" name="Picture 4" descr="frame_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79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31076" name="Picture 4" descr="frame_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09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32100" name="Picture 4" descr="frame_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00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33124" name="Picture 4" descr="frame_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57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34148" name="Picture 4" descr="frame_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67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35172" name="Picture 4" descr="frame_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72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36196" name="Picture 4" descr="frame_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91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37220" name="Picture 4" descr="frame_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159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68258" name="Object 2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823913" y="892175"/>
          <a:ext cx="7424737" cy="56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3" name="Chart" r:id="rId3" imgW="7458196" imgH="5705586" progId="MSGraph.Chart.8">
                  <p:embed followColorScheme="full"/>
                </p:oleObj>
              </mc:Choice>
              <mc:Fallback>
                <p:oleObj name="Chart" r:id="rId3" imgW="7458196" imgH="570558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913" y="892175"/>
                        <a:ext cx="7424737" cy="568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68259" name="Text Box 3"/>
          <p:cNvSpPr txBox="1">
            <a:spLocks noChangeArrowheads="1"/>
          </p:cNvSpPr>
          <p:nvPr/>
        </p:nvSpPr>
        <p:spPr bwMode="auto">
          <a:xfrm>
            <a:off x="2982913" y="6376988"/>
            <a:ext cx="33131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accumulated dose (MGy)</a:t>
            </a:r>
          </a:p>
        </p:txBody>
      </p:sp>
      <p:sp>
        <p:nvSpPr>
          <p:cNvPr id="3168260" name="Text Box 4"/>
          <p:cNvSpPr txBox="1">
            <a:spLocks noChangeArrowheads="1"/>
          </p:cNvSpPr>
          <p:nvPr/>
        </p:nvSpPr>
        <p:spPr bwMode="auto">
          <a:xfrm rot="16200000">
            <a:off x="-1181100" y="36449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relative B factor</a:t>
            </a:r>
          </a:p>
        </p:txBody>
      </p:sp>
      <p:sp>
        <p:nvSpPr>
          <p:cNvPr id="3168261" name="Text Box 5"/>
          <p:cNvSpPr txBox="1">
            <a:spLocks noChangeArrowheads="1"/>
          </p:cNvSpPr>
          <p:nvPr/>
        </p:nvSpPr>
        <p:spPr bwMode="auto">
          <a:xfrm>
            <a:off x="2066925" y="1000125"/>
            <a:ext cx="5011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data taken from Kmetko et. al. 2006</a:t>
            </a:r>
          </a:p>
        </p:txBody>
      </p:sp>
      <p:sp>
        <p:nvSpPr>
          <p:cNvPr id="3168262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Radiation Damage Model</a:t>
            </a:r>
          </a:p>
        </p:txBody>
      </p:sp>
      <p:sp>
        <p:nvSpPr>
          <p:cNvPr id="3168263" name="Rectangle 7"/>
          <p:cNvSpPr>
            <a:spLocks noChangeArrowheads="1"/>
          </p:cNvSpPr>
          <p:nvPr/>
        </p:nvSpPr>
        <p:spPr bwMode="auto">
          <a:xfrm>
            <a:off x="5526088" y="5221288"/>
            <a:ext cx="2120900" cy="6492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762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38244" name="Picture 4" descr="frame_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67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39268" name="Picture 4" descr="frame_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5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40293" name="Picture 5" descr="frame_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74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41316" name="Picture 4" descr="frame_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42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42340" name="Picture 4" descr="frame_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86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43364" name="Picture 4" descr="frame_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60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44388" name="Picture 4" descr="frame_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06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45412" name="Picture 4" descr="frame_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27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46436" name="Picture 4" descr="frame_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91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r>
              <a:rPr lang="en-US" altLang="en-US"/>
              <a:t>difference map peaks</a:t>
            </a:r>
            <a:endParaRPr lang="en-US" altLang="en-US">
              <a:cs typeface="Arial" charset="0"/>
            </a:endParaRPr>
          </a:p>
        </p:txBody>
      </p:sp>
      <p:graphicFrame>
        <p:nvGraphicFramePr>
          <p:cNvPr id="282627" name="Object 3"/>
          <p:cNvGraphicFramePr>
            <a:graphicFrameLocks noChangeAspect="1"/>
          </p:cNvGraphicFramePr>
          <p:nvPr/>
        </p:nvGraphicFramePr>
        <p:xfrm>
          <a:off x="400050" y="1336675"/>
          <a:ext cx="7908925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7" name="Chart" r:id="rId3" imgW="7943820" imgH="5029133" progId="MSGraph.Chart.8">
                  <p:embed followColorScheme="full"/>
                </p:oleObj>
              </mc:Choice>
              <mc:Fallback>
                <p:oleObj name="Chart" r:id="rId3" imgW="7943820" imgH="502913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1336675"/>
                        <a:ext cx="7908925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2628" name="Text Box 4"/>
          <p:cNvSpPr txBox="1">
            <a:spLocks noChangeArrowheads="1"/>
          </p:cNvSpPr>
          <p:nvPr/>
        </p:nvSpPr>
        <p:spPr bwMode="auto">
          <a:xfrm rot="16200000">
            <a:off x="-1078706" y="3513932"/>
            <a:ext cx="2800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worst peak height (sigma)</a:t>
            </a:r>
          </a:p>
        </p:txBody>
      </p:sp>
      <p:sp>
        <p:nvSpPr>
          <p:cNvPr id="282629" name="Text Box 5"/>
          <p:cNvSpPr txBox="1">
            <a:spLocks noChangeArrowheads="1"/>
          </p:cNvSpPr>
          <p:nvPr/>
        </p:nvSpPr>
        <p:spPr bwMode="auto">
          <a:xfrm>
            <a:off x="4054475" y="6280150"/>
            <a:ext cx="137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dose (MGy)</a:t>
            </a:r>
          </a:p>
        </p:txBody>
      </p:sp>
    </p:spTree>
    <p:extLst>
      <p:ext uri="{BB962C8B-B14F-4D97-AF65-F5344CB8AC3E}">
        <p14:creationId xmlns:p14="http://schemas.microsoft.com/office/powerpoint/2010/main" val="425464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67234" name="Object 2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823913" y="892175"/>
          <a:ext cx="7424737" cy="56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7" name="Chart" r:id="rId3" imgW="7458196" imgH="5705586" progId="MSGraph.Chart.8">
                  <p:embed followColorScheme="full"/>
                </p:oleObj>
              </mc:Choice>
              <mc:Fallback>
                <p:oleObj name="Chart" r:id="rId3" imgW="7458196" imgH="570558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913" y="892175"/>
                        <a:ext cx="7424737" cy="568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67235" name="Text Box 3"/>
          <p:cNvSpPr txBox="1">
            <a:spLocks noChangeArrowheads="1"/>
          </p:cNvSpPr>
          <p:nvPr/>
        </p:nvSpPr>
        <p:spPr bwMode="auto">
          <a:xfrm>
            <a:off x="2982913" y="6376988"/>
            <a:ext cx="33131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accumulated dose (MGy)</a:t>
            </a:r>
          </a:p>
        </p:txBody>
      </p:sp>
      <p:sp>
        <p:nvSpPr>
          <p:cNvPr id="3167236" name="Text Box 4"/>
          <p:cNvSpPr txBox="1">
            <a:spLocks noChangeArrowheads="1"/>
          </p:cNvSpPr>
          <p:nvPr/>
        </p:nvSpPr>
        <p:spPr bwMode="auto">
          <a:xfrm rot="16200000">
            <a:off x="-1181100" y="36449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relative B factor</a:t>
            </a:r>
          </a:p>
        </p:txBody>
      </p:sp>
      <p:sp>
        <p:nvSpPr>
          <p:cNvPr id="3167237" name="Text Box 5"/>
          <p:cNvSpPr txBox="1">
            <a:spLocks noChangeArrowheads="1"/>
          </p:cNvSpPr>
          <p:nvPr/>
        </p:nvSpPr>
        <p:spPr bwMode="auto">
          <a:xfrm>
            <a:off x="2066925" y="1000125"/>
            <a:ext cx="5011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data taken from Kmetko et. al. 2006</a:t>
            </a:r>
          </a:p>
        </p:txBody>
      </p:sp>
      <p:sp>
        <p:nvSpPr>
          <p:cNvPr id="3167238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Radiation Damage Model</a:t>
            </a:r>
          </a:p>
        </p:txBody>
      </p:sp>
    </p:spTree>
    <p:extLst>
      <p:ext uri="{BB962C8B-B14F-4D97-AF65-F5344CB8AC3E}">
        <p14:creationId xmlns:p14="http://schemas.microsoft.com/office/powerpoint/2010/main" val="1795561138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altLang="en-US" sz="6000">
                <a:solidFill>
                  <a:schemeClr val="bg1"/>
                </a:solidFill>
              </a:rPr>
              <a:t>Reaction #1</a:t>
            </a:r>
          </a:p>
          <a:p>
            <a:pPr algn="ctr">
              <a:buFontTx/>
              <a:buNone/>
            </a:pPr>
            <a:endParaRPr lang="en-US" altLang="en-US" sz="6000">
              <a:solidFill>
                <a:schemeClr val="bg1"/>
              </a:solidFill>
            </a:endParaRPr>
          </a:p>
          <a:p>
            <a:pPr algn="ctr">
              <a:buFontTx/>
              <a:buNone/>
            </a:pPr>
            <a:r>
              <a:rPr lang="en-US" altLang="en-US" sz="6000">
                <a:solidFill>
                  <a:schemeClr val="bg1"/>
                </a:solidFill>
              </a:rPr>
              <a:t>water “rotation”</a:t>
            </a:r>
          </a:p>
        </p:txBody>
      </p:sp>
    </p:spTree>
    <p:extLst>
      <p:ext uri="{BB962C8B-B14F-4D97-AF65-F5344CB8AC3E}">
        <p14:creationId xmlns:p14="http://schemas.microsoft.com/office/powerpoint/2010/main" val="20061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9" name="Picture 7" descr="rawframe_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18117" name="Text Box 5"/>
          <p:cNvSpPr txBox="1">
            <a:spLocks noChangeArrowheads="1"/>
          </p:cNvSpPr>
          <p:nvPr/>
        </p:nvSpPr>
        <p:spPr bwMode="auto">
          <a:xfrm>
            <a:off x="0" y="1295400"/>
            <a:ext cx="2301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FFFF"/>
                </a:solidFill>
              </a:rPr>
              <a:t>~0 MGy  </a:t>
            </a:r>
          </a:p>
        </p:txBody>
      </p:sp>
    </p:spTree>
    <p:extLst>
      <p:ext uri="{BB962C8B-B14F-4D97-AF65-F5344CB8AC3E}">
        <p14:creationId xmlns:p14="http://schemas.microsoft.com/office/powerpoint/2010/main" val="387964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42" name="Picture 6" descr="rawframe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19141" name="Text Box 5"/>
          <p:cNvSpPr txBox="1">
            <a:spLocks noChangeArrowheads="1"/>
          </p:cNvSpPr>
          <p:nvPr/>
        </p:nvSpPr>
        <p:spPr bwMode="auto">
          <a:xfrm>
            <a:off x="0" y="1295400"/>
            <a:ext cx="2301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FFFF"/>
                </a:solidFill>
              </a:rPr>
              <a:t>2.3 MGy </a:t>
            </a:r>
          </a:p>
        </p:txBody>
      </p:sp>
    </p:spTree>
    <p:extLst>
      <p:ext uri="{BB962C8B-B14F-4D97-AF65-F5344CB8AC3E}">
        <p14:creationId xmlns:p14="http://schemas.microsoft.com/office/powerpoint/2010/main" val="312954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6" name="Picture 6" descr="rawframe_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20165" name="Text Box 5"/>
          <p:cNvSpPr txBox="1">
            <a:spLocks noChangeArrowheads="1"/>
          </p:cNvSpPr>
          <p:nvPr/>
        </p:nvSpPr>
        <p:spPr bwMode="auto">
          <a:xfrm>
            <a:off x="0" y="1295400"/>
            <a:ext cx="2301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FFFF"/>
                </a:solidFill>
              </a:rPr>
              <a:t>4.5 MGy </a:t>
            </a:r>
          </a:p>
        </p:txBody>
      </p:sp>
    </p:spTree>
    <p:extLst>
      <p:ext uri="{BB962C8B-B14F-4D97-AF65-F5344CB8AC3E}">
        <p14:creationId xmlns:p14="http://schemas.microsoft.com/office/powerpoint/2010/main" val="52071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90" name="Picture 6" descr="rawframe_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21189" name="Text Box 5"/>
          <p:cNvSpPr txBox="1">
            <a:spLocks noChangeArrowheads="1"/>
          </p:cNvSpPr>
          <p:nvPr/>
        </p:nvSpPr>
        <p:spPr bwMode="auto">
          <a:xfrm>
            <a:off x="0" y="1295400"/>
            <a:ext cx="2301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FFFF"/>
                </a:solidFill>
              </a:rPr>
              <a:t>6.8 MGy </a:t>
            </a:r>
          </a:p>
        </p:txBody>
      </p:sp>
    </p:spTree>
    <p:extLst>
      <p:ext uri="{BB962C8B-B14F-4D97-AF65-F5344CB8AC3E}">
        <p14:creationId xmlns:p14="http://schemas.microsoft.com/office/powerpoint/2010/main" val="219359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4" name="Picture 6" descr="rawframe_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22213" name="Text Box 5"/>
          <p:cNvSpPr txBox="1">
            <a:spLocks noChangeArrowheads="1"/>
          </p:cNvSpPr>
          <p:nvPr/>
        </p:nvSpPr>
        <p:spPr bwMode="auto">
          <a:xfrm>
            <a:off x="0" y="1295400"/>
            <a:ext cx="2301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FFFF"/>
                </a:solidFill>
              </a:rPr>
              <a:t>9.0 MGy </a:t>
            </a:r>
          </a:p>
        </p:txBody>
      </p:sp>
    </p:spTree>
    <p:extLst>
      <p:ext uri="{BB962C8B-B14F-4D97-AF65-F5344CB8AC3E}">
        <p14:creationId xmlns:p14="http://schemas.microsoft.com/office/powerpoint/2010/main" val="383587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8" name="Picture 6" descr="rawframe_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23237" name="Text Box 5"/>
          <p:cNvSpPr txBox="1">
            <a:spLocks noChangeArrowheads="1"/>
          </p:cNvSpPr>
          <p:nvPr/>
        </p:nvSpPr>
        <p:spPr bwMode="auto">
          <a:xfrm>
            <a:off x="0" y="1295400"/>
            <a:ext cx="2301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FFFF"/>
                </a:solidFill>
              </a:rPr>
              <a:t>11 MGy</a:t>
            </a:r>
          </a:p>
        </p:txBody>
      </p:sp>
    </p:spTree>
    <p:extLst>
      <p:ext uri="{BB962C8B-B14F-4D97-AF65-F5344CB8AC3E}">
        <p14:creationId xmlns:p14="http://schemas.microsoft.com/office/powerpoint/2010/main" val="343910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62" name="Picture 6" descr="rawframe_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24261" name="Text Box 5"/>
          <p:cNvSpPr txBox="1">
            <a:spLocks noChangeArrowheads="1"/>
          </p:cNvSpPr>
          <p:nvPr/>
        </p:nvSpPr>
        <p:spPr bwMode="auto">
          <a:xfrm>
            <a:off x="0" y="1295400"/>
            <a:ext cx="2301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FFFF"/>
                </a:solidFill>
              </a:rPr>
              <a:t>14 MGy </a:t>
            </a:r>
          </a:p>
        </p:txBody>
      </p:sp>
    </p:spTree>
    <p:extLst>
      <p:ext uri="{BB962C8B-B14F-4D97-AF65-F5344CB8AC3E}">
        <p14:creationId xmlns:p14="http://schemas.microsoft.com/office/powerpoint/2010/main" val="101716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6" name="Picture 6" descr="rawframe_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25285" name="Text Box 5"/>
          <p:cNvSpPr txBox="1">
            <a:spLocks noChangeArrowheads="1"/>
          </p:cNvSpPr>
          <p:nvPr/>
        </p:nvSpPr>
        <p:spPr bwMode="auto">
          <a:xfrm>
            <a:off x="0" y="1295400"/>
            <a:ext cx="2301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FFFF"/>
                </a:solidFill>
              </a:rPr>
              <a:t>16 MGy </a:t>
            </a:r>
          </a:p>
        </p:txBody>
      </p:sp>
    </p:spTree>
    <p:extLst>
      <p:ext uri="{BB962C8B-B14F-4D97-AF65-F5344CB8AC3E}">
        <p14:creationId xmlns:p14="http://schemas.microsoft.com/office/powerpoint/2010/main" val="149673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10" name="Picture 6" descr="rawframe_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26309" name="Text Box 5"/>
          <p:cNvSpPr txBox="1">
            <a:spLocks noChangeArrowheads="1"/>
          </p:cNvSpPr>
          <p:nvPr/>
        </p:nvSpPr>
        <p:spPr bwMode="auto">
          <a:xfrm>
            <a:off x="0" y="1295400"/>
            <a:ext cx="2301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FFFF"/>
                </a:solidFill>
              </a:rPr>
              <a:t>18 MGy </a:t>
            </a:r>
          </a:p>
        </p:txBody>
      </p:sp>
    </p:spTree>
    <p:extLst>
      <p:ext uri="{BB962C8B-B14F-4D97-AF65-F5344CB8AC3E}">
        <p14:creationId xmlns:p14="http://schemas.microsoft.com/office/powerpoint/2010/main" val="238047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ChangeArrowheads="1"/>
          </p:cNvSpPr>
          <p:nvPr/>
        </p:nvSpPr>
        <p:spPr bwMode="auto">
          <a:xfrm>
            <a:off x="655638" y="2139950"/>
            <a:ext cx="7772400" cy="374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50000"/>
              </a:lnSpc>
              <a:buFontTx/>
              <a:buNone/>
            </a:pPr>
            <a:r>
              <a:rPr lang="en-US" altLang="en-US" sz="4400" b="1">
                <a:solidFill>
                  <a:srgbClr val="008000"/>
                </a:solidFill>
              </a:rPr>
              <a:t>Overlaps</a:t>
            </a:r>
          </a:p>
          <a:p>
            <a:pPr algn="ctr">
              <a:lnSpc>
                <a:spcPct val="150000"/>
              </a:lnSpc>
              <a:buFontTx/>
              <a:buNone/>
            </a:pPr>
            <a:r>
              <a:rPr lang="en-US" altLang="en-US" sz="4400" b="1">
                <a:solidFill>
                  <a:srgbClr val="008000"/>
                </a:solidFill>
              </a:rPr>
              <a:t>Radiation Damage</a:t>
            </a:r>
          </a:p>
          <a:p>
            <a:pPr algn="ctr">
              <a:lnSpc>
                <a:spcPct val="150000"/>
              </a:lnSpc>
              <a:buFontTx/>
              <a:buNone/>
            </a:pPr>
            <a:r>
              <a:rPr lang="en-US" altLang="en-US" sz="4400" b="1">
                <a:solidFill>
                  <a:srgbClr val="008000"/>
                </a:solidFill>
              </a:rPr>
              <a:t>Signal to noise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414338"/>
            <a:ext cx="7772400" cy="1143000"/>
          </a:xfrm>
          <a:noFill/>
          <a:ln/>
        </p:spPr>
        <p:txBody>
          <a:bodyPr/>
          <a:lstStyle/>
          <a:p>
            <a:r>
              <a:rPr lang="en-US" altLang="en-US" sz="5400"/>
              <a:t>Why do structures fail?</a:t>
            </a:r>
          </a:p>
        </p:txBody>
      </p:sp>
    </p:spTree>
    <p:extLst>
      <p:ext uri="{BB962C8B-B14F-4D97-AF65-F5344CB8AC3E}">
        <p14:creationId xmlns:p14="http://schemas.microsoft.com/office/powerpoint/2010/main" val="10492988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47106" name="Object 2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823913" y="892175"/>
          <a:ext cx="7424737" cy="56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1" name="Chart" r:id="rId3" imgW="7458196" imgH="5705586" progId="MSGraph.Chart.8">
                  <p:embed followColorScheme="full"/>
                </p:oleObj>
              </mc:Choice>
              <mc:Fallback>
                <p:oleObj name="Chart" r:id="rId3" imgW="7458196" imgH="570558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913" y="892175"/>
                        <a:ext cx="7424737" cy="568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47107" name="Text Box 3"/>
          <p:cNvSpPr txBox="1">
            <a:spLocks noChangeArrowheads="1"/>
          </p:cNvSpPr>
          <p:nvPr/>
        </p:nvSpPr>
        <p:spPr bwMode="auto">
          <a:xfrm>
            <a:off x="2982913" y="6376988"/>
            <a:ext cx="33131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accumulated dose (MGy)</a:t>
            </a:r>
          </a:p>
        </p:txBody>
      </p:sp>
      <p:sp>
        <p:nvSpPr>
          <p:cNvPr id="3247108" name="Text Box 4"/>
          <p:cNvSpPr txBox="1">
            <a:spLocks noChangeArrowheads="1"/>
          </p:cNvSpPr>
          <p:nvPr/>
        </p:nvSpPr>
        <p:spPr bwMode="auto">
          <a:xfrm rot="16200000">
            <a:off x="-1181100" y="36449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relative B factor</a:t>
            </a:r>
          </a:p>
        </p:txBody>
      </p:sp>
      <p:sp>
        <p:nvSpPr>
          <p:cNvPr id="3247109" name="Text Box 5"/>
          <p:cNvSpPr txBox="1">
            <a:spLocks noChangeArrowheads="1"/>
          </p:cNvSpPr>
          <p:nvPr/>
        </p:nvSpPr>
        <p:spPr bwMode="auto">
          <a:xfrm>
            <a:off x="2066925" y="1000125"/>
            <a:ext cx="5011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data taken from Kmetko et. al. 2006</a:t>
            </a:r>
          </a:p>
        </p:txBody>
      </p:sp>
      <p:sp>
        <p:nvSpPr>
          <p:cNvPr id="3247110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Radiation Damage Model</a:t>
            </a:r>
          </a:p>
        </p:txBody>
      </p:sp>
    </p:spTree>
    <p:extLst>
      <p:ext uri="{BB962C8B-B14F-4D97-AF65-F5344CB8AC3E}">
        <p14:creationId xmlns:p14="http://schemas.microsoft.com/office/powerpoint/2010/main" val="394858701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4" name="Picture 6" descr="rawframe_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27333" name="Text Box 5"/>
          <p:cNvSpPr txBox="1">
            <a:spLocks noChangeArrowheads="1"/>
          </p:cNvSpPr>
          <p:nvPr/>
        </p:nvSpPr>
        <p:spPr bwMode="auto">
          <a:xfrm>
            <a:off x="0" y="1295400"/>
            <a:ext cx="2301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FFFF"/>
                </a:solidFill>
              </a:rPr>
              <a:t>21 MGy </a:t>
            </a:r>
          </a:p>
        </p:txBody>
      </p:sp>
    </p:spTree>
    <p:extLst>
      <p:ext uri="{BB962C8B-B14F-4D97-AF65-F5344CB8AC3E}">
        <p14:creationId xmlns:p14="http://schemas.microsoft.com/office/powerpoint/2010/main" val="167456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8" name="Picture 6" descr="rawframe_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28357" name="Text Box 5"/>
          <p:cNvSpPr txBox="1">
            <a:spLocks noChangeArrowheads="1"/>
          </p:cNvSpPr>
          <p:nvPr/>
        </p:nvSpPr>
        <p:spPr bwMode="auto">
          <a:xfrm>
            <a:off x="0" y="1295400"/>
            <a:ext cx="2301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FFFF"/>
                </a:solidFill>
              </a:rPr>
              <a:t>23 MGy</a:t>
            </a:r>
          </a:p>
        </p:txBody>
      </p:sp>
    </p:spTree>
    <p:extLst>
      <p:ext uri="{BB962C8B-B14F-4D97-AF65-F5344CB8AC3E}">
        <p14:creationId xmlns:p14="http://schemas.microsoft.com/office/powerpoint/2010/main" val="28678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82" name="Picture 6" descr="rawframe_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29381" name="Text Box 5"/>
          <p:cNvSpPr txBox="1">
            <a:spLocks noChangeArrowheads="1"/>
          </p:cNvSpPr>
          <p:nvPr/>
        </p:nvSpPr>
        <p:spPr bwMode="auto">
          <a:xfrm>
            <a:off x="0" y="1295400"/>
            <a:ext cx="2301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FFFF"/>
                </a:solidFill>
              </a:rPr>
              <a:t>25 MGy </a:t>
            </a:r>
          </a:p>
        </p:txBody>
      </p:sp>
    </p:spTree>
    <p:extLst>
      <p:ext uri="{BB962C8B-B14F-4D97-AF65-F5344CB8AC3E}">
        <p14:creationId xmlns:p14="http://schemas.microsoft.com/office/powerpoint/2010/main" val="300178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6" name="Picture 6" descr="rawframe_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30405" name="Text Box 5"/>
          <p:cNvSpPr txBox="1">
            <a:spLocks noChangeArrowheads="1"/>
          </p:cNvSpPr>
          <p:nvPr/>
        </p:nvSpPr>
        <p:spPr bwMode="auto">
          <a:xfrm>
            <a:off x="0" y="1295400"/>
            <a:ext cx="2301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FFFF"/>
                </a:solidFill>
              </a:rPr>
              <a:t>27 MGy </a:t>
            </a:r>
          </a:p>
        </p:txBody>
      </p:sp>
    </p:spTree>
    <p:extLst>
      <p:ext uri="{BB962C8B-B14F-4D97-AF65-F5344CB8AC3E}">
        <p14:creationId xmlns:p14="http://schemas.microsoft.com/office/powerpoint/2010/main" val="143881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30" name="Picture 6" descr="rawframe_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31429" name="Text Box 5"/>
          <p:cNvSpPr txBox="1">
            <a:spLocks noChangeArrowheads="1"/>
          </p:cNvSpPr>
          <p:nvPr/>
        </p:nvSpPr>
        <p:spPr bwMode="auto">
          <a:xfrm>
            <a:off x="0" y="1295400"/>
            <a:ext cx="2301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FFFF"/>
                </a:solidFill>
              </a:rPr>
              <a:t>29 MGy </a:t>
            </a:r>
          </a:p>
        </p:txBody>
      </p:sp>
    </p:spTree>
    <p:extLst>
      <p:ext uri="{BB962C8B-B14F-4D97-AF65-F5344CB8AC3E}">
        <p14:creationId xmlns:p14="http://schemas.microsoft.com/office/powerpoint/2010/main" val="236599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4" name="Picture 6" descr="rawframe_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32453" name="Text Box 5"/>
          <p:cNvSpPr txBox="1">
            <a:spLocks noChangeArrowheads="1"/>
          </p:cNvSpPr>
          <p:nvPr/>
        </p:nvSpPr>
        <p:spPr bwMode="auto">
          <a:xfrm>
            <a:off x="0" y="1295400"/>
            <a:ext cx="2301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FFFF"/>
                </a:solidFill>
              </a:rPr>
              <a:t>32 MGy </a:t>
            </a:r>
          </a:p>
        </p:txBody>
      </p:sp>
    </p:spTree>
    <p:extLst>
      <p:ext uri="{BB962C8B-B14F-4D97-AF65-F5344CB8AC3E}">
        <p14:creationId xmlns:p14="http://schemas.microsoft.com/office/powerpoint/2010/main" val="109906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8" name="Picture 6" descr="rawframe_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33477" name="Text Box 5"/>
          <p:cNvSpPr txBox="1">
            <a:spLocks noChangeArrowheads="1"/>
          </p:cNvSpPr>
          <p:nvPr/>
        </p:nvSpPr>
        <p:spPr bwMode="auto">
          <a:xfrm>
            <a:off x="0" y="1295400"/>
            <a:ext cx="2301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FFFF"/>
                </a:solidFill>
              </a:rPr>
              <a:t>34 MGy </a:t>
            </a:r>
          </a:p>
        </p:txBody>
      </p:sp>
    </p:spTree>
    <p:extLst>
      <p:ext uri="{BB962C8B-B14F-4D97-AF65-F5344CB8AC3E}">
        <p14:creationId xmlns:p14="http://schemas.microsoft.com/office/powerpoint/2010/main" val="51661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502" name="Picture 6" descr="rawframe_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34501" name="Text Box 5"/>
          <p:cNvSpPr txBox="1">
            <a:spLocks noChangeArrowheads="1"/>
          </p:cNvSpPr>
          <p:nvPr/>
        </p:nvSpPr>
        <p:spPr bwMode="auto">
          <a:xfrm>
            <a:off x="0" y="1295400"/>
            <a:ext cx="2301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FFFF"/>
                </a:solidFill>
              </a:rPr>
              <a:t>36 MGy </a:t>
            </a:r>
          </a:p>
        </p:txBody>
      </p:sp>
    </p:spTree>
    <p:extLst>
      <p:ext uri="{BB962C8B-B14F-4D97-AF65-F5344CB8AC3E}">
        <p14:creationId xmlns:p14="http://schemas.microsoft.com/office/powerpoint/2010/main" val="428568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6" name="Picture 6" descr="rawframe_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35525" name="Text Box 5"/>
          <p:cNvSpPr txBox="1">
            <a:spLocks noChangeArrowheads="1"/>
          </p:cNvSpPr>
          <p:nvPr/>
        </p:nvSpPr>
        <p:spPr bwMode="auto">
          <a:xfrm>
            <a:off x="0" y="1295400"/>
            <a:ext cx="2301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FFFF"/>
                </a:solidFill>
              </a:rPr>
              <a:t>38 MGy </a:t>
            </a:r>
          </a:p>
        </p:txBody>
      </p:sp>
    </p:spTree>
    <p:extLst>
      <p:ext uri="{BB962C8B-B14F-4D97-AF65-F5344CB8AC3E}">
        <p14:creationId xmlns:p14="http://schemas.microsoft.com/office/powerpoint/2010/main" val="129540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50" name="Picture 6" descr="rawframe_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36549" name="Text Box 5"/>
          <p:cNvSpPr txBox="1">
            <a:spLocks noChangeArrowheads="1"/>
          </p:cNvSpPr>
          <p:nvPr/>
        </p:nvSpPr>
        <p:spPr bwMode="auto">
          <a:xfrm>
            <a:off x="0" y="1295400"/>
            <a:ext cx="2301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FFFF"/>
                </a:solidFill>
              </a:rPr>
              <a:t>41 MGy </a:t>
            </a:r>
          </a:p>
        </p:txBody>
      </p:sp>
    </p:spTree>
    <p:extLst>
      <p:ext uri="{BB962C8B-B14F-4D97-AF65-F5344CB8AC3E}">
        <p14:creationId xmlns:p14="http://schemas.microsoft.com/office/powerpoint/2010/main" val="280406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2162175"/>
          </a:xfrm>
          <a:noFill/>
        </p:spPr>
        <p:txBody>
          <a:bodyPr/>
          <a:lstStyle/>
          <a:p>
            <a:r>
              <a:rPr lang="en-US" altLang="en-US" sz="8000">
                <a:solidFill>
                  <a:schemeClr val="tx1"/>
                </a:solidFill>
              </a:rPr>
              <a:t>10 MGy/Å</a:t>
            </a:r>
          </a:p>
        </p:txBody>
      </p:sp>
      <p:sp>
        <p:nvSpPr>
          <p:cNvPr id="2570243" name="Text Box 3"/>
          <p:cNvSpPr txBox="1">
            <a:spLocks noChangeArrowheads="1"/>
          </p:cNvSpPr>
          <p:nvPr/>
        </p:nvSpPr>
        <p:spPr bwMode="auto">
          <a:xfrm>
            <a:off x="1311275" y="1990725"/>
            <a:ext cx="65198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</a:rPr>
              <a:t>what the is a MGy?</a:t>
            </a:r>
          </a:p>
        </p:txBody>
      </p:sp>
      <p:sp>
        <p:nvSpPr>
          <p:cNvPr id="2570244" name="Text Box 4"/>
          <p:cNvSpPr txBox="1">
            <a:spLocks noChangeArrowheads="1"/>
          </p:cNvSpPr>
          <p:nvPr/>
        </p:nvSpPr>
        <p:spPr bwMode="auto">
          <a:xfrm>
            <a:off x="1014413" y="3560763"/>
            <a:ext cx="7115175" cy="176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http://bl831.als.lbl.gov/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>
                <a:solidFill>
                  <a:srgbClr val="000000"/>
                </a:solidFill>
              </a:rPr>
              <a:t>damage_rates.pdf</a:t>
            </a:r>
          </a:p>
        </p:txBody>
      </p:sp>
      <p:sp>
        <p:nvSpPr>
          <p:cNvPr id="2570245" name="Text Box 5"/>
          <p:cNvSpPr txBox="1">
            <a:spLocks noChangeArrowheads="1"/>
          </p:cNvSpPr>
          <p:nvPr/>
        </p:nvSpPr>
        <p:spPr bwMode="auto">
          <a:xfrm>
            <a:off x="-103188" y="6491288"/>
            <a:ext cx="5622926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Holton J. M. (2009) </a:t>
            </a:r>
            <a:r>
              <a:rPr lang="en-US" altLang="en-US" i="1">
                <a:solidFill>
                  <a:srgbClr val="000000"/>
                </a:solidFill>
              </a:rPr>
              <a:t>J. Synchrotron Rad.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 b="1">
                <a:solidFill>
                  <a:srgbClr val="000000"/>
                </a:solidFill>
              </a:rPr>
              <a:t>16</a:t>
            </a:r>
            <a:r>
              <a:rPr lang="en-US" altLang="en-US">
                <a:solidFill>
                  <a:srgbClr val="000000"/>
                </a:solidFill>
              </a:rPr>
              <a:t> 133-42</a:t>
            </a:r>
          </a:p>
        </p:txBody>
      </p:sp>
    </p:spTree>
    <p:extLst>
      <p:ext uri="{BB962C8B-B14F-4D97-AF65-F5344CB8AC3E}">
        <p14:creationId xmlns:p14="http://schemas.microsoft.com/office/powerpoint/2010/main" val="35522939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7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7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0243" grpId="0"/>
      <p:bldP spid="2570244" grpId="0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4" name="Picture 6" descr="rawframe_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37573" name="Text Box 5"/>
          <p:cNvSpPr txBox="1">
            <a:spLocks noChangeArrowheads="1"/>
          </p:cNvSpPr>
          <p:nvPr/>
        </p:nvSpPr>
        <p:spPr bwMode="auto">
          <a:xfrm>
            <a:off x="0" y="1295400"/>
            <a:ext cx="2301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FFFF"/>
                </a:solidFill>
              </a:rPr>
              <a:t>43 MGy </a:t>
            </a:r>
          </a:p>
        </p:txBody>
      </p:sp>
    </p:spTree>
    <p:extLst>
      <p:ext uri="{BB962C8B-B14F-4D97-AF65-F5344CB8AC3E}">
        <p14:creationId xmlns:p14="http://schemas.microsoft.com/office/powerpoint/2010/main" val="275077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600" name="Picture 8" descr="rawframe_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38597" name="Text Box 5"/>
          <p:cNvSpPr txBox="1">
            <a:spLocks noChangeArrowheads="1"/>
          </p:cNvSpPr>
          <p:nvPr/>
        </p:nvSpPr>
        <p:spPr bwMode="auto">
          <a:xfrm>
            <a:off x="0" y="1295400"/>
            <a:ext cx="2301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FFFF"/>
                </a:solidFill>
              </a:rPr>
              <a:t>45 MGy </a:t>
            </a:r>
          </a:p>
        </p:txBody>
      </p:sp>
    </p:spTree>
    <p:extLst>
      <p:ext uri="{BB962C8B-B14F-4D97-AF65-F5344CB8AC3E}">
        <p14:creationId xmlns:p14="http://schemas.microsoft.com/office/powerpoint/2010/main" val="314634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22" name="Picture 6" descr="rawframe_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39621" name="Text Box 5"/>
          <p:cNvSpPr txBox="1">
            <a:spLocks noChangeArrowheads="1"/>
          </p:cNvSpPr>
          <p:nvPr/>
        </p:nvSpPr>
        <p:spPr bwMode="auto">
          <a:xfrm>
            <a:off x="0" y="1295400"/>
            <a:ext cx="2301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>
                <a:solidFill>
                  <a:srgbClr val="FFFFFF"/>
                </a:solidFill>
              </a:rPr>
              <a:t>48 MGy </a:t>
            </a:r>
          </a:p>
        </p:txBody>
      </p:sp>
    </p:spTree>
    <p:extLst>
      <p:ext uri="{BB962C8B-B14F-4D97-AF65-F5344CB8AC3E}">
        <p14:creationId xmlns:p14="http://schemas.microsoft.com/office/powerpoint/2010/main" val="248466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904875"/>
          </a:xfrm>
        </p:spPr>
        <p:txBody>
          <a:bodyPr/>
          <a:lstStyle/>
          <a:p>
            <a:r>
              <a:rPr lang="en-US" altLang="en-US"/>
              <a:t>Occupancy refinement </a:t>
            </a:r>
          </a:p>
        </p:txBody>
      </p:sp>
      <p:graphicFrame>
        <p:nvGraphicFramePr>
          <p:cNvPr id="264195" name="Object 3"/>
          <p:cNvGraphicFramePr>
            <a:graphicFrameLocks noChangeAspect="1"/>
          </p:cNvGraphicFramePr>
          <p:nvPr/>
        </p:nvGraphicFramePr>
        <p:xfrm>
          <a:off x="536575" y="1182688"/>
          <a:ext cx="7570788" cy="510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1" name="Chart" r:id="rId3" imgW="7600995" imgH="5114971" progId="MSGraph.Chart.8">
                  <p:embed followColorScheme="full"/>
                </p:oleObj>
              </mc:Choice>
              <mc:Fallback>
                <p:oleObj name="Chart" r:id="rId3" imgW="7600995" imgH="511497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75" y="1182688"/>
                        <a:ext cx="7570788" cy="5108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4196" name="Text Box 4"/>
          <p:cNvSpPr txBox="1">
            <a:spLocks noChangeArrowheads="1"/>
          </p:cNvSpPr>
          <p:nvPr/>
        </p:nvSpPr>
        <p:spPr bwMode="auto">
          <a:xfrm>
            <a:off x="3806825" y="6153150"/>
            <a:ext cx="1843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dose (MGy)</a:t>
            </a:r>
          </a:p>
        </p:txBody>
      </p:sp>
      <p:sp>
        <p:nvSpPr>
          <p:cNvPr id="264197" name="Text Box 5"/>
          <p:cNvSpPr txBox="1">
            <a:spLocks noChangeArrowheads="1"/>
          </p:cNvSpPr>
          <p:nvPr/>
        </p:nvSpPr>
        <p:spPr bwMode="auto">
          <a:xfrm rot="16200000">
            <a:off x="-820737" y="3387725"/>
            <a:ext cx="287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refined occupancy</a:t>
            </a:r>
          </a:p>
        </p:txBody>
      </p:sp>
      <p:sp>
        <p:nvSpPr>
          <p:cNvPr id="264205" name="Text Box 13"/>
          <p:cNvSpPr txBox="1">
            <a:spLocks noChangeArrowheads="1"/>
          </p:cNvSpPr>
          <p:nvPr/>
        </p:nvSpPr>
        <p:spPr bwMode="auto">
          <a:xfrm>
            <a:off x="3378200" y="893763"/>
            <a:ext cx="26654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</a:rPr>
              <a:t>error bars by </a:t>
            </a:r>
            <a:r>
              <a:rPr lang="en-US" altLang="en-US" sz="2800">
                <a:solidFill>
                  <a:srgbClr val="000000"/>
                </a:solidFill>
                <a:sym typeface="Symbol" pitchFamily="18" charset="2"/>
              </a:rPr>
              <a:t></a:t>
            </a:r>
            <a:r>
              <a:rPr lang="en-US" altLang="en-US" sz="2800" baseline="-25000">
                <a:solidFill>
                  <a:srgbClr val="000000"/>
                </a:solidFill>
                <a:sym typeface="Symbol" pitchFamily="18" charset="2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73500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904875"/>
          </a:xfrm>
        </p:spPr>
        <p:txBody>
          <a:bodyPr/>
          <a:lstStyle/>
          <a:p>
            <a:r>
              <a:rPr lang="en-US" altLang="en-US"/>
              <a:t>Occupancy refinement </a:t>
            </a:r>
          </a:p>
        </p:txBody>
      </p:sp>
      <p:graphicFrame>
        <p:nvGraphicFramePr>
          <p:cNvPr id="265219" name="Object 3"/>
          <p:cNvGraphicFramePr>
            <a:graphicFrameLocks noChangeAspect="1"/>
          </p:cNvGraphicFramePr>
          <p:nvPr/>
        </p:nvGraphicFramePr>
        <p:xfrm>
          <a:off x="536575" y="1182688"/>
          <a:ext cx="7570788" cy="510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5" name="Chart" r:id="rId3" imgW="7600995" imgH="5114971" progId="MSGraph.Chart.8">
                  <p:embed followColorScheme="full"/>
                </p:oleObj>
              </mc:Choice>
              <mc:Fallback>
                <p:oleObj name="Chart" r:id="rId3" imgW="7600995" imgH="511497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75" y="1182688"/>
                        <a:ext cx="7570788" cy="5108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5220" name="Text Box 4"/>
          <p:cNvSpPr txBox="1">
            <a:spLocks noChangeArrowheads="1"/>
          </p:cNvSpPr>
          <p:nvPr/>
        </p:nvSpPr>
        <p:spPr bwMode="auto">
          <a:xfrm>
            <a:off x="3806825" y="6153150"/>
            <a:ext cx="1843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dose (MGy)</a:t>
            </a:r>
          </a:p>
        </p:txBody>
      </p:sp>
      <p:sp>
        <p:nvSpPr>
          <p:cNvPr id="265221" name="Text Box 5"/>
          <p:cNvSpPr txBox="1">
            <a:spLocks noChangeArrowheads="1"/>
          </p:cNvSpPr>
          <p:nvPr/>
        </p:nvSpPr>
        <p:spPr bwMode="auto">
          <a:xfrm rot="16200000">
            <a:off x="-820737" y="3387725"/>
            <a:ext cx="287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refined occupancy</a:t>
            </a:r>
          </a:p>
        </p:txBody>
      </p:sp>
      <p:grpSp>
        <p:nvGrpSpPr>
          <p:cNvPr id="265222" name="Group 6"/>
          <p:cNvGrpSpPr>
            <a:grpSpLocks/>
          </p:cNvGrpSpPr>
          <p:nvPr/>
        </p:nvGrpSpPr>
        <p:grpSpPr bwMode="auto">
          <a:xfrm>
            <a:off x="766763" y="1389063"/>
            <a:ext cx="679450" cy="4324350"/>
            <a:chOff x="579" y="875"/>
            <a:chExt cx="356" cy="2724"/>
          </a:xfrm>
        </p:grpSpPr>
        <p:sp>
          <p:nvSpPr>
            <p:cNvPr id="265223" name="Rectangle 7"/>
            <p:cNvSpPr>
              <a:spLocks noChangeArrowheads="1"/>
            </p:cNvSpPr>
            <p:nvPr/>
          </p:nvSpPr>
          <p:spPr bwMode="auto">
            <a:xfrm>
              <a:off x="579" y="1866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5224" name="Rectangle 8"/>
            <p:cNvSpPr>
              <a:spLocks noChangeArrowheads="1"/>
            </p:cNvSpPr>
            <p:nvPr/>
          </p:nvSpPr>
          <p:spPr bwMode="auto">
            <a:xfrm>
              <a:off x="579" y="1370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5225" name="Rectangle 9"/>
            <p:cNvSpPr>
              <a:spLocks noChangeArrowheads="1"/>
            </p:cNvSpPr>
            <p:nvPr/>
          </p:nvSpPr>
          <p:spPr bwMode="auto">
            <a:xfrm>
              <a:off x="579" y="875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5226" name="Rectangle 10"/>
            <p:cNvSpPr>
              <a:spLocks noChangeArrowheads="1"/>
            </p:cNvSpPr>
            <p:nvPr/>
          </p:nvSpPr>
          <p:spPr bwMode="auto">
            <a:xfrm>
              <a:off x="579" y="2361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5227" name="Rectangle 11"/>
            <p:cNvSpPr>
              <a:spLocks noChangeArrowheads="1"/>
            </p:cNvSpPr>
            <p:nvPr/>
          </p:nvSpPr>
          <p:spPr bwMode="auto">
            <a:xfrm>
              <a:off x="579" y="2857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5228" name="Rectangle 12"/>
            <p:cNvSpPr>
              <a:spLocks noChangeArrowheads="1"/>
            </p:cNvSpPr>
            <p:nvPr/>
          </p:nvSpPr>
          <p:spPr bwMode="auto">
            <a:xfrm>
              <a:off x="579" y="3353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5229" name="Text Box 13"/>
          <p:cNvSpPr txBox="1">
            <a:spLocks noChangeArrowheads="1"/>
          </p:cNvSpPr>
          <p:nvPr/>
        </p:nvSpPr>
        <p:spPr bwMode="auto">
          <a:xfrm>
            <a:off x="3378200" y="893763"/>
            <a:ext cx="26654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</a:rPr>
              <a:t>error bars by </a:t>
            </a:r>
            <a:r>
              <a:rPr lang="en-US" altLang="en-US" sz="2800">
                <a:solidFill>
                  <a:srgbClr val="000000"/>
                </a:solidFill>
                <a:sym typeface="Symbol" pitchFamily="18" charset="2"/>
              </a:rPr>
              <a:t></a:t>
            </a:r>
            <a:r>
              <a:rPr lang="en-US" altLang="en-US" sz="2800" baseline="-25000">
                <a:solidFill>
                  <a:srgbClr val="000000"/>
                </a:solidFill>
                <a:sym typeface="Symbol" pitchFamily="18" charset="2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13283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904875"/>
          </a:xfrm>
        </p:spPr>
        <p:txBody>
          <a:bodyPr/>
          <a:lstStyle/>
          <a:p>
            <a:r>
              <a:rPr lang="en-US" altLang="en-US"/>
              <a:t>hydroxide ion electron density</a:t>
            </a:r>
          </a:p>
        </p:txBody>
      </p:sp>
      <p:pic>
        <p:nvPicPr>
          <p:cNvPr id="347150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9" t="12773" r="45593" b="5580"/>
          <a:stretch>
            <a:fillRect/>
          </a:stretch>
        </p:blipFill>
        <p:spPr bwMode="auto">
          <a:xfrm rot="16260000">
            <a:off x="1878012" y="514351"/>
            <a:ext cx="5260975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7151" name="Rectangle 15"/>
          <p:cNvSpPr>
            <a:spLocks noChangeArrowheads="1"/>
          </p:cNvSpPr>
          <p:nvPr/>
        </p:nvSpPr>
        <p:spPr bwMode="auto">
          <a:xfrm>
            <a:off x="0" y="62166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Mair, S. (1978)."The electron distribution of the hydroxide ion in lithium hydroxide", </a:t>
            </a:r>
            <a:r>
              <a:rPr lang="en-US" altLang="en-US" i="1">
                <a:solidFill>
                  <a:srgbClr val="000000"/>
                </a:solidFill>
              </a:rPr>
              <a:t>Acta Cryst. A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 b="1">
                <a:solidFill>
                  <a:srgbClr val="000000"/>
                </a:solidFill>
              </a:rPr>
              <a:t>34</a:t>
            </a:r>
            <a:r>
              <a:rPr lang="en-US" altLang="en-US">
                <a:solidFill>
                  <a:srgbClr val="000000"/>
                </a:solidFill>
              </a:rPr>
              <a:t>, 542-547. </a:t>
            </a:r>
          </a:p>
        </p:txBody>
      </p:sp>
      <p:sp>
        <p:nvSpPr>
          <p:cNvPr id="347152" name="Oval 16"/>
          <p:cNvSpPr>
            <a:spLocks noChangeArrowheads="1"/>
          </p:cNvSpPr>
          <p:nvPr/>
        </p:nvSpPr>
        <p:spPr bwMode="auto">
          <a:xfrm>
            <a:off x="3078163" y="3001963"/>
            <a:ext cx="836612" cy="1223962"/>
          </a:xfrm>
          <a:prstGeom prst="ellipse">
            <a:avLst/>
          </a:prstGeom>
          <a:gradFill rotWithShape="1">
            <a:gsLst>
              <a:gs pos="0">
                <a:srgbClr val="FF7D7D"/>
              </a:gs>
              <a:gs pos="100000">
                <a:srgbClr val="FF7D7D">
                  <a:gamma/>
                  <a:shade val="46275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47153" name="Oval 17"/>
          <p:cNvSpPr>
            <a:spLocks noChangeArrowheads="1"/>
          </p:cNvSpPr>
          <p:nvPr/>
        </p:nvSpPr>
        <p:spPr bwMode="auto">
          <a:xfrm>
            <a:off x="3925888" y="3051175"/>
            <a:ext cx="760412" cy="1223963"/>
          </a:xfrm>
          <a:prstGeom prst="ellipse">
            <a:avLst/>
          </a:prstGeom>
          <a:gradFill rotWithShape="1">
            <a:gsLst>
              <a:gs pos="0">
                <a:srgbClr val="00FF00"/>
              </a:gs>
              <a:gs pos="100000">
                <a:srgbClr val="00FF00">
                  <a:gamma/>
                  <a:shade val="46275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18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altLang="en-US" sz="6000">
                <a:solidFill>
                  <a:schemeClr val="bg1"/>
                </a:solidFill>
              </a:rPr>
              <a:t>Reaction #2</a:t>
            </a:r>
          </a:p>
          <a:p>
            <a:pPr algn="ctr">
              <a:buFontTx/>
              <a:buNone/>
            </a:pPr>
            <a:endParaRPr lang="en-US" altLang="en-US" sz="6000">
              <a:solidFill>
                <a:schemeClr val="bg1"/>
              </a:solidFill>
            </a:endParaRPr>
          </a:p>
          <a:p>
            <a:pPr algn="ctr">
              <a:buFontTx/>
              <a:buNone/>
            </a:pPr>
            <a:r>
              <a:rPr lang="en-US" altLang="en-US" sz="6000">
                <a:solidFill>
                  <a:schemeClr val="bg1"/>
                </a:solidFill>
              </a:rPr>
              <a:t>acetate “bump”</a:t>
            </a:r>
          </a:p>
        </p:txBody>
      </p:sp>
    </p:spTree>
    <p:extLst>
      <p:ext uri="{BB962C8B-B14F-4D97-AF65-F5344CB8AC3E}">
        <p14:creationId xmlns:p14="http://schemas.microsoft.com/office/powerpoint/2010/main" val="145289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613" y="0"/>
            <a:ext cx="10393363" cy="700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176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613" y="0"/>
            <a:ext cx="10420351" cy="701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009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613" y="0"/>
            <a:ext cx="10383838" cy="699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451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6386" name="Text Box 2"/>
          <p:cNvSpPr txBox="1">
            <a:spLocks noChangeArrowheads="1"/>
          </p:cNvSpPr>
          <p:nvPr/>
        </p:nvSpPr>
        <p:spPr bwMode="auto">
          <a:xfrm>
            <a:off x="871538" y="2165350"/>
            <a:ext cx="7432675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</a:rPr>
              <a:t>Where: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</a:t>
            </a:r>
            <a:r>
              <a:rPr lang="en-US" altLang="en-US" sz="1200" i="1" dirty="0">
                <a:solidFill>
                  <a:srgbClr val="000000"/>
                </a:solidFill>
                <a:cs typeface="Arial" panose="020B0604020202020204" pitchFamily="34" charset="0"/>
              </a:rPr>
              <a:t>I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</a:t>
            </a:r>
            <a:r>
              <a:rPr lang="en-US" altLang="en-US" sz="1400" i="1" baseline="-30000" dirty="0">
                <a:solidFill>
                  <a:srgbClr val="000000"/>
                </a:solidFill>
                <a:cs typeface="Arial" panose="020B0604020202020204" pitchFamily="34" charset="0"/>
              </a:rPr>
              <a:t>DL</a:t>
            </a: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	- average damage-limited intensity (photons/</a:t>
            </a:r>
            <a:r>
              <a:rPr lang="en-US" altLang="en-US" sz="1200" dirty="0" err="1">
                <a:solidFill>
                  <a:srgbClr val="000000"/>
                </a:solidFill>
                <a:cs typeface="Arial" panose="020B0604020202020204" pitchFamily="34" charset="0"/>
              </a:rPr>
              <a:t>hkl</a:t>
            </a: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) at a given resolution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10</a:t>
            </a:r>
            <a:r>
              <a:rPr lang="en-US" altLang="en-US" sz="1200" baseline="30000" dirty="0">
                <a:solidFill>
                  <a:srgbClr val="000000"/>
                </a:solidFill>
                <a:cs typeface="Arial" panose="020B0604020202020204" pitchFamily="34" charset="0"/>
              </a:rPr>
              <a:t>5</a:t>
            </a: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	- converting </a:t>
            </a:r>
            <a:r>
              <a:rPr lang="en-US" altLang="en-US" sz="1200" i="1" dirty="0">
                <a:solidFill>
                  <a:srgbClr val="000000"/>
                </a:solidFill>
                <a:cs typeface="Arial" panose="020B0604020202020204" pitchFamily="34" charset="0"/>
              </a:rPr>
              <a:t>R</a:t>
            </a: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 from </a:t>
            </a:r>
            <a:r>
              <a:rPr lang="en-US" altLang="en-US" sz="1200" dirty="0" err="1">
                <a:solidFill>
                  <a:srgbClr val="000000"/>
                </a:solidFill>
                <a:cs typeface="Arial" panose="020B0604020202020204" pitchFamily="34" charset="0"/>
              </a:rPr>
              <a:t>μm</a:t>
            </a: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 to m, </a:t>
            </a:r>
            <a:r>
              <a:rPr lang="en-US" altLang="en-US" sz="1200" i="1" dirty="0">
                <a:solidFill>
                  <a:srgbClr val="000000"/>
                </a:solidFill>
                <a:cs typeface="Arial" panose="020B0604020202020204" pitchFamily="34" charset="0"/>
              </a:rPr>
              <a:t>r</a:t>
            </a:r>
            <a:r>
              <a:rPr lang="en-US" altLang="en-US" sz="1200" i="1" baseline="-30000" dirty="0">
                <a:solidFill>
                  <a:srgbClr val="000000"/>
                </a:solidFill>
                <a:cs typeface="Arial" panose="020B0604020202020204" pitchFamily="34" charset="0"/>
              </a:rPr>
              <a:t>e</a:t>
            </a: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 from m to Å, </a:t>
            </a:r>
            <a:r>
              <a:rPr lang="en-US" altLang="en-US" sz="1200" i="1" dirty="0">
                <a:solidFill>
                  <a:srgbClr val="000000"/>
                </a:solidFill>
                <a:cs typeface="Arial" panose="020B0604020202020204" pitchFamily="34" charset="0"/>
              </a:rPr>
              <a:t>ρ</a:t>
            </a: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 from g/cm</a:t>
            </a:r>
            <a:r>
              <a:rPr lang="en-US" altLang="en-US" sz="1200" baseline="30000" dirty="0">
                <a:solidFill>
                  <a:srgbClr val="000000"/>
                </a:solidFill>
                <a:cs typeface="Arial" panose="020B0604020202020204" pitchFamily="34" charset="0"/>
              </a:rPr>
              <a:t>3</a:t>
            </a: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 to kg/m</a:t>
            </a:r>
            <a:r>
              <a:rPr lang="en-US" altLang="en-US" sz="1200" baseline="30000" dirty="0">
                <a:solidFill>
                  <a:srgbClr val="000000"/>
                </a:solidFill>
                <a:cs typeface="Arial" panose="020B0604020202020204" pitchFamily="34" charset="0"/>
              </a:rPr>
              <a:t>3</a:t>
            </a: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 and </a:t>
            </a:r>
            <a:r>
              <a:rPr lang="en-US" altLang="en-US" sz="1200" dirty="0" err="1">
                <a:solidFill>
                  <a:srgbClr val="000000"/>
                </a:solidFill>
                <a:cs typeface="Arial" panose="020B0604020202020204" pitchFamily="34" charset="0"/>
              </a:rPr>
              <a:t>MGy</a:t>
            </a: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 to </a:t>
            </a:r>
            <a:r>
              <a:rPr lang="en-US" altLang="en-US" sz="1200" dirty="0" err="1">
                <a:solidFill>
                  <a:srgbClr val="000000"/>
                </a:solidFill>
                <a:cs typeface="Arial" panose="020B0604020202020204" pitchFamily="34" charset="0"/>
              </a:rPr>
              <a:t>Gy</a:t>
            </a:r>
            <a:endParaRPr lang="en-US" altLang="en-US" sz="1200" i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rgbClr val="000000"/>
                </a:solidFill>
                <a:cs typeface="Arial" panose="020B0604020202020204" pitchFamily="34" charset="0"/>
              </a:rPr>
              <a:t>r</a:t>
            </a:r>
            <a:r>
              <a:rPr lang="en-US" altLang="en-US" sz="1200" i="1" baseline="-30000" dirty="0">
                <a:solidFill>
                  <a:srgbClr val="000000"/>
                </a:solidFill>
                <a:cs typeface="Arial" panose="020B0604020202020204" pitchFamily="34" charset="0"/>
              </a:rPr>
              <a:t>e</a:t>
            </a: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	- classical electron radius (2.818 x 10</a:t>
            </a:r>
            <a:r>
              <a:rPr lang="en-US" altLang="en-US" sz="1200" baseline="30000" dirty="0">
                <a:solidFill>
                  <a:srgbClr val="000000"/>
                </a:solidFill>
                <a:cs typeface="Arial" panose="020B0604020202020204" pitchFamily="34" charset="0"/>
              </a:rPr>
              <a:t>-15</a:t>
            </a: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 m/electron)</a:t>
            </a:r>
            <a:endParaRPr lang="fr-FR" altLang="en-US" sz="1200" i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en-US" sz="1200" i="1" dirty="0">
                <a:solidFill>
                  <a:srgbClr val="000000"/>
                </a:solidFill>
                <a:cs typeface="Arial" panose="020B0604020202020204" pitchFamily="34" charset="0"/>
              </a:rPr>
              <a:t>h</a:t>
            </a:r>
            <a:r>
              <a:rPr lang="fr-FR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	- </a:t>
            </a:r>
            <a:r>
              <a:rPr lang="fr-FR" altLang="en-US" sz="1200" dirty="0" err="1">
                <a:solidFill>
                  <a:srgbClr val="000000"/>
                </a:solidFill>
                <a:cs typeface="Arial" panose="020B0604020202020204" pitchFamily="34" charset="0"/>
              </a:rPr>
              <a:t>Planck’s</a:t>
            </a:r>
            <a:r>
              <a:rPr lang="fr-FR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 constant (6.626 x 10</a:t>
            </a:r>
            <a:r>
              <a:rPr lang="fr-FR" altLang="en-US" sz="1200" baseline="30000" dirty="0">
                <a:solidFill>
                  <a:srgbClr val="000000"/>
                </a:solidFill>
                <a:cs typeface="Arial" panose="020B0604020202020204" pitchFamily="34" charset="0"/>
              </a:rPr>
              <a:t>-34</a:t>
            </a:r>
            <a:r>
              <a:rPr lang="fr-FR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fr-FR" altLang="en-US" sz="1200" dirty="0" err="1">
                <a:solidFill>
                  <a:srgbClr val="000000"/>
                </a:solidFill>
                <a:cs typeface="Arial" panose="020B0604020202020204" pitchFamily="34" charset="0"/>
              </a:rPr>
              <a:t>J∙s</a:t>
            </a:r>
            <a:r>
              <a:rPr lang="fr-FR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en-US" altLang="en-US" sz="1200" i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rgbClr val="000000"/>
                </a:solidFill>
                <a:cs typeface="Arial" panose="020B0604020202020204" pitchFamily="34" charset="0"/>
              </a:rPr>
              <a:t>c</a:t>
            </a: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	- speed of light (299792458 m/s)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 err="1">
                <a:solidFill>
                  <a:srgbClr val="000000"/>
                </a:solidFill>
                <a:cs typeface="Arial" panose="020B0604020202020204" pitchFamily="34" charset="0"/>
              </a:rPr>
              <a:t>f</a:t>
            </a:r>
            <a:r>
              <a:rPr lang="en-US" altLang="en-US" sz="1200" i="1" baseline="-30000" dirty="0" err="1">
                <a:solidFill>
                  <a:srgbClr val="000000"/>
                </a:solidFill>
                <a:cs typeface="Arial" panose="020B0604020202020204" pitchFamily="34" charset="0"/>
              </a:rPr>
              <a:t>decayed</a:t>
            </a: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	- fractional progress toward completely faded spots at end of data set</a:t>
            </a:r>
            <a:endParaRPr lang="en-US" altLang="en-US" sz="1200" i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rgbClr val="000000"/>
                </a:solidFill>
                <a:cs typeface="Arial" panose="020B0604020202020204" pitchFamily="34" charset="0"/>
              </a:rPr>
              <a:t>ρ</a:t>
            </a: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	- density of crystal (~1.2 g/cm</a:t>
            </a:r>
            <a:r>
              <a:rPr lang="en-US" altLang="en-US" sz="1200" baseline="30000" dirty="0">
                <a:solidFill>
                  <a:srgbClr val="000000"/>
                </a:solidFill>
                <a:cs typeface="Arial" panose="020B0604020202020204" pitchFamily="34" charset="0"/>
              </a:rPr>
              <a:t>3</a:t>
            </a: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en-US" altLang="en-US" sz="1200" i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rgbClr val="000000"/>
                </a:solidFill>
                <a:cs typeface="Arial" panose="020B0604020202020204" pitchFamily="34" charset="0"/>
              </a:rPr>
              <a:t>R</a:t>
            </a: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	- radius of the spherical crystal (</a:t>
            </a:r>
            <a:r>
              <a:rPr lang="en-US" altLang="en-US" sz="1200" dirty="0" err="1">
                <a:solidFill>
                  <a:srgbClr val="000000"/>
                </a:solidFill>
                <a:cs typeface="Arial" panose="020B0604020202020204" pitchFamily="34" charset="0"/>
              </a:rPr>
              <a:t>μm</a:t>
            </a: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en-US" altLang="en-US" sz="1200" i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rgbClr val="000000"/>
                </a:solidFill>
                <a:cs typeface="Arial" panose="020B0604020202020204" pitchFamily="34" charset="0"/>
              </a:rPr>
              <a:t>λ</a:t>
            </a: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	- X-ray wavelength (Å)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 err="1">
                <a:solidFill>
                  <a:srgbClr val="000000"/>
                </a:solidFill>
                <a:cs typeface="Arial" panose="020B0604020202020204" pitchFamily="34" charset="0"/>
              </a:rPr>
              <a:t>f</a:t>
            </a:r>
            <a:r>
              <a:rPr lang="en-US" altLang="en-US" sz="1200" i="1" baseline="-30000" dirty="0" err="1">
                <a:solidFill>
                  <a:srgbClr val="000000"/>
                </a:solidFill>
                <a:cs typeface="Arial" panose="020B0604020202020204" pitchFamily="34" charset="0"/>
              </a:rPr>
              <a:t>NH</a:t>
            </a: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	- the Nave &amp; Hill (2005) dose capture fraction (1 for large crystals)</a:t>
            </a:r>
            <a:endParaRPr lang="en-US" altLang="en-US" sz="1200" i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 err="1">
                <a:solidFill>
                  <a:srgbClr val="000000"/>
                </a:solidFill>
                <a:cs typeface="Arial" panose="020B0604020202020204" pitchFamily="34" charset="0"/>
              </a:rPr>
              <a:t>n</a:t>
            </a:r>
            <a:r>
              <a:rPr lang="en-US" altLang="en-US" sz="1200" i="1" baseline="-30000" dirty="0" err="1">
                <a:solidFill>
                  <a:srgbClr val="000000"/>
                </a:solidFill>
                <a:cs typeface="Arial" panose="020B0604020202020204" pitchFamily="34" charset="0"/>
              </a:rPr>
              <a:t>ASU</a:t>
            </a: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	- number of proteins in the asymmetric unit</a:t>
            </a:r>
            <a:endParaRPr lang="en-US" altLang="en-US" sz="1200" i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 err="1">
                <a:solidFill>
                  <a:srgbClr val="000000"/>
                </a:solidFill>
                <a:cs typeface="Arial" panose="020B0604020202020204" pitchFamily="34" charset="0"/>
              </a:rPr>
              <a:t>M</a:t>
            </a:r>
            <a:r>
              <a:rPr lang="en-US" altLang="en-US" sz="1200" i="1" baseline="-30000" dirty="0" err="1">
                <a:solidFill>
                  <a:srgbClr val="000000"/>
                </a:solidFill>
                <a:cs typeface="Arial" panose="020B0604020202020204" pitchFamily="34" charset="0"/>
              </a:rPr>
              <a:t>r</a:t>
            </a: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	- molecular weight of the protein (Daltons or g/</a:t>
            </a:r>
            <a:r>
              <a:rPr lang="en-US" altLang="en-US" sz="1200" dirty="0" err="1">
                <a:solidFill>
                  <a:srgbClr val="000000"/>
                </a:solidFill>
                <a:cs typeface="Arial" panose="020B0604020202020204" pitchFamily="34" charset="0"/>
              </a:rPr>
              <a:t>mol</a:t>
            </a: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en-US" altLang="en-US" sz="1200" i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rgbClr val="000000"/>
                </a:solidFill>
                <a:cs typeface="Arial" panose="020B0604020202020204" pitchFamily="34" charset="0"/>
              </a:rPr>
              <a:t>V</a:t>
            </a:r>
            <a:r>
              <a:rPr lang="en-US" altLang="en-US" sz="1200" i="1" baseline="-30000" dirty="0">
                <a:solidFill>
                  <a:srgbClr val="000000"/>
                </a:solidFill>
                <a:cs typeface="Arial" panose="020B0604020202020204" pitchFamily="34" charset="0"/>
              </a:rPr>
              <a:t>M</a:t>
            </a: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	- Matthews’s coefficient (~2.4 Å</a:t>
            </a:r>
            <a:r>
              <a:rPr lang="en-US" altLang="en-US" sz="1200" baseline="30000" dirty="0">
                <a:solidFill>
                  <a:srgbClr val="000000"/>
                </a:solidFill>
                <a:cs typeface="Arial" panose="020B0604020202020204" pitchFamily="34" charset="0"/>
              </a:rPr>
              <a:t>3</a:t>
            </a: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/Dalton)</a:t>
            </a:r>
            <a:endParaRPr lang="en-US" altLang="en-US" sz="1200" i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rgbClr val="000000"/>
                </a:solidFill>
                <a:cs typeface="Arial" panose="020B0604020202020204" pitchFamily="34" charset="0"/>
              </a:rPr>
              <a:t>H</a:t>
            </a: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	- Howells’s criterion (10 </a:t>
            </a:r>
            <a:r>
              <a:rPr lang="en-US" altLang="en-US" sz="1200" dirty="0" err="1">
                <a:solidFill>
                  <a:srgbClr val="000000"/>
                </a:solidFill>
                <a:cs typeface="Arial" panose="020B0604020202020204" pitchFamily="34" charset="0"/>
              </a:rPr>
              <a:t>MGy</a:t>
            </a: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/Å)</a:t>
            </a:r>
            <a:endParaRPr lang="en-US" altLang="en-US" sz="1200" i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rgbClr val="000000"/>
                </a:solidFill>
                <a:cs typeface="Arial" panose="020B0604020202020204" pitchFamily="34" charset="0"/>
              </a:rPr>
              <a:t>θ</a:t>
            </a: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	- Bragg angle</a:t>
            </a:r>
            <a:endParaRPr lang="en-US" alt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</a:t>
            </a:r>
            <a:r>
              <a:rPr lang="en-US" altLang="en-US" sz="1200" baseline="-30000" dirty="0">
                <a:solidFill>
                  <a:srgbClr val="000000"/>
                </a:solidFill>
                <a:cs typeface="Arial" panose="020B0604020202020204" pitchFamily="34" charset="0"/>
              </a:rPr>
              <a:t>a</a:t>
            </a:r>
            <a:r>
              <a:rPr lang="en-US" altLang="en-US" sz="1200" baseline="30000" dirty="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</a:t>
            </a: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	- </a:t>
            </a: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number-averaged squared structure factor per protein atom (electron</a:t>
            </a:r>
            <a:r>
              <a:rPr lang="en-US" altLang="en-US" sz="1200" baseline="30000" dirty="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en-US" alt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</a:t>
            </a:r>
            <a:r>
              <a:rPr lang="en-US" altLang="en-US" sz="1200" i="1" dirty="0">
                <a:solidFill>
                  <a:srgbClr val="000000"/>
                </a:solidFill>
                <a:cs typeface="Arial" panose="020B0604020202020204" pitchFamily="34" charset="0"/>
              </a:rPr>
              <a:t>M</a:t>
            </a:r>
            <a:r>
              <a:rPr lang="en-US" altLang="en-US" sz="1200" i="1" baseline="-30000" dirty="0">
                <a:solidFill>
                  <a:srgbClr val="000000"/>
                </a:solidFill>
                <a:cs typeface="Arial" panose="020B0604020202020204" pitchFamily="34" charset="0"/>
              </a:rPr>
              <a:t>a</a:t>
            </a:r>
            <a:r>
              <a:rPr lang="en-US" alt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</a:t>
            </a: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	- number-averaged atomic weight of a protein atom (~7.1 Daltons)</a:t>
            </a:r>
            <a:endParaRPr lang="en-US" altLang="en-US" sz="1200" i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srgbClr val="000000"/>
                </a:solidFill>
                <a:cs typeface="Arial" panose="020B0604020202020204" pitchFamily="34" charset="0"/>
              </a:rPr>
              <a:t>B</a:t>
            </a: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	- average (Wilson) temperature factor (Å</a:t>
            </a:r>
            <a:r>
              <a:rPr lang="en-US" altLang="en-US" sz="1200" baseline="30000" dirty="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fr-FR" altLang="en-US" sz="1200" i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en-US" sz="1200" i="1" dirty="0">
                <a:solidFill>
                  <a:srgbClr val="000000"/>
                </a:solidFill>
                <a:cs typeface="Arial" panose="020B0604020202020204" pitchFamily="34" charset="0"/>
              </a:rPr>
              <a:t>μ</a:t>
            </a: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	- attenuation coefficient of sphere material (m</a:t>
            </a:r>
            <a:r>
              <a:rPr lang="en-US" altLang="en-US" sz="1200" baseline="30000" dirty="0">
                <a:solidFill>
                  <a:srgbClr val="000000"/>
                </a:solidFill>
                <a:cs typeface="Arial" panose="020B0604020202020204" pitchFamily="34" charset="0"/>
              </a:rPr>
              <a:t>-1</a:t>
            </a: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fr-FR" altLang="en-US" sz="1200" i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en-US" sz="1200" i="1" dirty="0">
                <a:solidFill>
                  <a:srgbClr val="000000"/>
                </a:solidFill>
                <a:cs typeface="Arial" panose="020B0604020202020204" pitchFamily="34" charset="0"/>
              </a:rPr>
              <a:t>μ</a:t>
            </a:r>
            <a:r>
              <a:rPr lang="en-US" altLang="en-US" sz="1200" i="1" baseline="-30000" dirty="0" err="1">
                <a:solidFill>
                  <a:srgbClr val="000000"/>
                </a:solidFill>
                <a:cs typeface="Arial" panose="020B0604020202020204" pitchFamily="34" charset="0"/>
              </a:rPr>
              <a:t>en</a:t>
            </a: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	- mass energy-absorption coefficient of sphere material (m</a:t>
            </a:r>
            <a:r>
              <a:rPr lang="en-US" altLang="en-US" sz="1200" baseline="30000" dirty="0">
                <a:solidFill>
                  <a:srgbClr val="000000"/>
                </a:solidFill>
                <a:cs typeface="Arial" panose="020B0604020202020204" pitchFamily="34" charset="0"/>
              </a:rPr>
              <a:t>-1</a:t>
            </a:r>
            <a:r>
              <a:rPr lang="en-US" alt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2576387" name="Rectangle 3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576388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0000"/>
                </a:solidFill>
              </a:rPr>
              <a:t>Theoretical limit:</a:t>
            </a:r>
          </a:p>
        </p:txBody>
      </p:sp>
      <p:sp>
        <p:nvSpPr>
          <p:cNvPr id="2576389" name="Text Box 5"/>
          <p:cNvSpPr txBox="1">
            <a:spLocks noChangeArrowheads="1"/>
          </p:cNvSpPr>
          <p:nvPr/>
        </p:nvSpPr>
        <p:spPr bwMode="auto">
          <a:xfrm>
            <a:off x="0" y="6491288"/>
            <a:ext cx="6272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Holton J. M. and Frankel K. A. (2010) </a:t>
            </a:r>
            <a:r>
              <a:rPr lang="en-US" altLang="en-US" i="1">
                <a:solidFill>
                  <a:srgbClr val="000000"/>
                </a:solidFill>
              </a:rPr>
              <a:t>Acta D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 b="1">
                <a:solidFill>
                  <a:srgbClr val="000000"/>
                </a:solidFill>
              </a:rPr>
              <a:t>in press</a:t>
            </a: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576390" name="Rectangle 6"/>
          <p:cNvSpPr>
            <a:spLocks noChangeArrowheads="1"/>
          </p:cNvSpPr>
          <p:nvPr/>
        </p:nvSpPr>
        <p:spPr bwMode="auto">
          <a:xfrm>
            <a:off x="0" y="31670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2576391" name="Object 7"/>
          <p:cNvGraphicFramePr>
            <a:graphicFrameLocks noChangeAspect="1"/>
          </p:cNvGraphicFramePr>
          <p:nvPr/>
        </p:nvGraphicFramePr>
        <p:xfrm>
          <a:off x="234950" y="1343025"/>
          <a:ext cx="8670925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5" name="Equation" r:id="rId3" imgW="6184800" imgH="558720" progId="Equation.3">
                  <p:embed/>
                </p:oleObj>
              </mc:Choice>
              <mc:Fallback>
                <p:oleObj name="Equation" r:id="rId3" imgW="6184800" imgH="558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950" y="1343025"/>
                        <a:ext cx="8670925" cy="779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76392" name="Oval 8"/>
          <p:cNvSpPr>
            <a:spLocks noChangeArrowheads="1"/>
          </p:cNvSpPr>
          <p:nvPr/>
        </p:nvSpPr>
        <p:spPr bwMode="auto">
          <a:xfrm>
            <a:off x="3544888" y="1428750"/>
            <a:ext cx="325437" cy="325438"/>
          </a:xfrm>
          <a:prstGeom prst="ellipse">
            <a:avLst/>
          </a:prstGeom>
          <a:noFill/>
          <a:ln w="9525">
            <a:solidFill>
              <a:srgbClr val="EA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2971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57638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A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6392" grpId="0" animBg="1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47460" name="Picture 4" descr="frame_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68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48484" name="Picture 4" descr="frame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36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49508" name="Picture 4" descr="frame_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68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0532" name="Picture 4" descr="frame_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58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1556" name="Picture 4" descr="frame_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97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2580" name="Picture 4" descr="frame_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89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3604" name="Picture 4" descr="frame_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69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4628" name="Picture 4" descr="frame_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03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5652" name="Picture 4" descr="frame_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29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6676" name="Picture 4" descr="frame_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51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277813"/>
            <a:ext cx="8086725" cy="601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9506" name="Text Box 2"/>
          <p:cNvSpPr txBox="1">
            <a:spLocks noChangeArrowheads="1"/>
          </p:cNvSpPr>
          <p:nvPr/>
        </p:nvSpPr>
        <p:spPr bwMode="auto">
          <a:xfrm>
            <a:off x="0" y="6491288"/>
            <a:ext cx="6272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Holton &amp; Frankel (2010) </a:t>
            </a:r>
            <a:r>
              <a:rPr lang="en-US" altLang="en-US" i="1"/>
              <a:t>Acta D</a:t>
            </a:r>
            <a:r>
              <a:rPr lang="en-US" altLang="en-US"/>
              <a:t> </a:t>
            </a:r>
            <a:r>
              <a:rPr lang="en-US" altLang="en-US" b="1"/>
              <a:t>66</a:t>
            </a:r>
            <a:r>
              <a:rPr lang="en-US" altLang="en-US"/>
              <a:t> 393-408.</a:t>
            </a:r>
          </a:p>
        </p:txBody>
      </p:sp>
      <p:sp>
        <p:nvSpPr>
          <p:cNvPr id="149508" name="Oval 4"/>
          <p:cNvSpPr>
            <a:spLocks noChangeArrowheads="1"/>
          </p:cNvSpPr>
          <p:nvPr/>
        </p:nvSpPr>
        <p:spPr bwMode="auto">
          <a:xfrm>
            <a:off x="1497013" y="5538788"/>
            <a:ext cx="1630362" cy="47783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3896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8" grpId="0" animBg="1"/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7700" name="Picture 4" descr="frame_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99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8724" name="Picture 4" descr="frame_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91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9748" name="Picture 4" descr="frame_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65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60772" name="Picture 4" descr="frame_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5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61796" name="Picture 4" descr="frame_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78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69988" name="Picture 4" descr="frame_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14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62820" name="Picture 4" descr="frame_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15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63844" name="Picture 4" descr="frame_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69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64868" name="Picture 4" descr="frame_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68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65892" name="Picture 4" descr="frame_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61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47663"/>
            <a:ext cx="7772400" cy="1143000"/>
          </a:xfrm>
        </p:spPr>
        <p:txBody>
          <a:bodyPr/>
          <a:lstStyle/>
          <a:p>
            <a:r>
              <a:rPr lang="en-US" altLang="en-US"/>
              <a:t>Types of radiation damage</a:t>
            </a:r>
          </a:p>
        </p:txBody>
      </p:sp>
      <p:sp>
        <p:nvSpPr>
          <p:cNvPr id="461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en-US" altLang="en-US"/>
              <a:t>Global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>
                <a:solidFill>
                  <a:schemeClr val="bg2"/>
                </a:solidFill>
              </a:rPr>
              <a:t>scale factor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>
                <a:solidFill>
                  <a:schemeClr val="bg2"/>
                </a:solidFill>
              </a:rPr>
              <a:t>B factor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>
                <a:solidFill>
                  <a:srgbClr val="FF0000"/>
                </a:solidFill>
              </a:rPr>
              <a:t>non-isomorphism</a:t>
            </a:r>
          </a:p>
          <a:p>
            <a:pPr marL="609600" indent="-609600"/>
            <a:r>
              <a:rPr lang="en-US" altLang="en-US"/>
              <a:t>Specific</a:t>
            </a:r>
          </a:p>
        </p:txBody>
      </p:sp>
    </p:spTree>
    <p:extLst>
      <p:ext uri="{BB962C8B-B14F-4D97-AF65-F5344CB8AC3E}">
        <p14:creationId xmlns:p14="http://schemas.microsoft.com/office/powerpoint/2010/main" val="156726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67940" name="Picture 4" descr="frame_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44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68964" name="Picture 4" descr="frame_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45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904875"/>
          </a:xfrm>
        </p:spPr>
        <p:txBody>
          <a:bodyPr/>
          <a:lstStyle/>
          <a:p>
            <a:r>
              <a:rPr lang="en-US" altLang="en-US"/>
              <a:t>Occupancy refinement </a:t>
            </a:r>
          </a:p>
        </p:txBody>
      </p:sp>
      <p:graphicFrame>
        <p:nvGraphicFramePr>
          <p:cNvPr id="284675" name="Object 3"/>
          <p:cNvGraphicFramePr>
            <a:graphicFrameLocks noChangeAspect="1"/>
          </p:cNvGraphicFramePr>
          <p:nvPr/>
        </p:nvGraphicFramePr>
        <p:xfrm>
          <a:off x="536575" y="1182688"/>
          <a:ext cx="7570788" cy="510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19" name="Chart" r:id="rId3" imgW="7600995" imgH="5114971" progId="MSGraph.Chart.8">
                  <p:embed followColorScheme="full"/>
                </p:oleObj>
              </mc:Choice>
              <mc:Fallback>
                <p:oleObj name="Chart" r:id="rId3" imgW="7600995" imgH="511497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75" y="1182688"/>
                        <a:ext cx="7570788" cy="5108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4676" name="Text Box 4"/>
          <p:cNvSpPr txBox="1">
            <a:spLocks noChangeArrowheads="1"/>
          </p:cNvSpPr>
          <p:nvPr/>
        </p:nvSpPr>
        <p:spPr bwMode="auto">
          <a:xfrm>
            <a:off x="3806825" y="6153150"/>
            <a:ext cx="1843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dose (MGy)</a:t>
            </a:r>
          </a:p>
        </p:txBody>
      </p:sp>
      <p:sp>
        <p:nvSpPr>
          <p:cNvPr id="284677" name="Text Box 5"/>
          <p:cNvSpPr txBox="1">
            <a:spLocks noChangeArrowheads="1"/>
          </p:cNvSpPr>
          <p:nvPr/>
        </p:nvSpPr>
        <p:spPr bwMode="auto">
          <a:xfrm rot="16200000">
            <a:off x="-820737" y="3387725"/>
            <a:ext cx="287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refined occupancy</a:t>
            </a:r>
          </a:p>
        </p:txBody>
      </p:sp>
      <p:grpSp>
        <p:nvGrpSpPr>
          <p:cNvPr id="284678" name="Group 6"/>
          <p:cNvGrpSpPr>
            <a:grpSpLocks/>
          </p:cNvGrpSpPr>
          <p:nvPr/>
        </p:nvGrpSpPr>
        <p:grpSpPr bwMode="auto">
          <a:xfrm>
            <a:off x="742950" y="1389063"/>
            <a:ext cx="665163" cy="4324350"/>
            <a:chOff x="579" y="875"/>
            <a:chExt cx="356" cy="2724"/>
          </a:xfrm>
        </p:grpSpPr>
        <p:sp>
          <p:nvSpPr>
            <p:cNvPr id="284679" name="Rectangle 7"/>
            <p:cNvSpPr>
              <a:spLocks noChangeArrowheads="1"/>
            </p:cNvSpPr>
            <p:nvPr/>
          </p:nvSpPr>
          <p:spPr bwMode="auto">
            <a:xfrm>
              <a:off x="579" y="1866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4680" name="Rectangle 8"/>
            <p:cNvSpPr>
              <a:spLocks noChangeArrowheads="1"/>
            </p:cNvSpPr>
            <p:nvPr/>
          </p:nvSpPr>
          <p:spPr bwMode="auto">
            <a:xfrm>
              <a:off x="579" y="1370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4681" name="Rectangle 9"/>
            <p:cNvSpPr>
              <a:spLocks noChangeArrowheads="1"/>
            </p:cNvSpPr>
            <p:nvPr/>
          </p:nvSpPr>
          <p:spPr bwMode="auto">
            <a:xfrm>
              <a:off x="579" y="875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4682" name="Rectangle 10"/>
            <p:cNvSpPr>
              <a:spLocks noChangeArrowheads="1"/>
            </p:cNvSpPr>
            <p:nvPr/>
          </p:nvSpPr>
          <p:spPr bwMode="auto">
            <a:xfrm>
              <a:off x="579" y="2361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4683" name="Rectangle 11"/>
            <p:cNvSpPr>
              <a:spLocks noChangeArrowheads="1"/>
            </p:cNvSpPr>
            <p:nvPr/>
          </p:nvSpPr>
          <p:spPr bwMode="auto">
            <a:xfrm>
              <a:off x="579" y="2857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4684" name="Rectangle 12"/>
            <p:cNvSpPr>
              <a:spLocks noChangeArrowheads="1"/>
            </p:cNvSpPr>
            <p:nvPr/>
          </p:nvSpPr>
          <p:spPr bwMode="auto">
            <a:xfrm>
              <a:off x="579" y="3353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84685" name="Text Box 13"/>
          <p:cNvSpPr txBox="1">
            <a:spLocks noChangeArrowheads="1"/>
          </p:cNvSpPr>
          <p:nvPr/>
        </p:nvSpPr>
        <p:spPr bwMode="auto">
          <a:xfrm>
            <a:off x="3378200" y="893763"/>
            <a:ext cx="26654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</a:rPr>
              <a:t>error bars by </a:t>
            </a:r>
            <a:r>
              <a:rPr lang="en-US" altLang="en-US" sz="2800">
                <a:solidFill>
                  <a:srgbClr val="000000"/>
                </a:solidFill>
                <a:sym typeface="Symbol" pitchFamily="18" charset="2"/>
              </a:rPr>
              <a:t></a:t>
            </a:r>
            <a:r>
              <a:rPr lang="en-US" altLang="en-US" sz="2800" baseline="-25000">
                <a:solidFill>
                  <a:srgbClr val="000000"/>
                </a:solidFill>
                <a:sym typeface="Symbol" pitchFamily="18" charset="2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5030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904875"/>
          </a:xfrm>
        </p:spPr>
        <p:txBody>
          <a:bodyPr/>
          <a:lstStyle/>
          <a:p>
            <a:r>
              <a:rPr lang="en-US" altLang="en-US"/>
              <a:t>Occupancy refinement </a:t>
            </a:r>
          </a:p>
        </p:txBody>
      </p:sp>
      <p:graphicFrame>
        <p:nvGraphicFramePr>
          <p:cNvPr id="263171" name="Object 3"/>
          <p:cNvGraphicFramePr>
            <a:graphicFrameLocks noChangeAspect="1"/>
          </p:cNvGraphicFramePr>
          <p:nvPr/>
        </p:nvGraphicFramePr>
        <p:xfrm>
          <a:off x="536575" y="1182688"/>
          <a:ext cx="7570788" cy="510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43" name="Chart" r:id="rId3" imgW="7600995" imgH="5114971" progId="MSGraph.Chart.8">
                  <p:embed followColorScheme="full"/>
                </p:oleObj>
              </mc:Choice>
              <mc:Fallback>
                <p:oleObj name="Chart" r:id="rId3" imgW="7600995" imgH="511497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75" y="1182688"/>
                        <a:ext cx="7570788" cy="5108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172" name="Text Box 4"/>
          <p:cNvSpPr txBox="1">
            <a:spLocks noChangeArrowheads="1"/>
          </p:cNvSpPr>
          <p:nvPr/>
        </p:nvSpPr>
        <p:spPr bwMode="auto">
          <a:xfrm>
            <a:off x="3806825" y="6153150"/>
            <a:ext cx="1843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dose (MGy)</a:t>
            </a:r>
          </a:p>
        </p:txBody>
      </p:sp>
      <p:sp>
        <p:nvSpPr>
          <p:cNvPr id="263173" name="Text Box 5"/>
          <p:cNvSpPr txBox="1">
            <a:spLocks noChangeArrowheads="1"/>
          </p:cNvSpPr>
          <p:nvPr/>
        </p:nvSpPr>
        <p:spPr bwMode="auto">
          <a:xfrm rot="16200000">
            <a:off x="-152400" y="3286126"/>
            <a:ext cx="1539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electrons</a:t>
            </a:r>
          </a:p>
        </p:txBody>
      </p:sp>
      <p:grpSp>
        <p:nvGrpSpPr>
          <p:cNvPr id="263174" name="Group 6"/>
          <p:cNvGrpSpPr>
            <a:grpSpLocks/>
          </p:cNvGrpSpPr>
          <p:nvPr/>
        </p:nvGrpSpPr>
        <p:grpSpPr bwMode="auto">
          <a:xfrm>
            <a:off x="741363" y="1389063"/>
            <a:ext cx="679450" cy="4324350"/>
            <a:chOff x="579" y="875"/>
            <a:chExt cx="356" cy="2724"/>
          </a:xfrm>
        </p:grpSpPr>
        <p:sp>
          <p:nvSpPr>
            <p:cNvPr id="263175" name="Rectangle 7"/>
            <p:cNvSpPr>
              <a:spLocks noChangeArrowheads="1"/>
            </p:cNvSpPr>
            <p:nvPr/>
          </p:nvSpPr>
          <p:spPr bwMode="auto">
            <a:xfrm>
              <a:off x="579" y="1866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3176" name="Rectangle 8"/>
            <p:cNvSpPr>
              <a:spLocks noChangeArrowheads="1"/>
            </p:cNvSpPr>
            <p:nvPr/>
          </p:nvSpPr>
          <p:spPr bwMode="auto">
            <a:xfrm>
              <a:off x="579" y="1370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3177" name="Rectangle 9"/>
            <p:cNvSpPr>
              <a:spLocks noChangeArrowheads="1"/>
            </p:cNvSpPr>
            <p:nvPr/>
          </p:nvSpPr>
          <p:spPr bwMode="auto">
            <a:xfrm>
              <a:off x="579" y="875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3178" name="Rectangle 10"/>
            <p:cNvSpPr>
              <a:spLocks noChangeArrowheads="1"/>
            </p:cNvSpPr>
            <p:nvPr/>
          </p:nvSpPr>
          <p:spPr bwMode="auto">
            <a:xfrm>
              <a:off x="579" y="2361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3179" name="Rectangle 11"/>
            <p:cNvSpPr>
              <a:spLocks noChangeArrowheads="1"/>
            </p:cNvSpPr>
            <p:nvPr/>
          </p:nvSpPr>
          <p:spPr bwMode="auto">
            <a:xfrm>
              <a:off x="579" y="2857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3180" name="Rectangle 12"/>
            <p:cNvSpPr>
              <a:spLocks noChangeArrowheads="1"/>
            </p:cNvSpPr>
            <p:nvPr/>
          </p:nvSpPr>
          <p:spPr bwMode="auto">
            <a:xfrm>
              <a:off x="579" y="3353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3181" name="Text Box 13"/>
          <p:cNvSpPr txBox="1">
            <a:spLocks noChangeArrowheads="1"/>
          </p:cNvSpPr>
          <p:nvPr/>
        </p:nvSpPr>
        <p:spPr bwMode="auto">
          <a:xfrm>
            <a:off x="3378200" y="893763"/>
            <a:ext cx="26654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</a:rPr>
              <a:t>error bars by </a:t>
            </a:r>
            <a:r>
              <a:rPr lang="en-US" altLang="en-US" sz="2800">
                <a:solidFill>
                  <a:srgbClr val="000000"/>
                </a:solidFill>
                <a:sym typeface="Symbol" pitchFamily="18" charset="2"/>
              </a:rPr>
              <a:t></a:t>
            </a:r>
            <a:r>
              <a:rPr lang="en-US" altLang="en-US" sz="2800" baseline="-25000">
                <a:solidFill>
                  <a:srgbClr val="000000"/>
                </a:solidFill>
                <a:sym typeface="Symbol" pitchFamily="18" charset="2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77042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altLang="en-US" sz="6000">
                <a:solidFill>
                  <a:schemeClr val="bg1"/>
                </a:solidFill>
              </a:rPr>
              <a:t>Reaction #3 ?</a:t>
            </a:r>
          </a:p>
          <a:p>
            <a:pPr algn="ctr">
              <a:buFontTx/>
              <a:buNone/>
            </a:pPr>
            <a:endParaRPr lang="en-US" altLang="en-US" sz="6000">
              <a:solidFill>
                <a:schemeClr val="bg1"/>
              </a:solidFill>
            </a:endParaRPr>
          </a:p>
          <a:p>
            <a:pPr algn="ctr">
              <a:buFontTx/>
              <a:buNone/>
            </a:pPr>
            <a:r>
              <a:rPr lang="en-US" altLang="en-US" sz="6000">
                <a:solidFill>
                  <a:schemeClr val="bg1"/>
                </a:solidFill>
              </a:rPr>
              <a:t>hydrogen loss ?</a:t>
            </a:r>
          </a:p>
        </p:txBody>
      </p:sp>
    </p:spTree>
    <p:extLst>
      <p:ext uri="{BB962C8B-B14F-4D97-AF65-F5344CB8AC3E}">
        <p14:creationId xmlns:p14="http://schemas.microsoft.com/office/powerpoint/2010/main" val="268728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904875"/>
          </a:xfrm>
        </p:spPr>
        <p:txBody>
          <a:bodyPr/>
          <a:lstStyle/>
          <a:p>
            <a:r>
              <a:rPr lang="en-US" altLang="en-US"/>
              <a:t>Occupancy refinement </a:t>
            </a:r>
          </a:p>
        </p:txBody>
      </p:sp>
      <p:graphicFrame>
        <p:nvGraphicFramePr>
          <p:cNvPr id="289795" name="Object 3"/>
          <p:cNvGraphicFramePr>
            <a:graphicFrameLocks noChangeAspect="1"/>
          </p:cNvGraphicFramePr>
          <p:nvPr/>
        </p:nvGraphicFramePr>
        <p:xfrm>
          <a:off x="536575" y="1182688"/>
          <a:ext cx="7570788" cy="510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67" name="Chart" r:id="rId3" imgW="7600995" imgH="5114971" progId="MSGraph.Chart.8">
                  <p:embed followColorScheme="full"/>
                </p:oleObj>
              </mc:Choice>
              <mc:Fallback>
                <p:oleObj name="Chart" r:id="rId3" imgW="7600995" imgH="511497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75" y="1182688"/>
                        <a:ext cx="7570788" cy="5108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9796" name="Text Box 4"/>
          <p:cNvSpPr txBox="1">
            <a:spLocks noChangeArrowheads="1"/>
          </p:cNvSpPr>
          <p:nvPr/>
        </p:nvSpPr>
        <p:spPr bwMode="auto">
          <a:xfrm>
            <a:off x="3806825" y="6153150"/>
            <a:ext cx="1843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dose (MGy)</a:t>
            </a:r>
          </a:p>
        </p:txBody>
      </p:sp>
      <p:grpSp>
        <p:nvGrpSpPr>
          <p:cNvPr id="289798" name="Group 6"/>
          <p:cNvGrpSpPr>
            <a:grpSpLocks/>
          </p:cNvGrpSpPr>
          <p:nvPr/>
        </p:nvGrpSpPr>
        <p:grpSpPr bwMode="auto">
          <a:xfrm>
            <a:off x="766763" y="1389063"/>
            <a:ext cx="641350" cy="4324350"/>
            <a:chOff x="579" y="875"/>
            <a:chExt cx="356" cy="2724"/>
          </a:xfrm>
        </p:grpSpPr>
        <p:sp>
          <p:nvSpPr>
            <p:cNvPr id="289799" name="Rectangle 7"/>
            <p:cNvSpPr>
              <a:spLocks noChangeArrowheads="1"/>
            </p:cNvSpPr>
            <p:nvPr/>
          </p:nvSpPr>
          <p:spPr bwMode="auto">
            <a:xfrm>
              <a:off x="579" y="1866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9800" name="Rectangle 8"/>
            <p:cNvSpPr>
              <a:spLocks noChangeArrowheads="1"/>
            </p:cNvSpPr>
            <p:nvPr/>
          </p:nvSpPr>
          <p:spPr bwMode="auto">
            <a:xfrm>
              <a:off x="579" y="1370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9801" name="Rectangle 9"/>
            <p:cNvSpPr>
              <a:spLocks noChangeArrowheads="1"/>
            </p:cNvSpPr>
            <p:nvPr/>
          </p:nvSpPr>
          <p:spPr bwMode="auto">
            <a:xfrm>
              <a:off x="579" y="875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9802" name="Rectangle 10"/>
            <p:cNvSpPr>
              <a:spLocks noChangeArrowheads="1"/>
            </p:cNvSpPr>
            <p:nvPr/>
          </p:nvSpPr>
          <p:spPr bwMode="auto">
            <a:xfrm>
              <a:off x="579" y="2361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9803" name="Rectangle 11"/>
            <p:cNvSpPr>
              <a:spLocks noChangeArrowheads="1"/>
            </p:cNvSpPr>
            <p:nvPr/>
          </p:nvSpPr>
          <p:spPr bwMode="auto">
            <a:xfrm>
              <a:off x="579" y="2857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9804" name="Rectangle 12"/>
            <p:cNvSpPr>
              <a:spLocks noChangeArrowheads="1"/>
            </p:cNvSpPr>
            <p:nvPr/>
          </p:nvSpPr>
          <p:spPr bwMode="auto">
            <a:xfrm>
              <a:off x="579" y="3353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89805" name="Text Box 13"/>
          <p:cNvSpPr txBox="1">
            <a:spLocks noChangeArrowheads="1"/>
          </p:cNvSpPr>
          <p:nvPr/>
        </p:nvSpPr>
        <p:spPr bwMode="auto">
          <a:xfrm>
            <a:off x="3378200" y="893763"/>
            <a:ext cx="26654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</a:rPr>
              <a:t>error bars by </a:t>
            </a:r>
            <a:r>
              <a:rPr lang="en-US" altLang="en-US" sz="2800">
                <a:solidFill>
                  <a:srgbClr val="000000"/>
                </a:solidFill>
                <a:sym typeface="Symbol" pitchFamily="18" charset="2"/>
              </a:rPr>
              <a:t></a:t>
            </a:r>
            <a:r>
              <a:rPr lang="en-US" altLang="en-US" sz="2800" baseline="-25000">
                <a:solidFill>
                  <a:srgbClr val="000000"/>
                </a:solidFill>
                <a:sym typeface="Symbol" pitchFamily="18" charset="2"/>
              </a:rPr>
              <a:t>F</a:t>
            </a:r>
          </a:p>
        </p:txBody>
      </p:sp>
      <p:sp>
        <p:nvSpPr>
          <p:cNvPr id="289806" name="Text Box 14"/>
          <p:cNvSpPr txBox="1">
            <a:spLocks noChangeArrowheads="1"/>
          </p:cNvSpPr>
          <p:nvPr/>
        </p:nvSpPr>
        <p:spPr bwMode="auto">
          <a:xfrm rot="16200000">
            <a:off x="-152400" y="3286126"/>
            <a:ext cx="1539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electrons</a:t>
            </a:r>
          </a:p>
        </p:txBody>
      </p:sp>
    </p:spTree>
    <p:extLst>
      <p:ext uri="{BB962C8B-B14F-4D97-AF65-F5344CB8AC3E}">
        <p14:creationId xmlns:p14="http://schemas.microsoft.com/office/powerpoint/2010/main" val="286887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904875"/>
          </a:xfrm>
        </p:spPr>
        <p:txBody>
          <a:bodyPr/>
          <a:lstStyle/>
          <a:p>
            <a:r>
              <a:rPr lang="en-US" altLang="en-US"/>
              <a:t>Occupancy refinement </a:t>
            </a:r>
          </a:p>
        </p:txBody>
      </p:sp>
      <p:graphicFrame>
        <p:nvGraphicFramePr>
          <p:cNvPr id="79875" name="Object 3"/>
          <p:cNvGraphicFramePr>
            <a:graphicFrameLocks noChangeAspect="1"/>
          </p:cNvGraphicFramePr>
          <p:nvPr/>
        </p:nvGraphicFramePr>
        <p:xfrm>
          <a:off x="536575" y="1182688"/>
          <a:ext cx="7570788" cy="510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1" name="Chart" r:id="rId3" imgW="7591547" imgH="5114971" progId="MSGraph.Chart.8">
                  <p:embed followColorScheme="full"/>
                </p:oleObj>
              </mc:Choice>
              <mc:Fallback>
                <p:oleObj name="Chart" r:id="rId3" imgW="7591547" imgH="511497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75" y="1182688"/>
                        <a:ext cx="7570788" cy="5108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3806825" y="6153150"/>
            <a:ext cx="1843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dose (MGy)</a:t>
            </a:r>
          </a:p>
        </p:txBody>
      </p:sp>
      <p:grpSp>
        <p:nvGrpSpPr>
          <p:cNvPr id="79878" name="Group 6"/>
          <p:cNvGrpSpPr>
            <a:grpSpLocks/>
          </p:cNvGrpSpPr>
          <p:nvPr/>
        </p:nvGrpSpPr>
        <p:grpSpPr bwMode="auto">
          <a:xfrm>
            <a:off x="766763" y="1389063"/>
            <a:ext cx="654050" cy="4324350"/>
            <a:chOff x="579" y="875"/>
            <a:chExt cx="356" cy="2724"/>
          </a:xfrm>
        </p:grpSpPr>
        <p:sp>
          <p:nvSpPr>
            <p:cNvPr id="79879" name="Rectangle 7"/>
            <p:cNvSpPr>
              <a:spLocks noChangeArrowheads="1"/>
            </p:cNvSpPr>
            <p:nvPr/>
          </p:nvSpPr>
          <p:spPr bwMode="auto">
            <a:xfrm>
              <a:off x="579" y="1866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80" name="Rectangle 8"/>
            <p:cNvSpPr>
              <a:spLocks noChangeArrowheads="1"/>
            </p:cNvSpPr>
            <p:nvPr/>
          </p:nvSpPr>
          <p:spPr bwMode="auto">
            <a:xfrm>
              <a:off x="579" y="1370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81" name="Rectangle 9"/>
            <p:cNvSpPr>
              <a:spLocks noChangeArrowheads="1"/>
            </p:cNvSpPr>
            <p:nvPr/>
          </p:nvSpPr>
          <p:spPr bwMode="auto">
            <a:xfrm>
              <a:off x="579" y="875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82" name="Rectangle 10"/>
            <p:cNvSpPr>
              <a:spLocks noChangeArrowheads="1"/>
            </p:cNvSpPr>
            <p:nvPr/>
          </p:nvSpPr>
          <p:spPr bwMode="auto">
            <a:xfrm>
              <a:off x="579" y="2361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83" name="Rectangle 11"/>
            <p:cNvSpPr>
              <a:spLocks noChangeArrowheads="1"/>
            </p:cNvSpPr>
            <p:nvPr/>
          </p:nvSpPr>
          <p:spPr bwMode="auto">
            <a:xfrm>
              <a:off x="579" y="2857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84" name="Rectangle 12"/>
            <p:cNvSpPr>
              <a:spLocks noChangeArrowheads="1"/>
            </p:cNvSpPr>
            <p:nvPr/>
          </p:nvSpPr>
          <p:spPr bwMode="auto">
            <a:xfrm>
              <a:off x="579" y="3353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9885" name="Text Box 13"/>
          <p:cNvSpPr txBox="1">
            <a:spLocks noChangeArrowheads="1"/>
          </p:cNvSpPr>
          <p:nvPr/>
        </p:nvSpPr>
        <p:spPr bwMode="auto">
          <a:xfrm>
            <a:off x="3378200" y="893763"/>
            <a:ext cx="26654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</a:rPr>
              <a:t>error bars by </a:t>
            </a:r>
            <a:r>
              <a:rPr lang="en-US" altLang="en-US" sz="2800">
                <a:solidFill>
                  <a:srgbClr val="000000"/>
                </a:solidFill>
                <a:sym typeface="Symbol" pitchFamily="18" charset="2"/>
              </a:rPr>
              <a:t></a:t>
            </a:r>
            <a:r>
              <a:rPr lang="en-US" altLang="en-US" sz="2800" baseline="-25000">
                <a:solidFill>
                  <a:srgbClr val="000000"/>
                </a:solidFill>
                <a:sym typeface="Symbol" pitchFamily="18" charset="2"/>
              </a:rPr>
              <a:t>F</a:t>
            </a:r>
          </a:p>
        </p:txBody>
      </p:sp>
      <p:sp>
        <p:nvSpPr>
          <p:cNvPr id="79886" name="Text Box 14"/>
          <p:cNvSpPr txBox="1">
            <a:spLocks noChangeArrowheads="1"/>
          </p:cNvSpPr>
          <p:nvPr/>
        </p:nvSpPr>
        <p:spPr bwMode="auto">
          <a:xfrm rot="16200000">
            <a:off x="-152400" y="3286126"/>
            <a:ext cx="1539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electrons</a:t>
            </a:r>
          </a:p>
        </p:txBody>
      </p:sp>
    </p:spTree>
    <p:extLst>
      <p:ext uri="{BB962C8B-B14F-4D97-AF65-F5344CB8AC3E}">
        <p14:creationId xmlns:p14="http://schemas.microsoft.com/office/powerpoint/2010/main" val="423390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40644" name="Picture 4" descr="frame_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68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41668" name="Picture 4" descr="frame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52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42692" name="Picture 4" descr="frame_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67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98500" y="0"/>
            <a:ext cx="7772400" cy="1143000"/>
          </a:xfrm>
          <a:noFill/>
          <a:ln/>
        </p:spPr>
        <p:txBody>
          <a:bodyPr/>
          <a:lstStyle/>
          <a:p>
            <a:r>
              <a:rPr lang="en-US" altLang="en-US" sz="5400"/>
              <a:t>R</a:t>
            </a:r>
            <a:r>
              <a:rPr lang="en-US" altLang="en-US" sz="5400" baseline="-25000"/>
              <a:t>iso</a:t>
            </a:r>
            <a:r>
              <a:rPr lang="en-US" altLang="en-US" sz="5400"/>
              <a:t> vs dose</a:t>
            </a:r>
          </a:p>
        </p:txBody>
      </p:sp>
      <p:graphicFrame>
        <p:nvGraphicFramePr>
          <p:cNvPr id="262147" name="Object 3"/>
          <p:cNvGraphicFramePr>
            <a:graphicFrameLocks noChangeAspect="1"/>
          </p:cNvGraphicFramePr>
          <p:nvPr/>
        </p:nvGraphicFramePr>
        <p:xfrm>
          <a:off x="993775" y="835025"/>
          <a:ext cx="7464425" cy="518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7" name="Chart" r:id="rId3" imgW="6096075" imgH="4238497" progId="MSGraph.Chart.8">
                  <p:embed followColorScheme="full"/>
                </p:oleObj>
              </mc:Choice>
              <mc:Fallback>
                <p:oleObj name="Chart" r:id="rId3" imgW="6096075" imgH="4238497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775" y="835025"/>
                        <a:ext cx="7464425" cy="5187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2148" name="Text Box 4"/>
          <p:cNvSpPr txBox="1">
            <a:spLocks noChangeArrowheads="1"/>
          </p:cNvSpPr>
          <p:nvPr/>
        </p:nvSpPr>
        <p:spPr bwMode="auto">
          <a:xfrm rot="-5400000">
            <a:off x="179387" y="3048001"/>
            <a:ext cx="1222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/>
              <a:t>R</a:t>
            </a:r>
            <a:r>
              <a:rPr lang="en-US" altLang="en-US" sz="2400" baseline="-25000"/>
              <a:t>iso</a:t>
            </a:r>
            <a:r>
              <a:rPr lang="en-US" altLang="en-US" sz="2400"/>
              <a:t> (%)</a:t>
            </a:r>
            <a:endParaRPr lang="en-US" altLang="en-US" sz="2400" baseline="-25000"/>
          </a:p>
        </p:txBody>
      </p:sp>
      <p:sp>
        <p:nvSpPr>
          <p:cNvPr id="262149" name="Text Box 5"/>
          <p:cNvSpPr txBox="1">
            <a:spLocks noChangeArrowheads="1"/>
          </p:cNvSpPr>
          <p:nvPr/>
        </p:nvSpPr>
        <p:spPr bwMode="auto">
          <a:xfrm>
            <a:off x="3298825" y="5780088"/>
            <a:ext cx="3184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/>
              <a:t>change in dose (</a:t>
            </a:r>
            <a:r>
              <a:rPr lang="en-US" altLang="en-US" sz="2400">
                <a:cs typeface="Arial" charset="0"/>
              </a:rPr>
              <a:t>MGy</a:t>
            </a:r>
            <a:r>
              <a:rPr lang="en-US" altLang="en-US" sz="2400">
                <a:cs typeface="Arial" charset="0"/>
                <a:sym typeface="Symbol" pitchFamily="18" charset="2"/>
              </a:rPr>
              <a:t>)</a:t>
            </a:r>
          </a:p>
        </p:txBody>
      </p:sp>
      <p:sp>
        <p:nvSpPr>
          <p:cNvPr id="262150" name="Rectangle 6"/>
          <p:cNvSpPr>
            <a:spLocks noChangeArrowheads="1"/>
          </p:cNvSpPr>
          <p:nvPr/>
        </p:nvSpPr>
        <p:spPr bwMode="auto">
          <a:xfrm>
            <a:off x="4479925" y="3246438"/>
            <a:ext cx="22748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/>
          </a:p>
        </p:txBody>
      </p:sp>
      <p:sp>
        <p:nvSpPr>
          <p:cNvPr id="262151" name="Text Box 7"/>
          <p:cNvSpPr txBox="1">
            <a:spLocks noChangeArrowheads="1"/>
          </p:cNvSpPr>
          <p:nvPr/>
        </p:nvSpPr>
        <p:spPr bwMode="auto">
          <a:xfrm>
            <a:off x="1798638" y="6491288"/>
            <a:ext cx="73453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data taken from Banumathi, </a:t>
            </a:r>
            <a:r>
              <a:rPr lang="en-US" altLang="en-US" i="1"/>
              <a:t>et al.</a:t>
            </a:r>
            <a:r>
              <a:rPr lang="en-US" altLang="en-US"/>
              <a:t> (2004) </a:t>
            </a:r>
            <a:r>
              <a:rPr lang="en-US" altLang="en-US" i="1"/>
              <a:t>Acta Cryst. D</a:t>
            </a:r>
            <a:r>
              <a:rPr lang="en-US" altLang="en-US"/>
              <a:t> </a:t>
            </a:r>
            <a:r>
              <a:rPr lang="en-US" altLang="en-US" b="1"/>
              <a:t>60</a:t>
            </a:r>
            <a:r>
              <a:rPr lang="en-US" altLang="en-US"/>
              <a:t>, 1085-1093.</a:t>
            </a:r>
          </a:p>
        </p:txBody>
      </p:sp>
    </p:spTree>
    <p:extLst>
      <p:ext uri="{BB962C8B-B14F-4D97-AF65-F5344CB8AC3E}">
        <p14:creationId xmlns:p14="http://schemas.microsoft.com/office/powerpoint/2010/main" val="41666708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43716" name="Picture 4" descr="frame_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84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44740" name="Picture 4" descr="frame_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23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45764" name="Picture 4" descr="frame_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34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46788" name="Picture 4" descr="frame_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08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47812" name="Picture 4" descr="frame_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20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48836" name="Picture 4" descr="frame_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43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49860" name="Picture 4" descr="frame_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12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50884" name="Picture 4" descr="frame_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48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51908" name="Picture 4" descr="frame_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48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52932" name="Picture 4" descr="frame_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11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98500" y="0"/>
            <a:ext cx="7772400" cy="1143000"/>
          </a:xfrm>
          <a:noFill/>
          <a:ln/>
        </p:spPr>
        <p:txBody>
          <a:bodyPr/>
          <a:lstStyle/>
          <a:p>
            <a:r>
              <a:rPr lang="en-US" altLang="en-US" sz="5400"/>
              <a:t>R</a:t>
            </a:r>
            <a:r>
              <a:rPr lang="en-US" altLang="en-US" sz="5400" baseline="-25000"/>
              <a:t>iso</a:t>
            </a:r>
            <a:r>
              <a:rPr lang="en-US" altLang="en-US" sz="5400"/>
              <a:t> vs dose</a:t>
            </a:r>
          </a:p>
        </p:txBody>
      </p:sp>
      <p:graphicFrame>
        <p:nvGraphicFramePr>
          <p:cNvPr id="263171" name="Object 3"/>
          <p:cNvGraphicFramePr>
            <a:graphicFrameLocks noChangeAspect="1"/>
          </p:cNvGraphicFramePr>
          <p:nvPr/>
        </p:nvGraphicFramePr>
        <p:xfrm>
          <a:off x="993775" y="835025"/>
          <a:ext cx="7464425" cy="518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1" name="Chart" r:id="rId3" imgW="6096075" imgH="4238497" progId="MSGraph.Chart.8">
                  <p:embed followColorScheme="full"/>
                </p:oleObj>
              </mc:Choice>
              <mc:Fallback>
                <p:oleObj name="Chart" r:id="rId3" imgW="6096075" imgH="4238497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775" y="835025"/>
                        <a:ext cx="7464425" cy="5187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3172" name="Text Box 4"/>
          <p:cNvSpPr txBox="1">
            <a:spLocks noChangeArrowheads="1"/>
          </p:cNvSpPr>
          <p:nvPr/>
        </p:nvSpPr>
        <p:spPr bwMode="auto">
          <a:xfrm rot="-5400000">
            <a:off x="179387" y="3048001"/>
            <a:ext cx="1222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/>
              <a:t>R</a:t>
            </a:r>
            <a:r>
              <a:rPr lang="en-US" altLang="en-US" sz="2400" baseline="-25000"/>
              <a:t>iso</a:t>
            </a:r>
            <a:r>
              <a:rPr lang="en-US" altLang="en-US" sz="2400"/>
              <a:t> (%)</a:t>
            </a:r>
            <a:endParaRPr lang="en-US" altLang="en-US" sz="2400" baseline="-25000"/>
          </a:p>
        </p:txBody>
      </p:sp>
      <p:sp>
        <p:nvSpPr>
          <p:cNvPr id="263173" name="Text Box 5"/>
          <p:cNvSpPr txBox="1">
            <a:spLocks noChangeArrowheads="1"/>
          </p:cNvSpPr>
          <p:nvPr/>
        </p:nvSpPr>
        <p:spPr bwMode="auto">
          <a:xfrm>
            <a:off x="3298825" y="5780088"/>
            <a:ext cx="3184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/>
              <a:t>change in dose (</a:t>
            </a:r>
            <a:r>
              <a:rPr lang="en-US" altLang="en-US" sz="2400">
                <a:cs typeface="Arial" charset="0"/>
              </a:rPr>
              <a:t>MGy</a:t>
            </a:r>
            <a:r>
              <a:rPr lang="en-US" altLang="en-US" sz="2400">
                <a:cs typeface="Arial" charset="0"/>
                <a:sym typeface="Symbol" pitchFamily="18" charset="2"/>
              </a:rPr>
              <a:t>)</a:t>
            </a:r>
          </a:p>
        </p:txBody>
      </p:sp>
      <p:sp>
        <p:nvSpPr>
          <p:cNvPr id="263174" name="Rectangle 6"/>
          <p:cNvSpPr>
            <a:spLocks noChangeArrowheads="1"/>
          </p:cNvSpPr>
          <p:nvPr/>
        </p:nvSpPr>
        <p:spPr bwMode="auto">
          <a:xfrm>
            <a:off x="4479925" y="3246438"/>
            <a:ext cx="22748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/>
          </a:p>
        </p:txBody>
      </p:sp>
      <p:sp>
        <p:nvSpPr>
          <p:cNvPr id="263175" name="Text Box 7"/>
          <p:cNvSpPr txBox="1">
            <a:spLocks noChangeArrowheads="1"/>
          </p:cNvSpPr>
          <p:nvPr/>
        </p:nvSpPr>
        <p:spPr bwMode="auto">
          <a:xfrm>
            <a:off x="1798638" y="6491288"/>
            <a:ext cx="73453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data taken from Banumathi, </a:t>
            </a:r>
            <a:r>
              <a:rPr lang="en-US" altLang="en-US" i="1"/>
              <a:t>et al.</a:t>
            </a:r>
            <a:r>
              <a:rPr lang="en-US" altLang="en-US"/>
              <a:t> (2004) </a:t>
            </a:r>
            <a:r>
              <a:rPr lang="en-US" altLang="en-US" i="1"/>
              <a:t>Acta Cryst. D</a:t>
            </a:r>
            <a:r>
              <a:rPr lang="en-US" altLang="en-US"/>
              <a:t> </a:t>
            </a:r>
            <a:r>
              <a:rPr lang="en-US" altLang="en-US" b="1"/>
              <a:t>60</a:t>
            </a:r>
            <a:r>
              <a:rPr lang="en-US" altLang="en-US"/>
              <a:t>, 1085-1093.</a:t>
            </a:r>
          </a:p>
        </p:txBody>
      </p:sp>
      <p:sp>
        <p:nvSpPr>
          <p:cNvPr id="263176" name="Text Box 8"/>
          <p:cNvSpPr txBox="1">
            <a:spLocks noChangeArrowheads="1"/>
          </p:cNvSpPr>
          <p:nvPr/>
        </p:nvSpPr>
        <p:spPr bwMode="auto">
          <a:xfrm>
            <a:off x="2525713" y="1560513"/>
            <a:ext cx="290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/>
              <a:t>R</a:t>
            </a:r>
            <a:r>
              <a:rPr lang="en-US" altLang="en-US" sz="2800" baseline="-25000"/>
              <a:t>iso</a:t>
            </a:r>
            <a:r>
              <a:rPr lang="en-US" altLang="en-US" sz="2800"/>
              <a:t> </a:t>
            </a:r>
            <a:r>
              <a:rPr lang="en-US" altLang="en-US" sz="2800">
                <a:cs typeface="Arial" charset="0"/>
              </a:rPr>
              <a:t>≈</a:t>
            </a:r>
            <a:r>
              <a:rPr lang="en-US" altLang="en-US" sz="2800"/>
              <a:t> 0.7 %/</a:t>
            </a:r>
            <a:r>
              <a:rPr lang="en-US" altLang="en-US" sz="2800">
                <a:cs typeface="Arial" charset="0"/>
              </a:rPr>
              <a:t>MGy</a:t>
            </a:r>
          </a:p>
        </p:txBody>
      </p:sp>
      <p:sp>
        <p:nvSpPr>
          <p:cNvPr id="263177" name="Line 9"/>
          <p:cNvSpPr>
            <a:spLocks noChangeShapeType="1"/>
          </p:cNvSpPr>
          <p:nvPr/>
        </p:nvSpPr>
        <p:spPr bwMode="auto">
          <a:xfrm>
            <a:off x="1879600" y="1854200"/>
            <a:ext cx="550863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387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53956" name="Picture 4" descr="frame_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57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54980" name="Picture 4" descr="frame_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11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56004" name="Picture 4" descr="frame_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96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57028" name="Picture 4" descr="frame_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07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58052" name="Picture 4" descr="frame_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13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59076" name="Picture 4" descr="frame_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37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60100" name="Picture 4" descr="frame_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83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61124" name="Picture 4" descr="frame_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2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62148" name="Picture 4" descr="frame_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07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904875"/>
          </a:xfrm>
        </p:spPr>
        <p:txBody>
          <a:bodyPr/>
          <a:lstStyle/>
          <a:p>
            <a:r>
              <a:rPr lang="en-US" altLang="en-US"/>
              <a:t>Occupancy refinement </a:t>
            </a:r>
          </a:p>
        </p:txBody>
      </p:sp>
      <p:graphicFrame>
        <p:nvGraphicFramePr>
          <p:cNvPr id="290819" name="Object 3"/>
          <p:cNvGraphicFramePr>
            <a:graphicFrameLocks noChangeAspect="1"/>
          </p:cNvGraphicFramePr>
          <p:nvPr/>
        </p:nvGraphicFramePr>
        <p:xfrm>
          <a:off x="536575" y="1182688"/>
          <a:ext cx="7570788" cy="510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5" name="Chart" r:id="rId3" imgW="7591547" imgH="5114971" progId="MSGraph.Chart.8">
                  <p:embed followColorScheme="full"/>
                </p:oleObj>
              </mc:Choice>
              <mc:Fallback>
                <p:oleObj name="Chart" r:id="rId3" imgW="7591547" imgH="511497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75" y="1182688"/>
                        <a:ext cx="7570788" cy="5108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0820" name="Text Box 4"/>
          <p:cNvSpPr txBox="1">
            <a:spLocks noChangeArrowheads="1"/>
          </p:cNvSpPr>
          <p:nvPr/>
        </p:nvSpPr>
        <p:spPr bwMode="auto">
          <a:xfrm>
            <a:off x="3806825" y="6153150"/>
            <a:ext cx="1843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dose (MGy)</a:t>
            </a:r>
          </a:p>
        </p:txBody>
      </p:sp>
      <p:grpSp>
        <p:nvGrpSpPr>
          <p:cNvPr id="290822" name="Group 6"/>
          <p:cNvGrpSpPr>
            <a:grpSpLocks/>
          </p:cNvGrpSpPr>
          <p:nvPr/>
        </p:nvGrpSpPr>
        <p:grpSpPr bwMode="auto">
          <a:xfrm>
            <a:off x="766763" y="1389063"/>
            <a:ext cx="615950" cy="4324350"/>
            <a:chOff x="579" y="875"/>
            <a:chExt cx="356" cy="2724"/>
          </a:xfrm>
        </p:grpSpPr>
        <p:sp>
          <p:nvSpPr>
            <p:cNvPr id="290823" name="Rectangle 7"/>
            <p:cNvSpPr>
              <a:spLocks noChangeArrowheads="1"/>
            </p:cNvSpPr>
            <p:nvPr/>
          </p:nvSpPr>
          <p:spPr bwMode="auto">
            <a:xfrm>
              <a:off x="579" y="1866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0824" name="Rectangle 8"/>
            <p:cNvSpPr>
              <a:spLocks noChangeArrowheads="1"/>
            </p:cNvSpPr>
            <p:nvPr/>
          </p:nvSpPr>
          <p:spPr bwMode="auto">
            <a:xfrm>
              <a:off x="579" y="1370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0825" name="Rectangle 9"/>
            <p:cNvSpPr>
              <a:spLocks noChangeArrowheads="1"/>
            </p:cNvSpPr>
            <p:nvPr/>
          </p:nvSpPr>
          <p:spPr bwMode="auto">
            <a:xfrm>
              <a:off x="579" y="875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0826" name="Rectangle 10"/>
            <p:cNvSpPr>
              <a:spLocks noChangeArrowheads="1"/>
            </p:cNvSpPr>
            <p:nvPr/>
          </p:nvSpPr>
          <p:spPr bwMode="auto">
            <a:xfrm>
              <a:off x="579" y="2361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0827" name="Rectangle 11"/>
            <p:cNvSpPr>
              <a:spLocks noChangeArrowheads="1"/>
            </p:cNvSpPr>
            <p:nvPr/>
          </p:nvSpPr>
          <p:spPr bwMode="auto">
            <a:xfrm>
              <a:off x="579" y="2857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0828" name="Rectangle 12"/>
            <p:cNvSpPr>
              <a:spLocks noChangeArrowheads="1"/>
            </p:cNvSpPr>
            <p:nvPr/>
          </p:nvSpPr>
          <p:spPr bwMode="auto">
            <a:xfrm>
              <a:off x="579" y="3353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90829" name="Text Box 13"/>
          <p:cNvSpPr txBox="1">
            <a:spLocks noChangeArrowheads="1"/>
          </p:cNvSpPr>
          <p:nvPr/>
        </p:nvSpPr>
        <p:spPr bwMode="auto">
          <a:xfrm>
            <a:off x="3378200" y="893763"/>
            <a:ext cx="26654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</a:rPr>
              <a:t>error bars by </a:t>
            </a:r>
            <a:r>
              <a:rPr lang="en-US" altLang="en-US" sz="2800">
                <a:solidFill>
                  <a:srgbClr val="000000"/>
                </a:solidFill>
                <a:sym typeface="Symbol" pitchFamily="18" charset="2"/>
              </a:rPr>
              <a:t></a:t>
            </a:r>
            <a:r>
              <a:rPr lang="en-US" altLang="en-US" sz="2800" baseline="-25000">
                <a:solidFill>
                  <a:srgbClr val="000000"/>
                </a:solidFill>
                <a:sym typeface="Symbol" pitchFamily="18" charset="2"/>
              </a:rPr>
              <a:t>F</a:t>
            </a:r>
          </a:p>
        </p:txBody>
      </p:sp>
      <p:sp>
        <p:nvSpPr>
          <p:cNvPr id="290830" name="Text Box 14"/>
          <p:cNvSpPr txBox="1">
            <a:spLocks noChangeArrowheads="1"/>
          </p:cNvSpPr>
          <p:nvPr/>
        </p:nvSpPr>
        <p:spPr bwMode="auto">
          <a:xfrm rot="16200000">
            <a:off x="-152400" y="3286126"/>
            <a:ext cx="1539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electrons</a:t>
            </a:r>
          </a:p>
        </p:txBody>
      </p:sp>
    </p:spTree>
    <p:extLst>
      <p:ext uri="{BB962C8B-B14F-4D97-AF65-F5344CB8AC3E}">
        <p14:creationId xmlns:p14="http://schemas.microsoft.com/office/powerpoint/2010/main" val="9056505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47663"/>
            <a:ext cx="7772400" cy="1143000"/>
          </a:xfrm>
        </p:spPr>
        <p:txBody>
          <a:bodyPr/>
          <a:lstStyle/>
          <a:p>
            <a:r>
              <a:rPr lang="en-US" altLang="en-US"/>
              <a:t>Types of radiation damage</a:t>
            </a:r>
          </a:p>
        </p:txBody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en-US" altLang="en-US"/>
              <a:t>Global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>
                <a:solidFill>
                  <a:schemeClr val="bg2"/>
                </a:solidFill>
              </a:rPr>
              <a:t>scale factor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>
                <a:solidFill>
                  <a:schemeClr val="bg2"/>
                </a:solidFill>
              </a:rPr>
              <a:t>B factor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>
                <a:solidFill>
                  <a:schemeClr val="bg2"/>
                </a:solidFill>
              </a:rPr>
              <a:t>non-isomorphism</a:t>
            </a:r>
          </a:p>
          <a:p>
            <a:pPr marL="609600" indent="-609600"/>
            <a:r>
              <a:rPr lang="en-US" altLang="en-US"/>
              <a:t>Specific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>
                <a:solidFill>
                  <a:srgbClr val="FF0000"/>
                </a:solidFill>
              </a:rPr>
              <a:t>depends on chemistry</a:t>
            </a:r>
          </a:p>
        </p:txBody>
      </p:sp>
    </p:spTree>
    <p:extLst>
      <p:ext uri="{BB962C8B-B14F-4D97-AF65-F5344CB8AC3E}">
        <p14:creationId xmlns:p14="http://schemas.microsoft.com/office/powerpoint/2010/main" val="301462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en-US" altLang="en-US"/>
              <a:t>Overall Scale Factor</a:t>
            </a:r>
          </a:p>
        </p:txBody>
      </p:sp>
      <p:graphicFrame>
        <p:nvGraphicFramePr>
          <p:cNvPr id="371715" name="Object 3"/>
          <p:cNvGraphicFramePr>
            <a:graphicFrameLocks noChangeAspect="1"/>
          </p:cNvGraphicFramePr>
          <p:nvPr/>
        </p:nvGraphicFramePr>
        <p:xfrm>
          <a:off x="446088" y="1336675"/>
          <a:ext cx="7862887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39" name="Chart" r:id="rId3" imgW="7896310" imgH="5029133" progId="MSGraph.Chart.8">
                  <p:embed followColorScheme="full"/>
                </p:oleObj>
              </mc:Choice>
              <mc:Fallback>
                <p:oleObj name="Chart" r:id="rId3" imgW="7896310" imgH="502913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8" y="1336675"/>
                        <a:ext cx="7862887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1716" name="Text Box 4"/>
          <p:cNvSpPr txBox="1">
            <a:spLocks noChangeArrowheads="1"/>
          </p:cNvSpPr>
          <p:nvPr/>
        </p:nvSpPr>
        <p:spPr bwMode="auto">
          <a:xfrm>
            <a:off x="4054475" y="6280150"/>
            <a:ext cx="137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dose (MGy)</a:t>
            </a:r>
          </a:p>
        </p:txBody>
      </p:sp>
      <p:sp>
        <p:nvSpPr>
          <p:cNvPr id="371717" name="Text Box 5"/>
          <p:cNvSpPr txBox="1">
            <a:spLocks noChangeArrowheads="1"/>
          </p:cNvSpPr>
          <p:nvPr/>
        </p:nvSpPr>
        <p:spPr bwMode="auto">
          <a:xfrm rot="16200000">
            <a:off x="-910431" y="3371057"/>
            <a:ext cx="2609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scale from phenix.refine</a:t>
            </a:r>
          </a:p>
        </p:txBody>
      </p:sp>
    </p:spTree>
    <p:extLst>
      <p:ext uri="{BB962C8B-B14F-4D97-AF65-F5344CB8AC3E}">
        <p14:creationId xmlns:p14="http://schemas.microsoft.com/office/powerpoint/2010/main" val="5927267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904875"/>
          </a:xfrm>
        </p:spPr>
        <p:txBody>
          <a:bodyPr/>
          <a:lstStyle/>
          <a:p>
            <a:r>
              <a:rPr lang="en-US" altLang="en-US"/>
              <a:t>Occupancy refinement </a:t>
            </a:r>
          </a:p>
        </p:txBody>
      </p:sp>
      <p:graphicFrame>
        <p:nvGraphicFramePr>
          <p:cNvPr id="369667" name="Object 3"/>
          <p:cNvGraphicFramePr>
            <a:graphicFrameLocks noChangeAspect="1"/>
          </p:cNvGraphicFramePr>
          <p:nvPr/>
        </p:nvGraphicFramePr>
        <p:xfrm>
          <a:off x="536575" y="1182688"/>
          <a:ext cx="7570788" cy="510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63" name="Chart" r:id="rId3" imgW="7591547" imgH="5114971" progId="MSGraph.Chart.8">
                  <p:embed followColorScheme="full"/>
                </p:oleObj>
              </mc:Choice>
              <mc:Fallback>
                <p:oleObj name="Chart" r:id="rId3" imgW="7591547" imgH="511497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75" y="1182688"/>
                        <a:ext cx="7570788" cy="5108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9668" name="Text Box 4"/>
          <p:cNvSpPr txBox="1">
            <a:spLocks noChangeArrowheads="1"/>
          </p:cNvSpPr>
          <p:nvPr/>
        </p:nvSpPr>
        <p:spPr bwMode="auto">
          <a:xfrm>
            <a:off x="3806825" y="6153150"/>
            <a:ext cx="1843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dose (MGy)</a:t>
            </a:r>
          </a:p>
        </p:txBody>
      </p:sp>
      <p:grpSp>
        <p:nvGrpSpPr>
          <p:cNvPr id="369669" name="Group 5"/>
          <p:cNvGrpSpPr>
            <a:grpSpLocks/>
          </p:cNvGrpSpPr>
          <p:nvPr/>
        </p:nvGrpSpPr>
        <p:grpSpPr bwMode="auto">
          <a:xfrm>
            <a:off x="766763" y="1389063"/>
            <a:ext cx="615950" cy="4324350"/>
            <a:chOff x="579" y="875"/>
            <a:chExt cx="356" cy="2724"/>
          </a:xfrm>
        </p:grpSpPr>
        <p:sp>
          <p:nvSpPr>
            <p:cNvPr id="369670" name="Rectangle 6"/>
            <p:cNvSpPr>
              <a:spLocks noChangeArrowheads="1"/>
            </p:cNvSpPr>
            <p:nvPr/>
          </p:nvSpPr>
          <p:spPr bwMode="auto">
            <a:xfrm>
              <a:off x="579" y="1866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9671" name="Rectangle 7"/>
            <p:cNvSpPr>
              <a:spLocks noChangeArrowheads="1"/>
            </p:cNvSpPr>
            <p:nvPr/>
          </p:nvSpPr>
          <p:spPr bwMode="auto">
            <a:xfrm>
              <a:off x="579" y="1370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9672" name="Rectangle 8"/>
            <p:cNvSpPr>
              <a:spLocks noChangeArrowheads="1"/>
            </p:cNvSpPr>
            <p:nvPr/>
          </p:nvSpPr>
          <p:spPr bwMode="auto">
            <a:xfrm>
              <a:off x="579" y="875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9673" name="Rectangle 9"/>
            <p:cNvSpPr>
              <a:spLocks noChangeArrowheads="1"/>
            </p:cNvSpPr>
            <p:nvPr/>
          </p:nvSpPr>
          <p:spPr bwMode="auto">
            <a:xfrm>
              <a:off x="579" y="2361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9674" name="Rectangle 10"/>
            <p:cNvSpPr>
              <a:spLocks noChangeArrowheads="1"/>
            </p:cNvSpPr>
            <p:nvPr/>
          </p:nvSpPr>
          <p:spPr bwMode="auto">
            <a:xfrm>
              <a:off x="579" y="2857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9675" name="Rectangle 11"/>
            <p:cNvSpPr>
              <a:spLocks noChangeArrowheads="1"/>
            </p:cNvSpPr>
            <p:nvPr/>
          </p:nvSpPr>
          <p:spPr bwMode="auto">
            <a:xfrm>
              <a:off x="579" y="3353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69676" name="Text Box 12"/>
          <p:cNvSpPr txBox="1">
            <a:spLocks noChangeArrowheads="1"/>
          </p:cNvSpPr>
          <p:nvPr/>
        </p:nvSpPr>
        <p:spPr bwMode="auto">
          <a:xfrm>
            <a:off x="3378200" y="893763"/>
            <a:ext cx="26654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</a:rPr>
              <a:t>error bars by </a:t>
            </a:r>
            <a:r>
              <a:rPr lang="en-US" altLang="en-US" sz="2800">
                <a:solidFill>
                  <a:srgbClr val="000000"/>
                </a:solidFill>
                <a:sym typeface="Symbol" pitchFamily="18" charset="2"/>
              </a:rPr>
              <a:t></a:t>
            </a:r>
            <a:r>
              <a:rPr lang="en-US" altLang="en-US" sz="2800" baseline="-25000">
                <a:solidFill>
                  <a:srgbClr val="000000"/>
                </a:solidFill>
                <a:sym typeface="Symbol" pitchFamily="18" charset="2"/>
              </a:rPr>
              <a:t>F</a:t>
            </a:r>
          </a:p>
        </p:txBody>
      </p:sp>
      <p:sp>
        <p:nvSpPr>
          <p:cNvPr id="369677" name="Text Box 13"/>
          <p:cNvSpPr txBox="1">
            <a:spLocks noChangeArrowheads="1"/>
          </p:cNvSpPr>
          <p:nvPr/>
        </p:nvSpPr>
        <p:spPr bwMode="auto">
          <a:xfrm rot="16200000">
            <a:off x="-152400" y="3286126"/>
            <a:ext cx="1539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electrons</a:t>
            </a:r>
          </a:p>
        </p:txBody>
      </p:sp>
    </p:spTree>
    <p:extLst>
      <p:ext uri="{BB962C8B-B14F-4D97-AF65-F5344CB8AC3E}">
        <p14:creationId xmlns:p14="http://schemas.microsoft.com/office/powerpoint/2010/main" val="24985473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"error bar" for electron density</a:t>
            </a:r>
          </a:p>
        </p:txBody>
      </p:sp>
      <p:grpSp>
        <p:nvGrpSpPr>
          <p:cNvPr id="315395" name="Group 3"/>
          <p:cNvGrpSpPr>
            <a:grpSpLocks/>
          </p:cNvGrpSpPr>
          <p:nvPr/>
        </p:nvGrpSpPr>
        <p:grpSpPr bwMode="auto">
          <a:xfrm>
            <a:off x="52388" y="1676400"/>
            <a:ext cx="4291012" cy="4494213"/>
            <a:chOff x="33" y="1056"/>
            <a:chExt cx="2703" cy="2831"/>
          </a:xfrm>
        </p:grpSpPr>
        <p:graphicFrame>
          <p:nvGraphicFramePr>
            <p:cNvPr id="315396" name="Object 4"/>
            <p:cNvGraphicFramePr>
              <a:graphicFrameLocks noChangeAspect="1"/>
            </p:cNvGraphicFramePr>
            <p:nvPr/>
          </p:nvGraphicFramePr>
          <p:xfrm>
            <a:off x="144" y="1056"/>
            <a:ext cx="2592" cy="26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7287" name="Chart" r:id="rId3" imgW="4943427" imgH="5210258" progId="MSGraph.Chart.8">
                    <p:embed followColorScheme="full"/>
                  </p:oleObj>
                </mc:Choice>
                <mc:Fallback>
                  <p:oleObj name="Chart" r:id="rId3" imgW="4943427" imgH="5210258" progId="MSGraph.Chart.8">
                    <p:embed followColorScheme="full"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" y="1056"/>
                          <a:ext cx="2592" cy="26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5397" name="Text Box 5"/>
            <p:cNvSpPr txBox="1">
              <a:spLocks noChangeArrowheads="1"/>
            </p:cNvSpPr>
            <p:nvPr/>
          </p:nvSpPr>
          <p:spPr bwMode="auto">
            <a:xfrm rot="16200000">
              <a:off x="-496" y="2303"/>
              <a:ext cx="125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srgbClr val="000000"/>
                  </a:solidFill>
                </a:rPr>
                <a:t>structure factor (e</a:t>
              </a:r>
              <a:r>
                <a:rPr lang="en-US" altLang="en-US" sz="1400" baseline="30000">
                  <a:solidFill>
                    <a:srgbClr val="000000"/>
                  </a:solidFill>
                </a:rPr>
                <a:t>-</a:t>
              </a:r>
              <a:r>
                <a:rPr lang="en-US" altLang="en-US" sz="1400">
                  <a:solidFill>
                    <a:srgbClr val="000000"/>
                  </a:solidFill>
                </a:rPr>
                <a:t>/cell)</a:t>
              </a:r>
            </a:p>
          </p:txBody>
        </p:sp>
        <p:sp>
          <p:nvSpPr>
            <p:cNvPr id="315398" name="Text Box 6"/>
            <p:cNvSpPr txBox="1">
              <a:spLocks noChangeArrowheads="1"/>
            </p:cNvSpPr>
            <p:nvPr/>
          </p:nvSpPr>
          <p:spPr bwMode="auto">
            <a:xfrm>
              <a:off x="1104" y="3695"/>
              <a:ext cx="62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srgbClr val="000000"/>
                  </a:solidFill>
                </a:rPr>
                <a:t>spot index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43284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"error bar" for electron density</a:t>
            </a:r>
          </a:p>
        </p:txBody>
      </p:sp>
      <p:graphicFrame>
        <p:nvGraphicFramePr>
          <p:cNvPr id="316419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228600" y="1676400"/>
          <a:ext cx="4114800" cy="426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16" name="Chart" r:id="rId3" imgW="4943427" imgH="5210258" progId="MSGraph.Chart.8">
                  <p:embed followColorScheme="full"/>
                </p:oleObj>
              </mc:Choice>
              <mc:Fallback>
                <p:oleObj name="Chart" r:id="rId3" imgW="4943427" imgH="521025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676400"/>
                        <a:ext cx="4114800" cy="426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6420" name="Text Box 4"/>
          <p:cNvSpPr txBox="1">
            <a:spLocks noChangeArrowheads="1"/>
          </p:cNvSpPr>
          <p:nvPr/>
        </p:nvSpPr>
        <p:spPr bwMode="auto">
          <a:xfrm rot="16200000">
            <a:off x="-787400" y="3656013"/>
            <a:ext cx="1984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structure factor (e</a:t>
            </a:r>
            <a:r>
              <a:rPr lang="en-US" altLang="en-US" sz="1400" baseline="30000">
                <a:solidFill>
                  <a:srgbClr val="000000"/>
                </a:solidFill>
              </a:rPr>
              <a:t>-</a:t>
            </a:r>
            <a:r>
              <a:rPr lang="en-US" altLang="en-US" sz="1400">
                <a:solidFill>
                  <a:srgbClr val="000000"/>
                </a:solidFill>
              </a:rPr>
              <a:t>/cell)</a:t>
            </a:r>
          </a:p>
        </p:txBody>
      </p:sp>
      <p:sp>
        <p:nvSpPr>
          <p:cNvPr id="316421" name="Text Box 5"/>
          <p:cNvSpPr txBox="1">
            <a:spLocks noChangeArrowheads="1"/>
          </p:cNvSpPr>
          <p:nvPr/>
        </p:nvSpPr>
        <p:spPr bwMode="auto">
          <a:xfrm>
            <a:off x="1752600" y="5865813"/>
            <a:ext cx="992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spot index</a:t>
            </a:r>
          </a:p>
        </p:txBody>
      </p:sp>
      <p:grpSp>
        <p:nvGrpSpPr>
          <p:cNvPr id="316422" name="Group 6"/>
          <p:cNvGrpSpPr>
            <a:grpSpLocks/>
          </p:cNvGrpSpPr>
          <p:nvPr/>
        </p:nvGrpSpPr>
        <p:grpSpPr bwMode="auto">
          <a:xfrm>
            <a:off x="4267200" y="1676400"/>
            <a:ext cx="4797425" cy="4495800"/>
            <a:chOff x="2688" y="1056"/>
            <a:chExt cx="3022" cy="2832"/>
          </a:xfrm>
        </p:grpSpPr>
        <p:graphicFrame>
          <p:nvGraphicFramePr>
            <p:cNvPr id="316423" name="Object 7"/>
            <p:cNvGraphicFramePr>
              <a:graphicFrameLocks noChangeAspect="1"/>
            </p:cNvGraphicFramePr>
            <p:nvPr/>
          </p:nvGraphicFramePr>
          <p:xfrm>
            <a:off x="2765" y="1056"/>
            <a:ext cx="2945" cy="27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8317" name="Chart" r:id="rId5" imgW="5410155" imgH="5210258" progId="MSGraph.Chart.8">
                    <p:embed followColorScheme="full"/>
                  </p:oleObj>
                </mc:Choice>
                <mc:Fallback>
                  <p:oleObj name="Chart" r:id="rId5" imgW="5410155" imgH="5210258" progId="MSGraph.Chart.8">
                    <p:embed followColorScheme="full"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65" y="1056"/>
                          <a:ext cx="2945" cy="27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6424" name="Text Box 8"/>
            <p:cNvSpPr txBox="1">
              <a:spLocks noChangeArrowheads="1"/>
            </p:cNvSpPr>
            <p:nvPr/>
          </p:nvSpPr>
          <p:spPr bwMode="auto">
            <a:xfrm>
              <a:off x="3744" y="3696"/>
              <a:ext cx="112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srgbClr val="000000"/>
                  </a:solidFill>
                </a:rPr>
                <a:t>fractional coordinate</a:t>
              </a:r>
            </a:p>
          </p:txBody>
        </p:sp>
        <p:sp>
          <p:nvSpPr>
            <p:cNvPr id="316425" name="Text Box 9"/>
            <p:cNvSpPr txBox="1">
              <a:spLocks noChangeArrowheads="1"/>
            </p:cNvSpPr>
            <p:nvPr/>
          </p:nvSpPr>
          <p:spPr bwMode="auto">
            <a:xfrm rot="16200000">
              <a:off x="2166" y="2304"/>
              <a:ext cx="123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srgbClr val="000000"/>
                  </a:solidFill>
                </a:rPr>
                <a:t>electron density (e</a:t>
              </a:r>
              <a:r>
                <a:rPr lang="en-US" altLang="en-US" sz="1400" baseline="30000">
                  <a:solidFill>
                    <a:srgbClr val="000000"/>
                  </a:solidFill>
                </a:rPr>
                <a:t>-</a:t>
              </a:r>
              <a:r>
                <a:rPr lang="en-US" altLang="en-US" sz="1400">
                  <a:solidFill>
                    <a:srgbClr val="000000"/>
                  </a:solidFill>
                </a:rPr>
                <a:t>/</a:t>
              </a:r>
              <a:r>
                <a:rPr lang="en-US" altLang="en-US" sz="1400">
                  <a:solidFill>
                    <a:srgbClr val="000000"/>
                  </a:solidFill>
                  <a:cs typeface="Arial" charset="0"/>
                </a:rPr>
                <a:t>Å</a:t>
              </a:r>
              <a:r>
                <a:rPr lang="en-US" altLang="en-US" sz="1400" baseline="30000">
                  <a:solidFill>
                    <a:srgbClr val="000000"/>
                  </a:solidFill>
                  <a:cs typeface="Arial" charset="0"/>
                </a:rPr>
                <a:t>3</a:t>
              </a:r>
              <a:r>
                <a:rPr lang="en-US" altLang="en-US" sz="1400">
                  <a:solidFill>
                    <a:srgbClr val="000000"/>
                  </a:solidFill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02285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"error bar" for electron density</a:t>
            </a:r>
          </a:p>
        </p:txBody>
      </p:sp>
      <p:graphicFrame>
        <p:nvGraphicFramePr>
          <p:cNvPr id="317443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4389438" y="1676400"/>
          <a:ext cx="4675187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40" name="Chart" r:id="rId3" imgW="5410155" imgH="5210258" progId="MSGraph.Chart.8">
                  <p:embed followColorScheme="full"/>
                </p:oleObj>
              </mc:Choice>
              <mc:Fallback>
                <p:oleObj name="Chart" r:id="rId3" imgW="5410155" imgH="521025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9438" y="1676400"/>
                        <a:ext cx="4675187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44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228600" y="1676400"/>
          <a:ext cx="4114800" cy="426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41" name="Chart" r:id="rId5" imgW="4943427" imgH="5210258" progId="MSGraph.Chart.8">
                  <p:embed followColorScheme="full"/>
                </p:oleObj>
              </mc:Choice>
              <mc:Fallback>
                <p:oleObj name="Chart" r:id="rId5" imgW="4943427" imgH="521025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676400"/>
                        <a:ext cx="4114800" cy="426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45" name="Text Box 5"/>
          <p:cNvSpPr txBox="1">
            <a:spLocks noChangeArrowheads="1"/>
          </p:cNvSpPr>
          <p:nvPr/>
        </p:nvSpPr>
        <p:spPr bwMode="auto">
          <a:xfrm rot="16200000">
            <a:off x="-787400" y="3656013"/>
            <a:ext cx="1984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structure factor (e</a:t>
            </a:r>
            <a:r>
              <a:rPr lang="en-US" altLang="en-US" sz="1400" baseline="30000">
                <a:solidFill>
                  <a:srgbClr val="000000"/>
                </a:solidFill>
              </a:rPr>
              <a:t>-</a:t>
            </a:r>
            <a:r>
              <a:rPr lang="en-US" altLang="en-US" sz="1400">
                <a:solidFill>
                  <a:srgbClr val="000000"/>
                </a:solidFill>
              </a:rPr>
              <a:t>/cell)</a:t>
            </a:r>
          </a:p>
        </p:txBody>
      </p:sp>
      <p:sp>
        <p:nvSpPr>
          <p:cNvPr id="317446" name="Text Box 6"/>
          <p:cNvSpPr txBox="1">
            <a:spLocks noChangeArrowheads="1"/>
          </p:cNvSpPr>
          <p:nvPr/>
        </p:nvSpPr>
        <p:spPr bwMode="auto">
          <a:xfrm>
            <a:off x="1752600" y="5865813"/>
            <a:ext cx="992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spot index</a:t>
            </a:r>
          </a:p>
        </p:txBody>
      </p:sp>
      <p:sp>
        <p:nvSpPr>
          <p:cNvPr id="317447" name="Text Box 7"/>
          <p:cNvSpPr txBox="1">
            <a:spLocks noChangeArrowheads="1"/>
          </p:cNvSpPr>
          <p:nvPr/>
        </p:nvSpPr>
        <p:spPr bwMode="auto">
          <a:xfrm>
            <a:off x="5943600" y="5867400"/>
            <a:ext cx="1779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fractional coordinate</a:t>
            </a:r>
          </a:p>
        </p:txBody>
      </p:sp>
      <p:sp>
        <p:nvSpPr>
          <p:cNvPr id="317448" name="Text Box 8"/>
          <p:cNvSpPr txBox="1">
            <a:spLocks noChangeArrowheads="1"/>
          </p:cNvSpPr>
          <p:nvPr/>
        </p:nvSpPr>
        <p:spPr bwMode="auto">
          <a:xfrm rot="16200000">
            <a:off x="3439318" y="3656807"/>
            <a:ext cx="19605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electron density (e</a:t>
            </a:r>
            <a:r>
              <a:rPr lang="en-US" altLang="en-US" sz="1400" baseline="30000">
                <a:solidFill>
                  <a:srgbClr val="000000"/>
                </a:solidFill>
              </a:rPr>
              <a:t>-</a:t>
            </a:r>
            <a:r>
              <a:rPr lang="en-US" altLang="en-US" sz="1400">
                <a:solidFill>
                  <a:srgbClr val="000000"/>
                </a:solidFill>
              </a:rPr>
              <a:t>/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Å</a:t>
            </a:r>
            <a:r>
              <a:rPr lang="en-US" altLang="en-US" sz="1400" baseline="3000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1400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399600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"error bar" for electron density</a:t>
            </a:r>
          </a:p>
        </p:txBody>
      </p:sp>
      <p:graphicFrame>
        <p:nvGraphicFramePr>
          <p:cNvPr id="318467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4389438" y="1676400"/>
          <a:ext cx="4675187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64" name="Chart" r:id="rId3" imgW="5410155" imgH="5210258" progId="MSGraph.Chart.8">
                  <p:embed followColorScheme="full"/>
                </p:oleObj>
              </mc:Choice>
              <mc:Fallback>
                <p:oleObj name="Chart" r:id="rId3" imgW="5410155" imgH="521025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9438" y="1676400"/>
                        <a:ext cx="4675187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8468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228600" y="1676400"/>
          <a:ext cx="4114800" cy="426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65" name="Chart" r:id="rId5" imgW="4943427" imgH="5210258" progId="MSGraph.Chart.8">
                  <p:embed followColorScheme="full"/>
                </p:oleObj>
              </mc:Choice>
              <mc:Fallback>
                <p:oleObj name="Chart" r:id="rId5" imgW="4943427" imgH="521025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676400"/>
                        <a:ext cx="4114800" cy="426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8469" name="Text Box 5"/>
          <p:cNvSpPr txBox="1">
            <a:spLocks noChangeArrowheads="1"/>
          </p:cNvSpPr>
          <p:nvPr/>
        </p:nvSpPr>
        <p:spPr bwMode="auto">
          <a:xfrm rot="16200000">
            <a:off x="-787400" y="3656013"/>
            <a:ext cx="1984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structure factor (e</a:t>
            </a:r>
            <a:r>
              <a:rPr lang="en-US" altLang="en-US" sz="1400" baseline="30000">
                <a:solidFill>
                  <a:srgbClr val="000000"/>
                </a:solidFill>
              </a:rPr>
              <a:t>-</a:t>
            </a:r>
            <a:r>
              <a:rPr lang="en-US" altLang="en-US" sz="1400">
                <a:solidFill>
                  <a:srgbClr val="000000"/>
                </a:solidFill>
              </a:rPr>
              <a:t>/cell)</a:t>
            </a:r>
          </a:p>
        </p:txBody>
      </p:sp>
      <p:sp>
        <p:nvSpPr>
          <p:cNvPr id="318470" name="Text Box 6"/>
          <p:cNvSpPr txBox="1">
            <a:spLocks noChangeArrowheads="1"/>
          </p:cNvSpPr>
          <p:nvPr/>
        </p:nvSpPr>
        <p:spPr bwMode="auto">
          <a:xfrm>
            <a:off x="1752600" y="5865813"/>
            <a:ext cx="992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spot index</a:t>
            </a:r>
          </a:p>
        </p:txBody>
      </p:sp>
      <p:sp>
        <p:nvSpPr>
          <p:cNvPr id="318471" name="Text Box 7"/>
          <p:cNvSpPr txBox="1">
            <a:spLocks noChangeArrowheads="1"/>
          </p:cNvSpPr>
          <p:nvPr/>
        </p:nvSpPr>
        <p:spPr bwMode="auto">
          <a:xfrm>
            <a:off x="5943600" y="5867400"/>
            <a:ext cx="1779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fractional coordinate</a:t>
            </a:r>
          </a:p>
        </p:txBody>
      </p:sp>
      <p:sp>
        <p:nvSpPr>
          <p:cNvPr id="318472" name="Text Box 8"/>
          <p:cNvSpPr txBox="1">
            <a:spLocks noChangeArrowheads="1"/>
          </p:cNvSpPr>
          <p:nvPr/>
        </p:nvSpPr>
        <p:spPr bwMode="auto">
          <a:xfrm rot="16200000">
            <a:off x="3439318" y="3656807"/>
            <a:ext cx="19605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electron density (e</a:t>
            </a:r>
            <a:r>
              <a:rPr lang="en-US" altLang="en-US" sz="1400" baseline="30000">
                <a:solidFill>
                  <a:srgbClr val="000000"/>
                </a:solidFill>
              </a:rPr>
              <a:t>-</a:t>
            </a:r>
            <a:r>
              <a:rPr lang="en-US" altLang="en-US" sz="1400">
                <a:solidFill>
                  <a:srgbClr val="000000"/>
                </a:solidFill>
              </a:rPr>
              <a:t>/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Å</a:t>
            </a:r>
            <a:r>
              <a:rPr lang="en-US" altLang="en-US" sz="1400" baseline="3000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1400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414824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"error bar" for electron density</a:t>
            </a:r>
          </a:p>
        </p:txBody>
      </p:sp>
      <p:graphicFrame>
        <p:nvGraphicFramePr>
          <p:cNvPr id="319491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4389438" y="1676400"/>
          <a:ext cx="4675187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8" name="Chart" r:id="rId3" imgW="5410155" imgH="5210258" progId="MSGraph.Chart.8">
                  <p:embed followColorScheme="full"/>
                </p:oleObj>
              </mc:Choice>
              <mc:Fallback>
                <p:oleObj name="Chart" r:id="rId3" imgW="5410155" imgH="521025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9438" y="1676400"/>
                        <a:ext cx="4675187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9492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228600" y="1676400"/>
          <a:ext cx="4114800" cy="426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9" name="Chart" r:id="rId5" imgW="4943427" imgH="5210258" progId="MSGraph.Chart.8">
                  <p:embed followColorScheme="full"/>
                </p:oleObj>
              </mc:Choice>
              <mc:Fallback>
                <p:oleObj name="Chart" r:id="rId5" imgW="4943427" imgH="521025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676400"/>
                        <a:ext cx="4114800" cy="426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9493" name="Text Box 5"/>
          <p:cNvSpPr txBox="1">
            <a:spLocks noChangeArrowheads="1"/>
          </p:cNvSpPr>
          <p:nvPr/>
        </p:nvSpPr>
        <p:spPr bwMode="auto">
          <a:xfrm rot="16200000">
            <a:off x="-787400" y="3656013"/>
            <a:ext cx="1984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structure factor (e</a:t>
            </a:r>
            <a:r>
              <a:rPr lang="en-US" altLang="en-US" sz="1400" baseline="30000">
                <a:solidFill>
                  <a:srgbClr val="000000"/>
                </a:solidFill>
              </a:rPr>
              <a:t>-</a:t>
            </a:r>
            <a:r>
              <a:rPr lang="en-US" altLang="en-US" sz="1400">
                <a:solidFill>
                  <a:srgbClr val="000000"/>
                </a:solidFill>
              </a:rPr>
              <a:t>/cell)</a:t>
            </a:r>
          </a:p>
        </p:txBody>
      </p:sp>
      <p:sp>
        <p:nvSpPr>
          <p:cNvPr id="319494" name="Text Box 6"/>
          <p:cNvSpPr txBox="1">
            <a:spLocks noChangeArrowheads="1"/>
          </p:cNvSpPr>
          <p:nvPr/>
        </p:nvSpPr>
        <p:spPr bwMode="auto">
          <a:xfrm>
            <a:off x="1752600" y="5865813"/>
            <a:ext cx="992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spot index</a:t>
            </a:r>
          </a:p>
        </p:txBody>
      </p:sp>
      <p:sp>
        <p:nvSpPr>
          <p:cNvPr id="319495" name="Text Box 7"/>
          <p:cNvSpPr txBox="1">
            <a:spLocks noChangeArrowheads="1"/>
          </p:cNvSpPr>
          <p:nvPr/>
        </p:nvSpPr>
        <p:spPr bwMode="auto">
          <a:xfrm>
            <a:off x="5943600" y="5867400"/>
            <a:ext cx="1779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fractional coordinate</a:t>
            </a:r>
          </a:p>
        </p:txBody>
      </p:sp>
      <p:sp>
        <p:nvSpPr>
          <p:cNvPr id="319496" name="Text Box 8"/>
          <p:cNvSpPr txBox="1">
            <a:spLocks noChangeArrowheads="1"/>
          </p:cNvSpPr>
          <p:nvPr/>
        </p:nvSpPr>
        <p:spPr bwMode="auto">
          <a:xfrm rot="16200000">
            <a:off x="3439318" y="3656807"/>
            <a:ext cx="19605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electron density (e</a:t>
            </a:r>
            <a:r>
              <a:rPr lang="en-US" altLang="en-US" sz="1400" baseline="30000">
                <a:solidFill>
                  <a:srgbClr val="000000"/>
                </a:solidFill>
              </a:rPr>
              <a:t>-</a:t>
            </a:r>
            <a:r>
              <a:rPr lang="en-US" altLang="en-US" sz="1400">
                <a:solidFill>
                  <a:srgbClr val="000000"/>
                </a:solidFill>
              </a:rPr>
              <a:t>/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Å</a:t>
            </a:r>
            <a:r>
              <a:rPr lang="en-US" altLang="en-US" sz="1400" baseline="3000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1400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479211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"error bar" for electron density</a:t>
            </a:r>
          </a:p>
        </p:txBody>
      </p:sp>
      <p:graphicFrame>
        <p:nvGraphicFramePr>
          <p:cNvPr id="320515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4389438" y="1676400"/>
          <a:ext cx="4675187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2" name="Chart" r:id="rId3" imgW="5410155" imgH="5210258" progId="MSGraph.Chart.8">
                  <p:embed followColorScheme="full"/>
                </p:oleObj>
              </mc:Choice>
              <mc:Fallback>
                <p:oleObj name="Chart" r:id="rId3" imgW="5410155" imgH="521025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9438" y="1676400"/>
                        <a:ext cx="4675187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0516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228600" y="1676400"/>
          <a:ext cx="4114800" cy="426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3" name="Chart" r:id="rId5" imgW="4943427" imgH="5210258" progId="MSGraph.Chart.8">
                  <p:embed followColorScheme="full"/>
                </p:oleObj>
              </mc:Choice>
              <mc:Fallback>
                <p:oleObj name="Chart" r:id="rId5" imgW="4943427" imgH="521025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676400"/>
                        <a:ext cx="4114800" cy="426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0517" name="Text Box 5"/>
          <p:cNvSpPr txBox="1">
            <a:spLocks noChangeArrowheads="1"/>
          </p:cNvSpPr>
          <p:nvPr/>
        </p:nvSpPr>
        <p:spPr bwMode="auto">
          <a:xfrm rot="16200000">
            <a:off x="-787400" y="3656013"/>
            <a:ext cx="1984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structure factor (e</a:t>
            </a:r>
            <a:r>
              <a:rPr lang="en-US" altLang="en-US" sz="1400" baseline="30000">
                <a:solidFill>
                  <a:srgbClr val="000000"/>
                </a:solidFill>
              </a:rPr>
              <a:t>-</a:t>
            </a:r>
            <a:r>
              <a:rPr lang="en-US" altLang="en-US" sz="1400">
                <a:solidFill>
                  <a:srgbClr val="000000"/>
                </a:solidFill>
              </a:rPr>
              <a:t>/cell)</a:t>
            </a:r>
          </a:p>
        </p:txBody>
      </p:sp>
      <p:sp>
        <p:nvSpPr>
          <p:cNvPr id="320518" name="Text Box 6"/>
          <p:cNvSpPr txBox="1">
            <a:spLocks noChangeArrowheads="1"/>
          </p:cNvSpPr>
          <p:nvPr/>
        </p:nvSpPr>
        <p:spPr bwMode="auto">
          <a:xfrm>
            <a:off x="1752600" y="5865813"/>
            <a:ext cx="992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spot index</a:t>
            </a:r>
          </a:p>
        </p:txBody>
      </p:sp>
      <p:sp>
        <p:nvSpPr>
          <p:cNvPr id="320519" name="Text Box 7"/>
          <p:cNvSpPr txBox="1">
            <a:spLocks noChangeArrowheads="1"/>
          </p:cNvSpPr>
          <p:nvPr/>
        </p:nvSpPr>
        <p:spPr bwMode="auto">
          <a:xfrm>
            <a:off x="5943600" y="5867400"/>
            <a:ext cx="1779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fractional coordinate</a:t>
            </a:r>
          </a:p>
        </p:txBody>
      </p:sp>
      <p:sp>
        <p:nvSpPr>
          <p:cNvPr id="320520" name="Text Box 8"/>
          <p:cNvSpPr txBox="1">
            <a:spLocks noChangeArrowheads="1"/>
          </p:cNvSpPr>
          <p:nvPr/>
        </p:nvSpPr>
        <p:spPr bwMode="auto">
          <a:xfrm rot="16200000">
            <a:off x="3439318" y="3656807"/>
            <a:ext cx="19605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electron density (e</a:t>
            </a:r>
            <a:r>
              <a:rPr lang="en-US" altLang="en-US" sz="1400" baseline="30000">
                <a:solidFill>
                  <a:srgbClr val="000000"/>
                </a:solidFill>
              </a:rPr>
              <a:t>-</a:t>
            </a:r>
            <a:r>
              <a:rPr lang="en-US" altLang="en-US" sz="1400">
                <a:solidFill>
                  <a:srgbClr val="000000"/>
                </a:solidFill>
              </a:rPr>
              <a:t>/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Å</a:t>
            </a:r>
            <a:r>
              <a:rPr lang="en-US" altLang="en-US" sz="1400" baseline="3000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1400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078013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"error bar" for electron density</a:t>
            </a:r>
          </a:p>
        </p:txBody>
      </p:sp>
      <p:graphicFrame>
        <p:nvGraphicFramePr>
          <p:cNvPr id="321539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4389438" y="1676400"/>
          <a:ext cx="4675187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36" name="Chart" r:id="rId3" imgW="5410155" imgH="5210258" progId="MSGraph.Chart.8">
                  <p:embed followColorScheme="full"/>
                </p:oleObj>
              </mc:Choice>
              <mc:Fallback>
                <p:oleObj name="Chart" r:id="rId3" imgW="5410155" imgH="521025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9438" y="1676400"/>
                        <a:ext cx="4675187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1540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228600" y="1676400"/>
          <a:ext cx="4114800" cy="426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37" name="Chart" r:id="rId5" imgW="4943427" imgH="5210258" progId="MSGraph.Chart.8">
                  <p:embed followColorScheme="full"/>
                </p:oleObj>
              </mc:Choice>
              <mc:Fallback>
                <p:oleObj name="Chart" r:id="rId5" imgW="4943427" imgH="521025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676400"/>
                        <a:ext cx="4114800" cy="426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1541" name="Text Box 5"/>
          <p:cNvSpPr txBox="1">
            <a:spLocks noChangeArrowheads="1"/>
          </p:cNvSpPr>
          <p:nvPr/>
        </p:nvSpPr>
        <p:spPr bwMode="auto">
          <a:xfrm rot="16200000">
            <a:off x="-787400" y="3656013"/>
            <a:ext cx="1984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structure factor (e</a:t>
            </a:r>
            <a:r>
              <a:rPr lang="en-US" altLang="en-US" sz="1400" baseline="30000">
                <a:solidFill>
                  <a:srgbClr val="000000"/>
                </a:solidFill>
              </a:rPr>
              <a:t>-</a:t>
            </a:r>
            <a:r>
              <a:rPr lang="en-US" altLang="en-US" sz="1400">
                <a:solidFill>
                  <a:srgbClr val="000000"/>
                </a:solidFill>
              </a:rPr>
              <a:t>/cell)</a:t>
            </a:r>
          </a:p>
        </p:txBody>
      </p:sp>
      <p:sp>
        <p:nvSpPr>
          <p:cNvPr id="321542" name="Text Box 6"/>
          <p:cNvSpPr txBox="1">
            <a:spLocks noChangeArrowheads="1"/>
          </p:cNvSpPr>
          <p:nvPr/>
        </p:nvSpPr>
        <p:spPr bwMode="auto">
          <a:xfrm>
            <a:off x="1752600" y="5865813"/>
            <a:ext cx="992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spot index</a:t>
            </a:r>
          </a:p>
        </p:txBody>
      </p:sp>
      <p:sp>
        <p:nvSpPr>
          <p:cNvPr id="321543" name="Text Box 7"/>
          <p:cNvSpPr txBox="1">
            <a:spLocks noChangeArrowheads="1"/>
          </p:cNvSpPr>
          <p:nvPr/>
        </p:nvSpPr>
        <p:spPr bwMode="auto">
          <a:xfrm>
            <a:off x="5943600" y="5867400"/>
            <a:ext cx="1779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fractional coordinate</a:t>
            </a:r>
          </a:p>
        </p:txBody>
      </p:sp>
      <p:sp>
        <p:nvSpPr>
          <p:cNvPr id="321544" name="Text Box 8"/>
          <p:cNvSpPr txBox="1">
            <a:spLocks noChangeArrowheads="1"/>
          </p:cNvSpPr>
          <p:nvPr/>
        </p:nvSpPr>
        <p:spPr bwMode="auto">
          <a:xfrm rot="16200000">
            <a:off x="3439318" y="3656807"/>
            <a:ext cx="19605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electron density (e</a:t>
            </a:r>
            <a:r>
              <a:rPr lang="en-US" altLang="en-US" sz="1400" baseline="30000">
                <a:solidFill>
                  <a:srgbClr val="000000"/>
                </a:solidFill>
              </a:rPr>
              <a:t>-</a:t>
            </a:r>
            <a:r>
              <a:rPr lang="en-US" altLang="en-US" sz="1400">
                <a:solidFill>
                  <a:srgbClr val="000000"/>
                </a:solidFill>
              </a:rPr>
              <a:t>/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Å</a:t>
            </a:r>
            <a:r>
              <a:rPr lang="en-US" altLang="en-US" sz="1400" baseline="3000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1400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988586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"error bar" for electron density</a:t>
            </a:r>
          </a:p>
        </p:txBody>
      </p:sp>
      <p:graphicFrame>
        <p:nvGraphicFramePr>
          <p:cNvPr id="322563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4389438" y="1676400"/>
          <a:ext cx="4675187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60" name="Chart" r:id="rId3" imgW="5410155" imgH="5210258" progId="MSGraph.Chart.8">
                  <p:embed followColorScheme="full"/>
                </p:oleObj>
              </mc:Choice>
              <mc:Fallback>
                <p:oleObj name="Chart" r:id="rId3" imgW="5410155" imgH="521025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9438" y="1676400"/>
                        <a:ext cx="4675187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2564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228600" y="1676400"/>
          <a:ext cx="4114800" cy="426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61" name="Chart" r:id="rId5" imgW="4943427" imgH="5210258" progId="MSGraph.Chart.8">
                  <p:embed followColorScheme="full"/>
                </p:oleObj>
              </mc:Choice>
              <mc:Fallback>
                <p:oleObj name="Chart" r:id="rId5" imgW="4943427" imgH="521025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676400"/>
                        <a:ext cx="4114800" cy="426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2565" name="Text Box 5"/>
          <p:cNvSpPr txBox="1">
            <a:spLocks noChangeArrowheads="1"/>
          </p:cNvSpPr>
          <p:nvPr/>
        </p:nvSpPr>
        <p:spPr bwMode="auto">
          <a:xfrm rot="16200000">
            <a:off x="-787400" y="3656013"/>
            <a:ext cx="1984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structure factor (e</a:t>
            </a:r>
            <a:r>
              <a:rPr lang="en-US" altLang="en-US" sz="1400" baseline="30000">
                <a:solidFill>
                  <a:srgbClr val="000000"/>
                </a:solidFill>
              </a:rPr>
              <a:t>-</a:t>
            </a:r>
            <a:r>
              <a:rPr lang="en-US" altLang="en-US" sz="1400">
                <a:solidFill>
                  <a:srgbClr val="000000"/>
                </a:solidFill>
              </a:rPr>
              <a:t>/cell)</a:t>
            </a:r>
          </a:p>
        </p:txBody>
      </p:sp>
      <p:sp>
        <p:nvSpPr>
          <p:cNvPr id="322566" name="Text Box 6"/>
          <p:cNvSpPr txBox="1">
            <a:spLocks noChangeArrowheads="1"/>
          </p:cNvSpPr>
          <p:nvPr/>
        </p:nvSpPr>
        <p:spPr bwMode="auto">
          <a:xfrm>
            <a:off x="1752600" y="5865813"/>
            <a:ext cx="992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spot index</a:t>
            </a:r>
          </a:p>
        </p:txBody>
      </p:sp>
      <p:sp>
        <p:nvSpPr>
          <p:cNvPr id="322567" name="Text Box 7"/>
          <p:cNvSpPr txBox="1">
            <a:spLocks noChangeArrowheads="1"/>
          </p:cNvSpPr>
          <p:nvPr/>
        </p:nvSpPr>
        <p:spPr bwMode="auto">
          <a:xfrm>
            <a:off x="5943600" y="5867400"/>
            <a:ext cx="1779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fractional coordinate</a:t>
            </a:r>
          </a:p>
        </p:txBody>
      </p:sp>
      <p:sp>
        <p:nvSpPr>
          <p:cNvPr id="322568" name="Text Box 8"/>
          <p:cNvSpPr txBox="1">
            <a:spLocks noChangeArrowheads="1"/>
          </p:cNvSpPr>
          <p:nvPr/>
        </p:nvSpPr>
        <p:spPr bwMode="auto">
          <a:xfrm rot="16200000">
            <a:off x="3439318" y="3656807"/>
            <a:ext cx="19605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electron density (e</a:t>
            </a:r>
            <a:r>
              <a:rPr lang="en-US" altLang="en-US" sz="1400" baseline="30000">
                <a:solidFill>
                  <a:srgbClr val="000000"/>
                </a:solidFill>
              </a:rPr>
              <a:t>-</a:t>
            </a:r>
            <a:r>
              <a:rPr lang="en-US" altLang="en-US" sz="1400">
                <a:solidFill>
                  <a:srgbClr val="000000"/>
                </a:solidFill>
              </a:rPr>
              <a:t>/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Å</a:t>
            </a:r>
            <a:r>
              <a:rPr lang="en-US" altLang="en-US" sz="1400" baseline="3000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1400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72309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60488"/>
          </a:xfrm>
          <a:noFill/>
        </p:spPr>
        <p:txBody>
          <a:bodyPr/>
          <a:lstStyle/>
          <a:p>
            <a:r>
              <a:rPr lang="en-US" altLang="en-US" sz="5400">
                <a:solidFill>
                  <a:schemeClr val="tx1"/>
                </a:solidFill>
              </a:rPr>
              <a:t>Specific damage</a:t>
            </a:r>
          </a:p>
        </p:txBody>
      </p:sp>
      <p:pic>
        <p:nvPicPr>
          <p:cNvPr id="302083" name="warp.avi">
            <a:hlinkClick r:id="" action="ppaction://media"/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1828800" y="1827213"/>
            <a:ext cx="5486400" cy="41148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2084" name="Text Box 4"/>
          <p:cNvSpPr txBox="1">
            <a:spLocks noChangeArrowheads="1"/>
          </p:cNvSpPr>
          <p:nvPr/>
        </p:nvSpPr>
        <p:spPr bwMode="auto">
          <a:xfrm>
            <a:off x="3457575" y="6081713"/>
            <a:ext cx="2228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final, refined phases</a:t>
            </a:r>
          </a:p>
        </p:txBody>
      </p:sp>
    </p:spTree>
    <p:extLst>
      <p:ext uri="{BB962C8B-B14F-4D97-AF65-F5344CB8AC3E}">
        <p14:creationId xmlns:p14="http://schemas.microsoft.com/office/powerpoint/2010/main" val="31178155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" fill="hold"/>
                                        <p:tgtEl>
                                          <p:spTgt spid="3020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208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20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20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2083"/>
                  </p:tgtEl>
                </p:cond>
              </p:nextCondLst>
            </p:seq>
          </p:childTnLst>
        </p:cTn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"error bar" for electron density</a:t>
            </a:r>
          </a:p>
        </p:txBody>
      </p:sp>
      <p:graphicFrame>
        <p:nvGraphicFramePr>
          <p:cNvPr id="323587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4389438" y="1676400"/>
          <a:ext cx="4675187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84" name="Chart" r:id="rId3" imgW="5410155" imgH="5210258" progId="MSGraph.Chart.8">
                  <p:embed followColorScheme="full"/>
                </p:oleObj>
              </mc:Choice>
              <mc:Fallback>
                <p:oleObj name="Chart" r:id="rId3" imgW="5410155" imgH="521025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9438" y="1676400"/>
                        <a:ext cx="4675187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3588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228600" y="1676400"/>
          <a:ext cx="4114800" cy="426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85" name="Chart" r:id="rId5" imgW="4943427" imgH="5210258" progId="MSGraph.Chart.8">
                  <p:embed followColorScheme="full"/>
                </p:oleObj>
              </mc:Choice>
              <mc:Fallback>
                <p:oleObj name="Chart" r:id="rId5" imgW="4943427" imgH="521025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676400"/>
                        <a:ext cx="4114800" cy="426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3589" name="Text Box 5"/>
          <p:cNvSpPr txBox="1">
            <a:spLocks noChangeArrowheads="1"/>
          </p:cNvSpPr>
          <p:nvPr/>
        </p:nvSpPr>
        <p:spPr bwMode="auto">
          <a:xfrm rot="16200000">
            <a:off x="-787400" y="3656013"/>
            <a:ext cx="1984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structure factor (e</a:t>
            </a:r>
            <a:r>
              <a:rPr lang="en-US" altLang="en-US" sz="1400" baseline="30000">
                <a:solidFill>
                  <a:srgbClr val="000000"/>
                </a:solidFill>
              </a:rPr>
              <a:t>-</a:t>
            </a:r>
            <a:r>
              <a:rPr lang="en-US" altLang="en-US" sz="1400">
                <a:solidFill>
                  <a:srgbClr val="000000"/>
                </a:solidFill>
              </a:rPr>
              <a:t>/cell)</a:t>
            </a:r>
          </a:p>
        </p:txBody>
      </p:sp>
      <p:sp>
        <p:nvSpPr>
          <p:cNvPr id="323590" name="Text Box 6"/>
          <p:cNvSpPr txBox="1">
            <a:spLocks noChangeArrowheads="1"/>
          </p:cNvSpPr>
          <p:nvPr/>
        </p:nvSpPr>
        <p:spPr bwMode="auto">
          <a:xfrm>
            <a:off x="1752600" y="5865813"/>
            <a:ext cx="992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spot index</a:t>
            </a:r>
          </a:p>
        </p:txBody>
      </p:sp>
      <p:sp>
        <p:nvSpPr>
          <p:cNvPr id="323591" name="Text Box 7"/>
          <p:cNvSpPr txBox="1">
            <a:spLocks noChangeArrowheads="1"/>
          </p:cNvSpPr>
          <p:nvPr/>
        </p:nvSpPr>
        <p:spPr bwMode="auto">
          <a:xfrm>
            <a:off x="5943600" y="5867400"/>
            <a:ext cx="1779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fractional coordinate</a:t>
            </a:r>
          </a:p>
        </p:txBody>
      </p:sp>
      <p:sp>
        <p:nvSpPr>
          <p:cNvPr id="323592" name="Text Box 8"/>
          <p:cNvSpPr txBox="1">
            <a:spLocks noChangeArrowheads="1"/>
          </p:cNvSpPr>
          <p:nvPr/>
        </p:nvSpPr>
        <p:spPr bwMode="auto">
          <a:xfrm rot="16200000">
            <a:off x="3439318" y="3656807"/>
            <a:ext cx="19605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electron density (e</a:t>
            </a:r>
            <a:r>
              <a:rPr lang="en-US" altLang="en-US" sz="1400" baseline="30000">
                <a:solidFill>
                  <a:srgbClr val="000000"/>
                </a:solidFill>
              </a:rPr>
              <a:t>-</a:t>
            </a:r>
            <a:r>
              <a:rPr lang="en-US" altLang="en-US" sz="1400">
                <a:solidFill>
                  <a:srgbClr val="000000"/>
                </a:solidFill>
              </a:rPr>
              <a:t>/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Å</a:t>
            </a:r>
            <a:r>
              <a:rPr lang="en-US" altLang="en-US" sz="1400" baseline="3000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1400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299526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"error bar" for electron density</a:t>
            </a:r>
          </a:p>
        </p:txBody>
      </p:sp>
      <p:graphicFrame>
        <p:nvGraphicFramePr>
          <p:cNvPr id="324611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4389438" y="1676400"/>
          <a:ext cx="4675187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08" name="Chart" r:id="rId3" imgW="5410155" imgH="5210258" progId="MSGraph.Chart.8">
                  <p:embed followColorScheme="full"/>
                </p:oleObj>
              </mc:Choice>
              <mc:Fallback>
                <p:oleObj name="Chart" r:id="rId3" imgW="5410155" imgH="521025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9438" y="1676400"/>
                        <a:ext cx="4675187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4612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228600" y="1676400"/>
          <a:ext cx="4114800" cy="426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09" name="Chart" r:id="rId5" imgW="4943427" imgH="5210258" progId="MSGraph.Chart.8">
                  <p:embed followColorScheme="full"/>
                </p:oleObj>
              </mc:Choice>
              <mc:Fallback>
                <p:oleObj name="Chart" r:id="rId5" imgW="4943427" imgH="521025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676400"/>
                        <a:ext cx="4114800" cy="426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4613" name="Text Box 5"/>
          <p:cNvSpPr txBox="1">
            <a:spLocks noChangeArrowheads="1"/>
          </p:cNvSpPr>
          <p:nvPr/>
        </p:nvSpPr>
        <p:spPr bwMode="auto">
          <a:xfrm rot="16200000">
            <a:off x="-787400" y="3656013"/>
            <a:ext cx="1984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structure factor (e</a:t>
            </a:r>
            <a:r>
              <a:rPr lang="en-US" altLang="en-US" sz="1400" baseline="30000">
                <a:solidFill>
                  <a:srgbClr val="000000"/>
                </a:solidFill>
              </a:rPr>
              <a:t>-</a:t>
            </a:r>
            <a:r>
              <a:rPr lang="en-US" altLang="en-US" sz="1400">
                <a:solidFill>
                  <a:srgbClr val="000000"/>
                </a:solidFill>
              </a:rPr>
              <a:t>/cell)</a:t>
            </a:r>
          </a:p>
        </p:txBody>
      </p:sp>
      <p:sp>
        <p:nvSpPr>
          <p:cNvPr id="324614" name="Text Box 6"/>
          <p:cNvSpPr txBox="1">
            <a:spLocks noChangeArrowheads="1"/>
          </p:cNvSpPr>
          <p:nvPr/>
        </p:nvSpPr>
        <p:spPr bwMode="auto">
          <a:xfrm>
            <a:off x="1752600" y="5865813"/>
            <a:ext cx="992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spot index</a:t>
            </a:r>
          </a:p>
        </p:txBody>
      </p:sp>
      <p:sp>
        <p:nvSpPr>
          <p:cNvPr id="324615" name="Text Box 7"/>
          <p:cNvSpPr txBox="1">
            <a:spLocks noChangeArrowheads="1"/>
          </p:cNvSpPr>
          <p:nvPr/>
        </p:nvSpPr>
        <p:spPr bwMode="auto">
          <a:xfrm>
            <a:off x="5943600" y="5867400"/>
            <a:ext cx="1779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fractional coordinate</a:t>
            </a:r>
          </a:p>
        </p:txBody>
      </p:sp>
      <p:sp>
        <p:nvSpPr>
          <p:cNvPr id="324616" name="Text Box 8"/>
          <p:cNvSpPr txBox="1">
            <a:spLocks noChangeArrowheads="1"/>
          </p:cNvSpPr>
          <p:nvPr/>
        </p:nvSpPr>
        <p:spPr bwMode="auto">
          <a:xfrm rot="16200000">
            <a:off x="3439318" y="3656807"/>
            <a:ext cx="19605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electron density (e</a:t>
            </a:r>
            <a:r>
              <a:rPr lang="en-US" altLang="en-US" sz="1400" baseline="30000">
                <a:solidFill>
                  <a:srgbClr val="000000"/>
                </a:solidFill>
              </a:rPr>
              <a:t>-</a:t>
            </a:r>
            <a:r>
              <a:rPr lang="en-US" altLang="en-US" sz="1400">
                <a:solidFill>
                  <a:srgbClr val="000000"/>
                </a:solidFill>
              </a:rPr>
              <a:t>/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Å</a:t>
            </a:r>
            <a:r>
              <a:rPr lang="en-US" altLang="en-US" sz="1400" baseline="3000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1400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378959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"error bar" for electron density</a:t>
            </a:r>
          </a:p>
        </p:txBody>
      </p:sp>
      <p:graphicFrame>
        <p:nvGraphicFramePr>
          <p:cNvPr id="325635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4389438" y="1676400"/>
          <a:ext cx="4675187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32" name="Chart" r:id="rId3" imgW="5410155" imgH="5210258" progId="MSGraph.Chart.8">
                  <p:embed followColorScheme="full"/>
                </p:oleObj>
              </mc:Choice>
              <mc:Fallback>
                <p:oleObj name="Chart" r:id="rId3" imgW="5410155" imgH="521025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9438" y="1676400"/>
                        <a:ext cx="4675187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5636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228600" y="1676400"/>
          <a:ext cx="4114800" cy="426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33" name="Chart" r:id="rId5" imgW="4943427" imgH="5210258" progId="MSGraph.Chart.8">
                  <p:embed followColorScheme="full"/>
                </p:oleObj>
              </mc:Choice>
              <mc:Fallback>
                <p:oleObj name="Chart" r:id="rId5" imgW="4943427" imgH="521025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676400"/>
                        <a:ext cx="4114800" cy="426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5637" name="Text Box 5"/>
          <p:cNvSpPr txBox="1">
            <a:spLocks noChangeArrowheads="1"/>
          </p:cNvSpPr>
          <p:nvPr/>
        </p:nvSpPr>
        <p:spPr bwMode="auto">
          <a:xfrm rot="16200000">
            <a:off x="-787400" y="3656013"/>
            <a:ext cx="1984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structure factor (e</a:t>
            </a:r>
            <a:r>
              <a:rPr lang="en-US" altLang="en-US" sz="1400" baseline="30000">
                <a:solidFill>
                  <a:srgbClr val="000000"/>
                </a:solidFill>
              </a:rPr>
              <a:t>-</a:t>
            </a:r>
            <a:r>
              <a:rPr lang="en-US" altLang="en-US" sz="1400">
                <a:solidFill>
                  <a:srgbClr val="000000"/>
                </a:solidFill>
              </a:rPr>
              <a:t>/cell)</a:t>
            </a:r>
          </a:p>
        </p:txBody>
      </p:sp>
      <p:sp>
        <p:nvSpPr>
          <p:cNvPr id="325638" name="Text Box 6"/>
          <p:cNvSpPr txBox="1">
            <a:spLocks noChangeArrowheads="1"/>
          </p:cNvSpPr>
          <p:nvPr/>
        </p:nvSpPr>
        <p:spPr bwMode="auto">
          <a:xfrm>
            <a:off x="1752600" y="5865813"/>
            <a:ext cx="992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spot index</a:t>
            </a:r>
          </a:p>
        </p:txBody>
      </p:sp>
      <p:sp>
        <p:nvSpPr>
          <p:cNvPr id="325639" name="Text Box 7"/>
          <p:cNvSpPr txBox="1">
            <a:spLocks noChangeArrowheads="1"/>
          </p:cNvSpPr>
          <p:nvPr/>
        </p:nvSpPr>
        <p:spPr bwMode="auto">
          <a:xfrm>
            <a:off x="5943600" y="5867400"/>
            <a:ext cx="1779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fractional coordinate</a:t>
            </a:r>
          </a:p>
        </p:txBody>
      </p:sp>
      <p:sp>
        <p:nvSpPr>
          <p:cNvPr id="325640" name="Text Box 8"/>
          <p:cNvSpPr txBox="1">
            <a:spLocks noChangeArrowheads="1"/>
          </p:cNvSpPr>
          <p:nvPr/>
        </p:nvSpPr>
        <p:spPr bwMode="auto">
          <a:xfrm rot="16200000">
            <a:off x="3439318" y="3656807"/>
            <a:ext cx="19605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electron density (e</a:t>
            </a:r>
            <a:r>
              <a:rPr lang="en-US" altLang="en-US" sz="1400" baseline="30000">
                <a:solidFill>
                  <a:srgbClr val="000000"/>
                </a:solidFill>
              </a:rPr>
              <a:t>-</a:t>
            </a:r>
            <a:r>
              <a:rPr lang="en-US" altLang="en-US" sz="1400">
                <a:solidFill>
                  <a:srgbClr val="000000"/>
                </a:solidFill>
              </a:rPr>
              <a:t>/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Å</a:t>
            </a:r>
            <a:r>
              <a:rPr lang="en-US" altLang="en-US" sz="1400" baseline="3000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1400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894080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"error bar" for electron density</a:t>
            </a:r>
          </a:p>
        </p:txBody>
      </p:sp>
      <p:graphicFrame>
        <p:nvGraphicFramePr>
          <p:cNvPr id="326659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4389438" y="1676400"/>
          <a:ext cx="4675187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56" name="Chart" r:id="rId3" imgW="5410155" imgH="5210258" progId="MSGraph.Chart.8">
                  <p:embed followColorScheme="full"/>
                </p:oleObj>
              </mc:Choice>
              <mc:Fallback>
                <p:oleObj name="Chart" r:id="rId3" imgW="5410155" imgH="521025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9438" y="1676400"/>
                        <a:ext cx="4675187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6660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228600" y="1676400"/>
          <a:ext cx="4114800" cy="426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57" name="Chart" r:id="rId5" imgW="4943427" imgH="5210258" progId="MSGraph.Chart.8">
                  <p:embed followColorScheme="full"/>
                </p:oleObj>
              </mc:Choice>
              <mc:Fallback>
                <p:oleObj name="Chart" r:id="rId5" imgW="4943427" imgH="521025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676400"/>
                        <a:ext cx="4114800" cy="426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6661" name="Text Box 5"/>
          <p:cNvSpPr txBox="1">
            <a:spLocks noChangeArrowheads="1"/>
          </p:cNvSpPr>
          <p:nvPr/>
        </p:nvSpPr>
        <p:spPr bwMode="auto">
          <a:xfrm rot="16200000">
            <a:off x="-787400" y="3656013"/>
            <a:ext cx="1984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structure factor (e</a:t>
            </a:r>
            <a:r>
              <a:rPr lang="en-US" altLang="en-US" sz="1400" baseline="30000">
                <a:solidFill>
                  <a:srgbClr val="000000"/>
                </a:solidFill>
              </a:rPr>
              <a:t>-</a:t>
            </a:r>
            <a:r>
              <a:rPr lang="en-US" altLang="en-US" sz="1400">
                <a:solidFill>
                  <a:srgbClr val="000000"/>
                </a:solidFill>
              </a:rPr>
              <a:t>/cell)</a:t>
            </a:r>
          </a:p>
        </p:txBody>
      </p:sp>
      <p:sp>
        <p:nvSpPr>
          <p:cNvPr id="326662" name="Text Box 6"/>
          <p:cNvSpPr txBox="1">
            <a:spLocks noChangeArrowheads="1"/>
          </p:cNvSpPr>
          <p:nvPr/>
        </p:nvSpPr>
        <p:spPr bwMode="auto">
          <a:xfrm>
            <a:off x="1752600" y="5865813"/>
            <a:ext cx="992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spot index</a:t>
            </a:r>
          </a:p>
        </p:txBody>
      </p:sp>
      <p:sp>
        <p:nvSpPr>
          <p:cNvPr id="326663" name="Text Box 7"/>
          <p:cNvSpPr txBox="1">
            <a:spLocks noChangeArrowheads="1"/>
          </p:cNvSpPr>
          <p:nvPr/>
        </p:nvSpPr>
        <p:spPr bwMode="auto">
          <a:xfrm>
            <a:off x="5943600" y="5867400"/>
            <a:ext cx="1779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fractional coordinate</a:t>
            </a:r>
          </a:p>
        </p:txBody>
      </p:sp>
      <p:sp>
        <p:nvSpPr>
          <p:cNvPr id="326664" name="Text Box 8"/>
          <p:cNvSpPr txBox="1">
            <a:spLocks noChangeArrowheads="1"/>
          </p:cNvSpPr>
          <p:nvPr/>
        </p:nvSpPr>
        <p:spPr bwMode="auto">
          <a:xfrm rot="16200000">
            <a:off x="3439318" y="3656807"/>
            <a:ext cx="19605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electron density (e</a:t>
            </a:r>
            <a:r>
              <a:rPr lang="en-US" altLang="en-US" sz="1400" baseline="30000">
                <a:solidFill>
                  <a:srgbClr val="000000"/>
                </a:solidFill>
              </a:rPr>
              <a:t>-</a:t>
            </a:r>
            <a:r>
              <a:rPr lang="en-US" altLang="en-US" sz="1400">
                <a:solidFill>
                  <a:srgbClr val="000000"/>
                </a:solidFill>
              </a:rPr>
              <a:t>/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Å</a:t>
            </a:r>
            <a:r>
              <a:rPr lang="en-US" altLang="en-US" sz="1400" baseline="3000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140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326665" name="Line 9"/>
          <p:cNvSpPr>
            <a:spLocks noChangeShapeType="1"/>
          </p:cNvSpPr>
          <p:nvPr/>
        </p:nvSpPr>
        <p:spPr bwMode="auto">
          <a:xfrm>
            <a:off x="5181600" y="2381250"/>
            <a:ext cx="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26666" name="Line 10"/>
          <p:cNvSpPr>
            <a:spLocks noChangeShapeType="1"/>
          </p:cNvSpPr>
          <p:nvPr/>
        </p:nvSpPr>
        <p:spPr bwMode="auto">
          <a:xfrm>
            <a:off x="5149850" y="2609850"/>
            <a:ext cx="635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26667" name="Line 11"/>
          <p:cNvSpPr>
            <a:spLocks noChangeShapeType="1"/>
          </p:cNvSpPr>
          <p:nvPr/>
        </p:nvSpPr>
        <p:spPr bwMode="auto">
          <a:xfrm>
            <a:off x="5149850" y="2381250"/>
            <a:ext cx="635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517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"error bar" for electron density</a:t>
            </a:r>
          </a:p>
        </p:txBody>
      </p:sp>
      <p:graphicFrame>
        <p:nvGraphicFramePr>
          <p:cNvPr id="327683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4389438" y="1676400"/>
          <a:ext cx="4675187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75" name="Chart" r:id="rId3" imgW="5410155" imgH="5210258" progId="MSGraph.Chart.8">
                  <p:embed followColorScheme="full"/>
                </p:oleObj>
              </mc:Choice>
              <mc:Fallback>
                <p:oleObj name="Chart" r:id="rId3" imgW="5410155" imgH="521025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9438" y="1676400"/>
                        <a:ext cx="4675187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684" name="Text Box 4"/>
          <p:cNvSpPr txBox="1">
            <a:spLocks noChangeArrowheads="1"/>
          </p:cNvSpPr>
          <p:nvPr/>
        </p:nvSpPr>
        <p:spPr bwMode="auto">
          <a:xfrm>
            <a:off x="5943600" y="5867400"/>
            <a:ext cx="17795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fractional coordinate</a:t>
            </a:r>
          </a:p>
        </p:txBody>
      </p:sp>
      <p:sp>
        <p:nvSpPr>
          <p:cNvPr id="327685" name="Text Box 5"/>
          <p:cNvSpPr txBox="1">
            <a:spLocks noChangeArrowheads="1"/>
          </p:cNvSpPr>
          <p:nvPr/>
        </p:nvSpPr>
        <p:spPr bwMode="auto">
          <a:xfrm rot="16200000">
            <a:off x="3439318" y="3656807"/>
            <a:ext cx="19605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electron density (e</a:t>
            </a:r>
            <a:r>
              <a:rPr lang="en-US" altLang="en-US" sz="1400" baseline="30000">
                <a:solidFill>
                  <a:srgbClr val="000000"/>
                </a:solidFill>
              </a:rPr>
              <a:t>-</a:t>
            </a:r>
            <a:r>
              <a:rPr lang="en-US" altLang="en-US" sz="1400">
                <a:solidFill>
                  <a:srgbClr val="000000"/>
                </a:solidFill>
              </a:rPr>
              <a:t>/</a:t>
            </a: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Å</a:t>
            </a:r>
            <a:r>
              <a:rPr lang="en-US" altLang="en-US" sz="1400" baseline="3000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140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327686" name="Line 6"/>
          <p:cNvSpPr>
            <a:spLocks noChangeShapeType="1"/>
          </p:cNvSpPr>
          <p:nvPr/>
        </p:nvSpPr>
        <p:spPr bwMode="auto">
          <a:xfrm>
            <a:off x="5181600" y="2381250"/>
            <a:ext cx="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27687" name="Line 7"/>
          <p:cNvSpPr>
            <a:spLocks noChangeShapeType="1"/>
          </p:cNvSpPr>
          <p:nvPr/>
        </p:nvSpPr>
        <p:spPr bwMode="auto">
          <a:xfrm>
            <a:off x="5149850" y="2609850"/>
            <a:ext cx="635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27688" name="Line 8"/>
          <p:cNvSpPr>
            <a:spLocks noChangeShapeType="1"/>
          </p:cNvSpPr>
          <p:nvPr/>
        </p:nvSpPr>
        <p:spPr bwMode="auto">
          <a:xfrm>
            <a:off x="5149850" y="2381250"/>
            <a:ext cx="635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27689" name="Text Box 9"/>
          <p:cNvSpPr txBox="1">
            <a:spLocks noGrp="1" noChangeArrowheads="1"/>
          </p:cNvSpPr>
          <p:nvPr>
            <p:ph sz="half" idx="2"/>
          </p:nvPr>
        </p:nvSpPr>
        <p:spPr>
          <a:xfrm>
            <a:off x="188913" y="1473200"/>
            <a:ext cx="4038600" cy="4525963"/>
          </a:xfrm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altLang="en-US" sz="4800">
                <a:solidFill>
                  <a:srgbClr val="FF0000"/>
                </a:solidFill>
              </a:rPr>
              <a:t>R</a:t>
            </a:r>
            <a:r>
              <a:rPr lang="en-US" altLang="en-US" sz="4800"/>
              <a:t>efinement</a:t>
            </a:r>
          </a:p>
          <a:p>
            <a:pPr>
              <a:buFontTx/>
              <a:buNone/>
            </a:pPr>
            <a:r>
              <a:rPr lang="en-US" altLang="en-US" sz="4800">
                <a:solidFill>
                  <a:srgbClr val="FF0000"/>
                </a:solidFill>
              </a:rPr>
              <a:t>A</a:t>
            </a:r>
            <a:r>
              <a:rPr lang="en-US" altLang="en-US" sz="4800"/>
              <a:t>gainst</a:t>
            </a:r>
          </a:p>
          <a:p>
            <a:pPr>
              <a:buFontTx/>
              <a:buNone/>
            </a:pPr>
            <a:r>
              <a:rPr lang="en-US" altLang="en-US" sz="4800">
                <a:solidFill>
                  <a:srgbClr val="FF0000"/>
                </a:solidFill>
              </a:rPr>
              <a:t>P</a:t>
            </a:r>
            <a:r>
              <a:rPr lang="en-US" altLang="en-US" sz="4800"/>
              <a:t>erturbed</a:t>
            </a:r>
          </a:p>
          <a:p>
            <a:pPr>
              <a:buFontTx/>
              <a:buNone/>
            </a:pPr>
            <a:r>
              <a:rPr lang="en-US" altLang="en-US" sz="4800">
                <a:solidFill>
                  <a:srgbClr val="FF0000"/>
                </a:solidFill>
              </a:rPr>
              <a:t>I</a:t>
            </a:r>
            <a:r>
              <a:rPr lang="en-US" altLang="en-US" sz="4800"/>
              <a:t>nput</a:t>
            </a:r>
          </a:p>
          <a:p>
            <a:pPr>
              <a:buFontTx/>
              <a:buNone/>
            </a:pPr>
            <a:r>
              <a:rPr lang="en-US" altLang="en-US" sz="4800">
                <a:solidFill>
                  <a:srgbClr val="FF0000"/>
                </a:solidFill>
              </a:rPr>
              <a:t>D</a:t>
            </a:r>
            <a:r>
              <a:rPr lang="en-US" altLang="en-US" sz="4800"/>
              <a:t>ata</a:t>
            </a:r>
          </a:p>
        </p:txBody>
      </p:sp>
    </p:spTree>
    <p:extLst>
      <p:ext uri="{BB962C8B-B14F-4D97-AF65-F5344CB8AC3E}">
        <p14:creationId xmlns:p14="http://schemas.microsoft.com/office/powerpoint/2010/main" val="39450849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904875"/>
          </a:xfrm>
        </p:spPr>
        <p:txBody>
          <a:bodyPr/>
          <a:lstStyle/>
          <a:p>
            <a:r>
              <a:rPr lang="en-US" altLang="en-US"/>
              <a:t>Occupancy refinement </a:t>
            </a:r>
          </a:p>
        </p:txBody>
      </p:sp>
      <p:graphicFrame>
        <p:nvGraphicFramePr>
          <p:cNvPr id="301059" name="Object 3"/>
          <p:cNvGraphicFramePr>
            <a:graphicFrameLocks noChangeAspect="1"/>
          </p:cNvGraphicFramePr>
          <p:nvPr/>
        </p:nvGraphicFramePr>
        <p:xfrm>
          <a:off x="536575" y="1182688"/>
          <a:ext cx="7570788" cy="510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99" name="Chart" r:id="rId3" imgW="7591547" imgH="5114971" progId="MSGraph.Chart.8">
                  <p:embed followColorScheme="full"/>
                </p:oleObj>
              </mc:Choice>
              <mc:Fallback>
                <p:oleObj name="Chart" r:id="rId3" imgW="7591547" imgH="511497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75" y="1182688"/>
                        <a:ext cx="7570788" cy="5108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1060" name="Text Box 4"/>
          <p:cNvSpPr txBox="1">
            <a:spLocks noChangeArrowheads="1"/>
          </p:cNvSpPr>
          <p:nvPr/>
        </p:nvSpPr>
        <p:spPr bwMode="auto">
          <a:xfrm>
            <a:off x="3806825" y="6153150"/>
            <a:ext cx="1843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dose (MGy)</a:t>
            </a:r>
          </a:p>
        </p:txBody>
      </p:sp>
      <p:grpSp>
        <p:nvGrpSpPr>
          <p:cNvPr id="301062" name="Group 6"/>
          <p:cNvGrpSpPr>
            <a:grpSpLocks/>
          </p:cNvGrpSpPr>
          <p:nvPr/>
        </p:nvGrpSpPr>
        <p:grpSpPr bwMode="auto">
          <a:xfrm>
            <a:off x="766763" y="1389063"/>
            <a:ext cx="654050" cy="4324350"/>
            <a:chOff x="579" y="875"/>
            <a:chExt cx="356" cy="2724"/>
          </a:xfrm>
        </p:grpSpPr>
        <p:sp>
          <p:nvSpPr>
            <p:cNvPr id="301063" name="Rectangle 7"/>
            <p:cNvSpPr>
              <a:spLocks noChangeArrowheads="1"/>
            </p:cNvSpPr>
            <p:nvPr/>
          </p:nvSpPr>
          <p:spPr bwMode="auto">
            <a:xfrm>
              <a:off x="579" y="1866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1064" name="Rectangle 8"/>
            <p:cNvSpPr>
              <a:spLocks noChangeArrowheads="1"/>
            </p:cNvSpPr>
            <p:nvPr/>
          </p:nvSpPr>
          <p:spPr bwMode="auto">
            <a:xfrm>
              <a:off x="579" y="1370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1065" name="Rectangle 9"/>
            <p:cNvSpPr>
              <a:spLocks noChangeArrowheads="1"/>
            </p:cNvSpPr>
            <p:nvPr/>
          </p:nvSpPr>
          <p:spPr bwMode="auto">
            <a:xfrm>
              <a:off x="579" y="875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1066" name="Rectangle 10"/>
            <p:cNvSpPr>
              <a:spLocks noChangeArrowheads="1"/>
            </p:cNvSpPr>
            <p:nvPr/>
          </p:nvSpPr>
          <p:spPr bwMode="auto">
            <a:xfrm>
              <a:off x="579" y="2361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1067" name="Rectangle 11"/>
            <p:cNvSpPr>
              <a:spLocks noChangeArrowheads="1"/>
            </p:cNvSpPr>
            <p:nvPr/>
          </p:nvSpPr>
          <p:spPr bwMode="auto">
            <a:xfrm>
              <a:off x="579" y="2857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1068" name="Rectangle 12"/>
            <p:cNvSpPr>
              <a:spLocks noChangeArrowheads="1"/>
            </p:cNvSpPr>
            <p:nvPr/>
          </p:nvSpPr>
          <p:spPr bwMode="auto">
            <a:xfrm>
              <a:off x="579" y="3353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01069" name="Text Box 13"/>
          <p:cNvSpPr txBox="1">
            <a:spLocks noChangeArrowheads="1"/>
          </p:cNvSpPr>
          <p:nvPr/>
        </p:nvSpPr>
        <p:spPr bwMode="auto">
          <a:xfrm>
            <a:off x="3378200" y="893763"/>
            <a:ext cx="26654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</a:rPr>
              <a:t>error bars by </a:t>
            </a:r>
            <a:r>
              <a:rPr lang="en-US" altLang="en-US" sz="2800">
                <a:solidFill>
                  <a:srgbClr val="000000"/>
                </a:solidFill>
                <a:sym typeface="Symbol" pitchFamily="18" charset="2"/>
              </a:rPr>
              <a:t></a:t>
            </a:r>
            <a:r>
              <a:rPr lang="en-US" altLang="en-US" sz="2800" baseline="-25000">
                <a:solidFill>
                  <a:srgbClr val="000000"/>
                </a:solidFill>
                <a:sym typeface="Symbol" pitchFamily="18" charset="2"/>
              </a:rPr>
              <a:t>F</a:t>
            </a:r>
          </a:p>
        </p:txBody>
      </p:sp>
      <p:sp>
        <p:nvSpPr>
          <p:cNvPr id="301070" name="Text Box 14"/>
          <p:cNvSpPr txBox="1">
            <a:spLocks noChangeArrowheads="1"/>
          </p:cNvSpPr>
          <p:nvPr/>
        </p:nvSpPr>
        <p:spPr bwMode="auto">
          <a:xfrm rot="16200000">
            <a:off x="-152400" y="3286126"/>
            <a:ext cx="1539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electrons</a:t>
            </a:r>
          </a:p>
        </p:txBody>
      </p:sp>
    </p:spTree>
    <p:extLst>
      <p:ext uri="{BB962C8B-B14F-4D97-AF65-F5344CB8AC3E}">
        <p14:creationId xmlns:p14="http://schemas.microsoft.com/office/powerpoint/2010/main" val="177648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899" name="Object 3"/>
          <p:cNvGraphicFramePr>
            <a:graphicFrameLocks noChangeAspect="1"/>
          </p:cNvGraphicFramePr>
          <p:nvPr/>
        </p:nvGraphicFramePr>
        <p:xfrm>
          <a:off x="536575" y="1182688"/>
          <a:ext cx="7570788" cy="510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23" name="Chart" r:id="rId3" imgW="7591547" imgH="5114971" progId="MSGraph.Chart.8">
                  <p:embed followColorScheme="full"/>
                </p:oleObj>
              </mc:Choice>
              <mc:Fallback>
                <p:oleObj name="Chart" r:id="rId3" imgW="7591547" imgH="511497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75" y="1182688"/>
                        <a:ext cx="7570788" cy="5108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3806825" y="6153150"/>
            <a:ext cx="1843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dose (MGy)</a:t>
            </a:r>
          </a:p>
        </p:txBody>
      </p:sp>
      <p:grpSp>
        <p:nvGrpSpPr>
          <p:cNvPr id="80902" name="Group 6"/>
          <p:cNvGrpSpPr>
            <a:grpSpLocks/>
          </p:cNvGrpSpPr>
          <p:nvPr/>
        </p:nvGrpSpPr>
        <p:grpSpPr bwMode="auto">
          <a:xfrm>
            <a:off x="766763" y="1389063"/>
            <a:ext cx="639762" cy="4324350"/>
            <a:chOff x="579" y="875"/>
            <a:chExt cx="356" cy="2724"/>
          </a:xfrm>
        </p:grpSpPr>
        <p:sp>
          <p:nvSpPr>
            <p:cNvPr id="80903" name="Rectangle 7"/>
            <p:cNvSpPr>
              <a:spLocks noChangeArrowheads="1"/>
            </p:cNvSpPr>
            <p:nvPr/>
          </p:nvSpPr>
          <p:spPr bwMode="auto">
            <a:xfrm>
              <a:off x="579" y="1866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04" name="Rectangle 8"/>
            <p:cNvSpPr>
              <a:spLocks noChangeArrowheads="1"/>
            </p:cNvSpPr>
            <p:nvPr/>
          </p:nvSpPr>
          <p:spPr bwMode="auto">
            <a:xfrm>
              <a:off x="579" y="1370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05" name="Rectangle 9"/>
            <p:cNvSpPr>
              <a:spLocks noChangeArrowheads="1"/>
            </p:cNvSpPr>
            <p:nvPr/>
          </p:nvSpPr>
          <p:spPr bwMode="auto">
            <a:xfrm>
              <a:off x="579" y="875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06" name="Rectangle 10"/>
            <p:cNvSpPr>
              <a:spLocks noChangeArrowheads="1"/>
            </p:cNvSpPr>
            <p:nvPr/>
          </p:nvSpPr>
          <p:spPr bwMode="auto">
            <a:xfrm>
              <a:off x="579" y="2361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07" name="Rectangle 11"/>
            <p:cNvSpPr>
              <a:spLocks noChangeArrowheads="1"/>
            </p:cNvSpPr>
            <p:nvPr/>
          </p:nvSpPr>
          <p:spPr bwMode="auto">
            <a:xfrm>
              <a:off x="579" y="2857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08" name="Rectangle 12"/>
            <p:cNvSpPr>
              <a:spLocks noChangeArrowheads="1"/>
            </p:cNvSpPr>
            <p:nvPr/>
          </p:nvSpPr>
          <p:spPr bwMode="auto">
            <a:xfrm>
              <a:off x="579" y="3353"/>
              <a:ext cx="356" cy="2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0909" name="Text Box 13"/>
          <p:cNvSpPr txBox="1">
            <a:spLocks noChangeArrowheads="1"/>
          </p:cNvSpPr>
          <p:nvPr/>
        </p:nvSpPr>
        <p:spPr bwMode="auto">
          <a:xfrm>
            <a:off x="2314575" y="906463"/>
            <a:ext cx="44815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</a:rPr>
              <a:t>error bars by </a:t>
            </a:r>
            <a:r>
              <a:rPr lang="en-US" altLang="en-US" sz="2800">
                <a:solidFill>
                  <a:srgbClr val="000000"/>
                </a:solidFill>
                <a:sym typeface="Symbol" pitchFamily="18" charset="2"/>
              </a:rPr>
              <a:t> ~ |F</a:t>
            </a:r>
            <a:r>
              <a:rPr lang="en-US" altLang="en-US" sz="2800" baseline="-25000">
                <a:solidFill>
                  <a:srgbClr val="000000"/>
                </a:solidFill>
                <a:sym typeface="Symbol" pitchFamily="18" charset="2"/>
              </a:rPr>
              <a:t>obs</a:t>
            </a:r>
            <a:r>
              <a:rPr lang="en-US" altLang="en-US" sz="2800">
                <a:solidFill>
                  <a:srgbClr val="000000"/>
                </a:solidFill>
                <a:sym typeface="Symbol" pitchFamily="18" charset="2"/>
              </a:rPr>
              <a:t>-F</a:t>
            </a:r>
            <a:r>
              <a:rPr lang="en-US" altLang="en-US" sz="2800" baseline="-25000">
                <a:solidFill>
                  <a:srgbClr val="000000"/>
                </a:solidFill>
                <a:sym typeface="Symbol" pitchFamily="18" charset="2"/>
              </a:rPr>
              <a:t>calc</a:t>
            </a:r>
            <a:r>
              <a:rPr lang="en-US" altLang="en-US" sz="2800">
                <a:solidFill>
                  <a:srgbClr val="000000"/>
                </a:solidFill>
                <a:sym typeface="Symbol" pitchFamily="18" charset="2"/>
              </a:rPr>
              <a:t>|</a:t>
            </a:r>
            <a:endParaRPr lang="en-US" altLang="en-US" sz="2800" baseline="-25000">
              <a:solidFill>
                <a:srgbClr val="000000"/>
              </a:solidFill>
              <a:sym typeface="Symbol" pitchFamily="18" charset="2"/>
            </a:endParaRPr>
          </a:p>
        </p:txBody>
      </p:sp>
      <p:sp>
        <p:nvSpPr>
          <p:cNvPr id="80913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904875"/>
          </a:xfrm>
          <a:noFill/>
          <a:ln/>
        </p:spPr>
        <p:txBody>
          <a:bodyPr/>
          <a:lstStyle/>
          <a:p>
            <a:r>
              <a:rPr lang="en-US" altLang="en-US"/>
              <a:t>Occupancy refinement </a:t>
            </a:r>
          </a:p>
        </p:txBody>
      </p:sp>
      <p:sp>
        <p:nvSpPr>
          <p:cNvPr id="80914" name="Text Box 18"/>
          <p:cNvSpPr txBox="1">
            <a:spLocks noChangeArrowheads="1"/>
          </p:cNvSpPr>
          <p:nvPr/>
        </p:nvSpPr>
        <p:spPr bwMode="auto">
          <a:xfrm rot="16200000">
            <a:off x="-152400" y="3286126"/>
            <a:ext cx="1539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electrons</a:t>
            </a:r>
          </a:p>
        </p:txBody>
      </p:sp>
    </p:spTree>
    <p:extLst>
      <p:ext uri="{BB962C8B-B14F-4D97-AF65-F5344CB8AC3E}">
        <p14:creationId xmlns:p14="http://schemas.microsoft.com/office/powerpoint/2010/main" val="112565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3200"/>
            <a:ext cx="8229600" cy="1143000"/>
          </a:xfrm>
        </p:spPr>
        <p:txBody>
          <a:bodyPr/>
          <a:lstStyle/>
          <a:p>
            <a:r>
              <a:rPr lang="en-US" dirty="0" smtClean="0"/>
              <a:t>Can </a:t>
            </a:r>
            <a:r>
              <a:rPr lang="en-US" dirty="0" smtClean="0"/>
              <a:t>radiation damage </a:t>
            </a:r>
            <a:r>
              <a:rPr lang="en-US" dirty="0" smtClean="0"/>
              <a:t>be “outrun”?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06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Dose-rate dependence of damage</a:t>
            </a:r>
          </a:p>
        </p:txBody>
      </p:sp>
      <p:graphicFrame>
        <p:nvGraphicFramePr>
          <p:cNvPr id="112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3411223"/>
              </p:ext>
            </p:extLst>
          </p:nvPr>
        </p:nvGraphicFramePr>
        <p:xfrm>
          <a:off x="823913" y="1158875"/>
          <a:ext cx="7702550" cy="598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0" name="Chart" r:id="rId3" imgW="6258039" imgH="4876890" progId="MSGraph.Chart.8">
                  <p:embed followColorScheme="full"/>
                </p:oleObj>
              </mc:Choice>
              <mc:Fallback>
                <p:oleObj name="Chart" r:id="rId3" imgW="6258039" imgH="487689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913" y="1158875"/>
                        <a:ext cx="7702550" cy="598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3779838" y="6338888"/>
            <a:ext cx="203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cs typeface="Arial" charset="0"/>
              </a:rPr>
              <a:t>dose rate (kGy/s)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 rot="-5400000">
            <a:off x="-785018" y="3263106"/>
            <a:ext cx="329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cs typeface="Arial" charset="0"/>
              </a:rPr>
              <a:t>maximum useful dose (MGy)</a:t>
            </a:r>
          </a:p>
        </p:txBody>
      </p:sp>
    </p:spTree>
    <p:extLst>
      <p:ext uri="{BB962C8B-B14F-4D97-AF65-F5344CB8AC3E}">
        <p14:creationId xmlns:p14="http://schemas.microsoft.com/office/powerpoint/2010/main" val="8270189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dirty="0" smtClean="0"/>
              <a:t>Dose-rate effect at Room Temp?</a:t>
            </a:r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914400"/>
            <a:ext cx="473392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14400"/>
            <a:ext cx="4238625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00599" y="5903893"/>
            <a:ext cx="43599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Warkentin</a:t>
            </a:r>
            <a:r>
              <a:rPr lang="en-US" sz="1400" dirty="0"/>
              <a:t> M, </a:t>
            </a:r>
            <a:r>
              <a:rPr lang="en-US" sz="1400" dirty="0" err="1"/>
              <a:t>Badeau</a:t>
            </a:r>
            <a:r>
              <a:rPr lang="en-US" sz="1400" dirty="0"/>
              <a:t> R, Hopkins JB, </a:t>
            </a:r>
            <a:r>
              <a:rPr lang="en-US" sz="1400" dirty="0" err="1"/>
              <a:t>Mulichak</a:t>
            </a:r>
            <a:r>
              <a:rPr lang="en-US" sz="1400" dirty="0"/>
              <a:t> AM, Keefe LJ &amp; Thorne RE (2012)."Global radiation damage at 300 and 260 K with dose rates approaching 1 </a:t>
            </a:r>
            <a:r>
              <a:rPr lang="en-US" sz="1400" dirty="0" err="1"/>
              <a:t>MGy</a:t>
            </a:r>
            <a:r>
              <a:rPr lang="en-US" sz="1400" dirty="0"/>
              <a:t> s-1", </a:t>
            </a:r>
            <a:r>
              <a:rPr lang="en-US" sz="1400" i="1" dirty="0" err="1"/>
              <a:t>Acta</a:t>
            </a:r>
            <a:r>
              <a:rPr lang="en-US" sz="1400" i="1" dirty="0"/>
              <a:t> </a:t>
            </a:r>
            <a:r>
              <a:rPr lang="en-US" sz="1400" i="1" dirty="0" err="1" smtClean="0"/>
              <a:t>Cryst</a:t>
            </a:r>
            <a:r>
              <a:rPr lang="en-US" sz="1400" i="1" dirty="0" smtClean="0"/>
              <a:t>. </a:t>
            </a:r>
            <a:r>
              <a:rPr lang="en-US" sz="1400" i="1" dirty="0"/>
              <a:t>D</a:t>
            </a:r>
            <a:r>
              <a:rPr lang="en-US" sz="1400" dirty="0"/>
              <a:t> </a:t>
            </a:r>
            <a:r>
              <a:rPr lang="en-US" sz="1400" b="1" dirty="0"/>
              <a:t>68</a:t>
            </a:r>
            <a:r>
              <a:rPr lang="en-US" sz="1400" dirty="0"/>
              <a:t>, 124-133. </a:t>
            </a:r>
          </a:p>
        </p:txBody>
      </p:sp>
      <p:sp>
        <p:nvSpPr>
          <p:cNvPr id="5" name="Rectangle 4"/>
          <p:cNvSpPr/>
          <p:nvPr/>
        </p:nvSpPr>
        <p:spPr>
          <a:xfrm>
            <a:off x="-3313" y="5691762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Owen RL, </a:t>
            </a:r>
            <a:r>
              <a:rPr lang="en-US" sz="1400" dirty="0" err="1"/>
              <a:t>Axford</a:t>
            </a:r>
            <a:r>
              <a:rPr lang="en-US" sz="1400" dirty="0"/>
              <a:t> D, </a:t>
            </a:r>
            <a:r>
              <a:rPr lang="en-US" sz="1400" dirty="0" err="1"/>
              <a:t>Nettleship</a:t>
            </a:r>
            <a:r>
              <a:rPr lang="en-US" sz="1400" dirty="0"/>
              <a:t> JE, Owens RJ, Robinson JI, Morgan AW, Dore AS, </a:t>
            </a:r>
            <a:r>
              <a:rPr lang="en-US" sz="1400" dirty="0" err="1"/>
              <a:t>Lebon</a:t>
            </a:r>
            <a:r>
              <a:rPr lang="en-US" sz="1400" dirty="0"/>
              <a:t> G, Tate CG, Fry EE, Ren J, Stuart DI &amp; Evans G (2012)."Outrunning free radicals in room-temperature macromolecular crystallography", </a:t>
            </a:r>
            <a:r>
              <a:rPr lang="en-US" sz="1400" i="1" dirty="0" err="1"/>
              <a:t>Acta</a:t>
            </a:r>
            <a:r>
              <a:rPr lang="en-US" sz="1400" i="1" dirty="0"/>
              <a:t> </a:t>
            </a:r>
            <a:r>
              <a:rPr lang="en-US" sz="1400" i="1" dirty="0" err="1" smtClean="0"/>
              <a:t>Cryst</a:t>
            </a:r>
            <a:r>
              <a:rPr lang="en-US" sz="1400" i="1" dirty="0" smtClean="0"/>
              <a:t>. </a:t>
            </a:r>
            <a:r>
              <a:rPr lang="en-US" sz="1400" i="1" dirty="0"/>
              <a:t>D</a:t>
            </a:r>
            <a:r>
              <a:rPr lang="en-US" sz="1400" dirty="0"/>
              <a:t> </a:t>
            </a:r>
            <a:r>
              <a:rPr lang="en-US" sz="1400" b="1" dirty="0"/>
              <a:t>68</a:t>
            </a:r>
            <a:r>
              <a:rPr lang="en-US" sz="1400" dirty="0"/>
              <a:t>, 810-818. </a:t>
            </a:r>
          </a:p>
        </p:txBody>
      </p:sp>
    </p:spTree>
    <p:extLst>
      <p:ext uri="{BB962C8B-B14F-4D97-AF65-F5344CB8AC3E}">
        <p14:creationId xmlns:p14="http://schemas.microsoft.com/office/powerpoint/2010/main" val="262084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47663"/>
            <a:ext cx="7772400" cy="1143000"/>
          </a:xfrm>
        </p:spPr>
        <p:txBody>
          <a:bodyPr/>
          <a:lstStyle/>
          <a:p>
            <a:r>
              <a:rPr lang="en-US" altLang="en-US"/>
              <a:t>Types of radiation damage</a:t>
            </a:r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en-US" altLang="en-US"/>
              <a:t>Global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>
                <a:solidFill>
                  <a:schemeClr val="bg2"/>
                </a:solidFill>
              </a:rPr>
              <a:t>scale factor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>
                <a:solidFill>
                  <a:schemeClr val="bg2"/>
                </a:solidFill>
              </a:rPr>
              <a:t>B factor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>
                <a:solidFill>
                  <a:schemeClr val="bg2"/>
                </a:solidFill>
              </a:rPr>
              <a:t>non-isomorphism</a:t>
            </a:r>
          </a:p>
          <a:p>
            <a:pPr marL="609600" indent="-609600"/>
            <a:r>
              <a:rPr lang="en-US" altLang="en-US"/>
              <a:t>Specific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>
                <a:solidFill>
                  <a:schemeClr val="bg2"/>
                </a:solidFill>
              </a:rPr>
              <a:t>depends on chemistry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>
                <a:solidFill>
                  <a:srgbClr val="FF0000"/>
                </a:solidFill>
              </a:rPr>
              <a:t>destroys phasing signal</a:t>
            </a:r>
          </a:p>
        </p:txBody>
      </p:sp>
    </p:spTree>
    <p:extLst>
      <p:ext uri="{BB962C8B-B14F-4D97-AF65-F5344CB8AC3E}">
        <p14:creationId xmlns:p14="http://schemas.microsoft.com/office/powerpoint/2010/main" val="152168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6"/>
          <a:stretch/>
        </p:blipFill>
        <p:spPr>
          <a:xfrm>
            <a:off x="0" y="1727200"/>
            <a:ext cx="9144000" cy="51308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698171"/>
          </a:xfrm>
        </p:spPr>
        <p:txBody>
          <a:bodyPr>
            <a:normAutofit/>
          </a:bodyPr>
          <a:lstStyle/>
          <a:p>
            <a:r>
              <a:rPr lang="en-US" dirty="0" smtClean="0"/>
              <a:t>Pilatus pile-up for RT MX?</a:t>
            </a:r>
            <a:br>
              <a:rPr lang="en-US" dirty="0" smtClean="0"/>
            </a:br>
            <a:r>
              <a:rPr lang="en-US" dirty="0" smtClean="0"/>
              <a:t>same photons, different speeds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6036662"/>
            <a:ext cx="3212739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Sum of 193 shots with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193-fold attenuation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94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698171"/>
          </a:xfrm>
        </p:spPr>
        <p:txBody>
          <a:bodyPr>
            <a:normAutofit/>
          </a:bodyPr>
          <a:lstStyle/>
          <a:p>
            <a:r>
              <a:rPr lang="en-US" dirty="0" smtClean="0"/>
              <a:t>Pilatus pile-up for RT MX?</a:t>
            </a:r>
            <a:br>
              <a:rPr lang="en-US" dirty="0" smtClean="0"/>
            </a:br>
            <a:r>
              <a:rPr lang="en-US" dirty="0" smtClean="0"/>
              <a:t>same photons, different speeds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3"/>
          <a:stretch/>
        </p:blipFill>
        <p:spPr>
          <a:xfrm>
            <a:off x="0" y="1741714"/>
            <a:ext cx="9144000" cy="51162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036662"/>
            <a:ext cx="2137124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 shot with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 attenuation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30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698171"/>
          </a:xfrm>
        </p:spPr>
        <p:txBody>
          <a:bodyPr>
            <a:normAutofit/>
          </a:bodyPr>
          <a:lstStyle/>
          <a:p>
            <a:r>
              <a:rPr lang="en-US" dirty="0" smtClean="0"/>
              <a:t>Pilatus pile-up for RT MX?</a:t>
            </a:r>
            <a:br>
              <a:rPr lang="en-US" dirty="0" smtClean="0"/>
            </a:br>
            <a:r>
              <a:rPr lang="en-US" dirty="0" smtClean="0"/>
              <a:t>same photons, different speeds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1"/>
          <a:stretch/>
        </p:blipFill>
        <p:spPr>
          <a:xfrm>
            <a:off x="682171" y="1669143"/>
            <a:ext cx="7431314" cy="518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698171"/>
          </a:xfrm>
        </p:spPr>
        <p:txBody>
          <a:bodyPr>
            <a:normAutofit/>
          </a:bodyPr>
          <a:lstStyle/>
          <a:p>
            <a:r>
              <a:rPr lang="en-US" dirty="0" smtClean="0"/>
              <a:t>Pilatus pile-up for RT MX?</a:t>
            </a:r>
            <a:br>
              <a:rPr lang="en-US" dirty="0" smtClean="0"/>
            </a:br>
            <a:r>
              <a:rPr lang="en-US" dirty="0" smtClean="0"/>
              <a:t>same photons, different speeds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85" y="1389742"/>
            <a:ext cx="7291011" cy="54682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7400" y="5029200"/>
            <a:ext cx="15552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0.016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deg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mosaic</a:t>
            </a:r>
          </a:p>
        </p:txBody>
      </p:sp>
    </p:spTree>
    <p:extLst>
      <p:ext uri="{BB962C8B-B14F-4D97-AF65-F5344CB8AC3E}">
        <p14:creationId xmlns:p14="http://schemas.microsoft.com/office/powerpoint/2010/main" val="276149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698171"/>
          </a:xfrm>
        </p:spPr>
        <p:txBody>
          <a:bodyPr>
            <a:normAutofit/>
          </a:bodyPr>
          <a:lstStyle/>
          <a:p>
            <a:r>
              <a:rPr lang="en-US" dirty="0" smtClean="0"/>
              <a:t>Pilatus pile-up for RT MX?</a:t>
            </a:r>
            <a:br>
              <a:rPr lang="en-US" dirty="0" smtClean="0"/>
            </a:br>
            <a:r>
              <a:rPr lang="en-US" dirty="0" smtClean="0"/>
              <a:t>same photons, different speeds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" y="1458685"/>
            <a:ext cx="7199086" cy="539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9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Attenu</a:t>
            </a:r>
            <a:r>
              <a:rPr lang="en-US" sz="3600" dirty="0" smtClean="0"/>
              <a:t>-wait: same photons, different time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9705444"/>
              </p:ext>
            </p:extLst>
          </p:nvPr>
        </p:nvGraphicFramePr>
        <p:xfrm>
          <a:off x="669925" y="1396999"/>
          <a:ext cx="7937500" cy="523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2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1396999"/>
                        <a:ext cx="7937500" cy="5235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1164721" y="3306636"/>
            <a:ext cx="3744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photons in spot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51100" y="6070600"/>
            <a:ext cx="5064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Exposure time (seconds)  for 1°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osc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20900" y="1397000"/>
            <a:ext cx="6211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100              20                    10                   6.7                    5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16300" y="990600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Incident beam transmittance (%)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150" y="2635250"/>
            <a:ext cx="952500" cy="952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550" y="2597150"/>
            <a:ext cx="952500" cy="952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850" y="2622550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5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err="1"/>
              <a:t>Attenu</a:t>
            </a:r>
            <a:r>
              <a:rPr lang="en-US" sz="3600" dirty="0"/>
              <a:t>-wait: same photons, different time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8092343"/>
              </p:ext>
            </p:extLst>
          </p:nvPr>
        </p:nvGraphicFramePr>
        <p:xfrm>
          <a:off x="669925" y="1396999"/>
          <a:ext cx="7937500" cy="523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6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1396999"/>
                        <a:ext cx="7937500" cy="5235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1164721" y="3306636"/>
            <a:ext cx="3744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photons in spot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51100" y="6070600"/>
            <a:ext cx="5064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Exposure time (seconds)  for 1°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osc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20900" y="1397000"/>
            <a:ext cx="6211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100              20                    10                   6.7                    5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16300" y="990600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Incident beam transmittance (%)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150" y="2635250"/>
            <a:ext cx="952500" cy="952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550" y="2597150"/>
            <a:ext cx="952500" cy="952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850" y="2622550"/>
            <a:ext cx="95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6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What could be better than photon-counting?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9200810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0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557741" y="2997200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 rate (photons/s)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2650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 position (degrees)</a:t>
            </a:r>
          </a:p>
        </p:txBody>
      </p:sp>
    </p:spTree>
    <p:extLst>
      <p:ext uri="{BB962C8B-B14F-4D97-AF65-F5344CB8AC3E}">
        <p14:creationId xmlns:p14="http://schemas.microsoft.com/office/powerpoint/2010/main" val="5549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What could be better than photon-counting?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8272470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4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557741" y="2997200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 rate (photons/s)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2650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 position (degrees)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89600" y="1422400"/>
            <a:ext cx="252730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Dead times: </a:t>
            </a:r>
          </a:p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 ns   Oxford </a:t>
            </a:r>
          </a:p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200 ns   Pilatus</a:t>
            </a:r>
          </a:p>
        </p:txBody>
      </p:sp>
    </p:spTree>
    <p:extLst>
      <p:ext uri="{BB962C8B-B14F-4D97-AF65-F5344CB8AC3E}">
        <p14:creationId xmlns:p14="http://schemas.microsoft.com/office/powerpoint/2010/main" val="92150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“streak camera”?</a:t>
            </a:r>
            <a:endParaRPr lang="en-US" dirty="0"/>
          </a:p>
        </p:txBody>
      </p:sp>
      <p:pic>
        <p:nvPicPr>
          <p:cNvPr id="1028" name="Picture 4" descr="http://adsc-xray.com/images/Q315r_enlarg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4105" y="1988457"/>
            <a:ext cx="4743962" cy="356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diamond.ac.uk/Beamlines/Mx/Equipment-on-Demand/Dehumidifier-HC1/A-little-background-on-dehydration/base/04/text_files/file/document/mitegen_esquem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135" y="3326992"/>
            <a:ext cx="2524125" cy="292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H="1">
            <a:off x="5995851" y="3801291"/>
            <a:ext cx="344859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775166" y="3796936"/>
            <a:ext cx="2072641" cy="131064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3770813" y="3561806"/>
            <a:ext cx="2081347" cy="22642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288973" y="3775166"/>
            <a:ext cx="1602376" cy="38317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3762103" y="2834640"/>
            <a:ext cx="2129246" cy="95358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rved Right Arrow 2"/>
          <p:cNvSpPr/>
          <p:nvPr/>
        </p:nvSpPr>
        <p:spPr>
          <a:xfrm>
            <a:off x="5473700" y="6108700"/>
            <a:ext cx="317500" cy="4318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Curved Right Arrow 13"/>
          <p:cNvSpPr/>
          <p:nvPr/>
        </p:nvSpPr>
        <p:spPr>
          <a:xfrm flipH="1" flipV="1">
            <a:off x="6032500" y="6070600"/>
            <a:ext cx="381000" cy="4445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66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ChangeArrowheads="1"/>
          </p:cNvSpPr>
          <p:nvPr/>
        </p:nvSpPr>
        <p:spPr bwMode="auto">
          <a:xfrm>
            <a:off x="655638" y="2139950"/>
            <a:ext cx="7772400" cy="374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50000"/>
              </a:lnSpc>
              <a:buFontTx/>
              <a:buNone/>
            </a:pPr>
            <a:r>
              <a:rPr lang="en-US" altLang="en-US" sz="4400" b="1">
                <a:solidFill>
                  <a:srgbClr val="008000"/>
                </a:solidFill>
              </a:rPr>
              <a:t>Overlaps</a:t>
            </a:r>
          </a:p>
          <a:p>
            <a:pPr algn="ctr">
              <a:lnSpc>
                <a:spcPct val="150000"/>
              </a:lnSpc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</a:rPr>
              <a:t>Radiation Damage</a:t>
            </a:r>
          </a:p>
          <a:p>
            <a:pPr algn="ctr">
              <a:lnSpc>
                <a:spcPct val="150000"/>
              </a:lnSpc>
              <a:buFontTx/>
              <a:buNone/>
            </a:pPr>
            <a:r>
              <a:rPr lang="en-US" altLang="en-US" sz="4400" b="1">
                <a:solidFill>
                  <a:srgbClr val="008000"/>
                </a:solidFill>
              </a:rPr>
              <a:t>Signal to noise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414338"/>
            <a:ext cx="7772400" cy="1143000"/>
          </a:xfrm>
          <a:noFill/>
          <a:ln/>
        </p:spPr>
        <p:txBody>
          <a:bodyPr/>
          <a:lstStyle/>
          <a:p>
            <a:r>
              <a:rPr lang="en-US" altLang="en-US" sz="5400"/>
              <a:t>Why do structures fail?</a:t>
            </a:r>
          </a:p>
        </p:txBody>
      </p:sp>
    </p:spTree>
    <p:extLst>
      <p:ext uri="{BB962C8B-B14F-4D97-AF65-F5344CB8AC3E}">
        <p14:creationId xmlns:p14="http://schemas.microsoft.com/office/powerpoint/2010/main" val="31044789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60488"/>
          </a:xfrm>
          <a:noFill/>
        </p:spPr>
        <p:txBody>
          <a:bodyPr/>
          <a:lstStyle/>
          <a:p>
            <a:r>
              <a:rPr lang="en-US" altLang="en-US" sz="5400">
                <a:solidFill>
                  <a:schemeClr val="tx1"/>
                </a:solidFill>
              </a:rPr>
              <a:t>Specific damage</a:t>
            </a:r>
          </a:p>
        </p:txBody>
      </p:sp>
      <p:pic>
        <p:nvPicPr>
          <p:cNvPr id="303107" name="phaser.avi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1828800" y="1827213"/>
            <a:ext cx="5486400" cy="41148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3108" name="Text Box 4"/>
          <p:cNvSpPr txBox="1">
            <a:spLocks noChangeArrowheads="1"/>
          </p:cNvSpPr>
          <p:nvPr/>
        </p:nvSpPr>
        <p:spPr bwMode="auto">
          <a:xfrm>
            <a:off x="2867025" y="6081713"/>
            <a:ext cx="3409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experimentally-obtained phases</a:t>
            </a:r>
          </a:p>
        </p:txBody>
      </p:sp>
    </p:spTree>
    <p:extLst>
      <p:ext uri="{BB962C8B-B14F-4D97-AF65-F5344CB8AC3E}">
        <p14:creationId xmlns:p14="http://schemas.microsoft.com/office/powerpoint/2010/main" val="4400108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" fill="hold"/>
                                        <p:tgtEl>
                                          <p:spTgt spid="303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310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3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03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107"/>
                  </p:tgtEl>
                </p:cond>
              </p:nextCondLst>
            </p:seq>
          </p:childTnLst>
        </p:cTn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“streak camera”?</a:t>
            </a:r>
            <a:endParaRPr lang="en-US" dirty="0"/>
          </a:p>
        </p:txBody>
      </p:sp>
      <p:pic>
        <p:nvPicPr>
          <p:cNvPr id="1028" name="Picture 4" descr="http://adsc-xray.com/images/Q315r_enlarg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4105" y="1988457"/>
            <a:ext cx="4743962" cy="356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diamond.ac.uk/Beamlines/Mx/Equipment-on-Demand/Dehumidifier-HC1/A-little-background-on-dehydration/base/04/text_files/file/document/mitegen_esquem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135" y="3326992"/>
            <a:ext cx="2524125" cy="292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3762103" y="2834640"/>
            <a:ext cx="5682343" cy="2272937"/>
            <a:chOff x="3762103" y="2834640"/>
            <a:chExt cx="5682343" cy="2272937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5995851" y="3801291"/>
              <a:ext cx="3448595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3775166" y="3796936"/>
              <a:ext cx="2072641" cy="1310641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3770813" y="3561806"/>
              <a:ext cx="2081347" cy="226423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4288973" y="3775166"/>
              <a:ext cx="1602376" cy="38317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3762103" y="2834640"/>
              <a:ext cx="2129246" cy="953589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urved Right Arrow 13"/>
          <p:cNvSpPr/>
          <p:nvPr/>
        </p:nvSpPr>
        <p:spPr>
          <a:xfrm>
            <a:off x="5473700" y="6108700"/>
            <a:ext cx="317500" cy="4318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Curved Right Arrow 15"/>
          <p:cNvSpPr/>
          <p:nvPr/>
        </p:nvSpPr>
        <p:spPr>
          <a:xfrm flipH="1" flipV="1">
            <a:off x="6032500" y="6070600"/>
            <a:ext cx="381000" cy="4445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&quot;No&quot; Symbol 2"/>
          <p:cNvSpPr/>
          <p:nvPr/>
        </p:nvSpPr>
        <p:spPr>
          <a:xfrm>
            <a:off x="5130800" y="5740400"/>
            <a:ext cx="1625600" cy="1257300"/>
          </a:xfrm>
          <a:prstGeom prst="noSmoking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203700" y="1397000"/>
            <a:ext cx="4889229" cy="1143575"/>
            <a:chOff x="4978400" y="1612900"/>
            <a:chExt cx="4889229" cy="1143575"/>
          </a:xfrm>
        </p:grpSpPr>
        <p:sp>
          <p:nvSpPr>
            <p:cNvPr id="4" name="TextBox 3"/>
            <p:cNvSpPr txBox="1"/>
            <p:nvPr/>
          </p:nvSpPr>
          <p:spPr>
            <a:xfrm>
              <a:off x="5067300" y="1612900"/>
              <a:ext cx="25074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</a:rPr>
                <a:t>0.1 mm/pixel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505700" y="1955800"/>
              <a:ext cx="236192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</a:rPr>
                <a:t>= 4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ms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</a:rPr>
                <a:t>/pixel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35600" y="2171700"/>
              <a:ext cx="17556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</a:rPr>
                <a:t>25 mm/s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4978400" y="2235200"/>
              <a:ext cx="2451100" cy="127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0311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34861 L 3.05556E-6 0.3625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1" y="0"/>
            <a:ext cx="73152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5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80115"/>
            <a:ext cx="14630400" cy="14630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03120" y="3461657"/>
            <a:ext cx="130629" cy="17504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17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Individual spots at 768 </a:t>
            </a:r>
            <a:r>
              <a:rPr lang="en-US" sz="3600" dirty="0" err="1" smtClean="0"/>
              <a:t>kGy</a:t>
            </a:r>
            <a:r>
              <a:rPr lang="en-US" sz="3600" dirty="0" smtClean="0"/>
              <a:t>/s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6493853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8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58900" y="5524500"/>
            <a:ext cx="121633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r"/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2541" y="6344529"/>
            <a:ext cx="2783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Same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xtal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different spots</a:t>
            </a:r>
          </a:p>
        </p:txBody>
      </p:sp>
    </p:spTree>
    <p:extLst>
      <p:ext uri="{BB962C8B-B14F-4D97-AF65-F5344CB8AC3E}">
        <p14:creationId xmlns:p14="http://schemas.microsoft.com/office/powerpoint/2010/main" val="190545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Individual spots at 768 </a:t>
            </a:r>
            <a:r>
              <a:rPr lang="en-US" sz="3600" dirty="0" err="1" smtClean="0"/>
              <a:t>kGy</a:t>
            </a:r>
            <a:r>
              <a:rPr lang="en-US" sz="3600" dirty="0" smtClean="0"/>
              <a:t>/s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5595186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2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58900" y="5524500"/>
            <a:ext cx="121633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r"/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2541" y="6344529"/>
            <a:ext cx="2783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Same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xtal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different spots</a:t>
            </a:r>
          </a:p>
        </p:txBody>
      </p:sp>
    </p:spTree>
    <p:extLst>
      <p:ext uri="{BB962C8B-B14F-4D97-AF65-F5344CB8AC3E}">
        <p14:creationId xmlns:p14="http://schemas.microsoft.com/office/powerpoint/2010/main" val="4281640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Individual spots at 768 </a:t>
            </a:r>
            <a:r>
              <a:rPr lang="en-US" sz="3600" dirty="0" err="1" smtClean="0"/>
              <a:t>kGy</a:t>
            </a:r>
            <a:r>
              <a:rPr lang="en-US" sz="3600" dirty="0" smtClean="0"/>
              <a:t>/s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8536699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6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58900" y="5524500"/>
            <a:ext cx="121633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r"/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2541" y="6344529"/>
            <a:ext cx="2783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Same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xtal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different spots</a:t>
            </a:r>
          </a:p>
        </p:txBody>
      </p:sp>
    </p:spTree>
    <p:extLst>
      <p:ext uri="{BB962C8B-B14F-4D97-AF65-F5344CB8AC3E}">
        <p14:creationId xmlns:p14="http://schemas.microsoft.com/office/powerpoint/2010/main" val="55361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Individual spots at 768 </a:t>
            </a:r>
            <a:r>
              <a:rPr lang="en-US" sz="3600" dirty="0" err="1" smtClean="0"/>
              <a:t>kGy</a:t>
            </a:r>
            <a:r>
              <a:rPr lang="en-US" sz="3600" dirty="0" smtClean="0"/>
              <a:t>/s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4670287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0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58900" y="5524500"/>
            <a:ext cx="121633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r"/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2541" y="6344529"/>
            <a:ext cx="2783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Same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xtal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different spots</a:t>
            </a:r>
          </a:p>
        </p:txBody>
      </p:sp>
    </p:spTree>
    <p:extLst>
      <p:ext uri="{BB962C8B-B14F-4D97-AF65-F5344CB8AC3E}">
        <p14:creationId xmlns:p14="http://schemas.microsoft.com/office/powerpoint/2010/main" val="378683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Individual spots at 768 </a:t>
            </a:r>
            <a:r>
              <a:rPr lang="en-US" sz="3600" dirty="0" err="1" smtClean="0"/>
              <a:t>kGy</a:t>
            </a:r>
            <a:r>
              <a:rPr lang="en-US" sz="3600" dirty="0" smtClean="0"/>
              <a:t>/s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6858799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4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58900" y="5524500"/>
            <a:ext cx="121633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r"/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2541" y="6344529"/>
            <a:ext cx="2783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Same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xtal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different spots</a:t>
            </a:r>
          </a:p>
        </p:txBody>
      </p:sp>
    </p:spTree>
    <p:extLst>
      <p:ext uri="{BB962C8B-B14F-4D97-AF65-F5344CB8AC3E}">
        <p14:creationId xmlns:p14="http://schemas.microsoft.com/office/powerpoint/2010/main" val="52094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Individual spots at 768 </a:t>
            </a:r>
            <a:r>
              <a:rPr lang="en-US" sz="3600" dirty="0" err="1" smtClean="0"/>
              <a:t>kGy</a:t>
            </a:r>
            <a:r>
              <a:rPr lang="en-US" sz="3600" dirty="0" smtClean="0"/>
              <a:t>/s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8250240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8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58900" y="5524500"/>
            <a:ext cx="121633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r"/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2541" y="6344529"/>
            <a:ext cx="2783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Same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xtal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different spots</a:t>
            </a:r>
          </a:p>
        </p:txBody>
      </p:sp>
    </p:spTree>
    <p:extLst>
      <p:ext uri="{BB962C8B-B14F-4D97-AF65-F5344CB8AC3E}">
        <p14:creationId xmlns:p14="http://schemas.microsoft.com/office/powerpoint/2010/main" val="95829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Individual spots at 768 </a:t>
            </a:r>
            <a:r>
              <a:rPr lang="en-US" sz="3600" dirty="0" err="1" smtClean="0"/>
              <a:t>kGy</a:t>
            </a:r>
            <a:r>
              <a:rPr lang="en-US" sz="3600" dirty="0" smtClean="0"/>
              <a:t>/s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024642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2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58900" y="5524500"/>
            <a:ext cx="121633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algn="r"/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541" y="6344529"/>
            <a:ext cx="2783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Same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xtal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different spots</a:t>
            </a:r>
          </a:p>
        </p:txBody>
      </p:sp>
    </p:spTree>
    <p:extLst>
      <p:ext uri="{BB962C8B-B14F-4D97-AF65-F5344CB8AC3E}">
        <p14:creationId xmlns:p14="http://schemas.microsoft.com/office/powerpoint/2010/main" val="402840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9010" name="Object 2"/>
          <p:cNvGraphicFramePr>
            <a:graphicFrameLocks noChangeAspect="1"/>
          </p:cNvGraphicFramePr>
          <p:nvPr/>
        </p:nvGraphicFramePr>
        <p:xfrm>
          <a:off x="419100" y="49213"/>
          <a:ext cx="8547100" cy="680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9" name="Chart" r:id="rId3" imgW="6096075" imgH="4857725" progId="MSGraph.Chart.8">
                  <p:embed followColorScheme="full"/>
                </p:oleObj>
              </mc:Choice>
              <mc:Fallback>
                <p:oleObj name="Chart" r:id="rId3" imgW="6096075" imgH="4857725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" y="49213"/>
                        <a:ext cx="8547100" cy="680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9011" name="Rectangle 3"/>
          <p:cNvSpPr>
            <a:spLocks noChangeArrowheads="1"/>
          </p:cNvSpPr>
          <p:nvPr/>
        </p:nvSpPr>
        <p:spPr bwMode="auto">
          <a:xfrm>
            <a:off x="0" y="6491288"/>
            <a:ext cx="4832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Holton, J. M. (2007) </a:t>
            </a:r>
            <a:r>
              <a:rPr lang="en-US" altLang="en-US" i="1">
                <a:solidFill>
                  <a:srgbClr val="000000"/>
                </a:solidFill>
              </a:rPr>
              <a:t>J. Synch. Rad.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 b="1">
                <a:solidFill>
                  <a:srgbClr val="000000"/>
                </a:solidFill>
              </a:rPr>
              <a:t>14</a:t>
            </a:r>
            <a:r>
              <a:rPr lang="en-US" altLang="en-US">
                <a:solidFill>
                  <a:srgbClr val="000000"/>
                </a:solidFill>
              </a:rPr>
              <a:t>, 51-72.</a:t>
            </a:r>
          </a:p>
        </p:txBody>
      </p:sp>
    </p:spTree>
    <p:extLst>
      <p:ext uri="{BB962C8B-B14F-4D97-AF65-F5344CB8AC3E}">
        <p14:creationId xmlns:p14="http://schemas.microsoft.com/office/powerpoint/2010/main" val="9345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xtal24big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es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time at 674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</a:p>
        </p:txBody>
      </p:sp>
    </p:spTree>
    <p:extLst>
      <p:ext uri="{BB962C8B-B14F-4D97-AF65-F5344CB8AC3E}">
        <p14:creationId xmlns:p14="http://schemas.microsoft.com/office/powerpoint/2010/main" val="55415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xtal12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est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643.198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tap:   0.4 s on  +  1 s off  +  on again</a:t>
            </a:r>
          </a:p>
        </p:txBody>
      </p:sp>
    </p:spTree>
    <p:extLst>
      <p:ext uri="{BB962C8B-B14F-4D97-AF65-F5344CB8AC3E}">
        <p14:creationId xmlns:p14="http://schemas.microsoft.com/office/powerpoint/2010/main" val="19612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Double-tap: no dark progression at 675 </a:t>
            </a:r>
            <a:r>
              <a:rPr lang="en-US" sz="3600" dirty="0" err="1" smtClean="0"/>
              <a:t>kGy</a:t>
            </a:r>
            <a:r>
              <a:rPr lang="en-US" sz="3600" dirty="0" smtClean="0"/>
              <a:t>/s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5269949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16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8206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Double-tap: no </a:t>
            </a:r>
            <a:r>
              <a:rPr lang="en-US" sz="3600" dirty="0"/>
              <a:t>dark progression at 675 </a:t>
            </a:r>
            <a:r>
              <a:rPr lang="en-US" sz="3600" dirty="0" err="1"/>
              <a:t>kGy</a:t>
            </a:r>
            <a:r>
              <a:rPr lang="en-US" sz="3600" dirty="0"/>
              <a:t>/s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4242179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0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7580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xtal14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es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tap:   0.4 s on  +  1 s off  +  on again</a:t>
            </a:r>
          </a:p>
        </p:txBody>
      </p:sp>
    </p:spTree>
    <p:extLst>
      <p:ext uri="{BB962C8B-B14F-4D97-AF65-F5344CB8AC3E}">
        <p14:creationId xmlns:p14="http://schemas.microsoft.com/office/powerpoint/2010/main" val="153660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Xtal15</a:t>
            </a:r>
            <a:r>
              <a:rPr lang="en-US" baseline="0" dirty="0" smtClean="0"/>
              <a:t> slow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tap lite:   5 s on  +  12.6 s off  +  on again</a:t>
            </a:r>
          </a:p>
        </p:txBody>
      </p:sp>
      <p:pic>
        <p:nvPicPr>
          <p:cNvPr id="7" name="slow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2.2434" end="13827.20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5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Xtal15 fast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tap lite:   5 s on  +  12.6 s off  +  on again</a:t>
            </a:r>
          </a:p>
        </p:txBody>
      </p:sp>
      <p:pic>
        <p:nvPicPr>
          <p:cNvPr id="6" name="tes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4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Individual spots at 44.3 </a:t>
            </a:r>
            <a:r>
              <a:rPr lang="en-US" sz="3600" dirty="0" err="1" smtClean="0"/>
              <a:t>kGy</a:t>
            </a:r>
            <a:r>
              <a:rPr lang="en-US" sz="3600" dirty="0" smtClean="0"/>
              <a:t>/s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1167004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4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37000" y="6108700"/>
            <a:ext cx="1941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(seconds)</a:t>
            </a:r>
          </a:p>
        </p:txBody>
      </p:sp>
    </p:spTree>
    <p:extLst>
      <p:ext uri="{BB962C8B-B14F-4D97-AF65-F5344CB8AC3E}">
        <p14:creationId xmlns:p14="http://schemas.microsoft.com/office/powerpoint/2010/main" val="280360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Individual spots at 44.3 </a:t>
            </a:r>
            <a:r>
              <a:rPr lang="en-US" sz="3600" dirty="0" err="1" smtClean="0"/>
              <a:t>kGy</a:t>
            </a:r>
            <a:r>
              <a:rPr lang="en-US" sz="3600" dirty="0" smtClean="0"/>
              <a:t>/s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5626054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8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37000" y="6108700"/>
            <a:ext cx="1941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(seconds)</a:t>
            </a:r>
          </a:p>
        </p:txBody>
      </p:sp>
    </p:spTree>
    <p:extLst>
      <p:ext uri="{BB962C8B-B14F-4D97-AF65-F5344CB8AC3E}">
        <p14:creationId xmlns:p14="http://schemas.microsoft.com/office/powerpoint/2010/main" val="35153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Individual spots at 44.3 </a:t>
            </a:r>
            <a:r>
              <a:rPr lang="en-US" sz="3600" dirty="0" err="1" smtClean="0"/>
              <a:t>kGy</a:t>
            </a:r>
            <a:r>
              <a:rPr lang="en-US" sz="3600" dirty="0" smtClean="0"/>
              <a:t>/s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8462723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2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37000" y="6108700"/>
            <a:ext cx="1941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(seconds)</a:t>
            </a:r>
          </a:p>
        </p:txBody>
      </p:sp>
    </p:spTree>
    <p:extLst>
      <p:ext uri="{BB962C8B-B14F-4D97-AF65-F5344CB8AC3E}">
        <p14:creationId xmlns:p14="http://schemas.microsoft.com/office/powerpoint/2010/main" val="394238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2738" name="Object 2"/>
          <p:cNvGraphicFramePr>
            <a:graphicFrameLocks noChangeAspect="1"/>
          </p:cNvGraphicFramePr>
          <p:nvPr/>
        </p:nvGraphicFramePr>
        <p:xfrm>
          <a:off x="419100" y="49213"/>
          <a:ext cx="8547100" cy="680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3" name="Chart" r:id="rId3" imgW="6096075" imgH="4857725" progId="MSGraph.Chart.8">
                  <p:embed followColorScheme="full"/>
                </p:oleObj>
              </mc:Choice>
              <mc:Fallback>
                <p:oleObj name="Chart" r:id="rId3" imgW="6096075" imgH="4857725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" y="49213"/>
                        <a:ext cx="8547100" cy="680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2739" name="Rectangle 3"/>
          <p:cNvSpPr>
            <a:spLocks noChangeArrowheads="1"/>
          </p:cNvSpPr>
          <p:nvPr/>
        </p:nvSpPr>
        <p:spPr bwMode="auto">
          <a:xfrm>
            <a:off x="0" y="6491288"/>
            <a:ext cx="4832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Holton, J. M. (2007) </a:t>
            </a:r>
            <a:r>
              <a:rPr lang="en-US" altLang="en-US" i="1">
                <a:solidFill>
                  <a:srgbClr val="000000"/>
                </a:solidFill>
              </a:rPr>
              <a:t>J. Synch. Rad.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 b="1">
                <a:solidFill>
                  <a:srgbClr val="000000"/>
                </a:solidFill>
              </a:rPr>
              <a:t>14</a:t>
            </a:r>
            <a:r>
              <a:rPr lang="en-US" altLang="en-US">
                <a:solidFill>
                  <a:srgbClr val="000000"/>
                </a:solidFill>
              </a:rPr>
              <a:t>, 51-72.</a:t>
            </a:r>
          </a:p>
        </p:txBody>
      </p:sp>
      <p:sp>
        <p:nvSpPr>
          <p:cNvPr id="372740" name="Text Box 4"/>
          <p:cNvSpPr txBox="1">
            <a:spLocks noChangeArrowheads="1"/>
          </p:cNvSpPr>
          <p:nvPr/>
        </p:nvSpPr>
        <p:spPr bwMode="auto">
          <a:xfrm>
            <a:off x="5949950" y="4746625"/>
            <a:ext cx="2692400" cy="955675"/>
          </a:xfrm>
          <a:prstGeom prst="rect">
            <a:avLst/>
          </a:prstGeom>
          <a:solidFill>
            <a:srgbClr val="FFFF99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</a:rPr>
              <a:t>must be same phi value!</a:t>
            </a:r>
          </a:p>
        </p:txBody>
      </p:sp>
      <p:grpSp>
        <p:nvGrpSpPr>
          <p:cNvPr id="372741" name="Group 5"/>
          <p:cNvGrpSpPr>
            <a:grpSpLocks/>
          </p:cNvGrpSpPr>
          <p:nvPr/>
        </p:nvGrpSpPr>
        <p:grpSpPr bwMode="auto">
          <a:xfrm>
            <a:off x="2827338" y="1143000"/>
            <a:ext cx="347662" cy="1204913"/>
            <a:chOff x="1687" y="1186"/>
            <a:chExt cx="219" cy="650"/>
          </a:xfrm>
        </p:grpSpPr>
        <p:sp>
          <p:nvSpPr>
            <p:cNvPr id="372742" name="Line 6"/>
            <p:cNvSpPr>
              <a:spLocks noChangeShapeType="1"/>
            </p:cNvSpPr>
            <p:nvPr/>
          </p:nvSpPr>
          <p:spPr bwMode="auto">
            <a:xfrm>
              <a:off x="1906" y="1279"/>
              <a:ext cx="0" cy="517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2743" name="Text Box 7"/>
            <p:cNvSpPr txBox="1">
              <a:spLocks noChangeArrowheads="1"/>
            </p:cNvSpPr>
            <p:nvPr/>
          </p:nvSpPr>
          <p:spPr bwMode="auto">
            <a:xfrm>
              <a:off x="1687" y="1186"/>
              <a:ext cx="196" cy="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3333CC"/>
                  </a:solidFill>
                </a:rPr>
                <a:t>1</a:t>
              </a:r>
            </a:p>
          </p:txBody>
        </p:sp>
        <p:sp>
          <p:nvSpPr>
            <p:cNvPr id="372744" name="Text Box 8"/>
            <p:cNvSpPr txBox="1">
              <a:spLocks noChangeArrowheads="1"/>
            </p:cNvSpPr>
            <p:nvPr/>
          </p:nvSpPr>
          <p:spPr bwMode="auto">
            <a:xfrm>
              <a:off x="1698" y="1638"/>
              <a:ext cx="196" cy="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3333CC"/>
                  </a:solidFill>
                </a:rPr>
                <a:t>0</a:t>
              </a:r>
            </a:p>
          </p:txBody>
        </p:sp>
      </p:grpSp>
      <p:sp>
        <p:nvSpPr>
          <p:cNvPr id="372745" name="Text Box 9"/>
          <p:cNvSpPr txBox="1">
            <a:spLocks noChangeArrowheads="1"/>
          </p:cNvSpPr>
          <p:nvPr/>
        </p:nvSpPr>
        <p:spPr bwMode="auto">
          <a:xfrm>
            <a:off x="5645150" y="3529013"/>
            <a:ext cx="1635125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9900"/>
                </a:solidFill>
              </a:rPr>
              <a:t>-CH</a:t>
            </a:r>
            <a:r>
              <a:rPr lang="en-US" altLang="en-US" baseline="-25000">
                <a:solidFill>
                  <a:srgbClr val="009900"/>
                </a:solidFill>
              </a:rPr>
              <a:t>2</a:t>
            </a:r>
            <a:r>
              <a:rPr lang="en-US" altLang="en-US">
                <a:solidFill>
                  <a:srgbClr val="009900"/>
                </a:solidFill>
              </a:rPr>
              <a:t>-Se-CH</a:t>
            </a:r>
            <a:r>
              <a:rPr lang="en-US" altLang="en-US" baseline="-25000">
                <a:solidFill>
                  <a:srgbClr val="009900"/>
                </a:solidFill>
              </a:rPr>
              <a:t>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200">
              <a:solidFill>
                <a:srgbClr val="0099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990000"/>
                </a:solidFill>
              </a:rPr>
              <a:t>-CH</a:t>
            </a:r>
            <a:r>
              <a:rPr lang="en-US" altLang="en-US" baseline="-25000">
                <a:solidFill>
                  <a:srgbClr val="990000"/>
                </a:solidFill>
              </a:rPr>
              <a:t>2</a:t>
            </a:r>
            <a:r>
              <a:rPr lang="en-US" altLang="en-US">
                <a:solidFill>
                  <a:srgbClr val="990000"/>
                </a:solidFill>
              </a:rPr>
              <a:t>  </a:t>
            </a:r>
            <a:r>
              <a:rPr lang="en-US" altLang="en-US">
                <a:solidFill>
                  <a:srgbClr val="990000"/>
                </a:solidFill>
                <a:cs typeface="Arial" charset="0"/>
              </a:rPr>
              <a:t> </a:t>
            </a:r>
            <a:r>
              <a:rPr lang="en-US" altLang="en-US">
                <a:solidFill>
                  <a:srgbClr val="990000"/>
                </a:solidFill>
              </a:rPr>
              <a:t>Se-CH</a:t>
            </a:r>
            <a:r>
              <a:rPr lang="en-US" altLang="en-US" baseline="-25000">
                <a:solidFill>
                  <a:srgbClr val="990000"/>
                </a:solidFill>
              </a:rPr>
              <a:t>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aseline="-2500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9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2740" grpId="0" animBg="1"/>
    </p:bld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Wiggle to get </a:t>
            </a:r>
            <a:r>
              <a:rPr lang="en-US" dirty="0" err="1" smtClean="0"/>
              <a:t>fulls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4254500" y="3581400"/>
            <a:ext cx="508000" cy="482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225800" y="1485900"/>
            <a:ext cx="2540000" cy="5410200"/>
          </a:xfrm>
          <a:custGeom>
            <a:avLst/>
            <a:gdLst>
              <a:gd name="connsiteX0" fmla="*/ 0 w 2540000"/>
              <a:gd name="connsiteY0" fmla="*/ 0 h 5410200"/>
              <a:gd name="connsiteX1" fmla="*/ 1358900 w 2540000"/>
              <a:gd name="connsiteY1" fmla="*/ 2374900 h 5410200"/>
              <a:gd name="connsiteX2" fmla="*/ 2540000 w 2540000"/>
              <a:gd name="connsiteY2" fmla="*/ 5410200 h 5410200"/>
              <a:gd name="connsiteX3" fmla="*/ 2540000 w 2540000"/>
              <a:gd name="connsiteY3" fmla="*/ 5410200 h 541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0000" h="5410200">
                <a:moveTo>
                  <a:pt x="0" y="0"/>
                </a:moveTo>
                <a:cubicBezTo>
                  <a:pt x="467783" y="736600"/>
                  <a:pt x="935567" y="1473200"/>
                  <a:pt x="1358900" y="2374900"/>
                </a:cubicBezTo>
                <a:cubicBezTo>
                  <a:pt x="1782233" y="3276600"/>
                  <a:pt x="2540000" y="5410200"/>
                  <a:pt x="2540000" y="5410200"/>
                </a:cubicBezTo>
                <a:lnTo>
                  <a:pt x="2540000" y="541020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4175646">
            <a:off x="4942859" y="5562599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Ewald sphere</a:t>
            </a:r>
          </a:p>
        </p:txBody>
      </p:sp>
    </p:spTree>
    <p:extLst>
      <p:ext uri="{BB962C8B-B14F-4D97-AF65-F5344CB8AC3E}">
        <p14:creationId xmlns:p14="http://schemas.microsoft.com/office/powerpoint/2010/main" val="414531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223 -0.00185 L 0.18055 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39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Slow wiggle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4" t="3274" b="33377"/>
          <a:stretch/>
        </p:blipFill>
        <p:spPr>
          <a:xfrm>
            <a:off x="-228600" y="-1045028"/>
            <a:ext cx="9766663" cy="92680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7" b="37381"/>
          <a:stretch/>
        </p:blipFill>
        <p:spPr>
          <a:xfrm>
            <a:off x="-204651" y="-944880"/>
            <a:ext cx="9738360" cy="916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74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Dose rate: same </a:t>
            </a:r>
            <a:r>
              <a:rPr lang="en-US" sz="3600" dirty="0" err="1" smtClean="0"/>
              <a:t>hkl</a:t>
            </a:r>
            <a:r>
              <a:rPr lang="en-US" sz="3600" dirty="0" smtClean="0"/>
              <a:t>, same </a:t>
            </a:r>
            <a:r>
              <a:rPr lang="en-US" sz="3600" dirty="0" err="1" smtClean="0"/>
              <a:t>xtal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7713762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6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0240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Dose rate: same </a:t>
            </a:r>
            <a:r>
              <a:rPr lang="en-US" sz="3600" dirty="0" err="1" smtClean="0"/>
              <a:t>hkl</a:t>
            </a:r>
            <a:r>
              <a:rPr lang="en-US" sz="3600" dirty="0" smtClean="0"/>
              <a:t>, same </a:t>
            </a:r>
            <a:r>
              <a:rPr lang="en-US" sz="3600" dirty="0" err="1" smtClean="0"/>
              <a:t>xtal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7518958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0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788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Dose rate: same </a:t>
            </a:r>
            <a:r>
              <a:rPr lang="en-US" sz="3600" dirty="0" err="1" smtClean="0"/>
              <a:t>hkl</a:t>
            </a:r>
            <a:r>
              <a:rPr lang="en-US" sz="3600" dirty="0" smtClean="0"/>
              <a:t>, same </a:t>
            </a:r>
            <a:r>
              <a:rPr lang="en-US" sz="3600" dirty="0" err="1" smtClean="0"/>
              <a:t>xtal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3668193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4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8579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Dose rate: same </a:t>
            </a:r>
            <a:r>
              <a:rPr lang="en-US" sz="3600" dirty="0" err="1" smtClean="0"/>
              <a:t>hkl</a:t>
            </a:r>
            <a:r>
              <a:rPr lang="en-US" sz="3600" dirty="0" smtClean="0"/>
              <a:t>, same </a:t>
            </a:r>
            <a:r>
              <a:rPr lang="en-US" sz="3600" dirty="0" err="1" smtClean="0"/>
              <a:t>xtal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7668102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8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4621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Dose rate: same </a:t>
            </a:r>
            <a:r>
              <a:rPr lang="en-US" sz="3600" dirty="0" err="1" smtClean="0"/>
              <a:t>hkl</a:t>
            </a:r>
            <a:r>
              <a:rPr lang="en-US" sz="3600" dirty="0" smtClean="0"/>
              <a:t>, same </a:t>
            </a:r>
            <a:r>
              <a:rPr lang="en-US" sz="3600" dirty="0" err="1" smtClean="0"/>
              <a:t>xtal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2310309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32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2169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Dose rate: same </a:t>
            </a:r>
            <a:r>
              <a:rPr lang="en-US" sz="3600" dirty="0" err="1" smtClean="0"/>
              <a:t>hkl</a:t>
            </a:r>
            <a:r>
              <a:rPr lang="en-US" sz="3600" dirty="0" smtClean="0"/>
              <a:t>, same </a:t>
            </a:r>
            <a:r>
              <a:rPr lang="en-US" sz="3600" dirty="0" err="1" smtClean="0"/>
              <a:t>xtal</a:t>
            </a:r>
            <a:endParaRPr lang="en-US" sz="3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1579648"/>
              </p:ext>
            </p:extLst>
          </p:nvPr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6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-358967" y="29972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 (photons)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9200" y="612140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 (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8356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Xtal12 before &amp; after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morphological dose-rate effect?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4" t="3037" b="10593"/>
          <a:stretch/>
        </p:blipFill>
        <p:spPr>
          <a:xfrm>
            <a:off x="1092200" y="1066800"/>
            <a:ext cx="6908800" cy="5384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8" r="24444"/>
          <a:stretch/>
        </p:blipFill>
        <p:spPr>
          <a:xfrm>
            <a:off x="1066800" y="1079500"/>
            <a:ext cx="6908800" cy="53836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1" r="24167"/>
          <a:stretch/>
        </p:blipFill>
        <p:spPr>
          <a:xfrm>
            <a:off x="1066800" y="1066800"/>
            <a:ext cx="6934200" cy="540904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295400" y="1447800"/>
            <a:ext cx="6656417" cy="2743200"/>
            <a:chOff x="1295400" y="1447800"/>
            <a:chExt cx="6656417" cy="2743200"/>
          </a:xfrm>
        </p:grpSpPr>
        <p:sp>
          <p:nvSpPr>
            <p:cNvPr id="8" name="TextBox 7"/>
            <p:cNvSpPr txBox="1"/>
            <p:nvPr/>
          </p:nvSpPr>
          <p:spPr>
            <a:xfrm>
              <a:off x="1295400" y="1447800"/>
              <a:ext cx="20617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Arial" panose="020B0604020202020204" pitchFamily="34" charset="0"/>
                </a:rPr>
                <a:t>110 </a:t>
              </a:r>
              <a:r>
                <a:rPr lang="en-US" sz="3200" b="1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kGy</a:t>
              </a:r>
              <a:r>
                <a:rPr lang="en-US" sz="3200" b="1" dirty="0">
                  <a:solidFill>
                    <a:prstClr val="black"/>
                  </a:solidFill>
                  <a:latin typeface="Arial" panose="020B0604020202020204" pitchFamily="34" charset="0"/>
                </a:rPr>
                <a:t>/s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867400" y="1447800"/>
              <a:ext cx="208441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Arial" panose="020B0604020202020204" pitchFamily="34" charset="0"/>
                </a:rPr>
                <a:t>720 </a:t>
              </a:r>
              <a:r>
                <a:rPr lang="en-US" sz="3200" b="1" dirty="0" err="1">
                  <a:solidFill>
                    <a:prstClr val="black"/>
                  </a:solidFill>
                  <a:latin typeface="Arial" panose="020B0604020202020204" pitchFamily="34" charset="0"/>
                </a:rPr>
                <a:t>kGy</a:t>
              </a:r>
              <a:r>
                <a:rPr lang="en-US" sz="3200" b="1" dirty="0">
                  <a:solidFill>
                    <a:prstClr val="black"/>
                  </a:solidFill>
                  <a:latin typeface="Arial" panose="020B0604020202020204" pitchFamily="34" charset="0"/>
                </a:rPr>
                <a:t>/s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5867400" y="2057400"/>
              <a:ext cx="914400" cy="16002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8" idx="2"/>
            </p:cNvCxnSpPr>
            <p:nvPr/>
          </p:nvCxnSpPr>
          <p:spPr>
            <a:xfrm>
              <a:off x="2326292" y="2032575"/>
              <a:ext cx="1102708" cy="215842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0311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Xtal4_t1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est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260.38179999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Solvent “reaction” at 764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</a:p>
        </p:txBody>
      </p:sp>
    </p:spTree>
    <p:extLst>
      <p:ext uri="{BB962C8B-B14F-4D97-AF65-F5344CB8AC3E}">
        <p14:creationId xmlns:p14="http://schemas.microsoft.com/office/powerpoint/2010/main" val="406918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762" name="Picture 2" descr="tris_vs_fluence_400e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1233488"/>
            <a:ext cx="762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376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63500"/>
            <a:ext cx="8229600" cy="1143000"/>
          </a:xfrm>
          <a:noFill/>
          <a:ln/>
        </p:spPr>
        <p:txBody>
          <a:bodyPr/>
          <a:lstStyle/>
          <a:p>
            <a:r>
              <a:rPr lang="en-US" altLang="en-US" sz="3600" b="1"/>
              <a:t>Damage faster than photon hits!</a:t>
            </a:r>
          </a:p>
        </p:txBody>
      </p:sp>
      <p:sp>
        <p:nvSpPr>
          <p:cNvPr id="373764" name="Text Box 4"/>
          <p:cNvSpPr txBox="1">
            <a:spLocks noChangeArrowheads="1"/>
          </p:cNvSpPr>
          <p:nvPr/>
        </p:nvSpPr>
        <p:spPr bwMode="auto">
          <a:xfrm>
            <a:off x="3303588" y="6153150"/>
            <a:ext cx="31416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fluence (10</a:t>
            </a:r>
            <a:r>
              <a:rPr lang="en-US" altLang="en-US" b="1" baseline="30000">
                <a:solidFill>
                  <a:srgbClr val="000000"/>
                </a:solidFill>
              </a:rPr>
              <a:t>15</a:t>
            </a:r>
            <a:r>
              <a:rPr lang="en-US" altLang="en-US" b="1">
                <a:solidFill>
                  <a:srgbClr val="000000"/>
                </a:solidFill>
              </a:rPr>
              <a:t> photons/mm</a:t>
            </a:r>
            <a:r>
              <a:rPr lang="en-US" altLang="en-US" b="1" baseline="30000">
                <a:solidFill>
                  <a:srgbClr val="000000"/>
                </a:solidFill>
              </a:rPr>
              <a:t>2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373765" name="Text Box 5"/>
          <p:cNvSpPr txBox="1">
            <a:spLocks noChangeArrowheads="1"/>
          </p:cNvSpPr>
          <p:nvPr/>
        </p:nvSpPr>
        <p:spPr bwMode="auto">
          <a:xfrm rot="-5400000">
            <a:off x="-685006" y="3518694"/>
            <a:ext cx="258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Fraction unconverted </a:t>
            </a:r>
          </a:p>
        </p:txBody>
      </p:sp>
      <p:sp>
        <p:nvSpPr>
          <p:cNvPr id="373766" name="Text Box 6"/>
          <p:cNvSpPr txBox="1">
            <a:spLocks noChangeArrowheads="1"/>
          </p:cNvSpPr>
          <p:nvPr/>
        </p:nvSpPr>
        <p:spPr bwMode="auto">
          <a:xfrm>
            <a:off x="2586038" y="865188"/>
            <a:ext cx="433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25mM SeMet in 25% glycerol</a:t>
            </a:r>
          </a:p>
        </p:txBody>
      </p:sp>
      <p:sp>
        <p:nvSpPr>
          <p:cNvPr id="373767" name="Text Box 7"/>
          <p:cNvSpPr txBox="1">
            <a:spLocks noChangeArrowheads="1"/>
          </p:cNvSpPr>
          <p:nvPr/>
        </p:nvSpPr>
        <p:spPr bwMode="auto">
          <a:xfrm rot="-5400000">
            <a:off x="-1395412" y="3492500"/>
            <a:ext cx="4972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>
                <a:solidFill>
                  <a:srgbClr val="000000"/>
                </a:solidFill>
              </a:rPr>
              <a:t>      0.0         0.2         0.4         0.6          0.8         1.0</a:t>
            </a:r>
          </a:p>
        </p:txBody>
      </p:sp>
      <p:sp>
        <p:nvSpPr>
          <p:cNvPr id="373768" name="Text Box 8"/>
          <p:cNvSpPr txBox="1">
            <a:spLocks noChangeArrowheads="1"/>
          </p:cNvSpPr>
          <p:nvPr/>
        </p:nvSpPr>
        <p:spPr bwMode="auto">
          <a:xfrm>
            <a:off x="1133475" y="5756275"/>
            <a:ext cx="7634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0          50         100        150        200       250         300       350        400</a:t>
            </a:r>
          </a:p>
        </p:txBody>
      </p:sp>
      <p:sp>
        <p:nvSpPr>
          <p:cNvPr id="373770" name="Rectangle 10"/>
          <p:cNvSpPr>
            <a:spLocks noChangeArrowheads="1"/>
          </p:cNvSpPr>
          <p:nvPr/>
        </p:nvSpPr>
        <p:spPr bwMode="auto">
          <a:xfrm>
            <a:off x="0" y="6491288"/>
            <a:ext cx="4832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Holton, J. M. (2007) </a:t>
            </a:r>
            <a:r>
              <a:rPr lang="en-US" altLang="en-US" i="1">
                <a:solidFill>
                  <a:srgbClr val="000000"/>
                </a:solidFill>
              </a:rPr>
              <a:t>J. Synch. Rad.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 b="1">
                <a:solidFill>
                  <a:srgbClr val="000000"/>
                </a:solidFill>
              </a:rPr>
              <a:t>14</a:t>
            </a:r>
            <a:r>
              <a:rPr lang="en-US" altLang="en-US">
                <a:solidFill>
                  <a:srgbClr val="000000"/>
                </a:solidFill>
              </a:rPr>
              <a:t>, 51-72.</a:t>
            </a:r>
          </a:p>
        </p:txBody>
      </p:sp>
      <p:sp>
        <p:nvSpPr>
          <p:cNvPr id="373775" name="Text Box 15"/>
          <p:cNvSpPr txBox="1">
            <a:spLocks noChangeArrowheads="1"/>
          </p:cNvSpPr>
          <p:nvPr/>
        </p:nvSpPr>
        <p:spPr bwMode="auto">
          <a:xfrm>
            <a:off x="1662113" y="1412875"/>
            <a:ext cx="1520825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9900"/>
                </a:solidFill>
              </a:rPr>
              <a:t>-CH</a:t>
            </a:r>
            <a:r>
              <a:rPr lang="en-US" altLang="en-US" baseline="-25000">
                <a:solidFill>
                  <a:srgbClr val="009900"/>
                </a:solidFill>
              </a:rPr>
              <a:t>2</a:t>
            </a:r>
            <a:r>
              <a:rPr lang="en-US" altLang="en-US">
                <a:solidFill>
                  <a:srgbClr val="009900"/>
                </a:solidFill>
              </a:rPr>
              <a:t>-Se-CH</a:t>
            </a:r>
            <a:r>
              <a:rPr lang="en-US" altLang="en-US" baseline="-25000">
                <a:solidFill>
                  <a:srgbClr val="009900"/>
                </a:solidFill>
              </a:rPr>
              <a:t>3</a:t>
            </a:r>
            <a:endParaRPr lang="en-US" altLang="en-US" sz="1200">
              <a:solidFill>
                <a:srgbClr val="009900"/>
              </a:solidFill>
            </a:endParaRPr>
          </a:p>
        </p:txBody>
      </p:sp>
      <p:sp>
        <p:nvSpPr>
          <p:cNvPr id="373776" name="Text Box 16"/>
          <p:cNvSpPr txBox="1">
            <a:spLocks noChangeArrowheads="1"/>
          </p:cNvSpPr>
          <p:nvPr/>
        </p:nvSpPr>
        <p:spPr bwMode="auto">
          <a:xfrm>
            <a:off x="6559550" y="4581525"/>
            <a:ext cx="1635125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990000"/>
                </a:solidFill>
              </a:rPr>
              <a:t>-CH</a:t>
            </a:r>
            <a:r>
              <a:rPr lang="en-US" altLang="en-US" baseline="-25000">
                <a:solidFill>
                  <a:srgbClr val="990000"/>
                </a:solidFill>
              </a:rPr>
              <a:t>2</a:t>
            </a:r>
            <a:r>
              <a:rPr lang="en-US" altLang="en-US">
                <a:solidFill>
                  <a:srgbClr val="990000"/>
                </a:solidFill>
              </a:rPr>
              <a:t>  </a:t>
            </a:r>
            <a:r>
              <a:rPr lang="en-US" altLang="en-US">
                <a:solidFill>
                  <a:srgbClr val="990000"/>
                </a:solidFill>
                <a:cs typeface="Arial" charset="0"/>
              </a:rPr>
              <a:t> </a:t>
            </a:r>
            <a:r>
              <a:rPr lang="en-US" altLang="en-US">
                <a:solidFill>
                  <a:srgbClr val="990000"/>
                </a:solidFill>
              </a:rPr>
              <a:t>Se-CH</a:t>
            </a:r>
            <a:r>
              <a:rPr lang="en-US" altLang="en-US" baseline="-25000">
                <a:solidFill>
                  <a:srgbClr val="99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856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x</a:t>
            </a:r>
            <a:r>
              <a:rPr lang="en-US" dirty="0" smtClean="0"/>
              <a:t>tal4_t2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est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767.541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Solvent “reaction” at 764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</a:p>
        </p:txBody>
      </p:sp>
    </p:spTree>
    <p:extLst>
      <p:ext uri="{BB962C8B-B14F-4D97-AF65-F5344CB8AC3E}">
        <p14:creationId xmlns:p14="http://schemas.microsoft.com/office/powerpoint/2010/main" val="105210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xtal13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est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445.7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tap:   0.4 s on  +  1 s off  +  on again</a:t>
            </a:r>
          </a:p>
        </p:txBody>
      </p:sp>
    </p:spTree>
    <p:extLst>
      <p:ext uri="{BB962C8B-B14F-4D97-AF65-F5344CB8AC3E}">
        <p14:creationId xmlns:p14="http://schemas.microsoft.com/office/powerpoint/2010/main" val="218199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xtal13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 tap:   0.4 s on  +  1 s off  +  on again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"/>
            <a:ext cx="9144000" cy="62345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"/>
            <a:ext cx="9144000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4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H</a:t>
            </a:r>
            <a:r>
              <a:rPr lang="en-US" baseline="-25000" dirty="0" smtClean="0"/>
              <a:t>2</a:t>
            </a:r>
            <a:r>
              <a:rPr lang="en-US" dirty="0" smtClean="0"/>
              <a:t> are we making?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Meents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 (2010) claimed:</a:t>
            </a:r>
          </a:p>
          <a:p>
            <a:pPr marL="0" indent="0"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400 molecules of H2 for 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every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12.5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keV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photon“ 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 3.3x10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-7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/J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200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100 um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 0.24 J</a:t>
            </a:r>
          </a:p>
          <a:p>
            <a:pPr marL="0" indent="0"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= 1.2x10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-8 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100 um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of water = 6.7x10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-8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18%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of water has reacted!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43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xtal5_t1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est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174.22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 “shrinks?” at 764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</a:p>
        </p:txBody>
      </p:sp>
    </p:spTree>
    <p:extLst>
      <p:ext uri="{BB962C8B-B14F-4D97-AF65-F5344CB8AC3E}">
        <p14:creationId xmlns:p14="http://schemas.microsoft.com/office/powerpoint/2010/main" val="62303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xtal5_t2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est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13.6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 “shrinks?” at 764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</a:p>
        </p:txBody>
      </p:sp>
    </p:spTree>
    <p:extLst>
      <p:ext uri="{BB962C8B-B14F-4D97-AF65-F5344CB8AC3E}">
        <p14:creationId xmlns:p14="http://schemas.microsoft.com/office/powerpoint/2010/main" val="334414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Xtal5_t1 graph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graph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76200"/>
            <a:ext cx="6705600" cy="6705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306805" y="92710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Spot intensity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62900" y="200660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seconds</a:t>
            </a:r>
          </a:p>
        </p:txBody>
      </p:sp>
    </p:spTree>
    <p:extLst>
      <p:ext uri="{BB962C8B-B14F-4D97-AF65-F5344CB8AC3E}">
        <p14:creationId xmlns:p14="http://schemas.microsoft.com/office/powerpoint/2010/main" val="4307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Xtal4_t1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est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16.34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bubbles?  764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</a:p>
        </p:txBody>
      </p:sp>
    </p:spTree>
    <p:extLst>
      <p:ext uri="{BB962C8B-B14F-4D97-AF65-F5344CB8AC3E}">
        <p14:creationId xmlns:p14="http://schemas.microsoft.com/office/powerpoint/2010/main" val="421315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Xtal5_t1 graph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graph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190500"/>
            <a:ext cx="67056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8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pPr>
              <a:lnSpc>
                <a:spcPct val="200000"/>
              </a:lnSpc>
            </a:pPr>
            <a:r>
              <a:rPr lang="en-US" dirty="0" smtClean="0"/>
              <a:t>Same D</a:t>
            </a:r>
            <a:r>
              <a:rPr lang="en-US" baseline="-25000" dirty="0" smtClean="0"/>
              <a:t>1/2</a:t>
            </a:r>
            <a:r>
              <a:rPr lang="en-US" dirty="0" smtClean="0"/>
              <a:t> at ~700 and ~70 </a:t>
            </a:r>
            <a:r>
              <a:rPr lang="en-US" dirty="0" err="1" smtClean="0"/>
              <a:t>kGy</a:t>
            </a:r>
            <a:r>
              <a:rPr lang="en-US" dirty="0" smtClean="0"/>
              <a:t>/s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No dark progression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Delay in beam = delay in bubbles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Shrinkage suggests “radio-</a:t>
            </a:r>
            <a:r>
              <a:rPr lang="en-US" dirty="0" err="1" smtClean="0"/>
              <a:t>dessication</a:t>
            </a:r>
            <a:r>
              <a:rPr lang="en-US" dirty="0" smtClean="0"/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18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86" name="Picture 2" descr="tris_vs_crosssec_400e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1233488"/>
            <a:ext cx="762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478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63500"/>
            <a:ext cx="8229600" cy="1143000"/>
          </a:xfrm>
          <a:noFill/>
          <a:ln/>
        </p:spPr>
        <p:txBody>
          <a:bodyPr/>
          <a:lstStyle/>
          <a:p>
            <a:r>
              <a:rPr lang="en-US" altLang="en-US" sz="3600" b="1"/>
              <a:t>Damage faster than photon hits!</a:t>
            </a:r>
          </a:p>
        </p:txBody>
      </p:sp>
      <p:sp>
        <p:nvSpPr>
          <p:cNvPr id="374788" name="Text Box 4"/>
          <p:cNvSpPr txBox="1">
            <a:spLocks noChangeArrowheads="1"/>
          </p:cNvSpPr>
          <p:nvPr/>
        </p:nvSpPr>
        <p:spPr bwMode="auto">
          <a:xfrm>
            <a:off x="3303588" y="6153150"/>
            <a:ext cx="31416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fluence (10</a:t>
            </a:r>
            <a:r>
              <a:rPr lang="en-US" altLang="en-US" b="1" baseline="30000">
                <a:solidFill>
                  <a:srgbClr val="000000"/>
                </a:solidFill>
              </a:rPr>
              <a:t>15</a:t>
            </a:r>
            <a:r>
              <a:rPr lang="en-US" altLang="en-US" b="1">
                <a:solidFill>
                  <a:srgbClr val="000000"/>
                </a:solidFill>
              </a:rPr>
              <a:t> photons/mm</a:t>
            </a:r>
            <a:r>
              <a:rPr lang="en-US" altLang="en-US" b="1" baseline="30000">
                <a:solidFill>
                  <a:srgbClr val="000000"/>
                </a:solidFill>
              </a:rPr>
              <a:t>2</a:t>
            </a:r>
            <a:r>
              <a:rPr lang="en-US" alt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374789" name="Text Box 5"/>
          <p:cNvSpPr txBox="1">
            <a:spLocks noChangeArrowheads="1"/>
          </p:cNvSpPr>
          <p:nvPr/>
        </p:nvSpPr>
        <p:spPr bwMode="auto">
          <a:xfrm rot="-5400000">
            <a:off x="-685006" y="3518694"/>
            <a:ext cx="258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Fraction unconverted </a:t>
            </a:r>
          </a:p>
        </p:txBody>
      </p:sp>
      <p:sp>
        <p:nvSpPr>
          <p:cNvPr id="374790" name="Text Box 6"/>
          <p:cNvSpPr txBox="1">
            <a:spLocks noChangeArrowheads="1"/>
          </p:cNvSpPr>
          <p:nvPr/>
        </p:nvSpPr>
        <p:spPr bwMode="auto">
          <a:xfrm>
            <a:off x="2586038" y="865188"/>
            <a:ext cx="433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25mM SeMet in 25% glycerol</a:t>
            </a:r>
          </a:p>
        </p:txBody>
      </p:sp>
      <p:sp>
        <p:nvSpPr>
          <p:cNvPr id="374791" name="Text Box 7"/>
          <p:cNvSpPr txBox="1">
            <a:spLocks noChangeArrowheads="1"/>
          </p:cNvSpPr>
          <p:nvPr/>
        </p:nvSpPr>
        <p:spPr bwMode="auto">
          <a:xfrm rot="-5400000">
            <a:off x="-1395412" y="3492500"/>
            <a:ext cx="4972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>
                <a:solidFill>
                  <a:srgbClr val="000000"/>
                </a:solidFill>
              </a:rPr>
              <a:t>      0.0         0.2         0.4         0.6          0.8         1.0</a:t>
            </a:r>
          </a:p>
        </p:txBody>
      </p:sp>
      <p:sp>
        <p:nvSpPr>
          <p:cNvPr id="374792" name="Text Box 8"/>
          <p:cNvSpPr txBox="1">
            <a:spLocks noChangeArrowheads="1"/>
          </p:cNvSpPr>
          <p:nvPr/>
        </p:nvSpPr>
        <p:spPr bwMode="auto">
          <a:xfrm>
            <a:off x="1133475" y="5756275"/>
            <a:ext cx="7634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0          50         100        150        200       250         300       350        400</a:t>
            </a:r>
          </a:p>
        </p:txBody>
      </p:sp>
      <p:sp>
        <p:nvSpPr>
          <p:cNvPr id="374794" name="Text Box 10"/>
          <p:cNvSpPr txBox="1">
            <a:spLocks noChangeArrowheads="1"/>
          </p:cNvSpPr>
          <p:nvPr/>
        </p:nvSpPr>
        <p:spPr bwMode="auto">
          <a:xfrm rot="1050221">
            <a:off x="3976688" y="3052763"/>
            <a:ext cx="3300412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875A2D"/>
                </a:solidFill>
              </a:rPr>
              <a:t>fraction of Se atoms hit</a:t>
            </a:r>
          </a:p>
        </p:txBody>
      </p:sp>
      <p:sp>
        <p:nvSpPr>
          <p:cNvPr id="374795" name="Rectangle 11"/>
          <p:cNvSpPr>
            <a:spLocks noChangeArrowheads="1"/>
          </p:cNvSpPr>
          <p:nvPr/>
        </p:nvSpPr>
        <p:spPr bwMode="auto">
          <a:xfrm>
            <a:off x="0" y="6491288"/>
            <a:ext cx="4832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Holton, J. M. (2007) </a:t>
            </a:r>
            <a:r>
              <a:rPr lang="en-US" altLang="en-US" i="1">
                <a:solidFill>
                  <a:srgbClr val="000000"/>
                </a:solidFill>
              </a:rPr>
              <a:t>J. Synch. Rad.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 b="1">
                <a:solidFill>
                  <a:srgbClr val="000000"/>
                </a:solidFill>
              </a:rPr>
              <a:t>14</a:t>
            </a:r>
            <a:r>
              <a:rPr lang="en-US" altLang="en-US">
                <a:solidFill>
                  <a:srgbClr val="000000"/>
                </a:solidFill>
              </a:rPr>
              <a:t>, 51-72.</a:t>
            </a:r>
          </a:p>
        </p:txBody>
      </p:sp>
      <p:grpSp>
        <p:nvGrpSpPr>
          <p:cNvPr id="374796" name="Group 12"/>
          <p:cNvGrpSpPr>
            <a:grpSpLocks/>
          </p:cNvGrpSpPr>
          <p:nvPr/>
        </p:nvGrpSpPr>
        <p:grpSpPr bwMode="auto">
          <a:xfrm>
            <a:off x="2700338" y="3552825"/>
            <a:ext cx="2598737" cy="366713"/>
            <a:chOff x="1701" y="2238"/>
            <a:chExt cx="1637" cy="231"/>
          </a:xfrm>
        </p:grpSpPr>
        <p:sp>
          <p:nvSpPr>
            <p:cNvPr id="374797" name="Text Box 13"/>
            <p:cNvSpPr txBox="1">
              <a:spLocks noChangeArrowheads="1"/>
            </p:cNvSpPr>
            <p:nvPr/>
          </p:nvSpPr>
          <p:spPr bwMode="auto">
            <a:xfrm>
              <a:off x="1701" y="2238"/>
              <a:ext cx="12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50% Se atoms hit</a:t>
              </a:r>
            </a:p>
          </p:txBody>
        </p:sp>
        <p:sp>
          <p:nvSpPr>
            <p:cNvPr id="374798" name="Line 14"/>
            <p:cNvSpPr>
              <a:spLocks noChangeShapeType="1"/>
            </p:cNvSpPr>
            <p:nvPr/>
          </p:nvSpPr>
          <p:spPr bwMode="auto">
            <a:xfrm flipV="1">
              <a:off x="2904" y="2257"/>
              <a:ext cx="434" cy="1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74799" name="Group 15"/>
          <p:cNvGrpSpPr>
            <a:grpSpLocks/>
          </p:cNvGrpSpPr>
          <p:nvPr/>
        </p:nvGrpSpPr>
        <p:grpSpPr bwMode="auto">
          <a:xfrm>
            <a:off x="2765425" y="4056063"/>
            <a:ext cx="2800350" cy="1443037"/>
            <a:chOff x="1742" y="2555"/>
            <a:chExt cx="1764" cy="909"/>
          </a:xfrm>
        </p:grpSpPr>
        <p:sp>
          <p:nvSpPr>
            <p:cNvPr id="374800" name="Text Box 16"/>
            <p:cNvSpPr txBox="1">
              <a:spLocks noChangeArrowheads="1"/>
            </p:cNvSpPr>
            <p:nvPr/>
          </p:nvSpPr>
          <p:spPr bwMode="auto">
            <a:xfrm>
              <a:off x="1742" y="2555"/>
              <a:ext cx="17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100% Se-C bonds broken</a:t>
              </a:r>
            </a:p>
          </p:txBody>
        </p:sp>
        <p:sp>
          <p:nvSpPr>
            <p:cNvPr id="374801" name="Line 17"/>
            <p:cNvSpPr>
              <a:spLocks noChangeShapeType="1"/>
            </p:cNvSpPr>
            <p:nvPr/>
          </p:nvSpPr>
          <p:spPr bwMode="auto">
            <a:xfrm>
              <a:off x="2635" y="2801"/>
              <a:ext cx="695" cy="6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74802" name="Text Box 18"/>
          <p:cNvSpPr txBox="1">
            <a:spLocks noChangeArrowheads="1"/>
          </p:cNvSpPr>
          <p:nvPr/>
        </p:nvSpPr>
        <p:spPr bwMode="auto">
          <a:xfrm>
            <a:off x="1662113" y="1412875"/>
            <a:ext cx="1520825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9900"/>
                </a:solidFill>
              </a:rPr>
              <a:t>-CH</a:t>
            </a:r>
            <a:r>
              <a:rPr lang="en-US" altLang="en-US" baseline="-25000">
                <a:solidFill>
                  <a:srgbClr val="009900"/>
                </a:solidFill>
              </a:rPr>
              <a:t>2</a:t>
            </a:r>
            <a:r>
              <a:rPr lang="en-US" altLang="en-US">
                <a:solidFill>
                  <a:srgbClr val="009900"/>
                </a:solidFill>
              </a:rPr>
              <a:t>-Se-CH</a:t>
            </a:r>
            <a:r>
              <a:rPr lang="en-US" altLang="en-US" baseline="-25000">
                <a:solidFill>
                  <a:srgbClr val="009900"/>
                </a:solidFill>
              </a:rPr>
              <a:t>3</a:t>
            </a:r>
            <a:endParaRPr lang="en-US" altLang="en-US" sz="1200">
              <a:solidFill>
                <a:srgbClr val="009900"/>
              </a:solidFill>
            </a:endParaRPr>
          </a:p>
        </p:txBody>
      </p:sp>
      <p:sp>
        <p:nvSpPr>
          <p:cNvPr id="374803" name="Text Box 19"/>
          <p:cNvSpPr txBox="1">
            <a:spLocks noChangeArrowheads="1"/>
          </p:cNvSpPr>
          <p:nvPr/>
        </p:nvSpPr>
        <p:spPr bwMode="auto">
          <a:xfrm>
            <a:off x="6559550" y="4581525"/>
            <a:ext cx="1635125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990000"/>
                </a:solidFill>
              </a:rPr>
              <a:t>-CH</a:t>
            </a:r>
            <a:r>
              <a:rPr lang="en-US" altLang="en-US" baseline="-25000">
                <a:solidFill>
                  <a:srgbClr val="990000"/>
                </a:solidFill>
              </a:rPr>
              <a:t>2</a:t>
            </a:r>
            <a:r>
              <a:rPr lang="en-US" altLang="en-US">
                <a:solidFill>
                  <a:srgbClr val="990000"/>
                </a:solidFill>
              </a:rPr>
              <a:t>  </a:t>
            </a:r>
            <a:r>
              <a:rPr lang="en-US" altLang="en-US">
                <a:solidFill>
                  <a:srgbClr val="990000"/>
                </a:solidFill>
                <a:cs typeface="Arial" charset="0"/>
              </a:rPr>
              <a:t> </a:t>
            </a:r>
            <a:r>
              <a:rPr lang="en-US" altLang="en-US">
                <a:solidFill>
                  <a:srgbClr val="990000"/>
                </a:solidFill>
              </a:rPr>
              <a:t>Se-CH</a:t>
            </a:r>
            <a:r>
              <a:rPr lang="en-US" altLang="en-US" baseline="-25000">
                <a:solidFill>
                  <a:srgbClr val="99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5248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3600" smtClean="0"/>
              <a:t>Room Temperature Damage (powder)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3" t="20450" r="34270" b="12219"/>
          <a:stretch>
            <a:fillRect/>
          </a:stretch>
        </p:blipFill>
        <p:spPr bwMode="auto">
          <a:xfrm>
            <a:off x="841375" y="1422400"/>
            <a:ext cx="7291388" cy="493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2" name="Text Box 4"/>
          <p:cNvSpPr txBox="1">
            <a:spLocks noChangeArrowheads="1"/>
          </p:cNvSpPr>
          <p:nvPr/>
        </p:nvSpPr>
        <p:spPr bwMode="auto">
          <a:xfrm rot="777455">
            <a:off x="2492375" y="5907088"/>
            <a:ext cx="1301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</a:rPr>
              <a:t>dose (kGy)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 rot="-2486863">
            <a:off x="6835775" y="5378450"/>
            <a:ext cx="93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</a:rPr>
              <a:t>sin(</a:t>
            </a:r>
            <a:r>
              <a:rPr lang="el-GR" altLang="en-US" sz="1800">
                <a:solidFill>
                  <a:prstClr val="black"/>
                </a:solidFill>
                <a:cs typeface="Arial" charset="0"/>
              </a:rPr>
              <a:t>θ</a:t>
            </a:r>
            <a:r>
              <a:rPr lang="en-US" altLang="en-US" sz="1800">
                <a:solidFill>
                  <a:prstClr val="black"/>
                </a:solidFill>
              </a:rPr>
              <a:t>)/</a:t>
            </a:r>
            <a:r>
              <a:rPr lang="el-GR" altLang="en-US" sz="1800">
                <a:solidFill>
                  <a:prstClr val="black"/>
                </a:solidFill>
                <a:cs typeface="Arial" charset="0"/>
              </a:rPr>
              <a:t>λ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 rot="-5400000">
            <a:off x="-734218" y="3248818"/>
            <a:ext cx="290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</a:rPr>
              <a:t>fraction of starting intensity</a:t>
            </a:r>
            <a:endParaRPr lang="el-GR" altLang="en-US" sz="180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5025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19577" r="34120" b="15088"/>
          <a:stretch>
            <a:fillRect/>
          </a:stretch>
        </p:blipFill>
        <p:spPr bwMode="auto">
          <a:xfrm>
            <a:off x="969963" y="1474788"/>
            <a:ext cx="7181850" cy="47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3600" smtClean="0"/>
              <a:t>Cryo Temperature Damage (powder)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 rot="511266">
            <a:off x="2490788" y="5915025"/>
            <a:ext cx="137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</a:rPr>
              <a:t>dose (MGy)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 rot="-2132495">
            <a:off x="6835775" y="5378450"/>
            <a:ext cx="93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</a:rPr>
              <a:t>sin(</a:t>
            </a:r>
            <a:r>
              <a:rPr lang="el-GR" altLang="en-US" sz="1800">
                <a:solidFill>
                  <a:prstClr val="black"/>
                </a:solidFill>
                <a:cs typeface="Arial" charset="0"/>
              </a:rPr>
              <a:t>θ</a:t>
            </a:r>
            <a:r>
              <a:rPr lang="en-US" altLang="en-US" sz="1800">
                <a:solidFill>
                  <a:prstClr val="black"/>
                </a:solidFill>
              </a:rPr>
              <a:t>)/</a:t>
            </a:r>
            <a:r>
              <a:rPr lang="el-GR" altLang="en-US" sz="1800">
                <a:solidFill>
                  <a:prstClr val="black"/>
                </a:solidFill>
                <a:cs typeface="Arial" charset="0"/>
              </a:rPr>
              <a:t>λ</a:t>
            </a: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 rot="-5400000">
            <a:off x="-734218" y="3248818"/>
            <a:ext cx="290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</a:rPr>
              <a:t>fraction of starting intensity</a:t>
            </a:r>
            <a:endParaRPr lang="el-GR" altLang="en-US" sz="180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7925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Room temperature damage rate</a:t>
            </a:r>
          </a:p>
        </p:txBody>
      </p:sp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990600" y="1397000"/>
          <a:ext cx="7442200" cy="494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0" name="Chart" r:id="rId3" imgW="6096075" imgH="4057642" progId="MSGraph.Chart.8">
                  <p:embed followColorScheme="full"/>
                </p:oleObj>
              </mc:Choice>
              <mc:Fallback>
                <p:oleObj name="Chart" r:id="rId3" imgW="6096075" imgH="405764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397000"/>
                        <a:ext cx="7442200" cy="494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779838" y="6122988"/>
            <a:ext cx="203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prstClr val="black"/>
                </a:solidFill>
              </a:rPr>
              <a:t>dose rate (kGy/s)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 rot="-5400000">
            <a:off x="-723106" y="3518694"/>
            <a:ext cx="3168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prstClr val="black"/>
                </a:solidFill>
              </a:rPr>
              <a:t>dose at half intensity (MGy)</a:t>
            </a:r>
          </a:p>
        </p:txBody>
      </p:sp>
    </p:spTree>
    <p:extLst>
      <p:ext uri="{BB962C8B-B14F-4D97-AF65-F5344CB8AC3E}">
        <p14:creationId xmlns:p14="http://schemas.microsoft.com/office/powerpoint/2010/main" val="1041775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Room temperature damage rate</a:t>
            </a:r>
          </a:p>
        </p:txBody>
      </p:sp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990600" y="1397000"/>
          <a:ext cx="7442200" cy="494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4" name="Chart" r:id="rId3" imgW="6096075" imgH="4057642" progId="MSGraph.Chart.8">
                  <p:embed followColorScheme="full"/>
                </p:oleObj>
              </mc:Choice>
              <mc:Fallback>
                <p:oleObj name="Chart" r:id="rId3" imgW="6096075" imgH="405764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397000"/>
                        <a:ext cx="7442200" cy="494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779838" y="6122988"/>
            <a:ext cx="203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prstClr val="black"/>
                </a:solidFill>
              </a:rPr>
              <a:t>dose rate (kGy/s)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 rot="-5400000">
            <a:off x="-723106" y="3518694"/>
            <a:ext cx="3168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prstClr val="black"/>
                </a:solidFill>
              </a:rPr>
              <a:t>dose at half intensity (MGy)</a:t>
            </a:r>
          </a:p>
        </p:txBody>
      </p:sp>
    </p:spTree>
    <p:extLst>
      <p:ext uri="{BB962C8B-B14F-4D97-AF65-F5344CB8AC3E}">
        <p14:creationId xmlns:p14="http://schemas.microsoft.com/office/powerpoint/2010/main" val="12325989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Room temperature damage rate</a:t>
            </a:r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990600" y="1397000"/>
          <a:ext cx="7442200" cy="494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8" name="Chart" r:id="rId3" imgW="6096075" imgH="4057642" progId="MSGraph.Chart.8">
                  <p:embed followColorScheme="full"/>
                </p:oleObj>
              </mc:Choice>
              <mc:Fallback>
                <p:oleObj name="Chart" r:id="rId3" imgW="6096075" imgH="405764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397000"/>
                        <a:ext cx="7442200" cy="494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779838" y="6122988"/>
            <a:ext cx="203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prstClr val="black"/>
                </a:solidFill>
              </a:rPr>
              <a:t>dose rate (kGy/s)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 rot="-5400000">
            <a:off x="-723106" y="3518694"/>
            <a:ext cx="3168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prstClr val="black"/>
                </a:solidFill>
              </a:rPr>
              <a:t>dose at half intensity (MGy)</a:t>
            </a:r>
          </a:p>
        </p:txBody>
      </p:sp>
    </p:spTree>
    <p:extLst>
      <p:ext uri="{BB962C8B-B14F-4D97-AF65-F5344CB8AC3E}">
        <p14:creationId xmlns:p14="http://schemas.microsoft.com/office/powerpoint/2010/main" val="41339882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Room temperature damage rate</a:t>
            </a:r>
          </a:p>
        </p:txBody>
      </p:sp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990600" y="1397000"/>
          <a:ext cx="7442200" cy="494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52" name="Chart" r:id="rId3" imgW="6096075" imgH="4057642" progId="MSGraph.Chart.8">
                  <p:embed followColorScheme="full"/>
                </p:oleObj>
              </mc:Choice>
              <mc:Fallback>
                <p:oleObj name="Chart" r:id="rId3" imgW="6096075" imgH="405764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397000"/>
                        <a:ext cx="7442200" cy="494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3779838" y="6122988"/>
            <a:ext cx="203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prstClr val="black"/>
                </a:solidFill>
              </a:rPr>
              <a:t>dose rate (kGy/s)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 rot="-5400000">
            <a:off x="-723106" y="3518694"/>
            <a:ext cx="3168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prstClr val="black"/>
                </a:solidFill>
              </a:rPr>
              <a:t>dose at half intensity (MGy)</a:t>
            </a:r>
          </a:p>
        </p:txBody>
      </p:sp>
    </p:spTree>
    <p:extLst>
      <p:ext uri="{BB962C8B-B14F-4D97-AF65-F5344CB8AC3E}">
        <p14:creationId xmlns:p14="http://schemas.microsoft.com/office/powerpoint/2010/main" val="29950170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4000" smtClean="0"/>
              <a:t>Room temperature damage rates</a:t>
            </a:r>
          </a:p>
        </p:txBody>
      </p:sp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990600" y="1612900"/>
          <a:ext cx="7442200" cy="494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6" name="Chart" r:id="rId3" imgW="6096075" imgH="4057642" progId="MSGraph.Chart.8">
                  <p:embed followColorScheme="full"/>
                </p:oleObj>
              </mc:Choice>
              <mc:Fallback>
                <p:oleObj name="Chart" r:id="rId3" imgW="6096075" imgH="405764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612900"/>
                        <a:ext cx="7442200" cy="494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3779838" y="6338888"/>
            <a:ext cx="203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prstClr val="black"/>
                </a:solidFill>
              </a:rPr>
              <a:t>dose rate (kGy/s)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 rot="-5400000">
            <a:off x="-723106" y="3734594"/>
            <a:ext cx="3168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prstClr val="black"/>
                </a:solidFill>
              </a:rPr>
              <a:t>dose at half intensity (MGy)</a:t>
            </a:r>
          </a:p>
        </p:txBody>
      </p:sp>
    </p:spTree>
    <p:extLst>
      <p:ext uri="{BB962C8B-B14F-4D97-AF65-F5344CB8AC3E}">
        <p14:creationId xmlns:p14="http://schemas.microsoft.com/office/powerpoint/2010/main" val="41955643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4000" smtClean="0"/>
              <a:t>Dose-rate dependence of damage</a:t>
            </a:r>
          </a:p>
        </p:txBody>
      </p:sp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993775" y="1600200"/>
          <a:ext cx="7464425" cy="536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00" name="Chart" r:id="rId3" imgW="6096075" imgH="4381562" progId="MSGraph.Chart.8">
                  <p:embed followColorScheme="full"/>
                </p:oleObj>
              </mc:Choice>
              <mc:Fallback>
                <p:oleObj name="Chart" r:id="rId3" imgW="6096075" imgH="438156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775" y="1600200"/>
                        <a:ext cx="7464425" cy="536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779838" y="6338888"/>
            <a:ext cx="203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prstClr val="black"/>
                </a:solidFill>
              </a:rPr>
              <a:t>dose rate (kGy/s)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 rot="-5400000">
            <a:off x="-785018" y="3734593"/>
            <a:ext cx="329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prstClr val="black"/>
                </a:solidFill>
              </a:rPr>
              <a:t>maximum useful dose (MGy)</a:t>
            </a:r>
          </a:p>
        </p:txBody>
      </p:sp>
    </p:spTree>
    <p:extLst>
      <p:ext uri="{BB962C8B-B14F-4D97-AF65-F5344CB8AC3E}">
        <p14:creationId xmlns:p14="http://schemas.microsoft.com/office/powerpoint/2010/main" val="28098017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Dose-rate dependence of damage</a:t>
            </a:r>
          </a:p>
        </p:txBody>
      </p:sp>
      <p:graphicFrame>
        <p:nvGraphicFramePr>
          <p:cNvPr id="10243" name="Object 3"/>
          <p:cNvGraphicFramePr>
            <a:graphicFrameLocks noChangeAspect="1"/>
          </p:cNvGraphicFramePr>
          <p:nvPr/>
        </p:nvGraphicFramePr>
        <p:xfrm>
          <a:off x="823913" y="1158875"/>
          <a:ext cx="7702550" cy="598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24" name="Chart" r:id="rId3" imgW="6248321" imgH="4867172" progId="MSGraph.Chart.8">
                  <p:embed followColorScheme="full"/>
                </p:oleObj>
              </mc:Choice>
              <mc:Fallback>
                <p:oleObj name="Chart" r:id="rId3" imgW="6248321" imgH="486717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913" y="1158875"/>
                        <a:ext cx="7702550" cy="598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779838" y="6338888"/>
            <a:ext cx="203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prstClr val="black"/>
                </a:solidFill>
              </a:rPr>
              <a:t>dose rate (kGy/s)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 rot="-5400000">
            <a:off x="-785018" y="3263106"/>
            <a:ext cx="329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prstClr val="black"/>
                </a:solidFill>
              </a:rPr>
              <a:t>maximum useful dose (MGy)</a:t>
            </a:r>
          </a:p>
        </p:txBody>
      </p:sp>
    </p:spTree>
    <p:extLst>
      <p:ext uri="{BB962C8B-B14F-4D97-AF65-F5344CB8AC3E}">
        <p14:creationId xmlns:p14="http://schemas.microsoft.com/office/powerpoint/2010/main" val="30705797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Dose-rate dependence of damage</a:t>
            </a:r>
          </a:p>
        </p:txBody>
      </p:sp>
      <p:graphicFrame>
        <p:nvGraphicFramePr>
          <p:cNvPr id="1126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7810438"/>
              </p:ext>
            </p:extLst>
          </p:nvPr>
        </p:nvGraphicFramePr>
        <p:xfrm>
          <a:off x="823913" y="1158875"/>
          <a:ext cx="7702550" cy="598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8" name="Chart" r:id="rId3" imgW="6258039" imgH="4876890" progId="MSGraph.Chart.8">
                  <p:embed followColorScheme="full"/>
                </p:oleObj>
              </mc:Choice>
              <mc:Fallback>
                <p:oleObj name="Chart" r:id="rId3" imgW="6258039" imgH="487689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913" y="1158875"/>
                        <a:ext cx="7702550" cy="598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3779838" y="6338888"/>
            <a:ext cx="203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cs typeface="Arial" charset="0"/>
              </a:rPr>
              <a:t>dose rate (kGy/s)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 rot="-5400000">
            <a:off x="-785018" y="3263106"/>
            <a:ext cx="329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cs typeface="Arial" charset="0"/>
              </a:rPr>
              <a:t>maximum useful dose (MGy)</a:t>
            </a:r>
          </a:p>
        </p:txBody>
      </p:sp>
    </p:spTree>
    <p:extLst>
      <p:ext uri="{BB962C8B-B14F-4D97-AF65-F5344CB8AC3E}">
        <p14:creationId xmlns:p14="http://schemas.microsoft.com/office/powerpoint/2010/main" val="32180477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5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67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67558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85300" cy="704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781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xtal16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es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2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xtal17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es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10755"/>
            <a:ext cx="9144000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47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xtal18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es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9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Xtal24big_t2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es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4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pPr>
              <a:lnSpc>
                <a:spcPct val="200000"/>
              </a:lnSpc>
            </a:pPr>
            <a:r>
              <a:rPr lang="en-US" dirty="0" smtClean="0"/>
              <a:t>Same D</a:t>
            </a:r>
            <a:r>
              <a:rPr lang="en-US" baseline="-25000" dirty="0" smtClean="0"/>
              <a:t>1/2</a:t>
            </a:r>
            <a:r>
              <a:rPr lang="en-US" dirty="0" smtClean="0"/>
              <a:t> at ~700 and ~70 </a:t>
            </a:r>
            <a:r>
              <a:rPr lang="en-US" dirty="0" err="1" smtClean="0"/>
              <a:t>kGy</a:t>
            </a:r>
            <a:r>
              <a:rPr lang="en-US" dirty="0" smtClean="0"/>
              <a:t>/s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No dark progression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Delay in beam = delay in bubbles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Shrinkage suggests “radio-</a:t>
            </a:r>
            <a:r>
              <a:rPr lang="en-US" dirty="0" err="1" smtClean="0"/>
              <a:t>dessication</a:t>
            </a:r>
            <a:r>
              <a:rPr lang="en-US" dirty="0" smtClean="0"/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Text Box 2"/>
          <p:cNvSpPr txBox="1">
            <a:spLocks noChangeArrowheads="1"/>
          </p:cNvSpPr>
          <p:nvPr/>
        </p:nvSpPr>
        <p:spPr bwMode="auto">
          <a:xfrm>
            <a:off x="0" y="6491288"/>
            <a:ext cx="5622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Holton (2009) </a:t>
            </a:r>
            <a:r>
              <a:rPr lang="en-US" altLang="en-US" i="1"/>
              <a:t>J. Synchrotron Rad.</a:t>
            </a:r>
            <a:r>
              <a:rPr lang="en-US" altLang="en-US"/>
              <a:t> </a:t>
            </a:r>
            <a:r>
              <a:rPr lang="en-US" altLang="en-US" b="1"/>
              <a:t>16</a:t>
            </a:r>
            <a:r>
              <a:rPr lang="en-US" altLang="en-US"/>
              <a:t> 133-42</a:t>
            </a:r>
          </a:p>
        </p:txBody>
      </p:sp>
      <p:sp>
        <p:nvSpPr>
          <p:cNvPr id="30105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6600"/>
              <a:t>Specific damage rates</a:t>
            </a:r>
          </a:p>
        </p:txBody>
      </p:sp>
      <p:sp>
        <p:nvSpPr>
          <p:cNvPr id="301060" name="Text Box 4"/>
          <p:cNvSpPr txBox="1">
            <a:spLocks noChangeArrowheads="1"/>
          </p:cNvSpPr>
          <p:nvPr/>
        </p:nvSpPr>
        <p:spPr bwMode="auto">
          <a:xfrm>
            <a:off x="622300" y="1322388"/>
            <a:ext cx="7618413" cy="479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/>
              <a:t>world records:</a:t>
            </a:r>
          </a:p>
          <a:p>
            <a:endParaRPr lang="en-US" altLang="en-US" sz="2400"/>
          </a:p>
          <a:p>
            <a:r>
              <a:rPr lang="en-US" altLang="en-US" sz="2000"/>
              <a:t>MGy	reaction			reference</a:t>
            </a:r>
          </a:p>
          <a:p>
            <a:endParaRPr lang="en-US" altLang="en-US" sz="2000"/>
          </a:p>
          <a:p>
            <a:pPr>
              <a:lnSpc>
                <a:spcPct val="130000"/>
              </a:lnSpc>
            </a:pPr>
            <a:r>
              <a:rPr lang="en-US" altLang="en-US" sz="2000"/>
              <a:t>~45	global damage		Owen </a:t>
            </a:r>
            <a:r>
              <a:rPr lang="en-US" altLang="en-US" sz="2000" i="1"/>
              <a:t>et al.</a:t>
            </a:r>
            <a:r>
              <a:rPr lang="en-US" altLang="en-US" sz="2000"/>
              <a:t> (2006)</a:t>
            </a:r>
          </a:p>
          <a:p>
            <a:pPr>
              <a:lnSpc>
                <a:spcPct val="130000"/>
              </a:lnSpc>
            </a:pPr>
            <a:r>
              <a:rPr lang="en-US" altLang="en-US" sz="2000"/>
              <a:t>5	Se</a:t>
            </a:r>
            <a:r>
              <a:rPr lang="en-US" altLang="en-US" sz="2000">
                <a:solidFill>
                  <a:srgbClr val="FF0000"/>
                </a:solidFill>
              </a:rPr>
              <a:t>-</a:t>
            </a:r>
            <a:r>
              <a:rPr lang="en-US" altLang="en-US" sz="2000"/>
              <a:t>Met			Holton (2007)</a:t>
            </a:r>
          </a:p>
          <a:p>
            <a:pPr>
              <a:lnSpc>
                <a:spcPct val="130000"/>
              </a:lnSpc>
            </a:pPr>
            <a:r>
              <a:rPr lang="en-US" altLang="en-US" sz="2000"/>
              <a:t>4	Hg</a:t>
            </a:r>
            <a:r>
              <a:rPr lang="en-US" altLang="en-US" sz="2000">
                <a:solidFill>
                  <a:srgbClr val="FF0000"/>
                </a:solidFill>
              </a:rPr>
              <a:t>-</a:t>
            </a:r>
            <a:r>
              <a:rPr lang="en-US" altLang="en-US" sz="2000"/>
              <a:t>S			Ramagopal </a:t>
            </a:r>
            <a:r>
              <a:rPr lang="en-US" altLang="en-US" i="1"/>
              <a:t>et al.</a:t>
            </a:r>
            <a:r>
              <a:rPr lang="en-US" altLang="en-US"/>
              <a:t> </a:t>
            </a:r>
            <a:r>
              <a:rPr lang="en-US" altLang="en-US" sz="2000"/>
              <a:t>(2004)</a:t>
            </a:r>
          </a:p>
          <a:p>
            <a:pPr>
              <a:lnSpc>
                <a:spcPct val="130000"/>
              </a:lnSpc>
            </a:pPr>
            <a:r>
              <a:rPr lang="en-US" altLang="en-US" sz="2000"/>
              <a:t>3	S</a:t>
            </a:r>
            <a:r>
              <a:rPr lang="en-US" altLang="en-US" sz="2000">
                <a:solidFill>
                  <a:srgbClr val="FF0000"/>
                </a:solidFill>
              </a:rPr>
              <a:t>-</a:t>
            </a:r>
            <a:r>
              <a:rPr lang="en-US" altLang="en-US" sz="2000"/>
              <a:t>S			Murray </a:t>
            </a:r>
            <a:r>
              <a:rPr lang="en-US" altLang="en-US" sz="2000" i="1"/>
              <a:t>et al.</a:t>
            </a:r>
            <a:r>
              <a:rPr lang="en-US" altLang="en-US" sz="2000"/>
              <a:t> (2002)</a:t>
            </a:r>
          </a:p>
          <a:p>
            <a:pPr>
              <a:lnSpc>
                <a:spcPct val="130000"/>
              </a:lnSpc>
            </a:pPr>
            <a:r>
              <a:rPr lang="en-US" altLang="en-US" sz="2000"/>
              <a:t>1	Br</a:t>
            </a:r>
            <a:r>
              <a:rPr lang="en-US" altLang="en-US" sz="2000">
                <a:solidFill>
                  <a:srgbClr val="FF0000"/>
                </a:solidFill>
              </a:rPr>
              <a:t>-</a:t>
            </a:r>
            <a:r>
              <a:rPr lang="en-US" altLang="en-US" sz="2000"/>
              <a:t>RNA			Olieric </a:t>
            </a:r>
            <a:r>
              <a:rPr lang="en-US" altLang="en-US" sz="2000" i="1"/>
              <a:t>et al.</a:t>
            </a:r>
            <a:r>
              <a:rPr lang="en-US" altLang="en-US" sz="2000"/>
              <a:t> (2007)</a:t>
            </a:r>
          </a:p>
          <a:p>
            <a:pPr>
              <a:lnSpc>
                <a:spcPct val="130000"/>
              </a:lnSpc>
            </a:pPr>
            <a:r>
              <a:rPr lang="en-US" altLang="en-US" sz="2000"/>
              <a:t>?	Cl</a:t>
            </a:r>
            <a:r>
              <a:rPr lang="en-US" altLang="en-US" sz="2000">
                <a:solidFill>
                  <a:srgbClr val="FF0000"/>
                </a:solidFill>
              </a:rPr>
              <a:t>-</a:t>
            </a:r>
            <a:r>
              <a:rPr lang="en-US" altLang="en-US" sz="2000"/>
              <a:t>C			???</a:t>
            </a:r>
          </a:p>
          <a:p>
            <a:pPr>
              <a:lnSpc>
                <a:spcPct val="130000"/>
              </a:lnSpc>
            </a:pPr>
            <a:r>
              <a:rPr lang="en-US" altLang="en-US" sz="2000"/>
              <a:t>0.5	Mn</a:t>
            </a:r>
            <a:r>
              <a:rPr lang="en-US" altLang="en-US" sz="2000">
                <a:solidFill>
                  <a:srgbClr val="FF0000"/>
                </a:solidFill>
              </a:rPr>
              <a:t> in </a:t>
            </a:r>
            <a:r>
              <a:rPr lang="en-US" altLang="en-US" sz="2000"/>
              <a:t>PS II		Yano </a:t>
            </a:r>
            <a:r>
              <a:rPr lang="en-US" altLang="en-US" sz="2000" i="1"/>
              <a:t>et al. </a:t>
            </a:r>
            <a:r>
              <a:rPr lang="en-US" altLang="en-US" sz="2000"/>
              <a:t>(2005)</a:t>
            </a:r>
          </a:p>
          <a:p>
            <a:pPr>
              <a:lnSpc>
                <a:spcPct val="130000"/>
              </a:lnSpc>
            </a:pPr>
            <a:r>
              <a:rPr lang="en-US" altLang="en-US" sz="2000"/>
              <a:t>0.02	Fe</a:t>
            </a:r>
            <a:r>
              <a:rPr lang="en-US" altLang="en-US" sz="2000">
                <a:solidFill>
                  <a:srgbClr val="FF0000"/>
                </a:solidFill>
              </a:rPr>
              <a:t> in </a:t>
            </a:r>
            <a:r>
              <a:rPr lang="en-US" altLang="en-US" sz="2000"/>
              <a:t>myoglobin		Denisov </a:t>
            </a:r>
            <a:r>
              <a:rPr lang="en-US" altLang="en-US" sz="2000" i="1"/>
              <a:t>et al.</a:t>
            </a:r>
            <a:r>
              <a:rPr lang="en-US" altLang="en-US" sz="2000"/>
              <a:t> (2007)</a:t>
            </a:r>
          </a:p>
        </p:txBody>
      </p:sp>
      <p:sp>
        <p:nvSpPr>
          <p:cNvPr id="301061" name="Line 5"/>
          <p:cNvSpPr>
            <a:spLocks noChangeShapeType="1"/>
          </p:cNvSpPr>
          <p:nvPr/>
        </p:nvSpPr>
        <p:spPr bwMode="auto">
          <a:xfrm>
            <a:off x="500063" y="2843213"/>
            <a:ext cx="7816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5544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403329" y="3462445"/>
            <a:ext cx="4740671" cy="3395555"/>
            <a:chOff x="4403329" y="3462445"/>
            <a:chExt cx="4740671" cy="3395555"/>
          </a:xfrm>
        </p:grpSpPr>
        <p:graphicFrame>
          <p:nvGraphicFramePr>
            <p:cNvPr id="226" name="Object 22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8294986"/>
                </p:ext>
              </p:extLst>
            </p:nvPr>
          </p:nvGraphicFramePr>
          <p:xfrm>
            <a:off x="4572000" y="3462445"/>
            <a:ext cx="4572000" cy="33955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28" name="Chart" r:id="rId3" imgW="7115101" imgH="5286379" progId="MSGraph.Chart.8">
                    <p:embed followColorScheme="full"/>
                  </p:oleObj>
                </mc:Choice>
                <mc:Fallback>
                  <p:oleObj name="Chart" r:id="rId3" imgW="7115101" imgH="5286379" progId="MSGraph.Chart.8">
                    <p:embed followColorScheme="full"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0" y="3462445"/>
                          <a:ext cx="4572000" cy="33955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8" name="Text Box 5"/>
            <p:cNvSpPr txBox="1">
              <a:spLocks noChangeArrowheads="1"/>
            </p:cNvSpPr>
            <p:nvPr/>
          </p:nvSpPr>
          <p:spPr bwMode="auto">
            <a:xfrm rot="-5400000">
              <a:off x="3196267" y="4796430"/>
              <a:ext cx="2752677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 smtClean="0">
                  <a:solidFill>
                    <a:prstClr val="black"/>
                  </a:solidFill>
                </a:rPr>
                <a:t>Fraction </a:t>
              </a:r>
              <a:r>
                <a:rPr lang="en-US" altLang="en-US" sz="1600" b="1" dirty="0" err="1" smtClean="0">
                  <a:solidFill>
                    <a:prstClr val="black"/>
                  </a:solidFill>
                </a:rPr>
                <a:t>SeMet</a:t>
              </a:r>
              <a:r>
                <a:rPr lang="en-US" altLang="en-US" sz="1600" b="1" dirty="0" smtClean="0">
                  <a:solidFill>
                    <a:prstClr val="black"/>
                  </a:solidFill>
                </a:rPr>
                <a:t>  remaining</a:t>
              </a:r>
              <a:endParaRPr lang="en-US" alt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229" name="Text Box 4"/>
            <p:cNvSpPr txBox="1">
              <a:spLocks noChangeArrowheads="1"/>
            </p:cNvSpPr>
            <p:nvPr/>
          </p:nvSpPr>
          <p:spPr bwMode="auto">
            <a:xfrm>
              <a:off x="6531557" y="6519446"/>
              <a:ext cx="132600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 smtClean="0">
                  <a:solidFill>
                    <a:prstClr val="black"/>
                  </a:solidFill>
                </a:rPr>
                <a:t>Dose (</a:t>
              </a:r>
              <a:r>
                <a:rPr lang="en-US" altLang="en-US" sz="1600" b="1" dirty="0" err="1" smtClean="0">
                  <a:solidFill>
                    <a:prstClr val="black"/>
                  </a:solidFill>
                </a:rPr>
                <a:t>MGy</a:t>
              </a:r>
              <a:r>
                <a:rPr lang="en-US" altLang="en-US" sz="1600" b="1" dirty="0" smtClean="0">
                  <a:solidFill>
                    <a:prstClr val="black"/>
                  </a:solidFill>
                </a:rPr>
                <a:t>)</a:t>
              </a:r>
              <a:endParaRPr lang="en-US" altLang="en-US" sz="16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526701" y="0"/>
            <a:ext cx="4617299" cy="3483428"/>
            <a:chOff x="4526701" y="0"/>
            <a:chExt cx="4617299" cy="3483428"/>
          </a:xfrm>
        </p:grpSpPr>
        <p:graphicFrame>
          <p:nvGraphicFramePr>
            <p:cNvPr id="227" name="Object 2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51872746"/>
                </p:ext>
              </p:extLst>
            </p:nvPr>
          </p:nvGraphicFramePr>
          <p:xfrm>
            <a:off x="4572000" y="0"/>
            <a:ext cx="4572000" cy="33955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29" name="Chart" r:id="rId5" imgW="7115101" imgH="5286379" progId="MSGraph.Chart.8">
                    <p:embed followColorScheme="full"/>
                  </p:oleObj>
                </mc:Choice>
                <mc:Fallback>
                  <p:oleObj name="Chart" r:id="rId5" imgW="7115101" imgH="5286379" progId="MSGraph.Chart.8">
                    <p:embed followColorScheme="full"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0" y="0"/>
                          <a:ext cx="4572000" cy="33955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0" name="Text Box 4"/>
            <p:cNvSpPr txBox="1">
              <a:spLocks noChangeArrowheads="1"/>
            </p:cNvSpPr>
            <p:nvPr/>
          </p:nvSpPr>
          <p:spPr bwMode="auto">
            <a:xfrm>
              <a:off x="6466243" y="3144874"/>
              <a:ext cx="132600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 smtClean="0">
                  <a:solidFill>
                    <a:prstClr val="black"/>
                  </a:solidFill>
                </a:rPr>
                <a:t>Dose (</a:t>
              </a:r>
              <a:r>
                <a:rPr lang="en-US" altLang="en-US" sz="1600" b="1" dirty="0" err="1" smtClean="0">
                  <a:solidFill>
                    <a:prstClr val="black"/>
                  </a:solidFill>
                </a:rPr>
                <a:t>MGy</a:t>
              </a:r>
              <a:r>
                <a:rPr lang="en-US" altLang="en-US" sz="1600" b="1" dirty="0" smtClean="0">
                  <a:solidFill>
                    <a:prstClr val="black"/>
                  </a:solidFill>
                </a:rPr>
                <a:t>)</a:t>
              </a:r>
              <a:endParaRPr lang="en-US" alt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232" name="Text Box 5"/>
            <p:cNvSpPr txBox="1">
              <a:spLocks noChangeArrowheads="1"/>
            </p:cNvSpPr>
            <p:nvPr/>
          </p:nvSpPr>
          <p:spPr bwMode="auto">
            <a:xfrm rot="-5400000">
              <a:off x="3319639" y="1320260"/>
              <a:ext cx="2752677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 smtClean="0">
                  <a:solidFill>
                    <a:prstClr val="black"/>
                  </a:solidFill>
                </a:rPr>
                <a:t>Fraction </a:t>
              </a:r>
              <a:r>
                <a:rPr lang="en-US" altLang="en-US" sz="1600" b="1" dirty="0" err="1" smtClean="0">
                  <a:solidFill>
                    <a:prstClr val="black"/>
                  </a:solidFill>
                </a:rPr>
                <a:t>SeMet</a:t>
              </a:r>
              <a:r>
                <a:rPr lang="en-US" altLang="en-US" sz="1600" b="1" dirty="0" smtClean="0">
                  <a:solidFill>
                    <a:prstClr val="black"/>
                  </a:solidFill>
                </a:rPr>
                <a:t>  remaining</a:t>
              </a:r>
              <a:endParaRPr lang="en-US" altLang="en-US" sz="16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-58056" y="0"/>
            <a:ext cx="4630056" cy="3468915"/>
            <a:chOff x="-58056" y="0"/>
            <a:chExt cx="4630056" cy="3468915"/>
          </a:xfrm>
        </p:grpSpPr>
        <p:graphicFrame>
          <p:nvGraphicFramePr>
            <p:cNvPr id="223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22046639"/>
                </p:ext>
              </p:extLst>
            </p:nvPr>
          </p:nvGraphicFramePr>
          <p:xfrm>
            <a:off x="0" y="0"/>
            <a:ext cx="4572000" cy="33955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30" name="Chart" r:id="rId7" imgW="7115101" imgH="5286379" progId="MSGraph.Chart.8">
                    <p:embed followColorScheme="full"/>
                  </p:oleObj>
                </mc:Choice>
                <mc:Fallback>
                  <p:oleObj name="Chart" r:id="rId7" imgW="7115101" imgH="5286379" progId="MSGraph.Chart.8">
                    <p:embed followColorScheme="full"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4572000" cy="33955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1" name="Text Box 4"/>
            <p:cNvSpPr txBox="1">
              <a:spLocks noChangeArrowheads="1"/>
            </p:cNvSpPr>
            <p:nvPr/>
          </p:nvSpPr>
          <p:spPr bwMode="auto">
            <a:xfrm>
              <a:off x="921785" y="3130361"/>
              <a:ext cx="132600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 smtClean="0">
                  <a:solidFill>
                    <a:prstClr val="black"/>
                  </a:solidFill>
                </a:rPr>
                <a:t>Dose (</a:t>
              </a:r>
              <a:r>
                <a:rPr lang="en-US" altLang="en-US" sz="1600" b="1" dirty="0" err="1" smtClean="0">
                  <a:solidFill>
                    <a:prstClr val="black"/>
                  </a:solidFill>
                </a:rPr>
                <a:t>MGy</a:t>
              </a:r>
              <a:r>
                <a:rPr lang="en-US" altLang="en-US" sz="1600" b="1" dirty="0" smtClean="0">
                  <a:solidFill>
                    <a:prstClr val="black"/>
                  </a:solidFill>
                </a:rPr>
                <a:t>)</a:t>
              </a:r>
              <a:endParaRPr lang="en-US" alt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233" name="Text Box 5"/>
            <p:cNvSpPr txBox="1">
              <a:spLocks noChangeArrowheads="1"/>
            </p:cNvSpPr>
            <p:nvPr/>
          </p:nvSpPr>
          <p:spPr bwMode="auto">
            <a:xfrm rot="-5400000">
              <a:off x="-1265118" y="1323174"/>
              <a:ext cx="2752677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dirty="0" smtClean="0">
                  <a:solidFill>
                    <a:prstClr val="black"/>
                  </a:solidFill>
                </a:rPr>
                <a:t>Fraction </a:t>
              </a:r>
              <a:r>
                <a:rPr lang="en-US" altLang="en-US" sz="1600" b="1" dirty="0" err="1" smtClean="0">
                  <a:solidFill>
                    <a:prstClr val="black"/>
                  </a:solidFill>
                </a:rPr>
                <a:t>SeMet</a:t>
              </a:r>
              <a:r>
                <a:rPr lang="en-US" altLang="en-US" sz="1600" b="1" dirty="0" smtClean="0">
                  <a:solidFill>
                    <a:prstClr val="black"/>
                  </a:solidFill>
                </a:rPr>
                <a:t>  remaining</a:t>
              </a:r>
              <a:endParaRPr lang="en-US" altLang="en-US" sz="16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247" name="Freeform 246"/>
          <p:cNvSpPr/>
          <p:nvPr/>
        </p:nvSpPr>
        <p:spPr>
          <a:xfrm>
            <a:off x="2569029" y="2931886"/>
            <a:ext cx="696685" cy="972457"/>
          </a:xfrm>
          <a:custGeom>
            <a:avLst/>
            <a:gdLst>
              <a:gd name="connsiteX0" fmla="*/ 0 w 463034"/>
              <a:gd name="connsiteY0" fmla="*/ 754284 h 754284"/>
              <a:gd name="connsiteX1" fmla="*/ 406400 w 463034"/>
              <a:gd name="connsiteY1" fmla="*/ 86627 h 754284"/>
              <a:gd name="connsiteX2" fmla="*/ 449942 w 463034"/>
              <a:gd name="connsiteY2" fmla="*/ 28570 h 754284"/>
              <a:gd name="connsiteX0" fmla="*/ 0 w 827911"/>
              <a:gd name="connsiteY0" fmla="*/ 668676 h 668676"/>
              <a:gd name="connsiteX1" fmla="*/ 406400 w 827911"/>
              <a:gd name="connsiteY1" fmla="*/ 1019 h 668676"/>
              <a:gd name="connsiteX2" fmla="*/ 827314 w 827911"/>
              <a:gd name="connsiteY2" fmla="*/ 509019 h 668676"/>
              <a:gd name="connsiteX0" fmla="*/ 0 w 828047"/>
              <a:gd name="connsiteY0" fmla="*/ 167051 h 167051"/>
              <a:gd name="connsiteX1" fmla="*/ 464457 w 828047"/>
              <a:gd name="connsiteY1" fmla="*/ 79966 h 167051"/>
              <a:gd name="connsiteX2" fmla="*/ 827314 w 828047"/>
              <a:gd name="connsiteY2" fmla="*/ 7394 h 167051"/>
              <a:gd name="connsiteX0" fmla="*/ 0 w 626285"/>
              <a:gd name="connsiteY0" fmla="*/ 741499 h 741499"/>
              <a:gd name="connsiteX1" fmla="*/ 464457 w 626285"/>
              <a:gd name="connsiteY1" fmla="*/ 654414 h 741499"/>
              <a:gd name="connsiteX2" fmla="*/ 624114 w 626285"/>
              <a:gd name="connsiteY2" fmla="*/ 1271 h 741499"/>
              <a:gd name="connsiteX0" fmla="*/ 0 w 626285"/>
              <a:gd name="connsiteY0" fmla="*/ 741919 h 741919"/>
              <a:gd name="connsiteX1" fmla="*/ 464457 w 626285"/>
              <a:gd name="connsiteY1" fmla="*/ 509691 h 741919"/>
              <a:gd name="connsiteX2" fmla="*/ 624114 w 626285"/>
              <a:gd name="connsiteY2" fmla="*/ 1691 h 741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6285" h="741919">
                <a:moveTo>
                  <a:pt x="0" y="741919"/>
                </a:moveTo>
                <a:cubicBezTo>
                  <a:pt x="135467" y="519367"/>
                  <a:pt x="360438" y="633062"/>
                  <a:pt x="464457" y="509691"/>
                </a:cubicBezTo>
                <a:cubicBezTo>
                  <a:pt x="568476" y="386320"/>
                  <a:pt x="639838" y="-29757"/>
                  <a:pt x="624114" y="1691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590799" y="3043936"/>
            <a:ext cx="2431094" cy="1253580"/>
            <a:chOff x="2590799" y="3043936"/>
            <a:chExt cx="2431094" cy="1253580"/>
          </a:xfrm>
        </p:grpSpPr>
        <p:sp>
          <p:nvSpPr>
            <p:cNvPr id="248" name="Freeform 247"/>
            <p:cNvSpPr/>
            <p:nvPr/>
          </p:nvSpPr>
          <p:spPr>
            <a:xfrm>
              <a:off x="2590799" y="3043936"/>
              <a:ext cx="2431094" cy="1253580"/>
            </a:xfrm>
            <a:custGeom>
              <a:avLst/>
              <a:gdLst>
                <a:gd name="connsiteX0" fmla="*/ 0 w 463034"/>
                <a:gd name="connsiteY0" fmla="*/ 754284 h 754284"/>
                <a:gd name="connsiteX1" fmla="*/ 406400 w 463034"/>
                <a:gd name="connsiteY1" fmla="*/ 86627 h 754284"/>
                <a:gd name="connsiteX2" fmla="*/ 449942 w 463034"/>
                <a:gd name="connsiteY2" fmla="*/ 28570 h 754284"/>
                <a:gd name="connsiteX0" fmla="*/ 0 w 827911"/>
                <a:gd name="connsiteY0" fmla="*/ 668676 h 668676"/>
                <a:gd name="connsiteX1" fmla="*/ 406400 w 827911"/>
                <a:gd name="connsiteY1" fmla="*/ 1019 h 668676"/>
                <a:gd name="connsiteX2" fmla="*/ 827314 w 827911"/>
                <a:gd name="connsiteY2" fmla="*/ 509019 h 668676"/>
                <a:gd name="connsiteX0" fmla="*/ 0 w 828047"/>
                <a:gd name="connsiteY0" fmla="*/ 167051 h 167051"/>
                <a:gd name="connsiteX1" fmla="*/ 464457 w 828047"/>
                <a:gd name="connsiteY1" fmla="*/ 79966 h 167051"/>
                <a:gd name="connsiteX2" fmla="*/ 827314 w 828047"/>
                <a:gd name="connsiteY2" fmla="*/ 7394 h 167051"/>
                <a:gd name="connsiteX0" fmla="*/ 0 w 626285"/>
                <a:gd name="connsiteY0" fmla="*/ 741499 h 741499"/>
                <a:gd name="connsiteX1" fmla="*/ 464457 w 626285"/>
                <a:gd name="connsiteY1" fmla="*/ 654414 h 741499"/>
                <a:gd name="connsiteX2" fmla="*/ 624114 w 626285"/>
                <a:gd name="connsiteY2" fmla="*/ 1271 h 741499"/>
                <a:gd name="connsiteX0" fmla="*/ 0 w 626285"/>
                <a:gd name="connsiteY0" fmla="*/ 741919 h 741919"/>
                <a:gd name="connsiteX1" fmla="*/ 464457 w 626285"/>
                <a:gd name="connsiteY1" fmla="*/ 509691 h 741919"/>
                <a:gd name="connsiteX2" fmla="*/ 624114 w 626285"/>
                <a:gd name="connsiteY2" fmla="*/ 1691 h 741919"/>
                <a:gd name="connsiteX0" fmla="*/ 0 w 654234"/>
                <a:gd name="connsiteY0" fmla="*/ 873230 h 873230"/>
                <a:gd name="connsiteX1" fmla="*/ 492292 w 654234"/>
                <a:gd name="connsiteY1" fmla="*/ 509778 h 873230"/>
                <a:gd name="connsiteX2" fmla="*/ 651949 w 654234"/>
                <a:gd name="connsiteY2" fmla="*/ 1778 h 873230"/>
                <a:gd name="connsiteX0" fmla="*/ 0 w 654234"/>
                <a:gd name="connsiteY0" fmla="*/ 873230 h 873230"/>
                <a:gd name="connsiteX1" fmla="*/ 492292 w 654234"/>
                <a:gd name="connsiteY1" fmla="*/ 509778 h 873230"/>
                <a:gd name="connsiteX2" fmla="*/ 651949 w 654234"/>
                <a:gd name="connsiteY2" fmla="*/ 1778 h 873230"/>
                <a:gd name="connsiteX0" fmla="*/ 0 w 653377"/>
                <a:gd name="connsiteY0" fmla="*/ 872905 h 872905"/>
                <a:gd name="connsiteX1" fmla="*/ 307730 w 653377"/>
                <a:gd name="connsiteY1" fmla="*/ 302586 h 872905"/>
                <a:gd name="connsiteX2" fmla="*/ 492292 w 653377"/>
                <a:gd name="connsiteY2" fmla="*/ 509453 h 872905"/>
                <a:gd name="connsiteX3" fmla="*/ 651949 w 653377"/>
                <a:gd name="connsiteY3" fmla="*/ 1453 h 872905"/>
                <a:gd name="connsiteX0" fmla="*/ 0 w 653761"/>
                <a:gd name="connsiteY0" fmla="*/ 874840 h 874840"/>
                <a:gd name="connsiteX1" fmla="*/ 307730 w 653761"/>
                <a:gd name="connsiteY1" fmla="*/ 304521 h 874840"/>
                <a:gd name="connsiteX2" fmla="*/ 520127 w 653761"/>
                <a:gd name="connsiteY2" fmla="*/ 218658 h 874840"/>
                <a:gd name="connsiteX3" fmla="*/ 651949 w 653761"/>
                <a:gd name="connsiteY3" fmla="*/ 3388 h 874840"/>
                <a:gd name="connsiteX0" fmla="*/ 0 w 538174"/>
                <a:gd name="connsiteY0" fmla="*/ 835077 h 835077"/>
                <a:gd name="connsiteX1" fmla="*/ 307730 w 538174"/>
                <a:gd name="connsiteY1" fmla="*/ 264758 h 835077"/>
                <a:gd name="connsiteX2" fmla="*/ 520127 w 538174"/>
                <a:gd name="connsiteY2" fmla="*/ 178895 h 835077"/>
                <a:gd name="connsiteX3" fmla="*/ 515867 w 538174"/>
                <a:gd name="connsiteY3" fmla="*/ 4002 h 835077"/>
                <a:gd name="connsiteX0" fmla="*/ 0 w 518146"/>
                <a:gd name="connsiteY0" fmla="*/ 835305 h 835305"/>
                <a:gd name="connsiteX1" fmla="*/ 307730 w 518146"/>
                <a:gd name="connsiteY1" fmla="*/ 264986 h 835305"/>
                <a:gd name="connsiteX2" fmla="*/ 427344 w 518146"/>
                <a:gd name="connsiteY2" fmla="*/ 169029 h 835305"/>
                <a:gd name="connsiteX3" fmla="*/ 515867 w 518146"/>
                <a:gd name="connsiteY3" fmla="*/ 4230 h 835305"/>
                <a:gd name="connsiteX0" fmla="*/ 0 w 518146"/>
                <a:gd name="connsiteY0" fmla="*/ 835305 h 862998"/>
                <a:gd name="connsiteX1" fmla="*/ 230411 w 518146"/>
                <a:gd name="connsiteY1" fmla="*/ 830257 h 862998"/>
                <a:gd name="connsiteX2" fmla="*/ 307730 w 518146"/>
                <a:gd name="connsiteY2" fmla="*/ 264986 h 862998"/>
                <a:gd name="connsiteX3" fmla="*/ 427344 w 518146"/>
                <a:gd name="connsiteY3" fmla="*/ 169029 h 862998"/>
                <a:gd name="connsiteX4" fmla="*/ 515867 w 518146"/>
                <a:gd name="connsiteY4" fmla="*/ 4230 h 862998"/>
                <a:gd name="connsiteX0" fmla="*/ 0 w 518028"/>
                <a:gd name="connsiteY0" fmla="*/ 835594 h 863287"/>
                <a:gd name="connsiteX1" fmla="*/ 230411 w 518028"/>
                <a:gd name="connsiteY1" fmla="*/ 830546 h 863287"/>
                <a:gd name="connsiteX2" fmla="*/ 335565 w 518028"/>
                <a:gd name="connsiteY2" fmla="*/ 335934 h 863287"/>
                <a:gd name="connsiteX3" fmla="*/ 427344 w 518028"/>
                <a:gd name="connsiteY3" fmla="*/ 169318 h 863287"/>
                <a:gd name="connsiteX4" fmla="*/ 515867 w 518028"/>
                <a:gd name="connsiteY4" fmla="*/ 4519 h 863287"/>
                <a:gd name="connsiteX0" fmla="*/ 0 w 518028"/>
                <a:gd name="connsiteY0" fmla="*/ 835594 h 871817"/>
                <a:gd name="connsiteX1" fmla="*/ 286081 w 518028"/>
                <a:gd name="connsiteY1" fmla="*/ 840641 h 871817"/>
                <a:gd name="connsiteX2" fmla="*/ 335565 w 518028"/>
                <a:gd name="connsiteY2" fmla="*/ 335934 h 871817"/>
                <a:gd name="connsiteX3" fmla="*/ 427344 w 518028"/>
                <a:gd name="connsiteY3" fmla="*/ 169318 h 871817"/>
                <a:gd name="connsiteX4" fmla="*/ 515867 w 518028"/>
                <a:gd name="connsiteY4" fmla="*/ 4519 h 871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028" h="871817">
                  <a:moveTo>
                    <a:pt x="0" y="835594"/>
                  </a:moveTo>
                  <a:cubicBezTo>
                    <a:pt x="30154" y="777553"/>
                    <a:pt x="234793" y="935694"/>
                    <a:pt x="286081" y="840641"/>
                  </a:cubicBezTo>
                  <a:cubicBezTo>
                    <a:pt x="337369" y="745588"/>
                    <a:pt x="294496" y="388938"/>
                    <a:pt x="335565" y="335934"/>
                  </a:cubicBezTo>
                  <a:cubicBezTo>
                    <a:pt x="376634" y="282930"/>
                    <a:pt x="397294" y="224554"/>
                    <a:pt x="427344" y="169318"/>
                  </a:cubicBezTo>
                  <a:cubicBezTo>
                    <a:pt x="457394" y="114082"/>
                    <a:pt x="531591" y="-26929"/>
                    <a:pt x="515867" y="4519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</a:rPr>
                <a:t>+drift</a:t>
              </a:r>
            </a:p>
          </p:txBody>
        </p:sp>
        <p:sp>
          <p:nvSpPr>
            <p:cNvPr id="249" name="TextBox 248"/>
            <p:cNvSpPr txBox="1"/>
            <p:nvPr/>
          </p:nvSpPr>
          <p:spPr>
            <a:xfrm>
              <a:off x="3077028" y="3817257"/>
              <a:ext cx="1117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cs typeface="Arial" panose="020B0604020202020204" pitchFamily="34" charset="0"/>
                </a:rPr>
                <a:t>+ drift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598055" y="4746172"/>
            <a:ext cx="1690916" cy="1516406"/>
            <a:chOff x="2598055" y="4746172"/>
            <a:chExt cx="1690916" cy="1516406"/>
          </a:xfrm>
        </p:grpSpPr>
        <p:sp>
          <p:nvSpPr>
            <p:cNvPr id="241" name="Freeform 240"/>
            <p:cNvSpPr/>
            <p:nvPr/>
          </p:nvSpPr>
          <p:spPr>
            <a:xfrm>
              <a:off x="2598055" y="4746172"/>
              <a:ext cx="609601" cy="725715"/>
            </a:xfrm>
            <a:custGeom>
              <a:avLst/>
              <a:gdLst>
                <a:gd name="connsiteX0" fmla="*/ 0 w 595212"/>
                <a:gd name="connsiteY0" fmla="*/ 0 h 1698172"/>
                <a:gd name="connsiteX1" fmla="*/ 595086 w 595212"/>
                <a:gd name="connsiteY1" fmla="*/ 798286 h 1698172"/>
                <a:gd name="connsiteX2" fmla="*/ 58058 w 595212"/>
                <a:gd name="connsiteY2" fmla="*/ 1698172 h 1698172"/>
                <a:gd name="connsiteX3" fmla="*/ 58058 w 595212"/>
                <a:gd name="connsiteY3" fmla="*/ 1698172 h 1698172"/>
                <a:gd name="connsiteX0" fmla="*/ 0 w 609797"/>
                <a:gd name="connsiteY0" fmla="*/ 0 h 1233715"/>
                <a:gd name="connsiteX1" fmla="*/ 609601 w 609797"/>
                <a:gd name="connsiteY1" fmla="*/ 333829 h 1233715"/>
                <a:gd name="connsiteX2" fmla="*/ 72573 w 609797"/>
                <a:gd name="connsiteY2" fmla="*/ 1233715 h 1233715"/>
                <a:gd name="connsiteX3" fmla="*/ 72573 w 609797"/>
                <a:gd name="connsiteY3" fmla="*/ 1233715 h 1233715"/>
                <a:gd name="connsiteX0" fmla="*/ 0 w 609797"/>
                <a:gd name="connsiteY0" fmla="*/ 73 h 1233788"/>
                <a:gd name="connsiteX1" fmla="*/ 609601 w 609797"/>
                <a:gd name="connsiteY1" fmla="*/ 333902 h 1233788"/>
                <a:gd name="connsiteX2" fmla="*/ 72573 w 609797"/>
                <a:gd name="connsiteY2" fmla="*/ 1233788 h 1233788"/>
                <a:gd name="connsiteX3" fmla="*/ 72573 w 609797"/>
                <a:gd name="connsiteY3" fmla="*/ 1233788 h 1233788"/>
                <a:gd name="connsiteX0" fmla="*/ 58056 w 667902"/>
                <a:gd name="connsiteY0" fmla="*/ 73 h 1238683"/>
                <a:gd name="connsiteX1" fmla="*/ 667657 w 667902"/>
                <a:gd name="connsiteY1" fmla="*/ 333902 h 1238683"/>
                <a:gd name="connsiteX2" fmla="*/ 130629 w 667902"/>
                <a:gd name="connsiteY2" fmla="*/ 1233788 h 1238683"/>
                <a:gd name="connsiteX3" fmla="*/ 0 w 667902"/>
                <a:gd name="connsiteY3" fmla="*/ 667731 h 1238683"/>
                <a:gd name="connsiteX0" fmla="*/ 58056 w 670580"/>
                <a:gd name="connsiteY0" fmla="*/ 44 h 667702"/>
                <a:gd name="connsiteX1" fmla="*/ 667657 w 670580"/>
                <a:gd name="connsiteY1" fmla="*/ 333873 h 667702"/>
                <a:gd name="connsiteX2" fmla="*/ 0 w 670580"/>
                <a:gd name="connsiteY2" fmla="*/ 667702 h 667702"/>
                <a:gd name="connsiteX0" fmla="*/ 58056 w 670580"/>
                <a:gd name="connsiteY0" fmla="*/ 44 h 667702"/>
                <a:gd name="connsiteX1" fmla="*/ 667657 w 670580"/>
                <a:gd name="connsiteY1" fmla="*/ 333873 h 667702"/>
                <a:gd name="connsiteX2" fmla="*/ 0 w 670580"/>
                <a:gd name="connsiteY2" fmla="*/ 667702 h 667702"/>
                <a:gd name="connsiteX0" fmla="*/ 0 w 609852"/>
                <a:gd name="connsiteY0" fmla="*/ 45 h 725760"/>
                <a:gd name="connsiteX1" fmla="*/ 609601 w 609852"/>
                <a:gd name="connsiteY1" fmla="*/ 333874 h 725760"/>
                <a:gd name="connsiteX2" fmla="*/ 1 w 609852"/>
                <a:gd name="connsiteY2" fmla="*/ 725760 h 725760"/>
                <a:gd name="connsiteX0" fmla="*/ 0 w 609852"/>
                <a:gd name="connsiteY0" fmla="*/ 45 h 725760"/>
                <a:gd name="connsiteX1" fmla="*/ 609601 w 609852"/>
                <a:gd name="connsiteY1" fmla="*/ 333874 h 725760"/>
                <a:gd name="connsiteX2" fmla="*/ 1 w 609852"/>
                <a:gd name="connsiteY2" fmla="*/ 725760 h 725760"/>
                <a:gd name="connsiteX0" fmla="*/ 0 w 609601"/>
                <a:gd name="connsiteY0" fmla="*/ 0 h 725715"/>
                <a:gd name="connsiteX1" fmla="*/ 609601 w 609601"/>
                <a:gd name="connsiteY1" fmla="*/ 333829 h 725715"/>
                <a:gd name="connsiteX2" fmla="*/ 1 w 609601"/>
                <a:gd name="connsiteY2" fmla="*/ 725715 h 725715"/>
                <a:gd name="connsiteX0" fmla="*/ 0 w 609601"/>
                <a:gd name="connsiteY0" fmla="*/ 0 h 725715"/>
                <a:gd name="connsiteX1" fmla="*/ 609601 w 609601"/>
                <a:gd name="connsiteY1" fmla="*/ 377372 h 725715"/>
                <a:gd name="connsiteX2" fmla="*/ 1 w 609601"/>
                <a:gd name="connsiteY2" fmla="*/ 725715 h 72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601" h="725715">
                  <a:moveTo>
                    <a:pt x="0" y="0"/>
                  </a:moveTo>
                  <a:cubicBezTo>
                    <a:pt x="524933" y="97971"/>
                    <a:pt x="609601" y="256420"/>
                    <a:pt x="609601" y="377372"/>
                  </a:cubicBezTo>
                  <a:cubicBezTo>
                    <a:pt x="609601" y="498324"/>
                    <a:pt x="371324" y="569082"/>
                    <a:pt x="1" y="725715"/>
                  </a:cubicBezTo>
                </a:path>
              </a:pathLst>
            </a:custGeom>
            <a:noFill/>
            <a:ln>
              <a:solidFill>
                <a:srgbClr val="00B050"/>
              </a:solidFill>
              <a:headEnd type="arrow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3171371" y="5080000"/>
              <a:ext cx="1117600" cy="1182578"/>
              <a:chOff x="3171371" y="5080000"/>
              <a:chExt cx="1117600" cy="1182578"/>
            </a:xfrm>
          </p:grpSpPr>
          <p:cxnSp>
            <p:nvCxnSpPr>
              <p:cNvPr id="243" name="Straight Arrow Connector 242"/>
              <p:cNvCxnSpPr/>
              <p:nvPr/>
            </p:nvCxnSpPr>
            <p:spPr>
              <a:xfrm>
                <a:off x="3323771" y="5080000"/>
                <a:ext cx="928915" cy="0"/>
              </a:xfrm>
              <a:prstGeom prst="straightConnector1">
                <a:avLst/>
              </a:prstGeom>
              <a:ln w="57150"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0" name="TextBox 249"/>
              <p:cNvSpPr txBox="1"/>
              <p:nvPr/>
            </p:nvSpPr>
            <p:spPr>
              <a:xfrm>
                <a:off x="3171371" y="5246915"/>
                <a:ext cx="11176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2400"/>
                  </a:lnSpc>
                </a:pPr>
                <a:r>
                  <a:rPr lang="en-US" sz="2400" dirty="0">
                    <a:solidFill>
                      <a:srgbClr val="00B050"/>
                    </a:solidFill>
                    <a:cs typeface="Arial" panose="020B0604020202020204" pitchFamily="34" charset="0"/>
                  </a:rPr>
                  <a:t>burn</a:t>
                </a:r>
              </a:p>
              <a:p>
                <a:pPr algn="ctr">
                  <a:lnSpc>
                    <a:spcPts val="2400"/>
                  </a:lnSpc>
                </a:pPr>
                <a:r>
                  <a:rPr lang="en-US" sz="2400" dirty="0">
                    <a:solidFill>
                      <a:srgbClr val="00B050"/>
                    </a:solidFill>
                    <a:cs typeface="Arial" panose="020B0604020202020204" pitchFamily="34" charset="0"/>
                  </a:rPr>
                  <a:t>&amp;</a:t>
                </a:r>
              </a:p>
              <a:p>
                <a:pPr algn="ctr">
                  <a:lnSpc>
                    <a:spcPts val="2400"/>
                  </a:lnSpc>
                </a:pPr>
                <a:r>
                  <a:rPr lang="en-US" sz="2400" dirty="0">
                    <a:solidFill>
                      <a:srgbClr val="00B050"/>
                    </a:solidFill>
                    <a:cs typeface="Arial" panose="020B0604020202020204" pitchFamily="34" charset="0"/>
                  </a:rPr>
                  <a:t>probe</a:t>
                </a: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-217714" y="3458784"/>
            <a:ext cx="2779486" cy="1473491"/>
            <a:chOff x="-217714" y="3458784"/>
            <a:chExt cx="2779486" cy="1473491"/>
          </a:xfrm>
        </p:grpSpPr>
        <p:sp>
          <p:nvSpPr>
            <p:cNvPr id="150" name="Can 149"/>
            <p:cNvSpPr/>
            <p:nvPr/>
          </p:nvSpPr>
          <p:spPr>
            <a:xfrm rot="16200000">
              <a:off x="1787019" y="3871496"/>
              <a:ext cx="162549" cy="844027"/>
            </a:xfrm>
            <a:prstGeom prst="can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1" name="Can 150"/>
            <p:cNvSpPr/>
            <p:nvPr/>
          </p:nvSpPr>
          <p:spPr>
            <a:xfrm rot="16200000">
              <a:off x="1495473" y="3760948"/>
              <a:ext cx="804194" cy="1090794"/>
            </a:xfrm>
            <a:prstGeom prst="can">
              <a:avLst/>
            </a:prstGeom>
            <a:solidFill>
              <a:srgbClr val="FF5050">
                <a:alpha val="1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2" name="Can 151"/>
            <p:cNvSpPr/>
            <p:nvPr/>
          </p:nvSpPr>
          <p:spPr>
            <a:xfrm rot="16200000">
              <a:off x="1631555" y="3811476"/>
              <a:ext cx="496204" cy="964070"/>
            </a:xfrm>
            <a:prstGeom prst="can">
              <a:avLst/>
            </a:prstGeom>
            <a:solidFill>
              <a:srgbClr val="FF0000">
                <a:alpha val="34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53" name="Straight Connector 152"/>
            <p:cNvCxnSpPr/>
            <p:nvPr/>
          </p:nvCxnSpPr>
          <p:spPr>
            <a:xfrm rot="1391558" flipH="1" flipV="1">
              <a:off x="1110715" y="3668284"/>
              <a:ext cx="353636" cy="829494"/>
            </a:xfrm>
            <a:prstGeom prst="lin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rapezoid 153"/>
            <p:cNvSpPr/>
            <p:nvPr/>
          </p:nvSpPr>
          <p:spPr>
            <a:xfrm>
              <a:off x="-217714" y="3902511"/>
              <a:ext cx="1688322" cy="791626"/>
            </a:xfrm>
            <a:prstGeom prst="trapezoid">
              <a:avLst>
                <a:gd name="adj" fmla="val 0"/>
              </a:avLst>
            </a:prstGeom>
            <a:gradFill>
              <a:gsLst>
                <a:gs pos="51000">
                  <a:srgbClr val="00FF00">
                    <a:alpha val="75000"/>
                  </a:srgbClr>
                </a:gs>
                <a:gs pos="100000">
                  <a:srgbClr val="00FF00">
                    <a:alpha val="0"/>
                  </a:srgbClr>
                </a:gs>
                <a:gs pos="0">
                  <a:srgbClr val="00FF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55" name="Straight Connector 154"/>
            <p:cNvCxnSpPr/>
            <p:nvPr/>
          </p:nvCxnSpPr>
          <p:spPr>
            <a:xfrm rot="1391558" flipH="1" flipV="1">
              <a:off x="2010230" y="3667584"/>
              <a:ext cx="348269" cy="825267"/>
            </a:xfrm>
            <a:prstGeom prst="lin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rot="1409564">
              <a:off x="2117789" y="4631750"/>
              <a:ext cx="437955" cy="237966"/>
            </a:xfrm>
            <a:prstGeom prst="lin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rot="1391558" flipV="1">
              <a:off x="1327638" y="4343782"/>
              <a:ext cx="817816" cy="356761"/>
            </a:xfrm>
            <a:prstGeom prst="lin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 rot="1391558">
              <a:off x="2123856" y="3713174"/>
              <a:ext cx="437916" cy="242833"/>
            </a:xfrm>
            <a:prstGeom prst="lin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 rot="1391558" flipV="1">
              <a:off x="1318868" y="3458784"/>
              <a:ext cx="839405" cy="350858"/>
            </a:xfrm>
            <a:prstGeom prst="lin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 rot="1409564">
              <a:off x="1223906" y="3710086"/>
              <a:ext cx="437955" cy="237966"/>
            </a:xfrm>
            <a:prstGeom prst="lin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 rot="17391225" flipH="1">
              <a:off x="1300078" y="4516622"/>
              <a:ext cx="279239" cy="422953"/>
            </a:xfrm>
            <a:prstGeom prst="lin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Rectangle 161"/>
            <p:cNvSpPr/>
            <p:nvPr/>
          </p:nvSpPr>
          <p:spPr>
            <a:xfrm rot="16225442">
              <a:off x="1589195" y="4032963"/>
              <a:ext cx="905060" cy="893563"/>
            </a:xfrm>
            <a:prstGeom prst="rect">
              <a:avLst/>
            </a:prstGeom>
            <a:solidFill>
              <a:srgbClr val="DCE6F2">
                <a:alpha val="50196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-143886" y="5048100"/>
            <a:ext cx="2774601" cy="1982906"/>
            <a:chOff x="-143886" y="5048100"/>
            <a:chExt cx="2774601" cy="1982906"/>
          </a:xfrm>
        </p:grpSpPr>
        <p:sp>
          <p:nvSpPr>
            <p:cNvPr id="209" name="Can 208"/>
            <p:cNvSpPr/>
            <p:nvPr/>
          </p:nvSpPr>
          <p:spPr>
            <a:xfrm rot="16200000">
              <a:off x="1855961" y="5460812"/>
              <a:ext cx="162550" cy="844027"/>
            </a:xfrm>
            <a:prstGeom prst="can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0" name="Can 209"/>
            <p:cNvSpPr/>
            <p:nvPr/>
          </p:nvSpPr>
          <p:spPr>
            <a:xfrm rot="16200000">
              <a:off x="1564416" y="5350263"/>
              <a:ext cx="804195" cy="1090794"/>
            </a:xfrm>
            <a:prstGeom prst="can">
              <a:avLst/>
            </a:prstGeom>
            <a:solidFill>
              <a:srgbClr val="FF5050">
                <a:alpha val="1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1" name="Can 210"/>
            <p:cNvSpPr/>
            <p:nvPr/>
          </p:nvSpPr>
          <p:spPr>
            <a:xfrm rot="16200000">
              <a:off x="1700498" y="5400792"/>
              <a:ext cx="496203" cy="964071"/>
            </a:xfrm>
            <a:prstGeom prst="can">
              <a:avLst/>
            </a:prstGeom>
            <a:solidFill>
              <a:srgbClr val="FF0000">
                <a:alpha val="34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212" name="Straight Connector 211"/>
            <p:cNvCxnSpPr/>
            <p:nvPr/>
          </p:nvCxnSpPr>
          <p:spPr>
            <a:xfrm rot="1391558" flipH="1" flipV="1">
              <a:off x="1179658" y="5257600"/>
              <a:ext cx="353636" cy="829493"/>
            </a:xfrm>
            <a:prstGeom prst="lin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391558" flipH="1" flipV="1">
              <a:off x="2079173" y="5256900"/>
              <a:ext cx="348269" cy="825267"/>
            </a:xfrm>
            <a:prstGeom prst="lin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1409564">
              <a:off x="2186732" y="6221066"/>
              <a:ext cx="437955" cy="237966"/>
            </a:xfrm>
            <a:prstGeom prst="lin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391558" flipV="1">
              <a:off x="1396581" y="5933098"/>
              <a:ext cx="817817" cy="356761"/>
            </a:xfrm>
            <a:prstGeom prst="lin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1391558">
              <a:off x="2192799" y="5302490"/>
              <a:ext cx="437916" cy="242834"/>
            </a:xfrm>
            <a:prstGeom prst="lin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391558" flipV="1">
              <a:off x="1387811" y="5048100"/>
              <a:ext cx="839405" cy="350858"/>
            </a:xfrm>
            <a:prstGeom prst="lin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409564">
              <a:off x="1292848" y="5299403"/>
              <a:ext cx="437955" cy="237966"/>
            </a:xfrm>
            <a:prstGeom prst="lin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7391225" flipH="1">
              <a:off x="1369021" y="6105938"/>
              <a:ext cx="279239" cy="422953"/>
            </a:xfrm>
            <a:prstGeom prst="lin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Rectangle 193"/>
            <p:cNvSpPr/>
            <p:nvPr/>
          </p:nvSpPr>
          <p:spPr>
            <a:xfrm>
              <a:off x="949101" y="5795713"/>
              <a:ext cx="586642" cy="160285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2" name="Oval 191"/>
            <p:cNvSpPr/>
            <p:nvPr/>
          </p:nvSpPr>
          <p:spPr>
            <a:xfrm>
              <a:off x="921852" y="5794110"/>
              <a:ext cx="44880" cy="160028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204" name="Straight Connector 203"/>
            <p:cNvCxnSpPr/>
            <p:nvPr/>
          </p:nvCxnSpPr>
          <p:spPr>
            <a:xfrm rot="1391558" flipH="1" flipV="1">
              <a:off x="617901" y="5262489"/>
              <a:ext cx="353636" cy="829493"/>
            </a:xfrm>
            <a:prstGeom prst="lin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/>
          </p:nvCxnSpPr>
          <p:spPr>
            <a:xfrm rot="1409564">
              <a:off x="731091" y="5304291"/>
              <a:ext cx="437955" cy="237966"/>
            </a:xfrm>
            <a:prstGeom prst="lin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/>
            <p:cNvCxnSpPr/>
            <p:nvPr/>
          </p:nvCxnSpPr>
          <p:spPr>
            <a:xfrm rot="17391225" flipH="1">
              <a:off x="807264" y="6110826"/>
              <a:ext cx="279239" cy="422953"/>
            </a:xfrm>
            <a:prstGeom prst="lin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Connector 206"/>
            <p:cNvCxnSpPr/>
            <p:nvPr/>
          </p:nvCxnSpPr>
          <p:spPr>
            <a:xfrm rot="1391558" flipH="1" flipV="1">
              <a:off x="924044" y="5653582"/>
              <a:ext cx="353636" cy="829493"/>
            </a:xfrm>
            <a:prstGeom prst="lin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1" name="TextBox 250"/>
            <p:cNvSpPr txBox="1"/>
            <p:nvPr/>
          </p:nvSpPr>
          <p:spPr>
            <a:xfrm rot="3023301">
              <a:off x="263070" y="6382111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pinhole</a:t>
              </a:r>
            </a:p>
          </p:txBody>
        </p:sp>
        <p:sp>
          <p:nvSpPr>
            <p:cNvPr id="182" name="Trapezoid 181"/>
            <p:cNvSpPr/>
            <p:nvPr/>
          </p:nvSpPr>
          <p:spPr>
            <a:xfrm>
              <a:off x="-143886" y="5486942"/>
              <a:ext cx="1091384" cy="791626"/>
            </a:xfrm>
            <a:prstGeom prst="trapezoid">
              <a:avLst>
                <a:gd name="adj" fmla="val 0"/>
              </a:avLst>
            </a:prstGeom>
            <a:gradFill>
              <a:gsLst>
                <a:gs pos="51000">
                  <a:srgbClr val="00FF00">
                    <a:alpha val="75000"/>
                  </a:srgbClr>
                </a:gs>
                <a:gs pos="100000">
                  <a:srgbClr val="00FF00">
                    <a:alpha val="0"/>
                  </a:srgbClr>
                </a:gs>
                <a:gs pos="0">
                  <a:srgbClr val="00FF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1" name="Rectangle 220"/>
            <p:cNvSpPr/>
            <p:nvPr/>
          </p:nvSpPr>
          <p:spPr>
            <a:xfrm rot="16225442">
              <a:off x="1658138" y="5622280"/>
              <a:ext cx="905060" cy="893563"/>
            </a:xfrm>
            <a:prstGeom prst="rect">
              <a:avLst/>
            </a:prstGeom>
            <a:solidFill>
              <a:srgbClr val="DCE6F2">
                <a:alpha val="50196"/>
              </a:srgb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849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930" name="Picture 2" descr="time_split_25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1233488"/>
            <a:ext cx="762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093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63500"/>
            <a:ext cx="8229600" cy="1143000"/>
          </a:xfrm>
          <a:noFill/>
          <a:ln/>
        </p:spPr>
        <p:txBody>
          <a:bodyPr/>
          <a:lstStyle/>
          <a:p>
            <a:r>
              <a:rPr lang="en-US" altLang="en-US" sz="3600" b="1"/>
              <a:t>No Damage in the Dark!</a:t>
            </a:r>
          </a:p>
        </p:txBody>
      </p:sp>
      <p:sp>
        <p:nvSpPr>
          <p:cNvPr id="380932" name="Text Box 4"/>
          <p:cNvSpPr txBox="1">
            <a:spLocks noChangeArrowheads="1"/>
          </p:cNvSpPr>
          <p:nvPr/>
        </p:nvSpPr>
        <p:spPr bwMode="auto">
          <a:xfrm>
            <a:off x="3467100" y="6153150"/>
            <a:ext cx="2813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latin typeface="Arial" charset="0"/>
              </a:rPr>
              <a:t>Experiment time (hours)</a:t>
            </a:r>
          </a:p>
        </p:txBody>
      </p:sp>
      <p:sp>
        <p:nvSpPr>
          <p:cNvPr id="380933" name="Text Box 5"/>
          <p:cNvSpPr txBox="1">
            <a:spLocks noChangeArrowheads="1"/>
          </p:cNvSpPr>
          <p:nvPr/>
        </p:nvSpPr>
        <p:spPr bwMode="auto">
          <a:xfrm rot="-5400000">
            <a:off x="-1039018" y="3518693"/>
            <a:ext cx="329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latin typeface="Arial" charset="0"/>
              </a:rPr>
              <a:t>Peak absorbance (electrons)</a:t>
            </a:r>
          </a:p>
        </p:txBody>
      </p:sp>
      <p:sp>
        <p:nvSpPr>
          <p:cNvPr id="380935" name="Text Box 7"/>
          <p:cNvSpPr txBox="1">
            <a:spLocks noChangeArrowheads="1"/>
          </p:cNvSpPr>
          <p:nvPr/>
        </p:nvSpPr>
        <p:spPr bwMode="auto">
          <a:xfrm rot="-5400000">
            <a:off x="-1522412" y="3365500"/>
            <a:ext cx="5226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>
                <a:solidFill>
                  <a:srgbClr val="000000"/>
                </a:solidFill>
                <a:latin typeface="Arial" charset="0"/>
              </a:rPr>
              <a:t>  4.6           5.0          5.4           5.8           6.2           6.6</a:t>
            </a:r>
          </a:p>
        </p:txBody>
      </p:sp>
      <p:sp>
        <p:nvSpPr>
          <p:cNvPr id="380936" name="Text Box 8"/>
          <p:cNvSpPr txBox="1">
            <a:spLocks noChangeArrowheads="1"/>
          </p:cNvSpPr>
          <p:nvPr/>
        </p:nvSpPr>
        <p:spPr bwMode="auto">
          <a:xfrm>
            <a:off x="1133475" y="5756275"/>
            <a:ext cx="7634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latin typeface="Arial" charset="0"/>
              </a:rPr>
              <a:t>0                   5                   10                  15                  20                   25   </a:t>
            </a:r>
          </a:p>
        </p:txBody>
      </p:sp>
    </p:spTree>
    <p:extLst>
      <p:ext uri="{BB962C8B-B14F-4D97-AF65-F5344CB8AC3E}">
        <p14:creationId xmlns:p14="http://schemas.microsoft.com/office/powerpoint/2010/main" val="200376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4" name="Picture 2" descr="tris_vs_do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1233488"/>
            <a:ext cx="762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195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63500"/>
            <a:ext cx="8229600" cy="1143000"/>
          </a:xfrm>
          <a:noFill/>
          <a:ln/>
        </p:spPr>
        <p:txBody>
          <a:bodyPr/>
          <a:lstStyle/>
          <a:p>
            <a:r>
              <a:rPr lang="en-US" altLang="en-US" sz="3600" b="1"/>
              <a:t>Same experiment vs dose</a:t>
            </a:r>
          </a:p>
        </p:txBody>
      </p:sp>
      <p:sp>
        <p:nvSpPr>
          <p:cNvPr id="381956" name="Text Box 4"/>
          <p:cNvSpPr txBox="1">
            <a:spLocks noChangeArrowheads="1"/>
          </p:cNvSpPr>
          <p:nvPr/>
        </p:nvSpPr>
        <p:spPr bwMode="auto">
          <a:xfrm>
            <a:off x="3581400" y="6153150"/>
            <a:ext cx="2584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latin typeface="Arial" charset="0"/>
              </a:rPr>
              <a:t>Absorbed Dose (MGy)</a:t>
            </a:r>
          </a:p>
        </p:txBody>
      </p:sp>
      <p:sp>
        <p:nvSpPr>
          <p:cNvPr id="381957" name="Text Box 5"/>
          <p:cNvSpPr txBox="1">
            <a:spLocks noChangeArrowheads="1"/>
          </p:cNvSpPr>
          <p:nvPr/>
        </p:nvSpPr>
        <p:spPr bwMode="auto">
          <a:xfrm rot="-5400000">
            <a:off x="-685006" y="3518694"/>
            <a:ext cx="258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latin typeface="Arial" charset="0"/>
              </a:rPr>
              <a:t>Fraction unconverted </a:t>
            </a:r>
          </a:p>
        </p:txBody>
      </p:sp>
      <p:sp>
        <p:nvSpPr>
          <p:cNvPr id="381959" name="Text Box 7"/>
          <p:cNvSpPr txBox="1">
            <a:spLocks noChangeArrowheads="1"/>
          </p:cNvSpPr>
          <p:nvPr/>
        </p:nvSpPr>
        <p:spPr bwMode="auto">
          <a:xfrm rot="-5400000">
            <a:off x="-1395412" y="3492500"/>
            <a:ext cx="4972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>
                <a:solidFill>
                  <a:srgbClr val="000000"/>
                </a:solidFill>
                <a:latin typeface="Arial" charset="0"/>
              </a:rPr>
              <a:t>      0.0         0.2         0.4         0.6          0.8         1.0</a:t>
            </a:r>
          </a:p>
        </p:txBody>
      </p:sp>
      <p:sp>
        <p:nvSpPr>
          <p:cNvPr id="381960" name="Text Box 8"/>
          <p:cNvSpPr txBox="1">
            <a:spLocks noChangeArrowheads="1"/>
          </p:cNvSpPr>
          <p:nvPr/>
        </p:nvSpPr>
        <p:spPr bwMode="auto">
          <a:xfrm>
            <a:off x="1133475" y="5756275"/>
            <a:ext cx="7634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latin typeface="Arial" charset="0"/>
              </a:rPr>
              <a:t>0                  20                  40                  60                  80                 100</a:t>
            </a:r>
          </a:p>
        </p:txBody>
      </p:sp>
      <p:sp>
        <p:nvSpPr>
          <p:cNvPr id="381961" name="Text Box 9"/>
          <p:cNvSpPr txBox="1">
            <a:spLocks noChangeArrowheads="1"/>
          </p:cNvSpPr>
          <p:nvPr/>
        </p:nvSpPr>
        <p:spPr bwMode="auto">
          <a:xfrm>
            <a:off x="4551363" y="1603375"/>
            <a:ext cx="2847975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99"/>
                </a:solidFill>
                <a:latin typeface="Arial" charset="0"/>
              </a:rPr>
              <a:t>radiation damage is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6000">
                <a:solidFill>
                  <a:srgbClr val="000099"/>
                </a:solidFill>
                <a:latin typeface="Arial" charset="0"/>
              </a:rPr>
              <a:t>FAST!</a:t>
            </a:r>
            <a:endParaRPr lang="en-US" altLang="en-US" sz="4400" b="1">
              <a:solidFill>
                <a:srgbClr val="000099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36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19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47663"/>
            <a:ext cx="7772400" cy="1143000"/>
          </a:xfrm>
        </p:spPr>
        <p:txBody>
          <a:bodyPr/>
          <a:lstStyle/>
          <a:p>
            <a:r>
              <a:rPr lang="en-US" altLang="en-US"/>
              <a:t>Types of radiation damage</a:t>
            </a:r>
          </a:p>
        </p:txBody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en-US" altLang="en-US"/>
              <a:t>Global</a:t>
            </a:r>
          </a:p>
          <a:p>
            <a:pPr marL="990600" lvl="1" indent="-533400">
              <a:buFontTx/>
              <a:buAutoNum type="arabicPeriod"/>
            </a:pPr>
            <a:endParaRPr lang="en-US" altLang="en-US"/>
          </a:p>
          <a:p>
            <a:pPr marL="990600" lvl="1" indent="-533400">
              <a:buFontTx/>
              <a:buAutoNum type="arabicPeriod"/>
            </a:pPr>
            <a:endParaRPr lang="en-US" altLang="en-US"/>
          </a:p>
          <a:p>
            <a:pPr marL="990600" lvl="1" indent="-533400">
              <a:buFontTx/>
              <a:buNone/>
            </a:pPr>
            <a:r>
              <a:rPr lang="en-US" altLang="en-US"/>
              <a:t> </a:t>
            </a:r>
          </a:p>
          <a:p>
            <a:pPr marL="609600" indent="-609600"/>
            <a:r>
              <a:rPr lang="en-US" altLang="en-US"/>
              <a:t>Specific</a:t>
            </a:r>
          </a:p>
        </p:txBody>
      </p:sp>
    </p:spTree>
    <p:extLst>
      <p:ext uri="{BB962C8B-B14F-4D97-AF65-F5344CB8AC3E}">
        <p14:creationId xmlns:p14="http://schemas.microsoft.com/office/powerpoint/2010/main" val="30491987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altLang="en-US" sz="3600" dirty="0"/>
              <a:t>How can solid-state reactions be so fast?</a:t>
            </a:r>
          </a:p>
        </p:txBody>
      </p:sp>
      <p:sp>
        <p:nvSpPr>
          <p:cNvPr id="368653" name="AutoShape 13"/>
          <p:cNvSpPr>
            <a:spLocks noChangeArrowheads="1"/>
          </p:cNvSpPr>
          <p:nvPr/>
        </p:nvSpPr>
        <p:spPr bwMode="auto">
          <a:xfrm rot="16200000">
            <a:off x="4140994" y="118269"/>
            <a:ext cx="763587" cy="6664325"/>
          </a:xfrm>
          <a:prstGeom prst="can">
            <a:avLst>
              <a:gd name="adj" fmla="val 30951"/>
            </a:avLst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654" name="Text Box 14"/>
          <p:cNvSpPr txBox="1">
            <a:spLocks noChangeArrowheads="1"/>
          </p:cNvSpPr>
          <p:nvPr/>
        </p:nvSpPr>
        <p:spPr bwMode="auto">
          <a:xfrm>
            <a:off x="1122363" y="47164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FF"/>
                </a:solidFill>
              </a:rPr>
              <a:t>e</a:t>
            </a:r>
            <a:r>
              <a:rPr lang="en-US" altLang="en-US" baseline="30000">
                <a:solidFill>
                  <a:srgbClr val="0000FF"/>
                </a:solidFill>
              </a:rPr>
              <a:t>-</a:t>
            </a:r>
          </a:p>
        </p:txBody>
      </p:sp>
      <p:sp>
        <p:nvSpPr>
          <p:cNvPr id="368656" name="Freeform 16"/>
          <p:cNvSpPr>
            <a:spLocks/>
          </p:cNvSpPr>
          <p:nvPr/>
        </p:nvSpPr>
        <p:spPr bwMode="auto">
          <a:xfrm>
            <a:off x="660400" y="3419475"/>
            <a:ext cx="479425" cy="1352550"/>
          </a:xfrm>
          <a:custGeom>
            <a:avLst/>
            <a:gdLst>
              <a:gd name="T0" fmla="*/ 302 w 302"/>
              <a:gd name="T1" fmla="*/ 852 h 852"/>
              <a:gd name="T2" fmla="*/ 42 w 302"/>
              <a:gd name="T3" fmla="*/ 450 h 852"/>
              <a:gd name="T4" fmla="*/ 50 w 302"/>
              <a:gd name="T5" fmla="*/ 87 h 852"/>
              <a:gd name="T6" fmla="*/ 278 w 302"/>
              <a:gd name="T7" fmla="*/ 0 h 8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2" h="852">
                <a:moveTo>
                  <a:pt x="302" y="852"/>
                </a:moveTo>
                <a:cubicBezTo>
                  <a:pt x="193" y="714"/>
                  <a:pt x="84" y="577"/>
                  <a:pt x="42" y="450"/>
                </a:cubicBezTo>
                <a:cubicBezTo>
                  <a:pt x="0" y="323"/>
                  <a:pt x="11" y="162"/>
                  <a:pt x="50" y="87"/>
                </a:cubicBezTo>
                <a:cubicBezTo>
                  <a:pt x="89" y="12"/>
                  <a:pt x="183" y="6"/>
                  <a:pt x="278" y="0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657" name="Freeform 17"/>
          <p:cNvSpPr>
            <a:spLocks/>
          </p:cNvSpPr>
          <p:nvPr/>
        </p:nvSpPr>
        <p:spPr bwMode="auto">
          <a:xfrm rot="10800000">
            <a:off x="7927975" y="3435350"/>
            <a:ext cx="479425" cy="1352550"/>
          </a:xfrm>
          <a:custGeom>
            <a:avLst/>
            <a:gdLst>
              <a:gd name="T0" fmla="*/ 302 w 302"/>
              <a:gd name="T1" fmla="*/ 852 h 852"/>
              <a:gd name="T2" fmla="*/ 42 w 302"/>
              <a:gd name="T3" fmla="*/ 450 h 852"/>
              <a:gd name="T4" fmla="*/ 50 w 302"/>
              <a:gd name="T5" fmla="*/ 87 h 852"/>
              <a:gd name="T6" fmla="*/ 278 w 302"/>
              <a:gd name="T7" fmla="*/ 0 h 8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2" h="852">
                <a:moveTo>
                  <a:pt x="302" y="852"/>
                </a:moveTo>
                <a:cubicBezTo>
                  <a:pt x="193" y="714"/>
                  <a:pt x="84" y="577"/>
                  <a:pt x="42" y="450"/>
                </a:cubicBezTo>
                <a:cubicBezTo>
                  <a:pt x="0" y="323"/>
                  <a:pt x="11" y="162"/>
                  <a:pt x="50" y="87"/>
                </a:cubicBezTo>
                <a:cubicBezTo>
                  <a:pt x="89" y="12"/>
                  <a:pt x="183" y="6"/>
                  <a:pt x="278" y="0"/>
                </a:cubicBezTo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658" name="Text Box 18"/>
          <p:cNvSpPr txBox="1">
            <a:spLocks noChangeArrowheads="1"/>
          </p:cNvSpPr>
          <p:nvPr/>
        </p:nvSpPr>
        <p:spPr bwMode="auto">
          <a:xfrm>
            <a:off x="7651750" y="4668838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FF"/>
                </a:solidFill>
              </a:rPr>
              <a:t>e</a:t>
            </a:r>
            <a:r>
              <a:rPr lang="en-US" altLang="en-US" baseline="30000">
                <a:solidFill>
                  <a:srgbClr val="0000FF"/>
                </a:solidFill>
              </a:rPr>
              <a:t>-</a:t>
            </a:r>
          </a:p>
        </p:txBody>
      </p:sp>
      <p:sp>
        <p:nvSpPr>
          <p:cNvPr id="368659" name="Text Box 19"/>
          <p:cNvSpPr txBox="1">
            <a:spLocks noChangeArrowheads="1"/>
          </p:cNvSpPr>
          <p:nvPr/>
        </p:nvSpPr>
        <p:spPr bwMode="auto">
          <a:xfrm>
            <a:off x="3289300" y="1597025"/>
            <a:ext cx="2736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example:  electric current</a:t>
            </a:r>
          </a:p>
        </p:txBody>
      </p:sp>
    </p:spTree>
    <p:extLst>
      <p:ext uri="{BB962C8B-B14F-4D97-AF65-F5344CB8AC3E}">
        <p14:creationId xmlns:p14="http://schemas.microsoft.com/office/powerpoint/2010/main" val="16614829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68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68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53" grpId="0" animBg="1"/>
      <p:bldP spid="368654" grpId="0"/>
      <p:bldP spid="368654" grpId="1"/>
      <p:bldP spid="368656" grpId="0" animBg="1"/>
      <p:bldP spid="368656" grpId="1" animBg="1"/>
      <p:bldP spid="368657" grpId="0" animBg="1"/>
      <p:bldP spid="368657" grpId="1" animBg="1"/>
      <p:bldP spid="368658" grpId="0"/>
      <p:bldP spid="36865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AutoShape 2"/>
          <p:cNvSpPr>
            <a:spLocks noChangeArrowheads="1"/>
          </p:cNvSpPr>
          <p:nvPr/>
        </p:nvSpPr>
        <p:spPr bwMode="auto">
          <a:xfrm rot="162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Where do photons go?</a:t>
            </a:r>
          </a:p>
        </p:txBody>
      </p:sp>
      <p:sp>
        <p:nvSpPr>
          <p:cNvPr id="110597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110602" name="Group 10"/>
          <p:cNvGrpSpPr>
            <a:grpSpLocks/>
          </p:cNvGrpSpPr>
          <p:nvPr/>
        </p:nvGrpSpPr>
        <p:grpSpPr bwMode="auto">
          <a:xfrm>
            <a:off x="609600" y="3524250"/>
            <a:ext cx="7340600" cy="304800"/>
            <a:chOff x="384" y="2220"/>
            <a:chExt cx="4624" cy="192"/>
          </a:xfrm>
        </p:grpSpPr>
        <p:sp>
          <p:nvSpPr>
            <p:cNvPr id="110596" name="Line 4"/>
            <p:cNvSpPr>
              <a:spLocks noChangeShapeType="1"/>
            </p:cNvSpPr>
            <p:nvPr/>
          </p:nvSpPr>
          <p:spPr bwMode="auto">
            <a:xfrm flipV="1">
              <a:off x="384" y="2316"/>
              <a:ext cx="4624" cy="0"/>
            </a:xfrm>
            <a:prstGeom prst="line">
              <a:avLst/>
            </a:prstGeom>
            <a:noFill/>
            <a:ln w="2540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598" name="Line 6"/>
            <p:cNvSpPr>
              <a:spLocks noChangeShapeType="1"/>
            </p:cNvSpPr>
            <p:nvPr/>
          </p:nvSpPr>
          <p:spPr bwMode="auto">
            <a:xfrm flipV="1">
              <a:off x="384" y="2316"/>
              <a:ext cx="2435" cy="0"/>
            </a:xfrm>
            <a:prstGeom prst="line">
              <a:avLst/>
            </a:prstGeom>
            <a:noFill/>
            <a:ln w="279400">
              <a:solidFill>
                <a:srgbClr val="CC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599" name="Text Box 7"/>
            <p:cNvSpPr txBox="1">
              <a:spLocks noChangeArrowheads="1"/>
            </p:cNvSpPr>
            <p:nvPr/>
          </p:nvSpPr>
          <p:spPr bwMode="auto">
            <a:xfrm>
              <a:off x="3525" y="2220"/>
              <a:ext cx="108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b="1">
                  <a:solidFill>
                    <a:srgbClr val="FFFFFF"/>
                  </a:solidFill>
                </a:rPr>
                <a:t>Transmitted (98%)</a:t>
              </a:r>
            </a:p>
          </p:txBody>
        </p:sp>
      </p:grpSp>
      <p:sp>
        <p:nvSpPr>
          <p:cNvPr id="110600" name="Text Box 8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Protein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pic>
        <p:nvPicPr>
          <p:cNvPr id="110601" name="Picture 9" descr="MCBS00386_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8984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0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Photonuclear absorption</a:t>
            </a:r>
          </a:p>
        </p:txBody>
      </p:sp>
      <p:sp>
        <p:nvSpPr>
          <p:cNvPr id="124931" name="Oval 3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4932" name="Oval 4"/>
          <p:cNvSpPr>
            <a:spLocks noChangeArrowheads="1"/>
          </p:cNvSpPr>
          <p:nvPr/>
        </p:nvSpPr>
        <p:spPr bwMode="auto">
          <a:xfrm rot="-250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4933" name="Oval 5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4934" name="Oval 6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4060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Photonuclear absorption</a:t>
            </a:r>
          </a:p>
        </p:txBody>
      </p:sp>
      <p:sp>
        <p:nvSpPr>
          <p:cNvPr id="125955" name="Oval 3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5956" name="Oval 4"/>
          <p:cNvSpPr>
            <a:spLocks noChangeArrowheads="1"/>
          </p:cNvSpPr>
          <p:nvPr/>
        </p:nvSpPr>
        <p:spPr bwMode="auto">
          <a:xfrm rot="-250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5957" name="Oval 5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5958" name="Oval 6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25959" name="Group 7"/>
          <p:cNvGrpSpPr>
            <a:grpSpLocks/>
          </p:cNvGrpSpPr>
          <p:nvPr/>
        </p:nvGrpSpPr>
        <p:grpSpPr bwMode="auto">
          <a:xfrm>
            <a:off x="-122238" y="3554413"/>
            <a:ext cx="4676776" cy="585787"/>
            <a:chOff x="364" y="1976"/>
            <a:chExt cx="2946" cy="369"/>
          </a:xfrm>
        </p:grpSpPr>
        <p:grpSp>
          <p:nvGrpSpPr>
            <p:cNvPr id="125960" name="Group 8"/>
            <p:cNvGrpSpPr>
              <a:grpSpLocks/>
            </p:cNvGrpSpPr>
            <p:nvPr/>
          </p:nvGrpSpPr>
          <p:grpSpPr bwMode="auto">
            <a:xfrm>
              <a:off x="364" y="1976"/>
              <a:ext cx="370" cy="369"/>
              <a:chOff x="362" y="2318"/>
              <a:chExt cx="370" cy="369"/>
            </a:xfrm>
          </p:grpSpPr>
          <p:sp>
            <p:nvSpPr>
              <p:cNvPr id="125961" name="Freeform 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5962" name="Freeform 1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5963" name="Group 11"/>
            <p:cNvGrpSpPr>
              <a:grpSpLocks/>
            </p:cNvGrpSpPr>
            <p:nvPr/>
          </p:nvGrpSpPr>
          <p:grpSpPr bwMode="auto">
            <a:xfrm>
              <a:off x="732" y="1976"/>
              <a:ext cx="370" cy="369"/>
              <a:chOff x="362" y="2318"/>
              <a:chExt cx="370" cy="369"/>
            </a:xfrm>
          </p:grpSpPr>
          <p:sp>
            <p:nvSpPr>
              <p:cNvPr id="125964" name="Freeform 1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5965" name="Freeform 1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5966" name="Group 14"/>
            <p:cNvGrpSpPr>
              <a:grpSpLocks/>
            </p:cNvGrpSpPr>
            <p:nvPr/>
          </p:nvGrpSpPr>
          <p:grpSpPr bwMode="auto">
            <a:xfrm>
              <a:off x="1100" y="1976"/>
              <a:ext cx="370" cy="369"/>
              <a:chOff x="362" y="2318"/>
              <a:chExt cx="370" cy="369"/>
            </a:xfrm>
          </p:grpSpPr>
          <p:sp>
            <p:nvSpPr>
              <p:cNvPr id="125967" name="Freeform 1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5968" name="Freeform 1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5969" name="Group 17"/>
            <p:cNvGrpSpPr>
              <a:grpSpLocks/>
            </p:cNvGrpSpPr>
            <p:nvPr/>
          </p:nvGrpSpPr>
          <p:grpSpPr bwMode="auto">
            <a:xfrm>
              <a:off x="1468" y="1976"/>
              <a:ext cx="370" cy="369"/>
              <a:chOff x="362" y="2318"/>
              <a:chExt cx="370" cy="369"/>
            </a:xfrm>
          </p:grpSpPr>
          <p:sp>
            <p:nvSpPr>
              <p:cNvPr id="125970" name="Freeform 1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5971" name="Freeform 1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5972" name="Group 20"/>
            <p:cNvGrpSpPr>
              <a:grpSpLocks/>
            </p:cNvGrpSpPr>
            <p:nvPr/>
          </p:nvGrpSpPr>
          <p:grpSpPr bwMode="auto">
            <a:xfrm>
              <a:off x="1836" y="1976"/>
              <a:ext cx="370" cy="369"/>
              <a:chOff x="362" y="2318"/>
              <a:chExt cx="370" cy="369"/>
            </a:xfrm>
          </p:grpSpPr>
          <p:sp>
            <p:nvSpPr>
              <p:cNvPr id="125973" name="Freeform 2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5974" name="Freeform 2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5975" name="Group 23"/>
            <p:cNvGrpSpPr>
              <a:grpSpLocks/>
            </p:cNvGrpSpPr>
            <p:nvPr/>
          </p:nvGrpSpPr>
          <p:grpSpPr bwMode="auto">
            <a:xfrm>
              <a:off x="2204" y="1976"/>
              <a:ext cx="370" cy="369"/>
              <a:chOff x="362" y="2318"/>
              <a:chExt cx="370" cy="369"/>
            </a:xfrm>
          </p:grpSpPr>
          <p:sp>
            <p:nvSpPr>
              <p:cNvPr id="125976" name="Freeform 2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5977" name="Freeform 2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5978" name="Group 26"/>
            <p:cNvGrpSpPr>
              <a:grpSpLocks/>
            </p:cNvGrpSpPr>
            <p:nvPr/>
          </p:nvGrpSpPr>
          <p:grpSpPr bwMode="auto">
            <a:xfrm>
              <a:off x="2572" y="1976"/>
              <a:ext cx="370" cy="369"/>
              <a:chOff x="362" y="2318"/>
              <a:chExt cx="370" cy="369"/>
            </a:xfrm>
          </p:grpSpPr>
          <p:sp>
            <p:nvSpPr>
              <p:cNvPr id="125979" name="Freeform 2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5980" name="Freeform 2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5981" name="Group 29"/>
            <p:cNvGrpSpPr>
              <a:grpSpLocks/>
            </p:cNvGrpSpPr>
            <p:nvPr/>
          </p:nvGrpSpPr>
          <p:grpSpPr bwMode="auto">
            <a:xfrm>
              <a:off x="2940" y="1976"/>
              <a:ext cx="370" cy="369"/>
              <a:chOff x="362" y="2318"/>
              <a:chExt cx="370" cy="369"/>
            </a:xfrm>
          </p:grpSpPr>
          <p:sp>
            <p:nvSpPr>
              <p:cNvPr id="125982" name="Freeform 3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5983" name="Freeform 3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55961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Elastic scattering</a:t>
            </a:r>
          </a:p>
        </p:txBody>
      </p:sp>
      <p:sp>
        <p:nvSpPr>
          <p:cNvPr id="112643" name="Oval 3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2644" name="Oval 4"/>
          <p:cNvSpPr>
            <a:spLocks noChangeArrowheads="1"/>
          </p:cNvSpPr>
          <p:nvPr/>
        </p:nvSpPr>
        <p:spPr bwMode="auto">
          <a:xfrm rot="-250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2645" name="Oval 5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2646" name="Oval 6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510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666" name="Group 2"/>
          <p:cNvGrpSpPr>
            <a:grpSpLocks/>
          </p:cNvGrpSpPr>
          <p:nvPr/>
        </p:nvGrpSpPr>
        <p:grpSpPr bwMode="auto">
          <a:xfrm>
            <a:off x="0" y="2782888"/>
            <a:ext cx="5018088" cy="1319212"/>
            <a:chOff x="-1194" y="2058"/>
            <a:chExt cx="3161" cy="831"/>
          </a:xfrm>
        </p:grpSpPr>
        <p:grpSp>
          <p:nvGrpSpPr>
            <p:cNvPr id="113667" name="Group 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113668" name="Freeform 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3669" name="Freeform 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3670" name="Group 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113671" name="Freeform 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3672" name="Freeform 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3673" name="Group 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113674" name="Freeform 1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3675" name="Freeform 1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3676" name="Group 1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113677" name="Freeform 1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3678" name="Freeform 1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3679" name="Group 1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113680" name="Freeform 1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3681" name="Freeform 1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3682" name="Group 1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113683" name="Freeform 1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3684" name="Freeform 2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3685" name="Group 2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113686" name="Freeform 2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3687" name="Freeform 2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13688" name="Freeform 2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689" name="Freeform 2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690" name="Rectangle 2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3691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Elastic scattering</a:t>
            </a:r>
          </a:p>
        </p:txBody>
      </p:sp>
      <p:sp>
        <p:nvSpPr>
          <p:cNvPr id="113692" name="Oval 28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3693" name="Oval 29"/>
          <p:cNvSpPr>
            <a:spLocks noChangeArrowheads="1"/>
          </p:cNvSpPr>
          <p:nvPr/>
        </p:nvSpPr>
        <p:spPr bwMode="auto">
          <a:xfrm rot="-250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3694" name="Oval 30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3695" name="Oval 31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13696" name="Group 32"/>
          <p:cNvGrpSpPr>
            <a:grpSpLocks/>
          </p:cNvGrpSpPr>
          <p:nvPr/>
        </p:nvGrpSpPr>
        <p:grpSpPr bwMode="auto">
          <a:xfrm rot="-2052048">
            <a:off x="4125913" y="1389063"/>
            <a:ext cx="5018087" cy="1319212"/>
            <a:chOff x="-1194" y="2058"/>
            <a:chExt cx="3161" cy="831"/>
          </a:xfrm>
        </p:grpSpPr>
        <p:grpSp>
          <p:nvGrpSpPr>
            <p:cNvPr id="113697" name="Group 3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113698" name="Freeform 3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3699" name="Freeform 3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3700" name="Group 3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113701" name="Freeform 3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3702" name="Freeform 3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3703" name="Group 3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113704" name="Freeform 4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3705" name="Freeform 4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3706" name="Group 4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113707" name="Freeform 4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3708" name="Freeform 4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3709" name="Group 4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113710" name="Freeform 4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3711" name="Freeform 4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3712" name="Group 4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113713" name="Freeform 4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3714" name="Freeform 5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3715" name="Group 5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113716" name="Freeform 5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3717" name="Freeform 5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13718" name="Freeform 5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719" name="Freeform 5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720" name="Rectangle 5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58367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AutoShape 2"/>
          <p:cNvSpPr>
            <a:spLocks noChangeArrowheads="1"/>
          </p:cNvSpPr>
          <p:nvPr/>
        </p:nvSpPr>
        <p:spPr bwMode="auto">
          <a:xfrm rot="162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Where do photons go?</a:t>
            </a:r>
          </a:p>
        </p:txBody>
      </p:sp>
      <p:sp>
        <p:nvSpPr>
          <p:cNvPr id="111620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1621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sp>
        <p:nvSpPr>
          <p:cNvPr id="111630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11635" name="Group 19"/>
          <p:cNvGrpSpPr>
            <a:grpSpLocks/>
          </p:cNvGrpSpPr>
          <p:nvPr/>
        </p:nvGrpSpPr>
        <p:grpSpPr bwMode="auto">
          <a:xfrm>
            <a:off x="4473575" y="1277938"/>
            <a:ext cx="2892425" cy="2159000"/>
            <a:chOff x="2818" y="805"/>
            <a:chExt cx="1822" cy="1360"/>
          </a:xfrm>
        </p:grpSpPr>
        <p:grpSp>
          <p:nvGrpSpPr>
            <p:cNvPr id="111622" name="Group 6"/>
            <p:cNvGrpSpPr>
              <a:grpSpLocks/>
            </p:cNvGrpSpPr>
            <p:nvPr/>
          </p:nvGrpSpPr>
          <p:grpSpPr bwMode="auto">
            <a:xfrm>
              <a:off x="3330" y="805"/>
              <a:ext cx="939" cy="912"/>
              <a:chOff x="1893" y="816"/>
              <a:chExt cx="1597" cy="1500"/>
            </a:xfrm>
          </p:grpSpPr>
          <p:pic>
            <p:nvPicPr>
              <p:cNvPr id="111623" name="Picture 7" descr="noisefield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0" y="816"/>
                <a:ext cx="1500" cy="1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1624" name="Oval 8"/>
              <p:cNvSpPr>
                <a:spLocks noChangeArrowheads="1"/>
              </p:cNvSpPr>
              <p:nvPr/>
            </p:nvSpPr>
            <p:spPr bwMode="auto">
              <a:xfrm>
                <a:off x="2427" y="1306"/>
                <a:ext cx="561" cy="534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1625" name="Oval 9"/>
              <p:cNvSpPr>
                <a:spLocks noChangeArrowheads="1"/>
              </p:cNvSpPr>
              <p:nvPr/>
            </p:nvSpPr>
            <p:spPr bwMode="auto">
              <a:xfrm>
                <a:off x="2929" y="1524"/>
                <a:ext cx="561" cy="534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1626" name="Oval 10"/>
              <p:cNvSpPr>
                <a:spLocks noChangeArrowheads="1"/>
              </p:cNvSpPr>
              <p:nvPr/>
            </p:nvSpPr>
            <p:spPr bwMode="auto">
              <a:xfrm>
                <a:off x="1893" y="1076"/>
                <a:ext cx="561" cy="534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11627" name="Line 11"/>
            <p:cNvSpPr>
              <a:spLocks noChangeShapeType="1"/>
            </p:cNvSpPr>
            <p:nvPr/>
          </p:nvSpPr>
          <p:spPr bwMode="auto">
            <a:xfrm flipV="1">
              <a:off x="2822" y="1133"/>
              <a:ext cx="672" cy="1032"/>
            </a:xfrm>
            <a:prstGeom prst="line">
              <a:avLst/>
            </a:prstGeom>
            <a:noFill/>
            <a:ln w="38100">
              <a:solidFill>
                <a:srgbClr val="99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628" name="Line 12"/>
            <p:cNvSpPr>
              <a:spLocks noChangeShapeType="1"/>
            </p:cNvSpPr>
            <p:nvPr/>
          </p:nvSpPr>
          <p:spPr bwMode="auto">
            <a:xfrm flipV="1">
              <a:off x="2818" y="1269"/>
              <a:ext cx="992" cy="896"/>
            </a:xfrm>
            <a:prstGeom prst="line">
              <a:avLst/>
            </a:prstGeom>
            <a:noFill/>
            <a:ln w="38100">
              <a:solidFill>
                <a:srgbClr val="99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629" name="Line 13"/>
            <p:cNvSpPr>
              <a:spLocks noChangeShapeType="1"/>
            </p:cNvSpPr>
            <p:nvPr/>
          </p:nvSpPr>
          <p:spPr bwMode="auto">
            <a:xfrm flipV="1">
              <a:off x="2818" y="1409"/>
              <a:ext cx="1280" cy="756"/>
            </a:xfrm>
            <a:prstGeom prst="line">
              <a:avLst/>
            </a:prstGeom>
            <a:noFill/>
            <a:ln w="38100">
              <a:solidFill>
                <a:srgbClr val="99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631" name="Text Box 15"/>
            <p:cNvSpPr txBox="1">
              <a:spLocks noChangeArrowheads="1"/>
            </p:cNvSpPr>
            <p:nvPr/>
          </p:nvSpPr>
          <p:spPr bwMode="auto">
            <a:xfrm>
              <a:off x="3346" y="1775"/>
              <a:ext cx="129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b="1">
                  <a:solidFill>
                    <a:srgbClr val="009900"/>
                  </a:solidFill>
                </a:rPr>
                <a:t>elastic scattering (6%)</a:t>
              </a:r>
            </a:p>
          </p:txBody>
        </p:sp>
      </p:grpSp>
      <p:sp>
        <p:nvSpPr>
          <p:cNvPr id="111632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111633" name="Text Box 17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Protein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pic>
        <p:nvPicPr>
          <p:cNvPr id="111634" name="Picture 18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5132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1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02" name="Group 2"/>
          <p:cNvGrpSpPr>
            <a:grpSpLocks/>
          </p:cNvGrpSpPr>
          <p:nvPr/>
        </p:nvGrpSpPr>
        <p:grpSpPr bwMode="auto">
          <a:xfrm>
            <a:off x="0" y="2782888"/>
            <a:ext cx="5018088" cy="1319212"/>
            <a:chOff x="-1194" y="2058"/>
            <a:chExt cx="3161" cy="831"/>
          </a:xfrm>
        </p:grpSpPr>
        <p:grpSp>
          <p:nvGrpSpPr>
            <p:cNvPr id="128003" name="Group 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128004" name="Freeform 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005" name="Freeform 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8006" name="Group 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128007" name="Freeform 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008" name="Freeform 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8009" name="Group 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128010" name="Freeform 1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011" name="Freeform 1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8012" name="Group 1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128013" name="Freeform 1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014" name="Freeform 1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8015" name="Group 1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128016" name="Freeform 1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017" name="Freeform 1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8018" name="Group 1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128019" name="Freeform 1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020" name="Freeform 2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8021" name="Group 2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128022" name="Freeform 2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023" name="Freeform 2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8024" name="Freeform 2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8025" name="Freeform 2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8026" name="Rectangle 2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28027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Elastic scattering</a:t>
            </a:r>
          </a:p>
        </p:txBody>
      </p:sp>
      <p:sp>
        <p:nvSpPr>
          <p:cNvPr id="128028" name="Oval 28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8029" name="Oval 29"/>
          <p:cNvSpPr>
            <a:spLocks noChangeArrowheads="1"/>
          </p:cNvSpPr>
          <p:nvPr/>
        </p:nvSpPr>
        <p:spPr bwMode="auto">
          <a:xfrm rot="-250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8030" name="Oval 30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8031" name="Oval 31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28032" name="Group 32"/>
          <p:cNvGrpSpPr>
            <a:grpSpLocks/>
          </p:cNvGrpSpPr>
          <p:nvPr/>
        </p:nvGrpSpPr>
        <p:grpSpPr bwMode="auto">
          <a:xfrm rot="-2052048">
            <a:off x="4125913" y="1389063"/>
            <a:ext cx="5018087" cy="1319212"/>
            <a:chOff x="-1194" y="2058"/>
            <a:chExt cx="3161" cy="831"/>
          </a:xfrm>
        </p:grpSpPr>
        <p:grpSp>
          <p:nvGrpSpPr>
            <p:cNvPr id="128033" name="Group 3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128034" name="Freeform 3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035" name="Freeform 3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8036" name="Group 3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128037" name="Freeform 3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038" name="Freeform 3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8039" name="Group 3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128040" name="Freeform 4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041" name="Freeform 4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8042" name="Group 4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128043" name="Freeform 4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044" name="Freeform 4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8045" name="Group 4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128046" name="Freeform 4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047" name="Freeform 4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8048" name="Group 4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128049" name="Freeform 4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050" name="Freeform 5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8051" name="Group 5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128052" name="Freeform 5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053" name="Freeform 5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8054" name="Freeform 5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8055" name="Freeform 5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8056" name="Rectangle 5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58573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026" name="Group 2"/>
          <p:cNvGrpSpPr>
            <a:grpSpLocks/>
          </p:cNvGrpSpPr>
          <p:nvPr/>
        </p:nvGrpSpPr>
        <p:grpSpPr bwMode="auto">
          <a:xfrm>
            <a:off x="0" y="2782888"/>
            <a:ext cx="5018088" cy="1319212"/>
            <a:chOff x="-1194" y="2058"/>
            <a:chExt cx="3161" cy="831"/>
          </a:xfrm>
        </p:grpSpPr>
        <p:grpSp>
          <p:nvGrpSpPr>
            <p:cNvPr id="129027" name="Group 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129028" name="Freeform 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029" name="Freeform 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9030" name="Group 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129031" name="Freeform 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032" name="Freeform 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9033" name="Group 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129034" name="Freeform 1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035" name="Freeform 1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9036" name="Group 1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129037" name="Freeform 1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038" name="Freeform 1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9039" name="Group 1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129040" name="Freeform 1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041" name="Freeform 1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9042" name="Group 1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129043" name="Freeform 1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044" name="Freeform 2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9045" name="Group 2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129046" name="Freeform 2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047" name="Freeform 2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9048" name="Freeform 2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9049" name="Freeform 2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9050" name="Rectangle 2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29051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Inelastic scattering</a:t>
            </a:r>
          </a:p>
        </p:txBody>
      </p:sp>
      <p:sp>
        <p:nvSpPr>
          <p:cNvPr id="129052" name="Oval 28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9053" name="Oval 29"/>
          <p:cNvSpPr>
            <a:spLocks noChangeArrowheads="1"/>
          </p:cNvSpPr>
          <p:nvPr/>
        </p:nvSpPr>
        <p:spPr bwMode="auto">
          <a:xfrm rot="-250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9054" name="Oval 30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9055" name="Oval 31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29056" name="Group 32"/>
          <p:cNvGrpSpPr>
            <a:grpSpLocks/>
          </p:cNvGrpSpPr>
          <p:nvPr/>
        </p:nvGrpSpPr>
        <p:grpSpPr bwMode="auto">
          <a:xfrm rot="-2052048">
            <a:off x="4100513" y="1306513"/>
            <a:ext cx="5310187" cy="1319212"/>
            <a:chOff x="-1194" y="2058"/>
            <a:chExt cx="3161" cy="831"/>
          </a:xfrm>
        </p:grpSpPr>
        <p:grpSp>
          <p:nvGrpSpPr>
            <p:cNvPr id="129057" name="Group 3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129058" name="Freeform 3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059" name="Freeform 3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9060" name="Group 3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129061" name="Freeform 3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062" name="Freeform 3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9063" name="Group 3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129064" name="Freeform 4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065" name="Freeform 4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9066" name="Group 4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129067" name="Freeform 4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068" name="Freeform 4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9069" name="Group 4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129070" name="Freeform 4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071" name="Freeform 4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9072" name="Group 4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129073" name="Freeform 4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074" name="Freeform 5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9075" name="Group 5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129076" name="Freeform 5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077" name="Freeform 5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9078" name="Freeform 5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9079" name="Freeform 5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9080" name="Rectangle 5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C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21916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AutoShape 2"/>
          <p:cNvSpPr>
            <a:spLocks noChangeArrowheads="1"/>
          </p:cNvSpPr>
          <p:nvPr/>
        </p:nvSpPr>
        <p:spPr bwMode="auto">
          <a:xfrm rot="162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Where do photons go?</a:t>
            </a:r>
          </a:p>
        </p:txBody>
      </p:sp>
      <p:sp>
        <p:nvSpPr>
          <p:cNvPr id="130052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0053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130054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130055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0056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0057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0058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30059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0060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0061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0062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0063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130064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130065" name="Text Box 17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Protein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pic>
        <p:nvPicPr>
          <p:cNvPr id="130066" name="Picture 18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3665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427" name="Text Box 3"/>
          <p:cNvSpPr txBox="1">
            <a:spLocks noChangeArrowheads="1"/>
          </p:cNvSpPr>
          <p:nvPr/>
        </p:nvSpPr>
        <p:spPr bwMode="auto">
          <a:xfrm>
            <a:off x="2982913" y="6376988"/>
            <a:ext cx="33131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accumulated dose (MGy)</a:t>
            </a:r>
          </a:p>
        </p:txBody>
      </p:sp>
      <p:sp>
        <p:nvSpPr>
          <p:cNvPr id="3175428" name="Text Box 4"/>
          <p:cNvSpPr txBox="1">
            <a:spLocks noChangeArrowheads="1"/>
          </p:cNvSpPr>
          <p:nvPr/>
        </p:nvSpPr>
        <p:spPr bwMode="auto">
          <a:xfrm rot="16200000">
            <a:off x="-1181100" y="36449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normalized total intensity</a:t>
            </a:r>
          </a:p>
        </p:txBody>
      </p:sp>
      <p:graphicFrame>
        <p:nvGraphicFramePr>
          <p:cNvPr id="3175429" name="Object 5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822325" y="411163"/>
          <a:ext cx="7442200" cy="616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9" name="Chart" r:id="rId3" imgW="7458196" imgH="6181749" progId="MSGraph.Chart.8">
                  <p:embed followColorScheme="full"/>
                </p:oleObj>
              </mc:Choice>
              <mc:Fallback>
                <p:oleObj name="Chart" r:id="rId3" imgW="7458196" imgH="6181749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325" y="411163"/>
                        <a:ext cx="7442200" cy="6169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430" name="Rectangle 6"/>
          <p:cNvSpPr>
            <a:spLocks noChangeArrowheads="1"/>
          </p:cNvSpPr>
          <p:nvPr/>
        </p:nvSpPr>
        <p:spPr bwMode="auto">
          <a:xfrm>
            <a:off x="5129213" y="1776413"/>
            <a:ext cx="2159000" cy="7286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</p:spPr>
        <p:txBody>
          <a:bodyPr/>
          <a:lstStyle/>
          <a:p>
            <a:r>
              <a:rPr lang="en-US" altLang="en-US" dirty="0"/>
              <a:t>Global Damage: scale</a:t>
            </a:r>
          </a:p>
        </p:txBody>
      </p:sp>
    </p:spTree>
    <p:extLst>
      <p:ext uri="{BB962C8B-B14F-4D97-AF65-F5344CB8AC3E}">
        <p14:creationId xmlns:p14="http://schemas.microsoft.com/office/powerpoint/2010/main" val="9242386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AutoShape 2"/>
          <p:cNvSpPr>
            <a:spLocks noChangeArrowheads="1"/>
          </p:cNvSpPr>
          <p:nvPr/>
        </p:nvSpPr>
        <p:spPr bwMode="auto">
          <a:xfrm rot="162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Where do photons go?</a:t>
            </a:r>
          </a:p>
        </p:txBody>
      </p:sp>
      <p:sp>
        <p:nvSpPr>
          <p:cNvPr id="115716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115718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115719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5720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721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722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5723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5724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5725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5726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5727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115728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115729" name="Text Box 17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inelastic scattering (7%)</a:t>
            </a:r>
          </a:p>
        </p:txBody>
      </p:sp>
      <p:sp>
        <p:nvSpPr>
          <p:cNvPr id="115730" name="Text Box 18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Protein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sp>
        <p:nvSpPr>
          <p:cNvPr id="115731" name="Line 19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15732" name="Picture 20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4954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AutoShape 2"/>
          <p:cNvSpPr>
            <a:spLocks noChangeArrowheads="1"/>
          </p:cNvSpPr>
          <p:nvPr/>
        </p:nvSpPr>
        <p:spPr bwMode="auto">
          <a:xfrm rot="162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Where do photons go?</a:t>
            </a:r>
          </a:p>
        </p:txBody>
      </p:sp>
      <p:sp>
        <p:nvSpPr>
          <p:cNvPr id="116740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6741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116742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116743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6744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745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746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6747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6748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6749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6750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6751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116752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116753" name="Text Box 17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inelastic scattering (7%)</a:t>
            </a:r>
          </a:p>
        </p:txBody>
      </p:sp>
      <p:sp>
        <p:nvSpPr>
          <p:cNvPr id="116754" name="Text Box 18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Protein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sp>
        <p:nvSpPr>
          <p:cNvPr id="116755" name="Line 19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6756" name="Text Box 20"/>
          <p:cNvSpPr txBox="1">
            <a:spLocks noChangeArrowheads="1"/>
          </p:cNvSpPr>
          <p:nvPr/>
        </p:nvSpPr>
        <p:spPr bwMode="auto">
          <a:xfrm>
            <a:off x="768350" y="5349875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Re-emitted (99%)</a:t>
            </a:r>
          </a:p>
        </p:txBody>
      </p:sp>
      <p:sp>
        <p:nvSpPr>
          <p:cNvPr id="116757" name="Text Box 21"/>
          <p:cNvSpPr txBox="1">
            <a:spLocks noChangeArrowheads="1"/>
          </p:cNvSpPr>
          <p:nvPr/>
        </p:nvSpPr>
        <p:spPr bwMode="auto">
          <a:xfrm>
            <a:off x="2768600" y="5349875"/>
            <a:ext cx="153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Absorbed (~0%)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116758" name="Line 22"/>
          <p:cNvSpPr>
            <a:spLocks noChangeShapeType="1"/>
          </p:cNvSpPr>
          <p:nvPr/>
        </p:nvSpPr>
        <p:spPr bwMode="auto">
          <a:xfrm flipH="1">
            <a:off x="1593850" y="4824413"/>
            <a:ext cx="833438" cy="5540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16759" name="Picture 23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60" name="Line 24"/>
          <p:cNvSpPr>
            <a:spLocks noChangeShapeType="1"/>
          </p:cNvSpPr>
          <p:nvPr/>
        </p:nvSpPr>
        <p:spPr bwMode="auto">
          <a:xfrm>
            <a:off x="2447925" y="4846638"/>
            <a:ext cx="806450" cy="509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01636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Oval 2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Photoelectric absorption</a:t>
            </a:r>
          </a:p>
        </p:txBody>
      </p:sp>
      <p:sp>
        <p:nvSpPr>
          <p:cNvPr id="26628" name="Oval 4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29" name="Oval 5"/>
          <p:cNvSpPr>
            <a:spLocks noChangeArrowheads="1"/>
          </p:cNvSpPr>
          <p:nvPr/>
        </p:nvSpPr>
        <p:spPr bwMode="auto">
          <a:xfrm rot="-250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630" name="Oval 6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2732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Oval 2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Photoelectric absorption</a:t>
            </a: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2608263" y="3146425"/>
            <a:ext cx="1924050" cy="71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Oval 5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4386263" y="15462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</a:p>
        </p:txBody>
      </p:sp>
      <p:grpSp>
        <p:nvGrpSpPr>
          <p:cNvPr id="27655" name="Group 7"/>
          <p:cNvGrpSpPr>
            <a:grpSpLocks/>
          </p:cNvGrpSpPr>
          <p:nvPr/>
        </p:nvGrpSpPr>
        <p:grpSpPr bwMode="auto">
          <a:xfrm>
            <a:off x="0" y="3124200"/>
            <a:ext cx="4733925" cy="585788"/>
            <a:chOff x="0" y="1968"/>
            <a:chExt cx="2982" cy="369"/>
          </a:xfrm>
        </p:grpSpPr>
        <p:grpSp>
          <p:nvGrpSpPr>
            <p:cNvPr id="27656" name="Group 8"/>
            <p:cNvGrpSpPr>
              <a:grpSpLocks/>
            </p:cNvGrpSpPr>
            <p:nvPr/>
          </p:nvGrpSpPr>
          <p:grpSpPr bwMode="auto">
            <a:xfrm>
              <a:off x="0" y="1968"/>
              <a:ext cx="370" cy="369"/>
              <a:chOff x="362" y="2318"/>
              <a:chExt cx="370" cy="369"/>
            </a:xfrm>
          </p:grpSpPr>
          <p:sp>
            <p:nvSpPr>
              <p:cNvPr id="27657" name="Freeform 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658" name="Freeform 1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7659" name="Group 11"/>
            <p:cNvGrpSpPr>
              <a:grpSpLocks/>
            </p:cNvGrpSpPr>
            <p:nvPr/>
          </p:nvGrpSpPr>
          <p:grpSpPr bwMode="auto">
            <a:xfrm>
              <a:off x="368" y="1968"/>
              <a:ext cx="370" cy="369"/>
              <a:chOff x="362" y="2318"/>
              <a:chExt cx="370" cy="369"/>
            </a:xfrm>
          </p:grpSpPr>
          <p:sp>
            <p:nvSpPr>
              <p:cNvPr id="27660" name="Freeform 1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661" name="Freeform 1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7662" name="Group 14"/>
            <p:cNvGrpSpPr>
              <a:grpSpLocks/>
            </p:cNvGrpSpPr>
            <p:nvPr/>
          </p:nvGrpSpPr>
          <p:grpSpPr bwMode="auto">
            <a:xfrm>
              <a:off x="736" y="1968"/>
              <a:ext cx="370" cy="369"/>
              <a:chOff x="362" y="2318"/>
              <a:chExt cx="370" cy="369"/>
            </a:xfrm>
          </p:grpSpPr>
          <p:sp>
            <p:nvSpPr>
              <p:cNvPr id="27663" name="Freeform 1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664" name="Freeform 1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7665" name="Group 17"/>
            <p:cNvGrpSpPr>
              <a:grpSpLocks/>
            </p:cNvGrpSpPr>
            <p:nvPr/>
          </p:nvGrpSpPr>
          <p:grpSpPr bwMode="auto">
            <a:xfrm>
              <a:off x="1104" y="1968"/>
              <a:ext cx="370" cy="369"/>
              <a:chOff x="362" y="2318"/>
              <a:chExt cx="370" cy="369"/>
            </a:xfrm>
          </p:grpSpPr>
          <p:sp>
            <p:nvSpPr>
              <p:cNvPr id="27666" name="Freeform 1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667" name="Freeform 1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7668" name="Group 20"/>
            <p:cNvGrpSpPr>
              <a:grpSpLocks/>
            </p:cNvGrpSpPr>
            <p:nvPr/>
          </p:nvGrpSpPr>
          <p:grpSpPr bwMode="auto">
            <a:xfrm>
              <a:off x="1472" y="1968"/>
              <a:ext cx="370" cy="369"/>
              <a:chOff x="362" y="2318"/>
              <a:chExt cx="370" cy="369"/>
            </a:xfrm>
          </p:grpSpPr>
          <p:sp>
            <p:nvSpPr>
              <p:cNvPr id="27669" name="Freeform 2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670" name="Freeform 2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7671" name="Group 23"/>
            <p:cNvGrpSpPr>
              <a:grpSpLocks/>
            </p:cNvGrpSpPr>
            <p:nvPr/>
          </p:nvGrpSpPr>
          <p:grpSpPr bwMode="auto">
            <a:xfrm>
              <a:off x="1840" y="1968"/>
              <a:ext cx="370" cy="369"/>
              <a:chOff x="362" y="2318"/>
              <a:chExt cx="370" cy="369"/>
            </a:xfrm>
          </p:grpSpPr>
          <p:sp>
            <p:nvSpPr>
              <p:cNvPr id="27672" name="Freeform 2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673" name="Freeform 2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7674" name="Group 26"/>
            <p:cNvGrpSpPr>
              <a:grpSpLocks/>
            </p:cNvGrpSpPr>
            <p:nvPr/>
          </p:nvGrpSpPr>
          <p:grpSpPr bwMode="auto">
            <a:xfrm>
              <a:off x="2208" y="1968"/>
              <a:ext cx="370" cy="369"/>
              <a:chOff x="362" y="2318"/>
              <a:chExt cx="370" cy="369"/>
            </a:xfrm>
          </p:grpSpPr>
          <p:sp>
            <p:nvSpPr>
              <p:cNvPr id="27675" name="Freeform 2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676" name="Freeform 2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7677" name="Freeform 29"/>
            <p:cNvSpPr>
              <a:spLocks/>
            </p:cNvSpPr>
            <p:nvPr/>
          </p:nvSpPr>
          <p:spPr bwMode="auto">
            <a:xfrm>
              <a:off x="2576" y="2149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678" name="Freeform 30"/>
            <p:cNvSpPr>
              <a:spLocks/>
            </p:cNvSpPr>
            <p:nvPr/>
          </p:nvSpPr>
          <p:spPr bwMode="auto">
            <a:xfrm rot="10800000">
              <a:off x="2761" y="1968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679" name="Rectangle 31"/>
            <p:cNvSpPr>
              <a:spLocks noChangeArrowheads="1"/>
            </p:cNvSpPr>
            <p:nvPr/>
          </p:nvSpPr>
          <p:spPr bwMode="auto">
            <a:xfrm>
              <a:off x="2855" y="1973"/>
              <a:ext cx="127" cy="1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7680" name="Line 32"/>
          <p:cNvSpPr>
            <a:spLocks noChangeShapeType="1"/>
          </p:cNvSpPr>
          <p:nvPr/>
        </p:nvSpPr>
        <p:spPr bwMode="auto">
          <a:xfrm flipV="1">
            <a:off x="4545013" y="1881188"/>
            <a:ext cx="0" cy="1533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81" name="Oval 33"/>
          <p:cNvSpPr>
            <a:spLocks noChangeArrowheads="1"/>
          </p:cNvSpPr>
          <p:nvPr/>
        </p:nvSpPr>
        <p:spPr bwMode="auto">
          <a:xfrm rot="-250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82" name="Oval 34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83" name="Rectangle 35"/>
          <p:cNvSpPr>
            <a:spLocks noChangeArrowheads="1"/>
          </p:cNvSpPr>
          <p:nvPr/>
        </p:nvSpPr>
        <p:spPr bwMode="auto">
          <a:xfrm>
            <a:off x="1376363" y="3822700"/>
            <a:ext cx="1924050" cy="792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84" name="Text Box 36"/>
          <p:cNvSpPr txBox="1">
            <a:spLocks noChangeArrowheads="1"/>
          </p:cNvSpPr>
          <p:nvPr/>
        </p:nvSpPr>
        <p:spPr bwMode="auto">
          <a:xfrm>
            <a:off x="4341813" y="3517900"/>
            <a:ext cx="6810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FF0000"/>
                </a:solidFill>
              </a:rPr>
              <a:t>+</a:t>
            </a:r>
            <a:endParaRPr lang="en-US" altLang="en-US" sz="4000" b="1" baseline="30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0876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Fluorescence</a:t>
            </a: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4546600" y="3367088"/>
            <a:ext cx="1695450" cy="376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4133850" y="3627438"/>
            <a:ext cx="3000375" cy="792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 rot="-250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4341813" y="3517900"/>
            <a:ext cx="6810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FF0000"/>
                </a:solidFill>
              </a:rPr>
              <a:t>+</a:t>
            </a:r>
            <a:endParaRPr lang="en-US" altLang="en-US" sz="4000" b="1" baseline="30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102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Fluorescence</a:t>
            </a:r>
          </a:p>
        </p:txBody>
      </p:sp>
      <p:sp>
        <p:nvSpPr>
          <p:cNvPr id="29699" name="Oval 3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700" name="Line 4"/>
          <p:cNvSpPr>
            <a:spLocks noChangeShapeType="1"/>
          </p:cNvSpPr>
          <p:nvPr/>
        </p:nvSpPr>
        <p:spPr bwMode="auto">
          <a:xfrm>
            <a:off x="4502150" y="2970213"/>
            <a:ext cx="14288" cy="442912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4078288" y="2986088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4546600" y="3367088"/>
            <a:ext cx="1695450" cy="376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4133850" y="3627438"/>
            <a:ext cx="3000375" cy="792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704" name="Oval 8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2820988" y="1573213"/>
            <a:ext cx="1695450" cy="1385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706" name="Oval 10"/>
          <p:cNvSpPr>
            <a:spLocks noChangeArrowheads="1"/>
          </p:cNvSpPr>
          <p:nvPr/>
        </p:nvSpPr>
        <p:spPr bwMode="auto">
          <a:xfrm rot="-250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9707" name="Group 11"/>
          <p:cNvGrpSpPr>
            <a:grpSpLocks/>
          </p:cNvGrpSpPr>
          <p:nvPr/>
        </p:nvGrpSpPr>
        <p:grpSpPr bwMode="auto">
          <a:xfrm rot="-2052048">
            <a:off x="4054475" y="1157288"/>
            <a:ext cx="5840413" cy="1319212"/>
            <a:chOff x="-1194" y="2058"/>
            <a:chExt cx="3161" cy="831"/>
          </a:xfrm>
        </p:grpSpPr>
        <p:grpSp>
          <p:nvGrpSpPr>
            <p:cNvPr id="29708" name="Group 12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29709" name="Freeform 1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10" name="Freeform 1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9711" name="Group 15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29712" name="Freeform 1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13" name="Freeform 1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9714" name="Group 18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29715" name="Freeform 1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16" name="Freeform 2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9717" name="Group 21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29718" name="Freeform 2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19" name="Freeform 2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9720" name="Group 24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29721" name="Freeform 2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22" name="Freeform 2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9723" name="Group 27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29724" name="Freeform 2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25" name="Freeform 2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9726" name="Group 30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29727" name="Freeform 3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28" name="Freeform 3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9729" name="Freeform 33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30" name="Freeform 34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31" name="Rectangle 35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C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9732" name="Oval 36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733" name="Text Box 37"/>
          <p:cNvSpPr txBox="1">
            <a:spLocks noChangeArrowheads="1"/>
          </p:cNvSpPr>
          <p:nvPr/>
        </p:nvSpPr>
        <p:spPr bwMode="auto">
          <a:xfrm>
            <a:off x="4341813" y="3517900"/>
            <a:ext cx="6810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FF0000"/>
                </a:solidFill>
              </a:rPr>
              <a:t>+</a:t>
            </a:r>
            <a:endParaRPr lang="en-US" altLang="en-US" sz="4000" b="1" baseline="30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0372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Auger emission</a:t>
            </a:r>
          </a:p>
        </p:txBody>
      </p:sp>
      <p:sp>
        <p:nvSpPr>
          <p:cNvPr id="132099" name="Rectangle 3"/>
          <p:cNvSpPr>
            <a:spLocks noChangeArrowheads="1"/>
          </p:cNvSpPr>
          <p:nvPr/>
        </p:nvSpPr>
        <p:spPr bwMode="auto">
          <a:xfrm>
            <a:off x="4546600" y="3367088"/>
            <a:ext cx="1695450" cy="376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2100" name="Rectangle 4"/>
          <p:cNvSpPr>
            <a:spLocks noChangeArrowheads="1"/>
          </p:cNvSpPr>
          <p:nvPr/>
        </p:nvSpPr>
        <p:spPr bwMode="auto">
          <a:xfrm>
            <a:off x="4133850" y="3627438"/>
            <a:ext cx="3000375" cy="792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2101" name="Oval 5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2102" name="Oval 6"/>
          <p:cNvSpPr>
            <a:spLocks noChangeArrowheads="1"/>
          </p:cNvSpPr>
          <p:nvPr/>
        </p:nvSpPr>
        <p:spPr bwMode="auto">
          <a:xfrm rot="-250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2103" name="Oval 7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2104" name="Text Box 8"/>
          <p:cNvSpPr txBox="1">
            <a:spLocks noChangeArrowheads="1"/>
          </p:cNvSpPr>
          <p:nvPr/>
        </p:nvSpPr>
        <p:spPr bwMode="auto">
          <a:xfrm>
            <a:off x="4341813" y="3517900"/>
            <a:ext cx="6810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FF0000"/>
                </a:solidFill>
              </a:rPr>
              <a:t>+</a:t>
            </a:r>
            <a:endParaRPr lang="en-US" altLang="en-US" sz="4000" b="1" baseline="30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4419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Auger emission</a:t>
            </a:r>
          </a:p>
        </p:txBody>
      </p:sp>
      <p:sp>
        <p:nvSpPr>
          <p:cNvPr id="133126" name="Rectangle 6"/>
          <p:cNvSpPr>
            <a:spLocks noChangeArrowheads="1"/>
          </p:cNvSpPr>
          <p:nvPr/>
        </p:nvSpPr>
        <p:spPr bwMode="auto">
          <a:xfrm>
            <a:off x="4546600" y="3367088"/>
            <a:ext cx="1695450" cy="376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3127" name="Rectangle 7"/>
          <p:cNvSpPr>
            <a:spLocks noChangeArrowheads="1"/>
          </p:cNvSpPr>
          <p:nvPr/>
        </p:nvSpPr>
        <p:spPr bwMode="auto">
          <a:xfrm>
            <a:off x="4133850" y="3627438"/>
            <a:ext cx="3000375" cy="792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3128" name="Oval 8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3129" name="Rectangle 9"/>
          <p:cNvSpPr>
            <a:spLocks noChangeArrowheads="1"/>
          </p:cNvSpPr>
          <p:nvPr/>
        </p:nvSpPr>
        <p:spPr bwMode="auto">
          <a:xfrm>
            <a:off x="2820988" y="1573213"/>
            <a:ext cx="1695450" cy="1385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3130" name="Oval 10"/>
          <p:cNvSpPr>
            <a:spLocks noChangeArrowheads="1"/>
          </p:cNvSpPr>
          <p:nvPr/>
        </p:nvSpPr>
        <p:spPr bwMode="auto">
          <a:xfrm rot="-250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3156" name="Oval 36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3157" name="Text Box 37"/>
          <p:cNvSpPr txBox="1">
            <a:spLocks noChangeArrowheads="1"/>
          </p:cNvSpPr>
          <p:nvPr/>
        </p:nvSpPr>
        <p:spPr bwMode="auto">
          <a:xfrm>
            <a:off x="4198938" y="3517900"/>
            <a:ext cx="8239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FF0000"/>
                </a:solidFill>
              </a:rPr>
              <a:t>++</a:t>
            </a:r>
            <a:endParaRPr lang="en-US" altLang="en-US" sz="4000" b="1" baseline="30000">
              <a:solidFill>
                <a:srgbClr val="FF0000"/>
              </a:solidFill>
            </a:endParaRPr>
          </a:p>
        </p:txBody>
      </p:sp>
      <p:sp>
        <p:nvSpPr>
          <p:cNvPr id="133158" name="Text Box 38"/>
          <p:cNvSpPr txBox="1">
            <a:spLocks noChangeArrowheads="1"/>
          </p:cNvSpPr>
          <p:nvPr/>
        </p:nvSpPr>
        <p:spPr bwMode="auto">
          <a:xfrm>
            <a:off x="2743200" y="17748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</a:p>
        </p:txBody>
      </p:sp>
      <p:sp>
        <p:nvSpPr>
          <p:cNvPr id="133159" name="Line 39"/>
          <p:cNvSpPr>
            <a:spLocks noChangeShapeType="1"/>
          </p:cNvSpPr>
          <p:nvPr/>
        </p:nvSpPr>
        <p:spPr bwMode="auto">
          <a:xfrm flipH="1" flipV="1">
            <a:off x="3076575" y="2041525"/>
            <a:ext cx="1377950" cy="90963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7040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AutoShape 2"/>
          <p:cNvSpPr>
            <a:spLocks noChangeArrowheads="1"/>
          </p:cNvSpPr>
          <p:nvPr/>
        </p:nvSpPr>
        <p:spPr bwMode="auto">
          <a:xfrm rot="162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Where do photons go?</a:t>
            </a:r>
          </a:p>
        </p:txBody>
      </p:sp>
      <p:sp>
        <p:nvSpPr>
          <p:cNvPr id="131076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131078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131079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1080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1081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1082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31083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1084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1085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1086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1087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131088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131089" name="Text Box 17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inelastic scattering (7%)</a:t>
            </a:r>
          </a:p>
        </p:txBody>
      </p:sp>
      <p:sp>
        <p:nvSpPr>
          <p:cNvPr id="131090" name="Text Box 18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Protein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sp>
        <p:nvSpPr>
          <p:cNvPr id="131091" name="Line 19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1092" name="Text Box 20"/>
          <p:cNvSpPr txBox="1">
            <a:spLocks noChangeArrowheads="1"/>
          </p:cNvSpPr>
          <p:nvPr/>
        </p:nvSpPr>
        <p:spPr bwMode="auto">
          <a:xfrm>
            <a:off x="768350" y="5349875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Re-emitted (99%)</a:t>
            </a:r>
          </a:p>
        </p:txBody>
      </p:sp>
      <p:sp>
        <p:nvSpPr>
          <p:cNvPr id="131093" name="Text Box 21"/>
          <p:cNvSpPr txBox="1">
            <a:spLocks noChangeArrowheads="1"/>
          </p:cNvSpPr>
          <p:nvPr/>
        </p:nvSpPr>
        <p:spPr bwMode="auto">
          <a:xfrm>
            <a:off x="2768600" y="5349875"/>
            <a:ext cx="153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Absorbed (~0%)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131094" name="Line 22"/>
          <p:cNvSpPr>
            <a:spLocks noChangeShapeType="1"/>
          </p:cNvSpPr>
          <p:nvPr/>
        </p:nvSpPr>
        <p:spPr bwMode="auto">
          <a:xfrm flipH="1">
            <a:off x="1593850" y="4824413"/>
            <a:ext cx="833438" cy="5540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31095" name="Picture 23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096" name="Line 24"/>
          <p:cNvSpPr>
            <a:spLocks noChangeShapeType="1"/>
          </p:cNvSpPr>
          <p:nvPr/>
        </p:nvSpPr>
        <p:spPr bwMode="auto">
          <a:xfrm>
            <a:off x="2447925" y="4846638"/>
            <a:ext cx="806450" cy="509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5574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AutoShape 2"/>
          <p:cNvSpPr>
            <a:spLocks noChangeArrowheads="1"/>
          </p:cNvSpPr>
          <p:nvPr/>
        </p:nvSpPr>
        <p:spPr bwMode="auto">
          <a:xfrm rot="162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Where do photons go?</a:t>
            </a:r>
          </a:p>
        </p:txBody>
      </p:sp>
      <p:sp>
        <p:nvSpPr>
          <p:cNvPr id="117764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117766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117767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7768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7769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7770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7771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7772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7773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7774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7775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117776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117777" name="Text Box 17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inelastic scattering (7%)</a:t>
            </a:r>
          </a:p>
        </p:txBody>
      </p:sp>
      <p:sp>
        <p:nvSpPr>
          <p:cNvPr id="117778" name="Text Box 18"/>
          <p:cNvSpPr txBox="1">
            <a:spLocks noChangeArrowheads="1"/>
          </p:cNvSpPr>
          <p:nvPr/>
        </p:nvSpPr>
        <p:spPr bwMode="auto">
          <a:xfrm>
            <a:off x="5772150" y="4541838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Photoelectric (87%)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117779" name="Text Box 19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Protein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sp>
        <p:nvSpPr>
          <p:cNvPr id="117780" name="Line 20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7781" name="Text Box 21"/>
          <p:cNvSpPr txBox="1">
            <a:spLocks noChangeArrowheads="1"/>
          </p:cNvSpPr>
          <p:nvPr/>
        </p:nvSpPr>
        <p:spPr bwMode="auto">
          <a:xfrm>
            <a:off x="768350" y="5349875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Re-emitted (99%)</a:t>
            </a:r>
          </a:p>
        </p:txBody>
      </p:sp>
      <p:sp>
        <p:nvSpPr>
          <p:cNvPr id="117782" name="Text Box 22"/>
          <p:cNvSpPr txBox="1">
            <a:spLocks noChangeArrowheads="1"/>
          </p:cNvSpPr>
          <p:nvPr/>
        </p:nvSpPr>
        <p:spPr bwMode="auto">
          <a:xfrm>
            <a:off x="2768600" y="5349875"/>
            <a:ext cx="153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Absorbed (~0%)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117783" name="Line 23"/>
          <p:cNvSpPr>
            <a:spLocks noChangeShapeType="1"/>
          </p:cNvSpPr>
          <p:nvPr/>
        </p:nvSpPr>
        <p:spPr bwMode="auto">
          <a:xfrm>
            <a:off x="4570413" y="3887788"/>
            <a:ext cx="1720850" cy="661987"/>
          </a:xfrm>
          <a:prstGeom prst="line">
            <a:avLst/>
          </a:prstGeom>
          <a:noFill/>
          <a:ln w="7620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7784" name="Line 24"/>
          <p:cNvSpPr>
            <a:spLocks noChangeShapeType="1"/>
          </p:cNvSpPr>
          <p:nvPr/>
        </p:nvSpPr>
        <p:spPr bwMode="auto">
          <a:xfrm flipH="1">
            <a:off x="1593850" y="4824413"/>
            <a:ext cx="833438" cy="5540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17785" name="Picture 25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86" name="Line 26"/>
          <p:cNvSpPr>
            <a:spLocks noChangeShapeType="1"/>
          </p:cNvSpPr>
          <p:nvPr/>
        </p:nvSpPr>
        <p:spPr bwMode="auto">
          <a:xfrm>
            <a:off x="2447925" y="4846638"/>
            <a:ext cx="806450" cy="509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6399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</p:spPr>
        <p:txBody>
          <a:bodyPr/>
          <a:lstStyle/>
          <a:p>
            <a:r>
              <a:rPr lang="en-US" altLang="en-US" dirty="0"/>
              <a:t>Global Damage: scale</a:t>
            </a:r>
          </a:p>
        </p:txBody>
      </p:sp>
      <p:sp>
        <p:nvSpPr>
          <p:cNvPr id="333827" name="Text Box 3"/>
          <p:cNvSpPr txBox="1">
            <a:spLocks noChangeArrowheads="1"/>
          </p:cNvSpPr>
          <p:nvPr/>
        </p:nvSpPr>
        <p:spPr bwMode="auto">
          <a:xfrm>
            <a:off x="2982913" y="6376988"/>
            <a:ext cx="33131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/>
              <a:t>accumulated dose (MGy)</a:t>
            </a:r>
          </a:p>
        </p:txBody>
      </p:sp>
      <p:sp>
        <p:nvSpPr>
          <p:cNvPr id="333828" name="Text Box 4"/>
          <p:cNvSpPr txBox="1">
            <a:spLocks noChangeArrowheads="1"/>
          </p:cNvSpPr>
          <p:nvPr/>
        </p:nvSpPr>
        <p:spPr bwMode="auto">
          <a:xfrm rot="16200000">
            <a:off x="-1181100" y="36449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/>
              <a:t>normalized total intensity</a:t>
            </a:r>
          </a:p>
        </p:txBody>
      </p:sp>
      <p:graphicFrame>
        <p:nvGraphicFramePr>
          <p:cNvPr id="333829" name="Object 5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822325" y="411163"/>
          <a:ext cx="7442200" cy="616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0" name="Chart" r:id="rId3" imgW="7458196" imgH="6181749" progId="MSGraph.Chart.8">
                  <p:embed followColorScheme="full"/>
                </p:oleObj>
              </mc:Choice>
              <mc:Fallback>
                <p:oleObj name="Chart" r:id="rId3" imgW="7458196" imgH="6181749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325" y="411163"/>
                        <a:ext cx="7442200" cy="6169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1648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AutoShape 2"/>
          <p:cNvSpPr>
            <a:spLocks noChangeArrowheads="1"/>
          </p:cNvSpPr>
          <p:nvPr/>
        </p:nvSpPr>
        <p:spPr bwMode="auto">
          <a:xfrm rot="162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Where do photons go?</a:t>
            </a:r>
          </a:p>
        </p:txBody>
      </p:sp>
      <p:sp>
        <p:nvSpPr>
          <p:cNvPr id="118788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118790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118791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8792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8793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8794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8795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8796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8797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8798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8799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118800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118801" name="Text Box 17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inelastic scattering (7%)</a:t>
            </a:r>
          </a:p>
        </p:txBody>
      </p:sp>
      <p:sp>
        <p:nvSpPr>
          <p:cNvPr id="118802" name="Text Box 18"/>
          <p:cNvSpPr txBox="1">
            <a:spLocks noChangeArrowheads="1"/>
          </p:cNvSpPr>
          <p:nvPr/>
        </p:nvSpPr>
        <p:spPr bwMode="auto">
          <a:xfrm>
            <a:off x="5772150" y="4541838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Photoelectric (87%)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118803" name="Text Box 19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Protein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sp>
        <p:nvSpPr>
          <p:cNvPr id="118804" name="Line 20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8805" name="Text Box 21"/>
          <p:cNvSpPr txBox="1">
            <a:spLocks noChangeArrowheads="1"/>
          </p:cNvSpPr>
          <p:nvPr/>
        </p:nvSpPr>
        <p:spPr bwMode="auto">
          <a:xfrm>
            <a:off x="4927600" y="5351463"/>
            <a:ext cx="1627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Re-emitted (~0%)</a:t>
            </a:r>
          </a:p>
        </p:txBody>
      </p:sp>
      <p:sp>
        <p:nvSpPr>
          <p:cNvPr id="118806" name="Text Box 22"/>
          <p:cNvSpPr txBox="1">
            <a:spLocks noChangeArrowheads="1"/>
          </p:cNvSpPr>
          <p:nvPr/>
        </p:nvSpPr>
        <p:spPr bwMode="auto">
          <a:xfrm>
            <a:off x="6927850" y="5351463"/>
            <a:ext cx="1533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Absorbed (99%)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118807" name="Text Box 23"/>
          <p:cNvSpPr txBox="1">
            <a:spLocks noChangeArrowheads="1"/>
          </p:cNvSpPr>
          <p:nvPr/>
        </p:nvSpPr>
        <p:spPr bwMode="auto">
          <a:xfrm>
            <a:off x="768350" y="5349875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Re-emitted (99%)</a:t>
            </a:r>
          </a:p>
        </p:txBody>
      </p:sp>
      <p:sp>
        <p:nvSpPr>
          <p:cNvPr id="118808" name="Text Box 24"/>
          <p:cNvSpPr txBox="1">
            <a:spLocks noChangeArrowheads="1"/>
          </p:cNvSpPr>
          <p:nvPr/>
        </p:nvSpPr>
        <p:spPr bwMode="auto">
          <a:xfrm>
            <a:off x="2768600" y="5349875"/>
            <a:ext cx="153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Absorbed (~0%)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118809" name="Line 25"/>
          <p:cNvSpPr>
            <a:spLocks noChangeShapeType="1"/>
          </p:cNvSpPr>
          <p:nvPr/>
        </p:nvSpPr>
        <p:spPr bwMode="auto">
          <a:xfrm>
            <a:off x="4570413" y="3887788"/>
            <a:ext cx="1720850" cy="661987"/>
          </a:xfrm>
          <a:prstGeom prst="line">
            <a:avLst/>
          </a:prstGeom>
          <a:noFill/>
          <a:ln w="7620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8810" name="Line 26"/>
          <p:cNvSpPr>
            <a:spLocks noChangeShapeType="1"/>
          </p:cNvSpPr>
          <p:nvPr/>
        </p:nvSpPr>
        <p:spPr bwMode="auto">
          <a:xfrm flipH="1">
            <a:off x="1593850" y="4824413"/>
            <a:ext cx="833438" cy="5540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18811" name="Picture 27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812" name="Line 28"/>
          <p:cNvSpPr>
            <a:spLocks noChangeShapeType="1"/>
          </p:cNvSpPr>
          <p:nvPr/>
        </p:nvSpPr>
        <p:spPr bwMode="auto">
          <a:xfrm flipH="1">
            <a:off x="5592763" y="4818063"/>
            <a:ext cx="833437" cy="554037"/>
          </a:xfrm>
          <a:prstGeom prst="line">
            <a:avLst/>
          </a:prstGeom>
          <a:noFill/>
          <a:ln w="635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8813" name="Line 29"/>
          <p:cNvSpPr>
            <a:spLocks noChangeShapeType="1"/>
          </p:cNvSpPr>
          <p:nvPr/>
        </p:nvSpPr>
        <p:spPr bwMode="auto">
          <a:xfrm>
            <a:off x="2447925" y="4846638"/>
            <a:ext cx="806450" cy="509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8814" name="Line 30"/>
          <p:cNvSpPr>
            <a:spLocks noChangeShapeType="1"/>
          </p:cNvSpPr>
          <p:nvPr/>
        </p:nvSpPr>
        <p:spPr bwMode="auto">
          <a:xfrm>
            <a:off x="6577013" y="4840288"/>
            <a:ext cx="806450" cy="5095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49755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AutoShape 2"/>
          <p:cNvSpPr>
            <a:spLocks noChangeArrowheads="1"/>
          </p:cNvSpPr>
          <p:nvPr/>
        </p:nvSpPr>
        <p:spPr bwMode="auto">
          <a:xfrm rot="162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Where do photons go?</a:t>
            </a:r>
          </a:p>
        </p:txBody>
      </p:sp>
      <p:sp>
        <p:nvSpPr>
          <p:cNvPr id="119812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9813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119814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119815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9816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17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18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9819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9820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9821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9822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9823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119824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119825" name="Text Box 17"/>
          <p:cNvSpPr txBox="1">
            <a:spLocks noChangeArrowheads="1"/>
          </p:cNvSpPr>
          <p:nvPr/>
        </p:nvSpPr>
        <p:spPr bwMode="auto">
          <a:xfrm>
            <a:off x="2906713" y="6053138"/>
            <a:ext cx="321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useful/absorbed energy: 7.3%</a:t>
            </a:r>
          </a:p>
        </p:txBody>
      </p:sp>
      <p:sp>
        <p:nvSpPr>
          <p:cNvPr id="119826" name="Text Box 18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inelastic scattering (7%)</a:t>
            </a:r>
          </a:p>
        </p:txBody>
      </p:sp>
      <p:sp>
        <p:nvSpPr>
          <p:cNvPr id="119827" name="Text Box 19"/>
          <p:cNvSpPr txBox="1">
            <a:spLocks noChangeArrowheads="1"/>
          </p:cNvSpPr>
          <p:nvPr/>
        </p:nvSpPr>
        <p:spPr bwMode="auto">
          <a:xfrm>
            <a:off x="5772150" y="4541838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Photoelectric (87%)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119828" name="Text Box 20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Protein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sp>
        <p:nvSpPr>
          <p:cNvPr id="119829" name="Line 21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9830" name="Text Box 22"/>
          <p:cNvSpPr txBox="1">
            <a:spLocks noChangeArrowheads="1"/>
          </p:cNvSpPr>
          <p:nvPr/>
        </p:nvSpPr>
        <p:spPr bwMode="auto">
          <a:xfrm>
            <a:off x="4927600" y="5351463"/>
            <a:ext cx="1627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Re-emitted (~0%)</a:t>
            </a:r>
          </a:p>
        </p:txBody>
      </p:sp>
      <p:sp>
        <p:nvSpPr>
          <p:cNvPr id="119831" name="Text Box 23"/>
          <p:cNvSpPr txBox="1">
            <a:spLocks noChangeArrowheads="1"/>
          </p:cNvSpPr>
          <p:nvPr/>
        </p:nvSpPr>
        <p:spPr bwMode="auto">
          <a:xfrm>
            <a:off x="6927850" y="5351463"/>
            <a:ext cx="1533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Absorbed (99%)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119832" name="Text Box 24"/>
          <p:cNvSpPr txBox="1">
            <a:spLocks noChangeArrowheads="1"/>
          </p:cNvSpPr>
          <p:nvPr/>
        </p:nvSpPr>
        <p:spPr bwMode="auto">
          <a:xfrm>
            <a:off x="768350" y="5349875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Re-emitted (99%)</a:t>
            </a:r>
          </a:p>
        </p:txBody>
      </p:sp>
      <p:sp>
        <p:nvSpPr>
          <p:cNvPr id="119833" name="Text Box 25"/>
          <p:cNvSpPr txBox="1">
            <a:spLocks noChangeArrowheads="1"/>
          </p:cNvSpPr>
          <p:nvPr/>
        </p:nvSpPr>
        <p:spPr bwMode="auto">
          <a:xfrm>
            <a:off x="2768600" y="5349875"/>
            <a:ext cx="153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Absorbed (~0%)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119834" name="Line 26"/>
          <p:cNvSpPr>
            <a:spLocks noChangeShapeType="1"/>
          </p:cNvSpPr>
          <p:nvPr/>
        </p:nvSpPr>
        <p:spPr bwMode="auto">
          <a:xfrm>
            <a:off x="4570413" y="3887788"/>
            <a:ext cx="1720850" cy="661987"/>
          </a:xfrm>
          <a:prstGeom prst="line">
            <a:avLst/>
          </a:prstGeom>
          <a:noFill/>
          <a:ln w="7620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9835" name="Line 27"/>
          <p:cNvSpPr>
            <a:spLocks noChangeShapeType="1"/>
          </p:cNvSpPr>
          <p:nvPr/>
        </p:nvSpPr>
        <p:spPr bwMode="auto">
          <a:xfrm flipH="1">
            <a:off x="1593850" y="4824413"/>
            <a:ext cx="833438" cy="5540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19836" name="Picture 28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37" name="Line 29"/>
          <p:cNvSpPr>
            <a:spLocks noChangeShapeType="1"/>
          </p:cNvSpPr>
          <p:nvPr/>
        </p:nvSpPr>
        <p:spPr bwMode="auto">
          <a:xfrm flipH="1">
            <a:off x="5592763" y="4818063"/>
            <a:ext cx="833437" cy="554037"/>
          </a:xfrm>
          <a:prstGeom prst="line">
            <a:avLst/>
          </a:prstGeom>
          <a:noFill/>
          <a:ln w="635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9838" name="Line 30"/>
          <p:cNvSpPr>
            <a:spLocks noChangeShapeType="1"/>
          </p:cNvSpPr>
          <p:nvPr/>
        </p:nvSpPr>
        <p:spPr bwMode="auto">
          <a:xfrm>
            <a:off x="2447925" y="4846638"/>
            <a:ext cx="806450" cy="509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9839" name="Line 31"/>
          <p:cNvSpPr>
            <a:spLocks noChangeShapeType="1"/>
          </p:cNvSpPr>
          <p:nvPr/>
        </p:nvSpPr>
        <p:spPr bwMode="auto">
          <a:xfrm>
            <a:off x="6577013" y="4840288"/>
            <a:ext cx="806450" cy="5095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5504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AutoShape 2"/>
          <p:cNvSpPr>
            <a:spLocks noChangeArrowheads="1"/>
          </p:cNvSpPr>
          <p:nvPr/>
        </p:nvSpPr>
        <p:spPr bwMode="auto">
          <a:xfrm rot="162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Where do photons go?</a:t>
            </a:r>
          </a:p>
        </p:txBody>
      </p:sp>
      <p:sp>
        <p:nvSpPr>
          <p:cNvPr id="120836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120838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120839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0840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841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842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20843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0844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0845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0846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0847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120848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FFFFFF"/>
                </a:solidFill>
              </a:rPr>
              <a:t>Transmitted (97%)</a:t>
            </a:r>
          </a:p>
        </p:txBody>
      </p:sp>
      <p:sp>
        <p:nvSpPr>
          <p:cNvPr id="120849" name="Text Box 17"/>
          <p:cNvSpPr txBox="1">
            <a:spLocks noChangeArrowheads="1"/>
          </p:cNvSpPr>
          <p:nvPr/>
        </p:nvSpPr>
        <p:spPr bwMode="auto">
          <a:xfrm>
            <a:off x="2906713" y="6053138"/>
            <a:ext cx="321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useful/absorbed energy: 7.6%</a:t>
            </a:r>
          </a:p>
        </p:txBody>
      </p:sp>
      <p:sp>
        <p:nvSpPr>
          <p:cNvPr id="120850" name="Text Box 18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inelastic scattering (5%)</a:t>
            </a:r>
          </a:p>
        </p:txBody>
      </p:sp>
      <p:sp>
        <p:nvSpPr>
          <p:cNvPr id="120851" name="Text Box 19"/>
          <p:cNvSpPr txBox="1">
            <a:spLocks noChangeArrowheads="1"/>
          </p:cNvSpPr>
          <p:nvPr/>
        </p:nvSpPr>
        <p:spPr bwMode="auto">
          <a:xfrm>
            <a:off x="5767388" y="4541838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Photoelectric (88%)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120852" name="Text Box 20"/>
          <p:cNvSpPr txBox="1">
            <a:spLocks noChangeArrowheads="1"/>
          </p:cNvSpPr>
          <p:nvPr/>
        </p:nvSpPr>
        <p:spPr bwMode="auto">
          <a:xfrm>
            <a:off x="160338" y="1417638"/>
            <a:ext cx="2913062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SelenoProtein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1A x-rays</a:t>
            </a:r>
          </a:p>
        </p:txBody>
      </p:sp>
      <p:sp>
        <p:nvSpPr>
          <p:cNvPr id="120853" name="Line 21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0854" name="Text Box 22"/>
          <p:cNvSpPr txBox="1">
            <a:spLocks noChangeArrowheads="1"/>
          </p:cNvSpPr>
          <p:nvPr/>
        </p:nvSpPr>
        <p:spPr bwMode="auto">
          <a:xfrm>
            <a:off x="4927600" y="5351463"/>
            <a:ext cx="1627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Re-emitted (~0%)</a:t>
            </a:r>
          </a:p>
        </p:txBody>
      </p:sp>
      <p:sp>
        <p:nvSpPr>
          <p:cNvPr id="120855" name="Text Box 23"/>
          <p:cNvSpPr txBox="1">
            <a:spLocks noChangeArrowheads="1"/>
          </p:cNvSpPr>
          <p:nvPr/>
        </p:nvSpPr>
        <p:spPr bwMode="auto">
          <a:xfrm>
            <a:off x="6927850" y="5351463"/>
            <a:ext cx="1533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Absorbed (99%)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120856" name="Text Box 24"/>
          <p:cNvSpPr txBox="1">
            <a:spLocks noChangeArrowheads="1"/>
          </p:cNvSpPr>
          <p:nvPr/>
        </p:nvSpPr>
        <p:spPr bwMode="auto">
          <a:xfrm>
            <a:off x="768350" y="5349875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Re-emitted (99%)</a:t>
            </a:r>
          </a:p>
        </p:txBody>
      </p:sp>
      <p:sp>
        <p:nvSpPr>
          <p:cNvPr id="120857" name="Text Box 25"/>
          <p:cNvSpPr txBox="1">
            <a:spLocks noChangeArrowheads="1"/>
          </p:cNvSpPr>
          <p:nvPr/>
        </p:nvSpPr>
        <p:spPr bwMode="auto">
          <a:xfrm>
            <a:off x="2768600" y="5349875"/>
            <a:ext cx="153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Absorbed (~0%)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120858" name="Line 26"/>
          <p:cNvSpPr>
            <a:spLocks noChangeShapeType="1"/>
          </p:cNvSpPr>
          <p:nvPr/>
        </p:nvSpPr>
        <p:spPr bwMode="auto">
          <a:xfrm>
            <a:off x="4570413" y="3887788"/>
            <a:ext cx="1720850" cy="661987"/>
          </a:xfrm>
          <a:prstGeom prst="line">
            <a:avLst/>
          </a:prstGeom>
          <a:noFill/>
          <a:ln w="7620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0859" name="Line 27"/>
          <p:cNvSpPr>
            <a:spLocks noChangeShapeType="1"/>
          </p:cNvSpPr>
          <p:nvPr/>
        </p:nvSpPr>
        <p:spPr bwMode="auto">
          <a:xfrm flipH="1">
            <a:off x="1593850" y="4824413"/>
            <a:ext cx="833438" cy="5540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20860" name="Picture 28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61" name="Line 29"/>
          <p:cNvSpPr>
            <a:spLocks noChangeShapeType="1"/>
          </p:cNvSpPr>
          <p:nvPr/>
        </p:nvSpPr>
        <p:spPr bwMode="auto">
          <a:xfrm>
            <a:off x="2447925" y="4846638"/>
            <a:ext cx="806450" cy="509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0862" name="Line 30"/>
          <p:cNvSpPr>
            <a:spLocks noChangeShapeType="1"/>
          </p:cNvSpPr>
          <p:nvPr/>
        </p:nvSpPr>
        <p:spPr bwMode="auto">
          <a:xfrm flipH="1">
            <a:off x="5592763" y="4818063"/>
            <a:ext cx="833437" cy="554037"/>
          </a:xfrm>
          <a:prstGeom prst="line">
            <a:avLst/>
          </a:prstGeom>
          <a:noFill/>
          <a:ln w="635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0863" name="Line 31"/>
          <p:cNvSpPr>
            <a:spLocks noChangeShapeType="1"/>
          </p:cNvSpPr>
          <p:nvPr/>
        </p:nvSpPr>
        <p:spPr bwMode="auto">
          <a:xfrm>
            <a:off x="6577013" y="4840288"/>
            <a:ext cx="806450" cy="5095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277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AutoShape 2"/>
          <p:cNvSpPr>
            <a:spLocks noChangeArrowheads="1"/>
          </p:cNvSpPr>
          <p:nvPr/>
        </p:nvSpPr>
        <p:spPr bwMode="auto">
          <a:xfrm rot="162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Where do photons go?</a:t>
            </a:r>
          </a:p>
        </p:txBody>
      </p:sp>
      <p:sp>
        <p:nvSpPr>
          <p:cNvPr id="121860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1861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121862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121863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864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865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866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21867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1868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1869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1870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1871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elastic scattering (2%)</a:t>
            </a:r>
          </a:p>
        </p:txBody>
      </p:sp>
      <p:sp>
        <p:nvSpPr>
          <p:cNvPr id="121872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FFFFFF"/>
                </a:solidFill>
              </a:rPr>
              <a:t>Transmitted (91%)</a:t>
            </a:r>
          </a:p>
        </p:txBody>
      </p:sp>
      <p:sp>
        <p:nvSpPr>
          <p:cNvPr id="121873" name="Text Box 17"/>
          <p:cNvSpPr txBox="1">
            <a:spLocks noChangeArrowheads="1"/>
          </p:cNvSpPr>
          <p:nvPr/>
        </p:nvSpPr>
        <p:spPr bwMode="auto">
          <a:xfrm>
            <a:off x="2906713" y="6053138"/>
            <a:ext cx="321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useful/absorbed energy: 5.1%</a:t>
            </a:r>
          </a:p>
        </p:txBody>
      </p:sp>
      <p:sp>
        <p:nvSpPr>
          <p:cNvPr id="121874" name="Text Box 18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inelastic scattering (2%)</a:t>
            </a:r>
          </a:p>
        </p:txBody>
      </p:sp>
      <p:sp>
        <p:nvSpPr>
          <p:cNvPr id="121875" name="Text Box 19"/>
          <p:cNvSpPr txBox="1">
            <a:spLocks noChangeArrowheads="1"/>
          </p:cNvSpPr>
          <p:nvPr/>
        </p:nvSpPr>
        <p:spPr bwMode="auto">
          <a:xfrm>
            <a:off x="5767388" y="4541838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Photoelectric (96%)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121876" name="Text Box 20"/>
          <p:cNvSpPr txBox="1">
            <a:spLocks noChangeArrowheads="1"/>
          </p:cNvSpPr>
          <p:nvPr/>
        </p:nvSpPr>
        <p:spPr bwMode="auto">
          <a:xfrm>
            <a:off x="160338" y="1417638"/>
            <a:ext cx="2913062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SelenoProtein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0.92A x-rays</a:t>
            </a:r>
          </a:p>
        </p:txBody>
      </p:sp>
      <p:sp>
        <p:nvSpPr>
          <p:cNvPr id="121877" name="Line 21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1878" name="Text Box 22"/>
          <p:cNvSpPr txBox="1">
            <a:spLocks noChangeArrowheads="1"/>
          </p:cNvSpPr>
          <p:nvPr/>
        </p:nvSpPr>
        <p:spPr bwMode="auto">
          <a:xfrm>
            <a:off x="4927600" y="5351463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Re-emitted (57%)</a:t>
            </a:r>
          </a:p>
        </p:txBody>
      </p:sp>
      <p:sp>
        <p:nvSpPr>
          <p:cNvPr id="121879" name="Text Box 23"/>
          <p:cNvSpPr txBox="1">
            <a:spLocks noChangeArrowheads="1"/>
          </p:cNvSpPr>
          <p:nvPr/>
        </p:nvSpPr>
        <p:spPr bwMode="auto">
          <a:xfrm>
            <a:off x="6927850" y="5351463"/>
            <a:ext cx="1533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Absorbed (44%)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121880" name="Text Box 24"/>
          <p:cNvSpPr txBox="1">
            <a:spLocks noChangeArrowheads="1"/>
          </p:cNvSpPr>
          <p:nvPr/>
        </p:nvSpPr>
        <p:spPr bwMode="auto">
          <a:xfrm>
            <a:off x="768350" y="5349875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Re-emitted (99%)</a:t>
            </a:r>
          </a:p>
        </p:txBody>
      </p:sp>
      <p:sp>
        <p:nvSpPr>
          <p:cNvPr id="121881" name="Text Box 25"/>
          <p:cNvSpPr txBox="1">
            <a:spLocks noChangeArrowheads="1"/>
          </p:cNvSpPr>
          <p:nvPr/>
        </p:nvSpPr>
        <p:spPr bwMode="auto">
          <a:xfrm>
            <a:off x="2768600" y="5349875"/>
            <a:ext cx="153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Absorbed (~0%)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121882" name="Line 26"/>
          <p:cNvSpPr>
            <a:spLocks noChangeShapeType="1"/>
          </p:cNvSpPr>
          <p:nvPr/>
        </p:nvSpPr>
        <p:spPr bwMode="auto">
          <a:xfrm>
            <a:off x="4570413" y="3887788"/>
            <a:ext cx="1720850" cy="661987"/>
          </a:xfrm>
          <a:prstGeom prst="line">
            <a:avLst/>
          </a:prstGeom>
          <a:noFill/>
          <a:ln w="7620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1883" name="Line 27"/>
          <p:cNvSpPr>
            <a:spLocks noChangeShapeType="1"/>
          </p:cNvSpPr>
          <p:nvPr/>
        </p:nvSpPr>
        <p:spPr bwMode="auto">
          <a:xfrm flipH="1">
            <a:off x="1593850" y="4824413"/>
            <a:ext cx="833438" cy="5540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21884" name="Picture 28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85" name="Line 29"/>
          <p:cNvSpPr>
            <a:spLocks noChangeShapeType="1"/>
          </p:cNvSpPr>
          <p:nvPr/>
        </p:nvSpPr>
        <p:spPr bwMode="auto">
          <a:xfrm flipH="1">
            <a:off x="5592763" y="4818063"/>
            <a:ext cx="833437" cy="554037"/>
          </a:xfrm>
          <a:prstGeom prst="line">
            <a:avLst/>
          </a:prstGeom>
          <a:noFill/>
          <a:ln w="508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1886" name="Line 30"/>
          <p:cNvSpPr>
            <a:spLocks noChangeShapeType="1"/>
          </p:cNvSpPr>
          <p:nvPr/>
        </p:nvSpPr>
        <p:spPr bwMode="auto">
          <a:xfrm>
            <a:off x="2447925" y="4846638"/>
            <a:ext cx="806450" cy="509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1887" name="Line 31"/>
          <p:cNvSpPr>
            <a:spLocks noChangeShapeType="1"/>
          </p:cNvSpPr>
          <p:nvPr/>
        </p:nvSpPr>
        <p:spPr bwMode="auto">
          <a:xfrm>
            <a:off x="6577013" y="4840288"/>
            <a:ext cx="806450" cy="509587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1888" name="Text Box 32"/>
          <p:cNvSpPr txBox="1">
            <a:spLocks noChangeArrowheads="1"/>
          </p:cNvSpPr>
          <p:nvPr/>
        </p:nvSpPr>
        <p:spPr bwMode="auto">
          <a:xfrm>
            <a:off x="623888" y="2482850"/>
            <a:ext cx="1730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just above the edge</a:t>
            </a:r>
          </a:p>
        </p:txBody>
      </p:sp>
    </p:spTree>
    <p:extLst>
      <p:ext uri="{BB962C8B-B14F-4D97-AF65-F5344CB8AC3E}">
        <p14:creationId xmlns:p14="http://schemas.microsoft.com/office/powerpoint/2010/main" val="28060561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AutoShape 2"/>
          <p:cNvSpPr>
            <a:spLocks noChangeArrowheads="1"/>
          </p:cNvSpPr>
          <p:nvPr/>
        </p:nvSpPr>
        <p:spPr bwMode="auto">
          <a:xfrm rot="162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Where do photons go?</a:t>
            </a:r>
          </a:p>
        </p:txBody>
      </p:sp>
      <p:sp>
        <p:nvSpPr>
          <p:cNvPr id="122884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122886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122887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888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889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890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22891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2892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2893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2894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2895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elastic scattering (2%)</a:t>
            </a:r>
          </a:p>
        </p:txBody>
      </p:sp>
      <p:sp>
        <p:nvSpPr>
          <p:cNvPr id="122896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FFFFFF"/>
                </a:solidFill>
              </a:rPr>
              <a:t>Transmitted (90%)</a:t>
            </a:r>
          </a:p>
        </p:txBody>
      </p:sp>
      <p:sp>
        <p:nvSpPr>
          <p:cNvPr id="122897" name="Text Box 17"/>
          <p:cNvSpPr txBox="1">
            <a:spLocks noChangeArrowheads="1"/>
          </p:cNvSpPr>
          <p:nvPr/>
        </p:nvSpPr>
        <p:spPr bwMode="auto">
          <a:xfrm>
            <a:off x="2906713" y="6053138"/>
            <a:ext cx="321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useful/absorbed energy: 5.1%</a:t>
            </a:r>
          </a:p>
        </p:txBody>
      </p:sp>
      <p:sp>
        <p:nvSpPr>
          <p:cNvPr id="122898" name="Text Box 18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inelastic scattering (2%)</a:t>
            </a:r>
          </a:p>
        </p:txBody>
      </p:sp>
      <p:sp>
        <p:nvSpPr>
          <p:cNvPr id="122899" name="Text Box 19"/>
          <p:cNvSpPr txBox="1">
            <a:spLocks noChangeArrowheads="1"/>
          </p:cNvSpPr>
          <p:nvPr/>
        </p:nvSpPr>
        <p:spPr bwMode="auto">
          <a:xfrm>
            <a:off x="5767388" y="4541838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Photoelectric (96%)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122900" name="Text Box 20"/>
          <p:cNvSpPr txBox="1">
            <a:spLocks noChangeArrowheads="1"/>
          </p:cNvSpPr>
          <p:nvPr/>
        </p:nvSpPr>
        <p:spPr bwMode="auto">
          <a:xfrm>
            <a:off x="160338" y="1417638"/>
            <a:ext cx="2913062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SelenoProtein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0.97A x-rays</a:t>
            </a:r>
          </a:p>
        </p:txBody>
      </p:sp>
      <p:sp>
        <p:nvSpPr>
          <p:cNvPr id="122901" name="Line 21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2902" name="Text Box 22"/>
          <p:cNvSpPr txBox="1">
            <a:spLocks noChangeArrowheads="1"/>
          </p:cNvSpPr>
          <p:nvPr/>
        </p:nvSpPr>
        <p:spPr bwMode="auto">
          <a:xfrm>
            <a:off x="4927600" y="5351463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Re-emitted (60%)</a:t>
            </a:r>
          </a:p>
        </p:txBody>
      </p:sp>
      <p:sp>
        <p:nvSpPr>
          <p:cNvPr id="122903" name="Text Box 23"/>
          <p:cNvSpPr txBox="1">
            <a:spLocks noChangeArrowheads="1"/>
          </p:cNvSpPr>
          <p:nvPr/>
        </p:nvSpPr>
        <p:spPr bwMode="auto">
          <a:xfrm>
            <a:off x="6927850" y="5351463"/>
            <a:ext cx="1533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Absorbed (40%)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122904" name="Text Box 24"/>
          <p:cNvSpPr txBox="1">
            <a:spLocks noChangeArrowheads="1"/>
          </p:cNvSpPr>
          <p:nvPr/>
        </p:nvSpPr>
        <p:spPr bwMode="auto">
          <a:xfrm>
            <a:off x="768350" y="5349875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009900"/>
                </a:solidFill>
              </a:rPr>
              <a:t>Re-emitted (99%)</a:t>
            </a:r>
          </a:p>
        </p:txBody>
      </p:sp>
      <p:sp>
        <p:nvSpPr>
          <p:cNvPr id="122905" name="Text Box 25"/>
          <p:cNvSpPr txBox="1">
            <a:spLocks noChangeArrowheads="1"/>
          </p:cNvSpPr>
          <p:nvPr/>
        </p:nvSpPr>
        <p:spPr bwMode="auto">
          <a:xfrm>
            <a:off x="2768600" y="5349875"/>
            <a:ext cx="153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>
                <a:solidFill>
                  <a:srgbClr val="CC3300"/>
                </a:solidFill>
              </a:rPr>
              <a:t>Absorbed (~0%)</a:t>
            </a:r>
            <a:endParaRPr lang="en-US" altLang="en-US" sz="1400" b="1">
              <a:solidFill>
                <a:srgbClr val="009900"/>
              </a:solidFill>
            </a:endParaRPr>
          </a:p>
        </p:txBody>
      </p:sp>
      <p:sp>
        <p:nvSpPr>
          <p:cNvPr id="122906" name="Line 26"/>
          <p:cNvSpPr>
            <a:spLocks noChangeShapeType="1"/>
          </p:cNvSpPr>
          <p:nvPr/>
        </p:nvSpPr>
        <p:spPr bwMode="auto">
          <a:xfrm>
            <a:off x="4570413" y="3887788"/>
            <a:ext cx="1720850" cy="661987"/>
          </a:xfrm>
          <a:prstGeom prst="line">
            <a:avLst/>
          </a:prstGeom>
          <a:noFill/>
          <a:ln w="7620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2907" name="Line 27"/>
          <p:cNvSpPr>
            <a:spLocks noChangeShapeType="1"/>
          </p:cNvSpPr>
          <p:nvPr/>
        </p:nvSpPr>
        <p:spPr bwMode="auto">
          <a:xfrm flipH="1">
            <a:off x="1593850" y="4824413"/>
            <a:ext cx="833438" cy="5540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22908" name="Picture 28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09" name="Line 29"/>
          <p:cNvSpPr>
            <a:spLocks noChangeShapeType="1"/>
          </p:cNvSpPr>
          <p:nvPr/>
        </p:nvSpPr>
        <p:spPr bwMode="auto">
          <a:xfrm flipH="1">
            <a:off x="5592763" y="4818063"/>
            <a:ext cx="833437" cy="554037"/>
          </a:xfrm>
          <a:prstGeom prst="line">
            <a:avLst/>
          </a:prstGeom>
          <a:noFill/>
          <a:ln w="508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2910" name="Line 30"/>
          <p:cNvSpPr>
            <a:spLocks noChangeShapeType="1"/>
          </p:cNvSpPr>
          <p:nvPr/>
        </p:nvSpPr>
        <p:spPr bwMode="auto">
          <a:xfrm>
            <a:off x="2447925" y="4846638"/>
            <a:ext cx="806450" cy="509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2911" name="Line 31"/>
          <p:cNvSpPr>
            <a:spLocks noChangeShapeType="1"/>
          </p:cNvSpPr>
          <p:nvPr/>
        </p:nvSpPr>
        <p:spPr bwMode="auto">
          <a:xfrm>
            <a:off x="6577013" y="4840288"/>
            <a:ext cx="806450" cy="509587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2912" name="Text Box 32"/>
          <p:cNvSpPr txBox="1">
            <a:spLocks noChangeArrowheads="1"/>
          </p:cNvSpPr>
          <p:nvPr/>
        </p:nvSpPr>
        <p:spPr bwMode="auto">
          <a:xfrm>
            <a:off x="658813" y="2482850"/>
            <a:ext cx="1660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far above the edge</a:t>
            </a:r>
          </a:p>
        </p:txBody>
      </p:sp>
    </p:spTree>
    <p:extLst>
      <p:ext uri="{BB962C8B-B14F-4D97-AF65-F5344CB8AC3E}">
        <p14:creationId xmlns:p14="http://schemas.microsoft.com/office/powerpoint/2010/main" val="40908167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Oval 2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Photoelectric absorption</a:t>
            </a:r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25" name="Oval 5"/>
          <p:cNvSpPr>
            <a:spLocks noChangeArrowheads="1"/>
          </p:cNvSpPr>
          <p:nvPr/>
        </p:nvSpPr>
        <p:spPr bwMode="auto">
          <a:xfrm rot="-250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726" name="Oval 6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6365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val 2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Photoelectric absorption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2608263" y="3146425"/>
            <a:ext cx="1924050" cy="71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749" name="Oval 5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4386263" y="15462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grpSp>
        <p:nvGrpSpPr>
          <p:cNvPr id="31751" name="Group 7"/>
          <p:cNvGrpSpPr>
            <a:grpSpLocks/>
          </p:cNvGrpSpPr>
          <p:nvPr/>
        </p:nvGrpSpPr>
        <p:grpSpPr bwMode="auto">
          <a:xfrm>
            <a:off x="0" y="3124200"/>
            <a:ext cx="4733925" cy="585788"/>
            <a:chOff x="0" y="1968"/>
            <a:chExt cx="2982" cy="369"/>
          </a:xfrm>
        </p:grpSpPr>
        <p:grpSp>
          <p:nvGrpSpPr>
            <p:cNvPr id="31752" name="Group 8"/>
            <p:cNvGrpSpPr>
              <a:grpSpLocks/>
            </p:cNvGrpSpPr>
            <p:nvPr/>
          </p:nvGrpSpPr>
          <p:grpSpPr bwMode="auto">
            <a:xfrm>
              <a:off x="0" y="1968"/>
              <a:ext cx="370" cy="369"/>
              <a:chOff x="362" y="2318"/>
              <a:chExt cx="370" cy="369"/>
            </a:xfrm>
          </p:grpSpPr>
          <p:sp>
            <p:nvSpPr>
              <p:cNvPr id="31753" name="Freeform 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54" name="Freeform 1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1755" name="Group 11"/>
            <p:cNvGrpSpPr>
              <a:grpSpLocks/>
            </p:cNvGrpSpPr>
            <p:nvPr/>
          </p:nvGrpSpPr>
          <p:grpSpPr bwMode="auto">
            <a:xfrm>
              <a:off x="368" y="1968"/>
              <a:ext cx="370" cy="369"/>
              <a:chOff x="362" y="2318"/>
              <a:chExt cx="370" cy="369"/>
            </a:xfrm>
          </p:grpSpPr>
          <p:sp>
            <p:nvSpPr>
              <p:cNvPr id="31756" name="Freeform 1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57" name="Freeform 1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1758" name="Group 14"/>
            <p:cNvGrpSpPr>
              <a:grpSpLocks/>
            </p:cNvGrpSpPr>
            <p:nvPr/>
          </p:nvGrpSpPr>
          <p:grpSpPr bwMode="auto">
            <a:xfrm>
              <a:off x="736" y="1968"/>
              <a:ext cx="370" cy="369"/>
              <a:chOff x="362" y="2318"/>
              <a:chExt cx="370" cy="369"/>
            </a:xfrm>
          </p:grpSpPr>
          <p:sp>
            <p:nvSpPr>
              <p:cNvPr id="31759" name="Freeform 1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60" name="Freeform 1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1761" name="Group 17"/>
            <p:cNvGrpSpPr>
              <a:grpSpLocks/>
            </p:cNvGrpSpPr>
            <p:nvPr/>
          </p:nvGrpSpPr>
          <p:grpSpPr bwMode="auto">
            <a:xfrm>
              <a:off x="1104" y="1968"/>
              <a:ext cx="370" cy="369"/>
              <a:chOff x="362" y="2318"/>
              <a:chExt cx="370" cy="369"/>
            </a:xfrm>
          </p:grpSpPr>
          <p:sp>
            <p:nvSpPr>
              <p:cNvPr id="31762" name="Freeform 1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63" name="Freeform 1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1764" name="Group 20"/>
            <p:cNvGrpSpPr>
              <a:grpSpLocks/>
            </p:cNvGrpSpPr>
            <p:nvPr/>
          </p:nvGrpSpPr>
          <p:grpSpPr bwMode="auto">
            <a:xfrm>
              <a:off x="1472" y="1968"/>
              <a:ext cx="370" cy="369"/>
              <a:chOff x="362" y="2318"/>
              <a:chExt cx="370" cy="369"/>
            </a:xfrm>
          </p:grpSpPr>
          <p:sp>
            <p:nvSpPr>
              <p:cNvPr id="31765" name="Freeform 2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66" name="Freeform 2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1767" name="Group 23"/>
            <p:cNvGrpSpPr>
              <a:grpSpLocks/>
            </p:cNvGrpSpPr>
            <p:nvPr/>
          </p:nvGrpSpPr>
          <p:grpSpPr bwMode="auto">
            <a:xfrm>
              <a:off x="1840" y="1968"/>
              <a:ext cx="370" cy="369"/>
              <a:chOff x="362" y="2318"/>
              <a:chExt cx="370" cy="369"/>
            </a:xfrm>
          </p:grpSpPr>
          <p:sp>
            <p:nvSpPr>
              <p:cNvPr id="31768" name="Freeform 2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69" name="Freeform 2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1770" name="Group 26"/>
            <p:cNvGrpSpPr>
              <a:grpSpLocks/>
            </p:cNvGrpSpPr>
            <p:nvPr/>
          </p:nvGrpSpPr>
          <p:grpSpPr bwMode="auto">
            <a:xfrm>
              <a:off x="2208" y="1968"/>
              <a:ext cx="370" cy="369"/>
              <a:chOff x="362" y="2318"/>
              <a:chExt cx="370" cy="369"/>
            </a:xfrm>
          </p:grpSpPr>
          <p:sp>
            <p:nvSpPr>
              <p:cNvPr id="31771" name="Freeform 2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72" name="Freeform 2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1773" name="Freeform 29"/>
            <p:cNvSpPr>
              <a:spLocks/>
            </p:cNvSpPr>
            <p:nvPr/>
          </p:nvSpPr>
          <p:spPr bwMode="auto">
            <a:xfrm>
              <a:off x="2576" y="2149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774" name="Freeform 30"/>
            <p:cNvSpPr>
              <a:spLocks/>
            </p:cNvSpPr>
            <p:nvPr/>
          </p:nvSpPr>
          <p:spPr bwMode="auto">
            <a:xfrm rot="10800000">
              <a:off x="2761" y="1968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775" name="Rectangle 31"/>
            <p:cNvSpPr>
              <a:spLocks noChangeArrowheads="1"/>
            </p:cNvSpPr>
            <p:nvPr/>
          </p:nvSpPr>
          <p:spPr bwMode="auto">
            <a:xfrm>
              <a:off x="2855" y="1973"/>
              <a:ext cx="127" cy="1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1776" name="Line 32"/>
          <p:cNvSpPr>
            <a:spLocks noChangeShapeType="1"/>
          </p:cNvSpPr>
          <p:nvPr/>
        </p:nvSpPr>
        <p:spPr bwMode="auto">
          <a:xfrm flipV="1">
            <a:off x="4545013" y="1881188"/>
            <a:ext cx="0" cy="1533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777" name="Oval 33"/>
          <p:cNvSpPr>
            <a:spLocks noChangeArrowheads="1"/>
          </p:cNvSpPr>
          <p:nvPr/>
        </p:nvSpPr>
        <p:spPr bwMode="auto">
          <a:xfrm rot="-250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778" name="Oval 34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779" name="Rectangle 35"/>
          <p:cNvSpPr>
            <a:spLocks noChangeArrowheads="1"/>
          </p:cNvSpPr>
          <p:nvPr/>
        </p:nvSpPr>
        <p:spPr bwMode="auto">
          <a:xfrm>
            <a:off x="1376363" y="3822700"/>
            <a:ext cx="1924050" cy="792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780" name="Text Box 36"/>
          <p:cNvSpPr txBox="1">
            <a:spLocks noChangeArrowheads="1"/>
          </p:cNvSpPr>
          <p:nvPr/>
        </p:nvSpPr>
        <p:spPr bwMode="auto">
          <a:xfrm>
            <a:off x="4341813" y="3517900"/>
            <a:ext cx="6810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FF0000"/>
                </a:solidFill>
              </a:rPr>
              <a:t>+</a:t>
            </a:r>
            <a:endParaRPr lang="en-US" altLang="en-US" sz="4000" b="1" baseline="30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4671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Secondary ionization</a:t>
            </a:r>
          </a:p>
        </p:txBody>
      </p:sp>
      <p:sp>
        <p:nvSpPr>
          <p:cNvPr id="58371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8372" name="Oval 4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8373" name="Oval 5"/>
          <p:cNvSpPr>
            <a:spLocks noChangeArrowheads="1"/>
          </p:cNvSpPr>
          <p:nvPr/>
        </p:nvSpPr>
        <p:spPr bwMode="auto">
          <a:xfrm rot="-8804052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8374" name="Oval 6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4319588" y="55610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58376" name="Line 8"/>
          <p:cNvSpPr>
            <a:spLocks noChangeShapeType="1"/>
          </p:cNvSpPr>
          <p:nvPr/>
        </p:nvSpPr>
        <p:spPr bwMode="auto">
          <a:xfrm flipV="1">
            <a:off x="4478338" y="5876925"/>
            <a:ext cx="0" cy="1533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862909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Secondary ionization</a:t>
            </a:r>
          </a:p>
        </p:txBody>
      </p:sp>
      <p:sp>
        <p:nvSpPr>
          <p:cNvPr id="59395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 rot="16200000">
            <a:off x="3214688" y="4219575"/>
            <a:ext cx="1924050" cy="71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7" name="Oval 5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2222500" y="33940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59399" name="Line 7"/>
          <p:cNvSpPr>
            <a:spLocks noChangeShapeType="1"/>
          </p:cNvSpPr>
          <p:nvPr/>
        </p:nvSpPr>
        <p:spPr bwMode="auto">
          <a:xfrm rot="16200000" flipV="1">
            <a:off x="3322638" y="2833687"/>
            <a:ext cx="0" cy="1533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400" name="Oval 8"/>
          <p:cNvSpPr>
            <a:spLocks noChangeArrowheads="1"/>
          </p:cNvSpPr>
          <p:nvPr/>
        </p:nvSpPr>
        <p:spPr bwMode="auto">
          <a:xfrm rot="-8804052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401" name="Oval 9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402" name="Rectangle 10"/>
          <p:cNvSpPr>
            <a:spLocks noChangeArrowheads="1"/>
          </p:cNvSpPr>
          <p:nvPr/>
        </p:nvSpPr>
        <p:spPr bwMode="auto">
          <a:xfrm rot="16200000">
            <a:off x="3931444" y="5410994"/>
            <a:ext cx="1924050" cy="792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4319588" y="49895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59404" name="Line 12"/>
          <p:cNvSpPr>
            <a:spLocks noChangeShapeType="1"/>
          </p:cNvSpPr>
          <p:nvPr/>
        </p:nvSpPr>
        <p:spPr bwMode="auto">
          <a:xfrm flipV="1">
            <a:off x="4478338" y="5324475"/>
            <a:ext cx="0" cy="1533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405" name="Text Box 13"/>
          <p:cNvSpPr txBox="1">
            <a:spLocks noChangeArrowheads="1"/>
          </p:cNvSpPr>
          <p:nvPr/>
        </p:nvSpPr>
        <p:spPr bwMode="auto">
          <a:xfrm>
            <a:off x="4313238" y="3232150"/>
            <a:ext cx="6810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FF0000"/>
                </a:solidFill>
              </a:rPr>
              <a:t>+</a:t>
            </a:r>
            <a:endParaRPr lang="en-US" altLang="en-US" sz="4000" b="1" baseline="30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335137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</a:t>
            </a:r>
          </a:p>
        </p:txBody>
      </p:sp>
      <p:sp>
        <p:nvSpPr>
          <p:cNvPr id="60419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0420" name="Oval 4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0421" name="Oval 5"/>
          <p:cNvSpPr>
            <a:spLocks noChangeArrowheads="1"/>
          </p:cNvSpPr>
          <p:nvPr/>
        </p:nvSpPr>
        <p:spPr bwMode="auto">
          <a:xfrm rot="-8804052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0422" name="Oval 6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60423" name="Group 7"/>
          <p:cNvGrpSpPr>
            <a:grpSpLocks/>
          </p:cNvGrpSpPr>
          <p:nvPr/>
        </p:nvGrpSpPr>
        <p:grpSpPr bwMode="auto">
          <a:xfrm>
            <a:off x="6005513" y="4719638"/>
            <a:ext cx="361950" cy="2138362"/>
            <a:chOff x="2721" y="3503"/>
            <a:chExt cx="228" cy="1165"/>
          </a:xfrm>
        </p:grpSpPr>
        <p:sp>
          <p:nvSpPr>
            <p:cNvPr id="60424" name="Text Box 8"/>
            <p:cNvSpPr txBox="1">
              <a:spLocks noChangeArrowheads="1"/>
            </p:cNvSpPr>
            <p:nvPr/>
          </p:nvSpPr>
          <p:spPr bwMode="auto">
            <a:xfrm>
              <a:off x="2721" y="3503"/>
              <a:ext cx="228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0000CC"/>
                  </a:solidFill>
                </a:rPr>
                <a:t>e</a:t>
              </a:r>
              <a:r>
                <a:rPr lang="en-US" altLang="en-US" b="1" baseline="30000">
                  <a:solidFill>
                    <a:srgbClr val="0000CC"/>
                  </a:solidFill>
                </a:rPr>
                <a:t>-</a:t>
              </a:r>
            </a:p>
          </p:txBody>
        </p:sp>
        <p:sp>
          <p:nvSpPr>
            <p:cNvPr id="60425" name="Line 9"/>
            <p:cNvSpPr>
              <a:spLocks noChangeShapeType="1"/>
            </p:cNvSpPr>
            <p:nvPr/>
          </p:nvSpPr>
          <p:spPr bwMode="auto">
            <a:xfrm flipV="1">
              <a:off x="2821" y="3702"/>
              <a:ext cx="0" cy="966"/>
            </a:xfrm>
            <a:prstGeom prst="line">
              <a:avLst/>
            </a:prstGeom>
            <a:noFill/>
            <a:ln w="76200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62396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47663"/>
            <a:ext cx="7772400" cy="1143000"/>
          </a:xfrm>
        </p:spPr>
        <p:txBody>
          <a:bodyPr/>
          <a:lstStyle/>
          <a:p>
            <a:r>
              <a:rPr lang="en-US" altLang="en-US"/>
              <a:t>Types of radiation damage</a:t>
            </a:r>
          </a:p>
        </p:txBody>
      </p:sp>
      <p:sp>
        <p:nvSpPr>
          <p:cNvPr id="471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en-US" altLang="en-US"/>
              <a:t>Global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/>
              <a:t>scale factor</a:t>
            </a:r>
          </a:p>
          <a:p>
            <a:pPr marL="990600" lvl="1" indent="-533400">
              <a:buFontTx/>
              <a:buAutoNum type="arabicPeriod"/>
            </a:pPr>
            <a:r>
              <a:rPr lang="en-US" altLang="en-US"/>
              <a:t>B factor</a:t>
            </a:r>
          </a:p>
          <a:p>
            <a:pPr marL="990600" lvl="1" indent="-533400">
              <a:buFontTx/>
              <a:buAutoNum type="arabicPeriod"/>
            </a:pPr>
            <a:endParaRPr lang="en-US" altLang="en-US"/>
          </a:p>
          <a:p>
            <a:pPr marL="609600" indent="-609600"/>
            <a:r>
              <a:rPr lang="en-US" altLang="en-US"/>
              <a:t>Specific</a:t>
            </a:r>
          </a:p>
        </p:txBody>
      </p:sp>
    </p:spTree>
    <p:extLst>
      <p:ext uri="{BB962C8B-B14F-4D97-AF65-F5344CB8AC3E}">
        <p14:creationId xmlns:p14="http://schemas.microsoft.com/office/powerpoint/2010/main" val="7431873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</a:t>
            </a:r>
          </a:p>
        </p:txBody>
      </p:sp>
      <p:sp>
        <p:nvSpPr>
          <p:cNvPr id="61443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444" name="Oval 4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445" name="Oval 5"/>
          <p:cNvSpPr>
            <a:spLocks noChangeArrowheads="1"/>
          </p:cNvSpPr>
          <p:nvPr/>
        </p:nvSpPr>
        <p:spPr bwMode="auto">
          <a:xfrm rot="-8804052">
            <a:off x="1296988" y="2555875"/>
            <a:ext cx="6375400" cy="19415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446" name="Oval 6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6105525" y="42402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61448" name="Line 8"/>
          <p:cNvSpPr>
            <a:spLocks noChangeShapeType="1"/>
          </p:cNvSpPr>
          <p:nvPr/>
        </p:nvSpPr>
        <p:spPr bwMode="auto">
          <a:xfrm flipH="1" flipV="1">
            <a:off x="6149975" y="4619625"/>
            <a:ext cx="14288" cy="223837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4468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</a:t>
            </a:r>
          </a:p>
        </p:txBody>
      </p:sp>
      <p:sp>
        <p:nvSpPr>
          <p:cNvPr id="62467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68" name="Oval 4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69" name="Oval 5"/>
          <p:cNvSpPr>
            <a:spLocks noChangeArrowheads="1"/>
          </p:cNvSpPr>
          <p:nvPr/>
        </p:nvSpPr>
        <p:spPr bwMode="auto">
          <a:xfrm rot="-8804052">
            <a:off x="1296988" y="2555875"/>
            <a:ext cx="6375400" cy="19415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70" name="Oval 6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7572375" y="5254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62472" name="Line 8"/>
          <p:cNvSpPr>
            <a:spLocks noChangeShapeType="1"/>
          </p:cNvSpPr>
          <p:nvPr/>
        </p:nvSpPr>
        <p:spPr bwMode="auto">
          <a:xfrm flipH="1" flipV="1">
            <a:off x="6149975" y="4619625"/>
            <a:ext cx="14288" cy="223837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473" name="Line 9"/>
          <p:cNvSpPr>
            <a:spLocks noChangeShapeType="1"/>
          </p:cNvSpPr>
          <p:nvPr/>
        </p:nvSpPr>
        <p:spPr bwMode="auto">
          <a:xfrm flipV="1">
            <a:off x="6172200" y="884238"/>
            <a:ext cx="1466850" cy="3760787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561491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Excitation</a:t>
            </a:r>
          </a:p>
        </p:txBody>
      </p:sp>
      <p:sp>
        <p:nvSpPr>
          <p:cNvPr id="63491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3492" name="Oval 4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3493" name="Oval 5"/>
          <p:cNvSpPr>
            <a:spLocks noChangeArrowheads="1"/>
          </p:cNvSpPr>
          <p:nvPr/>
        </p:nvSpPr>
        <p:spPr bwMode="auto">
          <a:xfrm rot="-8804052">
            <a:off x="1296988" y="2555875"/>
            <a:ext cx="6375400" cy="19415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3494" name="Oval 6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342351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Electron attachment</a:t>
            </a:r>
          </a:p>
        </p:txBody>
      </p:sp>
      <p:grpSp>
        <p:nvGrpSpPr>
          <p:cNvPr id="64521" name="Group 9"/>
          <p:cNvGrpSpPr>
            <a:grpSpLocks/>
          </p:cNvGrpSpPr>
          <p:nvPr/>
        </p:nvGrpSpPr>
        <p:grpSpPr bwMode="auto">
          <a:xfrm>
            <a:off x="2779713" y="1801813"/>
            <a:ext cx="3543300" cy="3543300"/>
            <a:chOff x="1751" y="1135"/>
            <a:chExt cx="2232" cy="2232"/>
          </a:xfrm>
        </p:grpSpPr>
        <p:sp>
          <p:nvSpPr>
            <p:cNvPr id="64515" name="Oval 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516" name="Oval 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517" name="Oval 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518" name="Oval 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6423025" y="52832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64520" name="Line 8"/>
          <p:cNvSpPr>
            <a:spLocks noChangeShapeType="1"/>
          </p:cNvSpPr>
          <p:nvPr/>
        </p:nvSpPr>
        <p:spPr bwMode="auto">
          <a:xfrm flipV="1">
            <a:off x="6581775" y="5648325"/>
            <a:ext cx="0" cy="177323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528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Electron attachment</a:t>
            </a:r>
          </a:p>
        </p:txBody>
      </p:sp>
      <p:sp>
        <p:nvSpPr>
          <p:cNvPr id="65539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540" name="Oval 4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541" name="Oval 5"/>
          <p:cNvSpPr>
            <a:spLocks noChangeArrowheads="1"/>
          </p:cNvSpPr>
          <p:nvPr/>
        </p:nvSpPr>
        <p:spPr bwMode="auto">
          <a:xfrm rot="-8804052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542" name="Oval 6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543" name="Oval 7"/>
          <p:cNvSpPr>
            <a:spLocks noChangeArrowheads="1"/>
          </p:cNvSpPr>
          <p:nvPr/>
        </p:nvSpPr>
        <p:spPr bwMode="auto">
          <a:xfrm rot="-8804052">
            <a:off x="1296988" y="2555875"/>
            <a:ext cx="6375400" cy="1941513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6340475" y="33543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8628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Sample atoms</a:t>
            </a:r>
          </a:p>
        </p:txBody>
      </p:sp>
      <p:grpSp>
        <p:nvGrpSpPr>
          <p:cNvPr id="66563" name="Group 3"/>
          <p:cNvGrpSpPr>
            <a:grpSpLocks/>
          </p:cNvGrpSpPr>
          <p:nvPr/>
        </p:nvGrpSpPr>
        <p:grpSpPr bwMode="auto">
          <a:xfrm>
            <a:off x="284163" y="3675063"/>
            <a:ext cx="858837" cy="785812"/>
            <a:chOff x="1751" y="1135"/>
            <a:chExt cx="2232" cy="2232"/>
          </a:xfrm>
        </p:grpSpPr>
        <p:sp>
          <p:nvSpPr>
            <p:cNvPr id="66564" name="Oval 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65" name="Oval 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66" name="Oval 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67" name="Oval 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568" name="Group 8"/>
          <p:cNvGrpSpPr>
            <a:grpSpLocks/>
          </p:cNvGrpSpPr>
          <p:nvPr/>
        </p:nvGrpSpPr>
        <p:grpSpPr bwMode="auto">
          <a:xfrm>
            <a:off x="3935413" y="2941638"/>
            <a:ext cx="858837" cy="785812"/>
            <a:chOff x="1751" y="1135"/>
            <a:chExt cx="2232" cy="2232"/>
          </a:xfrm>
        </p:grpSpPr>
        <p:sp>
          <p:nvSpPr>
            <p:cNvPr id="66569" name="Oval 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70" name="Oval 1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71" name="Oval 1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72" name="Oval 1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573" name="Group 13"/>
          <p:cNvGrpSpPr>
            <a:grpSpLocks/>
          </p:cNvGrpSpPr>
          <p:nvPr/>
        </p:nvGrpSpPr>
        <p:grpSpPr bwMode="auto">
          <a:xfrm>
            <a:off x="1270000" y="3892550"/>
            <a:ext cx="858838" cy="785813"/>
            <a:chOff x="1751" y="1135"/>
            <a:chExt cx="2232" cy="2232"/>
          </a:xfrm>
        </p:grpSpPr>
        <p:sp>
          <p:nvSpPr>
            <p:cNvPr id="66574" name="Oval 1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75" name="Oval 1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76" name="Oval 1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77" name="Oval 1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578" name="Group 18"/>
          <p:cNvGrpSpPr>
            <a:grpSpLocks/>
          </p:cNvGrpSpPr>
          <p:nvPr/>
        </p:nvGrpSpPr>
        <p:grpSpPr bwMode="auto">
          <a:xfrm rot="1669699">
            <a:off x="4411663" y="3959225"/>
            <a:ext cx="858837" cy="785813"/>
            <a:chOff x="1751" y="1135"/>
            <a:chExt cx="2232" cy="2232"/>
          </a:xfrm>
        </p:grpSpPr>
        <p:sp>
          <p:nvSpPr>
            <p:cNvPr id="66579" name="Oval 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80" name="Oval 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81" name="Oval 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82" name="Oval 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583" name="Group 23"/>
          <p:cNvGrpSpPr>
            <a:grpSpLocks/>
          </p:cNvGrpSpPr>
          <p:nvPr/>
        </p:nvGrpSpPr>
        <p:grpSpPr bwMode="auto">
          <a:xfrm>
            <a:off x="2462213" y="3355975"/>
            <a:ext cx="858837" cy="785813"/>
            <a:chOff x="1751" y="1135"/>
            <a:chExt cx="2232" cy="2232"/>
          </a:xfrm>
        </p:grpSpPr>
        <p:sp>
          <p:nvSpPr>
            <p:cNvPr id="66584" name="Oval 2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85" name="Oval 2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86" name="Oval 2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87" name="Oval 2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588" name="Group 28"/>
          <p:cNvGrpSpPr>
            <a:grpSpLocks/>
          </p:cNvGrpSpPr>
          <p:nvPr/>
        </p:nvGrpSpPr>
        <p:grpSpPr bwMode="auto">
          <a:xfrm>
            <a:off x="7259638" y="3784600"/>
            <a:ext cx="858837" cy="785813"/>
            <a:chOff x="1751" y="1135"/>
            <a:chExt cx="2232" cy="2232"/>
          </a:xfrm>
        </p:grpSpPr>
        <p:sp>
          <p:nvSpPr>
            <p:cNvPr id="66589" name="Oval 2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90" name="Oval 3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91" name="Oval 3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92" name="Oval 3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593" name="Group 33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66594" name="Oval 3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95" name="Oval 3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96" name="Oval 3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97" name="Oval 3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598" name="Group 38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66599" name="Oval 3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00" name="Oval 4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01" name="Oval 4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02" name="Oval 4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03" name="Group 43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66604" name="Oval 4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05" name="Oval 4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06" name="Oval 4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07" name="Oval 4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08" name="Group 48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66609" name="Oval 4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10" name="Oval 5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11" name="Oval 5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12" name="Oval 5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13" name="Group 53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66614" name="Oval 5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15" name="Oval 5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16" name="Oval 5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17" name="Oval 5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18" name="Group 58"/>
          <p:cNvGrpSpPr>
            <a:grpSpLocks/>
          </p:cNvGrpSpPr>
          <p:nvPr/>
        </p:nvGrpSpPr>
        <p:grpSpPr bwMode="auto">
          <a:xfrm>
            <a:off x="1446213" y="2935288"/>
            <a:ext cx="858837" cy="785812"/>
            <a:chOff x="1751" y="1135"/>
            <a:chExt cx="2232" cy="2232"/>
          </a:xfrm>
        </p:grpSpPr>
        <p:sp>
          <p:nvSpPr>
            <p:cNvPr id="66619" name="Oval 5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20" name="Oval 6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21" name="Oval 6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22" name="Oval 6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23" name="Group 63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66624" name="Oval 6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25" name="Oval 6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26" name="Oval 6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27" name="Oval 6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28" name="Group 68"/>
          <p:cNvGrpSpPr>
            <a:grpSpLocks/>
          </p:cNvGrpSpPr>
          <p:nvPr/>
        </p:nvGrpSpPr>
        <p:grpSpPr bwMode="auto">
          <a:xfrm rot="-2353230">
            <a:off x="2903538" y="5292725"/>
            <a:ext cx="858837" cy="785813"/>
            <a:chOff x="1751" y="1135"/>
            <a:chExt cx="2232" cy="2232"/>
          </a:xfrm>
        </p:grpSpPr>
        <p:sp>
          <p:nvSpPr>
            <p:cNvPr id="66629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30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31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32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33" name="Group 73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66634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35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36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37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38" name="Group 78"/>
          <p:cNvGrpSpPr>
            <a:grpSpLocks/>
          </p:cNvGrpSpPr>
          <p:nvPr/>
        </p:nvGrpSpPr>
        <p:grpSpPr bwMode="auto">
          <a:xfrm rot="443076">
            <a:off x="2671763" y="2303463"/>
            <a:ext cx="858837" cy="785812"/>
            <a:chOff x="1751" y="1135"/>
            <a:chExt cx="2232" cy="2232"/>
          </a:xfrm>
        </p:grpSpPr>
        <p:sp>
          <p:nvSpPr>
            <p:cNvPr id="66639" name="Oval 7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40" name="Oval 8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41" name="Oval 8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42" name="Oval 8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43" name="Group 83"/>
          <p:cNvGrpSpPr>
            <a:grpSpLocks/>
          </p:cNvGrpSpPr>
          <p:nvPr/>
        </p:nvGrpSpPr>
        <p:grpSpPr bwMode="auto">
          <a:xfrm>
            <a:off x="5400675" y="3697288"/>
            <a:ext cx="858838" cy="785812"/>
            <a:chOff x="1751" y="1135"/>
            <a:chExt cx="2232" cy="2232"/>
          </a:xfrm>
        </p:grpSpPr>
        <p:sp>
          <p:nvSpPr>
            <p:cNvPr id="66644" name="Oval 8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45" name="Oval 8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46" name="Oval 8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47" name="Oval 8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48" name="Group 88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66649" name="Oval 8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50" name="Oval 9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51" name="Oval 9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52" name="Oval 9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53" name="Group 93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66654" name="Oval 9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55" name="Oval 9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56" name="Oval 9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57" name="Oval 9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58" name="Group 98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66659" name="Oval 9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60" name="Oval 10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61" name="Oval 10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62" name="Oval 10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63" name="Group 103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66664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65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66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67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68" name="Group 108"/>
          <p:cNvGrpSpPr>
            <a:grpSpLocks/>
          </p:cNvGrpSpPr>
          <p:nvPr/>
        </p:nvGrpSpPr>
        <p:grpSpPr bwMode="auto">
          <a:xfrm rot="1128729">
            <a:off x="3775075" y="1998663"/>
            <a:ext cx="858838" cy="785812"/>
            <a:chOff x="1751" y="1135"/>
            <a:chExt cx="2232" cy="2232"/>
          </a:xfrm>
        </p:grpSpPr>
        <p:sp>
          <p:nvSpPr>
            <p:cNvPr id="66669" name="Oval 10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70" name="Oval 11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71" name="Oval 11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72" name="Oval 11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73" name="Group 113"/>
          <p:cNvGrpSpPr>
            <a:grpSpLocks/>
          </p:cNvGrpSpPr>
          <p:nvPr/>
        </p:nvGrpSpPr>
        <p:grpSpPr bwMode="auto">
          <a:xfrm rot="738582">
            <a:off x="1700213" y="1939925"/>
            <a:ext cx="858837" cy="785813"/>
            <a:chOff x="1751" y="1135"/>
            <a:chExt cx="2232" cy="2232"/>
          </a:xfrm>
        </p:grpSpPr>
        <p:sp>
          <p:nvSpPr>
            <p:cNvPr id="66674" name="Oval 11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75" name="Oval 11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76" name="Oval 11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77" name="Oval 11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78" name="Group 118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66679" name="Oval 1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80" name="Oval 1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81" name="Oval 1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82" name="Oval 1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83" name="Group 123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66684" name="Oval 12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85" name="Oval 12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86" name="Oval 12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87" name="Oval 12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88" name="Group 128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66689" name="Oval 12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90" name="Oval 13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91" name="Oval 13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92" name="Oval 13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93" name="Group 133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66694" name="Oval 13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95" name="Oval 13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96" name="Oval 13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97" name="Oval 13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97773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Sample atoms</a:t>
            </a:r>
          </a:p>
        </p:txBody>
      </p:sp>
      <p:grpSp>
        <p:nvGrpSpPr>
          <p:cNvPr id="67746" name="Group 162"/>
          <p:cNvGrpSpPr>
            <a:grpSpLocks/>
          </p:cNvGrpSpPr>
          <p:nvPr/>
        </p:nvGrpSpPr>
        <p:grpSpPr bwMode="auto">
          <a:xfrm>
            <a:off x="431800" y="-619125"/>
            <a:ext cx="588963" cy="4748213"/>
            <a:chOff x="272" y="-390"/>
            <a:chExt cx="371" cy="2991"/>
          </a:xfrm>
        </p:grpSpPr>
        <p:grpSp>
          <p:nvGrpSpPr>
            <p:cNvPr id="67588" name="Group 4"/>
            <p:cNvGrpSpPr>
              <a:grpSpLocks/>
            </p:cNvGrpSpPr>
            <p:nvPr/>
          </p:nvGrpSpPr>
          <p:grpSpPr bwMode="auto">
            <a:xfrm rot="5400000">
              <a:off x="272" y="-390"/>
              <a:ext cx="370" cy="369"/>
              <a:chOff x="362" y="2318"/>
              <a:chExt cx="370" cy="369"/>
            </a:xfrm>
          </p:grpSpPr>
          <p:sp>
            <p:nvSpPr>
              <p:cNvPr id="67589" name="Freeform 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590" name="Freeform 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7591" name="Group 7"/>
            <p:cNvGrpSpPr>
              <a:grpSpLocks/>
            </p:cNvGrpSpPr>
            <p:nvPr/>
          </p:nvGrpSpPr>
          <p:grpSpPr bwMode="auto">
            <a:xfrm rot="5400000">
              <a:off x="272" y="-22"/>
              <a:ext cx="370" cy="369"/>
              <a:chOff x="362" y="2318"/>
              <a:chExt cx="370" cy="369"/>
            </a:xfrm>
          </p:grpSpPr>
          <p:sp>
            <p:nvSpPr>
              <p:cNvPr id="67592" name="Freeform 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593" name="Freeform 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7594" name="Group 10"/>
            <p:cNvGrpSpPr>
              <a:grpSpLocks/>
            </p:cNvGrpSpPr>
            <p:nvPr/>
          </p:nvGrpSpPr>
          <p:grpSpPr bwMode="auto">
            <a:xfrm rot="5400000">
              <a:off x="273" y="346"/>
              <a:ext cx="370" cy="369"/>
              <a:chOff x="362" y="2318"/>
              <a:chExt cx="370" cy="369"/>
            </a:xfrm>
          </p:grpSpPr>
          <p:sp>
            <p:nvSpPr>
              <p:cNvPr id="67595" name="Freeform 1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596" name="Freeform 1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7597" name="Group 13"/>
            <p:cNvGrpSpPr>
              <a:grpSpLocks/>
            </p:cNvGrpSpPr>
            <p:nvPr/>
          </p:nvGrpSpPr>
          <p:grpSpPr bwMode="auto">
            <a:xfrm rot="5400000">
              <a:off x="273" y="714"/>
              <a:ext cx="370" cy="369"/>
              <a:chOff x="362" y="2318"/>
              <a:chExt cx="370" cy="369"/>
            </a:xfrm>
          </p:grpSpPr>
          <p:sp>
            <p:nvSpPr>
              <p:cNvPr id="67598" name="Freeform 1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599" name="Freeform 1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7600" name="Group 16"/>
            <p:cNvGrpSpPr>
              <a:grpSpLocks/>
            </p:cNvGrpSpPr>
            <p:nvPr/>
          </p:nvGrpSpPr>
          <p:grpSpPr bwMode="auto">
            <a:xfrm rot="5400000">
              <a:off x="273" y="1082"/>
              <a:ext cx="370" cy="369"/>
              <a:chOff x="362" y="2318"/>
              <a:chExt cx="370" cy="369"/>
            </a:xfrm>
          </p:grpSpPr>
          <p:sp>
            <p:nvSpPr>
              <p:cNvPr id="67601" name="Freeform 1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602" name="Freeform 1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7603" name="Group 19"/>
            <p:cNvGrpSpPr>
              <a:grpSpLocks/>
            </p:cNvGrpSpPr>
            <p:nvPr/>
          </p:nvGrpSpPr>
          <p:grpSpPr bwMode="auto">
            <a:xfrm rot="5400000">
              <a:off x="273" y="1450"/>
              <a:ext cx="370" cy="369"/>
              <a:chOff x="362" y="2318"/>
              <a:chExt cx="370" cy="369"/>
            </a:xfrm>
          </p:grpSpPr>
          <p:sp>
            <p:nvSpPr>
              <p:cNvPr id="67604" name="Freeform 2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605" name="Freeform 2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7606" name="Group 22"/>
            <p:cNvGrpSpPr>
              <a:grpSpLocks/>
            </p:cNvGrpSpPr>
            <p:nvPr/>
          </p:nvGrpSpPr>
          <p:grpSpPr bwMode="auto">
            <a:xfrm rot="5400000">
              <a:off x="273" y="1818"/>
              <a:ext cx="370" cy="369"/>
              <a:chOff x="362" y="2318"/>
              <a:chExt cx="370" cy="369"/>
            </a:xfrm>
          </p:grpSpPr>
          <p:sp>
            <p:nvSpPr>
              <p:cNvPr id="67607" name="Freeform 2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608" name="Freeform 2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7609" name="Freeform 25"/>
            <p:cNvSpPr>
              <a:spLocks/>
            </p:cNvSpPr>
            <p:nvPr/>
          </p:nvSpPr>
          <p:spPr bwMode="auto">
            <a:xfrm rot="5400000">
              <a:off x="275" y="2185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10" name="Freeform 26"/>
            <p:cNvSpPr>
              <a:spLocks/>
            </p:cNvSpPr>
            <p:nvPr/>
          </p:nvSpPr>
          <p:spPr bwMode="auto">
            <a:xfrm rot="16200000">
              <a:off x="456" y="2370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11" name="Rectangle 27"/>
            <p:cNvSpPr>
              <a:spLocks noChangeArrowheads="1"/>
            </p:cNvSpPr>
            <p:nvPr/>
          </p:nvSpPr>
          <p:spPr bwMode="auto">
            <a:xfrm rot="5400000">
              <a:off x="458" y="2420"/>
              <a:ext cx="136" cy="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617" name="Group 33"/>
          <p:cNvGrpSpPr>
            <a:grpSpLocks/>
          </p:cNvGrpSpPr>
          <p:nvPr/>
        </p:nvGrpSpPr>
        <p:grpSpPr bwMode="auto">
          <a:xfrm>
            <a:off x="3935413" y="2941638"/>
            <a:ext cx="858837" cy="785812"/>
            <a:chOff x="2479" y="1853"/>
            <a:chExt cx="541" cy="495"/>
          </a:xfrm>
        </p:grpSpPr>
        <p:sp>
          <p:nvSpPr>
            <p:cNvPr id="67618" name="Oval 34"/>
            <p:cNvSpPr>
              <a:spLocks noChangeArrowheads="1"/>
            </p:cNvSpPr>
            <p:nvPr/>
          </p:nvSpPr>
          <p:spPr bwMode="auto">
            <a:xfrm rot="16200000">
              <a:off x="2502" y="2029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19" name="Oval 35"/>
            <p:cNvSpPr>
              <a:spLocks noChangeArrowheads="1"/>
            </p:cNvSpPr>
            <p:nvPr/>
          </p:nvSpPr>
          <p:spPr bwMode="auto">
            <a:xfrm rot="16200000">
              <a:off x="2743" y="2092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0" name="Oval 36"/>
            <p:cNvSpPr>
              <a:spLocks noChangeArrowheads="1"/>
            </p:cNvSpPr>
            <p:nvPr/>
          </p:nvSpPr>
          <p:spPr bwMode="auto">
            <a:xfrm rot="-8804052">
              <a:off x="2479" y="2035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1" name="Oval 37"/>
            <p:cNvSpPr>
              <a:spLocks noChangeArrowheads="1"/>
            </p:cNvSpPr>
            <p:nvPr/>
          </p:nvSpPr>
          <p:spPr bwMode="auto">
            <a:xfrm rot="19571678">
              <a:off x="2479" y="2035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622" name="Group 38"/>
          <p:cNvGrpSpPr>
            <a:grpSpLocks/>
          </p:cNvGrpSpPr>
          <p:nvPr/>
        </p:nvGrpSpPr>
        <p:grpSpPr bwMode="auto">
          <a:xfrm>
            <a:off x="1270000" y="3892550"/>
            <a:ext cx="858838" cy="785813"/>
            <a:chOff x="1751" y="1135"/>
            <a:chExt cx="2232" cy="2232"/>
          </a:xfrm>
        </p:grpSpPr>
        <p:sp>
          <p:nvSpPr>
            <p:cNvPr id="67623" name="Oval 3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4" name="Oval 4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5" name="Oval 4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6" name="Oval 4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627" name="Group 43"/>
          <p:cNvGrpSpPr>
            <a:grpSpLocks/>
          </p:cNvGrpSpPr>
          <p:nvPr/>
        </p:nvGrpSpPr>
        <p:grpSpPr bwMode="auto">
          <a:xfrm rot="1669699">
            <a:off x="4411663" y="3959225"/>
            <a:ext cx="858837" cy="785813"/>
            <a:chOff x="1751" y="1135"/>
            <a:chExt cx="2232" cy="2232"/>
          </a:xfrm>
        </p:grpSpPr>
        <p:sp>
          <p:nvSpPr>
            <p:cNvPr id="67628" name="Oval 4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9" name="Oval 4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30" name="Oval 4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31" name="Oval 4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632" name="Group 48"/>
          <p:cNvGrpSpPr>
            <a:grpSpLocks/>
          </p:cNvGrpSpPr>
          <p:nvPr/>
        </p:nvGrpSpPr>
        <p:grpSpPr bwMode="auto">
          <a:xfrm>
            <a:off x="2462213" y="3355975"/>
            <a:ext cx="858837" cy="785813"/>
            <a:chOff x="1751" y="1135"/>
            <a:chExt cx="2232" cy="2232"/>
          </a:xfrm>
        </p:grpSpPr>
        <p:sp>
          <p:nvSpPr>
            <p:cNvPr id="67633" name="Oval 4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34" name="Oval 5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35" name="Oval 5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36" name="Oval 5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637" name="Group 53"/>
          <p:cNvGrpSpPr>
            <a:grpSpLocks/>
          </p:cNvGrpSpPr>
          <p:nvPr/>
        </p:nvGrpSpPr>
        <p:grpSpPr bwMode="auto">
          <a:xfrm>
            <a:off x="7259638" y="3784600"/>
            <a:ext cx="858837" cy="785813"/>
            <a:chOff x="4573" y="2384"/>
            <a:chExt cx="541" cy="495"/>
          </a:xfrm>
        </p:grpSpPr>
        <p:sp>
          <p:nvSpPr>
            <p:cNvPr id="67638" name="Oval 54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39" name="Oval 55"/>
            <p:cNvSpPr>
              <a:spLocks noChangeArrowheads="1"/>
            </p:cNvSpPr>
            <p:nvPr/>
          </p:nvSpPr>
          <p:spPr bwMode="auto">
            <a:xfrm rot="16200000">
              <a:off x="4837" y="262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40" name="Oval 56"/>
            <p:cNvSpPr>
              <a:spLocks noChangeArrowheads="1"/>
            </p:cNvSpPr>
            <p:nvPr/>
          </p:nvSpPr>
          <p:spPr bwMode="auto">
            <a:xfrm rot="-8804052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41" name="Oval 57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642" name="Group 58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67643" name="Oval 5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44" name="Oval 6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45" name="Oval 6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46" name="Oval 6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647" name="Group 63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67648" name="Oval 6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49" name="Oval 6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50" name="Oval 6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51" name="Oval 6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652" name="Group 68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67653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54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55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56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657" name="Group 73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67658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59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60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61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662" name="Group 78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67663" name="Oval 7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64" name="Oval 8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65" name="Oval 8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66" name="Oval 8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667" name="Group 83"/>
          <p:cNvGrpSpPr>
            <a:grpSpLocks/>
          </p:cNvGrpSpPr>
          <p:nvPr/>
        </p:nvGrpSpPr>
        <p:grpSpPr bwMode="auto">
          <a:xfrm>
            <a:off x="1446213" y="2935288"/>
            <a:ext cx="858837" cy="785812"/>
            <a:chOff x="1751" y="1135"/>
            <a:chExt cx="2232" cy="2232"/>
          </a:xfrm>
        </p:grpSpPr>
        <p:sp>
          <p:nvSpPr>
            <p:cNvPr id="67668" name="Oval 8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69" name="Oval 8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70" name="Oval 8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71" name="Oval 8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672" name="Group 88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67673" name="Oval 8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74" name="Oval 9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75" name="Oval 9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76" name="Oval 9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677" name="Group 93"/>
          <p:cNvGrpSpPr>
            <a:grpSpLocks/>
          </p:cNvGrpSpPr>
          <p:nvPr/>
        </p:nvGrpSpPr>
        <p:grpSpPr bwMode="auto">
          <a:xfrm>
            <a:off x="2901950" y="5254625"/>
            <a:ext cx="858838" cy="858838"/>
            <a:chOff x="1828" y="3310"/>
            <a:chExt cx="541" cy="541"/>
          </a:xfrm>
        </p:grpSpPr>
        <p:sp>
          <p:nvSpPr>
            <p:cNvPr id="67678" name="Oval 94"/>
            <p:cNvSpPr>
              <a:spLocks noChangeArrowheads="1"/>
            </p:cNvSpPr>
            <p:nvPr/>
          </p:nvSpPr>
          <p:spPr bwMode="auto">
            <a:xfrm rot="13846770">
              <a:off x="1852" y="351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79" name="Oval 95"/>
            <p:cNvSpPr>
              <a:spLocks noChangeArrowheads="1"/>
            </p:cNvSpPr>
            <p:nvPr/>
          </p:nvSpPr>
          <p:spPr bwMode="auto">
            <a:xfrm rot="13846770">
              <a:off x="2093" y="357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80" name="Oval 96"/>
            <p:cNvSpPr>
              <a:spLocks noChangeArrowheads="1"/>
            </p:cNvSpPr>
            <p:nvPr/>
          </p:nvSpPr>
          <p:spPr bwMode="auto">
            <a:xfrm rot="-11157283">
              <a:off x="1828" y="351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81" name="Oval 97"/>
            <p:cNvSpPr>
              <a:spLocks noChangeArrowheads="1"/>
            </p:cNvSpPr>
            <p:nvPr/>
          </p:nvSpPr>
          <p:spPr bwMode="auto">
            <a:xfrm rot="17218447">
              <a:off x="1828" y="351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682" name="Group 98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67683" name="Oval 9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84" name="Oval 10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85" name="Oval 10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86" name="Oval 10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7687" name="Oval 103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7688" name="Oval 104"/>
          <p:cNvSpPr>
            <a:spLocks noChangeArrowheads="1"/>
          </p:cNvSpPr>
          <p:nvPr/>
        </p:nvSpPr>
        <p:spPr bwMode="auto">
          <a:xfrm rot="16643075">
            <a:off x="3090863" y="26828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7689" name="Oval 105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7690" name="Oval 106"/>
          <p:cNvSpPr>
            <a:spLocks noChangeArrowheads="1"/>
          </p:cNvSpPr>
          <p:nvPr/>
        </p:nvSpPr>
        <p:spPr bwMode="auto">
          <a:xfrm rot="20014753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67691" name="Group 107"/>
          <p:cNvGrpSpPr>
            <a:grpSpLocks/>
          </p:cNvGrpSpPr>
          <p:nvPr/>
        </p:nvGrpSpPr>
        <p:grpSpPr bwMode="auto">
          <a:xfrm>
            <a:off x="5400675" y="3697288"/>
            <a:ext cx="858838" cy="785812"/>
            <a:chOff x="1751" y="1135"/>
            <a:chExt cx="2232" cy="2232"/>
          </a:xfrm>
        </p:grpSpPr>
        <p:sp>
          <p:nvSpPr>
            <p:cNvPr id="67692" name="Oval 10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93" name="Oval 10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94" name="Oval 11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95" name="Oval 11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696" name="Group 112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67697" name="Oval 11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98" name="Oval 11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99" name="Oval 11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00" name="Oval 11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701" name="Group 117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67702" name="Oval 11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03" name="Oval 11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04" name="Oval 12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05" name="Oval 12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706" name="Group 122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67707" name="Oval 12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08" name="Oval 12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09" name="Oval 12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10" name="Oval 12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711" name="Group 127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67712" name="Oval 12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13" name="Oval 12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14" name="Oval 13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15" name="Oval 13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716" name="Group 132"/>
          <p:cNvGrpSpPr>
            <a:grpSpLocks/>
          </p:cNvGrpSpPr>
          <p:nvPr/>
        </p:nvGrpSpPr>
        <p:grpSpPr bwMode="auto">
          <a:xfrm rot="1128729">
            <a:off x="3775075" y="1998663"/>
            <a:ext cx="858838" cy="785812"/>
            <a:chOff x="1751" y="1135"/>
            <a:chExt cx="2232" cy="2232"/>
          </a:xfrm>
        </p:grpSpPr>
        <p:sp>
          <p:nvSpPr>
            <p:cNvPr id="67717" name="Oval 13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18" name="Oval 13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19" name="Oval 13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20" name="Oval 13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721" name="Group 137"/>
          <p:cNvGrpSpPr>
            <a:grpSpLocks/>
          </p:cNvGrpSpPr>
          <p:nvPr/>
        </p:nvGrpSpPr>
        <p:grpSpPr bwMode="auto">
          <a:xfrm rot="738582">
            <a:off x="1700213" y="1939925"/>
            <a:ext cx="858837" cy="785813"/>
            <a:chOff x="1751" y="1135"/>
            <a:chExt cx="2232" cy="2232"/>
          </a:xfrm>
        </p:grpSpPr>
        <p:sp>
          <p:nvSpPr>
            <p:cNvPr id="67722" name="Oval 13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23" name="Oval 13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24" name="Oval 14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25" name="Oval 14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726" name="Group 142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67727" name="Oval 14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28" name="Oval 14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29" name="Oval 14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30" name="Oval 14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731" name="Group 14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67732" name="Oval 14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33" name="Oval 14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34" name="Oval 15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35" name="Oval 15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736" name="Group 15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67737" name="Oval 15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38" name="Oval 15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39" name="Oval 15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40" name="Oval 15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741" name="Group 15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67742" name="Oval 15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43" name="Oval 15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44" name="Oval 16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45" name="Oval 16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612" name="Group 28"/>
          <p:cNvGrpSpPr>
            <a:grpSpLocks/>
          </p:cNvGrpSpPr>
          <p:nvPr/>
        </p:nvGrpSpPr>
        <p:grpSpPr bwMode="auto">
          <a:xfrm>
            <a:off x="284163" y="3675063"/>
            <a:ext cx="858837" cy="785812"/>
            <a:chOff x="1751" y="1135"/>
            <a:chExt cx="2232" cy="2232"/>
          </a:xfrm>
        </p:grpSpPr>
        <p:sp>
          <p:nvSpPr>
            <p:cNvPr id="67613" name="Oval 2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14" name="Oval 3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15" name="Oval 3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16" name="Oval 3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847315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Primary ionization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</a:t>
            </a:r>
            <a:r>
              <a:rPr lang="en-US" altLang="en-US" b="1" baseline="30000">
                <a:solidFill>
                  <a:srgbClr val="000000"/>
                </a:solidFill>
              </a:rPr>
              <a:t>-</a:t>
            </a:r>
          </a:p>
        </p:txBody>
      </p:sp>
      <p:sp>
        <p:nvSpPr>
          <p:cNvPr id="68612" name="Line 4"/>
          <p:cNvSpPr>
            <a:spLocks noChangeShapeType="1"/>
          </p:cNvSpPr>
          <p:nvPr/>
        </p:nvSpPr>
        <p:spPr bwMode="auto">
          <a:xfrm rot="-70200000">
            <a:off x="4756944" y="137319"/>
            <a:ext cx="12700" cy="760888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13" name="Oval 5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14" name="Oval 6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615" name="Oval 7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68616" name="Group 8"/>
          <p:cNvGrpSpPr>
            <a:grpSpLocks/>
          </p:cNvGrpSpPr>
          <p:nvPr/>
        </p:nvGrpSpPr>
        <p:grpSpPr bwMode="auto">
          <a:xfrm>
            <a:off x="3935413" y="2941638"/>
            <a:ext cx="858837" cy="785812"/>
            <a:chOff x="1751" y="1135"/>
            <a:chExt cx="2232" cy="2232"/>
          </a:xfrm>
        </p:grpSpPr>
        <p:sp>
          <p:nvSpPr>
            <p:cNvPr id="68617" name="Oval 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18" name="Oval 1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19" name="Oval 1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20" name="Oval 1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621" name="Group 13"/>
          <p:cNvGrpSpPr>
            <a:grpSpLocks/>
          </p:cNvGrpSpPr>
          <p:nvPr/>
        </p:nvGrpSpPr>
        <p:grpSpPr bwMode="auto">
          <a:xfrm>
            <a:off x="1270000" y="3892550"/>
            <a:ext cx="858838" cy="785813"/>
            <a:chOff x="1751" y="1135"/>
            <a:chExt cx="2232" cy="2232"/>
          </a:xfrm>
        </p:grpSpPr>
        <p:sp>
          <p:nvSpPr>
            <p:cNvPr id="68622" name="Oval 1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23" name="Oval 1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24" name="Oval 1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25" name="Oval 1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626" name="Group 18"/>
          <p:cNvGrpSpPr>
            <a:grpSpLocks/>
          </p:cNvGrpSpPr>
          <p:nvPr/>
        </p:nvGrpSpPr>
        <p:grpSpPr bwMode="auto">
          <a:xfrm rot="1669699">
            <a:off x="4411663" y="3959225"/>
            <a:ext cx="858837" cy="785813"/>
            <a:chOff x="1751" y="1135"/>
            <a:chExt cx="2232" cy="2232"/>
          </a:xfrm>
        </p:grpSpPr>
        <p:sp>
          <p:nvSpPr>
            <p:cNvPr id="68627" name="Oval 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28" name="Oval 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29" name="Oval 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30" name="Oval 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631" name="Group 23"/>
          <p:cNvGrpSpPr>
            <a:grpSpLocks/>
          </p:cNvGrpSpPr>
          <p:nvPr/>
        </p:nvGrpSpPr>
        <p:grpSpPr bwMode="auto">
          <a:xfrm>
            <a:off x="2462213" y="3355975"/>
            <a:ext cx="858837" cy="785813"/>
            <a:chOff x="1751" y="1135"/>
            <a:chExt cx="2232" cy="2232"/>
          </a:xfrm>
        </p:grpSpPr>
        <p:sp>
          <p:nvSpPr>
            <p:cNvPr id="68632" name="Oval 2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33" name="Oval 2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34" name="Oval 2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35" name="Oval 2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636" name="Group 28"/>
          <p:cNvGrpSpPr>
            <a:grpSpLocks/>
          </p:cNvGrpSpPr>
          <p:nvPr/>
        </p:nvGrpSpPr>
        <p:grpSpPr bwMode="auto">
          <a:xfrm>
            <a:off x="7259638" y="3784600"/>
            <a:ext cx="858837" cy="785813"/>
            <a:chOff x="1751" y="1135"/>
            <a:chExt cx="2232" cy="2232"/>
          </a:xfrm>
        </p:grpSpPr>
        <p:sp>
          <p:nvSpPr>
            <p:cNvPr id="68637" name="Oval 2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38" name="Oval 3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39" name="Oval 3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40" name="Oval 3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641" name="Group 33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68642" name="Oval 3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43" name="Oval 3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44" name="Oval 3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45" name="Oval 3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646" name="Group 38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68647" name="Oval 3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48" name="Oval 4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49" name="Oval 4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50" name="Oval 4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651" name="Group 43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68652" name="Oval 4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53" name="Oval 4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54" name="Oval 4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55" name="Oval 4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656" name="Group 48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68657" name="Oval 4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58" name="Oval 5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59" name="Oval 5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60" name="Oval 5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661" name="Group 53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68662" name="Oval 5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63" name="Oval 5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64" name="Oval 5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65" name="Oval 5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666" name="Group 58"/>
          <p:cNvGrpSpPr>
            <a:grpSpLocks/>
          </p:cNvGrpSpPr>
          <p:nvPr/>
        </p:nvGrpSpPr>
        <p:grpSpPr bwMode="auto">
          <a:xfrm>
            <a:off x="1446213" y="2935288"/>
            <a:ext cx="858837" cy="785812"/>
            <a:chOff x="1751" y="1135"/>
            <a:chExt cx="2232" cy="2232"/>
          </a:xfrm>
        </p:grpSpPr>
        <p:sp>
          <p:nvSpPr>
            <p:cNvPr id="68667" name="Oval 5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68" name="Oval 6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69" name="Oval 6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70" name="Oval 6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671" name="Group 63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68672" name="Oval 6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73" name="Oval 6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74" name="Oval 6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75" name="Oval 6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676" name="Group 68"/>
          <p:cNvGrpSpPr>
            <a:grpSpLocks/>
          </p:cNvGrpSpPr>
          <p:nvPr/>
        </p:nvGrpSpPr>
        <p:grpSpPr bwMode="auto">
          <a:xfrm rot="-2353230">
            <a:off x="2903538" y="5292725"/>
            <a:ext cx="858837" cy="785813"/>
            <a:chOff x="1751" y="1135"/>
            <a:chExt cx="2232" cy="2232"/>
          </a:xfrm>
        </p:grpSpPr>
        <p:sp>
          <p:nvSpPr>
            <p:cNvPr id="68677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78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79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80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681" name="Group 73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68682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83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84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85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686" name="Group 78"/>
          <p:cNvGrpSpPr>
            <a:grpSpLocks/>
          </p:cNvGrpSpPr>
          <p:nvPr/>
        </p:nvGrpSpPr>
        <p:grpSpPr bwMode="auto">
          <a:xfrm rot="443076">
            <a:off x="2671763" y="2303463"/>
            <a:ext cx="858837" cy="785812"/>
            <a:chOff x="1751" y="1135"/>
            <a:chExt cx="2232" cy="2232"/>
          </a:xfrm>
        </p:grpSpPr>
        <p:sp>
          <p:nvSpPr>
            <p:cNvPr id="68687" name="Oval 7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88" name="Oval 8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89" name="Oval 8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90" name="Oval 8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691" name="Group 83"/>
          <p:cNvGrpSpPr>
            <a:grpSpLocks/>
          </p:cNvGrpSpPr>
          <p:nvPr/>
        </p:nvGrpSpPr>
        <p:grpSpPr bwMode="auto">
          <a:xfrm>
            <a:off x="5400675" y="3697288"/>
            <a:ext cx="858838" cy="785812"/>
            <a:chOff x="1751" y="1135"/>
            <a:chExt cx="2232" cy="2232"/>
          </a:xfrm>
        </p:grpSpPr>
        <p:sp>
          <p:nvSpPr>
            <p:cNvPr id="68692" name="Oval 8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93" name="Oval 8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94" name="Oval 8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95" name="Oval 8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696" name="Group 88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68697" name="Oval 8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98" name="Oval 9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99" name="Oval 9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00" name="Oval 9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701" name="Group 93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68702" name="Oval 9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03" name="Oval 9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04" name="Oval 9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05" name="Oval 9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706" name="Group 98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68707" name="Oval 9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08" name="Oval 10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09" name="Oval 10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10" name="Oval 10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711" name="Group 103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68712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13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14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15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716" name="Group 108"/>
          <p:cNvGrpSpPr>
            <a:grpSpLocks/>
          </p:cNvGrpSpPr>
          <p:nvPr/>
        </p:nvGrpSpPr>
        <p:grpSpPr bwMode="auto">
          <a:xfrm rot="1128729">
            <a:off x="3775075" y="1998663"/>
            <a:ext cx="858838" cy="785812"/>
            <a:chOff x="1751" y="1135"/>
            <a:chExt cx="2232" cy="2232"/>
          </a:xfrm>
        </p:grpSpPr>
        <p:sp>
          <p:nvSpPr>
            <p:cNvPr id="68717" name="Oval 10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18" name="Oval 11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19" name="Oval 11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20" name="Oval 11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721" name="Group 113"/>
          <p:cNvGrpSpPr>
            <a:grpSpLocks/>
          </p:cNvGrpSpPr>
          <p:nvPr/>
        </p:nvGrpSpPr>
        <p:grpSpPr bwMode="auto">
          <a:xfrm rot="738582">
            <a:off x="1700213" y="1939925"/>
            <a:ext cx="858837" cy="785813"/>
            <a:chOff x="1751" y="1135"/>
            <a:chExt cx="2232" cy="2232"/>
          </a:xfrm>
        </p:grpSpPr>
        <p:sp>
          <p:nvSpPr>
            <p:cNvPr id="68722" name="Oval 11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23" name="Oval 11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24" name="Oval 11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25" name="Oval 11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726" name="Group 118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68727" name="Oval 1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28" name="Oval 1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29" name="Oval 1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30" name="Oval 1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731" name="Group 123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68732" name="Oval 12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33" name="Oval 12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34" name="Oval 12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35" name="Oval 12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736" name="Group 128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68737" name="Oval 12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38" name="Oval 13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39" name="Oval 13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40" name="Oval 13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741" name="Group 133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68742" name="Oval 13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43" name="Oval 13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44" name="Oval 13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45" name="Oval 13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8746" name="Text Box 138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16461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Secondary ionizations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69636" name="Line 4"/>
          <p:cNvSpPr>
            <a:spLocks noChangeShapeType="1"/>
          </p:cNvSpPr>
          <p:nvPr/>
        </p:nvSpPr>
        <p:spPr bwMode="auto">
          <a:xfrm rot="-70200000">
            <a:off x="4756944" y="137319"/>
            <a:ext cx="12700" cy="760888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637" name="Oval 5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638" name="Oval 6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639" name="Oval 7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69640" name="Group 8"/>
          <p:cNvGrpSpPr>
            <a:grpSpLocks/>
          </p:cNvGrpSpPr>
          <p:nvPr/>
        </p:nvGrpSpPr>
        <p:grpSpPr bwMode="auto">
          <a:xfrm>
            <a:off x="3935413" y="2941638"/>
            <a:ext cx="858837" cy="785812"/>
            <a:chOff x="1751" y="1135"/>
            <a:chExt cx="2232" cy="2232"/>
          </a:xfrm>
        </p:grpSpPr>
        <p:sp>
          <p:nvSpPr>
            <p:cNvPr id="69641" name="Oval 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42" name="Oval 1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43" name="Oval 1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44" name="Oval 1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9647" name="Oval 15"/>
          <p:cNvSpPr>
            <a:spLocks noChangeArrowheads="1"/>
          </p:cNvSpPr>
          <p:nvPr/>
        </p:nvSpPr>
        <p:spPr bwMode="auto">
          <a:xfrm rot="16200000">
            <a:off x="1689100" y="4271963"/>
            <a:ext cx="20637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648" name="Oval 16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649" name="Oval 17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656" name="Oval 24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657" name="Oval 25"/>
          <p:cNvSpPr>
            <a:spLocks noChangeArrowheads="1"/>
          </p:cNvSpPr>
          <p:nvPr/>
        </p:nvSpPr>
        <p:spPr bwMode="auto">
          <a:xfrm rot="16200000">
            <a:off x="2881313" y="373538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658" name="Oval 26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661" name="Oval 29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662" name="Oval 30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664" name="Oval 32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69665" name="Group 33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69666" name="Oval 3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67" name="Oval 3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68" name="Oval 3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69" name="Oval 3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670" name="Group 38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69671" name="Oval 3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72" name="Oval 4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73" name="Oval 4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74" name="Oval 4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675" name="Group 43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69676" name="Oval 4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77" name="Oval 4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78" name="Oval 4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79" name="Oval 4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680" name="Group 48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69681" name="Oval 4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82" name="Oval 5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83" name="Oval 5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84" name="Oval 5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685" name="Group 53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69686" name="Oval 5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87" name="Oval 5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88" name="Oval 5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89" name="Oval 5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690" name="Group 58"/>
          <p:cNvGrpSpPr>
            <a:grpSpLocks/>
          </p:cNvGrpSpPr>
          <p:nvPr/>
        </p:nvGrpSpPr>
        <p:grpSpPr bwMode="auto">
          <a:xfrm>
            <a:off x="1446213" y="2935288"/>
            <a:ext cx="858837" cy="785812"/>
            <a:chOff x="1751" y="1135"/>
            <a:chExt cx="2232" cy="2232"/>
          </a:xfrm>
        </p:grpSpPr>
        <p:sp>
          <p:nvSpPr>
            <p:cNvPr id="69691" name="Oval 5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92" name="Oval 6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93" name="Oval 6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94" name="Oval 6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695" name="Group 63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69696" name="Oval 6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97" name="Oval 6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98" name="Oval 6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99" name="Oval 6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700" name="Group 68"/>
          <p:cNvGrpSpPr>
            <a:grpSpLocks/>
          </p:cNvGrpSpPr>
          <p:nvPr/>
        </p:nvGrpSpPr>
        <p:grpSpPr bwMode="auto">
          <a:xfrm rot="-2353230">
            <a:off x="2903538" y="5292725"/>
            <a:ext cx="858837" cy="785813"/>
            <a:chOff x="1751" y="1135"/>
            <a:chExt cx="2232" cy="2232"/>
          </a:xfrm>
        </p:grpSpPr>
        <p:sp>
          <p:nvSpPr>
            <p:cNvPr id="69701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02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03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04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705" name="Group 73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69706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07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08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09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710" name="Group 78"/>
          <p:cNvGrpSpPr>
            <a:grpSpLocks/>
          </p:cNvGrpSpPr>
          <p:nvPr/>
        </p:nvGrpSpPr>
        <p:grpSpPr bwMode="auto">
          <a:xfrm rot="443076">
            <a:off x="2671763" y="2303463"/>
            <a:ext cx="858837" cy="785812"/>
            <a:chOff x="1751" y="1135"/>
            <a:chExt cx="2232" cy="2232"/>
          </a:xfrm>
        </p:grpSpPr>
        <p:sp>
          <p:nvSpPr>
            <p:cNvPr id="69711" name="Oval 7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12" name="Oval 8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13" name="Oval 8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14" name="Oval 8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9717" name="Oval 85"/>
          <p:cNvSpPr>
            <a:spLocks noChangeArrowheads="1"/>
          </p:cNvSpPr>
          <p:nvPr/>
        </p:nvSpPr>
        <p:spPr bwMode="auto">
          <a:xfrm rot="16200000">
            <a:off x="5819775" y="4076700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718" name="Oval 8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719" name="Oval 8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69720" name="Group 88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69721" name="Oval 8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22" name="Oval 9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23" name="Oval 9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24" name="Oval 9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725" name="Group 93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69726" name="Oval 9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27" name="Oval 9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28" name="Oval 9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29" name="Oval 9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730" name="Group 98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69731" name="Oval 9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32" name="Oval 10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33" name="Oval 10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34" name="Oval 10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735" name="Group 103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69736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37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38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39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740" name="Group 108"/>
          <p:cNvGrpSpPr>
            <a:grpSpLocks/>
          </p:cNvGrpSpPr>
          <p:nvPr/>
        </p:nvGrpSpPr>
        <p:grpSpPr bwMode="auto">
          <a:xfrm rot="1128729">
            <a:off x="3775075" y="1998663"/>
            <a:ext cx="858838" cy="785812"/>
            <a:chOff x="1751" y="1135"/>
            <a:chExt cx="2232" cy="2232"/>
          </a:xfrm>
        </p:grpSpPr>
        <p:sp>
          <p:nvSpPr>
            <p:cNvPr id="69741" name="Oval 10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42" name="Oval 11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43" name="Oval 11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44" name="Oval 11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745" name="Group 113"/>
          <p:cNvGrpSpPr>
            <a:grpSpLocks/>
          </p:cNvGrpSpPr>
          <p:nvPr/>
        </p:nvGrpSpPr>
        <p:grpSpPr bwMode="auto">
          <a:xfrm rot="738582">
            <a:off x="1700213" y="1939925"/>
            <a:ext cx="858837" cy="785813"/>
            <a:chOff x="1751" y="1135"/>
            <a:chExt cx="2232" cy="2232"/>
          </a:xfrm>
        </p:grpSpPr>
        <p:sp>
          <p:nvSpPr>
            <p:cNvPr id="69746" name="Oval 11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47" name="Oval 11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48" name="Oval 11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49" name="Oval 11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750" name="Group 118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69751" name="Oval 1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52" name="Oval 1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53" name="Oval 1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54" name="Oval 1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755" name="Group 123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69756" name="Oval 12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57" name="Oval 12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58" name="Oval 12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59" name="Oval 12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760" name="Group 128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69761" name="Oval 12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62" name="Oval 13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63" name="Oval 13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64" name="Oval 13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9765" name="Line 133"/>
          <p:cNvSpPr>
            <a:spLocks noChangeShapeType="1"/>
          </p:cNvSpPr>
          <p:nvPr/>
        </p:nvSpPr>
        <p:spPr bwMode="auto">
          <a:xfrm flipV="1">
            <a:off x="7673975" y="2679700"/>
            <a:ext cx="725488" cy="12446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766" name="Line 134"/>
          <p:cNvSpPr>
            <a:spLocks noChangeShapeType="1"/>
          </p:cNvSpPr>
          <p:nvPr/>
        </p:nvSpPr>
        <p:spPr bwMode="auto">
          <a:xfrm rot="13165167" flipH="1" flipV="1">
            <a:off x="2424113" y="4284663"/>
            <a:ext cx="1322387" cy="969962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767" name="Line 135"/>
          <p:cNvSpPr>
            <a:spLocks noChangeShapeType="1"/>
          </p:cNvSpPr>
          <p:nvPr/>
        </p:nvSpPr>
        <p:spPr bwMode="auto">
          <a:xfrm flipV="1">
            <a:off x="1687513" y="3527425"/>
            <a:ext cx="85725" cy="417513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768" name="Line 136"/>
          <p:cNvSpPr>
            <a:spLocks noChangeShapeType="1"/>
          </p:cNvSpPr>
          <p:nvPr/>
        </p:nvSpPr>
        <p:spPr bwMode="auto">
          <a:xfrm>
            <a:off x="5829300" y="3952875"/>
            <a:ext cx="536575" cy="165735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769" name="Line 137"/>
          <p:cNvSpPr>
            <a:spLocks noChangeShapeType="1"/>
          </p:cNvSpPr>
          <p:nvPr/>
        </p:nvSpPr>
        <p:spPr bwMode="auto">
          <a:xfrm flipH="1" flipV="1">
            <a:off x="4500563" y="3443288"/>
            <a:ext cx="131762" cy="517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69770" name="Group 138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69771" name="Oval 13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72" name="Oval 14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73" name="Oval 14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74" name="Oval 14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9775" name="Text Box 143"/>
          <p:cNvSpPr txBox="1">
            <a:spLocks noChangeArrowheads="1"/>
          </p:cNvSpPr>
          <p:nvPr/>
        </p:nvSpPr>
        <p:spPr bwMode="auto">
          <a:xfrm>
            <a:off x="2776538" y="53721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69776" name="Text Box 144"/>
          <p:cNvSpPr txBox="1">
            <a:spLocks noChangeArrowheads="1"/>
          </p:cNvSpPr>
          <p:nvPr/>
        </p:nvSpPr>
        <p:spPr bwMode="auto">
          <a:xfrm>
            <a:off x="4656138" y="35226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69777" name="Text Box 145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69778" name="Text Box 146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69779" name="Text Box 147"/>
          <p:cNvSpPr txBox="1">
            <a:spLocks noChangeArrowheads="1"/>
          </p:cNvSpPr>
          <p:nvPr/>
        </p:nvSpPr>
        <p:spPr bwMode="auto">
          <a:xfrm>
            <a:off x="1331913" y="3563938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69780" name="Text Box 148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69781" name="Text Box 149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69782" name="Text Box 150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69783" name="Text Box 151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69784" name="Text Box 152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grpSp>
        <p:nvGrpSpPr>
          <p:cNvPr id="69786" name="Group 154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69787" name="Oval 155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88" name="Oval 156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89" name="Oval 157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90" name="Text Box 158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FF0000"/>
                  </a:solidFill>
                </a:rPr>
                <a:t>+</a:t>
              </a:r>
              <a:endParaRPr lang="en-US" altLang="en-US" b="1" baseline="300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31247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0660" name="Line 4"/>
          <p:cNvSpPr>
            <a:spLocks noChangeShapeType="1"/>
          </p:cNvSpPr>
          <p:nvPr/>
        </p:nvSpPr>
        <p:spPr bwMode="auto">
          <a:xfrm rot="-70200000">
            <a:off x="4756944" y="137319"/>
            <a:ext cx="12700" cy="760888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661" name="Oval 5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0667" name="Group 11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0668" name="Oval 1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69" name="Oval 1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70" name="Oval 1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71" name="Oval 1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0672" name="Group 16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0673" name="Oval 1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74" name="Oval 1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75" name="Oval 1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76" name="Oval 2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0677" name="Group 21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0678" name="Oval 2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79" name="Oval 2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0" name="Oval 2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1" name="Oval 2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0682" name="Group 26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0683" name="Oval 2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4" name="Oval 2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5" name="Oval 2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6" name="Oval 3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0687" name="Group 31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0688" name="Oval 3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9" name="Oval 3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90" name="Oval 3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91" name="Oval 3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0692" name="Group 36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0693" name="Oval 3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94" name="Oval 3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95" name="Oval 3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96" name="Oval 4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0697" name="Group 41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0698" name="Oval 4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99" name="Oval 4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00" name="Oval 4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01" name="Oval 4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0702" name="Group 46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0703" name="Oval 4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04" name="Oval 4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05" name="Oval 4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06" name="Oval 5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0707" name="Group 51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0708" name="Oval 5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09" name="Oval 5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10" name="Oval 5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11" name="Oval 5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0712" name="Group 56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0713" name="Oval 5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14" name="Oval 5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15" name="Oval 5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16" name="Oval 6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0717" name="Group 61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0718" name="Oval 6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19" name="Oval 6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20" name="Oval 6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21" name="Oval 6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0722" name="Group 66"/>
          <p:cNvGrpSpPr>
            <a:grpSpLocks/>
          </p:cNvGrpSpPr>
          <p:nvPr/>
        </p:nvGrpSpPr>
        <p:grpSpPr bwMode="auto">
          <a:xfrm>
            <a:off x="3549650" y="1960563"/>
            <a:ext cx="1298575" cy="858837"/>
            <a:chOff x="2236" y="1235"/>
            <a:chExt cx="818" cy="541"/>
          </a:xfrm>
        </p:grpSpPr>
        <p:sp>
          <p:nvSpPr>
            <p:cNvPr id="70723" name="Oval 67"/>
            <p:cNvSpPr>
              <a:spLocks noChangeArrowheads="1"/>
            </p:cNvSpPr>
            <p:nvPr/>
          </p:nvSpPr>
          <p:spPr bwMode="auto">
            <a:xfrm rot="17328728">
              <a:off x="2401" y="1435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24" name="Oval 68"/>
            <p:cNvSpPr>
              <a:spLocks noChangeArrowheads="1"/>
            </p:cNvSpPr>
            <p:nvPr/>
          </p:nvSpPr>
          <p:spPr bwMode="auto">
            <a:xfrm rot="17328728">
              <a:off x="2642" y="1498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25" name="Oval 69"/>
            <p:cNvSpPr>
              <a:spLocks noChangeArrowheads="1"/>
            </p:cNvSpPr>
            <p:nvPr/>
          </p:nvSpPr>
          <p:spPr bwMode="auto">
            <a:xfrm rot="-7675323">
              <a:off x="2378" y="1441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26" name="Oval 70"/>
            <p:cNvSpPr>
              <a:spLocks noChangeAspect="1" noChangeArrowheads="1"/>
            </p:cNvSpPr>
            <p:nvPr/>
          </p:nvSpPr>
          <p:spPr bwMode="auto">
            <a:xfrm rot="20700406">
              <a:off x="2236" y="14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0727" name="Group 71"/>
          <p:cNvGrpSpPr>
            <a:grpSpLocks/>
          </p:cNvGrpSpPr>
          <p:nvPr/>
        </p:nvGrpSpPr>
        <p:grpSpPr bwMode="auto">
          <a:xfrm>
            <a:off x="1700213" y="1692275"/>
            <a:ext cx="858837" cy="1295400"/>
            <a:chOff x="1071" y="1066"/>
            <a:chExt cx="541" cy="816"/>
          </a:xfrm>
        </p:grpSpPr>
        <p:sp>
          <p:nvSpPr>
            <p:cNvPr id="70728" name="Oval 72"/>
            <p:cNvSpPr>
              <a:spLocks noChangeArrowheads="1"/>
            </p:cNvSpPr>
            <p:nvPr/>
          </p:nvSpPr>
          <p:spPr bwMode="auto">
            <a:xfrm rot="16938582">
              <a:off x="1094" y="1398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29" name="Oval 73"/>
            <p:cNvSpPr>
              <a:spLocks noChangeArrowheads="1"/>
            </p:cNvSpPr>
            <p:nvPr/>
          </p:nvSpPr>
          <p:spPr bwMode="auto">
            <a:xfrm rot="16938582">
              <a:off x="1335" y="1461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30" name="Oval 74"/>
            <p:cNvSpPr>
              <a:spLocks noChangeAspect="1" noChangeArrowheads="1"/>
            </p:cNvSpPr>
            <p:nvPr/>
          </p:nvSpPr>
          <p:spPr bwMode="auto">
            <a:xfrm rot="-8065471">
              <a:off x="933" y="1376"/>
              <a:ext cx="816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31" name="Oval 75"/>
            <p:cNvSpPr>
              <a:spLocks noChangeArrowheads="1"/>
            </p:cNvSpPr>
            <p:nvPr/>
          </p:nvSpPr>
          <p:spPr bwMode="auto">
            <a:xfrm rot="20310260">
              <a:off x="1071" y="1404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0732" name="Group 76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0733" name="Oval 7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34" name="Oval 7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35" name="Oval 7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36" name="Oval 8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0737" name="Group 81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0738" name="Oval 8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39" name="Oval 8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40" name="Oval 8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41" name="Oval 8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742" name="Line 86"/>
          <p:cNvSpPr>
            <a:spLocks noChangeShapeType="1"/>
          </p:cNvSpPr>
          <p:nvPr/>
        </p:nvSpPr>
        <p:spPr bwMode="auto">
          <a:xfrm rot="7111499" flipV="1">
            <a:off x="3621088" y="5651500"/>
            <a:ext cx="3175" cy="5429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743" name="Text Box 87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0744" name="Line 88"/>
          <p:cNvSpPr>
            <a:spLocks noChangeShapeType="1"/>
          </p:cNvSpPr>
          <p:nvPr/>
        </p:nvSpPr>
        <p:spPr bwMode="auto">
          <a:xfrm flipV="1">
            <a:off x="7673975" y="2679700"/>
            <a:ext cx="725488" cy="12446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745" name="Line 89"/>
          <p:cNvSpPr>
            <a:spLocks noChangeShapeType="1"/>
          </p:cNvSpPr>
          <p:nvPr/>
        </p:nvSpPr>
        <p:spPr bwMode="auto">
          <a:xfrm rot="13165167" flipH="1" flipV="1">
            <a:off x="2424113" y="4284663"/>
            <a:ext cx="1322387" cy="969962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746" name="Line 90"/>
          <p:cNvSpPr>
            <a:spLocks noChangeShapeType="1"/>
          </p:cNvSpPr>
          <p:nvPr/>
        </p:nvSpPr>
        <p:spPr bwMode="auto">
          <a:xfrm flipH="1" flipV="1">
            <a:off x="2717800" y="1466850"/>
            <a:ext cx="333375" cy="127317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747" name="Line 91"/>
          <p:cNvSpPr>
            <a:spLocks noChangeShapeType="1"/>
          </p:cNvSpPr>
          <p:nvPr/>
        </p:nvSpPr>
        <p:spPr bwMode="auto">
          <a:xfrm flipV="1">
            <a:off x="1968500" y="2838450"/>
            <a:ext cx="1146175" cy="59213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748" name="Line 92"/>
          <p:cNvSpPr>
            <a:spLocks noChangeShapeType="1"/>
          </p:cNvSpPr>
          <p:nvPr/>
        </p:nvSpPr>
        <p:spPr bwMode="auto">
          <a:xfrm flipV="1">
            <a:off x="1687513" y="1684338"/>
            <a:ext cx="492125" cy="22606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749" name="Line 93"/>
          <p:cNvSpPr>
            <a:spLocks noChangeShapeType="1"/>
          </p:cNvSpPr>
          <p:nvPr/>
        </p:nvSpPr>
        <p:spPr bwMode="auto">
          <a:xfrm>
            <a:off x="5829300" y="3952875"/>
            <a:ext cx="536575" cy="165735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750" name="Line 94"/>
          <p:cNvSpPr>
            <a:spLocks noChangeShapeType="1"/>
          </p:cNvSpPr>
          <p:nvPr/>
        </p:nvSpPr>
        <p:spPr bwMode="auto">
          <a:xfrm flipH="1" flipV="1">
            <a:off x="4500563" y="3443288"/>
            <a:ext cx="131762" cy="517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751" name="Line 95"/>
          <p:cNvSpPr>
            <a:spLocks noChangeShapeType="1"/>
          </p:cNvSpPr>
          <p:nvPr/>
        </p:nvSpPr>
        <p:spPr bwMode="auto">
          <a:xfrm flipV="1">
            <a:off x="4487863" y="1468438"/>
            <a:ext cx="376237" cy="16510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0752" name="Group 96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0753" name="Oval 9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54" name="Oval 9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55" name="Oval 9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56" name="Oval 10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757" name="Text Box 101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0758" name="Text Box 102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0759" name="Text Box 103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0760" name="Text Box 104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0761" name="Text Box 105"/>
          <p:cNvSpPr txBox="1">
            <a:spLocks noChangeArrowheads="1"/>
          </p:cNvSpPr>
          <p:nvPr/>
        </p:nvSpPr>
        <p:spPr bwMode="auto">
          <a:xfrm>
            <a:off x="2776538" y="53721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0762" name="Text Box 106"/>
          <p:cNvSpPr txBox="1">
            <a:spLocks noChangeArrowheads="1"/>
          </p:cNvSpPr>
          <p:nvPr/>
        </p:nvSpPr>
        <p:spPr bwMode="auto">
          <a:xfrm>
            <a:off x="4656138" y="35226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0763" name="Text Box 107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0764" name="Oval 108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765" name="Oval 109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766" name="Oval 110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767" name="Oval 111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770" name="Oval 114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771" name="Oval 115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772" name="Oval 116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773" name="Oval 117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774" name="Oval 118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775" name="Oval 119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776" name="Oval 120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777" name="Oval 121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778" name="Oval 122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779" name="Oval 123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780" name="Oval 124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781" name="Oval 125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782" name="Text Box 126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0783" name="Text Box 127"/>
          <p:cNvSpPr txBox="1">
            <a:spLocks noChangeArrowheads="1"/>
          </p:cNvSpPr>
          <p:nvPr/>
        </p:nvSpPr>
        <p:spPr bwMode="auto">
          <a:xfrm>
            <a:off x="3187700" y="55102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0784" name="Text Box 128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0785" name="Text Box 129"/>
          <p:cNvSpPr txBox="1">
            <a:spLocks noChangeArrowheads="1"/>
          </p:cNvSpPr>
          <p:nvPr/>
        </p:nvSpPr>
        <p:spPr bwMode="auto">
          <a:xfrm>
            <a:off x="2970213" y="25209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0786" name="Text Box 130"/>
          <p:cNvSpPr txBox="1">
            <a:spLocks noChangeArrowheads="1"/>
          </p:cNvSpPr>
          <p:nvPr/>
        </p:nvSpPr>
        <p:spPr bwMode="auto">
          <a:xfrm>
            <a:off x="4224338" y="31670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0787" name="Text Box 131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0788" name="Text Box 132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grpSp>
        <p:nvGrpSpPr>
          <p:cNvPr id="70803" name="Group 147"/>
          <p:cNvGrpSpPr>
            <a:grpSpLocks/>
          </p:cNvGrpSpPr>
          <p:nvPr/>
        </p:nvGrpSpPr>
        <p:grpSpPr bwMode="auto">
          <a:xfrm>
            <a:off x="1270000" y="4121150"/>
            <a:ext cx="858838" cy="366713"/>
            <a:chOff x="800" y="2596"/>
            <a:chExt cx="541" cy="231"/>
          </a:xfrm>
        </p:grpSpPr>
        <p:sp>
          <p:nvSpPr>
            <p:cNvPr id="70768" name="Oval 112"/>
            <p:cNvSpPr>
              <a:spLocks noChangeArrowheads="1"/>
            </p:cNvSpPr>
            <p:nvPr/>
          </p:nvSpPr>
          <p:spPr bwMode="auto">
            <a:xfrm rot="-8804052">
              <a:off x="800" y="2634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69" name="Oval 113"/>
            <p:cNvSpPr>
              <a:spLocks noChangeArrowheads="1"/>
            </p:cNvSpPr>
            <p:nvPr/>
          </p:nvSpPr>
          <p:spPr bwMode="auto">
            <a:xfrm rot="19571678">
              <a:off x="800" y="2634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89" name="Text Box 133"/>
            <p:cNvSpPr txBox="1">
              <a:spLocks noChangeArrowheads="1"/>
            </p:cNvSpPr>
            <p:nvPr/>
          </p:nvSpPr>
          <p:spPr bwMode="auto">
            <a:xfrm>
              <a:off x="966" y="2596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FF0000"/>
                  </a:solidFill>
                </a:rPr>
                <a:t>+</a:t>
              </a:r>
              <a:endParaRPr lang="en-US" altLang="en-US" b="1" baseline="30000">
                <a:solidFill>
                  <a:srgbClr val="FF0000"/>
                </a:solidFill>
              </a:endParaRPr>
            </a:p>
          </p:txBody>
        </p:sp>
      </p:grpSp>
      <p:sp>
        <p:nvSpPr>
          <p:cNvPr id="70790" name="Text Box 134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grpSp>
        <p:nvGrpSpPr>
          <p:cNvPr id="70791" name="Group 135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0792" name="Oval 1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93" name="Oval 1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94" name="Oval 1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95" name="Oval 1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797" name="Text Box 141"/>
          <p:cNvSpPr txBox="1">
            <a:spLocks noChangeArrowheads="1"/>
          </p:cNvSpPr>
          <p:nvPr/>
        </p:nvSpPr>
        <p:spPr bwMode="auto">
          <a:xfrm>
            <a:off x="3081338" y="29083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grpSp>
        <p:nvGrpSpPr>
          <p:cNvPr id="70798" name="Group 142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0799" name="Oval 143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800" name="Oval 144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801" name="Oval 145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802" name="Text Box 146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FF0000"/>
                  </a:solidFill>
                </a:rPr>
                <a:t>+</a:t>
              </a:r>
              <a:endParaRPr lang="en-US" altLang="en-US" b="1" baseline="300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61862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8466" name="Object 2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823913" y="892175"/>
          <a:ext cx="7424737" cy="568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3" name="Chart" r:id="rId3" imgW="7458196" imgH="5705586" progId="MSGraph.Chart.8">
                  <p:embed followColorScheme="full"/>
                </p:oleObj>
              </mc:Choice>
              <mc:Fallback>
                <p:oleObj name="Chart" r:id="rId3" imgW="7458196" imgH="570558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913" y="892175"/>
                        <a:ext cx="7424737" cy="568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8467" name="Text Box 3"/>
          <p:cNvSpPr txBox="1">
            <a:spLocks noChangeArrowheads="1"/>
          </p:cNvSpPr>
          <p:nvPr/>
        </p:nvSpPr>
        <p:spPr bwMode="auto">
          <a:xfrm>
            <a:off x="2982913" y="6376988"/>
            <a:ext cx="33131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/>
              <a:t>accumulated dose (MGy)</a:t>
            </a:r>
          </a:p>
        </p:txBody>
      </p:sp>
      <p:sp>
        <p:nvSpPr>
          <p:cNvPr id="318468" name="Text Box 4"/>
          <p:cNvSpPr txBox="1">
            <a:spLocks noChangeArrowheads="1"/>
          </p:cNvSpPr>
          <p:nvPr/>
        </p:nvSpPr>
        <p:spPr bwMode="auto">
          <a:xfrm rot="16200000">
            <a:off x="-1181100" y="36449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/>
              <a:t>relative B factor</a:t>
            </a:r>
          </a:p>
        </p:txBody>
      </p:sp>
      <p:sp>
        <p:nvSpPr>
          <p:cNvPr id="318469" name="Text Box 5"/>
          <p:cNvSpPr txBox="1">
            <a:spLocks noChangeArrowheads="1"/>
          </p:cNvSpPr>
          <p:nvPr/>
        </p:nvSpPr>
        <p:spPr bwMode="auto">
          <a:xfrm>
            <a:off x="2066925" y="1000125"/>
            <a:ext cx="5011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/>
              <a:t>data taken from Kmetko et. al. 2006</a:t>
            </a:r>
          </a:p>
        </p:txBody>
      </p:sp>
      <p:sp>
        <p:nvSpPr>
          <p:cNvPr id="318470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/>
          <a:lstStyle/>
          <a:p>
            <a:r>
              <a:rPr lang="en-US" altLang="en-US"/>
              <a:t>Global Damage: B factor</a:t>
            </a:r>
          </a:p>
        </p:txBody>
      </p:sp>
      <p:sp>
        <p:nvSpPr>
          <p:cNvPr id="318471" name="Rectangle 7"/>
          <p:cNvSpPr>
            <a:spLocks noChangeArrowheads="1"/>
          </p:cNvSpPr>
          <p:nvPr/>
        </p:nvSpPr>
        <p:spPr bwMode="auto">
          <a:xfrm>
            <a:off x="5526088" y="5221288"/>
            <a:ext cx="2120900" cy="6492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8472" name="Text Box 8"/>
          <p:cNvSpPr txBox="1">
            <a:spLocks noChangeArrowheads="1"/>
          </p:cNvSpPr>
          <p:nvPr/>
        </p:nvSpPr>
        <p:spPr bwMode="auto">
          <a:xfrm>
            <a:off x="1590675" y="1852613"/>
            <a:ext cx="35702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/>
              <a:t>~ 1.0 B/MGy</a:t>
            </a:r>
          </a:p>
        </p:txBody>
      </p:sp>
    </p:spTree>
    <p:extLst>
      <p:ext uri="{BB962C8B-B14F-4D97-AF65-F5344CB8AC3E}">
        <p14:creationId xmlns:p14="http://schemas.microsoft.com/office/powerpoint/2010/main" val="1613517938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7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2708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2709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2710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11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12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13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2714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2715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16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17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18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2719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2720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21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22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23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2724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2725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26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27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28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2729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2730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1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2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3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2734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2735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6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7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8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2739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2740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1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2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3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2744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2745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6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7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8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2749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2750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51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52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53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2754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2755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56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57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58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2759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2760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61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62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63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64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65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66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67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68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69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70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71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2772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2773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74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75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76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2777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2778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79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80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81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82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grpSp>
        <p:nvGrpSpPr>
          <p:cNvPr id="72783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2784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85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86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87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88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2789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2790" name="Text Box 86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2791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2792" name="Text Box 88"/>
          <p:cNvSpPr txBox="1">
            <a:spLocks noChangeArrowheads="1"/>
          </p:cNvSpPr>
          <p:nvPr/>
        </p:nvSpPr>
        <p:spPr bwMode="auto">
          <a:xfrm>
            <a:off x="2776538" y="53721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2793" name="Text Box 89"/>
          <p:cNvSpPr txBox="1">
            <a:spLocks noChangeArrowheads="1"/>
          </p:cNvSpPr>
          <p:nvPr/>
        </p:nvSpPr>
        <p:spPr bwMode="auto">
          <a:xfrm>
            <a:off x="4656138" y="35226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2794" name="Text Box 90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2795" name="Oval 91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96" name="Oval 92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97" name="Oval 93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98" name="Oval 94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99" name="Oval 95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800" name="Oval 96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801" name="Oval 97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802" name="Oval 98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803" name="Oval 99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804" name="Oval 100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805" name="Oval 101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806" name="Oval 102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807" name="Oval 103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808" name="Oval 104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809" name="Oval 105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810" name="Oval 106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811" name="Oval 107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812" name="Oval 108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813" name="Text Box 109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2814" name="Text Box 110"/>
          <p:cNvSpPr txBox="1">
            <a:spLocks noChangeArrowheads="1"/>
          </p:cNvSpPr>
          <p:nvPr/>
        </p:nvSpPr>
        <p:spPr bwMode="auto">
          <a:xfrm>
            <a:off x="3187700" y="55102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2815" name="Text Box 111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2816" name="Text Box 112"/>
          <p:cNvSpPr txBox="1">
            <a:spLocks noChangeArrowheads="1"/>
          </p:cNvSpPr>
          <p:nvPr/>
        </p:nvSpPr>
        <p:spPr bwMode="auto">
          <a:xfrm>
            <a:off x="2970213" y="25209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2817" name="Text Box 113"/>
          <p:cNvSpPr txBox="1">
            <a:spLocks noChangeArrowheads="1"/>
          </p:cNvSpPr>
          <p:nvPr/>
        </p:nvSpPr>
        <p:spPr bwMode="auto">
          <a:xfrm>
            <a:off x="4224338" y="31670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2818" name="Text Box 114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2819" name="Text Box 115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2820" name="Text Box 116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2821" name="Text Box 117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grpSp>
        <p:nvGrpSpPr>
          <p:cNvPr id="72822" name="Group 118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2823" name="Oval 1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24" name="Oval 1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25" name="Oval 1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26" name="Oval 1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827" name="Text Box 123"/>
          <p:cNvSpPr txBox="1">
            <a:spLocks noChangeArrowheads="1"/>
          </p:cNvSpPr>
          <p:nvPr/>
        </p:nvSpPr>
        <p:spPr bwMode="auto">
          <a:xfrm>
            <a:off x="3081338" y="29083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grpSp>
        <p:nvGrpSpPr>
          <p:cNvPr id="72828" name="Group 124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2829" name="Oval 125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30" name="Oval 126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31" name="Oval 127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32" name="Text Box 128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FF0000"/>
                  </a:solidFill>
                </a:rPr>
                <a:t>+</a:t>
              </a:r>
              <a:endParaRPr lang="en-US" altLang="en-US" b="1" baseline="300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18857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loud_chamb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Ionization track</a:t>
            </a:r>
          </a:p>
        </p:txBody>
      </p:sp>
    </p:spTree>
    <p:extLst>
      <p:ext uri="{BB962C8B-B14F-4D97-AF65-F5344CB8AC3E}">
        <p14:creationId xmlns:p14="http://schemas.microsoft.com/office/powerpoint/2010/main" val="2727181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grpSp>
        <p:nvGrpSpPr>
          <p:cNvPr id="74755" name="Group 3"/>
          <p:cNvGrpSpPr>
            <a:grpSpLocks/>
          </p:cNvGrpSpPr>
          <p:nvPr/>
        </p:nvGrpSpPr>
        <p:grpSpPr bwMode="auto">
          <a:xfrm>
            <a:off x="431800" y="-433388"/>
            <a:ext cx="588963" cy="4778376"/>
            <a:chOff x="272" y="-273"/>
            <a:chExt cx="371" cy="3010"/>
          </a:xfrm>
        </p:grpSpPr>
        <p:grpSp>
          <p:nvGrpSpPr>
            <p:cNvPr id="74756" name="Group 4"/>
            <p:cNvGrpSpPr>
              <a:grpSpLocks/>
            </p:cNvGrpSpPr>
            <p:nvPr/>
          </p:nvGrpSpPr>
          <p:grpSpPr bwMode="auto">
            <a:xfrm rot="5400000">
              <a:off x="272" y="-273"/>
              <a:ext cx="370" cy="369"/>
              <a:chOff x="362" y="2318"/>
              <a:chExt cx="370" cy="369"/>
            </a:xfrm>
          </p:grpSpPr>
          <p:sp>
            <p:nvSpPr>
              <p:cNvPr id="74757" name="Freeform 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4758" name="Freeform 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4759" name="Group 7"/>
            <p:cNvGrpSpPr>
              <a:grpSpLocks/>
            </p:cNvGrpSpPr>
            <p:nvPr/>
          </p:nvGrpSpPr>
          <p:grpSpPr bwMode="auto">
            <a:xfrm rot="5400000">
              <a:off x="272" y="95"/>
              <a:ext cx="370" cy="369"/>
              <a:chOff x="362" y="2318"/>
              <a:chExt cx="370" cy="369"/>
            </a:xfrm>
          </p:grpSpPr>
          <p:sp>
            <p:nvSpPr>
              <p:cNvPr id="74760" name="Freeform 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4761" name="Freeform 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4762" name="Group 10"/>
            <p:cNvGrpSpPr>
              <a:grpSpLocks/>
            </p:cNvGrpSpPr>
            <p:nvPr/>
          </p:nvGrpSpPr>
          <p:grpSpPr bwMode="auto">
            <a:xfrm rot="5400000">
              <a:off x="273" y="463"/>
              <a:ext cx="370" cy="369"/>
              <a:chOff x="362" y="2318"/>
              <a:chExt cx="370" cy="369"/>
            </a:xfrm>
          </p:grpSpPr>
          <p:sp>
            <p:nvSpPr>
              <p:cNvPr id="74763" name="Freeform 1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4764" name="Freeform 1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4765" name="Group 13"/>
            <p:cNvGrpSpPr>
              <a:grpSpLocks/>
            </p:cNvGrpSpPr>
            <p:nvPr/>
          </p:nvGrpSpPr>
          <p:grpSpPr bwMode="auto">
            <a:xfrm rot="5400000">
              <a:off x="273" y="831"/>
              <a:ext cx="370" cy="369"/>
              <a:chOff x="362" y="2318"/>
              <a:chExt cx="370" cy="369"/>
            </a:xfrm>
          </p:grpSpPr>
          <p:sp>
            <p:nvSpPr>
              <p:cNvPr id="74766" name="Freeform 1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4767" name="Freeform 1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4768" name="Group 16"/>
            <p:cNvGrpSpPr>
              <a:grpSpLocks/>
            </p:cNvGrpSpPr>
            <p:nvPr/>
          </p:nvGrpSpPr>
          <p:grpSpPr bwMode="auto">
            <a:xfrm rot="5400000">
              <a:off x="273" y="1199"/>
              <a:ext cx="370" cy="369"/>
              <a:chOff x="362" y="2318"/>
              <a:chExt cx="370" cy="369"/>
            </a:xfrm>
          </p:grpSpPr>
          <p:sp>
            <p:nvSpPr>
              <p:cNvPr id="74769" name="Freeform 1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4770" name="Freeform 1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4771" name="Group 19"/>
            <p:cNvGrpSpPr>
              <a:grpSpLocks/>
            </p:cNvGrpSpPr>
            <p:nvPr/>
          </p:nvGrpSpPr>
          <p:grpSpPr bwMode="auto">
            <a:xfrm rot="5400000">
              <a:off x="273" y="1567"/>
              <a:ext cx="370" cy="369"/>
              <a:chOff x="362" y="2318"/>
              <a:chExt cx="370" cy="369"/>
            </a:xfrm>
          </p:grpSpPr>
          <p:sp>
            <p:nvSpPr>
              <p:cNvPr id="74772" name="Freeform 2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4773" name="Freeform 2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4774" name="Group 22"/>
            <p:cNvGrpSpPr>
              <a:grpSpLocks/>
            </p:cNvGrpSpPr>
            <p:nvPr/>
          </p:nvGrpSpPr>
          <p:grpSpPr bwMode="auto">
            <a:xfrm rot="5400000">
              <a:off x="273" y="1935"/>
              <a:ext cx="370" cy="369"/>
              <a:chOff x="362" y="2318"/>
              <a:chExt cx="370" cy="369"/>
            </a:xfrm>
          </p:grpSpPr>
          <p:sp>
            <p:nvSpPr>
              <p:cNvPr id="74775" name="Freeform 2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4776" name="Freeform 2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4777" name="Freeform 25"/>
            <p:cNvSpPr>
              <a:spLocks/>
            </p:cNvSpPr>
            <p:nvPr/>
          </p:nvSpPr>
          <p:spPr bwMode="auto">
            <a:xfrm rot="5400000">
              <a:off x="275" y="2302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778" name="Freeform 26"/>
            <p:cNvSpPr>
              <a:spLocks/>
            </p:cNvSpPr>
            <p:nvPr/>
          </p:nvSpPr>
          <p:spPr bwMode="auto">
            <a:xfrm rot="16200000">
              <a:off x="456" y="2487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779" name="Rectangle 27"/>
            <p:cNvSpPr>
              <a:spLocks noChangeArrowheads="1"/>
            </p:cNvSpPr>
            <p:nvPr/>
          </p:nvSpPr>
          <p:spPr bwMode="auto">
            <a:xfrm rot="5400000">
              <a:off x="442" y="2542"/>
              <a:ext cx="155" cy="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4780" name="Line 28"/>
          <p:cNvSpPr>
            <a:spLocks noChangeShapeType="1"/>
          </p:cNvSpPr>
          <p:nvPr/>
        </p:nvSpPr>
        <p:spPr bwMode="auto">
          <a:xfrm flipV="1">
            <a:off x="4659313" y="3641725"/>
            <a:ext cx="1712912" cy="47942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781" name="Line 29"/>
          <p:cNvSpPr>
            <a:spLocks noChangeShapeType="1"/>
          </p:cNvSpPr>
          <p:nvPr/>
        </p:nvSpPr>
        <p:spPr bwMode="auto">
          <a:xfrm>
            <a:off x="863600" y="4129088"/>
            <a:ext cx="3773488" cy="0"/>
          </a:xfrm>
          <a:prstGeom prst="line">
            <a:avLst/>
          </a:prstGeom>
          <a:noFill/>
          <a:ln w="635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782" name="Line 30"/>
          <p:cNvSpPr>
            <a:spLocks noChangeShapeType="1"/>
          </p:cNvSpPr>
          <p:nvPr/>
        </p:nvSpPr>
        <p:spPr bwMode="auto">
          <a:xfrm flipV="1">
            <a:off x="6392863" y="2879725"/>
            <a:ext cx="1176337" cy="73977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783" name="Line 31"/>
          <p:cNvSpPr>
            <a:spLocks noChangeShapeType="1"/>
          </p:cNvSpPr>
          <p:nvPr/>
        </p:nvSpPr>
        <p:spPr bwMode="auto">
          <a:xfrm>
            <a:off x="7591425" y="2914650"/>
            <a:ext cx="942975" cy="319088"/>
          </a:xfrm>
          <a:prstGeom prst="line">
            <a:avLst/>
          </a:prstGeom>
          <a:noFill/>
          <a:ln w="127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784" name="Line 32"/>
          <p:cNvSpPr>
            <a:spLocks noChangeShapeType="1"/>
          </p:cNvSpPr>
          <p:nvPr/>
        </p:nvSpPr>
        <p:spPr bwMode="auto">
          <a:xfrm>
            <a:off x="4652963" y="4135438"/>
            <a:ext cx="73025" cy="26035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785" name="Line 33"/>
          <p:cNvSpPr>
            <a:spLocks noChangeShapeType="1"/>
          </p:cNvSpPr>
          <p:nvPr/>
        </p:nvSpPr>
        <p:spPr bwMode="auto">
          <a:xfrm flipV="1">
            <a:off x="7583488" y="2686050"/>
            <a:ext cx="28575" cy="2190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786" name="Line 34"/>
          <p:cNvSpPr>
            <a:spLocks noChangeShapeType="1"/>
          </p:cNvSpPr>
          <p:nvPr/>
        </p:nvSpPr>
        <p:spPr bwMode="auto">
          <a:xfrm>
            <a:off x="6372225" y="3648075"/>
            <a:ext cx="144463" cy="244475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787" name="Line 35"/>
          <p:cNvSpPr>
            <a:spLocks noChangeShapeType="1"/>
          </p:cNvSpPr>
          <p:nvPr/>
        </p:nvSpPr>
        <p:spPr bwMode="auto">
          <a:xfrm>
            <a:off x="8505825" y="3228975"/>
            <a:ext cx="73025" cy="1714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788" name="Line 36"/>
          <p:cNvSpPr>
            <a:spLocks noChangeShapeType="1"/>
          </p:cNvSpPr>
          <p:nvPr/>
        </p:nvSpPr>
        <p:spPr bwMode="auto">
          <a:xfrm>
            <a:off x="6496050" y="388620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789" name="Line 37"/>
          <p:cNvSpPr>
            <a:spLocks noChangeShapeType="1"/>
          </p:cNvSpPr>
          <p:nvPr/>
        </p:nvSpPr>
        <p:spPr bwMode="auto">
          <a:xfrm>
            <a:off x="6648450" y="4038600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790" name="Line 38"/>
          <p:cNvSpPr>
            <a:spLocks noChangeShapeType="1"/>
          </p:cNvSpPr>
          <p:nvPr/>
        </p:nvSpPr>
        <p:spPr bwMode="auto">
          <a:xfrm flipH="1">
            <a:off x="6592888" y="404812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791" name="Line 39"/>
          <p:cNvSpPr>
            <a:spLocks noChangeShapeType="1"/>
          </p:cNvSpPr>
          <p:nvPr/>
        </p:nvSpPr>
        <p:spPr bwMode="auto">
          <a:xfrm>
            <a:off x="6610350" y="4257675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792" name="Line 40"/>
          <p:cNvSpPr>
            <a:spLocks noChangeShapeType="1"/>
          </p:cNvSpPr>
          <p:nvPr/>
        </p:nvSpPr>
        <p:spPr bwMode="auto">
          <a:xfrm flipH="1">
            <a:off x="6364288" y="3886200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793" name="Line 41"/>
          <p:cNvSpPr>
            <a:spLocks noChangeShapeType="1"/>
          </p:cNvSpPr>
          <p:nvPr/>
        </p:nvSpPr>
        <p:spPr bwMode="auto">
          <a:xfrm>
            <a:off x="6848475" y="405765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794" name="Line 42"/>
          <p:cNvSpPr>
            <a:spLocks noChangeShapeType="1"/>
          </p:cNvSpPr>
          <p:nvPr/>
        </p:nvSpPr>
        <p:spPr bwMode="auto">
          <a:xfrm flipV="1">
            <a:off x="6858000" y="395922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795" name="Line 43"/>
          <p:cNvSpPr>
            <a:spLocks noChangeShapeType="1"/>
          </p:cNvSpPr>
          <p:nvPr/>
        </p:nvSpPr>
        <p:spPr bwMode="auto">
          <a:xfrm>
            <a:off x="6372225" y="4048125"/>
            <a:ext cx="106363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796" name="Line 44"/>
          <p:cNvSpPr>
            <a:spLocks noChangeShapeType="1"/>
          </p:cNvSpPr>
          <p:nvPr/>
        </p:nvSpPr>
        <p:spPr bwMode="auto">
          <a:xfrm flipH="1">
            <a:off x="6259513" y="40576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797" name="Line 45"/>
          <p:cNvSpPr>
            <a:spLocks noChangeShapeType="1"/>
          </p:cNvSpPr>
          <p:nvPr/>
        </p:nvSpPr>
        <p:spPr bwMode="auto">
          <a:xfrm flipH="1">
            <a:off x="6488113" y="42481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4798" name="Group 46"/>
          <p:cNvGrpSpPr>
            <a:grpSpLocks/>
          </p:cNvGrpSpPr>
          <p:nvPr/>
        </p:nvGrpSpPr>
        <p:grpSpPr bwMode="auto">
          <a:xfrm rot="20370108" flipH="1">
            <a:off x="4278313" y="4410075"/>
            <a:ext cx="762000" cy="530225"/>
            <a:chOff x="2827" y="2760"/>
            <a:chExt cx="480" cy="334"/>
          </a:xfrm>
        </p:grpSpPr>
        <p:sp>
          <p:nvSpPr>
            <p:cNvPr id="74799" name="Line 47"/>
            <p:cNvSpPr>
              <a:spLocks noChangeShapeType="1"/>
            </p:cNvSpPr>
            <p:nvPr/>
          </p:nvSpPr>
          <p:spPr bwMode="auto">
            <a:xfrm>
              <a:off x="2976" y="2760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800" name="Line 48"/>
            <p:cNvSpPr>
              <a:spLocks noChangeShapeType="1"/>
            </p:cNvSpPr>
            <p:nvPr/>
          </p:nvSpPr>
          <p:spPr bwMode="auto">
            <a:xfrm>
              <a:off x="3072" y="2856"/>
              <a:ext cx="133" cy="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801" name="Line 49"/>
            <p:cNvSpPr>
              <a:spLocks noChangeShapeType="1"/>
            </p:cNvSpPr>
            <p:nvPr/>
          </p:nvSpPr>
          <p:spPr bwMode="auto">
            <a:xfrm flipH="1">
              <a:off x="3037" y="2862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802" name="Line 50"/>
            <p:cNvSpPr>
              <a:spLocks noChangeShapeType="1"/>
            </p:cNvSpPr>
            <p:nvPr/>
          </p:nvSpPr>
          <p:spPr bwMode="auto">
            <a:xfrm>
              <a:off x="3048" y="2994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803" name="Line 51"/>
            <p:cNvSpPr>
              <a:spLocks noChangeShapeType="1"/>
            </p:cNvSpPr>
            <p:nvPr/>
          </p:nvSpPr>
          <p:spPr bwMode="auto">
            <a:xfrm flipH="1">
              <a:off x="2893" y="2760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804" name="Line 52"/>
            <p:cNvSpPr>
              <a:spLocks noChangeShapeType="1"/>
            </p:cNvSpPr>
            <p:nvPr/>
          </p:nvSpPr>
          <p:spPr bwMode="auto">
            <a:xfrm>
              <a:off x="3198" y="2868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805" name="Line 53"/>
            <p:cNvSpPr>
              <a:spLocks noChangeShapeType="1"/>
            </p:cNvSpPr>
            <p:nvPr/>
          </p:nvSpPr>
          <p:spPr bwMode="auto">
            <a:xfrm flipV="1">
              <a:off x="3204" y="2806"/>
              <a:ext cx="91" cy="5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806" name="Line 54"/>
            <p:cNvSpPr>
              <a:spLocks noChangeShapeType="1"/>
            </p:cNvSpPr>
            <p:nvPr/>
          </p:nvSpPr>
          <p:spPr bwMode="auto">
            <a:xfrm>
              <a:off x="2898" y="2862"/>
              <a:ext cx="67" cy="11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807" name="Line 55"/>
            <p:cNvSpPr>
              <a:spLocks noChangeShapeType="1"/>
            </p:cNvSpPr>
            <p:nvPr/>
          </p:nvSpPr>
          <p:spPr bwMode="auto">
            <a:xfrm flipH="1">
              <a:off x="2827" y="286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808" name="Line 56"/>
            <p:cNvSpPr>
              <a:spLocks noChangeShapeType="1"/>
            </p:cNvSpPr>
            <p:nvPr/>
          </p:nvSpPr>
          <p:spPr bwMode="auto">
            <a:xfrm flipH="1">
              <a:off x="2971" y="298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4809" name="Line 57"/>
          <p:cNvSpPr>
            <a:spLocks noChangeShapeType="1"/>
          </p:cNvSpPr>
          <p:nvPr/>
        </p:nvSpPr>
        <p:spPr bwMode="auto">
          <a:xfrm rot="11948588" flipH="1">
            <a:off x="7635875" y="2570163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810" name="Line 58"/>
          <p:cNvSpPr>
            <a:spLocks noChangeShapeType="1"/>
          </p:cNvSpPr>
          <p:nvPr/>
        </p:nvSpPr>
        <p:spPr bwMode="auto">
          <a:xfrm rot="11948588" flipH="1">
            <a:off x="7804150" y="2630488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811" name="Line 59"/>
          <p:cNvSpPr>
            <a:spLocks noChangeShapeType="1"/>
          </p:cNvSpPr>
          <p:nvPr/>
        </p:nvSpPr>
        <p:spPr bwMode="auto">
          <a:xfrm rot="11948588">
            <a:off x="7788275" y="2403475"/>
            <a:ext cx="65088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812" name="Line 60"/>
          <p:cNvSpPr>
            <a:spLocks noChangeShapeType="1"/>
          </p:cNvSpPr>
          <p:nvPr/>
        </p:nvSpPr>
        <p:spPr bwMode="auto">
          <a:xfrm rot="11948588" flipH="1">
            <a:off x="7866063" y="2255838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813" name="Line 61"/>
          <p:cNvSpPr>
            <a:spLocks noChangeShapeType="1"/>
          </p:cNvSpPr>
          <p:nvPr/>
        </p:nvSpPr>
        <p:spPr bwMode="auto">
          <a:xfrm rot="11948588">
            <a:off x="7513638" y="2511425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814" name="Line 62"/>
          <p:cNvSpPr>
            <a:spLocks noChangeShapeType="1"/>
          </p:cNvSpPr>
          <p:nvPr/>
        </p:nvSpPr>
        <p:spPr bwMode="auto">
          <a:xfrm rot="11948588" flipH="1">
            <a:off x="8024813" y="252412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815" name="Line 63"/>
          <p:cNvSpPr>
            <a:spLocks noChangeShapeType="1"/>
          </p:cNvSpPr>
          <p:nvPr/>
        </p:nvSpPr>
        <p:spPr bwMode="auto">
          <a:xfrm rot="11948588" flipH="1" flipV="1">
            <a:off x="7991475" y="268287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816" name="Line 64"/>
          <p:cNvSpPr>
            <a:spLocks noChangeShapeType="1"/>
          </p:cNvSpPr>
          <p:nvPr/>
        </p:nvSpPr>
        <p:spPr bwMode="auto">
          <a:xfrm rot="11948588" flipH="1">
            <a:off x="7577138" y="2346325"/>
            <a:ext cx="106362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817" name="Line 65"/>
          <p:cNvSpPr>
            <a:spLocks noChangeShapeType="1"/>
          </p:cNvSpPr>
          <p:nvPr/>
        </p:nvSpPr>
        <p:spPr bwMode="auto">
          <a:xfrm rot="11948588">
            <a:off x="7467600" y="2336800"/>
            <a:ext cx="103188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818" name="Line 66"/>
          <p:cNvSpPr>
            <a:spLocks noChangeShapeType="1"/>
          </p:cNvSpPr>
          <p:nvPr/>
        </p:nvSpPr>
        <p:spPr bwMode="auto">
          <a:xfrm rot="11948588">
            <a:off x="7745413" y="2232025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819" name="Line 67"/>
          <p:cNvSpPr>
            <a:spLocks noChangeShapeType="1"/>
          </p:cNvSpPr>
          <p:nvPr/>
        </p:nvSpPr>
        <p:spPr bwMode="auto">
          <a:xfrm rot="20310282" flipH="1">
            <a:off x="8424863" y="341947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820" name="Line 68"/>
          <p:cNvSpPr>
            <a:spLocks noChangeShapeType="1"/>
          </p:cNvSpPr>
          <p:nvPr/>
        </p:nvSpPr>
        <p:spPr bwMode="auto">
          <a:xfrm rot="20310282" flipH="1">
            <a:off x="8361363" y="3611563"/>
            <a:ext cx="147637" cy="153987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821" name="Line 69"/>
          <p:cNvSpPr>
            <a:spLocks noChangeShapeType="1"/>
          </p:cNvSpPr>
          <p:nvPr/>
        </p:nvSpPr>
        <p:spPr bwMode="auto">
          <a:xfrm rot="-1289718">
            <a:off x="8504238" y="358457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822" name="Line 70"/>
          <p:cNvSpPr>
            <a:spLocks noChangeShapeType="1"/>
          </p:cNvSpPr>
          <p:nvPr/>
        </p:nvSpPr>
        <p:spPr bwMode="auto">
          <a:xfrm rot="-1289718">
            <a:off x="8624888" y="3771900"/>
            <a:ext cx="12700" cy="179388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823" name="Line 71"/>
          <p:cNvSpPr>
            <a:spLocks noChangeShapeType="1"/>
          </p:cNvSpPr>
          <p:nvPr/>
        </p:nvSpPr>
        <p:spPr bwMode="auto">
          <a:xfrm rot="-1289718">
            <a:off x="8588375" y="3363913"/>
            <a:ext cx="131763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824" name="Line 72"/>
          <p:cNvSpPr>
            <a:spLocks noChangeShapeType="1"/>
          </p:cNvSpPr>
          <p:nvPr/>
        </p:nvSpPr>
        <p:spPr bwMode="auto">
          <a:xfrm rot="20310282" flipH="1">
            <a:off x="8181975" y="3827463"/>
            <a:ext cx="231775" cy="238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825" name="Line 73"/>
          <p:cNvSpPr>
            <a:spLocks noChangeShapeType="1"/>
          </p:cNvSpPr>
          <p:nvPr/>
        </p:nvSpPr>
        <p:spPr bwMode="auto">
          <a:xfrm rot="-1289718" flipH="1" flipV="1">
            <a:off x="8147050" y="3598863"/>
            <a:ext cx="222250" cy="2016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826" name="Line 74"/>
          <p:cNvSpPr>
            <a:spLocks noChangeShapeType="1"/>
          </p:cNvSpPr>
          <p:nvPr/>
        </p:nvSpPr>
        <p:spPr bwMode="auto">
          <a:xfrm rot="-1289718">
            <a:off x="8778875" y="3484563"/>
            <a:ext cx="25400" cy="2286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827" name="Line 75"/>
          <p:cNvSpPr>
            <a:spLocks noChangeShapeType="1"/>
          </p:cNvSpPr>
          <p:nvPr/>
        </p:nvSpPr>
        <p:spPr bwMode="auto">
          <a:xfrm rot="20310282" flipV="1">
            <a:off x="8743950" y="3470275"/>
            <a:ext cx="158750" cy="31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4828" name="Line 76"/>
          <p:cNvSpPr>
            <a:spLocks noChangeShapeType="1"/>
          </p:cNvSpPr>
          <p:nvPr/>
        </p:nvSpPr>
        <p:spPr bwMode="auto">
          <a:xfrm rot="20310282" flipV="1">
            <a:off x="8601075" y="3736975"/>
            <a:ext cx="128588" cy="4763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2093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grpSp>
        <p:nvGrpSpPr>
          <p:cNvPr id="219139" name="Group 3"/>
          <p:cNvGrpSpPr>
            <a:grpSpLocks/>
          </p:cNvGrpSpPr>
          <p:nvPr/>
        </p:nvGrpSpPr>
        <p:grpSpPr bwMode="auto">
          <a:xfrm>
            <a:off x="431800" y="-433388"/>
            <a:ext cx="588963" cy="4778376"/>
            <a:chOff x="272" y="-273"/>
            <a:chExt cx="371" cy="3010"/>
          </a:xfrm>
        </p:grpSpPr>
        <p:grpSp>
          <p:nvGrpSpPr>
            <p:cNvPr id="219140" name="Group 4"/>
            <p:cNvGrpSpPr>
              <a:grpSpLocks/>
            </p:cNvGrpSpPr>
            <p:nvPr/>
          </p:nvGrpSpPr>
          <p:grpSpPr bwMode="auto">
            <a:xfrm rot="5400000">
              <a:off x="272" y="-273"/>
              <a:ext cx="370" cy="369"/>
              <a:chOff x="362" y="2318"/>
              <a:chExt cx="370" cy="369"/>
            </a:xfrm>
          </p:grpSpPr>
          <p:sp>
            <p:nvSpPr>
              <p:cNvPr id="219141" name="Freeform 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142" name="Freeform 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19143" name="Group 7"/>
            <p:cNvGrpSpPr>
              <a:grpSpLocks/>
            </p:cNvGrpSpPr>
            <p:nvPr/>
          </p:nvGrpSpPr>
          <p:grpSpPr bwMode="auto">
            <a:xfrm rot="5400000">
              <a:off x="272" y="95"/>
              <a:ext cx="370" cy="369"/>
              <a:chOff x="362" y="2318"/>
              <a:chExt cx="370" cy="369"/>
            </a:xfrm>
          </p:grpSpPr>
          <p:sp>
            <p:nvSpPr>
              <p:cNvPr id="219144" name="Freeform 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145" name="Freeform 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19146" name="Group 10"/>
            <p:cNvGrpSpPr>
              <a:grpSpLocks/>
            </p:cNvGrpSpPr>
            <p:nvPr/>
          </p:nvGrpSpPr>
          <p:grpSpPr bwMode="auto">
            <a:xfrm rot="5400000">
              <a:off x="273" y="463"/>
              <a:ext cx="370" cy="369"/>
              <a:chOff x="362" y="2318"/>
              <a:chExt cx="370" cy="369"/>
            </a:xfrm>
          </p:grpSpPr>
          <p:sp>
            <p:nvSpPr>
              <p:cNvPr id="219147" name="Freeform 1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148" name="Freeform 1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19149" name="Group 13"/>
            <p:cNvGrpSpPr>
              <a:grpSpLocks/>
            </p:cNvGrpSpPr>
            <p:nvPr/>
          </p:nvGrpSpPr>
          <p:grpSpPr bwMode="auto">
            <a:xfrm rot="5400000">
              <a:off x="273" y="831"/>
              <a:ext cx="370" cy="369"/>
              <a:chOff x="362" y="2318"/>
              <a:chExt cx="370" cy="369"/>
            </a:xfrm>
          </p:grpSpPr>
          <p:sp>
            <p:nvSpPr>
              <p:cNvPr id="219150" name="Freeform 1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151" name="Freeform 1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19152" name="Group 16"/>
            <p:cNvGrpSpPr>
              <a:grpSpLocks/>
            </p:cNvGrpSpPr>
            <p:nvPr/>
          </p:nvGrpSpPr>
          <p:grpSpPr bwMode="auto">
            <a:xfrm rot="5400000">
              <a:off x="273" y="1199"/>
              <a:ext cx="370" cy="369"/>
              <a:chOff x="362" y="2318"/>
              <a:chExt cx="370" cy="369"/>
            </a:xfrm>
          </p:grpSpPr>
          <p:sp>
            <p:nvSpPr>
              <p:cNvPr id="219153" name="Freeform 1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154" name="Freeform 1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19155" name="Group 19"/>
            <p:cNvGrpSpPr>
              <a:grpSpLocks/>
            </p:cNvGrpSpPr>
            <p:nvPr/>
          </p:nvGrpSpPr>
          <p:grpSpPr bwMode="auto">
            <a:xfrm rot="5400000">
              <a:off x="273" y="1567"/>
              <a:ext cx="370" cy="369"/>
              <a:chOff x="362" y="2318"/>
              <a:chExt cx="370" cy="369"/>
            </a:xfrm>
          </p:grpSpPr>
          <p:sp>
            <p:nvSpPr>
              <p:cNvPr id="219156" name="Freeform 2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157" name="Freeform 2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19158" name="Group 22"/>
            <p:cNvGrpSpPr>
              <a:grpSpLocks/>
            </p:cNvGrpSpPr>
            <p:nvPr/>
          </p:nvGrpSpPr>
          <p:grpSpPr bwMode="auto">
            <a:xfrm rot="5400000">
              <a:off x="273" y="1935"/>
              <a:ext cx="370" cy="369"/>
              <a:chOff x="362" y="2318"/>
              <a:chExt cx="370" cy="369"/>
            </a:xfrm>
          </p:grpSpPr>
          <p:sp>
            <p:nvSpPr>
              <p:cNvPr id="219159" name="Freeform 2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160" name="Freeform 2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19161" name="Freeform 25"/>
            <p:cNvSpPr>
              <a:spLocks/>
            </p:cNvSpPr>
            <p:nvPr/>
          </p:nvSpPr>
          <p:spPr bwMode="auto">
            <a:xfrm rot="5400000">
              <a:off x="275" y="2302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62" name="Freeform 26"/>
            <p:cNvSpPr>
              <a:spLocks/>
            </p:cNvSpPr>
            <p:nvPr/>
          </p:nvSpPr>
          <p:spPr bwMode="auto">
            <a:xfrm rot="16200000">
              <a:off x="456" y="2487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63" name="Rectangle 27"/>
            <p:cNvSpPr>
              <a:spLocks noChangeArrowheads="1"/>
            </p:cNvSpPr>
            <p:nvPr/>
          </p:nvSpPr>
          <p:spPr bwMode="auto">
            <a:xfrm rot="5400000">
              <a:off x="442" y="2542"/>
              <a:ext cx="155" cy="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19215" name="Group 79"/>
          <p:cNvGrpSpPr>
            <a:grpSpLocks/>
          </p:cNvGrpSpPr>
          <p:nvPr/>
        </p:nvGrpSpPr>
        <p:grpSpPr bwMode="auto">
          <a:xfrm>
            <a:off x="863600" y="2232025"/>
            <a:ext cx="8039100" cy="2708275"/>
            <a:chOff x="544" y="1406"/>
            <a:chExt cx="5064" cy="1706"/>
          </a:xfrm>
        </p:grpSpPr>
        <p:sp>
          <p:nvSpPr>
            <p:cNvPr id="219164" name="Line 28"/>
            <p:cNvSpPr>
              <a:spLocks noChangeShapeType="1"/>
            </p:cNvSpPr>
            <p:nvPr/>
          </p:nvSpPr>
          <p:spPr bwMode="auto">
            <a:xfrm flipV="1">
              <a:off x="2935" y="2294"/>
              <a:ext cx="1079" cy="302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65" name="Line 29"/>
            <p:cNvSpPr>
              <a:spLocks noChangeShapeType="1"/>
            </p:cNvSpPr>
            <p:nvPr/>
          </p:nvSpPr>
          <p:spPr bwMode="auto">
            <a:xfrm>
              <a:off x="544" y="2601"/>
              <a:ext cx="2377" cy="0"/>
            </a:xfrm>
            <a:prstGeom prst="line">
              <a:avLst/>
            </a:prstGeom>
            <a:noFill/>
            <a:ln w="635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66" name="Line 30"/>
            <p:cNvSpPr>
              <a:spLocks noChangeShapeType="1"/>
            </p:cNvSpPr>
            <p:nvPr/>
          </p:nvSpPr>
          <p:spPr bwMode="auto">
            <a:xfrm flipV="1">
              <a:off x="4027" y="1814"/>
              <a:ext cx="741" cy="466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67" name="Line 31"/>
            <p:cNvSpPr>
              <a:spLocks noChangeShapeType="1"/>
            </p:cNvSpPr>
            <p:nvPr/>
          </p:nvSpPr>
          <p:spPr bwMode="auto">
            <a:xfrm>
              <a:off x="4782" y="1836"/>
              <a:ext cx="594" cy="201"/>
            </a:xfrm>
            <a:prstGeom prst="line">
              <a:avLst/>
            </a:prstGeom>
            <a:noFill/>
            <a:ln w="127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68" name="Line 32"/>
            <p:cNvSpPr>
              <a:spLocks noChangeShapeType="1"/>
            </p:cNvSpPr>
            <p:nvPr/>
          </p:nvSpPr>
          <p:spPr bwMode="auto">
            <a:xfrm>
              <a:off x="2931" y="2605"/>
              <a:ext cx="46" cy="164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69" name="Line 33"/>
            <p:cNvSpPr>
              <a:spLocks noChangeShapeType="1"/>
            </p:cNvSpPr>
            <p:nvPr/>
          </p:nvSpPr>
          <p:spPr bwMode="auto">
            <a:xfrm flipV="1">
              <a:off x="4777" y="1692"/>
              <a:ext cx="18" cy="13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70" name="Line 34"/>
            <p:cNvSpPr>
              <a:spLocks noChangeShapeType="1"/>
            </p:cNvSpPr>
            <p:nvPr/>
          </p:nvSpPr>
          <p:spPr bwMode="auto">
            <a:xfrm>
              <a:off x="4014" y="2298"/>
              <a:ext cx="91" cy="154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71" name="Line 35"/>
            <p:cNvSpPr>
              <a:spLocks noChangeShapeType="1"/>
            </p:cNvSpPr>
            <p:nvPr/>
          </p:nvSpPr>
          <p:spPr bwMode="auto">
            <a:xfrm>
              <a:off x="5358" y="2034"/>
              <a:ext cx="46" cy="10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72" name="Line 36"/>
            <p:cNvSpPr>
              <a:spLocks noChangeShapeType="1"/>
            </p:cNvSpPr>
            <p:nvPr/>
          </p:nvSpPr>
          <p:spPr bwMode="auto">
            <a:xfrm>
              <a:off x="4092" y="2448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73" name="Line 37"/>
            <p:cNvSpPr>
              <a:spLocks noChangeShapeType="1"/>
            </p:cNvSpPr>
            <p:nvPr/>
          </p:nvSpPr>
          <p:spPr bwMode="auto">
            <a:xfrm>
              <a:off x="4188" y="2544"/>
              <a:ext cx="133" cy="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74" name="Line 38"/>
            <p:cNvSpPr>
              <a:spLocks noChangeShapeType="1"/>
            </p:cNvSpPr>
            <p:nvPr/>
          </p:nvSpPr>
          <p:spPr bwMode="auto">
            <a:xfrm flipH="1">
              <a:off x="4153" y="2550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75" name="Line 39"/>
            <p:cNvSpPr>
              <a:spLocks noChangeShapeType="1"/>
            </p:cNvSpPr>
            <p:nvPr/>
          </p:nvSpPr>
          <p:spPr bwMode="auto">
            <a:xfrm>
              <a:off x="4164" y="2682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76" name="Line 40"/>
            <p:cNvSpPr>
              <a:spLocks noChangeShapeType="1"/>
            </p:cNvSpPr>
            <p:nvPr/>
          </p:nvSpPr>
          <p:spPr bwMode="auto">
            <a:xfrm flipH="1">
              <a:off x="4009" y="2448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77" name="Line 41"/>
            <p:cNvSpPr>
              <a:spLocks noChangeShapeType="1"/>
            </p:cNvSpPr>
            <p:nvPr/>
          </p:nvSpPr>
          <p:spPr bwMode="auto">
            <a:xfrm>
              <a:off x="4314" y="2556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78" name="Line 42"/>
            <p:cNvSpPr>
              <a:spLocks noChangeShapeType="1"/>
            </p:cNvSpPr>
            <p:nvPr/>
          </p:nvSpPr>
          <p:spPr bwMode="auto">
            <a:xfrm flipV="1">
              <a:off x="4320" y="2494"/>
              <a:ext cx="91" cy="5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79" name="Line 43"/>
            <p:cNvSpPr>
              <a:spLocks noChangeShapeType="1"/>
            </p:cNvSpPr>
            <p:nvPr/>
          </p:nvSpPr>
          <p:spPr bwMode="auto">
            <a:xfrm>
              <a:off x="4014" y="2550"/>
              <a:ext cx="67" cy="11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80" name="Line 44"/>
            <p:cNvSpPr>
              <a:spLocks noChangeShapeType="1"/>
            </p:cNvSpPr>
            <p:nvPr/>
          </p:nvSpPr>
          <p:spPr bwMode="auto">
            <a:xfrm flipH="1">
              <a:off x="3943" y="2556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81" name="Line 45"/>
            <p:cNvSpPr>
              <a:spLocks noChangeShapeType="1"/>
            </p:cNvSpPr>
            <p:nvPr/>
          </p:nvSpPr>
          <p:spPr bwMode="auto">
            <a:xfrm flipH="1">
              <a:off x="4087" y="2676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219182" name="Group 46"/>
            <p:cNvGrpSpPr>
              <a:grpSpLocks/>
            </p:cNvGrpSpPr>
            <p:nvPr/>
          </p:nvGrpSpPr>
          <p:grpSpPr bwMode="auto">
            <a:xfrm rot="20370108" flipH="1">
              <a:off x="2695" y="2778"/>
              <a:ext cx="480" cy="334"/>
              <a:chOff x="2827" y="2760"/>
              <a:chExt cx="480" cy="334"/>
            </a:xfrm>
          </p:grpSpPr>
          <p:sp>
            <p:nvSpPr>
              <p:cNvPr id="219183" name="Line 47"/>
              <p:cNvSpPr>
                <a:spLocks noChangeShapeType="1"/>
              </p:cNvSpPr>
              <p:nvPr/>
            </p:nvSpPr>
            <p:spPr bwMode="auto">
              <a:xfrm>
                <a:off x="2976" y="2760"/>
                <a:ext cx="109" cy="100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184" name="Line 48"/>
              <p:cNvSpPr>
                <a:spLocks noChangeShapeType="1"/>
              </p:cNvSpPr>
              <p:nvPr/>
            </p:nvSpPr>
            <p:spPr bwMode="auto">
              <a:xfrm>
                <a:off x="3072" y="2856"/>
                <a:ext cx="133" cy="4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185" name="Line 49"/>
              <p:cNvSpPr>
                <a:spLocks noChangeShapeType="1"/>
              </p:cNvSpPr>
              <p:nvPr/>
            </p:nvSpPr>
            <p:spPr bwMode="auto">
              <a:xfrm flipH="1">
                <a:off x="3037" y="2862"/>
                <a:ext cx="41" cy="118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186" name="Line 50"/>
              <p:cNvSpPr>
                <a:spLocks noChangeShapeType="1"/>
              </p:cNvSpPr>
              <p:nvPr/>
            </p:nvSpPr>
            <p:spPr bwMode="auto">
              <a:xfrm>
                <a:off x="3048" y="2994"/>
                <a:ext cx="109" cy="100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187" name="Line 51"/>
              <p:cNvSpPr>
                <a:spLocks noChangeShapeType="1"/>
              </p:cNvSpPr>
              <p:nvPr/>
            </p:nvSpPr>
            <p:spPr bwMode="auto">
              <a:xfrm flipH="1">
                <a:off x="2893" y="2760"/>
                <a:ext cx="83" cy="106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188" name="Line 52"/>
              <p:cNvSpPr>
                <a:spLocks noChangeShapeType="1"/>
              </p:cNvSpPr>
              <p:nvPr/>
            </p:nvSpPr>
            <p:spPr bwMode="auto">
              <a:xfrm>
                <a:off x="3198" y="2868"/>
                <a:ext cx="109" cy="100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189" name="Line 53"/>
              <p:cNvSpPr>
                <a:spLocks noChangeShapeType="1"/>
              </p:cNvSpPr>
              <p:nvPr/>
            </p:nvSpPr>
            <p:spPr bwMode="auto">
              <a:xfrm flipV="1">
                <a:off x="3204" y="2806"/>
                <a:ext cx="91" cy="56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190" name="Line 54"/>
              <p:cNvSpPr>
                <a:spLocks noChangeShapeType="1"/>
              </p:cNvSpPr>
              <p:nvPr/>
            </p:nvSpPr>
            <p:spPr bwMode="auto">
              <a:xfrm>
                <a:off x="2898" y="2862"/>
                <a:ext cx="67" cy="112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191" name="Line 55"/>
              <p:cNvSpPr>
                <a:spLocks noChangeShapeType="1"/>
              </p:cNvSpPr>
              <p:nvPr/>
            </p:nvSpPr>
            <p:spPr bwMode="auto">
              <a:xfrm flipH="1">
                <a:off x="2827" y="2868"/>
                <a:ext cx="65" cy="88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192" name="Line 56"/>
              <p:cNvSpPr>
                <a:spLocks noChangeShapeType="1"/>
              </p:cNvSpPr>
              <p:nvPr/>
            </p:nvSpPr>
            <p:spPr bwMode="auto">
              <a:xfrm flipH="1">
                <a:off x="2971" y="2988"/>
                <a:ext cx="65" cy="88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19193" name="Line 57"/>
            <p:cNvSpPr>
              <a:spLocks noChangeShapeType="1"/>
            </p:cNvSpPr>
            <p:nvPr/>
          </p:nvSpPr>
          <p:spPr bwMode="auto">
            <a:xfrm rot="11948588" flipH="1">
              <a:off x="4810" y="1619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94" name="Line 58"/>
            <p:cNvSpPr>
              <a:spLocks noChangeShapeType="1"/>
            </p:cNvSpPr>
            <p:nvPr/>
          </p:nvSpPr>
          <p:spPr bwMode="auto">
            <a:xfrm rot="11948588" flipH="1">
              <a:off x="4916" y="1657"/>
              <a:ext cx="133" cy="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95" name="Line 59"/>
            <p:cNvSpPr>
              <a:spLocks noChangeShapeType="1"/>
            </p:cNvSpPr>
            <p:nvPr/>
          </p:nvSpPr>
          <p:spPr bwMode="auto">
            <a:xfrm rot="11948588">
              <a:off x="4906" y="1514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96" name="Line 60"/>
            <p:cNvSpPr>
              <a:spLocks noChangeShapeType="1"/>
            </p:cNvSpPr>
            <p:nvPr/>
          </p:nvSpPr>
          <p:spPr bwMode="auto">
            <a:xfrm rot="11948588" flipH="1">
              <a:off x="4955" y="1421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97" name="Line 61"/>
            <p:cNvSpPr>
              <a:spLocks noChangeShapeType="1"/>
            </p:cNvSpPr>
            <p:nvPr/>
          </p:nvSpPr>
          <p:spPr bwMode="auto">
            <a:xfrm rot="11948588">
              <a:off x="4733" y="1582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98" name="Line 62"/>
            <p:cNvSpPr>
              <a:spLocks noChangeShapeType="1"/>
            </p:cNvSpPr>
            <p:nvPr/>
          </p:nvSpPr>
          <p:spPr bwMode="auto">
            <a:xfrm rot="11948588" flipH="1">
              <a:off x="5055" y="1590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99" name="Line 63"/>
            <p:cNvSpPr>
              <a:spLocks noChangeShapeType="1"/>
            </p:cNvSpPr>
            <p:nvPr/>
          </p:nvSpPr>
          <p:spPr bwMode="auto">
            <a:xfrm rot="11948588" flipH="1" flipV="1">
              <a:off x="5034" y="1690"/>
              <a:ext cx="91" cy="5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200" name="Line 64"/>
            <p:cNvSpPr>
              <a:spLocks noChangeShapeType="1"/>
            </p:cNvSpPr>
            <p:nvPr/>
          </p:nvSpPr>
          <p:spPr bwMode="auto">
            <a:xfrm rot="11948588" flipH="1">
              <a:off x="4773" y="1478"/>
              <a:ext cx="67" cy="11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201" name="Line 65"/>
            <p:cNvSpPr>
              <a:spLocks noChangeShapeType="1"/>
            </p:cNvSpPr>
            <p:nvPr/>
          </p:nvSpPr>
          <p:spPr bwMode="auto">
            <a:xfrm rot="11948588">
              <a:off x="4704" y="1472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202" name="Line 66"/>
            <p:cNvSpPr>
              <a:spLocks noChangeShapeType="1"/>
            </p:cNvSpPr>
            <p:nvPr/>
          </p:nvSpPr>
          <p:spPr bwMode="auto">
            <a:xfrm rot="11948588">
              <a:off x="4879" y="1406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203" name="Line 67"/>
            <p:cNvSpPr>
              <a:spLocks noChangeShapeType="1"/>
            </p:cNvSpPr>
            <p:nvPr/>
          </p:nvSpPr>
          <p:spPr bwMode="auto">
            <a:xfrm rot="20310282" flipH="1">
              <a:off x="5307" y="2154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204" name="Line 68"/>
            <p:cNvSpPr>
              <a:spLocks noChangeShapeType="1"/>
            </p:cNvSpPr>
            <p:nvPr/>
          </p:nvSpPr>
          <p:spPr bwMode="auto">
            <a:xfrm rot="20310282" flipH="1">
              <a:off x="5267" y="2275"/>
              <a:ext cx="93" cy="97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205" name="Line 69"/>
            <p:cNvSpPr>
              <a:spLocks noChangeShapeType="1"/>
            </p:cNvSpPr>
            <p:nvPr/>
          </p:nvSpPr>
          <p:spPr bwMode="auto">
            <a:xfrm rot="-1289718">
              <a:off x="5357" y="2258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206" name="Line 70"/>
            <p:cNvSpPr>
              <a:spLocks noChangeShapeType="1"/>
            </p:cNvSpPr>
            <p:nvPr/>
          </p:nvSpPr>
          <p:spPr bwMode="auto">
            <a:xfrm rot="-1289718">
              <a:off x="5433" y="2376"/>
              <a:ext cx="8" cy="113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207" name="Line 71"/>
            <p:cNvSpPr>
              <a:spLocks noChangeShapeType="1"/>
            </p:cNvSpPr>
            <p:nvPr/>
          </p:nvSpPr>
          <p:spPr bwMode="auto">
            <a:xfrm rot="-1289718">
              <a:off x="5410" y="2119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208" name="Line 72"/>
            <p:cNvSpPr>
              <a:spLocks noChangeShapeType="1"/>
            </p:cNvSpPr>
            <p:nvPr/>
          </p:nvSpPr>
          <p:spPr bwMode="auto">
            <a:xfrm rot="20310282" flipH="1">
              <a:off x="5154" y="2411"/>
              <a:ext cx="146" cy="15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209" name="Line 73"/>
            <p:cNvSpPr>
              <a:spLocks noChangeShapeType="1"/>
            </p:cNvSpPr>
            <p:nvPr/>
          </p:nvSpPr>
          <p:spPr bwMode="auto">
            <a:xfrm rot="-1289718" flipH="1" flipV="1">
              <a:off x="5132" y="2267"/>
              <a:ext cx="140" cy="127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210" name="Line 74"/>
            <p:cNvSpPr>
              <a:spLocks noChangeShapeType="1"/>
            </p:cNvSpPr>
            <p:nvPr/>
          </p:nvSpPr>
          <p:spPr bwMode="auto">
            <a:xfrm rot="-1289718">
              <a:off x="5530" y="2195"/>
              <a:ext cx="16" cy="14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211" name="Line 75"/>
            <p:cNvSpPr>
              <a:spLocks noChangeShapeType="1"/>
            </p:cNvSpPr>
            <p:nvPr/>
          </p:nvSpPr>
          <p:spPr bwMode="auto">
            <a:xfrm rot="20310282" flipV="1">
              <a:off x="5508" y="2186"/>
              <a:ext cx="100" cy="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212" name="Line 76"/>
            <p:cNvSpPr>
              <a:spLocks noChangeShapeType="1"/>
            </p:cNvSpPr>
            <p:nvPr/>
          </p:nvSpPr>
          <p:spPr bwMode="auto">
            <a:xfrm rot="20310282" flipV="1">
              <a:off x="5418" y="2354"/>
              <a:ext cx="81" cy="3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19213" name="Text Box 77"/>
          <p:cNvSpPr txBox="1">
            <a:spLocks noChangeArrowheads="1"/>
          </p:cNvSpPr>
          <p:nvPr/>
        </p:nvSpPr>
        <p:spPr bwMode="auto">
          <a:xfrm>
            <a:off x="4032250" y="5794375"/>
            <a:ext cx="12969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900">
                <a:solidFill>
                  <a:srgbClr val="000000"/>
                </a:solidFill>
              </a:rPr>
              <a:t>3 </a:t>
            </a:r>
            <a:r>
              <a:rPr lang="el-GR" altLang="en-US" sz="3900">
                <a:solidFill>
                  <a:srgbClr val="000000"/>
                </a:solidFill>
                <a:cs typeface="Arial" charset="0"/>
              </a:rPr>
              <a:t>μ</a:t>
            </a:r>
            <a:r>
              <a:rPr lang="en-US" altLang="en-US" sz="3900">
                <a:solidFill>
                  <a:srgbClr val="000000"/>
                </a:solidFill>
                <a:cs typeface="Arial" charset="0"/>
              </a:rPr>
              <a:t>m</a:t>
            </a:r>
            <a:endParaRPr lang="el-GR" altLang="en-US" sz="39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9214" name="Line 78"/>
          <p:cNvSpPr>
            <a:spLocks noChangeShapeType="1"/>
          </p:cNvSpPr>
          <p:nvPr/>
        </p:nvSpPr>
        <p:spPr bwMode="auto">
          <a:xfrm>
            <a:off x="885825" y="5732463"/>
            <a:ext cx="74882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887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grpSp>
        <p:nvGrpSpPr>
          <p:cNvPr id="94211" name="Group 3"/>
          <p:cNvGrpSpPr>
            <a:grpSpLocks/>
          </p:cNvGrpSpPr>
          <p:nvPr/>
        </p:nvGrpSpPr>
        <p:grpSpPr bwMode="auto">
          <a:xfrm>
            <a:off x="431800" y="-433388"/>
            <a:ext cx="588963" cy="4778376"/>
            <a:chOff x="272" y="-273"/>
            <a:chExt cx="371" cy="3010"/>
          </a:xfrm>
        </p:grpSpPr>
        <p:grpSp>
          <p:nvGrpSpPr>
            <p:cNvPr id="94212" name="Group 4"/>
            <p:cNvGrpSpPr>
              <a:grpSpLocks/>
            </p:cNvGrpSpPr>
            <p:nvPr/>
          </p:nvGrpSpPr>
          <p:grpSpPr bwMode="auto">
            <a:xfrm rot="5400000">
              <a:off x="272" y="-273"/>
              <a:ext cx="370" cy="369"/>
              <a:chOff x="362" y="2318"/>
              <a:chExt cx="370" cy="369"/>
            </a:xfrm>
          </p:grpSpPr>
          <p:sp>
            <p:nvSpPr>
              <p:cNvPr id="94213" name="Freeform 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4214" name="Freeform 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4215" name="Group 7"/>
            <p:cNvGrpSpPr>
              <a:grpSpLocks/>
            </p:cNvGrpSpPr>
            <p:nvPr/>
          </p:nvGrpSpPr>
          <p:grpSpPr bwMode="auto">
            <a:xfrm rot="5400000">
              <a:off x="272" y="95"/>
              <a:ext cx="370" cy="369"/>
              <a:chOff x="362" y="2318"/>
              <a:chExt cx="370" cy="369"/>
            </a:xfrm>
          </p:grpSpPr>
          <p:sp>
            <p:nvSpPr>
              <p:cNvPr id="94216" name="Freeform 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4217" name="Freeform 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4218" name="Group 10"/>
            <p:cNvGrpSpPr>
              <a:grpSpLocks/>
            </p:cNvGrpSpPr>
            <p:nvPr/>
          </p:nvGrpSpPr>
          <p:grpSpPr bwMode="auto">
            <a:xfrm rot="5400000">
              <a:off x="273" y="463"/>
              <a:ext cx="370" cy="369"/>
              <a:chOff x="362" y="2318"/>
              <a:chExt cx="370" cy="369"/>
            </a:xfrm>
          </p:grpSpPr>
          <p:sp>
            <p:nvSpPr>
              <p:cNvPr id="94219" name="Freeform 1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4220" name="Freeform 1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4221" name="Group 13"/>
            <p:cNvGrpSpPr>
              <a:grpSpLocks/>
            </p:cNvGrpSpPr>
            <p:nvPr/>
          </p:nvGrpSpPr>
          <p:grpSpPr bwMode="auto">
            <a:xfrm rot="5400000">
              <a:off x="273" y="831"/>
              <a:ext cx="370" cy="369"/>
              <a:chOff x="362" y="2318"/>
              <a:chExt cx="370" cy="369"/>
            </a:xfrm>
          </p:grpSpPr>
          <p:sp>
            <p:nvSpPr>
              <p:cNvPr id="94222" name="Freeform 1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4223" name="Freeform 1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4224" name="Group 16"/>
            <p:cNvGrpSpPr>
              <a:grpSpLocks/>
            </p:cNvGrpSpPr>
            <p:nvPr/>
          </p:nvGrpSpPr>
          <p:grpSpPr bwMode="auto">
            <a:xfrm rot="5400000">
              <a:off x="273" y="1199"/>
              <a:ext cx="370" cy="369"/>
              <a:chOff x="362" y="2318"/>
              <a:chExt cx="370" cy="369"/>
            </a:xfrm>
          </p:grpSpPr>
          <p:sp>
            <p:nvSpPr>
              <p:cNvPr id="94225" name="Freeform 1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4226" name="Freeform 1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4227" name="Group 19"/>
            <p:cNvGrpSpPr>
              <a:grpSpLocks/>
            </p:cNvGrpSpPr>
            <p:nvPr/>
          </p:nvGrpSpPr>
          <p:grpSpPr bwMode="auto">
            <a:xfrm rot="5400000">
              <a:off x="273" y="1567"/>
              <a:ext cx="370" cy="369"/>
              <a:chOff x="362" y="2318"/>
              <a:chExt cx="370" cy="369"/>
            </a:xfrm>
          </p:grpSpPr>
          <p:sp>
            <p:nvSpPr>
              <p:cNvPr id="94228" name="Freeform 2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4229" name="Freeform 2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4230" name="Group 22"/>
            <p:cNvGrpSpPr>
              <a:grpSpLocks/>
            </p:cNvGrpSpPr>
            <p:nvPr/>
          </p:nvGrpSpPr>
          <p:grpSpPr bwMode="auto">
            <a:xfrm rot="5400000">
              <a:off x="273" y="1935"/>
              <a:ext cx="370" cy="369"/>
              <a:chOff x="362" y="2318"/>
              <a:chExt cx="370" cy="369"/>
            </a:xfrm>
          </p:grpSpPr>
          <p:sp>
            <p:nvSpPr>
              <p:cNvPr id="94231" name="Freeform 2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4232" name="Freeform 2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94233" name="Freeform 25"/>
            <p:cNvSpPr>
              <a:spLocks/>
            </p:cNvSpPr>
            <p:nvPr/>
          </p:nvSpPr>
          <p:spPr bwMode="auto">
            <a:xfrm rot="5400000">
              <a:off x="275" y="2302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234" name="Freeform 26"/>
            <p:cNvSpPr>
              <a:spLocks/>
            </p:cNvSpPr>
            <p:nvPr/>
          </p:nvSpPr>
          <p:spPr bwMode="auto">
            <a:xfrm rot="16200000">
              <a:off x="456" y="2487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235" name="Rectangle 27"/>
            <p:cNvSpPr>
              <a:spLocks noChangeArrowheads="1"/>
            </p:cNvSpPr>
            <p:nvPr/>
          </p:nvSpPr>
          <p:spPr bwMode="auto">
            <a:xfrm rot="5400000">
              <a:off x="442" y="2542"/>
              <a:ext cx="155" cy="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4236" name="Line 28"/>
          <p:cNvSpPr>
            <a:spLocks noChangeShapeType="1"/>
          </p:cNvSpPr>
          <p:nvPr/>
        </p:nvSpPr>
        <p:spPr bwMode="auto">
          <a:xfrm flipV="1">
            <a:off x="4659313" y="3641725"/>
            <a:ext cx="1712912" cy="47942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37" name="Line 29"/>
          <p:cNvSpPr>
            <a:spLocks noChangeShapeType="1"/>
          </p:cNvSpPr>
          <p:nvPr/>
        </p:nvSpPr>
        <p:spPr bwMode="auto">
          <a:xfrm>
            <a:off x="863600" y="4129088"/>
            <a:ext cx="3773488" cy="0"/>
          </a:xfrm>
          <a:prstGeom prst="line">
            <a:avLst/>
          </a:prstGeom>
          <a:noFill/>
          <a:ln w="635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38" name="Line 30"/>
          <p:cNvSpPr>
            <a:spLocks noChangeShapeType="1"/>
          </p:cNvSpPr>
          <p:nvPr/>
        </p:nvSpPr>
        <p:spPr bwMode="auto">
          <a:xfrm flipV="1">
            <a:off x="6392863" y="2879725"/>
            <a:ext cx="1176337" cy="73977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39" name="Line 31"/>
          <p:cNvSpPr>
            <a:spLocks noChangeShapeType="1"/>
          </p:cNvSpPr>
          <p:nvPr/>
        </p:nvSpPr>
        <p:spPr bwMode="auto">
          <a:xfrm>
            <a:off x="7591425" y="2914650"/>
            <a:ext cx="942975" cy="319088"/>
          </a:xfrm>
          <a:prstGeom prst="line">
            <a:avLst/>
          </a:prstGeom>
          <a:noFill/>
          <a:ln w="127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40" name="Line 32"/>
          <p:cNvSpPr>
            <a:spLocks noChangeShapeType="1"/>
          </p:cNvSpPr>
          <p:nvPr/>
        </p:nvSpPr>
        <p:spPr bwMode="auto">
          <a:xfrm>
            <a:off x="4652963" y="4135438"/>
            <a:ext cx="73025" cy="26035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41" name="Line 33"/>
          <p:cNvSpPr>
            <a:spLocks noChangeShapeType="1"/>
          </p:cNvSpPr>
          <p:nvPr/>
        </p:nvSpPr>
        <p:spPr bwMode="auto">
          <a:xfrm flipV="1">
            <a:off x="7583488" y="2686050"/>
            <a:ext cx="28575" cy="2190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42" name="Line 34"/>
          <p:cNvSpPr>
            <a:spLocks noChangeShapeType="1"/>
          </p:cNvSpPr>
          <p:nvPr/>
        </p:nvSpPr>
        <p:spPr bwMode="auto">
          <a:xfrm>
            <a:off x="6372225" y="3648075"/>
            <a:ext cx="144463" cy="244475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43" name="Line 35"/>
          <p:cNvSpPr>
            <a:spLocks noChangeShapeType="1"/>
          </p:cNvSpPr>
          <p:nvPr/>
        </p:nvSpPr>
        <p:spPr bwMode="auto">
          <a:xfrm>
            <a:off x="8505825" y="3228975"/>
            <a:ext cx="73025" cy="1714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44" name="Line 36"/>
          <p:cNvSpPr>
            <a:spLocks noChangeShapeType="1"/>
          </p:cNvSpPr>
          <p:nvPr/>
        </p:nvSpPr>
        <p:spPr bwMode="auto">
          <a:xfrm>
            <a:off x="6496050" y="388620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45" name="Line 37"/>
          <p:cNvSpPr>
            <a:spLocks noChangeShapeType="1"/>
          </p:cNvSpPr>
          <p:nvPr/>
        </p:nvSpPr>
        <p:spPr bwMode="auto">
          <a:xfrm>
            <a:off x="6648450" y="4038600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46" name="Line 38"/>
          <p:cNvSpPr>
            <a:spLocks noChangeShapeType="1"/>
          </p:cNvSpPr>
          <p:nvPr/>
        </p:nvSpPr>
        <p:spPr bwMode="auto">
          <a:xfrm flipH="1">
            <a:off x="6592888" y="404812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47" name="Line 39"/>
          <p:cNvSpPr>
            <a:spLocks noChangeShapeType="1"/>
          </p:cNvSpPr>
          <p:nvPr/>
        </p:nvSpPr>
        <p:spPr bwMode="auto">
          <a:xfrm>
            <a:off x="6610350" y="4257675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48" name="Line 40"/>
          <p:cNvSpPr>
            <a:spLocks noChangeShapeType="1"/>
          </p:cNvSpPr>
          <p:nvPr/>
        </p:nvSpPr>
        <p:spPr bwMode="auto">
          <a:xfrm flipH="1">
            <a:off x="6364288" y="3886200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49" name="Line 41"/>
          <p:cNvSpPr>
            <a:spLocks noChangeShapeType="1"/>
          </p:cNvSpPr>
          <p:nvPr/>
        </p:nvSpPr>
        <p:spPr bwMode="auto">
          <a:xfrm>
            <a:off x="6848475" y="405765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50" name="Line 42"/>
          <p:cNvSpPr>
            <a:spLocks noChangeShapeType="1"/>
          </p:cNvSpPr>
          <p:nvPr/>
        </p:nvSpPr>
        <p:spPr bwMode="auto">
          <a:xfrm flipV="1">
            <a:off x="6858000" y="395922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51" name="Line 43"/>
          <p:cNvSpPr>
            <a:spLocks noChangeShapeType="1"/>
          </p:cNvSpPr>
          <p:nvPr/>
        </p:nvSpPr>
        <p:spPr bwMode="auto">
          <a:xfrm>
            <a:off x="6372225" y="4048125"/>
            <a:ext cx="106363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52" name="Line 44"/>
          <p:cNvSpPr>
            <a:spLocks noChangeShapeType="1"/>
          </p:cNvSpPr>
          <p:nvPr/>
        </p:nvSpPr>
        <p:spPr bwMode="auto">
          <a:xfrm flipH="1">
            <a:off x="6259513" y="40576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53" name="Line 45"/>
          <p:cNvSpPr>
            <a:spLocks noChangeShapeType="1"/>
          </p:cNvSpPr>
          <p:nvPr/>
        </p:nvSpPr>
        <p:spPr bwMode="auto">
          <a:xfrm flipH="1">
            <a:off x="6488113" y="42481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4254" name="Group 46"/>
          <p:cNvGrpSpPr>
            <a:grpSpLocks/>
          </p:cNvGrpSpPr>
          <p:nvPr/>
        </p:nvGrpSpPr>
        <p:grpSpPr bwMode="auto">
          <a:xfrm rot="20370108" flipH="1">
            <a:off x="4278313" y="4410075"/>
            <a:ext cx="762000" cy="530225"/>
            <a:chOff x="2827" y="2760"/>
            <a:chExt cx="480" cy="334"/>
          </a:xfrm>
        </p:grpSpPr>
        <p:sp>
          <p:nvSpPr>
            <p:cNvPr id="94255" name="Line 47"/>
            <p:cNvSpPr>
              <a:spLocks noChangeShapeType="1"/>
            </p:cNvSpPr>
            <p:nvPr/>
          </p:nvSpPr>
          <p:spPr bwMode="auto">
            <a:xfrm>
              <a:off x="2976" y="2760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256" name="Line 48"/>
            <p:cNvSpPr>
              <a:spLocks noChangeShapeType="1"/>
            </p:cNvSpPr>
            <p:nvPr/>
          </p:nvSpPr>
          <p:spPr bwMode="auto">
            <a:xfrm>
              <a:off x="3072" y="2856"/>
              <a:ext cx="133" cy="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257" name="Line 49"/>
            <p:cNvSpPr>
              <a:spLocks noChangeShapeType="1"/>
            </p:cNvSpPr>
            <p:nvPr/>
          </p:nvSpPr>
          <p:spPr bwMode="auto">
            <a:xfrm flipH="1">
              <a:off x="3037" y="2862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258" name="Line 50"/>
            <p:cNvSpPr>
              <a:spLocks noChangeShapeType="1"/>
            </p:cNvSpPr>
            <p:nvPr/>
          </p:nvSpPr>
          <p:spPr bwMode="auto">
            <a:xfrm>
              <a:off x="3048" y="2994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259" name="Line 51"/>
            <p:cNvSpPr>
              <a:spLocks noChangeShapeType="1"/>
            </p:cNvSpPr>
            <p:nvPr/>
          </p:nvSpPr>
          <p:spPr bwMode="auto">
            <a:xfrm flipH="1">
              <a:off x="2893" y="2760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260" name="Line 52"/>
            <p:cNvSpPr>
              <a:spLocks noChangeShapeType="1"/>
            </p:cNvSpPr>
            <p:nvPr/>
          </p:nvSpPr>
          <p:spPr bwMode="auto">
            <a:xfrm>
              <a:off x="3198" y="2868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261" name="Line 53"/>
            <p:cNvSpPr>
              <a:spLocks noChangeShapeType="1"/>
            </p:cNvSpPr>
            <p:nvPr/>
          </p:nvSpPr>
          <p:spPr bwMode="auto">
            <a:xfrm flipV="1">
              <a:off x="3204" y="2806"/>
              <a:ext cx="91" cy="5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262" name="Line 54"/>
            <p:cNvSpPr>
              <a:spLocks noChangeShapeType="1"/>
            </p:cNvSpPr>
            <p:nvPr/>
          </p:nvSpPr>
          <p:spPr bwMode="auto">
            <a:xfrm>
              <a:off x="2898" y="2862"/>
              <a:ext cx="67" cy="11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263" name="Line 55"/>
            <p:cNvSpPr>
              <a:spLocks noChangeShapeType="1"/>
            </p:cNvSpPr>
            <p:nvPr/>
          </p:nvSpPr>
          <p:spPr bwMode="auto">
            <a:xfrm flipH="1">
              <a:off x="2827" y="286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264" name="Line 56"/>
            <p:cNvSpPr>
              <a:spLocks noChangeShapeType="1"/>
            </p:cNvSpPr>
            <p:nvPr/>
          </p:nvSpPr>
          <p:spPr bwMode="auto">
            <a:xfrm flipH="1">
              <a:off x="2971" y="298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4265" name="Line 57"/>
          <p:cNvSpPr>
            <a:spLocks noChangeShapeType="1"/>
          </p:cNvSpPr>
          <p:nvPr/>
        </p:nvSpPr>
        <p:spPr bwMode="auto">
          <a:xfrm rot="11948588" flipH="1">
            <a:off x="7635875" y="2570163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66" name="Line 58"/>
          <p:cNvSpPr>
            <a:spLocks noChangeShapeType="1"/>
          </p:cNvSpPr>
          <p:nvPr/>
        </p:nvSpPr>
        <p:spPr bwMode="auto">
          <a:xfrm rot="11948588" flipH="1">
            <a:off x="7804150" y="2630488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67" name="Line 59"/>
          <p:cNvSpPr>
            <a:spLocks noChangeShapeType="1"/>
          </p:cNvSpPr>
          <p:nvPr/>
        </p:nvSpPr>
        <p:spPr bwMode="auto">
          <a:xfrm rot="11948588">
            <a:off x="7788275" y="2403475"/>
            <a:ext cx="65088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68" name="Line 60"/>
          <p:cNvSpPr>
            <a:spLocks noChangeShapeType="1"/>
          </p:cNvSpPr>
          <p:nvPr/>
        </p:nvSpPr>
        <p:spPr bwMode="auto">
          <a:xfrm rot="11948588" flipH="1">
            <a:off x="7866063" y="2255838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69" name="Line 61"/>
          <p:cNvSpPr>
            <a:spLocks noChangeShapeType="1"/>
          </p:cNvSpPr>
          <p:nvPr/>
        </p:nvSpPr>
        <p:spPr bwMode="auto">
          <a:xfrm rot="11948588">
            <a:off x="7513638" y="2511425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70" name="Line 62"/>
          <p:cNvSpPr>
            <a:spLocks noChangeShapeType="1"/>
          </p:cNvSpPr>
          <p:nvPr/>
        </p:nvSpPr>
        <p:spPr bwMode="auto">
          <a:xfrm rot="11948588" flipH="1">
            <a:off x="8024813" y="252412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71" name="Line 63"/>
          <p:cNvSpPr>
            <a:spLocks noChangeShapeType="1"/>
          </p:cNvSpPr>
          <p:nvPr/>
        </p:nvSpPr>
        <p:spPr bwMode="auto">
          <a:xfrm rot="11948588" flipH="1" flipV="1">
            <a:off x="7991475" y="268287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72" name="Line 64"/>
          <p:cNvSpPr>
            <a:spLocks noChangeShapeType="1"/>
          </p:cNvSpPr>
          <p:nvPr/>
        </p:nvSpPr>
        <p:spPr bwMode="auto">
          <a:xfrm rot="11948588" flipH="1">
            <a:off x="7577138" y="2346325"/>
            <a:ext cx="106362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73" name="Line 65"/>
          <p:cNvSpPr>
            <a:spLocks noChangeShapeType="1"/>
          </p:cNvSpPr>
          <p:nvPr/>
        </p:nvSpPr>
        <p:spPr bwMode="auto">
          <a:xfrm rot="11948588">
            <a:off x="7467600" y="2336800"/>
            <a:ext cx="103188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74" name="Line 66"/>
          <p:cNvSpPr>
            <a:spLocks noChangeShapeType="1"/>
          </p:cNvSpPr>
          <p:nvPr/>
        </p:nvSpPr>
        <p:spPr bwMode="auto">
          <a:xfrm rot="11948588">
            <a:off x="7745413" y="2232025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75" name="Line 67"/>
          <p:cNvSpPr>
            <a:spLocks noChangeShapeType="1"/>
          </p:cNvSpPr>
          <p:nvPr/>
        </p:nvSpPr>
        <p:spPr bwMode="auto">
          <a:xfrm rot="20310282" flipH="1">
            <a:off x="8424863" y="341947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76" name="Line 68"/>
          <p:cNvSpPr>
            <a:spLocks noChangeShapeType="1"/>
          </p:cNvSpPr>
          <p:nvPr/>
        </p:nvSpPr>
        <p:spPr bwMode="auto">
          <a:xfrm rot="20310282" flipH="1">
            <a:off x="8361363" y="3611563"/>
            <a:ext cx="147637" cy="153987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77" name="Line 69"/>
          <p:cNvSpPr>
            <a:spLocks noChangeShapeType="1"/>
          </p:cNvSpPr>
          <p:nvPr/>
        </p:nvSpPr>
        <p:spPr bwMode="auto">
          <a:xfrm rot="-1289718">
            <a:off x="8504238" y="358457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78" name="Line 70"/>
          <p:cNvSpPr>
            <a:spLocks noChangeShapeType="1"/>
          </p:cNvSpPr>
          <p:nvPr/>
        </p:nvSpPr>
        <p:spPr bwMode="auto">
          <a:xfrm rot="-1289718">
            <a:off x="8624888" y="3771900"/>
            <a:ext cx="12700" cy="179388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79" name="Line 71"/>
          <p:cNvSpPr>
            <a:spLocks noChangeShapeType="1"/>
          </p:cNvSpPr>
          <p:nvPr/>
        </p:nvSpPr>
        <p:spPr bwMode="auto">
          <a:xfrm rot="-1289718">
            <a:off x="8588375" y="3363913"/>
            <a:ext cx="131763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80" name="Line 72"/>
          <p:cNvSpPr>
            <a:spLocks noChangeShapeType="1"/>
          </p:cNvSpPr>
          <p:nvPr/>
        </p:nvSpPr>
        <p:spPr bwMode="auto">
          <a:xfrm rot="20310282" flipH="1">
            <a:off x="8181975" y="3827463"/>
            <a:ext cx="231775" cy="238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81" name="Line 73"/>
          <p:cNvSpPr>
            <a:spLocks noChangeShapeType="1"/>
          </p:cNvSpPr>
          <p:nvPr/>
        </p:nvSpPr>
        <p:spPr bwMode="auto">
          <a:xfrm rot="-1289718" flipH="1" flipV="1">
            <a:off x="8147050" y="3598863"/>
            <a:ext cx="222250" cy="2016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82" name="Line 74"/>
          <p:cNvSpPr>
            <a:spLocks noChangeShapeType="1"/>
          </p:cNvSpPr>
          <p:nvPr/>
        </p:nvSpPr>
        <p:spPr bwMode="auto">
          <a:xfrm rot="-1289718">
            <a:off x="8778875" y="3484563"/>
            <a:ext cx="25400" cy="2286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83" name="Line 75"/>
          <p:cNvSpPr>
            <a:spLocks noChangeShapeType="1"/>
          </p:cNvSpPr>
          <p:nvPr/>
        </p:nvSpPr>
        <p:spPr bwMode="auto">
          <a:xfrm rot="20310282" flipV="1">
            <a:off x="8743950" y="3470275"/>
            <a:ext cx="158750" cy="31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84" name="Line 76"/>
          <p:cNvSpPr>
            <a:spLocks noChangeShapeType="1"/>
          </p:cNvSpPr>
          <p:nvPr/>
        </p:nvSpPr>
        <p:spPr bwMode="auto">
          <a:xfrm rot="20310282" flipV="1">
            <a:off x="8601075" y="3736975"/>
            <a:ext cx="128588" cy="4763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4285" name="Text Box 77"/>
          <p:cNvSpPr txBox="1">
            <a:spLocks noChangeArrowheads="1"/>
          </p:cNvSpPr>
          <p:nvPr/>
        </p:nvSpPr>
        <p:spPr bwMode="auto">
          <a:xfrm>
            <a:off x="2051050" y="5794375"/>
            <a:ext cx="52593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900">
                <a:solidFill>
                  <a:srgbClr val="000000"/>
                </a:solidFill>
              </a:rPr>
              <a:t>Linear Energy Transfer</a:t>
            </a:r>
          </a:p>
        </p:txBody>
      </p:sp>
      <p:sp>
        <p:nvSpPr>
          <p:cNvPr id="94286" name="Line 78"/>
          <p:cNvSpPr>
            <a:spLocks noChangeShapeType="1"/>
          </p:cNvSpPr>
          <p:nvPr/>
        </p:nvSpPr>
        <p:spPr bwMode="auto">
          <a:xfrm>
            <a:off x="885825" y="5732463"/>
            <a:ext cx="74882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7847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grpSp>
        <p:nvGrpSpPr>
          <p:cNvPr id="141315" name="Group 3"/>
          <p:cNvGrpSpPr>
            <a:grpSpLocks/>
          </p:cNvGrpSpPr>
          <p:nvPr/>
        </p:nvGrpSpPr>
        <p:grpSpPr bwMode="auto">
          <a:xfrm>
            <a:off x="431800" y="-433388"/>
            <a:ext cx="588963" cy="4778376"/>
            <a:chOff x="272" y="-273"/>
            <a:chExt cx="371" cy="3010"/>
          </a:xfrm>
        </p:grpSpPr>
        <p:grpSp>
          <p:nvGrpSpPr>
            <p:cNvPr id="141316" name="Group 4"/>
            <p:cNvGrpSpPr>
              <a:grpSpLocks/>
            </p:cNvGrpSpPr>
            <p:nvPr/>
          </p:nvGrpSpPr>
          <p:grpSpPr bwMode="auto">
            <a:xfrm rot="5400000">
              <a:off x="272" y="-273"/>
              <a:ext cx="370" cy="369"/>
              <a:chOff x="362" y="2318"/>
              <a:chExt cx="370" cy="369"/>
            </a:xfrm>
          </p:grpSpPr>
          <p:sp>
            <p:nvSpPr>
              <p:cNvPr id="141317" name="Freeform 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1318" name="Freeform 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1319" name="Group 7"/>
            <p:cNvGrpSpPr>
              <a:grpSpLocks/>
            </p:cNvGrpSpPr>
            <p:nvPr/>
          </p:nvGrpSpPr>
          <p:grpSpPr bwMode="auto">
            <a:xfrm rot="5400000">
              <a:off x="272" y="95"/>
              <a:ext cx="370" cy="369"/>
              <a:chOff x="362" y="2318"/>
              <a:chExt cx="370" cy="369"/>
            </a:xfrm>
          </p:grpSpPr>
          <p:sp>
            <p:nvSpPr>
              <p:cNvPr id="141320" name="Freeform 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1321" name="Freeform 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1322" name="Group 10"/>
            <p:cNvGrpSpPr>
              <a:grpSpLocks/>
            </p:cNvGrpSpPr>
            <p:nvPr/>
          </p:nvGrpSpPr>
          <p:grpSpPr bwMode="auto">
            <a:xfrm rot="5400000">
              <a:off x="273" y="463"/>
              <a:ext cx="370" cy="369"/>
              <a:chOff x="362" y="2318"/>
              <a:chExt cx="370" cy="369"/>
            </a:xfrm>
          </p:grpSpPr>
          <p:sp>
            <p:nvSpPr>
              <p:cNvPr id="141323" name="Freeform 1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1324" name="Freeform 1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1325" name="Group 13"/>
            <p:cNvGrpSpPr>
              <a:grpSpLocks/>
            </p:cNvGrpSpPr>
            <p:nvPr/>
          </p:nvGrpSpPr>
          <p:grpSpPr bwMode="auto">
            <a:xfrm rot="5400000">
              <a:off x="273" y="831"/>
              <a:ext cx="370" cy="369"/>
              <a:chOff x="362" y="2318"/>
              <a:chExt cx="370" cy="369"/>
            </a:xfrm>
          </p:grpSpPr>
          <p:sp>
            <p:nvSpPr>
              <p:cNvPr id="141326" name="Freeform 1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1327" name="Freeform 1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1328" name="Group 16"/>
            <p:cNvGrpSpPr>
              <a:grpSpLocks/>
            </p:cNvGrpSpPr>
            <p:nvPr/>
          </p:nvGrpSpPr>
          <p:grpSpPr bwMode="auto">
            <a:xfrm rot="5400000">
              <a:off x="273" y="1199"/>
              <a:ext cx="370" cy="369"/>
              <a:chOff x="362" y="2318"/>
              <a:chExt cx="370" cy="369"/>
            </a:xfrm>
          </p:grpSpPr>
          <p:sp>
            <p:nvSpPr>
              <p:cNvPr id="141329" name="Freeform 1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1330" name="Freeform 1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1331" name="Group 19"/>
            <p:cNvGrpSpPr>
              <a:grpSpLocks/>
            </p:cNvGrpSpPr>
            <p:nvPr/>
          </p:nvGrpSpPr>
          <p:grpSpPr bwMode="auto">
            <a:xfrm rot="5400000">
              <a:off x="273" y="1567"/>
              <a:ext cx="370" cy="369"/>
              <a:chOff x="362" y="2318"/>
              <a:chExt cx="370" cy="369"/>
            </a:xfrm>
          </p:grpSpPr>
          <p:sp>
            <p:nvSpPr>
              <p:cNvPr id="141332" name="Freeform 2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1333" name="Freeform 2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1334" name="Group 22"/>
            <p:cNvGrpSpPr>
              <a:grpSpLocks/>
            </p:cNvGrpSpPr>
            <p:nvPr/>
          </p:nvGrpSpPr>
          <p:grpSpPr bwMode="auto">
            <a:xfrm rot="5400000">
              <a:off x="273" y="1935"/>
              <a:ext cx="370" cy="369"/>
              <a:chOff x="362" y="2318"/>
              <a:chExt cx="370" cy="369"/>
            </a:xfrm>
          </p:grpSpPr>
          <p:sp>
            <p:nvSpPr>
              <p:cNvPr id="141335" name="Freeform 2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1336" name="Freeform 2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41337" name="Freeform 25"/>
            <p:cNvSpPr>
              <a:spLocks/>
            </p:cNvSpPr>
            <p:nvPr/>
          </p:nvSpPr>
          <p:spPr bwMode="auto">
            <a:xfrm rot="5400000">
              <a:off x="275" y="2302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1338" name="Freeform 26"/>
            <p:cNvSpPr>
              <a:spLocks/>
            </p:cNvSpPr>
            <p:nvPr/>
          </p:nvSpPr>
          <p:spPr bwMode="auto">
            <a:xfrm rot="16200000">
              <a:off x="456" y="2487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1339" name="Rectangle 27"/>
            <p:cNvSpPr>
              <a:spLocks noChangeArrowheads="1"/>
            </p:cNvSpPr>
            <p:nvPr/>
          </p:nvSpPr>
          <p:spPr bwMode="auto">
            <a:xfrm rot="5400000">
              <a:off x="442" y="2542"/>
              <a:ext cx="155" cy="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41340" name="Line 28"/>
          <p:cNvSpPr>
            <a:spLocks noChangeShapeType="1"/>
          </p:cNvSpPr>
          <p:nvPr/>
        </p:nvSpPr>
        <p:spPr bwMode="auto">
          <a:xfrm flipV="1">
            <a:off x="4659313" y="3641725"/>
            <a:ext cx="1712912" cy="47942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41" name="Line 29"/>
          <p:cNvSpPr>
            <a:spLocks noChangeShapeType="1"/>
          </p:cNvSpPr>
          <p:nvPr/>
        </p:nvSpPr>
        <p:spPr bwMode="auto">
          <a:xfrm>
            <a:off x="863600" y="4129088"/>
            <a:ext cx="3773488" cy="0"/>
          </a:xfrm>
          <a:prstGeom prst="line">
            <a:avLst/>
          </a:prstGeom>
          <a:noFill/>
          <a:ln w="635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42" name="Line 30"/>
          <p:cNvSpPr>
            <a:spLocks noChangeShapeType="1"/>
          </p:cNvSpPr>
          <p:nvPr/>
        </p:nvSpPr>
        <p:spPr bwMode="auto">
          <a:xfrm flipV="1">
            <a:off x="6392863" y="2879725"/>
            <a:ext cx="1176337" cy="73977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43" name="Line 31"/>
          <p:cNvSpPr>
            <a:spLocks noChangeShapeType="1"/>
          </p:cNvSpPr>
          <p:nvPr/>
        </p:nvSpPr>
        <p:spPr bwMode="auto">
          <a:xfrm>
            <a:off x="7591425" y="2914650"/>
            <a:ext cx="942975" cy="319088"/>
          </a:xfrm>
          <a:prstGeom prst="line">
            <a:avLst/>
          </a:prstGeom>
          <a:noFill/>
          <a:ln w="127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44" name="Line 32"/>
          <p:cNvSpPr>
            <a:spLocks noChangeShapeType="1"/>
          </p:cNvSpPr>
          <p:nvPr/>
        </p:nvSpPr>
        <p:spPr bwMode="auto">
          <a:xfrm>
            <a:off x="4652963" y="4135438"/>
            <a:ext cx="73025" cy="26035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45" name="Line 33"/>
          <p:cNvSpPr>
            <a:spLocks noChangeShapeType="1"/>
          </p:cNvSpPr>
          <p:nvPr/>
        </p:nvSpPr>
        <p:spPr bwMode="auto">
          <a:xfrm flipV="1">
            <a:off x="7583488" y="2686050"/>
            <a:ext cx="28575" cy="2190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46" name="Line 34"/>
          <p:cNvSpPr>
            <a:spLocks noChangeShapeType="1"/>
          </p:cNvSpPr>
          <p:nvPr/>
        </p:nvSpPr>
        <p:spPr bwMode="auto">
          <a:xfrm>
            <a:off x="6372225" y="3648075"/>
            <a:ext cx="144463" cy="244475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47" name="Line 35"/>
          <p:cNvSpPr>
            <a:spLocks noChangeShapeType="1"/>
          </p:cNvSpPr>
          <p:nvPr/>
        </p:nvSpPr>
        <p:spPr bwMode="auto">
          <a:xfrm>
            <a:off x="8505825" y="3228975"/>
            <a:ext cx="73025" cy="1714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48" name="Line 36"/>
          <p:cNvSpPr>
            <a:spLocks noChangeShapeType="1"/>
          </p:cNvSpPr>
          <p:nvPr/>
        </p:nvSpPr>
        <p:spPr bwMode="auto">
          <a:xfrm>
            <a:off x="6496050" y="388620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49" name="Line 37"/>
          <p:cNvSpPr>
            <a:spLocks noChangeShapeType="1"/>
          </p:cNvSpPr>
          <p:nvPr/>
        </p:nvSpPr>
        <p:spPr bwMode="auto">
          <a:xfrm>
            <a:off x="6648450" y="4038600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50" name="Line 38"/>
          <p:cNvSpPr>
            <a:spLocks noChangeShapeType="1"/>
          </p:cNvSpPr>
          <p:nvPr/>
        </p:nvSpPr>
        <p:spPr bwMode="auto">
          <a:xfrm flipH="1">
            <a:off x="6592888" y="404812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51" name="Line 39"/>
          <p:cNvSpPr>
            <a:spLocks noChangeShapeType="1"/>
          </p:cNvSpPr>
          <p:nvPr/>
        </p:nvSpPr>
        <p:spPr bwMode="auto">
          <a:xfrm>
            <a:off x="6610350" y="4257675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52" name="Line 40"/>
          <p:cNvSpPr>
            <a:spLocks noChangeShapeType="1"/>
          </p:cNvSpPr>
          <p:nvPr/>
        </p:nvSpPr>
        <p:spPr bwMode="auto">
          <a:xfrm flipH="1">
            <a:off x="6364288" y="3886200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53" name="Line 41"/>
          <p:cNvSpPr>
            <a:spLocks noChangeShapeType="1"/>
          </p:cNvSpPr>
          <p:nvPr/>
        </p:nvSpPr>
        <p:spPr bwMode="auto">
          <a:xfrm>
            <a:off x="6848475" y="405765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54" name="Line 42"/>
          <p:cNvSpPr>
            <a:spLocks noChangeShapeType="1"/>
          </p:cNvSpPr>
          <p:nvPr/>
        </p:nvSpPr>
        <p:spPr bwMode="auto">
          <a:xfrm flipV="1">
            <a:off x="6858000" y="395922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55" name="Line 43"/>
          <p:cNvSpPr>
            <a:spLocks noChangeShapeType="1"/>
          </p:cNvSpPr>
          <p:nvPr/>
        </p:nvSpPr>
        <p:spPr bwMode="auto">
          <a:xfrm>
            <a:off x="6372225" y="4048125"/>
            <a:ext cx="106363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56" name="Line 44"/>
          <p:cNvSpPr>
            <a:spLocks noChangeShapeType="1"/>
          </p:cNvSpPr>
          <p:nvPr/>
        </p:nvSpPr>
        <p:spPr bwMode="auto">
          <a:xfrm flipH="1">
            <a:off x="6259513" y="40576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57" name="Line 45"/>
          <p:cNvSpPr>
            <a:spLocks noChangeShapeType="1"/>
          </p:cNvSpPr>
          <p:nvPr/>
        </p:nvSpPr>
        <p:spPr bwMode="auto">
          <a:xfrm flipH="1">
            <a:off x="6488113" y="42481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41358" name="Group 46"/>
          <p:cNvGrpSpPr>
            <a:grpSpLocks/>
          </p:cNvGrpSpPr>
          <p:nvPr/>
        </p:nvGrpSpPr>
        <p:grpSpPr bwMode="auto">
          <a:xfrm rot="20370108" flipH="1">
            <a:off x="4278313" y="4410075"/>
            <a:ext cx="762000" cy="530225"/>
            <a:chOff x="2827" y="2760"/>
            <a:chExt cx="480" cy="334"/>
          </a:xfrm>
        </p:grpSpPr>
        <p:sp>
          <p:nvSpPr>
            <p:cNvPr id="141359" name="Line 47"/>
            <p:cNvSpPr>
              <a:spLocks noChangeShapeType="1"/>
            </p:cNvSpPr>
            <p:nvPr/>
          </p:nvSpPr>
          <p:spPr bwMode="auto">
            <a:xfrm>
              <a:off x="2976" y="2760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1360" name="Line 48"/>
            <p:cNvSpPr>
              <a:spLocks noChangeShapeType="1"/>
            </p:cNvSpPr>
            <p:nvPr/>
          </p:nvSpPr>
          <p:spPr bwMode="auto">
            <a:xfrm>
              <a:off x="3072" y="2856"/>
              <a:ext cx="133" cy="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1361" name="Line 49"/>
            <p:cNvSpPr>
              <a:spLocks noChangeShapeType="1"/>
            </p:cNvSpPr>
            <p:nvPr/>
          </p:nvSpPr>
          <p:spPr bwMode="auto">
            <a:xfrm flipH="1">
              <a:off x="3037" y="2862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1362" name="Line 50"/>
            <p:cNvSpPr>
              <a:spLocks noChangeShapeType="1"/>
            </p:cNvSpPr>
            <p:nvPr/>
          </p:nvSpPr>
          <p:spPr bwMode="auto">
            <a:xfrm>
              <a:off x="3048" y="2994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1363" name="Line 51"/>
            <p:cNvSpPr>
              <a:spLocks noChangeShapeType="1"/>
            </p:cNvSpPr>
            <p:nvPr/>
          </p:nvSpPr>
          <p:spPr bwMode="auto">
            <a:xfrm flipH="1">
              <a:off x="2893" y="2760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1364" name="Line 52"/>
            <p:cNvSpPr>
              <a:spLocks noChangeShapeType="1"/>
            </p:cNvSpPr>
            <p:nvPr/>
          </p:nvSpPr>
          <p:spPr bwMode="auto">
            <a:xfrm>
              <a:off x="3198" y="2868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1365" name="Line 53"/>
            <p:cNvSpPr>
              <a:spLocks noChangeShapeType="1"/>
            </p:cNvSpPr>
            <p:nvPr/>
          </p:nvSpPr>
          <p:spPr bwMode="auto">
            <a:xfrm flipV="1">
              <a:off x="3204" y="2806"/>
              <a:ext cx="91" cy="5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1366" name="Line 54"/>
            <p:cNvSpPr>
              <a:spLocks noChangeShapeType="1"/>
            </p:cNvSpPr>
            <p:nvPr/>
          </p:nvSpPr>
          <p:spPr bwMode="auto">
            <a:xfrm>
              <a:off x="2898" y="2862"/>
              <a:ext cx="67" cy="11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1367" name="Line 55"/>
            <p:cNvSpPr>
              <a:spLocks noChangeShapeType="1"/>
            </p:cNvSpPr>
            <p:nvPr/>
          </p:nvSpPr>
          <p:spPr bwMode="auto">
            <a:xfrm flipH="1">
              <a:off x="2827" y="286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1368" name="Line 56"/>
            <p:cNvSpPr>
              <a:spLocks noChangeShapeType="1"/>
            </p:cNvSpPr>
            <p:nvPr/>
          </p:nvSpPr>
          <p:spPr bwMode="auto">
            <a:xfrm flipH="1">
              <a:off x="2971" y="298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41369" name="Line 57"/>
          <p:cNvSpPr>
            <a:spLocks noChangeShapeType="1"/>
          </p:cNvSpPr>
          <p:nvPr/>
        </p:nvSpPr>
        <p:spPr bwMode="auto">
          <a:xfrm rot="11948588" flipH="1">
            <a:off x="7635875" y="2570163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70" name="Line 58"/>
          <p:cNvSpPr>
            <a:spLocks noChangeShapeType="1"/>
          </p:cNvSpPr>
          <p:nvPr/>
        </p:nvSpPr>
        <p:spPr bwMode="auto">
          <a:xfrm rot="11948588" flipH="1">
            <a:off x="7804150" y="2630488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71" name="Line 59"/>
          <p:cNvSpPr>
            <a:spLocks noChangeShapeType="1"/>
          </p:cNvSpPr>
          <p:nvPr/>
        </p:nvSpPr>
        <p:spPr bwMode="auto">
          <a:xfrm rot="11948588">
            <a:off x="7788275" y="2403475"/>
            <a:ext cx="65088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72" name="Line 60"/>
          <p:cNvSpPr>
            <a:spLocks noChangeShapeType="1"/>
          </p:cNvSpPr>
          <p:nvPr/>
        </p:nvSpPr>
        <p:spPr bwMode="auto">
          <a:xfrm rot="11948588" flipH="1">
            <a:off x="7866063" y="2255838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73" name="Line 61"/>
          <p:cNvSpPr>
            <a:spLocks noChangeShapeType="1"/>
          </p:cNvSpPr>
          <p:nvPr/>
        </p:nvSpPr>
        <p:spPr bwMode="auto">
          <a:xfrm rot="11948588">
            <a:off x="7513638" y="2511425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74" name="Line 62"/>
          <p:cNvSpPr>
            <a:spLocks noChangeShapeType="1"/>
          </p:cNvSpPr>
          <p:nvPr/>
        </p:nvSpPr>
        <p:spPr bwMode="auto">
          <a:xfrm rot="11948588" flipH="1">
            <a:off x="8024813" y="252412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75" name="Line 63"/>
          <p:cNvSpPr>
            <a:spLocks noChangeShapeType="1"/>
          </p:cNvSpPr>
          <p:nvPr/>
        </p:nvSpPr>
        <p:spPr bwMode="auto">
          <a:xfrm rot="11948588" flipH="1" flipV="1">
            <a:off x="7991475" y="268287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76" name="Line 64"/>
          <p:cNvSpPr>
            <a:spLocks noChangeShapeType="1"/>
          </p:cNvSpPr>
          <p:nvPr/>
        </p:nvSpPr>
        <p:spPr bwMode="auto">
          <a:xfrm rot="11948588" flipH="1">
            <a:off x="7577138" y="2346325"/>
            <a:ext cx="106362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77" name="Line 65"/>
          <p:cNvSpPr>
            <a:spLocks noChangeShapeType="1"/>
          </p:cNvSpPr>
          <p:nvPr/>
        </p:nvSpPr>
        <p:spPr bwMode="auto">
          <a:xfrm rot="11948588">
            <a:off x="7467600" y="2336800"/>
            <a:ext cx="103188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78" name="Line 66"/>
          <p:cNvSpPr>
            <a:spLocks noChangeShapeType="1"/>
          </p:cNvSpPr>
          <p:nvPr/>
        </p:nvSpPr>
        <p:spPr bwMode="auto">
          <a:xfrm rot="11948588">
            <a:off x="7745413" y="2232025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79" name="Line 67"/>
          <p:cNvSpPr>
            <a:spLocks noChangeShapeType="1"/>
          </p:cNvSpPr>
          <p:nvPr/>
        </p:nvSpPr>
        <p:spPr bwMode="auto">
          <a:xfrm rot="20310282" flipH="1">
            <a:off x="8424863" y="341947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80" name="Line 68"/>
          <p:cNvSpPr>
            <a:spLocks noChangeShapeType="1"/>
          </p:cNvSpPr>
          <p:nvPr/>
        </p:nvSpPr>
        <p:spPr bwMode="auto">
          <a:xfrm rot="20310282" flipH="1">
            <a:off x="8361363" y="3611563"/>
            <a:ext cx="147637" cy="153987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81" name="Line 69"/>
          <p:cNvSpPr>
            <a:spLocks noChangeShapeType="1"/>
          </p:cNvSpPr>
          <p:nvPr/>
        </p:nvSpPr>
        <p:spPr bwMode="auto">
          <a:xfrm rot="-1289718">
            <a:off x="8504238" y="358457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82" name="Line 70"/>
          <p:cNvSpPr>
            <a:spLocks noChangeShapeType="1"/>
          </p:cNvSpPr>
          <p:nvPr/>
        </p:nvSpPr>
        <p:spPr bwMode="auto">
          <a:xfrm rot="-1289718">
            <a:off x="8624888" y="3771900"/>
            <a:ext cx="12700" cy="179388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83" name="Line 71"/>
          <p:cNvSpPr>
            <a:spLocks noChangeShapeType="1"/>
          </p:cNvSpPr>
          <p:nvPr/>
        </p:nvSpPr>
        <p:spPr bwMode="auto">
          <a:xfrm rot="-1289718">
            <a:off x="8588375" y="3363913"/>
            <a:ext cx="131763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84" name="Line 72"/>
          <p:cNvSpPr>
            <a:spLocks noChangeShapeType="1"/>
          </p:cNvSpPr>
          <p:nvPr/>
        </p:nvSpPr>
        <p:spPr bwMode="auto">
          <a:xfrm rot="20310282" flipH="1">
            <a:off x="8181975" y="3827463"/>
            <a:ext cx="231775" cy="238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85" name="Line 73"/>
          <p:cNvSpPr>
            <a:spLocks noChangeShapeType="1"/>
          </p:cNvSpPr>
          <p:nvPr/>
        </p:nvSpPr>
        <p:spPr bwMode="auto">
          <a:xfrm rot="-1289718" flipH="1" flipV="1">
            <a:off x="8147050" y="3598863"/>
            <a:ext cx="222250" cy="2016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86" name="Line 74"/>
          <p:cNvSpPr>
            <a:spLocks noChangeShapeType="1"/>
          </p:cNvSpPr>
          <p:nvPr/>
        </p:nvSpPr>
        <p:spPr bwMode="auto">
          <a:xfrm rot="-1289718">
            <a:off x="8778875" y="3484563"/>
            <a:ext cx="25400" cy="2286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87" name="Line 75"/>
          <p:cNvSpPr>
            <a:spLocks noChangeShapeType="1"/>
          </p:cNvSpPr>
          <p:nvPr/>
        </p:nvSpPr>
        <p:spPr bwMode="auto">
          <a:xfrm rot="20310282" flipV="1">
            <a:off x="8743950" y="3470275"/>
            <a:ext cx="158750" cy="31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88" name="Line 76"/>
          <p:cNvSpPr>
            <a:spLocks noChangeShapeType="1"/>
          </p:cNvSpPr>
          <p:nvPr/>
        </p:nvSpPr>
        <p:spPr bwMode="auto">
          <a:xfrm rot="20310282" flipV="1">
            <a:off x="8601075" y="3736975"/>
            <a:ext cx="128588" cy="4763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89" name="Text Box 77"/>
          <p:cNvSpPr txBox="1">
            <a:spLocks noChangeArrowheads="1"/>
          </p:cNvSpPr>
          <p:nvPr/>
        </p:nvSpPr>
        <p:spPr bwMode="auto">
          <a:xfrm>
            <a:off x="2406650" y="3105150"/>
            <a:ext cx="20701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700">
                <a:solidFill>
                  <a:srgbClr val="000000"/>
                </a:solidFill>
              </a:rPr>
              <a:t>initial effects</a:t>
            </a:r>
          </a:p>
        </p:txBody>
      </p:sp>
      <p:sp>
        <p:nvSpPr>
          <p:cNvPr id="141390" name="Line 78"/>
          <p:cNvSpPr>
            <a:spLocks noChangeShapeType="1"/>
          </p:cNvSpPr>
          <p:nvPr/>
        </p:nvSpPr>
        <p:spPr bwMode="auto">
          <a:xfrm flipH="1">
            <a:off x="2814638" y="3613150"/>
            <a:ext cx="639762" cy="550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1391" name="Line 79"/>
          <p:cNvSpPr>
            <a:spLocks noChangeShapeType="1"/>
          </p:cNvSpPr>
          <p:nvPr/>
        </p:nvSpPr>
        <p:spPr bwMode="auto">
          <a:xfrm>
            <a:off x="3416300" y="3619500"/>
            <a:ext cx="1103313" cy="855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64585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Ionization track</a:t>
            </a:r>
          </a:p>
        </p:txBody>
      </p:sp>
      <p:grpSp>
        <p:nvGrpSpPr>
          <p:cNvPr id="142339" name="Group 3"/>
          <p:cNvGrpSpPr>
            <a:grpSpLocks/>
          </p:cNvGrpSpPr>
          <p:nvPr/>
        </p:nvGrpSpPr>
        <p:grpSpPr bwMode="auto">
          <a:xfrm>
            <a:off x="431800" y="-433388"/>
            <a:ext cx="588963" cy="4778376"/>
            <a:chOff x="272" y="-273"/>
            <a:chExt cx="371" cy="3010"/>
          </a:xfrm>
        </p:grpSpPr>
        <p:grpSp>
          <p:nvGrpSpPr>
            <p:cNvPr id="142340" name="Group 4"/>
            <p:cNvGrpSpPr>
              <a:grpSpLocks/>
            </p:cNvGrpSpPr>
            <p:nvPr/>
          </p:nvGrpSpPr>
          <p:grpSpPr bwMode="auto">
            <a:xfrm rot="5400000">
              <a:off x="272" y="-273"/>
              <a:ext cx="370" cy="369"/>
              <a:chOff x="362" y="2318"/>
              <a:chExt cx="370" cy="369"/>
            </a:xfrm>
          </p:grpSpPr>
          <p:sp>
            <p:nvSpPr>
              <p:cNvPr id="142341" name="Freeform 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342" name="Freeform 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2343" name="Group 7"/>
            <p:cNvGrpSpPr>
              <a:grpSpLocks/>
            </p:cNvGrpSpPr>
            <p:nvPr/>
          </p:nvGrpSpPr>
          <p:grpSpPr bwMode="auto">
            <a:xfrm rot="5400000">
              <a:off x="272" y="95"/>
              <a:ext cx="370" cy="369"/>
              <a:chOff x="362" y="2318"/>
              <a:chExt cx="370" cy="369"/>
            </a:xfrm>
          </p:grpSpPr>
          <p:sp>
            <p:nvSpPr>
              <p:cNvPr id="142344" name="Freeform 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345" name="Freeform 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2346" name="Group 10"/>
            <p:cNvGrpSpPr>
              <a:grpSpLocks/>
            </p:cNvGrpSpPr>
            <p:nvPr/>
          </p:nvGrpSpPr>
          <p:grpSpPr bwMode="auto">
            <a:xfrm rot="5400000">
              <a:off x="273" y="463"/>
              <a:ext cx="370" cy="369"/>
              <a:chOff x="362" y="2318"/>
              <a:chExt cx="370" cy="369"/>
            </a:xfrm>
          </p:grpSpPr>
          <p:sp>
            <p:nvSpPr>
              <p:cNvPr id="142347" name="Freeform 1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348" name="Freeform 1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2349" name="Group 13"/>
            <p:cNvGrpSpPr>
              <a:grpSpLocks/>
            </p:cNvGrpSpPr>
            <p:nvPr/>
          </p:nvGrpSpPr>
          <p:grpSpPr bwMode="auto">
            <a:xfrm rot="5400000">
              <a:off x="273" y="831"/>
              <a:ext cx="370" cy="369"/>
              <a:chOff x="362" y="2318"/>
              <a:chExt cx="370" cy="369"/>
            </a:xfrm>
          </p:grpSpPr>
          <p:sp>
            <p:nvSpPr>
              <p:cNvPr id="142350" name="Freeform 1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351" name="Freeform 1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2352" name="Group 16"/>
            <p:cNvGrpSpPr>
              <a:grpSpLocks/>
            </p:cNvGrpSpPr>
            <p:nvPr/>
          </p:nvGrpSpPr>
          <p:grpSpPr bwMode="auto">
            <a:xfrm rot="5400000">
              <a:off x="273" y="1199"/>
              <a:ext cx="370" cy="369"/>
              <a:chOff x="362" y="2318"/>
              <a:chExt cx="370" cy="369"/>
            </a:xfrm>
          </p:grpSpPr>
          <p:sp>
            <p:nvSpPr>
              <p:cNvPr id="142353" name="Freeform 1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354" name="Freeform 1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2355" name="Group 19"/>
            <p:cNvGrpSpPr>
              <a:grpSpLocks/>
            </p:cNvGrpSpPr>
            <p:nvPr/>
          </p:nvGrpSpPr>
          <p:grpSpPr bwMode="auto">
            <a:xfrm rot="5400000">
              <a:off x="273" y="1567"/>
              <a:ext cx="370" cy="369"/>
              <a:chOff x="362" y="2318"/>
              <a:chExt cx="370" cy="369"/>
            </a:xfrm>
          </p:grpSpPr>
          <p:sp>
            <p:nvSpPr>
              <p:cNvPr id="142356" name="Freeform 2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357" name="Freeform 2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2358" name="Group 22"/>
            <p:cNvGrpSpPr>
              <a:grpSpLocks/>
            </p:cNvGrpSpPr>
            <p:nvPr/>
          </p:nvGrpSpPr>
          <p:grpSpPr bwMode="auto">
            <a:xfrm rot="5400000">
              <a:off x="273" y="1935"/>
              <a:ext cx="370" cy="369"/>
              <a:chOff x="362" y="2318"/>
              <a:chExt cx="370" cy="369"/>
            </a:xfrm>
          </p:grpSpPr>
          <p:sp>
            <p:nvSpPr>
              <p:cNvPr id="142359" name="Freeform 2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360" name="Freeform 2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42361" name="Freeform 25"/>
            <p:cNvSpPr>
              <a:spLocks/>
            </p:cNvSpPr>
            <p:nvPr/>
          </p:nvSpPr>
          <p:spPr bwMode="auto">
            <a:xfrm rot="5400000">
              <a:off x="275" y="2302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62" name="Freeform 26"/>
            <p:cNvSpPr>
              <a:spLocks/>
            </p:cNvSpPr>
            <p:nvPr/>
          </p:nvSpPr>
          <p:spPr bwMode="auto">
            <a:xfrm rot="16200000">
              <a:off x="456" y="2487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63" name="Rectangle 27"/>
            <p:cNvSpPr>
              <a:spLocks noChangeArrowheads="1"/>
            </p:cNvSpPr>
            <p:nvPr/>
          </p:nvSpPr>
          <p:spPr bwMode="auto">
            <a:xfrm rot="5400000">
              <a:off x="442" y="2542"/>
              <a:ext cx="155" cy="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42364" name="Line 28"/>
          <p:cNvSpPr>
            <a:spLocks noChangeShapeType="1"/>
          </p:cNvSpPr>
          <p:nvPr/>
        </p:nvSpPr>
        <p:spPr bwMode="auto">
          <a:xfrm flipV="1">
            <a:off x="4659313" y="3641725"/>
            <a:ext cx="1712912" cy="47942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365" name="Line 29"/>
          <p:cNvSpPr>
            <a:spLocks noChangeShapeType="1"/>
          </p:cNvSpPr>
          <p:nvPr/>
        </p:nvSpPr>
        <p:spPr bwMode="auto">
          <a:xfrm>
            <a:off x="863600" y="4129088"/>
            <a:ext cx="3773488" cy="0"/>
          </a:xfrm>
          <a:prstGeom prst="line">
            <a:avLst/>
          </a:prstGeom>
          <a:noFill/>
          <a:ln w="635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366" name="Line 30"/>
          <p:cNvSpPr>
            <a:spLocks noChangeShapeType="1"/>
          </p:cNvSpPr>
          <p:nvPr/>
        </p:nvSpPr>
        <p:spPr bwMode="auto">
          <a:xfrm flipV="1">
            <a:off x="6392863" y="2879725"/>
            <a:ext cx="1176337" cy="73977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367" name="Line 31"/>
          <p:cNvSpPr>
            <a:spLocks noChangeShapeType="1"/>
          </p:cNvSpPr>
          <p:nvPr/>
        </p:nvSpPr>
        <p:spPr bwMode="auto">
          <a:xfrm>
            <a:off x="7591425" y="2914650"/>
            <a:ext cx="942975" cy="319088"/>
          </a:xfrm>
          <a:prstGeom prst="line">
            <a:avLst/>
          </a:prstGeom>
          <a:noFill/>
          <a:ln w="127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368" name="Line 32"/>
          <p:cNvSpPr>
            <a:spLocks noChangeShapeType="1"/>
          </p:cNvSpPr>
          <p:nvPr/>
        </p:nvSpPr>
        <p:spPr bwMode="auto">
          <a:xfrm>
            <a:off x="4652963" y="4135438"/>
            <a:ext cx="73025" cy="26035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369" name="Line 33"/>
          <p:cNvSpPr>
            <a:spLocks noChangeShapeType="1"/>
          </p:cNvSpPr>
          <p:nvPr/>
        </p:nvSpPr>
        <p:spPr bwMode="auto">
          <a:xfrm flipV="1">
            <a:off x="7583488" y="2686050"/>
            <a:ext cx="28575" cy="2190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370" name="Line 34"/>
          <p:cNvSpPr>
            <a:spLocks noChangeShapeType="1"/>
          </p:cNvSpPr>
          <p:nvPr/>
        </p:nvSpPr>
        <p:spPr bwMode="auto">
          <a:xfrm>
            <a:off x="6372225" y="3648075"/>
            <a:ext cx="144463" cy="244475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371" name="Line 35"/>
          <p:cNvSpPr>
            <a:spLocks noChangeShapeType="1"/>
          </p:cNvSpPr>
          <p:nvPr/>
        </p:nvSpPr>
        <p:spPr bwMode="auto">
          <a:xfrm>
            <a:off x="8505825" y="3228975"/>
            <a:ext cx="73025" cy="1714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372" name="Line 36"/>
          <p:cNvSpPr>
            <a:spLocks noChangeShapeType="1"/>
          </p:cNvSpPr>
          <p:nvPr/>
        </p:nvSpPr>
        <p:spPr bwMode="auto">
          <a:xfrm>
            <a:off x="6496050" y="388620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373" name="Line 37"/>
          <p:cNvSpPr>
            <a:spLocks noChangeShapeType="1"/>
          </p:cNvSpPr>
          <p:nvPr/>
        </p:nvSpPr>
        <p:spPr bwMode="auto">
          <a:xfrm>
            <a:off x="6648450" y="4038600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374" name="Line 38"/>
          <p:cNvSpPr>
            <a:spLocks noChangeShapeType="1"/>
          </p:cNvSpPr>
          <p:nvPr/>
        </p:nvSpPr>
        <p:spPr bwMode="auto">
          <a:xfrm flipH="1">
            <a:off x="6592888" y="404812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375" name="Line 39"/>
          <p:cNvSpPr>
            <a:spLocks noChangeShapeType="1"/>
          </p:cNvSpPr>
          <p:nvPr/>
        </p:nvSpPr>
        <p:spPr bwMode="auto">
          <a:xfrm>
            <a:off x="6610350" y="4257675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376" name="Line 40"/>
          <p:cNvSpPr>
            <a:spLocks noChangeShapeType="1"/>
          </p:cNvSpPr>
          <p:nvPr/>
        </p:nvSpPr>
        <p:spPr bwMode="auto">
          <a:xfrm flipH="1">
            <a:off x="6364288" y="3886200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377" name="Line 41"/>
          <p:cNvSpPr>
            <a:spLocks noChangeShapeType="1"/>
          </p:cNvSpPr>
          <p:nvPr/>
        </p:nvSpPr>
        <p:spPr bwMode="auto">
          <a:xfrm>
            <a:off x="6848475" y="405765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378" name="Line 42"/>
          <p:cNvSpPr>
            <a:spLocks noChangeShapeType="1"/>
          </p:cNvSpPr>
          <p:nvPr/>
        </p:nvSpPr>
        <p:spPr bwMode="auto">
          <a:xfrm flipV="1">
            <a:off x="6858000" y="395922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379" name="Line 43"/>
          <p:cNvSpPr>
            <a:spLocks noChangeShapeType="1"/>
          </p:cNvSpPr>
          <p:nvPr/>
        </p:nvSpPr>
        <p:spPr bwMode="auto">
          <a:xfrm>
            <a:off x="6372225" y="4048125"/>
            <a:ext cx="106363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380" name="Line 44"/>
          <p:cNvSpPr>
            <a:spLocks noChangeShapeType="1"/>
          </p:cNvSpPr>
          <p:nvPr/>
        </p:nvSpPr>
        <p:spPr bwMode="auto">
          <a:xfrm flipH="1">
            <a:off x="6259513" y="40576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381" name="Line 45"/>
          <p:cNvSpPr>
            <a:spLocks noChangeShapeType="1"/>
          </p:cNvSpPr>
          <p:nvPr/>
        </p:nvSpPr>
        <p:spPr bwMode="auto">
          <a:xfrm flipH="1">
            <a:off x="6488113" y="42481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42382" name="Group 46"/>
          <p:cNvGrpSpPr>
            <a:grpSpLocks/>
          </p:cNvGrpSpPr>
          <p:nvPr/>
        </p:nvGrpSpPr>
        <p:grpSpPr bwMode="auto">
          <a:xfrm rot="20370108" flipH="1">
            <a:off x="4278313" y="4410075"/>
            <a:ext cx="762000" cy="530225"/>
            <a:chOff x="2827" y="2760"/>
            <a:chExt cx="480" cy="334"/>
          </a:xfrm>
        </p:grpSpPr>
        <p:sp>
          <p:nvSpPr>
            <p:cNvPr id="142383" name="Line 47"/>
            <p:cNvSpPr>
              <a:spLocks noChangeShapeType="1"/>
            </p:cNvSpPr>
            <p:nvPr/>
          </p:nvSpPr>
          <p:spPr bwMode="auto">
            <a:xfrm>
              <a:off x="2976" y="2760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84" name="Line 48"/>
            <p:cNvSpPr>
              <a:spLocks noChangeShapeType="1"/>
            </p:cNvSpPr>
            <p:nvPr/>
          </p:nvSpPr>
          <p:spPr bwMode="auto">
            <a:xfrm>
              <a:off x="3072" y="2856"/>
              <a:ext cx="133" cy="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85" name="Line 49"/>
            <p:cNvSpPr>
              <a:spLocks noChangeShapeType="1"/>
            </p:cNvSpPr>
            <p:nvPr/>
          </p:nvSpPr>
          <p:spPr bwMode="auto">
            <a:xfrm flipH="1">
              <a:off x="3037" y="2862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86" name="Line 50"/>
            <p:cNvSpPr>
              <a:spLocks noChangeShapeType="1"/>
            </p:cNvSpPr>
            <p:nvPr/>
          </p:nvSpPr>
          <p:spPr bwMode="auto">
            <a:xfrm>
              <a:off x="3048" y="2994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87" name="Line 51"/>
            <p:cNvSpPr>
              <a:spLocks noChangeShapeType="1"/>
            </p:cNvSpPr>
            <p:nvPr/>
          </p:nvSpPr>
          <p:spPr bwMode="auto">
            <a:xfrm flipH="1">
              <a:off x="2893" y="2760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88" name="Line 52"/>
            <p:cNvSpPr>
              <a:spLocks noChangeShapeType="1"/>
            </p:cNvSpPr>
            <p:nvPr/>
          </p:nvSpPr>
          <p:spPr bwMode="auto">
            <a:xfrm>
              <a:off x="3198" y="2868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89" name="Line 53"/>
            <p:cNvSpPr>
              <a:spLocks noChangeShapeType="1"/>
            </p:cNvSpPr>
            <p:nvPr/>
          </p:nvSpPr>
          <p:spPr bwMode="auto">
            <a:xfrm flipV="1">
              <a:off x="3204" y="2806"/>
              <a:ext cx="91" cy="5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90" name="Line 54"/>
            <p:cNvSpPr>
              <a:spLocks noChangeShapeType="1"/>
            </p:cNvSpPr>
            <p:nvPr/>
          </p:nvSpPr>
          <p:spPr bwMode="auto">
            <a:xfrm>
              <a:off x="2898" y="2862"/>
              <a:ext cx="67" cy="11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91" name="Line 55"/>
            <p:cNvSpPr>
              <a:spLocks noChangeShapeType="1"/>
            </p:cNvSpPr>
            <p:nvPr/>
          </p:nvSpPr>
          <p:spPr bwMode="auto">
            <a:xfrm flipH="1">
              <a:off x="2827" y="286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392" name="Line 56"/>
            <p:cNvSpPr>
              <a:spLocks noChangeShapeType="1"/>
            </p:cNvSpPr>
            <p:nvPr/>
          </p:nvSpPr>
          <p:spPr bwMode="auto">
            <a:xfrm flipH="1">
              <a:off x="2971" y="298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42393" name="Line 57"/>
          <p:cNvSpPr>
            <a:spLocks noChangeShapeType="1"/>
          </p:cNvSpPr>
          <p:nvPr/>
        </p:nvSpPr>
        <p:spPr bwMode="auto">
          <a:xfrm rot="11948588" flipH="1">
            <a:off x="7635875" y="2570163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394" name="Line 58"/>
          <p:cNvSpPr>
            <a:spLocks noChangeShapeType="1"/>
          </p:cNvSpPr>
          <p:nvPr/>
        </p:nvSpPr>
        <p:spPr bwMode="auto">
          <a:xfrm rot="11948588" flipH="1">
            <a:off x="7804150" y="2630488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395" name="Line 59"/>
          <p:cNvSpPr>
            <a:spLocks noChangeShapeType="1"/>
          </p:cNvSpPr>
          <p:nvPr/>
        </p:nvSpPr>
        <p:spPr bwMode="auto">
          <a:xfrm rot="11948588">
            <a:off x="7788275" y="2403475"/>
            <a:ext cx="65088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396" name="Line 60"/>
          <p:cNvSpPr>
            <a:spLocks noChangeShapeType="1"/>
          </p:cNvSpPr>
          <p:nvPr/>
        </p:nvSpPr>
        <p:spPr bwMode="auto">
          <a:xfrm rot="11948588" flipH="1">
            <a:off x="7866063" y="2255838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397" name="Line 61"/>
          <p:cNvSpPr>
            <a:spLocks noChangeShapeType="1"/>
          </p:cNvSpPr>
          <p:nvPr/>
        </p:nvSpPr>
        <p:spPr bwMode="auto">
          <a:xfrm rot="11948588">
            <a:off x="7513638" y="2511425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398" name="Line 62"/>
          <p:cNvSpPr>
            <a:spLocks noChangeShapeType="1"/>
          </p:cNvSpPr>
          <p:nvPr/>
        </p:nvSpPr>
        <p:spPr bwMode="auto">
          <a:xfrm rot="11948588" flipH="1">
            <a:off x="8024813" y="252412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399" name="Line 63"/>
          <p:cNvSpPr>
            <a:spLocks noChangeShapeType="1"/>
          </p:cNvSpPr>
          <p:nvPr/>
        </p:nvSpPr>
        <p:spPr bwMode="auto">
          <a:xfrm rot="11948588" flipH="1" flipV="1">
            <a:off x="7991475" y="268287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400" name="Line 64"/>
          <p:cNvSpPr>
            <a:spLocks noChangeShapeType="1"/>
          </p:cNvSpPr>
          <p:nvPr/>
        </p:nvSpPr>
        <p:spPr bwMode="auto">
          <a:xfrm rot="11948588" flipH="1">
            <a:off x="7577138" y="2346325"/>
            <a:ext cx="106362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401" name="Line 65"/>
          <p:cNvSpPr>
            <a:spLocks noChangeShapeType="1"/>
          </p:cNvSpPr>
          <p:nvPr/>
        </p:nvSpPr>
        <p:spPr bwMode="auto">
          <a:xfrm rot="11948588">
            <a:off x="7467600" y="2336800"/>
            <a:ext cx="103188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402" name="Line 66"/>
          <p:cNvSpPr>
            <a:spLocks noChangeShapeType="1"/>
          </p:cNvSpPr>
          <p:nvPr/>
        </p:nvSpPr>
        <p:spPr bwMode="auto">
          <a:xfrm rot="11948588">
            <a:off x="7745413" y="2232025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403" name="Line 67"/>
          <p:cNvSpPr>
            <a:spLocks noChangeShapeType="1"/>
          </p:cNvSpPr>
          <p:nvPr/>
        </p:nvSpPr>
        <p:spPr bwMode="auto">
          <a:xfrm rot="20310282" flipH="1">
            <a:off x="8424863" y="341947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404" name="Line 68"/>
          <p:cNvSpPr>
            <a:spLocks noChangeShapeType="1"/>
          </p:cNvSpPr>
          <p:nvPr/>
        </p:nvSpPr>
        <p:spPr bwMode="auto">
          <a:xfrm rot="20310282" flipH="1">
            <a:off x="8361363" y="3611563"/>
            <a:ext cx="147637" cy="153987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405" name="Line 69"/>
          <p:cNvSpPr>
            <a:spLocks noChangeShapeType="1"/>
          </p:cNvSpPr>
          <p:nvPr/>
        </p:nvSpPr>
        <p:spPr bwMode="auto">
          <a:xfrm rot="-1289718">
            <a:off x="8504238" y="358457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406" name="Line 70"/>
          <p:cNvSpPr>
            <a:spLocks noChangeShapeType="1"/>
          </p:cNvSpPr>
          <p:nvPr/>
        </p:nvSpPr>
        <p:spPr bwMode="auto">
          <a:xfrm rot="-1289718">
            <a:off x="8624888" y="3771900"/>
            <a:ext cx="12700" cy="179388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407" name="Line 71"/>
          <p:cNvSpPr>
            <a:spLocks noChangeShapeType="1"/>
          </p:cNvSpPr>
          <p:nvPr/>
        </p:nvSpPr>
        <p:spPr bwMode="auto">
          <a:xfrm rot="-1289718">
            <a:off x="8588375" y="3363913"/>
            <a:ext cx="131763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408" name="Line 72"/>
          <p:cNvSpPr>
            <a:spLocks noChangeShapeType="1"/>
          </p:cNvSpPr>
          <p:nvPr/>
        </p:nvSpPr>
        <p:spPr bwMode="auto">
          <a:xfrm rot="20310282" flipH="1">
            <a:off x="8181975" y="3827463"/>
            <a:ext cx="231775" cy="238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409" name="Line 73"/>
          <p:cNvSpPr>
            <a:spLocks noChangeShapeType="1"/>
          </p:cNvSpPr>
          <p:nvPr/>
        </p:nvSpPr>
        <p:spPr bwMode="auto">
          <a:xfrm rot="-1289718" flipH="1" flipV="1">
            <a:off x="8147050" y="3598863"/>
            <a:ext cx="222250" cy="2016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410" name="Line 74"/>
          <p:cNvSpPr>
            <a:spLocks noChangeShapeType="1"/>
          </p:cNvSpPr>
          <p:nvPr/>
        </p:nvSpPr>
        <p:spPr bwMode="auto">
          <a:xfrm rot="-1289718">
            <a:off x="8778875" y="3484563"/>
            <a:ext cx="25400" cy="2286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411" name="Line 75"/>
          <p:cNvSpPr>
            <a:spLocks noChangeShapeType="1"/>
          </p:cNvSpPr>
          <p:nvPr/>
        </p:nvSpPr>
        <p:spPr bwMode="auto">
          <a:xfrm rot="20310282" flipV="1">
            <a:off x="8743950" y="3470275"/>
            <a:ext cx="158750" cy="31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412" name="Line 76"/>
          <p:cNvSpPr>
            <a:spLocks noChangeShapeType="1"/>
          </p:cNvSpPr>
          <p:nvPr/>
        </p:nvSpPr>
        <p:spPr bwMode="auto">
          <a:xfrm rot="20310282" flipV="1">
            <a:off x="8601075" y="3736975"/>
            <a:ext cx="128588" cy="4763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413" name="Text Box 77"/>
          <p:cNvSpPr txBox="1">
            <a:spLocks noChangeArrowheads="1"/>
          </p:cNvSpPr>
          <p:nvPr/>
        </p:nvSpPr>
        <p:spPr bwMode="auto">
          <a:xfrm>
            <a:off x="2733675" y="5942013"/>
            <a:ext cx="389890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700">
                <a:solidFill>
                  <a:srgbClr val="000000"/>
                </a:solidFill>
              </a:rPr>
              <a:t>Homogeneous reactions</a:t>
            </a:r>
          </a:p>
        </p:txBody>
      </p:sp>
      <p:sp>
        <p:nvSpPr>
          <p:cNvPr id="142414" name="Text Box 78"/>
          <p:cNvSpPr txBox="1">
            <a:spLocks noChangeArrowheads="1"/>
          </p:cNvSpPr>
          <p:nvPr/>
        </p:nvSpPr>
        <p:spPr bwMode="auto">
          <a:xfrm>
            <a:off x="2406650" y="3105150"/>
            <a:ext cx="207010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700">
                <a:solidFill>
                  <a:srgbClr val="000000"/>
                </a:solidFill>
              </a:rPr>
              <a:t>initial effects</a:t>
            </a:r>
          </a:p>
        </p:txBody>
      </p:sp>
      <p:sp>
        <p:nvSpPr>
          <p:cNvPr id="142415" name="Line 79"/>
          <p:cNvSpPr>
            <a:spLocks noChangeShapeType="1"/>
          </p:cNvSpPr>
          <p:nvPr/>
        </p:nvSpPr>
        <p:spPr bwMode="auto">
          <a:xfrm flipH="1">
            <a:off x="2814638" y="3613150"/>
            <a:ext cx="639762" cy="550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416" name="Line 80"/>
          <p:cNvSpPr>
            <a:spLocks noChangeShapeType="1"/>
          </p:cNvSpPr>
          <p:nvPr/>
        </p:nvSpPr>
        <p:spPr bwMode="auto">
          <a:xfrm>
            <a:off x="3416300" y="3619500"/>
            <a:ext cx="1103313" cy="855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417" name="Line 81"/>
          <p:cNvSpPr>
            <a:spLocks noChangeShapeType="1"/>
          </p:cNvSpPr>
          <p:nvPr/>
        </p:nvSpPr>
        <p:spPr bwMode="auto">
          <a:xfrm flipH="1" flipV="1">
            <a:off x="2428875" y="5414963"/>
            <a:ext cx="2309813" cy="581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2418" name="Line 82"/>
          <p:cNvSpPr>
            <a:spLocks noChangeShapeType="1"/>
          </p:cNvSpPr>
          <p:nvPr/>
        </p:nvSpPr>
        <p:spPr bwMode="auto">
          <a:xfrm flipV="1">
            <a:off x="4700588" y="5529263"/>
            <a:ext cx="3092450" cy="473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528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5780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5781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5782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783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784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785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5786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5787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788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789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790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5791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5792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793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794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795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5796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5797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798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799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00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5801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5802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03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04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05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5806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5807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08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09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10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5811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5812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13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14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15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5816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5817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18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19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20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5821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5822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23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24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25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5826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5827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28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29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30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5831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5832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33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34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35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5836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37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38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39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40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41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42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43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5844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5845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46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47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48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5849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5850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51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52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53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5854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grpSp>
        <p:nvGrpSpPr>
          <p:cNvPr id="75855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5856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57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58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59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5860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5861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5862" name="Text Box 86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5863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5864" name="Text Box 88"/>
          <p:cNvSpPr txBox="1">
            <a:spLocks noChangeArrowheads="1"/>
          </p:cNvSpPr>
          <p:nvPr/>
        </p:nvSpPr>
        <p:spPr bwMode="auto">
          <a:xfrm>
            <a:off x="2776538" y="53721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5865" name="Text Box 89"/>
          <p:cNvSpPr txBox="1">
            <a:spLocks noChangeArrowheads="1"/>
          </p:cNvSpPr>
          <p:nvPr/>
        </p:nvSpPr>
        <p:spPr bwMode="auto">
          <a:xfrm>
            <a:off x="4656138" y="35226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5866" name="Text Box 90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5867" name="Oval 91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68" name="Oval 92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69" name="Oval 93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70" name="Oval 94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71" name="Oval 95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72" name="Oval 96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73" name="Oval 97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74" name="Oval 98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75" name="Oval 99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76" name="Oval 100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77" name="Oval 101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78" name="Oval 102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79" name="Oval 103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80" name="Oval 104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81" name="Oval 105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82" name="Oval 106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83" name="Oval 107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84" name="Oval 108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5885" name="Text Box 109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5886" name="Text Box 110"/>
          <p:cNvSpPr txBox="1">
            <a:spLocks noChangeArrowheads="1"/>
          </p:cNvSpPr>
          <p:nvPr/>
        </p:nvSpPr>
        <p:spPr bwMode="auto">
          <a:xfrm>
            <a:off x="3187700" y="55102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5887" name="Text Box 111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5888" name="Text Box 112"/>
          <p:cNvSpPr txBox="1">
            <a:spLocks noChangeArrowheads="1"/>
          </p:cNvSpPr>
          <p:nvPr/>
        </p:nvSpPr>
        <p:spPr bwMode="auto">
          <a:xfrm>
            <a:off x="2970213" y="25209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5889" name="Text Box 113"/>
          <p:cNvSpPr txBox="1">
            <a:spLocks noChangeArrowheads="1"/>
          </p:cNvSpPr>
          <p:nvPr/>
        </p:nvSpPr>
        <p:spPr bwMode="auto">
          <a:xfrm>
            <a:off x="4224338" y="31670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5890" name="Text Box 114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5891" name="Text Box 115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5892" name="Text Box 116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5893" name="Text Box 117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grpSp>
        <p:nvGrpSpPr>
          <p:cNvPr id="75894" name="Group 118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5895" name="Oval 1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96" name="Oval 1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97" name="Oval 1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898" name="Oval 1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5899" name="Text Box 123"/>
          <p:cNvSpPr txBox="1">
            <a:spLocks noChangeArrowheads="1"/>
          </p:cNvSpPr>
          <p:nvPr/>
        </p:nvSpPr>
        <p:spPr bwMode="auto">
          <a:xfrm>
            <a:off x="3081338" y="29083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grpSp>
        <p:nvGrpSpPr>
          <p:cNvPr id="75900" name="Group 124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5901" name="Oval 125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902" name="Oval 126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903" name="Oval 127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904" name="Text Box 128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FF0000"/>
                  </a:solidFill>
                </a:rPr>
                <a:t>+</a:t>
              </a:r>
              <a:endParaRPr lang="en-US" altLang="en-US" b="1" baseline="300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04249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6804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6805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6806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07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08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09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6810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6811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12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13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14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6815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6816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17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18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19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6820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6821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22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23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24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6825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6826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27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28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29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6830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6831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32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33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34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6835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6836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37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38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39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6840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6841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42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43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44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6845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6846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47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48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49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6850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6851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52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53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54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6855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6856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57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58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59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6860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861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862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863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864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865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866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867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6868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6869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70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71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72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6873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6874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75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76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77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6878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grpSp>
        <p:nvGrpSpPr>
          <p:cNvPr id="76879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6880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81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82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883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6884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6885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6886" name="Text Box 86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6887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6888" name="Text Box 88"/>
          <p:cNvSpPr txBox="1">
            <a:spLocks noChangeArrowheads="1"/>
          </p:cNvSpPr>
          <p:nvPr/>
        </p:nvSpPr>
        <p:spPr bwMode="auto">
          <a:xfrm>
            <a:off x="2776538" y="53721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6889" name="Text Box 89"/>
          <p:cNvSpPr txBox="1">
            <a:spLocks noChangeArrowheads="1"/>
          </p:cNvSpPr>
          <p:nvPr/>
        </p:nvSpPr>
        <p:spPr bwMode="auto">
          <a:xfrm>
            <a:off x="4656138" y="35226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6890" name="Text Box 90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6891" name="Oval 91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892" name="Oval 92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893" name="Oval 93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894" name="Oval 94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895" name="Oval 95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896" name="Oval 96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897" name="Oval 97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898" name="Oval 98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899" name="Oval 99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900" name="Oval 100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901" name="Oval 101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902" name="Oval 102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903" name="Oval 103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904" name="Oval 104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905" name="Oval 105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906" name="Oval 106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907" name="Oval 107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908" name="Oval 108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909" name="Text Box 109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6910" name="Text Box 110"/>
          <p:cNvSpPr txBox="1">
            <a:spLocks noChangeArrowheads="1"/>
          </p:cNvSpPr>
          <p:nvPr/>
        </p:nvSpPr>
        <p:spPr bwMode="auto">
          <a:xfrm>
            <a:off x="3187700" y="55102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6911" name="Text Box 111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6912" name="Text Box 112"/>
          <p:cNvSpPr txBox="1">
            <a:spLocks noChangeArrowheads="1"/>
          </p:cNvSpPr>
          <p:nvPr/>
        </p:nvSpPr>
        <p:spPr bwMode="auto">
          <a:xfrm>
            <a:off x="2970213" y="25209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6913" name="Text Box 113"/>
          <p:cNvSpPr txBox="1">
            <a:spLocks noChangeArrowheads="1"/>
          </p:cNvSpPr>
          <p:nvPr/>
        </p:nvSpPr>
        <p:spPr bwMode="auto">
          <a:xfrm>
            <a:off x="4224338" y="31670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6914" name="Text Box 114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6915" name="Text Box 115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6916" name="Text Box 116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6917" name="Text Box 117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grpSp>
        <p:nvGrpSpPr>
          <p:cNvPr id="76918" name="Group 118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6919" name="Oval 1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20" name="Oval 1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21" name="Oval 1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22" name="Oval 1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6923" name="Text Box 123"/>
          <p:cNvSpPr txBox="1">
            <a:spLocks noChangeArrowheads="1"/>
          </p:cNvSpPr>
          <p:nvPr/>
        </p:nvSpPr>
        <p:spPr bwMode="auto">
          <a:xfrm>
            <a:off x="3363913" y="3702050"/>
            <a:ext cx="1320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srgbClr val="000000"/>
                </a:solidFill>
              </a:rPr>
              <a:t>neutralization</a:t>
            </a:r>
          </a:p>
        </p:txBody>
      </p:sp>
      <p:sp>
        <p:nvSpPr>
          <p:cNvPr id="76924" name="Text Box 124"/>
          <p:cNvSpPr txBox="1">
            <a:spLocks noChangeArrowheads="1"/>
          </p:cNvSpPr>
          <p:nvPr/>
        </p:nvSpPr>
        <p:spPr bwMode="auto">
          <a:xfrm>
            <a:off x="3081338" y="29083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grpSp>
        <p:nvGrpSpPr>
          <p:cNvPr id="76925" name="Group 125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6926" name="Oval 126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27" name="Oval 127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28" name="Oval 128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929" name="Text Box 129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FF0000"/>
                  </a:solidFill>
                </a:rPr>
                <a:t>+</a:t>
              </a:r>
              <a:endParaRPr lang="en-US" altLang="en-US" b="1" baseline="300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4479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7829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7830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31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32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33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7834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7835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36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37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38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7839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7840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41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42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43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7844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7845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46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47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48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7849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7850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51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52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53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7854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7855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56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57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58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7859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7860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61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62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63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7864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7865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66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67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68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7869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7870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71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72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73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7874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7875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76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77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78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7879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7880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81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82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83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7884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885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886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887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888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889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890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891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7892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7893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94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95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96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7897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7898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899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900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901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7902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grpSp>
        <p:nvGrpSpPr>
          <p:cNvPr id="77903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7904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905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906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907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7908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7909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7910" name="Text Box 86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7911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7912" name="Text Box 88"/>
          <p:cNvSpPr txBox="1">
            <a:spLocks noChangeArrowheads="1"/>
          </p:cNvSpPr>
          <p:nvPr/>
        </p:nvSpPr>
        <p:spPr bwMode="auto">
          <a:xfrm>
            <a:off x="2776538" y="53721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7913" name="Text Box 89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7914" name="Oval 90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15" name="Oval 91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Oval 92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17" name="Oval 93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18" name="Oval 94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19" name="Oval 95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20" name="Oval 96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21" name="Oval 97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22" name="Oval 98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23" name="Oval 99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24" name="Oval 100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25" name="Oval 101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26" name="Oval 102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27" name="Oval 103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28" name="Oval 104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29" name="Oval 105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30" name="Oval 10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31" name="Oval 10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32" name="Text Box 108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7933" name="Text Box 109"/>
          <p:cNvSpPr txBox="1">
            <a:spLocks noChangeArrowheads="1"/>
          </p:cNvSpPr>
          <p:nvPr/>
        </p:nvSpPr>
        <p:spPr bwMode="auto">
          <a:xfrm>
            <a:off x="3187700" y="55102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7934" name="Text Box 110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7935" name="Text Box 111"/>
          <p:cNvSpPr txBox="1">
            <a:spLocks noChangeArrowheads="1"/>
          </p:cNvSpPr>
          <p:nvPr/>
        </p:nvSpPr>
        <p:spPr bwMode="auto">
          <a:xfrm>
            <a:off x="2970213" y="25209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7936" name="Text Box 112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7937" name="Text Box 113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7938" name="Text Box 114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7939" name="Text Box 115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grpSp>
        <p:nvGrpSpPr>
          <p:cNvPr id="77940" name="Group 116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7941" name="Oval 11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942" name="Oval 11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943" name="Oval 11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944" name="Oval 12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7945" name="Oval 121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46" name="Oval 122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7947" name="Text Box 123"/>
          <p:cNvSpPr txBox="1">
            <a:spLocks noChangeArrowheads="1"/>
          </p:cNvSpPr>
          <p:nvPr/>
        </p:nvSpPr>
        <p:spPr bwMode="auto">
          <a:xfrm>
            <a:off x="3363913" y="3702050"/>
            <a:ext cx="1320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srgbClr val="000000"/>
                </a:solidFill>
              </a:rPr>
              <a:t>neutralization</a:t>
            </a:r>
          </a:p>
        </p:txBody>
      </p:sp>
      <p:sp>
        <p:nvSpPr>
          <p:cNvPr id="77948" name="Text Box 124"/>
          <p:cNvSpPr txBox="1">
            <a:spLocks noChangeArrowheads="1"/>
          </p:cNvSpPr>
          <p:nvPr/>
        </p:nvSpPr>
        <p:spPr bwMode="auto">
          <a:xfrm>
            <a:off x="3081338" y="29083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grpSp>
        <p:nvGrpSpPr>
          <p:cNvPr id="77949" name="Group 125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7950" name="Oval 126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951" name="Oval 127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952" name="Oval 128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953" name="Text Box 129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FF0000"/>
                  </a:solidFill>
                </a:rPr>
                <a:t>+</a:t>
              </a:r>
              <a:endParaRPr lang="en-US" altLang="en-US" b="1" baseline="300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4785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427" name="Text Box 3"/>
          <p:cNvSpPr txBox="1">
            <a:spLocks noChangeArrowheads="1"/>
          </p:cNvSpPr>
          <p:nvPr/>
        </p:nvSpPr>
        <p:spPr bwMode="auto">
          <a:xfrm>
            <a:off x="2982913" y="6376988"/>
            <a:ext cx="33131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accumulated dose (MGy)</a:t>
            </a:r>
          </a:p>
        </p:txBody>
      </p:sp>
      <p:sp>
        <p:nvSpPr>
          <p:cNvPr id="3175428" name="Text Box 4"/>
          <p:cNvSpPr txBox="1">
            <a:spLocks noChangeArrowheads="1"/>
          </p:cNvSpPr>
          <p:nvPr/>
        </p:nvSpPr>
        <p:spPr bwMode="auto">
          <a:xfrm rot="16200000">
            <a:off x="-1181100" y="36449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normalized total intensity</a:t>
            </a:r>
          </a:p>
        </p:txBody>
      </p:sp>
      <p:graphicFrame>
        <p:nvGraphicFramePr>
          <p:cNvPr id="3175429" name="Object 5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822325" y="411163"/>
          <a:ext cx="7442200" cy="616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43" name="Chart" r:id="rId3" imgW="7458196" imgH="6181749" progId="MSGraph.Chart.8">
                  <p:embed followColorScheme="full"/>
                </p:oleObj>
              </mc:Choice>
              <mc:Fallback>
                <p:oleObj name="Chart" r:id="rId3" imgW="7458196" imgH="6181749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325" y="411163"/>
                        <a:ext cx="7442200" cy="6169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430" name="Rectangle 6"/>
          <p:cNvSpPr>
            <a:spLocks noChangeArrowheads="1"/>
          </p:cNvSpPr>
          <p:nvPr/>
        </p:nvSpPr>
        <p:spPr bwMode="auto">
          <a:xfrm>
            <a:off x="5129213" y="1776413"/>
            <a:ext cx="2159000" cy="7286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</p:spPr>
        <p:txBody>
          <a:bodyPr/>
          <a:lstStyle/>
          <a:p>
            <a:r>
              <a:rPr lang="en-US" altLang="en-US" dirty="0"/>
              <a:t>Global Damage: scale</a:t>
            </a:r>
          </a:p>
        </p:txBody>
      </p:sp>
    </p:spTree>
    <p:extLst>
      <p:ext uri="{BB962C8B-B14F-4D97-AF65-F5344CB8AC3E}">
        <p14:creationId xmlns:p14="http://schemas.microsoft.com/office/powerpoint/2010/main" val="17146416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8852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8853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8854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55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56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57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8858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8859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60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61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62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8863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8864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65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66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67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8868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8869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70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71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72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8873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8874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75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76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77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8878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8879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80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81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82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8883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8884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85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86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87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8888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8889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90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91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92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8893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8894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95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96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897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8898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8899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00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01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02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8903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8904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05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06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07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8908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09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10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11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12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13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14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15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8916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8917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18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19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20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8921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8922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23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24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25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8926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grpSp>
        <p:nvGrpSpPr>
          <p:cNvPr id="78927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8928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29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30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31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8932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8933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8934" name="Text Box 86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8935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8936" name="Text Box 88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8937" name="Oval 89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38" name="Oval 90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39" name="Oval 91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40" name="Oval 92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41" name="Oval 93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42" name="Oval 94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43" name="Oval 95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44" name="Oval 96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45" name="Oval 97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46" name="Oval 98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47" name="Oval 99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48" name="Oval 100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49" name="Oval 101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50" name="Oval 102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51" name="Oval 103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52" name="Oval 104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53" name="Text Box 105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8954" name="Text Box 106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8955" name="Text Box 107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8956" name="Text Box 108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8957" name="Text Box 109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8958" name="Text Box 110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grpSp>
        <p:nvGrpSpPr>
          <p:cNvPr id="78959" name="Group 111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8960" name="Oval 11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61" name="Oval 11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62" name="Oval 11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63" name="Oval 11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8964" name="Oval 116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65" name="Oval 117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66" name="Oval 118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67" name="Oval 119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968" name="Text Box 120"/>
          <p:cNvSpPr txBox="1">
            <a:spLocks noChangeArrowheads="1"/>
          </p:cNvSpPr>
          <p:nvPr/>
        </p:nvSpPr>
        <p:spPr bwMode="auto">
          <a:xfrm>
            <a:off x="2840038" y="5126038"/>
            <a:ext cx="1320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srgbClr val="000000"/>
                </a:solidFill>
              </a:rPr>
              <a:t>neutralization</a:t>
            </a:r>
          </a:p>
        </p:txBody>
      </p:sp>
      <p:grpSp>
        <p:nvGrpSpPr>
          <p:cNvPr id="78969" name="Group 121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78970" name="Oval 122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71" name="Oval 123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72" name="Oval 124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73" name="Oval 125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8974" name="Text Box 126"/>
          <p:cNvSpPr txBox="1">
            <a:spLocks noChangeArrowheads="1"/>
          </p:cNvSpPr>
          <p:nvPr/>
        </p:nvSpPr>
        <p:spPr bwMode="auto">
          <a:xfrm>
            <a:off x="2382838" y="3028950"/>
            <a:ext cx="1320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srgbClr val="000000"/>
                </a:solidFill>
              </a:rPr>
              <a:t>neutralization</a:t>
            </a:r>
          </a:p>
        </p:txBody>
      </p:sp>
      <p:grpSp>
        <p:nvGrpSpPr>
          <p:cNvPr id="78975" name="Group 127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8976" name="Oval 128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77" name="Oval 129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78" name="Oval 130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979" name="Text Box 131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FF0000"/>
                  </a:solidFill>
                </a:rPr>
                <a:t>+</a:t>
              </a:r>
              <a:endParaRPr lang="en-US" altLang="en-US" b="1" baseline="300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1674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9876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9877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9878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79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80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81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9882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9883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84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85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86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9887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9888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89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0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1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9892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9893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4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5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6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9897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9898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9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00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01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9902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9903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04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05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06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9907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9908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09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0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1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9912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9913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4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5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6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9917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9918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9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20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21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9922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9923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24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25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26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9927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9928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29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30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31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9932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33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34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35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36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37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38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39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9940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9941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42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43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44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9945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9946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47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48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49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9950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grpSp>
        <p:nvGrpSpPr>
          <p:cNvPr id="79951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9952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53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54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55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9956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9957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9958" name="Text Box 86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9959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9960" name="Text Box 88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9961" name="Oval 89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62" name="Oval 90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63" name="Oval 91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64" name="Oval 92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65" name="Oval 93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66" name="Oval 94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67" name="Oval 95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68" name="Oval 96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69" name="Oval 97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70" name="Oval 98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71" name="Oval 99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72" name="Oval 100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73" name="Oval 101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74" name="Oval 102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75" name="Oval 103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76" name="Oval 104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77" name="Text Box 105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9978" name="Text Box 106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9979" name="Text Box 107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9980" name="Text Box 108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9981" name="Text Box 109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79982" name="Text Box 110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grpSp>
        <p:nvGrpSpPr>
          <p:cNvPr id="79983" name="Group 111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9984" name="Oval 11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85" name="Oval 11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86" name="Oval 11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87" name="Oval 11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9988" name="Oval 116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89" name="Oval 117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90" name="Oval 118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91" name="Oval 119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992" name="Text Box 120"/>
          <p:cNvSpPr txBox="1">
            <a:spLocks noChangeArrowheads="1"/>
          </p:cNvSpPr>
          <p:nvPr/>
        </p:nvSpPr>
        <p:spPr bwMode="auto">
          <a:xfrm>
            <a:off x="6937375" y="5473700"/>
            <a:ext cx="112712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srgbClr val="000000"/>
                </a:solidFill>
              </a:rPr>
              <a:t>attachment</a:t>
            </a:r>
          </a:p>
        </p:txBody>
      </p:sp>
      <p:grpSp>
        <p:nvGrpSpPr>
          <p:cNvPr id="79993" name="Group 121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79994" name="Oval 122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95" name="Oval 123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96" name="Oval 124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97" name="Oval 125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9998" name="Group 126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9999" name="Oval 127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000" name="Oval 128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001" name="Oval 129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002" name="Text Box 130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FF0000"/>
                  </a:solidFill>
                </a:rPr>
                <a:t>+</a:t>
              </a:r>
              <a:endParaRPr lang="en-US" altLang="en-US" b="1" baseline="300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75740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80900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0901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0902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03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04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05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0906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0907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08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09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10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0911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80912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13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14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15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0916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0917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18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19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0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0921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0922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3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4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5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0926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0927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8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9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0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0931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0932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3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4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5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0936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0937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8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9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40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0941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0942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43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44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45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0946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80947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48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49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50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0951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0952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53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54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55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0956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57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58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59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60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61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62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63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0964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0965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66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67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68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0969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0970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71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72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73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0974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grpSp>
        <p:nvGrpSpPr>
          <p:cNvPr id="80975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0976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77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78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79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0980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80981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80982" name="Text Box 86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80983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80984" name="Text Box 88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80985" name="Oval 89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86" name="Oval 90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87" name="Oval 91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88" name="Oval 92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89" name="Oval 93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90" name="Oval 94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91" name="Oval 95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92" name="Oval 96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93" name="Oval 97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94" name="Oval 98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95" name="Oval 99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96" name="Oval 100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97" name="Oval 101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98" name="Oval 102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99" name="Oval 103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000" name="Oval 104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001" name="Text Box 105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1002" name="Text Box 106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1003" name="Text Box 107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1004" name="Text Box 108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1005" name="Text Box 109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1006" name="Text Box 110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grpSp>
        <p:nvGrpSpPr>
          <p:cNvPr id="81007" name="Group 111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1008" name="Oval 11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009" name="Oval 11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010" name="Oval 11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011" name="Oval 11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1012" name="Oval 116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013" name="Oval 117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014" name="Oval 118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015" name="Oval 119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016" name="Oval 120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017" name="Text Box 121"/>
          <p:cNvSpPr txBox="1">
            <a:spLocks noChangeArrowheads="1"/>
          </p:cNvSpPr>
          <p:nvPr/>
        </p:nvSpPr>
        <p:spPr bwMode="auto">
          <a:xfrm>
            <a:off x="6934200" y="5473700"/>
            <a:ext cx="112712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srgbClr val="000000"/>
                </a:solidFill>
              </a:rPr>
              <a:t>attachment</a:t>
            </a:r>
          </a:p>
        </p:txBody>
      </p:sp>
      <p:grpSp>
        <p:nvGrpSpPr>
          <p:cNvPr id="81018" name="Group 122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1019" name="Oval 123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020" name="Oval 124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021" name="Oval 125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022" name="Oval 126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1023" name="Group 127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1024" name="Oval 128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025" name="Oval 129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026" name="Oval 130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027" name="Text Box 131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FF0000"/>
                  </a:solidFill>
                </a:rPr>
                <a:t>+</a:t>
              </a:r>
              <a:endParaRPr lang="en-US" altLang="en-US" b="1" baseline="300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90411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81924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1925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1926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27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28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29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1930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1931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32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33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34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1935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81936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37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38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39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1940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1941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42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43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44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1945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1946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47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48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49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1950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1951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2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3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4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1955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1956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7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8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9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1960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1961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62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63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64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1965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1966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67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68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69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1970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81971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72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73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74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1975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1976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77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78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79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1980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81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82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83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84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85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86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87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1988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1989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90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91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92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1993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1994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95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96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97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1998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grpSp>
        <p:nvGrpSpPr>
          <p:cNvPr id="81999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2000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001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002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003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2004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82005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82006" name="Text Box 86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82007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82008" name="Text Box 88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82009" name="Oval 89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010" name="Oval 90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011" name="Oval 91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012" name="Oval 92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013" name="Oval 93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014" name="Oval 94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015" name="Oval 95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016" name="Oval 96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017" name="Oval 97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018" name="Oval 98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019" name="Oval 99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020" name="Oval 100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021" name="Oval 101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022" name="Oval 102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023" name="Oval 103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024" name="Oval 104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025" name="Text Box 105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2026" name="Text Box 106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2027" name="Text Box 107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2028" name="Text Box 108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2029" name="Text Box 109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2030" name="Text Box 110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grpSp>
        <p:nvGrpSpPr>
          <p:cNvPr id="82031" name="Group 111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2032" name="Oval 11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033" name="Oval 11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034" name="Oval 11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035" name="Oval 11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2036" name="Oval 116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037" name="Oval 117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038" name="Oval 118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039" name="Oval 119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2040" name="Oval 120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2041" name="Group 121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2042" name="Oval 122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043" name="Oval 123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044" name="Oval 124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045" name="Oval 125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2046" name="Text Box 126"/>
          <p:cNvSpPr txBox="1">
            <a:spLocks noChangeArrowheads="1"/>
          </p:cNvSpPr>
          <p:nvPr/>
        </p:nvSpPr>
        <p:spPr bwMode="auto">
          <a:xfrm>
            <a:off x="4541838" y="5995988"/>
            <a:ext cx="112712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srgbClr val="000000"/>
                </a:solidFill>
              </a:rPr>
              <a:t>attachment</a:t>
            </a:r>
          </a:p>
        </p:txBody>
      </p:sp>
      <p:sp>
        <p:nvSpPr>
          <p:cNvPr id="82047" name="Text Box 127"/>
          <p:cNvSpPr txBox="1">
            <a:spLocks noChangeArrowheads="1"/>
          </p:cNvSpPr>
          <p:nvPr/>
        </p:nvSpPr>
        <p:spPr bwMode="auto">
          <a:xfrm>
            <a:off x="5537200" y="1474788"/>
            <a:ext cx="112712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srgbClr val="000000"/>
                </a:solidFill>
              </a:rPr>
              <a:t>attachment</a:t>
            </a:r>
          </a:p>
        </p:txBody>
      </p:sp>
      <p:grpSp>
        <p:nvGrpSpPr>
          <p:cNvPr id="82048" name="Group 128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2049" name="Oval 129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050" name="Oval 130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051" name="Oval 131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052" name="Text Box 132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FF0000"/>
                  </a:solidFill>
                </a:rPr>
                <a:t>+</a:t>
              </a:r>
              <a:endParaRPr lang="en-US" altLang="en-US" b="1" baseline="300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59363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82948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2949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2950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51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52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53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2954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2955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56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57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58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2959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82960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1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2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3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2964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2965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6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7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68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2969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2970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71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72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73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2974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2975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76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77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78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2979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2980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81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82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83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2984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2985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86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87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88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2989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2990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91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92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93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2994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82995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96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97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998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2999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3000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001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002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003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3004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05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06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07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08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09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10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11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3012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3013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014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015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016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3017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3018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019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020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021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3022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grpSp>
        <p:nvGrpSpPr>
          <p:cNvPr id="83023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3024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025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026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027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3028" name="Text Box 84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83029" name="Text Box 85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83030" name="Text Box 86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83031" name="Oval 87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32" name="Oval 88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33" name="Oval 89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34" name="Oval 90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35" name="Oval 91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36" name="Oval 92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37" name="Oval 93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38" name="Oval 94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39" name="Oval 95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40" name="Oval 96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41" name="Oval 97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42" name="Oval 98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43" name="Oval 99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44" name="Oval 100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45" name="Oval 101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46" name="Oval 102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47" name="Text Box 103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3048" name="Text Box 104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3049" name="Text Box 105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3050" name="Text Box 106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3051" name="Text Box 107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3052" name="Text Box 108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grpSp>
        <p:nvGrpSpPr>
          <p:cNvPr id="83053" name="Group 109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3054" name="Oval 1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055" name="Oval 1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056" name="Oval 1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057" name="Oval 1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3058" name="Oval 114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59" name="Oval 115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60" name="Oval 116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61" name="Oval 117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62" name="Oval 118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63" name="Text Box 119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83064" name="Oval 120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3065" name="Group 121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3066" name="Oval 122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067" name="Oval 123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068" name="Oval 124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069" name="Oval 125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3070" name="Oval 126"/>
          <p:cNvSpPr>
            <a:spLocks noChangeAspect="1" noChangeArrowheads="1"/>
          </p:cNvSpPr>
          <p:nvPr/>
        </p:nvSpPr>
        <p:spPr bwMode="auto">
          <a:xfrm rot="15056320">
            <a:off x="4616450" y="1900238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071" name="Text Box 127"/>
          <p:cNvSpPr txBox="1">
            <a:spLocks noChangeArrowheads="1"/>
          </p:cNvSpPr>
          <p:nvPr/>
        </p:nvSpPr>
        <p:spPr bwMode="auto">
          <a:xfrm>
            <a:off x="5126038" y="115093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grpSp>
        <p:nvGrpSpPr>
          <p:cNvPr id="83072" name="Group 128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3073" name="Oval 129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074" name="Oval 130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075" name="Oval 131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076" name="Text Box 132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FF0000"/>
                  </a:solidFill>
                </a:rPr>
                <a:t>+</a:t>
              </a:r>
              <a:endParaRPr lang="en-US" altLang="en-US" b="1" baseline="300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7867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3971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3972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3973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974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975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976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3977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3978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979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980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981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3982" name="Group 14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83983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984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985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986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3987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3988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989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990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991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3992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3993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994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995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996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3997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3998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999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00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01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4002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4003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04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05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06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4007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4008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09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10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11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4012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4013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14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15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16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4017" name="Group 49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84018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19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20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21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4022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4023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24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25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26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4027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28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29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30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31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32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33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34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4035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4036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37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38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39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4040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4041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42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43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44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4045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4046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47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48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49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4050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84051" name="Text Box 83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84052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53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54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55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56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57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58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59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60" name="Oval 92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61" name="Oval 93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62" name="Oval 94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63" name="Oval 95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64" name="Oval 96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65" name="Oval 97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66" name="Oval 98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67" name="Oval 99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68" name="Text Box 100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4069" name="Text Box 101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4070" name="Text Box 102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4071" name="Text Box 103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4072" name="Text Box 104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grpSp>
        <p:nvGrpSpPr>
          <p:cNvPr id="84073" name="Group 105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4074" name="Oval 10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75" name="Oval 10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76" name="Oval 10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77" name="Oval 10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4078" name="Oval 110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79" name="Oval 111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80" name="Oval 112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81" name="Oval 113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82" name="Oval 114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83" name="Text Box 115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84084" name="Oval 116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4085" name="Group 117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4086" name="Oval 118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87" name="Oval 119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88" name="Oval 120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089" name="Oval 121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4090" name="Oval 122"/>
          <p:cNvSpPr>
            <a:spLocks noChangeAspect="1" noChangeArrowheads="1"/>
          </p:cNvSpPr>
          <p:nvPr/>
        </p:nvSpPr>
        <p:spPr bwMode="auto">
          <a:xfrm rot="15056320">
            <a:off x="4616450" y="1900238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91" name="Text Box 123"/>
          <p:cNvSpPr txBox="1">
            <a:spLocks noChangeArrowheads="1"/>
          </p:cNvSpPr>
          <p:nvPr/>
        </p:nvSpPr>
        <p:spPr bwMode="auto">
          <a:xfrm>
            <a:off x="5126038" y="115093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84092" name="Oval 124"/>
          <p:cNvSpPr>
            <a:spLocks noChangeAspect="1" noChangeArrowheads="1"/>
          </p:cNvSpPr>
          <p:nvPr/>
        </p:nvSpPr>
        <p:spPr bwMode="auto">
          <a:xfrm rot="-4744189">
            <a:off x="1487487" y="21399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93" name="Oval 125"/>
          <p:cNvSpPr>
            <a:spLocks noChangeAspect="1" noChangeArrowheads="1"/>
          </p:cNvSpPr>
          <p:nvPr/>
        </p:nvSpPr>
        <p:spPr bwMode="auto">
          <a:xfrm rot="-5016168">
            <a:off x="2446337" y="25463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94" name="Text Box 126"/>
          <p:cNvSpPr txBox="1">
            <a:spLocks noChangeArrowheads="1"/>
          </p:cNvSpPr>
          <p:nvPr/>
        </p:nvSpPr>
        <p:spPr bwMode="auto">
          <a:xfrm>
            <a:off x="3071813" y="169545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84095" name="Text Box 127"/>
          <p:cNvSpPr txBox="1">
            <a:spLocks noChangeArrowheads="1"/>
          </p:cNvSpPr>
          <p:nvPr/>
        </p:nvSpPr>
        <p:spPr bwMode="auto">
          <a:xfrm>
            <a:off x="2249488" y="12969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84096" name="Oval 128"/>
          <p:cNvSpPr>
            <a:spLocks noChangeAspect="1" noChangeArrowheads="1"/>
          </p:cNvSpPr>
          <p:nvPr/>
        </p:nvSpPr>
        <p:spPr bwMode="auto">
          <a:xfrm rot="23586493">
            <a:off x="7032625" y="402431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4097" name="Oval 129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4098" name="Group 130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4099" name="Oval 131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100" name="Oval 132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101" name="Oval 133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102" name="Text Box 134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FF0000"/>
                  </a:solidFill>
                </a:rPr>
                <a:t>+</a:t>
              </a:r>
              <a:endParaRPr lang="en-US" altLang="en-US" b="1" baseline="300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53023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4995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4996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4997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998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999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00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5001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5002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03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04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05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5006" name="Group 14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85007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08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09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10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5011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5012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13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14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15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5016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5017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18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19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20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5021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5022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23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24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25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5026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5027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28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29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30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5031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5032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33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34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35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5036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5037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38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39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40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5041" name="Group 49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85042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43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44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45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5046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5047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48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49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50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5051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052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053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054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055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056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057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058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5059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5060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61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62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63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5064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5065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66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67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68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5069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5070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71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72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73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5074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85075" name="Text Box 83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85076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077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078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079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080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081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082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083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084" name="Oval 92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085" name="Oval 93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086" name="Oval 94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087" name="Oval 95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088" name="Oval 96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089" name="Oval 97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090" name="Oval 98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091" name="Oval 99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092" name="Text Box 100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5093" name="Text Box 101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5094" name="Text Box 102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5095" name="Text Box 103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5096" name="Text Box 104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grpSp>
        <p:nvGrpSpPr>
          <p:cNvPr id="85097" name="Group 105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5098" name="Oval 10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99" name="Oval 10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100" name="Oval 10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101" name="Oval 10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5102" name="Oval 110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103" name="Oval 111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104" name="Oval 112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105" name="Oval 113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106" name="Oval 114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107" name="Text Box 115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85108" name="Oval 116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5109" name="Group 117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5110" name="Oval 118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111" name="Oval 119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112" name="Oval 120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113" name="Oval 121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5114" name="Oval 122"/>
          <p:cNvSpPr>
            <a:spLocks noChangeAspect="1" noChangeArrowheads="1"/>
          </p:cNvSpPr>
          <p:nvPr/>
        </p:nvSpPr>
        <p:spPr bwMode="auto">
          <a:xfrm rot="15056320">
            <a:off x="4616450" y="1900238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115" name="Text Box 123"/>
          <p:cNvSpPr txBox="1">
            <a:spLocks noChangeArrowheads="1"/>
          </p:cNvSpPr>
          <p:nvPr/>
        </p:nvSpPr>
        <p:spPr bwMode="auto">
          <a:xfrm>
            <a:off x="5126038" y="115093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85116" name="Oval 124"/>
          <p:cNvSpPr>
            <a:spLocks noChangeAspect="1" noChangeArrowheads="1"/>
          </p:cNvSpPr>
          <p:nvPr/>
        </p:nvSpPr>
        <p:spPr bwMode="auto">
          <a:xfrm rot="-4744189">
            <a:off x="1487487" y="21399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117" name="Oval 125"/>
          <p:cNvSpPr>
            <a:spLocks noChangeAspect="1" noChangeArrowheads="1"/>
          </p:cNvSpPr>
          <p:nvPr/>
        </p:nvSpPr>
        <p:spPr bwMode="auto">
          <a:xfrm rot="-5016168">
            <a:off x="2446337" y="25463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118" name="Text Box 126"/>
          <p:cNvSpPr txBox="1">
            <a:spLocks noChangeArrowheads="1"/>
          </p:cNvSpPr>
          <p:nvPr/>
        </p:nvSpPr>
        <p:spPr bwMode="auto">
          <a:xfrm>
            <a:off x="3071813" y="169545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85119" name="Text Box 127"/>
          <p:cNvSpPr txBox="1">
            <a:spLocks noChangeArrowheads="1"/>
          </p:cNvSpPr>
          <p:nvPr/>
        </p:nvSpPr>
        <p:spPr bwMode="auto">
          <a:xfrm>
            <a:off x="2249488" y="12969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85120" name="Oval 128"/>
          <p:cNvSpPr>
            <a:spLocks noChangeAspect="1" noChangeArrowheads="1"/>
          </p:cNvSpPr>
          <p:nvPr/>
        </p:nvSpPr>
        <p:spPr bwMode="auto">
          <a:xfrm rot="23586493">
            <a:off x="7032625" y="402431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121" name="Oval 129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5123" name="Group 131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5124" name="Oval 132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125" name="Oval 133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126" name="Oval 134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127" name="Text Box 135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FF0000"/>
                  </a:solidFill>
                </a:rPr>
                <a:t>+</a:t>
              </a:r>
              <a:endParaRPr lang="en-US" altLang="en-US" b="1" baseline="30000">
                <a:solidFill>
                  <a:srgbClr val="FF0000"/>
                </a:solidFill>
              </a:endParaRPr>
            </a:p>
          </p:txBody>
        </p:sp>
      </p:grpSp>
      <p:sp>
        <p:nvSpPr>
          <p:cNvPr id="85128" name="Text Box 136"/>
          <p:cNvSpPr txBox="1">
            <a:spLocks noChangeArrowheads="1"/>
          </p:cNvSpPr>
          <p:nvPr/>
        </p:nvSpPr>
        <p:spPr bwMode="auto">
          <a:xfrm rot="-2137557">
            <a:off x="7550150" y="2705100"/>
            <a:ext cx="93821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srgbClr val="000000"/>
                </a:solidFill>
              </a:rPr>
              <a:t>solvation</a:t>
            </a:r>
          </a:p>
        </p:txBody>
      </p:sp>
    </p:spTree>
    <p:extLst>
      <p:ext uri="{BB962C8B-B14F-4D97-AF65-F5344CB8AC3E}">
        <p14:creationId xmlns:p14="http://schemas.microsoft.com/office/powerpoint/2010/main" val="17611763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initial effects</a:t>
            </a:r>
          </a:p>
        </p:txBody>
      </p:sp>
      <p:sp>
        <p:nvSpPr>
          <p:cNvPr id="86019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6020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86021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22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23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24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6025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86026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27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28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29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6030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86031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32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33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34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6035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86036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37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38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39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6040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86041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42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43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44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6045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86046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47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48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49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6050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86051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52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53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54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6055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86056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57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58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59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6060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86061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62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63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64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6065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86066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67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68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69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6070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86071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72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73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74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6075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076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077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078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079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080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081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082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6083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86084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85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86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87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6088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86089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90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91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92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6093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86094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95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96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097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6098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86099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CC"/>
                </a:solidFill>
              </a:rPr>
              <a:t>e</a:t>
            </a:r>
            <a:r>
              <a:rPr lang="en-US" alt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86100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101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102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103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104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105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106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107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108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109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110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111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112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113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114" name="Text Box 98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6115" name="Text Box 99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6116" name="Text Box 100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6117" name="Text Box 101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sp>
        <p:nvSpPr>
          <p:cNvPr id="86118" name="Text Box 102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0000"/>
                </a:solidFill>
              </a:rPr>
              <a:t>+</a:t>
            </a:r>
            <a:endParaRPr lang="en-US" altLang="en-US" b="1" baseline="30000">
              <a:solidFill>
                <a:srgbClr val="FF0000"/>
              </a:solidFill>
            </a:endParaRPr>
          </a:p>
        </p:txBody>
      </p:sp>
      <p:grpSp>
        <p:nvGrpSpPr>
          <p:cNvPr id="86119" name="Group 103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86120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121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122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123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6124" name="Oval 108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125" name="Oval 109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126" name="Oval 110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127" name="Oval 111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128" name="Oval 112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129" name="Text Box 113"/>
          <p:cNvSpPr txBox="1">
            <a:spLocks noChangeArrowheads="1"/>
          </p:cNvSpPr>
          <p:nvPr/>
        </p:nvSpPr>
        <p:spPr bwMode="auto">
          <a:xfrm>
            <a:off x="4800600" y="487362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86130" name="Oval 114"/>
          <p:cNvSpPr>
            <a:spLocks noChangeAspect="1" noChangeArrowheads="1"/>
          </p:cNvSpPr>
          <p:nvPr/>
        </p:nvSpPr>
        <p:spPr bwMode="auto">
          <a:xfrm rot="19715977">
            <a:off x="3840163" y="54927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6131" name="Group 115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86132" name="Oval 116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133" name="Oval 117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134" name="Oval 118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135" name="Oval 119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6136" name="Oval 120"/>
          <p:cNvSpPr>
            <a:spLocks noChangeAspect="1" noChangeArrowheads="1"/>
          </p:cNvSpPr>
          <p:nvPr/>
        </p:nvSpPr>
        <p:spPr bwMode="auto">
          <a:xfrm rot="15056320">
            <a:off x="4616450" y="1900238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137" name="Text Box 121"/>
          <p:cNvSpPr txBox="1">
            <a:spLocks noChangeArrowheads="1"/>
          </p:cNvSpPr>
          <p:nvPr/>
        </p:nvSpPr>
        <p:spPr bwMode="auto">
          <a:xfrm>
            <a:off x="5126038" y="115093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86138" name="Oval 122"/>
          <p:cNvSpPr>
            <a:spLocks noChangeAspect="1" noChangeArrowheads="1"/>
          </p:cNvSpPr>
          <p:nvPr/>
        </p:nvSpPr>
        <p:spPr bwMode="auto">
          <a:xfrm rot="-4744189">
            <a:off x="1487487" y="21399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139" name="Oval 123"/>
          <p:cNvSpPr>
            <a:spLocks noChangeAspect="1" noChangeArrowheads="1"/>
          </p:cNvSpPr>
          <p:nvPr/>
        </p:nvSpPr>
        <p:spPr bwMode="auto">
          <a:xfrm rot="-5016168">
            <a:off x="2446337" y="2546351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140" name="Text Box 124"/>
          <p:cNvSpPr txBox="1">
            <a:spLocks noChangeArrowheads="1"/>
          </p:cNvSpPr>
          <p:nvPr/>
        </p:nvSpPr>
        <p:spPr bwMode="auto">
          <a:xfrm>
            <a:off x="3071813" y="169545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86141" name="Text Box 125"/>
          <p:cNvSpPr txBox="1">
            <a:spLocks noChangeArrowheads="1"/>
          </p:cNvSpPr>
          <p:nvPr/>
        </p:nvSpPr>
        <p:spPr bwMode="auto">
          <a:xfrm>
            <a:off x="2249488" y="12969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</a:rPr>
              <a:t>-</a:t>
            </a:r>
            <a:endParaRPr lang="en-US" altLang="en-US" sz="2800" b="1" baseline="30000">
              <a:solidFill>
                <a:srgbClr val="0000CC"/>
              </a:solidFill>
            </a:endParaRPr>
          </a:p>
        </p:txBody>
      </p:sp>
      <p:grpSp>
        <p:nvGrpSpPr>
          <p:cNvPr id="86142" name="Group 126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86143" name="Oval 127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144" name="Oval 128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145" name="Oval 129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6146" name="Oval 130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6147" name="Text Box 131"/>
          <p:cNvSpPr txBox="1">
            <a:spLocks noChangeArrowheads="1"/>
          </p:cNvSpPr>
          <p:nvPr/>
        </p:nvSpPr>
        <p:spPr bwMode="auto">
          <a:xfrm rot="-2137557">
            <a:off x="7550150" y="2705100"/>
            <a:ext cx="93821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>
                <a:solidFill>
                  <a:srgbClr val="000000"/>
                </a:solidFill>
              </a:rPr>
              <a:t>solvation</a:t>
            </a:r>
          </a:p>
        </p:txBody>
      </p:sp>
      <p:grpSp>
        <p:nvGrpSpPr>
          <p:cNvPr id="86148" name="Group 132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86149" name="Oval 133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150" name="Oval 134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151" name="Oval 135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152" name="Text Box 136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FF0000"/>
                  </a:solidFill>
                </a:rPr>
                <a:t>+</a:t>
              </a:r>
              <a:endParaRPr lang="en-US" altLang="en-US" b="1" baseline="300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18942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Solvated electron</a:t>
            </a:r>
          </a:p>
        </p:txBody>
      </p:sp>
      <p:sp>
        <p:nvSpPr>
          <p:cNvPr id="239619" name="Text Box 3"/>
          <p:cNvSpPr txBox="1">
            <a:spLocks noChangeArrowheads="1"/>
          </p:cNvSpPr>
          <p:nvPr/>
        </p:nvSpPr>
        <p:spPr bwMode="auto">
          <a:xfrm>
            <a:off x="4213225" y="3603625"/>
            <a:ext cx="614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b="1">
                <a:solidFill>
                  <a:srgbClr val="0000CC"/>
                </a:solidFill>
              </a:rPr>
              <a:t>e</a:t>
            </a:r>
            <a:r>
              <a:rPr lang="en-US" altLang="en-US" sz="2400" b="1" baseline="30000">
                <a:solidFill>
                  <a:srgbClr val="0000CC"/>
                </a:solidFill>
              </a:rPr>
              <a:t>-</a:t>
            </a:r>
          </a:p>
        </p:txBody>
      </p:sp>
      <p:pic>
        <p:nvPicPr>
          <p:cNvPr id="239620" name="Picture 4" descr="640px-Water_molecule_3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3033713"/>
            <a:ext cx="1574800" cy="147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621" name="Picture 5" descr="640px-Water_molecule_3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63" y="4979988"/>
            <a:ext cx="1931987" cy="166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622" name="Picture 6" descr="640px-Water_molecule_3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2199">
            <a:off x="4766469" y="1221581"/>
            <a:ext cx="1574800" cy="147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623" name="Picture 7" descr="640px-Water_molecule_3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301">
            <a:off x="-919163" y="198438"/>
            <a:ext cx="1943101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624" name="Picture 8" descr="640px-Water_molecule_3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88603">
            <a:off x="7834313" y="2762250"/>
            <a:ext cx="1943100" cy="16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9544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062 0.38888 C -0.22135 0.30023 -0.20208 0.21157 -0.15365 0.13101 C -0.10521 0.05046 0.0033 -0.09028 0.05 -0.09491 C 0.0967 -0.09954 0.09653 0.06851 0.12691 0.1037 C 0.15712 0.13888 0.19983 0.12731 0.23247 0.1162 C 0.26493 0.10509 0.31372 0.06134 0.32135 0.03703 C 0.32899 0.01273 0.30451 -0.00672 0.27882 -0.02963 C 0.25313 -0.05255 0.21319 -0.10487 0.16667 -0.1 C 0.12014 -0.09514 0.02778 -0.01667 5.55556E-7 7.40741E-7 " pathEditMode="relative" ptsTypes="aaaaaaaaA">
                                      <p:cBhvr>
                                        <p:cTn id="8" dur="2000" fill="hold"/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19" grpId="0"/>
      <p:bldP spid="239619" grpId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Solvated electron</a:t>
            </a:r>
          </a:p>
        </p:txBody>
      </p:sp>
      <p:sp>
        <p:nvSpPr>
          <p:cNvPr id="240643" name="Text Box 3"/>
          <p:cNvSpPr txBox="1">
            <a:spLocks noChangeArrowheads="1"/>
          </p:cNvSpPr>
          <p:nvPr/>
        </p:nvSpPr>
        <p:spPr bwMode="auto">
          <a:xfrm>
            <a:off x="4213225" y="3603625"/>
            <a:ext cx="614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400" b="1">
                <a:solidFill>
                  <a:srgbClr val="0000CC"/>
                </a:solidFill>
              </a:rPr>
              <a:t>e</a:t>
            </a:r>
            <a:r>
              <a:rPr lang="en-US" altLang="en-US" sz="2400" b="1" baseline="30000">
                <a:solidFill>
                  <a:srgbClr val="0000CC"/>
                </a:solidFill>
              </a:rPr>
              <a:t>-</a:t>
            </a:r>
          </a:p>
        </p:txBody>
      </p:sp>
      <p:pic>
        <p:nvPicPr>
          <p:cNvPr id="240644" name="Picture 4" descr="640px-Water_molecule_3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75775">
            <a:off x="1461294" y="3034506"/>
            <a:ext cx="1574800" cy="147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5" name="Picture 5" descr="640px-Water_molecule_3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59728">
            <a:off x="4513263" y="4979988"/>
            <a:ext cx="1931987" cy="166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6" name="Picture 6" descr="640px-Water_molecule_3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7986">
            <a:off x="4767263" y="1220788"/>
            <a:ext cx="1574800" cy="147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7" name="Picture 7" descr="640px-Water_molecule_3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74586">
            <a:off x="-919956" y="199231"/>
            <a:ext cx="1943100" cy="16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8" name="Picture 8" descr="640px-Water_molecule_3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0" y="2627313"/>
            <a:ext cx="1671638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7977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2656</TotalTime>
  <Words>4336</Words>
  <Application>Microsoft Office PowerPoint</Application>
  <PresentationFormat>On-screen Show (4:3)</PresentationFormat>
  <Paragraphs>1366</Paragraphs>
  <Slides>354</Slides>
  <Notes>6</Notes>
  <HiddenSlides>8</HiddenSlides>
  <MMClips>22</MMClips>
  <ScaleCrop>false</ScaleCrop>
  <HeadingPairs>
    <vt:vector size="6" baseType="variant">
      <vt:variant>
        <vt:lpstr>Theme</vt:lpstr>
      </vt:variant>
      <vt:variant>
        <vt:i4>15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354</vt:i4>
      </vt:variant>
    </vt:vector>
  </HeadingPairs>
  <TitlesOfParts>
    <vt:vector size="371" baseType="lpstr">
      <vt:lpstr>Default Design</vt:lpstr>
      <vt:lpstr>1_Default Design</vt:lpstr>
      <vt:lpstr>2_Default Design</vt:lpstr>
      <vt:lpstr>3_Default Design</vt:lpstr>
      <vt:lpstr>Office Theme</vt:lpstr>
      <vt:lpstr>4_Default Design</vt:lpstr>
      <vt:lpstr>5_Default Design</vt:lpstr>
      <vt:lpstr>6_Default Design</vt:lpstr>
      <vt:lpstr>7_Default Design</vt:lpstr>
      <vt:lpstr>1_Office Theme</vt:lpstr>
      <vt:lpstr>8_Default Design</vt:lpstr>
      <vt:lpstr>9_Default Design</vt:lpstr>
      <vt:lpstr>10_Default Design</vt:lpstr>
      <vt:lpstr>11_Default Design</vt:lpstr>
      <vt:lpstr>12_Default Design</vt:lpstr>
      <vt:lpstr>Chart</vt:lpstr>
      <vt:lpstr>Equation</vt:lpstr>
      <vt:lpstr>“Success rate” of structures</vt:lpstr>
      <vt:lpstr>Why do structures fail?</vt:lpstr>
      <vt:lpstr>Why do structures fail?</vt:lpstr>
      <vt:lpstr>Types of radiation damage</vt:lpstr>
      <vt:lpstr>Global Damage: scale</vt:lpstr>
      <vt:lpstr>Global Damage: scale</vt:lpstr>
      <vt:lpstr>Types of radiation damage</vt:lpstr>
      <vt:lpstr>Global Damage: B factor</vt:lpstr>
      <vt:lpstr>Global Damage: scale</vt:lpstr>
      <vt:lpstr>Radiation Damage Model</vt:lpstr>
      <vt:lpstr>resolution dependence of global damage</vt:lpstr>
      <vt:lpstr>resolution dependence of global damage</vt:lpstr>
      <vt:lpstr>resolution dependence of global damage</vt:lpstr>
      <vt:lpstr>Radiation Damage Model</vt:lpstr>
      <vt:lpstr>Radiation Damage Model</vt:lpstr>
      <vt:lpstr>Radiation Damage Model</vt:lpstr>
      <vt:lpstr>Radiation Damage Model</vt:lpstr>
      <vt:lpstr>Radiation Damage Model</vt:lpstr>
      <vt:lpstr>Radiation Damage Model</vt:lpstr>
      <vt:lpstr>Radiation Damage Model</vt:lpstr>
      <vt:lpstr>10 MGy/Å</vt:lpstr>
      <vt:lpstr>PowerPoint Presentation</vt:lpstr>
      <vt:lpstr>PowerPoint Presentation</vt:lpstr>
      <vt:lpstr>Types of radiation damage</vt:lpstr>
      <vt:lpstr>Riso vs dose</vt:lpstr>
      <vt:lpstr>Riso vs dose</vt:lpstr>
      <vt:lpstr>Types of radiation damage</vt:lpstr>
      <vt:lpstr>Specific damage</vt:lpstr>
      <vt:lpstr>Types of radiation damage</vt:lpstr>
      <vt:lpstr>Specific damage</vt:lpstr>
      <vt:lpstr>PowerPoint Presentation</vt:lpstr>
      <vt:lpstr>PowerPoint Presentation</vt:lpstr>
      <vt:lpstr>Damage faster than photon hits!</vt:lpstr>
      <vt:lpstr>Damage faster than photon hits!</vt:lpstr>
      <vt:lpstr>PowerPoint Presentation</vt:lpstr>
      <vt:lpstr>PowerPoint Presentation</vt:lpstr>
      <vt:lpstr>PowerPoint Presentation</vt:lpstr>
      <vt:lpstr>No Damage in the Dark!</vt:lpstr>
      <vt:lpstr>Same experiment vs dose</vt:lpstr>
      <vt:lpstr>How can solid-state reactions be so fast?</vt:lpstr>
      <vt:lpstr>Where do photons go?</vt:lpstr>
      <vt:lpstr>Photonuclear absorption</vt:lpstr>
      <vt:lpstr>Photonuclear absorption</vt:lpstr>
      <vt:lpstr>Elastic scattering</vt:lpstr>
      <vt:lpstr>Elastic scattering</vt:lpstr>
      <vt:lpstr>Where do photons go?</vt:lpstr>
      <vt:lpstr>Elastic scattering</vt:lpstr>
      <vt:lpstr>Inelastic scattering</vt:lpstr>
      <vt:lpstr>Where do photons go?</vt:lpstr>
      <vt:lpstr>Where do photons go?</vt:lpstr>
      <vt:lpstr>Where do photons go?</vt:lpstr>
      <vt:lpstr>Photoelectric absorption</vt:lpstr>
      <vt:lpstr>Photoelectric absorption</vt:lpstr>
      <vt:lpstr>Fluorescence</vt:lpstr>
      <vt:lpstr>Fluorescence</vt:lpstr>
      <vt:lpstr>Auger emission</vt:lpstr>
      <vt:lpstr>Auger emission</vt:lpstr>
      <vt:lpstr>Where do photons go?</vt:lpstr>
      <vt:lpstr>Where do photons go?</vt:lpstr>
      <vt:lpstr>Where do photons go?</vt:lpstr>
      <vt:lpstr>Where do photons go?</vt:lpstr>
      <vt:lpstr>Where do photons go?</vt:lpstr>
      <vt:lpstr>Where do photons go?</vt:lpstr>
      <vt:lpstr>Where do photons go?</vt:lpstr>
      <vt:lpstr>Photoelectric absorption</vt:lpstr>
      <vt:lpstr>Photoelectric absorption</vt:lpstr>
      <vt:lpstr>Secondary ionization</vt:lpstr>
      <vt:lpstr>Secondary ionization</vt:lpstr>
      <vt:lpstr>Excitation</vt:lpstr>
      <vt:lpstr>Excitation</vt:lpstr>
      <vt:lpstr>Excitation</vt:lpstr>
      <vt:lpstr>Excitation</vt:lpstr>
      <vt:lpstr>Electron attachment</vt:lpstr>
      <vt:lpstr>Electron attachment</vt:lpstr>
      <vt:lpstr>Sample atoms</vt:lpstr>
      <vt:lpstr>Sample atoms</vt:lpstr>
      <vt:lpstr>Primary ionization</vt:lpstr>
      <vt:lpstr>Secondary ionizations</vt:lpstr>
      <vt:lpstr>Ionization track</vt:lpstr>
      <vt:lpstr>Ionization track</vt:lpstr>
      <vt:lpstr>Ionization track</vt:lpstr>
      <vt:lpstr>Ionization track</vt:lpstr>
      <vt:lpstr>Ionization track</vt:lpstr>
      <vt:lpstr>Ionization track</vt:lpstr>
      <vt:lpstr>Ionization track</vt:lpstr>
      <vt:lpstr>Ionization track</vt:lpstr>
      <vt:lpstr>initial effects</vt:lpstr>
      <vt:lpstr>initial effects</vt:lpstr>
      <vt:lpstr>initial effects</vt:lpstr>
      <vt:lpstr>initial effects</vt:lpstr>
      <vt:lpstr>initial effects</vt:lpstr>
      <vt:lpstr>initial effects</vt:lpstr>
      <vt:lpstr>initial effects</vt:lpstr>
      <vt:lpstr>initial effects</vt:lpstr>
      <vt:lpstr>initial effects</vt:lpstr>
      <vt:lpstr>initial effects</vt:lpstr>
      <vt:lpstr>initial effects</vt:lpstr>
      <vt:lpstr>Solvated electron</vt:lpstr>
      <vt:lpstr>Solvated electron</vt:lpstr>
      <vt:lpstr>PowerPoint Presentation</vt:lpstr>
      <vt:lpstr>PowerPoint Presentation</vt:lpstr>
      <vt:lpstr>initial effects</vt:lpstr>
      <vt:lpstr>initial effects</vt:lpstr>
      <vt:lpstr>initial effects</vt:lpstr>
      <vt:lpstr>initial effects</vt:lpstr>
      <vt:lpstr>initial effects</vt:lpstr>
      <vt:lpstr>Excitation transfer</vt:lpstr>
      <vt:lpstr>Excitation transfer</vt:lpstr>
      <vt:lpstr>Excitation transfer</vt:lpstr>
      <vt:lpstr>Excitation transfer</vt:lpstr>
      <vt:lpstr>Excitation transfer</vt:lpstr>
      <vt:lpstr>t = 0 s</vt:lpstr>
      <vt:lpstr>t ≈ 10-15 s</vt:lpstr>
      <vt:lpstr>Timescales of radiation damage</vt:lpstr>
      <vt:lpstr>Ionization track</vt:lpstr>
      <vt:lpstr>Timescales of radiation damage</vt:lpstr>
      <vt:lpstr>Timescales of radiation damage</vt:lpstr>
      <vt:lpstr>Where do photons go?</vt:lpstr>
      <vt:lpstr>Where do photons go?</vt:lpstr>
      <vt:lpstr>Where do photons go?</vt:lpstr>
      <vt:lpstr>Where do photons go?</vt:lpstr>
      <vt:lpstr>Rough values of energy quanta</vt:lpstr>
      <vt:lpstr>Energy Transfer Analogy</vt:lpstr>
      <vt:lpstr>PowerPoint Presentation</vt:lpstr>
      <vt:lpstr>what the is a MGy?</vt:lpstr>
      <vt:lpstr>Things that affect dose</vt:lpstr>
      <vt:lpstr>Dose-doubling concentration</vt:lpstr>
      <vt:lpstr>Dose-doubling concentration</vt:lpstr>
      <vt:lpstr>PowerPoint Presentation</vt:lpstr>
      <vt:lpstr>PowerPoint Presentation</vt:lpstr>
      <vt:lpstr>Sodium Chloride is Immortal!</vt:lpstr>
      <vt:lpstr>Sodium acetate trihydrate</vt:lpstr>
      <vt:lpstr>Interesting spots: (1,1,4)  2.1 Å</vt:lpstr>
      <vt:lpstr>lowest-angle spot: (1,1,4)  2.1 Å</vt:lpstr>
      <vt:lpstr>Brightest spot: (0,0,4)  2.4 Å</vt:lpstr>
      <vt:lpstr>Brightest spot: (0,0,4)  2.4 Å</vt:lpstr>
      <vt:lpstr>BEWARE: XDS will re-scale data!</vt:lpstr>
      <vt:lpstr>“Cleanup beam” method for  flat dose profile</vt:lpstr>
      <vt:lpstr>“Cleanup beam” method for  flat dose profile</vt:lpstr>
      <vt:lpstr>“Cleanup beam” method for  flat dose profile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crystal expansion</vt:lpstr>
      <vt:lpstr>crystal expansion</vt:lpstr>
      <vt:lpstr>crystal expansion</vt:lpstr>
      <vt:lpstr>crystal expansion</vt:lpstr>
      <vt:lpstr>Distention of cryo with dose</vt:lpstr>
      <vt:lpstr>Distention of cryo with dose</vt:lpstr>
      <vt:lpstr>Distention of cryo with dose</vt:lpstr>
      <vt:lpstr>Distention of cryo with dose</vt:lpstr>
      <vt:lpstr>crystal expansion</vt:lpstr>
      <vt:lpstr>NaAc·3H2O crystal thaw</vt:lpstr>
      <vt:lpstr>Sum of all spot intensities</vt:lpstr>
      <vt:lpstr>Sum of all spot intensities</vt:lpstr>
      <vt:lpstr>lowest-angle spot: (1,1,0)  7.7 Å</vt:lpstr>
      <vt:lpstr>Interesting spots: (2,6,1)  1.6 Å</vt:lpstr>
      <vt:lpstr>Interesting spots: (3,3,-3)  2.3 Å</vt:lpstr>
      <vt:lpstr>Interesting spots: (6,2,-5)  1.6 Å</vt:lpstr>
      <vt:lpstr>Interesting spots: (3,3,-5)  1.76 Å</vt:lpstr>
      <vt:lpstr>Interesting spots: (2,0,0)  5.7 Å</vt:lpstr>
      <vt:lpstr>refinement R factors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difference map peaks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Occupancy refinement </vt:lpstr>
      <vt:lpstr>Occupancy refinement </vt:lpstr>
      <vt:lpstr>hydroxide ion electron density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Occupancy refinement </vt:lpstr>
      <vt:lpstr>Occupancy refinement </vt:lpstr>
      <vt:lpstr>PowerPoint Presentation</vt:lpstr>
      <vt:lpstr>Occupancy refinement </vt:lpstr>
      <vt:lpstr>Occupancy refinement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Occupancy refinement </vt:lpstr>
      <vt:lpstr>Overall Scale Factor</vt:lpstr>
      <vt:lpstr>Occupancy refinement </vt:lpstr>
      <vt:lpstr>"error bar" for electron density</vt:lpstr>
      <vt:lpstr>"error bar" for electron density</vt:lpstr>
      <vt:lpstr>"error bar" for electron density</vt:lpstr>
      <vt:lpstr>"error bar" for electron density</vt:lpstr>
      <vt:lpstr>"error bar" for electron density</vt:lpstr>
      <vt:lpstr>"error bar" for electron density</vt:lpstr>
      <vt:lpstr>"error bar" for electron density</vt:lpstr>
      <vt:lpstr>"error bar" for electron density</vt:lpstr>
      <vt:lpstr>"error bar" for electron density</vt:lpstr>
      <vt:lpstr>"error bar" for electron density</vt:lpstr>
      <vt:lpstr>"error bar" for electron density</vt:lpstr>
      <vt:lpstr>"error bar" for electron density</vt:lpstr>
      <vt:lpstr>"error bar" for electron density</vt:lpstr>
      <vt:lpstr>Occupancy refinement </vt:lpstr>
      <vt:lpstr>Occupancy refinement </vt:lpstr>
      <vt:lpstr>Can radiation damage be “outrun”?</vt:lpstr>
      <vt:lpstr>Dose-rate dependence of damage</vt:lpstr>
      <vt:lpstr>Dose-rate effect at Room Temp?</vt:lpstr>
      <vt:lpstr>Pilatus pile-up for RT MX? same photons, different speeds</vt:lpstr>
      <vt:lpstr>Pilatus pile-up for RT MX? same photons, different speeds</vt:lpstr>
      <vt:lpstr>Pilatus pile-up for RT MX? same photons, different speeds</vt:lpstr>
      <vt:lpstr>Pilatus pile-up for RT MX? same photons, different speeds</vt:lpstr>
      <vt:lpstr>Pilatus pile-up for RT MX? same photons, different speeds</vt:lpstr>
      <vt:lpstr>Attenu-wait: same photons, different time</vt:lpstr>
      <vt:lpstr>Attenu-wait: same photons, different time</vt:lpstr>
      <vt:lpstr>What could be better than photon-counting?</vt:lpstr>
      <vt:lpstr>What could be better than photon-counting?</vt:lpstr>
      <vt:lpstr>What is a “streak camera”?</vt:lpstr>
      <vt:lpstr>What is a “streak camera”?</vt:lpstr>
      <vt:lpstr>PowerPoint Presentation</vt:lpstr>
      <vt:lpstr>PowerPoint Presentation</vt:lpstr>
      <vt:lpstr>Individual spots at 768 kGy/s</vt:lpstr>
      <vt:lpstr>Individual spots at 768 kGy/s</vt:lpstr>
      <vt:lpstr>Individual spots at 768 kGy/s</vt:lpstr>
      <vt:lpstr>Individual spots at 768 kGy/s</vt:lpstr>
      <vt:lpstr>Individual spots at 768 kGy/s</vt:lpstr>
      <vt:lpstr>Individual spots at 768 kGy/s</vt:lpstr>
      <vt:lpstr>Individual spots at 768 kGy/s</vt:lpstr>
      <vt:lpstr>xtal24big</vt:lpstr>
      <vt:lpstr>xtal12</vt:lpstr>
      <vt:lpstr>Double-tap: no dark progression at 675 kGy/s</vt:lpstr>
      <vt:lpstr>Double-tap: no dark progression at 675 kGy/s</vt:lpstr>
      <vt:lpstr>xtal14</vt:lpstr>
      <vt:lpstr>Xtal15 slow</vt:lpstr>
      <vt:lpstr>Xtal15 fast</vt:lpstr>
      <vt:lpstr>Individual spots at 44.3 kGy/s</vt:lpstr>
      <vt:lpstr>Individual spots at 44.3 kGy/s</vt:lpstr>
      <vt:lpstr>Individual spots at 44.3 kGy/s</vt:lpstr>
      <vt:lpstr>Wiggle to get fulls</vt:lpstr>
      <vt:lpstr>Slow wiggle</vt:lpstr>
      <vt:lpstr>Dose rate: same hkl, same xtal</vt:lpstr>
      <vt:lpstr>Dose rate: same hkl, same xtal</vt:lpstr>
      <vt:lpstr>Dose rate: same hkl, same xtal</vt:lpstr>
      <vt:lpstr>Dose rate: same hkl, same xtal</vt:lpstr>
      <vt:lpstr>Dose rate: same hkl, same xtal</vt:lpstr>
      <vt:lpstr>Dose rate: same hkl, same xtal</vt:lpstr>
      <vt:lpstr>Xtal12 before &amp; after</vt:lpstr>
      <vt:lpstr>Xtal4_t1</vt:lpstr>
      <vt:lpstr>xtal4_t2</vt:lpstr>
      <vt:lpstr>xtal13</vt:lpstr>
      <vt:lpstr>xtal13</vt:lpstr>
      <vt:lpstr>How much H2 are we making?</vt:lpstr>
      <vt:lpstr>xtal5_t1</vt:lpstr>
      <vt:lpstr>xtal5_t2</vt:lpstr>
      <vt:lpstr>Xtal5_t1 graph</vt:lpstr>
      <vt:lpstr>Xtal4_t1</vt:lpstr>
      <vt:lpstr>Xtal5_t1 graph</vt:lpstr>
      <vt:lpstr>Summary</vt:lpstr>
      <vt:lpstr>Room Temperature Damage (powder)</vt:lpstr>
      <vt:lpstr>Cryo Temperature Damage (powder)</vt:lpstr>
      <vt:lpstr>Room temperature damage rate</vt:lpstr>
      <vt:lpstr>Room temperature damage rate</vt:lpstr>
      <vt:lpstr>Room temperature damage rate</vt:lpstr>
      <vt:lpstr>Room temperature damage rate</vt:lpstr>
      <vt:lpstr>Room temperature damage rates</vt:lpstr>
      <vt:lpstr>Dose-rate dependence of damage</vt:lpstr>
      <vt:lpstr>Dose-rate dependence of damage</vt:lpstr>
      <vt:lpstr>Dose-rate dependence of damage</vt:lpstr>
      <vt:lpstr>xtal16</vt:lpstr>
      <vt:lpstr>xtal17</vt:lpstr>
      <vt:lpstr>xtal18</vt:lpstr>
      <vt:lpstr>Xtal24big_t2</vt:lpstr>
      <vt:lpstr>Summary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JMHolton</dc:creator>
  <cp:lastModifiedBy>JMHolton</cp:lastModifiedBy>
  <cp:revision>20</cp:revision>
  <dcterms:created xsi:type="dcterms:W3CDTF">2016-03-05T23:04:12Z</dcterms:created>
  <dcterms:modified xsi:type="dcterms:W3CDTF">2016-03-07T19:20:35Z</dcterms:modified>
</cp:coreProperties>
</file>