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07" r:id="rId2"/>
    <p:sldMasterId id="2147483721" r:id="rId3"/>
    <p:sldMasterId id="2147483734" r:id="rId4"/>
  </p:sldMasterIdLst>
  <p:notesMasterIdLst>
    <p:notesMasterId r:id="rId132"/>
  </p:notesMasterIdLst>
  <p:sldIdLst>
    <p:sldId id="277" r:id="rId5"/>
    <p:sldId id="376" r:id="rId6"/>
    <p:sldId id="278" r:id="rId7"/>
    <p:sldId id="279" r:id="rId8"/>
    <p:sldId id="280" r:id="rId9"/>
    <p:sldId id="281" r:id="rId10"/>
    <p:sldId id="282" r:id="rId11"/>
    <p:sldId id="283" r:id="rId12"/>
    <p:sldId id="284" r:id="rId13"/>
    <p:sldId id="285" r:id="rId14"/>
    <p:sldId id="286" r:id="rId15"/>
    <p:sldId id="287" r:id="rId16"/>
    <p:sldId id="288" r:id="rId17"/>
    <p:sldId id="291" r:id="rId18"/>
    <p:sldId id="289" r:id="rId19"/>
    <p:sldId id="304" r:id="rId20"/>
    <p:sldId id="377" r:id="rId21"/>
    <p:sldId id="399" r:id="rId22"/>
    <p:sldId id="378" r:id="rId23"/>
    <p:sldId id="379" r:id="rId24"/>
    <p:sldId id="380" r:id="rId25"/>
    <p:sldId id="381" r:id="rId26"/>
    <p:sldId id="382" r:id="rId27"/>
    <p:sldId id="383" r:id="rId28"/>
    <p:sldId id="384" r:id="rId29"/>
    <p:sldId id="400" r:id="rId30"/>
    <p:sldId id="311" r:id="rId31"/>
    <p:sldId id="312" r:id="rId32"/>
    <p:sldId id="313" r:id="rId33"/>
    <p:sldId id="314" r:id="rId34"/>
    <p:sldId id="315" r:id="rId35"/>
    <p:sldId id="316" r:id="rId36"/>
    <p:sldId id="317" r:id="rId37"/>
    <p:sldId id="318" r:id="rId38"/>
    <p:sldId id="319" r:id="rId39"/>
    <p:sldId id="320" r:id="rId40"/>
    <p:sldId id="321" r:id="rId41"/>
    <p:sldId id="322" r:id="rId42"/>
    <p:sldId id="323" r:id="rId43"/>
    <p:sldId id="324" r:id="rId44"/>
    <p:sldId id="325" r:id="rId45"/>
    <p:sldId id="326" r:id="rId46"/>
    <p:sldId id="327" r:id="rId47"/>
    <p:sldId id="328" r:id="rId48"/>
    <p:sldId id="329" r:id="rId49"/>
    <p:sldId id="330" r:id="rId50"/>
    <p:sldId id="331" r:id="rId51"/>
    <p:sldId id="332" r:id="rId52"/>
    <p:sldId id="333" r:id="rId53"/>
    <p:sldId id="334" r:id="rId54"/>
    <p:sldId id="335" r:id="rId55"/>
    <p:sldId id="336" r:id="rId56"/>
    <p:sldId id="337" r:id="rId57"/>
    <p:sldId id="338" r:id="rId58"/>
    <p:sldId id="339" r:id="rId59"/>
    <p:sldId id="340" r:id="rId60"/>
    <p:sldId id="341" r:id="rId61"/>
    <p:sldId id="342" r:id="rId62"/>
    <p:sldId id="343" r:id="rId63"/>
    <p:sldId id="344" r:id="rId64"/>
    <p:sldId id="345" r:id="rId65"/>
    <p:sldId id="346" r:id="rId66"/>
    <p:sldId id="347" r:id="rId67"/>
    <p:sldId id="348" r:id="rId68"/>
    <p:sldId id="349" r:id="rId69"/>
    <p:sldId id="352" r:id="rId70"/>
    <p:sldId id="355" r:id="rId71"/>
    <p:sldId id="356" r:id="rId72"/>
    <p:sldId id="357" r:id="rId73"/>
    <p:sldId id="358" r:id="rId74"/>
    <p:sldId id="359" r:id="rId75"/>
    <p:sldId id="360" r:id="rId76"/>
    <p:sldId id="361" r:id="rId77"/>
    <p:sldId id="362" r:id="rId78"/>
    <p:sldId id="363" r:id="rId79"/>
    <p:sldId id="364" r:id="rId80"/>
    <p:sldId id="365" r:id="rId81"/>
    <p:sldId id="366" r:id="rId82"/>
    <p:sldId id="367" r:id="rId83"/>
    <p:sldId id="368" r:id="rId84"/>
    <p:sldId id="387" r:id="rId85"/>
    <p:sldId id="388" r:id="rId86"/>
    <p:sldId id="389" r:id="rId87"/>
    <p:sldId id="390" r:id="rId88"/>
    <p:sldId id="391" r:id="rId89"/>
    <p:sldId id="392" r:id="rId90"/>
    <p:sldId id="393" r:id="rId91"/>
    <p:sldId id="394" r:id="rId92"/>
    <p:sldId id="395" r:id="rId93"/>
    <p:sldId id="396" r:id="rId94"/>
    <p:sldId id="397" r:id="rId95"/>
    <p:sldId id="398" r:id="rId96"/>
    <p:sldId id="401" r:id="rId97"/>
    <p:sldId id="402" r:id="rId98"/>
    <p:sldId id="403" r:id="rId99"/>
    <p:sldId id="404" r:id="rId100"/>
    <p:sldId id="405" r:id="rId101"/>
    <p:sldId id="406" r:id="rId102"/>
    <p:sldId id="407" r:id="rId103"/>
    <p:sldId id="408" r:id="rId104"/>
    <p:sldId id="409" r:id="rId105"/>
    <p:sldId id="410" r:id="rId106"/>
    <p:sldId id="411" r:id="rId107"/>
    <p:sldId id="412" r:id="rId108"/>
    <p:sldId id="413" r:id="rId109"/>
    <p:sldId id="414" r:id="rId110"/>
    <p:sldId id="415" r:id="rId111"/>
    <p:sldId id="416" r:id="rId112"/>
    <p:sldId id="417" r:id="rId113"/>
    <p:sldId id="369" r:id="rId114"/>
    <p:sldId id="372" r:id="rId115"/>
    <p:sldId id="373" r:id="rId116"/>
    <p:sldId id="374" r:id="rId117"/>
    <p:sldId id="418" r:id="rId118"/>
    <p:sldId id="419" r:id="rId119"/>
    <p:sldId id="420" r:id="rId120"/>
    <p:sldId id="421" r:id="rId121"/>
    <p:sldId id="422" r:id="rId122"/>
    <p:sldId id="423" r:id="rId123"/>
    <p:sldId id="424" r:id="rId124"/>
    <p:sldId id="425" r:id="rId125"/>
    <p:sldId id="426" r:id="rId126"/>
    <p:sldId id="427" r:id="rId127"/>
    <p:sldId id="428" r:id="rId128"/>
    <p:sldId id="429" r:id="rId129"/>
    <p:sldId id="430" r:id="rId130"/>
    <p:sldId id="431" r:id="rId1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69" autoAdjust="0"/>
    <p:restoredTop sz="96494" autoAdjust="0"/>
  </p:normalViewPr>
  <p:slideViewPr>
    <p:cSldViewPr snapToGrid="0">
      <p:cViewPr varScale="1">
        <p:scale>
          <a:sx n="76" d="100"/>
          <a:sy n="76" d="100"/>
        </p:scale>
        <p:origin x="-64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8" d="100"/>
        <a:sy n="68" d="100"/>
      </p:scale>
      <p:origin x="0" y="145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13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Si(111)</c:v>
                </c:pt>
              </c:strCache>
            </c:strRef>
          </c:tx>
          <c:xVal>
            <c:numRef>
              <c:f>Sheet1!$A$2:$A$4000</c:f>
              <c:numCache>
                <c:formatCode>General</c:formatCode>
                <c:ptCount val="3999"/>
                <c:pt idx="0">
                  <c:v>12655.998</c:v>
                </c:pt>
                <c:pt idx="1">
                  <c:v>12655.998</c:v>
                </c:pt>
                <c:pt idx="2">
                  <c:v>12656.102999999999</c:v>
                </c:pt>
                <c:pt idx="3">
                  <c:v>12656.102999999999</c:v>
                </c:pt>
                <c:pt idx="4">
                  <c:v>12656.207</c:v>
                </c:pt>
                <c:pt idx="5">
                  <c:v>12656.207</c:v>
                </c:pt>
                <c:pt idx="6">
                  <c:v>12656.312</c:v>
                </c:pt>
                <c:pt idx="7">
                  <c:v>12656.416999999999</c:v>
                </c:pt>
                <c:pt idx="8">
                  <c:v>12656.416999999999</c:v>
                </c:pt>
                <c:pt idx="9">
                  <c:v>12656.522000000001</c:v>
                </c:pt>
                <c:pt idx="10">
                  <c:v>12656.486999999999</c:v>
                </c:pt>
                <c:pt idx="11">
                  <c:v>12656.486999999999</c:v>
                </c:pt>
                <c:pt idx="12">
                  <c:v>12656.592000000001</c:v>
                </c:pt>
                <c:pt idx="13">
                  <c:v>12656.592000000001</c:v>
                </c:pt>
                <c:pt idx="14">
                  <c:v>12656.696</c:v>
                </c:pt>
                <c:pt idx="15">
                  <c:v>12656.800999999999</c:v>
                </c:pt>
                <c:pt idx="16">
                  <c:v>12656.800999999999</c:v>
                </c:pt>
                <c:pt idx="17">
                  <c:v>12656.906000000001</c:v>
                </c:pt>
                <c:pt idx="18">
                  <c:v>12656.906000000001</c:v>
                </c:pt>
                <c:pt idx="19">
                  <c:v>12657.011</c:v>
                </c:pt>
                <c:pt idx="20">
                  <c:v>12657.011</c:v>
                </c:pt>
                <c:pt idx="21">
                  <c:v>12657.011</c:v>
                </c:pt>
                <c:pt idx="22">
                  <c:v>12657.115</c:v>
                </c:pt>
                <c:pt idx="23">
                  <c:v>12657.115</c:v>
                </c:pt>
                <c:pt idx="24">
                  <c:v>12657.22</c:v>
                </c:pt>
                <c:pt idx="25">
                  <c:v>12657.184999999999</c:v>
                </c:pt>
                <c:pt idx="26">
                  <c:v>12657.325000000001</c:v>
                </c:pt>
                <c:pt idx="27">
                  <c:v>12657.43</c:v>
                </c:pt>
                <c:pt idx="28">
                  <c:v>12657.395</c:v>
                </c:pt>
                <c:pt idx="29">
                  <c:v>12657.534</c:v>
                </c:pt>
                <c:pt idx="30">
                  <c:v>12657.499</c:v>
                </c:pt>
                <c:pt idx="31">
                  <c:v>12657.499</c:v>
                </c:pt>
                <c:pt idx="32">
                  <c:v>12657.638999999999</c:v>
                </c:pt>
                <c:pt idx="33">
                  <c:v>12657.603999999999</c:v>
                </c:pt>
                <c:pt idx="34">
                  <c:v>12657.744000000001</c:v>
                </c:pt>
                <c:pt idx="35">
                  <c:v>12657.849</c:v>
                </c:pt>
                <c:pt idx="36">
                  <c:v>12657.814</c:v>
                </c:pt>
                <c:pt idx="37">
                  <c:v>12657.919</c:v>
                </c:pt>
                <c:pt idx="38">
                  <c:v>12657.884</c:v>
                </c:pt>
                <c:pt idx="39">
                  <c:v>12658.022999999999</c:v>
                </c:pt>
                <c:pt idx="40">
                  <c:v>12657.987999999999</c:v>
                </c:pt>
                <c:pt idx="41">
                  <c:v>12657.987999999999</c:v>
                </c:pt>
                <c:pt idx="42">
                  <c:v>12658.093000000001</c:v>
                </c:pt>
                <c:pt idx="43">
                  <c:v>12658.093000000001</c:v>
                </c:pt>
                <c:pt idx="44">
                  <c:v>12658.233</c:v>
                </c:pt>
                <c:pt idx="45">
                  <c:v>12658.198</c:v>
                </c:pt>
                <c:pt idx="46">
                  <c:v>12658.338</c:v>
                </c:pt>
                <c:pt idx="47">
                  <c:v>12658.442999999999</c:v>
                </c:pt>
                <c:pt idx="48">
                  <c:v>12658.407999999999</c:v>
                </c:pt>
                <c:pt idx="49">
                  <c:v>12658.512000000001</c:v>
                </c:pt>
                <c:pt idx="50">
                  <c:v>12658.512000000001</c:v>
                </c:pt>
                <c:pt idx="51">
                  <c:v>12658.512000000001</c:v>
                </c:pt>
                <c:pt idx="52">
                  <c:v>12658.617</c:v>
                </c:pt>
                <c:pt idx="53">
                  <c:v>12658.617</c:v>
                </c:pt>
                <c:pt idx="54">
                  <c:v>12658.687</c:v>
                </c:pt>
                <c:pt idx="55">
                  <c:v>12658.826999999999</c:v>
                </c:pt>
                <c:pt idx="56">
                  <c:v>12658.791999999999</c:v>
                </c:pt>
                <c:pt idx="57">
                  <c:v>12658.897000000001</c:v>
                </c:pt>
                <c:pt idx="58">
                  <c:v>12658.897000000001</c:v>
                </c:pt>
                <c:pt idx="59">
                  <c:v>12659.001</c:v>
                </c:pt>
                <c:pt idx="60">
                  <c:v>12659.001</c:v>
                </c:pt>
                <c:pt idx="61">
                  <c:v>12659.001</c:v>
                </c:pt>
                <c:pt idx="62">
                  <c:v>12659.106</c:v>
                </c:pt>
                <c:pt idx="63">
                  <c:v>12659.106</c:v>
                </c:pt>
                <c:pt idx="64">
                  <c:v>12659.210999999999</c:v>
                </c:pt>
                <c:pt idx="65">
                  <c:v>12659.210999999999</c:v>
                </c:pt>
                <c:pt idx="66">
                  <c:v>12659.316000000001</c:v>
                </c:pt>
                <c:pt idx="67">
                  <c:v>12659.386</c:v>
                </c:pt>
                <c:pt idx="68">
                  <c:v>12659.386</c:v>
                </c:pt>
                <c:pt idx="69">
                  <c:v>12659.49</c:v>
                </c:pt>
                <c:pt idx="70">
                  <c:v>12659.49</c:v>
                </c:pt>
                <c:pt idx="71">
                  <c:v>12659.49</c:v>
                </c:pt>
                <c:pt idx="72">
                  <c:v>12659.594999999999</c:v>
                </c:pt>
                <c:pt idx="73">
                  <c:v>12659.594999999999</c:v>
                </c:pt>
                <c:pt idx="74">
                  <c:v>12659.7</c:v>
                </c:pt>
                <c:pt idx="75">
                  <c:v>12659.84</c:v>
                </c:pt>
                <c:pt idx="76">
                  <c:v>12659.805</c:v>
                </c:pt>
                <c:pt idx="77">
                  <c:v>12659.91</c:v>
                </c:pt>
                <c:pt idx="78">
                  <c:v>12659.91</c:v>
                </c:pt>
                <c:pt idx="79">
                  <c:v>12660.014999999999</c:v>
                </c:pt>
                <c:pt idx="80">
                  <c:v>12660.014999999999</c:v>
                </c:pt>
                <c:pt idx="81">
                  <c:v>12660.014999999999</c:v>
                </c:pt>
                <c:pt idx="82">
                  <c:v>12660.119000000001</c:v>
                </c:pt>
                <c:pt idx="83">
                  <c:v>12660.084000000001</c:v>
                </c:pt>
                <c:pt idx="84">
                  <c:v>12660.189</c:v>
                </c:pt>
                <c:pt idx="85">
                  <c:v>12660.189</c:v>
                </c:pt>
                <c:pt idx="86">
                  <c:v>12660.294</c:v>
                </c:pt>
                <c:pt idx="87">
                  <c:v>12660.398999999999</c:v>
                </c:pt>
                <c:pt idx="88">
                  <c:v>12660.398999999999</c:v>
                </c:pt>
                <c:pt idx="89">
                  <c:v>12660.504000000001</c:v>
                </c:pt>
                <c:pt idx="90">
                  <c:v>12660.504000000001</c:v>
                </c:pt>
                <c:pt idx="91">
                  <c:v>12660.504000000001</c:v>
                </c:pt>
                <c:pt idx="92">
                  <c:v>12660.608</c:v>
                </c:pt>
                <c:pt idx="93">
                  <c:v>12660.608</c:v>
                </c:pt>
                <c:pt idx="94">
                  <c:v>12660.713</c:v>
                </c:pt>
                <c:pt idx="95">
                  <c:v>12660.782999999999</c:v>
                </c:pt>
                <c:pt idx="96">
                  <c:v>12660.817999999999</c:v>
                </c:pt>
                <c:pt idx="97">
                  <c:v>12660.888000000001</c:v>
                </c:pt>
                <c:pt idx="98">
                  <c:v>12660.888000000001</c:v>
                </c:pt>
                <c:pt idx="99">
                  <c:v>12660.993</c:v>
                </c:pt>
                <c:pt idx="100">
                  <c:v>12660.993</c:v>
                </c:pt>
                <c:pt idx="101">
                  <c:v>12660.993</c:v>
                </c:pt>
                <c:pt idx="102">
                  <c:v>12661.098</c:v>
                </c:pt>
                <c:pt idx="103">
                  <c:v>12661.098</c:v>
                </c:pt>
                <c:pt idx="104">
                  <c:v>12661.203</c:v>
                </c:pt>
                <c:pt idx="105">
                  <c:v>12661.203</c:v>
                </c:pt>
                <c:pt idx="106">
                  <c:v>12661.307000000001</c:v>
                </c:pt>
                <c:pt idx="107">
                  <c:v>12661.412</c:v>
                </c:pt>
                <c:pt idx="108">
                  <c:v>12661.412</c:v>
                </c:pt>
                <c:pt idx="109">
                  <c:v>12661.517</c:v>
                </c:pt>
                <c:pt idx="110">
                  <c:v>12661.517</c:v>
                </c:pt>
                <c:pt idx="111">
                  <c:v>12661.517</c:v>
                </c:pt>
                <c:pt idx="112">
                  <c:v>12661.587</c:v>
                </c:pt>
                <c:pt idx="113">
                  <c:v>12661.587</c:v>
                </c:pt>
                <c:pt idx="114">
                  <c:v>12661.727000000001</c:v>
                </c:pt>
                <c:pt idx="115">
                  <c:v>12661.797</c:v>
                </c:pt>
                <c:pt idx="116">
                  <c:v>12661.797</c:v>
                </c:pt>
                <c:pt idx="117">
                  <c:v>12661.901</c:v>
                </c:pt>
                <c:pt idx="118">
                  <c:v>12661.901</c:v>
                </c:pt>
                <c:pt idx="119">
                  <c:v>12662.040999999999</c:v>
                </c:pt>
                <c:pt idx="120">
                  <c:v>12662.005999999999</c:v>
                </c:pt>
                <c:pt idx="121">
                  <c:v>12662.005999999999</c:v>
                </c:pt>
                <c:pt idx="122">
                  <c:v>12662.146000000001</c:v>
                </c:pt>
                <c:pt idx="123">
                  <c:v>12662.111000000001</c:v>
                </c:pt>
                <c:pt idx="124">
                  <c:v>12662.251</c:v>
                </c:pt>
                <c:pt idx="125">
                  <c:v>12662.216</c:v>
                </c:pt>
                <c:pt idx="126">
                  <c:v>12662.286</c:v>
                </c:pt>
                <c:pt idx="127">
                  <c:v>12662.391</c:v>
                </c:pt>
                <c:pt idx="128">
                  <c:v>12662.391</c:v>
                </c:pt>
                <c:pt idx="129">
                  <c:v>12662.531000000001</c:v>
                </c:pt>
                <c:pt idx="130">
                  <c:v>12662.495999999999</c:v>
                </c:pt>
                <c:pt idx="131">
                  <c:v>12662.495999999999</c:v>
                </c:pt>
                <c:pt idx="132">
                  <c:v>12662.635</c:v>
                </c:pt>
                <c:pt idx="133">
                  <c:v>12662.6</c:v>
                </c:pt>
                <c:pt idx="134">
                  <c:v>12662.74</c:v>
                </c:pt>
                <c:pt idx="135">
                  <c:v>12662.844999999999</c:v>
                </c:pt>
                <c:pt idx="136">
                  <c:v>12662.81</c:v>
                </c:pt>
                <c:pt idx="137">
                  <c:v>12662.95</c:v>
                </c:pt>
                <c:pt idx="138">
                  <c:v>12662.915000000001</c:v>
                </c:pt>
                <c:pt idx="139">
                  <c:v>12663.02</c:v>
                </c:pt>
                <c:pt idx="140">
                  <c:v>12662.985000000001</c:v>
                </c:pt>
                <c:pt idx="141">
                  <c:v>12662.985000000001</c:v>
                </c:pt>
                <c:pt idx="142">
                  <c:v>12663.125</c:v>
                </c:pt>
                <c:pt idx="143">
                  <c:v>12663.09</c:v>
                </c:pt>
                <c:pt idx="144">
                  <c:v>12663.23</c:v>
                </c:pt>
                <c:pt idx="145">
                  <c:v>12663.195</c:v>
                </c:pt>
                <c:pt idx="146">
                  <c:v>12663.334000000001</c:v>
                </c:pt>
                <c:pt idx="147">
                  <c:v>12663.404</c:v>
                </c:pt>
                <c:pt idx="148">
                  <c:v>12663.404</c:v>
                </c:pt>
                <c:pt idx="149">
                  <c:v>12663.544</c:v>
                </c:pt>
                <c:pt idx="150">
                  <c:v>12663.509</c:v>
                </c:pt>
                <c:pt idx="151">
                  <c:v>12663.509</c:v>
                </c:pt>
                <c:pt idx="152">
                  <c:v>12663.614</c:v>
                </c:pt>
                <c:pt idx="153">
                  <c:v>12663.614</c:v>
                </c:pt>
                <c:pt idx="154">
                  <c:v>12663.683999999999</c:v>
                </c:pt>
                <c:pt idx="155">
                  <c:v>12663.789000000001</c:v>
                </c:pt>
                <c:pt idx="156">
                  <c:v>12663.789000000001</c:v>
                </c:pt>
                <c:pt idx="157">
                  <c:v>12663.894</c:v>
                </c:pt>
                <c:pt idx="158">
                  <c:v>12663.894</c:v>
                </c:pt>
                <c:pt idx="159">
                  <c:v>12663.999</c:v>
                </c:pt>
                <c:pt idx="160">
                  <c:v>12663.999</c:v>
                </c:pt>
                <c:pt idx="161">
                  <c:v>12659.701999999999</c:v>
                </c:pt>
                <c:pt idx="162">
                  <c:v>12659.701999999999</c:v>
                </c:pt>
                <c:pt idx="163">
                  <c:v>12659.733</c:v>
                </c:pt>
                <c:pt idx="164">
                  <c:v>12659.733</c:v>
                </c:pt>
                <c:pt idx="165">
                  <c:v>12659.733</c:v>
                </c:pt>
                <c:pt idx="166">
                  <c:v>12659.775</c:v>
                </c:pt>
                <c:pt idx="167">
                  <c:v>12659.764999999999</c:v>
                </c:pt>
                <c:pt idx="168">
                  <c:v>12659.764999999999</c:v>
                </c:pt>
                <c:pt idx="169">
                  <c:v>12659.796</c:v>
                </c:pt>
                <c:pt idx="170">
                  <c:v>12659.786</c:v>
                </c:pt>
                <c:pt idx="171">
                  <c:v>12659.786</c:v>
                </c:pt>
                <c:pt idx="172">
                  <c:v>12659.816999999999</c:v>
                </c:pt>
                <c:pt idx="173">
                  <c:v>12659.816999999999</c:v>
                </c:pt>
                <c:pt idx="174">
                  <c:v>12659.816999999999</c:v>
                </c:pt>
                <c:pt idx="175">
                  <c:v>12659.858</c:v>
                </c:pt>
                <c:pt idx="176">
                  <c:v>12659.848</c:v>
                </c:pt>
                <c:pt idx="177">
                  <c:v>12659.848</c:v>
                </c:pt>
                <c:pt idx="178">
                  <c:v>12659.879000000001</c:v>
                </c:pt>
                <c:pt idx="179">
                  <c:v>12659.879000000001</c:v>
                </c:pt>
                <c:pt idx="180">
                  <c:v>12659.879000000001</c:v>
                </c:pt>
                <c:pt idx="181">
                  <c:v>12659.911</c:v>
                </c:pt>
                <c:pt idx="182">
                  <c:v>12659.911</c:v>
                </c:pt>
                <c:pt idx="183">
                  <c:v>12659.911</c:v>
                </c:pt>
                <c:pt idx="184">
                  <c:v>12659.951999999999</c:v>
                </c:pt>
                <c:pt idx="185">
                  <c:v>12659.941999999999</c:v>
                </c:pt>
                <c:pt idx="186">
                  <c:v>12659.941999999999</c:v>
                </c:pt>
                <c:pt idx="187">
                  <c:v>12659.983</c:v>
                </c:pt>
                <c:pt idx="188">
                  <c:v>12659.973</c:v>
                </c:pt>
                <c:pt idx="189">
                  <c:v>12659.973</c:v>
                </c:pt>
                <c:pt idx="190">
                  <c:v>12660.004000000001</c:v>
                </c:pt>
                <c:pt idx="191">
                  <c:v>12660.004000000001</c:v>
                </c:pt>
                <c:pt idx="192">
                  <c:v>12660.004000000001</c:v>
                </c:pt>
                <c:pt idx="193">
                  <c:v>12660.036</c:v>
                </c:pt>
                <c:pt idx="194">
                  <c:v>12660.025</c:v>
                </c:pt>
                <c:pt idx="195">
                  <c:v>12660.025</c:v>
                </c:pt>
                <c:pt idx="196">
                  <c:v>12660.056</c:v>
                </c:pt>
                <c:pt idx="197">
                  <c:v>12660.056</c:v>
                </c:pt>
                <c:pt idx="198">
                  <c:v>12660.056</c:v>
                </c:pt>
                <c:pt idx="199">
                  <c:v>12660.098</c:v>
                </c:pt>
                <c:pt idx="200">
                  <c:v>12660.088</c:v>
                </c:pt>
                <c:pt idx="201">
                  <c:v>12660.088</c:v>
                </c:pt>
                <c:pt idx="202">
                  <c:v>12660.119000000001</c:v>
                </c:pt>
                <c:pt idx="203">
                  <c:v>12660.119000000001</c:v>
                </c:pt>
                <c:pt idx="204">
                  <c:v>12660.119000000001</c:v>
                </c:pt>
                <c:pt idx="205">
                  <c:v>12660.15</c:v>
                </c:pt>
                <c:pt idx="206">
                  <c:v>12660.15</c:v>
                </c:pt>
                <c:pt idx="207">
                  <c:v>12660.15</c:v>
                </c:pt>
                <c:pt idx="208">
                  <c:v>12660.181</c:v>
                </c:pt>
                <c:pt idx="209">
                  <c:v>12660.181</c:v>
                </c:pt>
                <c:pt idx="210">
                  <c:v>12660.181</c:v>
                </c:pt>
                <c:pt idx="211">
                  <c:v>12660.223</c:v>
                </c:pt>
                <c:pt idx="212">
                  <c:v>12660.213</c:v>
                </c:pt>
                <c:pt idx="213">
                  <c:v>12660.213</c:v>
                </c:pt>
                <c:pt idx="214">
                  <c:v>12660.254000000001</c:v>
                </c:pt>
                <c:pt idx="215">
                  <c:v>12660.244000000001</c:v>
                </c:pt>
                <c:pt idx="216">
                  <c:v>12660.244000000001</c:v>
                </c:pt>
                <c:pt idx="217">
                  <c:v>12660.275</c:v>
                </c:pt>
                <c:pt idx="218">
                  <c:v>12660.275</c:v>
                </c:pt>
                <c:pt idx="219">
                  <c:v>12660.275</c:v>
                </c:pt>
                <c:pt idx="220">
                  <c:v>12660.306</c:v>
                </c:pt>
                <c:pt idx="221">
                  <c:v>12660.296</c:v>
                </c:pt>
                <c:pt idx="222">
                  <c:v>12660.296</c:v>
                </c:pt>
                <c:pt idx="223">
                  <c:v>12660.316999999999</c:v>
                </c:pt>
                <c:pt idx="224">
                  <c:v>12660.316999999999</c:v>
                </c:pt>
                <c:pt idx="225">
                  <c:v>12660.316999999999</c:v>
                </c:pt>
                <c:pt idx="226">
                  <c:v>12660.348</c:v>
                </c:pt>
                <c:pt idx="227">
                  <c:v>12660.358</c:v>
                </c:pt>
                <c:pt idx="228">
                  <c:v>12660.358</c:v>
                </c:pt>
                <c:pt idx="229">
                  <c:v>12660.4</c:v>
                </c:pt>
                <c:pt idx="230">
                  <c:v>12660.379000000001</c:v>
                </c:pt>
                <c:pt idx="231">
                  <c:v>12660.379000000001</c:v>
                </c:pt>
                <c:pt idx="232">
                  <c:v>12660.411</c:v>
                </c:pt>
                <c:pt idx="233">
                  <c:v>12660.411</c:v>
                </c:pt>
                <c:pt idx="234">
                  <c:v>12660.411</c:v>
                </c:pt>
                <c:pt idx="235">
                  <c:v>12660.441999999999</c:v>
                </c:pt>
                <c:pt idx="236">
                  <c:v>12660.441999999999</c:v>
                </c:pt>
                <c:pt idx="237">
                  <c:v>12660.441999999999</c:v>
                </c:pt>
                <c:pt idx="238">
                  <c:v>12660.473</c:v>
                </c:pt>
                <c:pt idx="239">
                  <c:v>12660.473</c:v>
                </c:pt>
                <c:pt idx="240">
                  <c:v>12660.473</c:v>
                </c:pt>
                <c:pt idx="241">
                  <c:v>12660.504000000001</c:v>
                </c:pt>
                <c:pt idx="242">
                  <c:v>12660.504000000001</c:v>
                </c:pt>
                <c:pt idx="243">
                  <c:v>12660.504000000001</c:v>
                </c:pt>
                <c:pt idx="244">
                  <c:v>12660.525</c:v>
                </c:pt>
                <c:pt idx="245">
                  <c:v>12660.525</c:v>
                </c:pt>
                <c:pt idx="246">
                  <c:v>12660.525</c:v>
                </c:pt>
                <c:pt idx="247">
                  <c:v>12660.556</c:v>
                </c:pt>
                <c:pt idx="248">
                  <c:v>12660.556</c:v>
                </c:pt>
                <c:pt idx="249">
                  <c:v>12660.556</c:v>
                </c:pt>
                <c:pt idx="250">
                  <c:v>12660.588</c:v>
                </c:pt>
                <c:pt idx="251">
                  <c:v>12660.588</c:v>
                </c:pt>
                <c:pt idx="252">
                  <c:v>12660.588</c:v>
                </c:pt>
                <c:pt idx="253">
                  <c:v>12660.619000000001</c:v>
                </c:pt>
                <c:pt idx="254">
                  <c:v>12660.619000000001</c:v>
                </c:pt>
                <c:pt idx="255">
                  <c:v>12660.619000000001</c:v>
                </c:pt>
                <c:pt idx="256">
                  <c:v>12660.65</c:v>
                </c:pt>
                <c:pt idx="257">
                  <c:v>12660.65</c:v>
                </c:pt>
                <c:pt idx="258">
                  <c:v>12660.661</c:v>
                </c:pt>
                <c:pt idx="259">
                  <c:v>12660.681</c:v>
                </c:pt>
                <c:pt idx="260">
                  <c:v>12660.681</c:v>
                </c:pt>
                <c:pt idx="261">
                  <c:v>12660.691999999999</c:v>
                </c:pt>
                <c:pt idx="262">
                  <c:v>12660.733</c:v>
                </c:pt>
                <c:pt idx="263">
                  <c:v>12660.713</c:v>
                </c:pt>
                <c:pt idx="264">
                  <c:v>12660.713</c:v>
                </c:pt>
                <c:pt idx="265">
                  <c:v>12660.764999999999</c:v>
                </c:pt>
                <c:pt idx="266">
                  <c:v>12660.744000000001</c:v>
                </c:pt>
                <c:pt idx="267">
                  <c:v>12660.744000000001</c:v>
                </c:pt>
                <c:pt idx="268">
                  <c:v>12660.786</c:v>
                </c:pt>
                <c:pt idx="269">
                  <c:v>12660.775</c:v>
                </c:pt>
                <c:pt idx="270">
                  <c:v>12660.764999999999</c:v>
                </c:pt>
                <c:pt idx="271">
                  <c:v>12660.796</c:v>
                </c:pt>
                <c:pt idx="272">
                  <c:v>12660.796</c:v>
                </c:pt>
                <c:pt idx="273">
                  <c:v>12660.806</c:v>
                </c:pt>
                <c:pt idx="274">
                  <c:v>12660.848</c:v>
                </c:pt>
                <c:pt idx="275">
                  <c:v>12660.826999999999</c:v>
                </c:pt>
                <c:pt idx="276">
                  <c:v>12660.838</c:v>
                </c:pt>
                <c:pt idx="277">
                  <c:v>12660.879000000001</c:v>
                </c:pt>
                <c:pt idx="278">
                  <c:v>12660.858</c:v>
                </c:pt>
                <c:pt idx="279">
                  <c:v>12660.869000000001</c:v>
                </c:pt>
                <c:pt idx="280">
                  <c:v>12660.911</c:v>
                </c:pt>
                <c:pt idx="281">
                  <c:v>12660.9</c:v>
                </c:pt>
                <c:pt idx="282">
                  <c:v>12660.9</c:v>
                </c:pt>
                <c:pt idx="283">
                  <c:v>12660.931</c:v>
                </c:pt>
                <c:pt idx="284">
                  <c:v>12660.921</c:v>
                </c:pt>
                <c:pt idx="285">
                  <c:v>12660.921</c:v>
                </c:pt>
                <c:pt idx="286">
                  <c:v>12660.984</c:v>
                </c:pt>
                <c:pt idx="287">
                  <c:v>12660.963</c:v>
                </c:pt>
                <c:pt idx="288">
                  <c:v>12660.963</c:v>
                </c:pt>
                <c:pt idx="289">
                  <c:v>12661.004000000001</c:v>
                </c:pt>
                <c:pt idx="290">
                  <c:v>12660.984</c:v>
                </c:pt>
                <c:pt idx="291">
                  <c:v>12660.994000000001</c:v>
                </c:pt>
                <c:pt idx="292">
                  <c:v>12661.014999999999</c:v>
                </c:pt>
                <c:pt idx="293">
                  <c:v>12661.014999999999</c:v>
                </c:pt>
                <c:pt idx="294">
                  <c:v>12661.014999999999</c:v>
                </c:pt>
                <c:pt idx="295">
                  <c:v>12661.056</c:v>
                </c:pt>
                <c:pt idx="296">
                  <c:v>12661.046</c:v>
                </c:pt>
                <c:pt idx="297">
                  <c:v>12661.046</c:v>
                </c:pt>
                <c:pt idx="298">
                  <c:v>12661.066999999999</c:v>
                </c:pt>
                <c:pt idx="299">
                  <c:v>12661.066999999999</c:v>
                </c:pt>
                <c:pt idx="300">
                  <c:v>12661.066999999999</c:v>
                </c:pt>
                <c:pt idx="301">
                  <c:v>12661.109</c:v>
                </c:pt>
                <c:pt idx="302">
                  <c:v>12661.109</c:v>
                </c:pt>
                <c:pt idx="303">
                  <c:v>12661.109</c:v>
                </c:pt>
                <c:pt idx="304">
                  <c:v>12661.129000000001</c:v>
                </c:pt>
                <c:pt idx="305">
                  <c:v>12661.129000000001</c:v>
                </c:pt>
                <c:pt idx="306">
                  <c:v>12661.129000000001</c:v>
                </c:pt>
                <c:pt idx="307">
                  <c:v>12661.171</c:v>
                </c:pt>
                <c:pt idx="308">
                  <c:v>12661.171</c:v>
                </c:pt>
                <c:pt idx="309">
                  <c:v>12661.171</c:v>
                </c:pt>
                <c:pt idx="310">
                  <c:v>12661.213</c:v>
                </c:pt>
                <c:pt idx="311">
                  <c:v>12661.191999999999</c:v>
                </c:pt>
                <c:pt idx="312">
                  <c:v>12661.191999999999</c:v>
                </c:pt>
                <c:pt idx="313">
                  <c:v>12661.223</c:v>
                </c:pt>
                <c:pt idx="314">
                  <c:v>12661.223</c:v>
                </c:pt>
                <c:pt idx="315">
                  <c:v>12661.223</c:v>
                </c:pt>
                <c:pt idx="316">
                  <c:v>12661.254000000001</c:v>
                </c:pt>
                <c:pt idx="317">
                  <c:v>12661.254000000001</c:v>
                </c:pt>
                <c:pt idx="318">
                  <c:v>12661.254000000001</c:v>
                </c:pt>
                <c:pt idx="319">
                  <c:v>12661.296</c:v>
                </c:pt>
                <c:pt idx="320">
                  <c:v>12661.275</c:v>
                </c:pt>
                <c:pt idx="321">
                  <c:v>12661.286</c:v>
                </c:pt>
                <c:pt idx="322">
                  <c:v>12661.306</c:v>
                </c:pt>
                <c:pt idx="323">
                  <c:v>12661.306</c:v>
                </c:pt>
                <c:pt idx="324">
                  <c:v>12661.316999999999</c:v>
                </c:pt>
                <c:pt idx="325">
                  <c:v>12661.359</c:v>
                </c:pt>
                <c:pt idx="326">
                  <c:v>12661.348</c:v>
                </c:pt>
                <c:pt idx="327">
                  <c:v>12661.348</c:v>
                </c:pt>
                <c:pt idx="328">
                  <c:v>12661.39</c:v>
                </c:pt>
                <c:pt idx="329">
                  <c:v>12661.379000000001</c:v>
                </c:pt>
                <c:pt idx="330">
                  <c:v>12661.379000000001</c:v>
                </c:pt>
                <c:pt idx="331">
                  <c:v>12661.411</c:v>
                </c:pt>
                <c:pt idx="332">
                  <c:v>12661.411</c:v>
                </c:pt>
                <c:pt idx="333">
                  <c:v>12661.411</c:v>
                </c:pt>
                <c:pt idx="334">
                  <c:v>12661.441999999999</c:v>
                </c:pt>
                <c:pt idx="335">
                  <c:v>12661.441999999999</c:v>
                </c:pt>
                <c:pt idx="336">
                  <c:v>12661.441999999999</c:v>
                </c:pt>
                <c:pt idx="337">
                  <c:v>12661.473</c:v>
                </c:pt>
                <c:pt idx="338">
                  <c:v>12661.473</c:v>
                </c:pt>
                <c:pt idx="339">
                  <c:v>12661.473</c:v>
                </c:pt>
                <c:pt idx="340">
                  <c:v>12661.514999999999</c:v>
                </c:pt>
                <c:pt idx="341">
                  <c:v>12661.494000000001</c:v>
                </c:pt>
                <c:pt idx="342">
                  <c:v>12661.504000000001</c:v>
                </c:pt>
                <c:pt idx="343">
                  <c:v>12661.536</c:v>
                </c:pt>
                <c:pt idx="344">
                  <c:v>12661.525</c:v>
                </c:pt>
                <c:pt idx="345">
                  <c:v>12661.525</c:v>
                </c:pt>
                <c:pt idx="346">
                  <c:v>12661.557000000001</c:v>
                </c:pt>
                <c:pt idx="347">
                  <c:v>12661.557000000001</c:v>
                </c:pt>
                <c:pt idx="348">
                  <c:v>12661.557000000001</c:v>
                </c:pt>
                <c:pt idx="349">
                  <c:v>12661.598</c:v>
                </c:pt>
                <c:pt idx="350">
                  <c:v>12661.588</c:v>
                </c:pt>
                <c:pt idx="351">
                  <c:v>12661.588</c:v>
                </c:pt>
                <c:pt idx="352">
                  <c:v>12661.629000000001</c:v>
                </c:pt>
                <c:pt idx="353">
                  <c:v>12661.619000000001</c:v>
                </c:pt>
                <c:pt idx="354">
                  <c:v>12661.619000000001</c:v>
                </c:pt>
                <c:pt idx="355">
                  <c:v>12661.661</c:v>
                </c:pt>
                <c:pt idx="356">
                  <c:v>12661.65</c:v>
                </c:pt>
              </c:numCache>
            </c:numRef>
          </c:xVal>
          <c:yVal>
            <c:numRef>
              <c:f>Sheet1!$B$2:$B$4000</c:f>
              <c:numCache>
                <c:formatCode>General</c:formatCode>
                <c:ptCount val="3999"/>
                <c:pt idx="0">
                  <c:v>-1.7469499999999999E-2</c:v>
                </c:pt>
                <c:pt idx="1">
                  <c:v>-9.7126799999999996E-3</c:v>
                </c:pt>
                <c:pt idx="2">
                  <c:v>-9.8971900000000002E-3</c:v>
                </c:pt>
                <c:pt idx="3">
                  <c:v>-5.5648599999999996E-3</c:v>
                </c:pt>
                <c:pt idx="4">
                  <c:v>-2.93742E-3</c:v>
                </c:pt>
                <c:pt idx="5">
                  <c:v>-4.908E-3</c:v>
                </c:pt>
                <c:pt idx="6">
                  <c:v>-1.5499000000000001E-4</c:v>
                </c:pt>
                <c:pt idx="7">
                  <c:v>5.3213100000000001E-3</c:v>
                </c:pt>
                <c:pt idx="8">
                  <c:v>5.2106000000000001E-3</c:v>
                </c:pt>
                <c:pt idx="9">
                  <c:v>7.32879E-3</c:v>
                </c:pt>
                <c:pt idx="10">
                  <c:v>8.2882500000000005E-3</c:v>
                </c:pt>
                <c:pt idx="11">
                  <c:v>1.36686E-2</c:v>
                </c:pt>
                <c:pt idx="12">
                  <c:v>1.23844E-2</c:v>
                </c:pt>
                <c:pt idx="13">
                  <c:v>1.37129E-2</c:v>
                </c:pt>
                <c:pt idx="14">
                  <c:v>1.17275E-2</c:v>
                </c:pt>
                <c:pt idx="15">
                  <c:v>1.3543100000000001E-2</c:v>
                </c:pt>
                <c:pt idx="16">
                  <c:v>1.45174E-2</c:v>
                </c:pt>
                <c:pt idx="17">
                  <c:v>1.34103E-2</c:v>
                </c:pt>
                <c:pt idx="18">
                  <c:v>1.8148500000000001E-2</c:v>
                </c:pt>
                <c:pt idx="19">
                  <c:v>1.8879199999999999E-2</c:v>
                </c:pt>
                <c:pt idx="20">
                  <c:v>1.70119E-2</c:v>
                </c:pt>
                <c:pt idx="21">
                  <c:v>1.6879100000000001E-2</c:v>
                </c:pt>
                <c:pt idx="22">
                  <c:v>2.0045299999999999E-2</c:v>
                </c:pt>
                <c:pt idx="23">
                  <c:v>2.0089599999999999E-2</c:v>
                </c:pt>
                <c:pt idx="24">
                  <c:v>1.6761000000000002E-2</c:v>
                </c:pt>
                <c:pt idx="25">
                  <c:v>2.0834999999999999E-2</c:v>
                </c:pt>
                <c:pt idx="26">
                  <c:v>1.9211300000000001E-2</c:v>
                </c:pt>
                <c:pt idx="27">
                  <c:v>2.0665300000000001E-2</c:v>
                </c:pt>
                <c:pt idx="28">
                  <c:v>1.6886499999999999E-2</c:v>
                </c:pt>
                <c:pt idx="29">
                  <c:v>2.0200300000000001E-2</c:v>
                </c:pt>
                <c:pt idx="30">
                  <c:v>2.01117E-2</c:v>
                </c:pt>
                <c:pt idx="31">
                  <c:v>1.7875499999999999E-2</c:v>
                </c:pt>
                <c:pt idx="32">
                  <c:v>2.3624800000000001E-2</c:v>
                </c:pt>
                <c:pt idx="33">
                  <c:v>1.6502699999999999E-2</c:v>
                </c:pt>
                <c:pt idx="34">
                  <c:v>2.2739200000000001E-2</c:v>
                </c:pt>
                <c:pt idx="35">
                  <c:v>2.15214E-2</c:v>
                </c:pt>
                <c:pt idx="36">
                  <c:v>2.3934799999999999E-2</c:v>
                </c:pt>
                <c:pt idx="37">
                  <c:v>2.7042E-2</c:v>
                </c:pt>
                <c:pt idx="38">
                  <c:v>2.4259599999999999E-2</c:v>
                </c:pt>
                <c:pt idx="39">
                  <c:v>3.0068000000000001E-2</c:v>
                </c:pt>
                <c:pt idx="40">
                  <c:v>2.6783700000000001E-2</c:v>
                </c:pt>
                <c:pt idx="41">
                  <c:v>2.9219200000000001E-2</c:v>
                </c:pt>
                <c:pt idx="42">
                  <c:v>2.99794E-2</c:v>
                </c:pt>
                <c:pt idx="43">
                  <c:v>2.9699E-2</c:v>
                </c:pt>
                <c:pt idx="44">
                  <c:v>3.3721300000000003E-2</c:v>
                </c:pt>
                <c:pt idx="45">
                  <c:v>3.2119700000000001E-2</c:v>
                </c:pt>
                <c:pt idx="46">
                  <c:v>4.0998399999999997E-2</c:v>
                </c:pt>
                <c:pt idx="47">
                  <c:v>4.50208E-2</c:v>
                </c:pt>
                <c:pt idx="48">
                  <c:v>4.5788299999999997E-2</c:v>
                </c:pt>
                <c:pt idx="49">
                  <c:v>5.5161500000000002E-2</c:v>
                </c:pt>
                <c:pt idx="50">
                  <c:v>5.1404900000000003E-2</c:v>
                </c:pt>
                <c:pt idx="51">
                  <c:v>5.2445499999999999E-2</c:v>
                </c:pt>
                <c:pt idx="52">
                  <c:v>7.0276699999999998E-2</c:v>
                </c:pt>
                <c:pt idx="53">
                  <c:v>7.2771299999999997E-2</c:v>
                </c:pt>
                <c:pt idx="54">
                  <c:v>8.6011799999999999E-2</c:v>
                </c:pt>
                <c:pt idx="55">
                  <c:v>0.125032</c:v>
                </c:pt>
                <c:pt idx="56">
                  <c:v>0.114021</c:v>
                </c:pt>
                <c:pt idx="57">
                  <c:v>0.19955300000000001</c:v>
                </c:pt>
                <c:pt idx="58">
                  <c:v>0.182947</c:v>
                </c:pt>
                <c:pt idx="59">
                  <c:v>0.36593799999999999</c:v>
                </c:pt>
                <c:pt idx="60">
                  <c:v>0.35319899999999999</c:v>
                </c:pt>
                <c:pt idx="61">
                  <c:v>0.34720600000000001</c:v>
                </c:pt>
                <c:pt idx="62">
                  <c:v>0.61527900000000002</c:v>
                </c:pt>
                <c:pt idx="63">
                  <c:v>0.59434100000000001</c:v>
                </c:pt>
                <c:pt idx="64">
                  <c:v>0.832013</c:v>
                </c:pt>
                <c:pt idx="65">
                  <c:v>0.81870699999999996</c:v>
                </c:pt>
                <c:pt idx="66">
                  <c:v>0.92437199999999997</c:v>
                </c:pt>
                <c:pt idx="67">
                  <c:v>0.95371700000000004</c:v>
                </c:pt>
                <c:pt idx="68">
                  <c:v>0.94544399999999995</c:v>
                </c:pt>
                <c:pt idx="69">
                  <c:v>0.967445</c:v>
                </c:pt>
                <c:pt idx="70">
                  <c:v>0.96334900000000001</c:v>
                </c:pt>
                <c:pt idx="71">
                  <c:v>0.95433699999999999</c:v>
                </c:pt>
                <c:pt idx="72">
                  <c:v>0.980043</c:v>
                </c:pt>
                <c:pt idx="73">
                  <c:v>0.97523099999999996</c:v>
                </c:pt>
                <c:pt idx="74">
                  <c:v>0.98481099999999999</c:v>
                </c:pt>
                <c:pt idx="75">
                  <c:v>1.0007900000000001</c:v>
                </c:pt>
                <c:pt idx="76">
                  <c:v>0.99524000000000001</c:v>
                </c:pt>
                <c:pt idx="77">
                  <c:v>0.98607299999999998</c:v>
                </c:pt>
                <c:pt idx="78">
                  <c:v>0.988236</c:v>
                </c:pt>
                <c:pt idx="79">
                  <c:v>0.99643499999999996</c:v>
                </c:pt>
                <c:pt idx="80">
                  <c:v>0.99843499999999996</c:v>
                </c:pt>
                <c:pt idx="81">
                  <c:v>0.99924000000000002</c:v>
                </c:pt>
                <c:pt idx="82">
                  <c:v>0.99095200000000006</c:v>
                </c:pt>
                <c:pt idx="83">
                  <c:v>1</c:v>
                </c:pt>
                <c:pt idx="84">
                  <c:v>0.99659799999999998</c:v>
                </c:pt>
                <c:pt idx="85">
                  <c:v>0.990317</c:v>
                </c:pt>
                <c:pt idx="86">
                  <c:v>0.99245700000000003</c:v>
                </c:pt>
                <c:pt idx="87">
                  <c:v>0.97748199999999996</c:v>
                </c:pt>
                <c:pt idx="88">
                  <c:v>0.97511999999999999</c:v>
                </c:pt>
                <c:pt idx="89">
                  <c:v>0.95271300000000003</c:v>
                </c:pt>
                <c:pt idx="90">
                  <c:v>0.95370200000000005</c:v>
                </c:pt>
                <c:pt idx="91">
                  <c:v>0.95277199999999995</c:v>
                </c:pt>
                <c:pt idx="92">
                  <c:v>0.76049699999999998</c:v>
                </c:pt>
                <c:pt idx="93">
                  <c:v>0.83701700000000001</c:v>
                </c:pt>
                <c:pt idx="94">
                  <c:v>0.45688699999999999</c:v>
                </c:pt>
                <c:pt idx="95">
                  <c:v>0.27197700000000002</c:v>
                </c:pt>
                <c:pt idx="96">
                  <c:v>0.26833099999999999</c:v>
                </c:pt>
                <c:pt idx="97">
                  <c:v>0.14948400000000001</c:v>
                </c:pt>
                <c:pt idx="98">
                  <c:v>0.152805</c:v>
                </c:pt>
                <c:pt idx="99">
                  <c:v>9.1665300000000005E-2</c:v>
                </c:pt>
                <c:pt idx="100">
                  <c:v>9.4034400000000004E-2</c:v>
                </c:pt>
                <c:pt idx="101">
                  <c:v>9.5215300000000003E-2</c:v>
                </c:pt>
                <c:pt idx="102">
                  <c:v>6.6822599999999996E-2</c:v>
                </c:pt>
                <c:pt idx="103">
                  <c:v>6.7442600000000005E-2</c:v>
                </c:pt>
                <c:pt idx="104">
                  <c:v>4.3434E-2</c:v>
                </c:pt>
                <c:pt idx="105">
                  <c:v>4.6821599999999998E-2</c:v>
                </c:pt>
                <c:pt idx="106">
                  <c:v>3.5706599999999998E-2</c:v>
                </c:pt>
                <c:pt idx="107">
                  <c:v>2.5964399999999999E-2</c:v>
                </c:pt>
                <c:pt idx="108">
                  <c:v>2.8163799999999999E-2</c:v>
                </c:pt>
                <c:pt idx="109">
                  <c:v>2.1513999999999998E-2</c:v>
                </c:pt>
                <c:pt idx="110">
                  <c:v>2.2820400000000001E-2</c:v>
                </c:pt>
                <c:pt idx="111">
                  <c:v>2.3831499999999999E-2</c:v>
                </c:pt>
                <c:pt idx="112">
                  <c:v>2.0724300000000001E-2</c:v>
                </c:pt>
                <c:pt idx="113">
                  <c:v>2.4008600000000001E-2</c:v>
                </c:pt>
                <c:pt idx="114">
                  <c:v>2.2628499999999999E-2</c:v>
                </c:pt>
                <c:pt idx="115">
                  <c:v>2.3322200000000001E-2</c:v>
                </c:pt>
                <c:pt idx="116">
                  <c:v>2.2746599999999999E-2</c:v>
                </c:pt>
                <c:pt idx="117">
                  <c:v>2.2259500000000002E-2</c:v>
                </c:pt>
                <c:pt idx="118">
                  <c:v>2.4857400000000002E-2</c:v>
                </c:pt>
                <c:pt idx="119">
                  <c:v>2.5514200000000001E-2</c:v>
                </c:pt>
                <c:pt idx="120">
                  <c:v>2.3846300000000001E-2</c:v>
                </c:pt>
                <c:pt idx="121">
                  <c:v>2.3905300000000001E-2</c:v>
                </c:pt>
                <c:pt idx="122">
                  <c:v>2.2318500000000002E-2</c:v>
                </c:pt>
                <c:pt idx="123">
                  <c:v>2.4532600000000002E-2</c:v>
                </c:pt>
                <c:pt idx="124">
                  <c:v>1.9845999999999999E-2</c:v>
                </c:pt>
                <c:pt idx="125">
                  <c:v>1.93294E-2</c:v>
                </c:pt>
                <c:pt idx="126">
                  <c:v>1.2222E-2</c:v>
                </c:pt>
                <c:pt idx="127">
                  <c:v>1.13364E-2</c:v>
                </c:pt>
                <c:pt idx="128">
                  <c:v>8.6498900000000004E-3</c:v>
                </c:pt>
                <c:pt idx="129">
                  <c:v>1.3956400000000001E-2</c:v>
                </c:pt>
                <c:pt idx="130">
                  <c:v>1.6436300000000001E-2</c:v>
                </c:pt>
                <c:pt idx="131">
                  <c:v>1.2487699999999999E-2</c:v>
                </c:pt>
                <c:pt idx="132">
                  <c:v>1.42074E-2</c:v>
                </c:pt>
                <c:pt idx="133">
                  <c:v>1.7595E-2</c:v>
                </c:pt>
                <c:pt idx="134">
                  <c:v>1.9949399999999999E-2</c:v>
                </c:pt>
                <c:pt idx="135">
                  <c:v>1.6657700000000001E-2</c:v>
                </c:pt>
                <c:pt idx="136">
                  <c:v>1.7218600000000001E-2</c:v>
                </c:pt>
                <c:pt idx="137">
                  <c:v>1.6340299999999999E-2</c:v>
                </c:pt>
                <c:pt idx="138">
                  <c:v>1.81412E-2</c:v>
                </c:pt>
                <c:pt idx="139">
                  <c:v>1.8761099999999999E-2</c:v>
                </c:pt>
                <c:pt idx="140">
                  <c:v>1.9137500000000002E-2</c:v>
                </c:pt>
                <c:pt idx="141">
                  <c:v>1.9683699999999998E-2</c:v>
                </c:pt>
                <c:pt idx="142">
                  <c:v>1.8096899999999999E-2</c:v>
                </c:pt>
                <c:pt idx="143">
                  <c:v>1.9801800000000001E-2</c:v>
                </c:pt>
                <c:pt idx="144">
                  <c:v>1.8288800000000001E-2</c:v>
                </c:pt>
                <c:pt idx="145">
                  <c:v>1.88644E-2</c:v>
                </c:pt>
                <c:pt idx="146">
                  <c:v>1.8584E-2</c:v>
                </c:pt>
                <c:pt idx="147">
                  <c:v>1.37424E-2</c:v>
                </c:pt>
                <c:pt idx="148">
                  <c:v>1.8207600000000001E-2</c:v>
                </c:pt>
                <c:pt idx="149">
                  <c:v>1.4554299999999999E-2</c:v>
                </c:pt>
                <c:pt idx="150">
                  <c:v>1.6657700000000001E-2</c:v>
                </c:pt>
                <c:pt idx="151">
                  <c:v>1.88866E-2</c:v>
                </c:pt>
                <c:pt idx="152">
                  <c:v>1.64289E-2</c:v>
                </c:pt>
                <c:pt idx="153">
                  <c:v>1.81043E-2</c:v>
                </c:pt>
                <c:pt idx="154">
                  <c:v>1.51816E-2</c:v>
                </c:pt>
                <c:pt idx="155">
                  <c:v>1.7550699999999999E-2</c:v>
                </c:pt>
                <c:pt idx="156">
                  <c:v>1.80009E-2</c:v>
                </c:pt>
                <c:pt idx="157">
                  <c:v>1.7203800000000002E-2</c:v>
                </c:pt>
                <c:pt idx="158">
                  <c:v>1.7705700000000001E-2</c:v>
                </c:pt>
                <c:pt idx="159">
                  <c:v>1.99568E-2</c:v>
                </c:pt>
                <c:pt idx="160">
                  <c:v>2.0392199999999999E-2</c:v>
                </c:pt>
              </c:numCache>
            </c:numRef>
          </c:yVal>
          <c:smooth val="1"/>
        </c:ser>
        <c:dLbls>
          <c:showLegendKey val="0"/>
          <c:showVal val="0"/>
          <c:showCatName val="0"/>
          <c:showSerName val="0"/>
          <c:showPercent val="0"/>
          <c:showBubbleSize val="0"/>
        </c:dLbls>
        <c:axId val="985443712"/>
        <c:axId val="985466368"/>
      </c:scatterChart>
      <c:valAx>
        <c:axId val="985443712"/>
        <c:scaling>
          <c:orientation val="minMax"/>
          <c:max val="12662"/>
          <c:min val="12658"/>
        </c:scaling>
        <c:delete val="0"/>
        <c:axPos val="b"/>
        <c:majorGridlines>
          <c:spPr>
            <a:ln>
              <a:solidFill>
                <a:schemeClr val="tx1"/>
              </a:solidFill>
            </a:ln>
          </c:spPr>
        </c:majorGridlines>
        <c:minorGridlines>
          <c:spPr>
            <a:ln>
              <a:solidFill>
                <a:schemeClr val="bg1">
                  <a:lumMod val="85000"/>
                </a:schemeClr>
              </a:solidFill>
            </a:ln>
          </c:spPr>
        </c:minorGridlines>
        <c:title>
          <c:tx>
            <c:rich>
              <a:bodyPr/>
              <a:lstStyle/>
              <a:p>
                <a:pPr>
                  <a:defRPr/>
                </a:pPr>
                <a:r>
                  <a:rPr lang="en-US" dirty="0" smtClean="0"/>
                  <a:t>Photon energy (eV)</a:t>
                </a:r>
                <a:endParaRPr lang="en-US" dirty="0"/>
              </a:p>
            </c:rich>
          </c:tx>
          <c:layout>
            <c:manualLayout>
              <c:xMode val="edge"/>
              <c:yMode val="edge"/>
              <c:x val="0.18534463961235614"/>
              <c:y val="0.85779851772552451"/>
            </c:manualLayout>
          </c:layout>
          <c:overlay val="0"/>
        </c:title>
        <c:numFmt formatCode="General" sourceLinked="1"/>
        <c:majorTickMark val="out"/>
        <c:minorTickMark val="none"/>
        <c:tickLblPos val="nextTo"/>
        <c:crossAx val="985466368"/>
        <c:crosses val="autoZero"/>
        <c:crossBetween val="midCat"/>
        <c:minorUnit val="0.1"/>
      </c:valAx>
      <c:valAx>
        <c:axId val="985466368"/>
        <c:scaling>
          <c:orientation val="minMax"/>
          <c:max val="1.1000000000000001"/>
          <c:min val="0"/>
        </c:scaling>
        <c:delete val="0"/>
        <c:axPos val="l"/>
        <c:majorGridlines>
          <c:spPr>
            <a:ln>
              <a:solidFill>
                <a:schemeClr val="tx1"/>
              </a:solidFill>
            </a:ln>
          </c:spPr>
        </c:majorGridlines>
        <c:minorGridlines/>
        <c:title>
          <c:tx>
            <c:rich>
              <a:bodyPr rot="-5400000" vert="horz"/>
              <a:lstStyle/>
              <a:p>
                <a:pPr>
                  <a:defRPr/>
                </a:pPr>
                <a:r>
                  <a:rPr lang="en-US" dirty="0" smtClean="0"/>
                  <a:t>Relative</a:t>
                </a:r>
                <a:r>
                  <a:rPr lang="en-US" baseline="0" dirty="0" smtClean="0"/>
                  <a:t> intensity</a:t>
                </a:r>
                <a:endParaRPr lang="en-US" dirty="0"/>
              </a:p>
            </c:rich>
          </c:tx>
          <c:layout/>
          <c:overlay val="0"/>
        </c:title>
        <c:numFmt formatCode="General" sourceLinked="1"/>
        <c:majorTickMark val="out"/>
        <c:minorTickMark val="out"/>
        <c:tickLblPos val="nextTo"/>
        <c:crossAx val="985443712"/>
        <c:crosses val="autoZero"/>
        <c:crossBetween val="midCat"/>
        <c:majorUnit val="1"/>
        <c:minorUnit val="0.2"/>
      </c:valAx>
      <c:spPr>
        <a:noFill/>
        <a:ln>
          <a:noFill/>
        </a:ln>
      </c:spPr>
    </c:plotArea>
    <c:legend>
      <c:legendPos val="l"/>
      <c:layout>
        <c:manualLayout>
          <c:xMode val="edge"/>
          <c:yMode val="edge"/>
          <c:x val="0.44342943670502727"/>
          <c:y val="0.25118684134896918"/>
          <c:w val="0.15518291944276197"/>
          <c:h val="0.22280556983900385"/>
        </c:manualLayout>
      </c:layout>
      <c:overlay val="1"/>
      <c:spPr>
        <a:solidFill>
          <a:schemeClr val="bg1"/>
        </a:solidFill>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Sheet1!$B$1</c:f>
              <c:strCache>
                <c:ptCount val="1"/>
                <c:pt idx="0">
                  <c:v>Si(111)</c:v>
                </c:pt>
              </c:strCache>
            </c:strRef>
          </c:tx>
          <c:xVal>
            <c:numRef>
              <c:f>Sheet1!$A$2:$A$4000</c:f>
              <c:numCache>
                <c:formatCode>General</c:formatCode>
                <c:ptCount val="3999"/>
                <c:pt idx="0">
                  <c:v>12655.998</c:v>
                </c:pt>
                <c:pt idx="1">
                  <c:v>12655.998</c:v>
                </c:pt>
                <c:pt idx="2">
                  <c:v>12656.102999999999</c:v>
                </c:pt>
                <c:pt idx="3">
                  <c:v>12656.102999999999</c:v>
                </c:pt>
                <c:pt idx="4">
                  <c:v>12656.207</c:v>
                </c:pt>
                <c:pt idx="5">
                  <c:v>12656.207</c:v>
                </c:pt>
                <c:pt idx="6">
                  <c:v>12656.312</c:v>
                </c:pt>
                <c:pt idx="7">
                  <c:v>12656.416999999999</c:v>
                </c:pt>
                <c:pt idx="8">
                  <c:v>12656.416999999999</c:v>
                </c:pt>
                <c:pt idx="9">
                  <c:v>12656.522000000001</c:v>
                </c:pt>
                <c:pt idx="10">
                  <c:v>12656.486999999999</c:v>
                </c:pt>
                <c:pt idx="11">
                  <c:v>12656.486999999999</c:v>
                </c:pt>
                <c:pt idx="12">
                  <c:v>12656.592000000001</c:v>
                </c:pt>
                <c:pt idx="13">
                  <c:v>12656.592000000001</c:v>
                </c:pt>
                <c:pt idx="14">
                  <c:v>12656.696</c:v>
                </c:pt>
                <c:pt idx="15">
                  <c:v>12656.800999999999</c:v>
                </c:pt>
                <c:pt idx="16">
                  <c:v>12656.800999999999</c:v>
                </c:pt>
                <c:pt idx="17">
                  <c:v>12656.906000000001</c:v>
                </c:pt>
                <c:pt idx="18">
                  <c:v>12656.906000000001</c:v>
                </c:pt>
                <c:pt idx="19">
                  <c:v>12657.011</c:v>
                </c:pt>
                <c:pt idx="20">
                  <c:v>12657.011</c:v>
                </c:pt>
                <c:pt idx="21">
                  <c:v>12657.011</c:v>
                </c:pt>
                <c:pt idx="22">
                  <c:v>12657.115</c:v>
                </c:pt>
                <c:pt idx="23">
                  <c:v>12657.115</c:v>
                </c:pt>
                <c:pt idx="24">
                  <c:v>12657.22</c:v>
                </c:pt>
                <c:pt idx="25">
                  <c:v>12657.184999999999</c:v>
                </c:pt>
                <c:pt idx="26">
                  <c:v>12657.325000000001</c:v>
                </c:pt>
                <c:pt idx="27">
                  <c:v>12657.43</c:v>
                </c:pt>
                <c:pt idx="28">
                  <c:v>12657.395</c:v>
                </c:pt>
                <c:pt idx="29">
                  <c:v>12657.534</c:v>
                </c:pt>
                <c:pt idx="30">
                  <c:v>12657.499</c:v>
                </c:pt>
                <c:pt idx="31">
                  <c:v>12657.499</c:v>
                </c:pt>
                <c:pt idx="32">
                  <c:v>12657.638999999999</c:v>
                </c:pt>
                <c:pt idx="33">
                  <c:v>12657.603999999999</c:v>
                </c:pt>
                <c:pt idx="34">
                  <c:v>12657.744000000001</c:v>
                </c:pt>
                <c:pt idx="35">
                  <c:v>12657.849</c:v>
                </c:pt>
                <c:pt idx="36">
                  <c:v>12657.814</c:v>
                </c:pt>
                <c:pt idx="37">
                  <c:v>12657.919</c:v>
                </c:pt>
                <c:pt idx="38">
                  <c:v>12657.884</c:v>
                </c:pt>
                <c:pt idx="39">
                  <c:v>12658.022999999999</c:v>
                </c:pt>
                <c:pt idx="40">
                  <c:v>12657.987999999999</c:v>
                </c:pt>
                <c:pt idx="41">
                  <c:v>12657.987999999999</c:v>
                </c:pt>
                <c:pt idx="42">
                  <c:v>12658.093000000001</c:v>
                </c:pt>
                <c:pt idx="43">
                  <c:v>12658.093000000001</c:v>
                </c:pt>
                <c:pt idx="44">
                  <c:v>12658.233</c:v>
                </c:pt>
                <c:pt idx="45">
                  <c:v>12658.198</c:v>
                </c:pt>
                <c:pt idx="46">
                  <c:v>12658.338</c:v>
                </c:pt>
                <c:pt idx="47">
                  <c:v>12658.442999999999</c:v>
                </c:pt>
                <c:pt idx="48">
                  <c:v>12658.407999999999</c:v>
                </c:pt>
                <c:pt idx="49">
                  <c:v>12658.512000000001</c:v>
                </c:pt>
                <c:pt idx="50">
                  <c:v>12658.512000000001</c:v>
                </c:pt>
                <c:pt idx="51">
                  <c:v>12658.512000000001</c:v>
                </c:pt>
                <c:pt idx="52">
                  <c:v>12658.617</c:v>
                </c:pt>
                <c:pt idx="53">
                  <c:v>12658.617</c:v>
                </c:pt>
                <c:pt idx="54">
                  <c:v>12658.687</c:v>
                </c:pt>
                <c:pt idx="55">
                  <c:v>12658.826999999999</c:v>
                </c:pt>
                <c:pt idx="56">
                  <c:v>12658.791999999999</c:v>
                </c:pt>
                <c:pt idx="57">
                  <c:v>12658.897000000001</c:v>
                </c:pt>
                <c:pt idx="58">
                  <c:v>12658.897000000001</c:v>
                </c:pt>
                <c:pt idx="59">
                  <c:v>12659.001</c:v>
                </c:pt>
                <c:pt idx="60">
                  <c:v>12659.001</c:v>
                </c:pt>
                <c:pt idx="61">
                  <c:v>12659.001</c:v>
                </c:pt>
                <c:pt idx="62">
                  <c:v>12659.106</c:v>
                </c:pt>
                <c:pt idx="63">
                  <c:v>12659.106</c:v>
                </c:pt>
                <c:pt idx="64">
                  <c:v>12659.210999999999</c:v>
                </c:pt>
                <c:pt idx="65">
                  <c:v>12659.210999999999</c:v>
                </c:pt>
                <c:pt idx="66">
                  <c:v>12659.316000000001</c:v>
                </c:pt>
                <c:pt idx="67">
                  <c:v>12659.386</c:v>
                </c:pt>
                <c:pt idx="68">
                  <c:v>12659.386</c:v>
                </c:pt>
                <c:pt idx="69">
                  <c:v>12659.49</c:v>
                </c:pt>
                <c:pt idx="70">
                  <c:v>12659.49</c:v>
                </c:pt>
                <c:pt idx="71">
                  <c:v>12659.49</c:v>
                </c:pt>
                <c:pt idx="72">
                  <c:v>12659.594999999999</c:v>
                </c:pt>
                <c:pt idx="73">
                  <c:v>12659.594999999999</c:v>
                </c:pt>
                <c:pt idx="74">
                  <c:v>12659.7</c:v>
                </c:pt>
                <c:pt idx="75">
                  <c:v>12659.84</c:v>
                </c:pt>
                <c:pt idx="76">
                  <c:v>12659.805</c:v>
                </c:pt>
                <c:pt idx="77">
                  <c:v>12659.91</c:v>
                </c:pt>
                <c:pt idx="78">
                  <c:v>12659.91</c:v>
                </c:pt>
                <c:pt idx="79">
                  <c:v>12660.014999999999</c:v>
                </c:pt>
                <c:pt idx="80">
                  <c:v>12660.014999999999</c:v>
                </c:pt>
                <c:pt idx="81">
                  <c:v>12660.014999999999</c:v>
                </c:pt>
                <c:pt idx="82">
                  <c:v>12660.119000000001</c:v>
                </c:pt>
                <c:pt idx="83">
                  <c:v>12660.084000000001</c:v>
                </c:pt>
                <c:pt idx="84">
                  <c:v>12660.189</c:v>
                </c:pt>
                <c:pt idx="85">
                  <c:v>12660.189</c:v>
                </c:pt>
                <c:pt idx="86">
                  <c:v>12660.294</c:v>
                </c:pt>
                <c:pt idx="87">
                  <c:v>12660.398999999999</c:v>
                </c:pt>
                <c:pt idx="88">
                  <c:v>12660.398999999999</c:v>
                </c:pt>
                <c:pt idx="89">
                  <c:v>12660.504000000001</c:v>
                </c:pt>
                <c:pt idx="90">
                  <c:v>12660.504000000001</c:v>
                </c:pt>
                <c:pt idx="91">
                  <c:v>12660.504000000001</c:v>
                </c:pt>
                <c:pt idx="92">
                  <c:v>12660.608</c:v>
                </c:pt>
                <c:pt idx="93">
                  <c:v>12660.608</c:v>
                </c:pt>
                <c:pt idx="94">
                  <c:v>12660.713</c:v>
                </c:pt>
                <c:pt idx="95">
                  <c:v>12660.782999999999</c:v>
                </c:pt>
                <c:pt idx="96">
                  <c:v>12660.817999999999</c:v>
                </c:pt>
                <c:pt idx="97">
                  <c:v>12660.888000000001</c:v>
                </c:pt>
                <c:pt idx="98">
                  <c:v>12660.888000000001</c:v>
                </c:pt>
                <c:pt idx="99">
                  <c:v>12660.993</c:v>
                </c:pt>
                <c:pt idx="100">
                  <c:v>12660.993</c:v>
                </c:pt>
                <c:pt idx="101">
                  <c:v>12660.993</c:v>
                </c:pt>
                <c:pt idx="102">
                  <c:v>12661.098</c:v>
                </c:pt>
                <c:pt idx="103">
                  <c:v>12661.098</c:v>
                </c:pt>
                <c:pt idx="104">
                  <c:v>12661.203</c:v>
                </c:pt>
                <c:pt idx="105">
                  <c:v>12661.203</c:v>
                </c:pt>
                <c:pt idx="106">
                  <c:v>12661.307000000001</c:v>
                </c:pt>
                <c:pt idx="107">
                  <c:v>12661.412</c:v>
                </c:pt>
                <c:pt idx="108">
                  <c:v>12661.412</c:v>
                </c:pt>
                <c:pt idx="109">
                  <c:v>12661.517</c:v>
                </c:pt>
                <c:pt idx="110">
                  <c:v>12661.517</c:v>
                </c:pt>
                <c:pt idx="111">
                  <c:v>12661.517</c:v>
                </c:pt>
                <c:pt idx="112">
                  <c:v>12661.587</c:v>
                </c:pt>
                <c:pt idx="113">
                  <c:v>12661.587</c:v>
                </c:pt>
                <c:pt idx="114">
                  <c:v>12661.727000000001</c:v>
                </c:pt>
                <c:pt idx="115">
                  <c:v>12661.797</c:v>
                </c:pt>
                <c:pt idx="116">
                  <c:v>12661.797</c:v>
                </c:pt>
                <c:pt idx="117">
                  <c:v>12661.901</c:v>
                </c:pt>
                <c:pt idx="118">
                  <c:v>12661.901</c:v>
                </c:pt>
                <c:pt idx="119">
                  <c:v>12662.040999999999</c:v>
                </c:pt>
                <c:pt idx="120">
                  <c:v>12662.005999999999</c:v>
                </c:pt>
                <c:pt idx="121">
                  <c:v>12662.005999999999</c:v>
                </c:pt>
                <c:pt idx="122">
                  <c:v>12662.146000000001</c:v>
                </c:pt>
                <c:pt idx="123">
                  <c:v>12662.111000000001</c:v>
                </c:pt>
                <c:pt idx="124">
                  <c:v>12662.251</c:v>
                </c:pt>
                <c:pt idx="125">
                  <c:v>12662.216</c:v>
                </c:pt>
                <c:pt idx="126">
                  <c:v>12662.286</c:v>
                </c:pt>
                <c:pt idx="127">
                  <c:v>12662.391</c:v>
                </c:pt>
                <c:pt idx="128">
                  <c:v>12662.391</c:v>
                </c:pt>
                <c:pt idx="129">
                  <c:v>12662.531000000001</c:v>
                </c:pt>
                <c:pt idx="130">
                  <c:v>12662.495999999999</c:v>
                </c:pt>
                <c:pt idx="131">
                  <c:v>12662.495999999999</c:v>
                </c:pt>
                <c:pt idx="132">
                  <c:v>12662.635</c:v>
                </c:pt>
                <c:pt idx="133">
                  <c:v>12662.6</c:v>
                </c:pt>
                <c:pt idx="134">
                  <c:v>12662.74</c:v>
                </c:pt>
                <c:pt idx="135">
                  <c:v>12662.844999999999</c:v>
                </c:pt>
                <c:pt idx="136">
                  <c:v>12662.81</c:v>
                </c:pt>
                <c:pt idx="137">
                  <c:v>12662.95</c:v>
                </c:pt>
                <c:pt idx="138">
                  <c:v>12662.915000000001</c:v>
                </c:pt>
                <c:pt idx="139">
                  <c:v>12663.02</c:v>
                </c:pt>
                <c:pt idx="140">
                  <c:v>12662.985000000001</c:v>
                </c:pt>
                <c:pt idx="141">
                  <c:v>12662.985000000001</c:v>
                </c:pt>
                <c:pt idx="142">
                  <c:v>12663.125</c:v>
                </c:pt>
                <c:pt idx="143">
                  <c:v>12663.09</c:v>
                </c:pt>
                <c:pt idx="144">
                  <c:v>12663.23</c:v>
                </c:pt>
                <c:pt idx="145">
                  <c:v>12663.195</c:v>
                </c:pt>
                <c:pt idx="146">
                  <c:v>12663.334000000001</c:v>
                </c:pt>
                <c:pt idx="147">
                  <c:v>12663.404</c:v>
                </c:pt>
                <c:pt idx="148">
                  <c:v>12663.404</c:v>
                </c:pt>
                <c:pt idx="149">
                  <c:v>12663.544</c:v>
                </c:pt>
                <c:pt idx="150">
                  <c:v>12663.509</c:v>
                </c:pt>
                <c:pt idx="151">
                  <c:v>12663.509</c:v>
                </c:pt>
                <c:pt idx="152">
                  <c:v>12663.614</c:v>
                </c:pt>
                <c:pt idx="153">
                  <c:v>12663.614</c:v>
                </c:pt>
                <c:pt idx="154">
                  <c:v>12663.683999999999</c:v>
                </c:pt>
                <c:pt idx="155">
                  <c:v>12663.789000000001</c:v>
                </c:pt>
                <c:pt idx="156">
                  <c:v>12663.789000000001</c:v>
                </c:pt>
                <c:pt idx="157">
                  <c:v>12663.894</c:v>
                </c:pt>
                <c:pt idx="158">
                  <c:v>12663.894</c:v>
                </c:pt>
                <c:pt idx="159">
                  <c:v>12663.999</c:v>
                </c:pt>
                <c:pt idx="160">
                  <c:v>12663.999</c:v>
                </c:pt>
                <c:pt idx="161">
                  <c:v>12659.701999999999</c:v>
                </c:pt>
                <c:pt idx="162">
                  <c:v>12659.701999999999</c:v>
                </c:pt>
                <c:pt idx="163">
                  <c:v>12659.733</c:v>
                </c:pt>
                <c:pt idx="164">
                  <c:v>12659.733</c:v>
                </c:pt>
                <c:pt idx="165">
                  <c:v>12659.733</c:v>
                </c:pt>
                <c:pt idx="166">
                  <c:v>12659.775</c:v>
                </c:pt>
                <c:pt idx="167">
                  <c:v>12659.764999999999</c:v>
                </c:pt>
                <c:pt idx="168">
                  <c:v>12659.764999999999</c:v>
                </c:pt>
                <c:pt idx="169">
                  <c:v>12659.796</c:v>
                </c:pt>
                <c:pt idx="170">
                  <c:v>12659.786</c:v>
                </c:pt>
                <c:pt idx="171">
                  <c:v>12659.786</c:v>
                </c:pt>
                <c:pt idx="172">
                  <c:v>12659.816999999999</c:v>
                </c:pt>
                <c:pt idx="173">
                  <c:v>12659.816999999999</c:v>
                </c:pt>
                <c:pt idx="174">
                  <c:v>12659.816999999999</c:v>
                </c:pt>
                <c:pt idx="175">
                  <c:v>12659.858</c:v>
                </c:pt>
                <c:pt idx="176">
                  <c:v>12659.848</c:v>
                </c:pt>
                <c:pt idx="177">
                  <c:v>12659.848</c:v>
                </c:pt>
                <c:pt idx="178">
                  <c:v>12659.879000000001</c:v>
                </c:pt>
                <c:pt idx="179">
                  <c:v>12659.879000000001</c:v>
                </c:pt>
                <c:pt idx="180">
                  <c:v>12659.879000000001</c:v>
                </c:pt>
                <c:pt idx="181">
                  <c:v>12659.911</c:v>
                </c:pt>
                <c:pt idx="182">
                  <c:v>12659.911</c:v>
                </c:pt>
                <c:pt idx="183">
                  <c:v>12659.911</c:v>
                </c:pt>
                <c:pt idx="184">
                  <c:v>12659.951999999999</c:v>
                </c:pt>
                <c:pt idx="185">
                  <c:v>12659.941999999999</c:v>
                </c:pt>
                <c:pt idx="186">
                  <c:v>12659.941999999999</c:v>
                </c:pt>
                <c:pt idx="187">
                  <c:v>12659.983</c:v>
                </c:pt>
                <c:pt idx="188">
                  <c:v>12659.973</c:v>
                </c:pt>
                <c:pt idx="189">
                  <c:v>12659.973</c:v>
                </c:pt>
                <c:pt idx="190">
                  <c:v>12660.004000000001</c:v>
                </c:pt>
                <c:pt idx="191">
                  <c:v>12660.004000000001</c:v>
                </c:pt>
                <c:pt idx="192">
                  <c:v>12660.004000000001</c:v>
                </c:pt>
                <c:pt idx="193">
                  <c:v>12660.036</c:v>
                </c:pt>
                <c:pt idx="194">
                  <c:v>12660.025</c:v>
                </c:pt>
                <c:pt idx="195">
                  <c:v>12660.025</c:v>
                </c:pt>
                <c:pt idx="196">
                  <c:v>12660.056</c:v>
                </c:pt>
                <c:pt idx="197">
                  <c:v>12660.056</c:v>
                </c:pt>
                <c:pt idx="198">
                  <c:v>12660.056</c:v>
                </c:pt>
                <c:pt idx="199">
                  <c:v>12660.098</c:v>
                </c:pt>
                <c:pt idx="200">
                  <c:v>12660.088</c:v>
                </c:pt>
                <c:pt idx="201">
                  <c:v>12660.088</c:v>
                </c:pt>
                <c:pt idx="202">
                  <c:v>12660.119000000001</c:v>
                </c:pt>
                <c:pt idx="203">
                  <c:v>12660.119000000001</c:v>
                </c:pt>
                <c:pt idx="204">
                  <c:v>12660.119000000001</c:v>
                </c:pt>
                <c:pt idx="205">
                  <c:v>12660.15</c:v>
                </c:pt>
                <c:pt idx="206">
                  <c:v>12660.15</c:v>
                </c:pt>
                <c:pt idx="207">
                  <c:v>12660.15</c:v>
                </c:pt>
                <c:pt idx="208">
                  <c:v>12660.181</c:v>
                </c:pt>
                <c:pt idx="209">
                  <c:v>12660.181</c:v>
                </c:pt>
                <c:pt idx="210">
                  <c:v>12660.181</c:v>
                </c:pt>
                <c:pt idx="211">
                  <c:v>12660.223</c:v>
                </c:pt>
                <c:pt idx="212">
                  <c:v>12660.213</c:v>
                </c:pt>
                <c:pt idx="213">
                  <c:v>12660.213</c:v>
                </c:pt>
                <c:pt idx="214">
                  <c:v>12660.254000000001</c:v>
                </c:pt>
                <c:pt idx="215">
                  <c:v>12660.244000000001</c:v>
                </c:pt>
                <c:pt idx="216">
                  <c:v>12660.244000000001</c:v>
                </c:pt>
                <c:pt idx="217">
                  <c:v>12660.275</c:v>
                </c:pt>
                <c:pt idx="218">
                  <c:v>12660.275</c:v>
                </c:pt>
                <c:pt idx="219">
                  <c:v>12660.275</c:v>
                </c:pt>
                <c:pt idx="220">
                  <c:v>12660.306</c:v>
                </c:pt>
                <c:pt idx="221">
                  <c:v>12660.296</c:v>
                </c:pt>
                <c:pt idx="222">
                  <c:v>12660.296</c:v>
                </c:pt>
                <c:pt idx="223">
                  <c:v>12660.316999999999</c:v>
                </c:pt>
                <c:pt idx="224">
                  <c:v>12660.316999999999</c:v>
                </c:pt>
                <c:pt idx="225">
                  <c:v>12660.316999999999</c:v>
                </c:pt>
                <c:pt idx="226">
                  <c:v>12660.348</c:v>
                </c:pt>
                <c:pt idx="227">
                  <c:v>12660.358</c:v>
                </c:pt>
                <c:pt idx="228">
                  <c:v>12660.358</c:v>
                </c:pt>
                <c:pt idx="229">
                  <c:v>12660.4</c:v>
                </c:pt>
                <c:pt idx="230">
                  <c:v>12660.379000000001</c:v>
                </c:pt>
                <c:pt idx="231">
                  <c:v>12660.379000000001</c:v>
                </c:pt>
                <c:pt idx="232">
                  <c:v>12660.411</c:v>
                </c:pt>
                <c:pt idx="233">
                  <c:v>12660.411</c:v>
                </c:pt>
                <c:pt idx="234">
                  <c:v>12660.411</c:v>
                </c:pt>
                <c:pt idx="235">
                  <c:v>12660.441999999999</c:v>
                </c:pt>
                <c:pt idx="236">
                  <c:v>12660.441999999999</c:v>
                </c:pt>
                <c:pt idx="237">
                  <c:v>12660.441999999999</c:v>
                </c:pt>
                <c:pt idx="238">
                  <c:v>12660.473</c:v>
                </c:pt>
                <c:pt idx="239">
                  <c:v>12660.473</c:v>
                </c:pt>
                <c:pt idx="240">
                  <c:v>12660.473</c:v>
                </c:pt>
                <c:pt idx="241">
                  <c:v>12660.504000000001</c:v>
                </c:pt>
                <c:pt idx="242">
                  <c:v>12660.504000000001</c:v>
                </c:pt>
                <c:pt idx="243">
                  <c:v>12660.504000000001</c:v>
                </c:pt>
                <c:pt idx="244">
                  <c:v>12660.525</c:v>
                </c:pt>
                <c:pt idx="245">
                  <c:v>12660.525</c:v>
                </c:pt>
                <c:pt idx="246">
                  <c:v>12660.525</c:v>
                </c:pt>
                <c:pt idx="247">
                  <c:v>12660.556</c:v>
                </c:pt>
                <c:pt idx="248">
                  <c:v>12660.556</c:v>
                </c:pt>
                <c:pt idx="249">
                  <c:v>12660.556</c:v>
                </c:pt>
                <c:pt idx="250">
                  <c:v>12660.588</c:v>
                </c:pt>
                <c:pt idx="251">
                  <c:v>12660.588</c:v>
                </c:pt>
                <c:pt idx="252">
                  <c:v>12660.588</c:v>
                </c:pt>
                <c:pt idx="253">
                  <c:v>12660.619000000001</c:v>
                </c:pt>
                <c:pt idx="254">
                  <c:v>12660.619000000001</c:v>
                </c:pt>
                <c:pt idx="255">
                  <c:v>12660.619000000001</c:v>
                </c:pt>
                <c:pt idx="256">
                  <c:v>12660.65</c:v>
                </c:pt>
                <c:pt idx="257">
                  <c:v>12660.65</c:v>
                </c:pt>
                <c:pt idx="258">
                  <c:v>12660.661</c:v>
                </c:pt>
                <c:pt idx="259">
                  <c:v>12660.681</c:v>
                </c:pt>
                <c:pt idx="260">
                  <c:v>12660.681</c:v>
                </c:pt>
                <c:pt idx="261">
                  <c:v>12660.691999999999</c:v>
                </c:pt>
                <c:pt idx="262">
                  <c:v>12660.733</c:v>
                </c:pt>
                <c:pt idx="263">
                  <c:v>12660.713</c:v>
                </c:pt>
                <c:pt idx="264">
                  <c:v>12660.713</c:v>
                </c:pt>
                <c:pt idx="265">
                  <c:v>12660.764999999999</c:v>
                </c:pt>
                <c:pt idx="266">
                  <c:v>12660.744000000001</c:v>
                </c:pt>
                <c:pt idx="267">
                  <c:v>12660.744000000001</c:v>
                </c:pt>
                <c:pt idx="268">
                  <c:v>12660.786</c:v>
                </c:pt>
                <c:pt idx="269">
                  <c:v>12660.775</c:v>
                </c:pt>
                <c:pt idx="270">
                  <c:v>12660.764999999999</c:v>
                </c:pt>
                <c:pt idx="271">
                  <c:v>12660.796</c:v>
                </c:pt>
                <c:pt idx="272">
                  <c:v>12660.796</c:v>
                </c:pt>
                <c:pt idx="273">
                  <c:v>12660.806</c:v>
                </c:pt>
                <c:pt idx="274">
                  <c:v>12660.848</c:v>
                </c:pt>
                <c:pt idx="275">
                  <c:v>12660.826999999999</c:v>
                </c:pt>
                <c:pt idx="276">
                  <c:v>12660.838</c:v>
                </c:pt>
                <c:pt idx="277">
                  <c:v>12660.879000000001</c:v>
                </c:pt>
                <c:pt idx="278">
                  <c:v>12660.858</c:v>
                </c:pt>
                <c:pt idx="279">
                  <c:v>12660.869000000001</c:v>
                </c:pt>
                <c:pt idx="280">
                  <c:v>12660.911</c:v>
                </c:pt>
                <c:pt idx="281">
                  <c:v>12660.9</c:v>
                </c:pt>
                <c:pt idx="282">
                  <c:v>12660.9</c:v>
                </c:pt>
                <c:pt idx="283">
                  <c:v>12660.931</c:v>
                </c:pt>
                <c:pt idx="284">
                  <c:v>12660.921</c:v>
                </c:pt>
                <c:pt idx="285">
                  <c:v>12660.921</c:v>
                </c:pt>
                <c:pt idx="286">
                  <c:v>12660.984</c:v>
                </c:pt>
                <c:pt idx="287">
                  <c:v>12660.963</c:v>
                </c:pt>
                <c:pt idx="288">
                  <c:v>12660.963</c:v>
                </c:pt>
                <c:pt idx="289">
                  <c:v>12661.004000000001</c:v>
                </c:pt>
                <c:pt idx="290">
                  <c:v>12660.984</c:v>
                </c:pt>
                <c:pt idx="291">
                  <c:v>12660.994000000001</c:v>
                </c:pt>
                <c:pt idx="292">
                  <c:v>12661.014999999999</c:v>
                </c:pt>
                <c:pt idx="293">
                  <c:v>12661.014999999999</c:v>
                </c:pt>
                <c:pt idx="294">
                  <c:v>12661.014999999999</c:v>
                </c:pt>
                <c:pt idx="295">
                  <c:v>12661.056</c:v>
                </c:pt>
                <c:pt idx="296">
                  <c:v>12661.046</c:v>
                </c:pt>
                <c:pt idx="297">
                  <c:v>12661.046</c:v>
                </c:pt>
                <c:pt idx="298">
                  <c:v>12661.066999999999</c:v>
                </c:pt>
                <c:pt idx="299">
                  <c:v>12661.066999999999</c:v>
                </c:pt>
                <c:pt idx="300">
                  <c:v>12661.066999999999</c:v>
                </c:pt>
                <c:pt idx="301">
                  <c:v>12661.109</c:v>
                </c:pt>
                <c:pt idx="302">
                  <c:v>12661.109</c:v>
                </c:pt>
                <c:pt idx="303">
                  <c:v>12661.109</c:v>
                </c:pt>
                <c:pt idx="304">
                  <c:v>12661.129000000001</c:v>
                </c:pt>
                <c:pt idx="305">
                  <c:v>12661.129000000001</c:v>
                </c:pt>
                <c:pt idx="306">
                  <c:v>12661.129000000001</c:v>
                </c:pt>
                <c:pt idx="307">
                  <c:v>12661.171</c:v>
                </c:pt>
                <c:pt idx="308">
                  <c:v>12661.171</c:v>
                </c:pt>
                <c:pt idx="309">
                  <c:v>12661.171</c:v>
                </c:pt>
                <c:pt idx="310">
                  <c:v>12661.213</c:v>
                </c:pt>
                <c:pt idx="311">
                  <c:v>12661.191999999999</c:v>
                </c:pt>
                <c:pt idx="312">
                  <c:v>12661.191999999999</c:v>
                </c:pt>
                <c:pt idx="313">
                  <c:v>12661.223</c:v>
                </c:pt>
                <c:pt idx="314">
                  <c:v>12661.223</c:v>
                </c:pt>
                <c:pt idx="315">
                  <c:v>12661.223</c:v>
                </c:pt>
                <c:pt idx="316">
                  <c:v>12661.254000000001</c:v>
                </c:pt>
                <c:pt idx="317">
                  <c:v>12661.254000000001</c:v>
                </c:pt>
                <c:pt idx="318">
                  <c:v>12661.254000000001</c:v>
                </c:pt>
                <c:pt idx="319">
                  <c:v>12661.296</c:v>
                </c:pt>
                <c:pt idx="320">
                  <c:v>12661.275</c:v>
                </c:pt>
                <c:pt idx="321">
                  <c:v>12661.286</c:v>
                </c:pt>
                <c:pt idx="322">
                  <c:v>12661.306</c:v>
                </c:pt>
                <c:pt idx="323">
                  <c:v>12661.306</c:v>
                </c:pt>
                <c:pt idx="324">
                  <c:v>12661.316999999999</c:v>
                </c:pt>
                <c:pt idx="325">
                  <c:v>12661.359</c:v>
                </c:pt>
                <c:pt idx="326">
                  <c:v>12661.348</c:v>
                </c:pt>
                <c:pt idx="327">
                  <c:v>12661.348</c:v>
                </c:pt>
                <c:pt idx="328">
                  <c:v>12661.39</c:v>
                </c:pt>
                <c:pt idx="329">
                  <c:v>12661.379000000001</c:v>
                </c:pt>
                <c:pt idx="330">
                  <c:v>12661.379000000001</c:v>
                </c:pt>
                <c:pt idx="331">
                  <c:v>12661.411</c:v>
                </c:pt>
                <c:pt idx="332">
                  <c:v>12661.411</c:v>
                </c:pt>
                <c:pt idx="333">
                  <c:v>12661.411</c:v>
                </c:pt>
                <c:pt idx="334">
                  <c:v>12661.441999999999</c:v>
                </c:pt>
                <c:pt idx="335">
                  <c:v>12661.441999999999</c:v>
                </c:pt>
                <c:pt idx="336">
                  <c:v>12661.441999999999</c:v>
                </c:pt>
                <c:pt idx="337">
                  <c:v>12661.473</c:v>
                </c:pt>
                <c:pt idx="338">
                  <c:v>12661.473</c:v>
                </c:pt>
                <c:pt idx="339">
                  <c:v>12661.473</c:v>
                </c:pt>
                <c:pt idx="340">
                  <c:v>12661.514999999999</c:v>
                </c:pt>
                <c:pt idx="341">
                  <c:v>12661.494000000001</c:v>
                </c:pt>
                <c:pt idx="342">
                  <c:v>12661.504000000001</c:v>
                </c:pt>
                <c:pt idx="343">
                  <c:v>12661.536</c:v>
                </c:pt>
                <c:pt idx="344">
                  <c:v>12661.525</c:v>
                </c:pt>
                <c:pt idx="345">
                  <c:v>12661.525</c:v>
                </c:pt>
                <c:pt idx="346">
                  <c:v>12661.557000000001</c:v>
                </c:pt>
                <c:pt idx="347">
                  <c:v>12661.557000000001</c:v>
                </c:pt>
                <c:pt idx="348">
                  <c:v>12661.557000000001</c:v>
                </c:pt>
                <c:pt idx="349">
                  <c:v>12661.598</c:v>
                </c:pt>
                <c:pt idx="350">
                  <c:v>12661.588</c:v>
                </c:pt>
                <c:pt idx="351">
                  <c:v>12661.588</c:v>
                </c:pt>
                <c:pt idx="352">
                  <c:v>12661.629000000001</c:v>
                </c:pt>
                <c:pt idx="353">
                  <c:v>12661.619000000001</c:v>
                </c:pt>
                <c:pt idx="354">
                  <c:v>12661.619000000001</c:v>
                </c:pt>
                <c:pt idx="355">
                  <c:v>12661.661</c:v>
                </c:pt>
                <c:pt idx="356">
                  <c:v>12661.65</c:v>
                </c:pt>
              </c:numCache>
            </c:numRef>
          </c:xVal>
          <c:yVal>
            <c:numRef>
              <c:f>Sheet1!$B$2:$B$4000</c:f>
              <c:numCache>
                <c:formatCode>General</c:formatCode>
                <c:ptCount val="3999"/>
                <c:pt idx="0">
                  <c:v>-1.7469499999999999E-2</c:v>
                </c:pt>
                <c:pt idx="1">
                  <c:v>-9.7126799999999996E-3</c:v>
                </c:pt>
                <c:pt idx="2">
                  <c:v>-9.8971900000000002E-3</c:v>
                </c:pt>
                <c:pt idx="3">
                  <c:v>-5.5648599999999996E-3</c:v>
                </c:pt>
                <c:pt idx="4">
                  <c:v>-2.93742E-3</c:v>
                </c:pt>
                <c:pt idx="5">
                  <c:v>-4.908E-3</c:v>
                </c:pt>
                <c:pt idx="6">
                  <c:v>-1.5499000000000001E-4</c:v>
                </c:pt>
                <c:pt idx="7">
                  <c:v>5.3213100000000001E-3</c:v>
                </c:pt>
                <c:pt idx="8">
                  <c:v>5.2106000000000001E-3</c:v>
                </c:pt>
                <c:pt idx="9">
                  <c:v>7.32879E-3</c:v>
                </c:pt>
                <c:pt idx="10">
                  <c:v>8.2882500000000005E-3</c:v>
                </c:pt>
                <c:pt idx="11">
                  <c:v>1.36686E-2</c:v>
                </c:pt>
                <c:pt idx="12">
                  <c:v>1.23844E-2</c:v>
                </c:pt>
                <c:pt idx="13">
                  <c:v>1.37129E-2</c:v>
                </c:pt>
                <c:pt idx="14">
                  <c:v>1.17275E-2</c:v>
                </c:pt>
                <c:pt idx="15">
                  <c:v>1.3543100000000001E-2</c:v>
                </c:pt>
                <c:pt idx="16">
                  <c:v>1.45174E-2</c:v>
                </c:pt>
                <c:pt idx="17">
                  <c:v>1.34103E-2</c:v>
                </c:pt>
                <c:pt idx="18">
                  <c:v>1.8148500000000001E-2</c:v>
                </c:pt>
                <c:pt idx="19">
                  <c:v>1.8879199999999999E-2</c:v>
                </c:pt>
                <c:pt idx="20">
                  <c:v>1.70119E-2</c:v>
                </c:pt>
                <c:pt idx="21">
                  <c:v>1.6879100000000001E-2</c:v>
                </c:pt>
                <c:pt idx="22">
                  <c:v>2.0045299999999999E-2</c:v>
                </c:pt>
                <c:pt idx="23">
                  <c:v>2.0089599999999999E-2</c:v>
                </c:pt>
                <c:pt idx="24">
                  <c:v>1.6761000000000002E-2</c:v>
                </c:pt>
                <c:pt idx="25">
                  <c:v>2.0834999999999999E-2</c:v>
                </c:pt>
                <c:pt idx="26">
                  <c:v>1.9211300000000001E-2</c:v>
                </c:pt>
                <c:pt idx="27">
                  <c:v>2.0665300000000001E-2</c:v>
                </c:pt>
                <c:pt idx="28">
                  <c:v>1.6886499999999999E-2</c:v>
                </c:pt>
                <c:pt idx="29">
                  <c:v>2.0200300000000001E-2</c:v>
                </c:pt>
                <c:pt idx="30">
                  <c:v>2.01117E-2</c:v>
                </c:pt>
                <c:pt idx="31">
                  <c:v>1.7875499999999999E-2</c:v>
                </c:pt>
                <c:pt idx="32">
                  <c:v>2.3624800000000001E-2</c:v>
                </c:pt>
                <c:pt idx="33">
                  <c:v>1.6502699999999999E-2</c:v>
                </c:pt>
                <c:pt idx="34">
                  <c:v>2.2739200000000001E-2</c:v>
                </c:pt>
                <c:pt idx="35">
                  <c:v>2.15214E-2</c:v>
                </c:pt>
                <c:pt idx="36">
                  <c:v>2.3934799999999999E-2</c:v>
                </c:pt>
                <c:pt idx="37">
                  <c:v>2.7042E-2</c:v>
                </c:pt>
                <c:pt idx="38">
                  <c:v>2.4259599999999999E-2</c:v>
                </c:pt>
                <c:pt idx="39">
                  <c:v>3.0068000000000001E-2</c:v>
                </c:pt>
                <c:pt idx="40">
                  <c:v>2.6783700000000001E-2</c:v>
                </c:pt>
                <c:pt idx="41">
                  <c:v>2.9219200000000001E-2</c:v>
                </c:pt>
                <c:pt idx="42">
                  <c:v>2.99794E-2</c:v>
                </c:pt>
                <c:pt idx="43">
                  <c:v>2.9699E-2</c:v>
                </c:pt>
                <c:pt idx="44">
                  <c:v>3.3721300000000003E-2</c:v>
                </c:pt>
                <c:pt idx="45">
                  <c:v>3.2119700000000001E-2</c:v>
                </c:pt>
                <c:pt idx="46">
                  <c:v>4.0998399999999997E-2</c:v>
                </c:pt>
                <c:pt idx="47">
                  <c:v>4.50208E-2</c:v>
                </c:pt>
                <c:pt idx="48">
                  <c:v>4.5788299999999997E-2</c:v>
                </c:pt>
                <c:pt idx="49">
                  <c:v>5.5161500000000002E-2</c:v>
                </c:pt>
                <c:pt idx="50">
                  <c:v>5.1404900000000003E-2</c:v>
                </c:pt>
                <c:pt idx="51">
                  <c:v>5.2445499999999999E-2</c:v>
                </c:pt>
                <c:pt idx="52">
                  <c:v>7.0276699999999998E-2</c:v>
                </c:pt>
                <c:pt idx="53">
                  <c:v>7.2771299999999997E-2</c:v>
                </c:pt>
                <c:pt idx="54">
                  <c:v>8.6011799999999999E-2</c:v>
                </c:pt>
                <c:pt idx="55">
                  <c:v>0.125032</c:v>
                </c:pt>
                <c:pt idx="56">
                  <c:v>0.114021</c:v>
                </c:pt>
                <c:pt idx="57">
                  <c:v>0.19955300000000001</c:v>
                </c:pt>
                <c:pt idx="58">
                  <c:v>0.182947</c:v>
                </c:pt>
                <c:pt idx="59">
                  <c:v>0.36593799999999999</c:v>
                </c:pt>
                <c:pt idx="60">
                  <c:v>0.35319899999999999</c:v>
                </c:pt>
                <c:pt idx="61">
                  <c:v>0.34720600000000001</c:v>
                </c:pt>
                <c:pt idx="62">
                  <c:v>0.61527900000000002</c:v>
                </c:pt>
                <c:pt idx="63">
                  <c:v>0.59434100000000001</c:v>
                </c:pt>
                <c:pt idx="64">
                  <c:v>0.832013</c:v>
                </c:pt>
                <c:pt idx="65">
                  <c:v>0.81870699999999996</c:v>
                </c:pt>
                <c:pt idx="66">
                  <c:v>0.92437199999999997</c:v>
                </c:pt>
                <c:pt idx="67">
                  <c:v>0.95371700000000004</c:v>
                </c:pt>
                <c:pt idx="68">
                  <c:v>0.94544399999999995</c:v>
                </c:pt>
                <c:pt idx="69">
                  <c:v>0.967445</c:v>
                </c:pt>
                <c:pt idx="70">
                  <c:v>0.96334900000000001</c:v>
                </c:pt>
                <c:pt idx="71">
                  <c:v>0.95433699999999999</c:v>
                </c:pt>
                <c:pt idx="72">
                  <c:v>0.980043</c:v>
                </c:pt>
                <c:pt idx="73">
                  <c:v>0.97523099999999996</c:v>
                </c:pt>
                <c:pt idx="74">
                  <c:v>0.98481099999999999</c:v>
                </c:pt>
                <c:pt idx="75">
                  <c:v>1.0007900000000001</c:v>
                </c:pt>
                <c:pt idx="76">
                  <c:v>0.99524000000000001</c:v>
                </c:pt>
                <c:pt idx="77">
                  <c:v>0.98607299999999998</c:v>
                </c:pt>
                <c:pt idx="78">
                  <c:v>0.988236</c:v>
                </c:pt>
                <c:pt idx="79">
                  <c:v>0.99643499999999996</c:v>
                </c:pt>
                <c:pt idx="80">
                  <c:v>0.99843499999999996</c:v>
                </c:pt>
                <c:pt idx="81">
                  <c:v>0.99924000000000002</c:v>
                </c:pt>
                <c:pt idx="82">
                  <c:v>0.99095200000000006</c:v>
                </c:pt>
                <c:pt idx="83">
                  <c:v>1</c:v>
                </c:pt>
                <c:pt idx="84">
                  <c:v>0.99659799999999998</c:v>
                </c:pt>
                <c:pt idx="85">
                  <c:v>0.990317</c:v>
                </c:pt>
                <c:pt idx="86">
                  <c:v>0.99245700000000003</c:v>
                </c:pt>
                <c:pt idx="87">
                  <c:v>0.97748199999999996</c:v>
                </c:pt>
                <c:pt idx="88">
                  <c:v>0.97511999999999999</c:v>
                </c:pt>
                <c:pt idx="89">
                  <c:v>0.95271300000000003</c:v>
                </c:pt>
                <c:pt idx="90">
                  <c:v>0.95370200000000005</c:v>
                </c:pt>
                <c:pt idx="91">
                  <c:v>0.95277199999999995</c:v>
                </c:pt>
                <c:pt idx="92">
                  <c:v>0.76049699999999998</c:v>
                </c:pt>
                <c:pt idx="93">
                  <c:v>0.83701700000000001</c:v>
                </c:pt>
                <c:pt idx="94">
                  <c:v>0.45688699999999999</c:v>
                </c:pt>
                <c:pt idx="95">
                  <c:v>0.27197700000000002</c:v>
                </c:pt>
                <c:pt idx="96">
                  <c:v>0.26833099999999999</c:v>
                </c:pt>
                <c:pt idx="97">
                  <c:v>0.14948400000000001</c:v>
                </c:pt>
                <c:pt idx="98">
                  <c:v>0.152805</c:v>
                </c:pt>
                <c:pt idx="99">
                  <c:v>9.1665300000000005E-2</c:v>
                </c:pt>
                <c:pt idx="100">
                  <c:v>9.4034400000000004E-2</c:v>
                </c:pt>
                <c:pt idx="101">
                  <c:v>9.5215300000000003E-2</c:v>
                </c:pt>
                <c:pt idx="102">
                  <c:v>6.6822599999999996E-2</c:v>
                </c:pt>
                <c:pt idx="103">
                  <c:v>6.7442600000000005E-2</c:v>
                </c:pt>
                <c:pt idx="104">
                  <c:v>4.3434E-2</c:v>
                </c:pt>
                <c:pt idx="105">
                  <c:v>4.6821599999999998E-2</c:v>
                </c:pt>
                <c:pt idx="106">
                  <c:v>3.5706599999999998E-2</c:v>
                </c:pt>
                <c:pt idx="107">
                  <c:v>2.5964399999999999E-2</c:v>
                </c:pt>
                <c:pt idx="108">
                  <c:v>2.8163799999999999E-2</c:v>
                </c:pt>
                <c:pt idx="109">
                  <c:v>2.1513999999999998E-2</c:v>
                </c:pt>
                <c:pt idx="110">
                  <c:v>2.2820400000000001E-2</c:v>
                </c:pt>
                <c:pt idx="111">
                  <c:v>2.3831499999999999E-2</c:v>
                </c:pt>
                <c:pt idx="112">
                  <c:v>2.0724300000000001E-2</c:v>
                </c:pt>
                <c:pt idx="113">
                  <c:v>2.4008600000000001E-2</c:v>
                </c:pt>
                <c:pt idx="114">
                  <c:v>2.2628499999999999E-2</c:v>
                </c:pt>
                <c:pt idx="115">
                  <c:v>2.3322200000000001E-2</c:v>
                </c:pt>
                <c:pt idx="116">
                  <c:v>2.2746599999999999E-2</c:v>
                </c:pt>
                <c:pt idx="117">
                  <c:v>2.2259500000000002E-2</c:v>
                </c:pt>
                <c:pt idx="118">
                  <c:v>2.4857400000000002E-2</c:v>
                </c:pt>
                <c:pt idx="119">
                  <c:v>2.5514200000000001E-2</c:v>
                </c:pt>
                <c:pt idx="120">
                  <c:v>2.3846300000000001E-2</c:v>
                </c:pt>
                <c:pt idx="121">
                  <c:v>2.3905300000000001E-2</c:v>
                </c:pt>
                <c:pt idx="122">
                  <c:v>2.2318500000000002E-2</c:v>
                </c:pt>
                <c:pt idx="123">
                  <c:v>2.4532600000000002E-2</c:v>
                </c:pt>
                <c:pt idx="124">
                  <c:v>1.9845999999999999E-2</c:v>
                </c:pt>
                <c:pt idx="125">
                  <c:v>1.93294E-2</c:v>
                </c:pt>
                <c:pt idx="126">
                  <c:v>1.2222E-2</c:v>
                </c:pt>
                <c:pt idx="127">
                  <c:v>1.13364E-2</c:v>
                </c:pt>
                <c:pt idx="128">
                  <c:v>8.6498900000000004E-3</c:v>
                </c:pt>
                <c:pt idx="129">
                  <c:v>1.3956400000000001E-2</c:v>
                </c:pt>
                <c:pt idx="130">
                  <c:v>1.6436300000000001E-2</c:v>
                </c:pt>
                <c:pt idx="131">
                  <c:v>1.2487699999999999E-2</c:v>
                </c:pt>
                <c:pt idx="132">
                  <c:v>1.42074E-2</c:v>
                </c:pt>
                <c:pt idx="133">
                  <c:v>1.7595E-2</c:v>
                </c:pt>
                <c:pt idx="134">
                  <c:v>1.9949399999999999E-2</c:v>
                </c:pt>
                <c:pt idx="135">
                  <c:v>1.6657700000000001E-2</c:v>
                </c:pt>
                <c:pt idx="136">
                  <c:v>1.7218600000000001E-2</c:v>
                </c:pt>
                <c:pt idx="137">
                  <c:v>1.6340299999999999E-2</c:v>
                </c:pt>
                <c:pt idx="138">
                  <c:v>1.81412E-2</c:v>
                </c:pt>
                <c:pt idx="139">
                  <c:v>1.8761099999999999E-2</c:v>
                </c:pt>
                <c:pt idx="140">
                  <c:v>1.9137500000000002E-2</c:v>
                </c:pt>
                <c:pt idx="141">
                  <c:v>1.9683699999999998E-2</c:v>
                </c:pt>
                <c:pt idx="142">
                  <c:v>1.8096899999999999E-2</c:v>
                </c:pt>
                <c:pt idx="143">
                  <c:v>1.9801800000000001E-2</c:v>
                </c:pt>
                <c:pt idx="144">
                  <c:v>1.8288800000000001E-2</c:v>
                </c:pt>
                <c:pt idx="145">
                  <c:v>1.88644E-2</c:v>
                </c:pt>
                <c:pt idx="146">
                  <c:v>1.8584E-2</c:v>
                </c:pt>
                <c:pt idx="147">
                  <c:v>1.37424E-2</c:v>
                </c:pt>
                <c:pt idx="148">
                  <c:v>1.8207600000000001E-2</c:v>
                </c:pt>
                <c:pt idx="149">
                  <c:v>1.4554299999999999E-2</c:v>
                </c:pt>
                <c:pt idx="150">
                  <c:v>1.6657700000000001E-2</c:v>
                </c:pt>
                <c:pt idx="151">
                  <c:v>1.88866E-2</c:v>
                </c:pt>
                <c:pt idx="152">
                  <c:v>1.64289E-2</c:v>
                </c:pt>
                <c:pt idx="153">
                  <c:v>1.81043E-2</c:v>
                </c:pt>
                <c:pt idx="154">
                  <c:v>1.51816E-2</c:v>
                </c:pt>
                <c:pt idx="155">
                  <c:v>1.7550699999999999E-2</c:v>
                </c:pt>
                <c:pt idx="156">
                  <c:v>1.80009E-2</c:v>
                </c:pt>
                <c:pt idx="157">
                  <c:v>1.7203800000000002E-2</c:v>
                </c:pt>
                <c:pt idx="158">
                  <c:v>1.7705700000000001E-2</c:v>
                </c:pt>
                <c:pt idx="159">
                  <c:v>1.99568E-2</c:v>
                </c:pt>
                <c:pt idx="160">
                  <c:v>2.0392199999999999E-2</c:v>
                </c:pt>
              </c:numCache>
            </c:numRef>
          </c:yVal>
          <c:smooth val="1"/>
        </c:ser>
        <c:ser>
          <c:idx val="1"/>
          <c:order val="1"/>
          <c:tx>
            <c:v>Si(333)</c:v>
          </c:tx>
          <c:marker>
            <c:symbol val="square"/>
            <c:size val="2"/>
          </c:marker>
          <c:xVal>
            <c:numRef>
              <c:f>Sheet1!$A$2:$A$4000</c:f>
              <c:numCache>
                <c:formatCode>General</c:formatCode>
                <c:ptCount val="3999"/>
                <c:pt idx="0">
                  <c:v>12655.998</c:v>
                </c:pt>
                <c:pt idx="1">
                  <c:v>12655.998</c:v>
                </c:pt>
                <c:pt idx="2">
                  <c:v>12656.102999999999</c:v>
                </c:pt>
                <c:pt idx="3">
                  <c:v>12656.102999999999</c:v>
                </c:pt>
                <c:pt idx="4">
                  <c:v>12656.207</c:v>
                </c:pt>
                <c:pt idx="5">
                  <c:v>12656.207</c:v>
                </c:pt>
                <c:pt idx="6">
                  <c:v>12656.312</c:v>
                </c:pt>
                <c:pt idx="7">
                  <c:v>12656.416999999999</c:v>
                </c:pt>
                <c:pt idx="8">
                  <c:v>12656.416999999999</c:v>
                </c:pt>
                <c:pt idx="9">
                  <c:v>12656.522000000001</c:v>
                </c:pt>
                <c:pt idx="10">
                  <c:v>12656.486999999999</c:v>
                </c:pt>
                <c:pt idx="11">
                  <c:v>12656.486999999999</c:v>
                </c:pt>
                <c:pt idx="12">
                  <c:v>12656.592000000001</c:v>
                </c:pt>
                <c:pt idx="13">
                  <c:v>12656.592000000001</c:v>
                </c:pt>
                <c:pt idx="14">
                  <c:v>12656.696</c:v>
                </c:pt>
                <c:pt idx="15">
                  <c:v>12656.800999999999</c:v>
                </c:pt>
                <c:pt idx="16">
                  <c:v>12656.800999999999</c:v>
                </c:pt>
                <c:pt idx="17">
                  <c:v>12656.906000000001</c:v>
                </c:pt>
                <c:pt idx="18">
                  <c:v>12656.906000000001</c:v>
                </c:pt>
                <c:pt idx="19">
                  <c:v>12657.011</c:v>
                </c:pt>
                <c:pt idx="20">
                  <c:v>12657.011</c:v>
                </c:pt>
                <c:pt idx="21">
                  <c:v>12657.011</c:v>
                </c:pt>
                <c:pt idx="22">
                  <c:v>12657.115</c:v>
                </c:pt>
                <c:pt idx="23">
                  <c:v>12657.115</c:v>
                </c:pt>
                <c:pt idx="24">
                  <c:v>12657.22</c:v>
                </c:pt>
                <c:pt idx="25">
                  <c:v>12657.184999999999</c:v>
                </c:pt>
                <c:pt idx="26">
                  <c:v>12657.325000000001</c:v>
                </c:pt>
                <c:pt idx="27">
                  <c:v>12657.43</c:v>
                </c:pt>
                <c:pt idx="28">
                  <c:v>12657.395</c:v>
                </c:pt>
                <c:pt idx="29">
                  <c:v>12657.534</c:v>
                </c:pt>
                <c:pt idx="30">
                  <c:v>12657.499</c:v>
                </c:pt>
                <c:pt idx="31">
                  <c:v>12657.499</c:v>
                </c:pt>
                <c:pt idx="32">
                  <c:v>12657.638999999999</c:v>
                </c:pt>
                <c:pt idx="33">
                  <c:v>12657.603999999999</c:v>
                </c:pt>
                <c:pt idx="34">
                  <c:v>12657.744000000001</c:v>
                </c:pt>
                <c:pt idx="35">
                  <c:v>12657.849</c:v>
                </c:pt>
                <c:pt idx="36">
                  <c:v>12657.814</c:v>
                </c:pt>
                <c:pt idx="37">
                  <c:v>12657.919</c:v>
                </c:pt>
                <c:pt idx="38">
                  <c:v>12657.884</c:v>
                </c:pt>
                <c:pt idx="39">
                  <c:v>12658.022999999999</c:v>
                </c:pt>
                <c:pt idx="40">
                  <c:v>12657.987999999999</c:v>
                </c:pt>
                <c:pt idx="41">
                  <c:v>12657.987999999999</c:v>
                </c:pt>
                <c:pt idx="42">
                  <c:v>12658.093000000001</c:v>
                </c:pt>
                <c:pt idx="43">
                  <c:v>12658.093000000001</c:v>
                </c:pt>
                <c:pt idx="44">
                  <c:v>12658.233</c:v>
                </c:pt>
                <c:pt idx="45">
                  <c:v>12658.198</c:v>
                </c:pt>
                <c:pt idx="46">
                  <c:v>12658.338</c:v>
                </c:pt>
                <c:pt idx="47">
                  <c:v>12658.442999999999</c:v>
                </c:pt>
                <c:pt idx="48">
                  <c:v>12658.407999999999</c:v>
                </c:pt>
                <c:pt idx="49">
                  <c:v>12658.512000000001</c:v>
                </c:pt>
                <c:pt idx="50">
                  <c:v>12658.512000000001</c:v>
                </c:pt>
                <c:pt idx="51">
                  <c:v>12658.512000000001</c:v>
                </c:pt>
                <c:pt idx="52">
                  <c:v>12658.617</c:v>
                </c:pt>
                <c:pt idx="53">
                  <c:v>12658.617</c:v>
                </c:pt>
                <c:pt idx="54">
                  <c:v>12658.687</c:v>
                </c:pt>
                <c:pt idx="55">
                  <c:v>12658.826999999999</c:v>
                </c:pt>
                <c:pt idx="56">
                  <c:v>12658.791999999999</c:v>
                </c:pt>
                <c:pt idx="57">
                  <c:v>12658.897000000001</c:v>
                </c:pt>
                <c:pt idx="58">
                  <c:v>12658.897000000001</c:v>
                </c:pt>
                <c:pt idx="59">
                  <c:v>12659.001</c:v>
                </c:pt>
                <c:pt idx="60">
                  <c:v>12659.001</c:v>
                </c:pt>
                <c:pt idx="61">
                  <c:v>12659.001</c:v>
                </c:pt>
                <c:pt idx="62">
                  <c:v>12659.106</c:v>
                </c:pt>
                <c:pt idx="63">
                  <c:v>12659.106</c:v>
                </c:pt>
                <c:pt idx="64">
                  <c:v>12659.210999999999</c:v>
                </c:pt>
                <c:pt idx="65">
                  <c:v>12659.210999999999</c:v>
                </c:pt>
                <c:pt idx="66">
                  <c:v>12659.316000000001</c:v>
                </c:pt>
                <c:pt idx="67">
                  <c:v>12659.386</c:v>
                </c:pt>
                <c:pt idx="68">
                  <c:v>12659.386</c:v>
                </c:pt>
                <c:pt idx="69">
                  <c:v>12659.49</c:v>
                </c:pt>
                <c:pt idx="70">
                  <c:v>12659.49</c:v>
                </c:pt>
                <c:pt idx="71">
                  <c:v>12659.49</c:v>
                </c:pt>
                <c:pt idx="72">
                  <c:v>12659.594999999999</c:v>
                </c:pt>
                <c:pt idx="73">
                  <c:v>12659.594999999999</c:v>
                </c:pt>
                <c:pt idx="74">
                  <c:v>12659.7</c:v>
                </c:pt>
                <c:pt idx="75">
                  <c:v>12659.84</c:v>
                </c:pt>
                <c:pt idx="76">
                  <c:v>12659.805</c:v>
                </c:pt>
                <c:pt idx="77">
                  <c:v>12659.91</c:v>
                </c:pt>
                <c:pt idx="78">
                  <c:v>12659.91</c:v>
                </c:pt>
                <c:pt idx="79">
                  <c:v>12660.014999999999</c:v>
                </c:pt>
                <c:pt idx="80">
                  <c:v>12660.014999999999</c:v>
                </c:pt>
                <c:pt idx="81">
                  <c:v>12660.014999999999</c:v>
                </c:pt>
                <c:pt idx="82">
                  <c:v>12660.119000000001</c:v>
                </c:pt>
                <c:pt idx="83">
                  <c:v>12660.084000000001</c:v>
                </c:pt>
                <c:pt idx="84">
                  <c:v>12660.189</c:v>
                </c:pt>
                <c:pt idx="85">
                  <c:v>12660.189</c:v>
                </c:pt>
                <c:pt idx="86">
                  <c:v>12660.294</c:v>
                </c:pt>
                <c:pt idx="87">
                  <c:v>12660.398999999999</c:v>
                </c:pt>
                <c:pt idx="88">
                  <c:v>12660.398999999999</c:v>
                </c:pt>
                <c:pt idx="89">
                  <c:v>12660.504000000001</c:v>
                </c:pt>
                <c:pt idx="90">
                  <c:v>12660.504000000001</c:v>
                </c:pt>
                <c:pt idx="91">
                  <c:v>12660.504000000001</c:v>
                </c:pt>
                <c:pt idx="92">
                  <c:v>12660.608</c:v>
                </c:pt>
                <c:pt idx="93">
                  <c:v>12660.608</c:v>
                </c:pt>
                <c:pt idx="94">
                  <c:v>12660.713</c:v>
                </c:pt>
                <c:pt idx="95">
                  <c:v>12660.782999999999</c:v>
                </c:pt>
                <c:pt idx="96">
                  <c:v>12660.817999999999</c:v>
                </c:pt>
                <c:pt idx="97">
                  <c:v>12660.888000000001</c:v>
                </c:pt>
                <c:pt idx="98">
                  <c:v>12660.888000000001</c:v>
                </c:pt>
                <c:pt idx="99">
                  <c:v>12660.993</c:v>
                </c:pt>
                <c:pt idx="100">
                  <c:v>12660.993</c:v>
                </c:pt>
                <c:pt idx="101">
                  <c:v>12660.993</c:v>
                </c:pt>
                <c:pt idx="102">
                  <c:v>12661.098</c:v>
                </c:pt>
                <c:pt idx="103">
                  <c:v>12661.098</c:v>
                </c:pt>
                <c:pt idx="104">
                  <c:v>12661.203</c:v>
                </c:pt>
                <c:pt idx="105">
                  <c:v>12661.203</c:v>
                </c:pt>
                <c:pt idx="106">
                  <c:v>12661.307000000001</c:v>
                </c:pt>
                <c:pt idx="107">
                  <c:v>12661.412</c:v>
                </c:pt>
                <c:pt idx="108">
                  <c:v>12661.412</c:v>
                </c:pt>
                <c:pt idx="109">
                  <c:v>12661.517</c:v>
                </c:pt>
                <c:pt idx="110">
                  <c:v>12661.517</c:v>
                </c:pt>
                <c:pt idx="111">
                  <c:v>12661.517</c:v>
                </c:pt>
                <c:pt idx="112">
                  <c:v>12661.587</c:v>
                </c:pt>
                <c:pt idx="113">
                  <c:v>12661.587</c:v>
                </c:pt>
                <c:pt idx="114">
                  <c:v>12661.727000000001</c:v>
                </c:pt>
                <c:pt idx="115">
                  <c:v>12661.797</c:v>
                </c:pt>
                <c:pt idx="116">
                  <c:v>12661.797</c:v>
                </c:pt>
                <c:pt idx="117">
                  <c:v>12661.901</c:v>
                </c:pt>
                <c:pt idx="118">
                  <c:v>12661.901</c:v>
                </c:pt>
                <c:pt idx="119">
                  <c:v>12662.040999999999</c:v>
                </c:pt>
                <c:pt idx="120">
                  <c:v>12662.005999999999</c:v>
                </c:pt>
                <c:pt idx="121">
                  <c:v>12662.005999999999</c:v>
                </c:pt>
                <c:pt idx="122">
                  <c:v>12662.146000000001</c:v>
                </c:pt>
                <c:pt idx="123">
                  <c:v>12662.111000000001</c:v>
                </c:pt>
                <c:pt idx="124">
                  <c:v>12662.251</c:v>
                </c:pt>
                <c:pt idx="125">
                  <c:v>12662.216</c:v>
                </c:pt>
                <c:pt idx="126">
                  <c:v>12662.286</c:v>
                </c:pt>
                <c:pt idx="127">
                  <c:v>12662.391</c:v>
                </c:pt>
                <c:pt idx="128">
                  <c:v>12662.391</c:v>
                </c:pt>
                <c:pt idx="129">
                  <c:v>12662.531000000001</c:v>
                </c:pt>
                <c:pt idx="130">
                  <c:v>12662.495999999999</c:v>
                </c:pt>
                <c:pt idx="131">
                  <c:v>12662.495999999999</c:v>
                </c:pt>
                <c:pt idx="132">
                  <c:v>12662.635</c:v>
                </c:pt>
                <c:pt idx="133">
                  <c:v>12662.6</c:v>
                </c:pt>
                <c:pt idx="134">
                  <c:v>12662.74</c:v>
                </c:pt>
                <c:pt idx="135">
                  <c:v>12662.844999999999</c:v>
                </c:pt>
                <c:pt idx="136">
                  <c:v>12662.81</c:v>
                </c:pt>
                <c:pt idx="137">
                  <c:v>12662.95</c:v>
                </c:pt>
                <c:pt idx="138">
                  <c:v>12662.915000000001</c:v>
                </c:pt>
                <c:pt idx="139">
                  <c:v>12663.02</c:v>
                </c:pt>
                <c:pt idx="140">
                  <c:v>12662.985000000001</c:v>
                </c:pt>
                <c:pt idx="141">
                  <c:v>12662.985000000001</c:v>
                </c:pt>
                <c:pt idx="142">
                  <c:v>12663.125</c:v>
                </c:pt>
                <c:pt idx="143">
                  <c:v>12663.09</c:v>
                </c:pt>
                <c:pt idx="144">
                  <c:v>12663.23</c:v>
                </c:pt>
                <c:pt idx="145">
                  <c:v>12663.195</c:v>
                </c:pt>
                <c:pt idx="146">
                  <c:v>12663.334000000001</c:v>
                </c:pt>
                <c:pt idx="147">
                  <c:v>12663.404</c:v>
                </c:pt>
                <c:pt idx="148">
                  <c:v>12663.404</c:v>
                </c:pt>
                <c:pt idx="149">
                  <c:v>12663.544</c:v>
                </c:pt>
                <c:pt idx="150">
                  <c:v>12663.509</c:v>
                </c:pt>
                <c:pt idx="151">
                  <c:v>12663.509</c:v>
                </c:pt>
                <c:pt idx="152">
                  <c:v>12663.614</c:v>
                </c:pt>
                <c:pt idx="153">
                  <c:v>12663.614</c:v>
                </c:pt>
                <c:pt idx="154">
                  <c:v>12663.683999999999</c:v>
                </c:pt>
                <c:pt idx="155">
                  <c:v>12663.789000000001</c:v>
                </c:pt>
                <c:pt idx="156">
                  <c:v>12663.789000000001</c:v>
                </c:pt>
                <c:pt idx="157">
                  <c:v>12663.894</c:v>
                </c:pt>
                <c:pt idx="158">
                  <c:v>12663.894</c:v>
                </c:pt>
                <c:pt idx="159">
                  <c:v>12663.999</c:v>
                </c:pt>
                <c:pt idx="160">
                  <c:v>12663.999</c:v>
                </c:pt>
                <c:pt idx="161">
                  <c:v>12659.701999999999</c:v>
                </c:pt>
                <c:pt idx="162">
                  <c:v>12659.701999999999</c:v>
                </c:pt>
                <c:pt idx="163">
                  <c:v>12659.733</c:v>
                </c:pt>
                <c:pt idx="164">
                  <c:v>12659.733</c:v>
                </c:pt>
                <c:pt idx="165">
                  <c:v>12659.733</c:v>
                </c:pt>
                <c:pt idx="166">
                  <c:v>12659.775</c:v>
                </c:pt>
                <c:pt idx="167">
                  <c:v>12659.764999999999</c:v>
                </c:pt>
                <c:pt idx="168">
                  <c:v>12659.764999999999</c:v>
                </c:pt>
                <c:pt idx="169">
                  <c:v>12659.796</c:v>
                </c:pt>
                <c:pt idx="170">
                  <c:v>12659.786</c:v>
                </c:pt>
                <c:pt idx="171">
                  <c:v>12659.786</c:v>
                </c:pt>
                <c:pt idx="172">
                  <c:v>12659.816999999999</c:v>
                </c:pt>
                <c:pt idx="173">
                  <c:v>12659.816999999999</c:v>
                </c:pt>
                <c:pt idx="174">
                  <c:v>12659.816999999999</c:v>
                </c:pt>
                <c:pt idx="175">
                  <c:v>12659.858</c:v>
                </c:pt>
                <c:pt idx="176">
                  <c:v>12659.848</c:v>
                </c:pt>
                <c:pt idx="177">
                  <c:v>12659.848</c:v>
                </c:pt>
                <c:pt idx="178">
                  <c:v>12659.879000000001</c:v>
                </c:pt>
                <c:pt idx="179">
                  <c:v>12659.879000000001</c:v>
                </c:pt>
                <c:pt idx="180">
                  <c:v>12659.879000000001</c:v>
                </c:pt>
                <c:pt idx="181">
                  <c:v>12659.911</c:v>
                </c:pt>
                <c:pt idx="182">
                  <c:v>12659.911</c:v>
                </c:pt>
                <c:pt idx="183">
                  <c:v>12659.911</c:v>
                </c:pt>
                <c:pt idx="184">
                  <c:v>12659.951999999999</c:v>
                </c:pt>
                <c:pt idx="185">
                  <c:v>12659.941999999999</c:v>
                </c:pt>
                <c:pt idx="186">
                  <c:v>12659.941999999999</c:v>
                </c:pt>
                <c:pt idx="187">
                  <c:v>12659.983</c:v>
                </c:pt>
                <c:pt idx="188">
                  <c:v>12659.973</c:v>
                </c:pt>
                <c:pt idx="189">
                  <c:v>12659.973</c:v>
                </c:pt>
                <c:pt idx="190">
                  <c:v>12660.004000000001</c:v>
                </c:pt>
                <c:pt idx="191">
                  <c:v>12660.004000000001</c:v>
                </c:pt>
                <c:pt idx="192">
                  <c:v>12660.004000000001</c:v>
                </c:pt>
                <c:pt idx="193">
                  <c:v>12660.036</c:v>
                </c:pt>
                <c:pt idx="194">
                  <c:v>12660.025</c:v>
                </c:pt>
                <c:pt idx="195">
                  <c:v>12660.025</c:v>
                </c:pt>
                <c:pt idx="196">
                  <c:v>12660.056</c:v>
                </c:pt>
                <c:pt idx="197">
                  <c:v>12660.056</c:v>
                </c:pt>
                <c:pt idx="198">
                  <c:v>12660.056</c:v>
                </c:pt>
                <c:pt idx="199">
                  <c:v>12660.098</c:v>
                </c:pt>
                <c:pt idx="200">
                  <c:v>12660.088</c:v>
                </c:pt>
                <c:pt idx="201">
                  <c:v>12660.088</c:v>
                </c:pt>
                <c:pt idx="202">
                  <c:v>12660.119000000001</c:v>
                </c:pt>
                <c:pt idx="203">
                  <c:v>12660.119000000001</c:v>
                </c:pt>
                <c:pt idx="204">
                  <c:v>12660.119000000001</c:v>
                </c:pt>
                <c:pt idx="205">
                  <c:v>12660.15</c:v>
                </c:pt>
                <c:pt idx="206">
                  <c:v>12660.15</c:v>
                </c:pt>
                <c:pt idx="207">
                  <c:v>12660.15</c:v>
                </c:pt>
                <c:pt idx="208">
                  <c:v>12660.181</c:v>
                </c:pt>
                <c:pt idx="209">
                  <c:v>12660.181</c:v>
                </c:pt>
                <c:pt idx="210">
                  <c:v>12660.181</c:v>
                </c:pt>
                <c:pt idx="211">
                  <c:v>12660.223</c:v>
                </c:pt>
                <c:pt idx="212">
                  <c:v>12660.213</c:v>
                </c:pt>
                <c:pt idx="213">
                  <c:v>12660.213</c:v>
                </c:pt>
                <c:pt idx="214">
                  <c:v>12660.254000000001</c:v>
                </c:pt>
                <c:pt idx="215">
                  <c:v>12660.244000000001</c:v>
                </c:pt>
                <c:pt idx="216">
                  <c:v>12660.244000000001</c:v>
                </c:pt>
                <c:pt idx="217">
                  <c:v>12660.275</c:v>
                </c:pt>
                <c:pt idx="218">
                  <c:v>12660.275</c:v>
                </c:pt>
                <c:pt idx="219">
                  <c:v>12660.275</c:v>
                </c:pt>
                <c:pt idx="220">
                  <c:v>12660.306</c:v>
                </c:pt>
                <c:pt idx="221">
                  <c:v>12660.296</c:v>
                </c:pt>
                <c:pt idx="222">
                  <c:v>12660.296</c:v>
                </c:pt>
                <c:pt idx="223">
                  <c:v>12660.316999999999</c:v>
                </c:pt>
                <c:pt idx="224">
                  <c:v>12660.316999999999</c:v>
                </c:pt>
                <c:pt idx="225">
                  <c:v>12660.316999999999</c:v>
                </c:pt>
                <c:pt idx="226">
                  <c:v>12660.348</c:v>
                </c:pt>
                <c:pt idx="227">
                  <c:v>12660.358</c:v>
                </c:pt>
                <c:pt idx="228">
                  <c:v>12660.358</c:v>
                </c:pt>
                <c:pt idx="229">
                  <c:v>12660.4</c:v>
                </c:pt>
                <c:pt idx="230">
                  <c:v>12660.379000000001</c:v>
                </c:pt>
                <c:pt idx="231">
                  <c:v>12660.379000000001</c:v>
                </c:pt>
                <c:pt idx="232">
                  <c:v>12660.411</c:v>
                </c:pt>
                <c:pt idx="233">
                  <c:v>12660.411</c:v>
                </c:pt>
                <c:pt idx="234">
                  <c:v>12660.411</c:v>
                </c:pt>
                <c:pt idx="235">
                  <c:v>12660.441999999999</c:v>
                </c:pt>
                <c:pt idx="236">
                  <c:v>12660.441999999999</c:v>
                </c:pt>
                <c:pt idx="237">
                  <c:v>12660.441999999999</c:v>
                </c:pt>
                <c:pt idx="238">
                  <c:v>12660.473</c:v>
                </c:pt>
                <c:pt idx="239">
                  <c:v>12660.473</c:v>
                </c:pt>
                <c:pt idx="240">
                  <c:v>12660.473</c:v>
                </c:pt>
                <c:pt idx="241">
                  <c:v>12660.504000000001</c:v>
                </c:pt>
                <c:pt idx="242">
                  <c:v>12660.504000000001</c:v>
                </c:pt>
                <c:pt idx="243">
                  <c:v>12660.504000000001</c:v>
                </c:pt>
                <c:pt idx="244">
                  <c:v>12660.525</c:v>
                </c:pt>
                <c:pt idx="245">
                  <c:v>12660.525</c:v>
                </c:pt>
                <c:pt idx="246">
                  <c:v>12660.525</c:v>
                </c:pt>
                <c:pt idx="247">
                  <c:v>12660.556</c:v>
                </c:pt>
                <c:pt idx="248">
                  <c:v>12660.556</c:v>
                </c:pt>
                <c:pt idx="249">
                  <c:v>12660.556</c:v>
                </c:pt>
                <c:pt idx="250">
                  <c:v>12660.588</c:v>
                </c:pt>
                <c:pt idx="251">
                  <c:v>12660.588</c:v>
                </c:pt>
                <c:pt idx="252">
                  <c:v>12660.588</c:v>
                </c:pt>
                <c:pt idx="253">
                  <c:v>12660.619000000001</c:v>
                </c:pt>
                <c:pt idx="254">
                  <c:v>12660.619000000001</c:v>
                </c:pt>
                <c:pt idx="255">
                  <c:v>12660.619000000001</c:v>
                </c:pt>
                <c:pt idx="256">
                  <c:v>12660.65</c:v>
                </c:pt>
                <c:pt idx="257">
                  <c:v>12660.65</c:v>
                </c:pt>
                <c:pt idx="258">
                  <c:v>12660.661</c:v>
                </c:pt>
                <c:pt idx="259">
                  <c:v>12660.681</c:v>
                </c:pt>
                <c:pt idx="260">
                  <c:v>12660.681</c:v>
                </c:pt>
                <c:pt idx="261">
                  <c:v>12660.691999999999</c:v>
                </c:pt>
                <c:pt idx="262">
                  <c:v>12660.733</c:v>
                </c:pt>
                <c:pt idx="263">
                  <c:v>12660.713</c:v>
                </c:pt>
                <c:pt idx="264">
                  <c:v>12660.713</c:v>
                </c:pt>
                <c:pt idx="265">
                  <c:v>12660.764999999999</c:v>
                </c:pt>
                <c:pt idx="266">
                  <c:v>12660.744000000001</c:v>
                </c:pt>
                <c:pt idx="267">
                  <c:v>12660.744000000001</c:v>
                </c:pt>
                <c:pt idx="268">
                  <c:v>12660.786</c:v>
                </c:pt>
                <c:pt idx="269">
                  <c:v>12660.775</c:v>
                </c:pt>
                <c:pt idx="270">
                  <c:v>12660.764999999999</c:v>
                </c:pt>
                <c:pt idx="271">
                  <c:v>12660.796</c:v>
                </c:pt>
                <c:pt idx="272">
                  <c:v>12660.796</c:v>
                </c:pt>
                <c:pt idx="273">
                  <c:v>12660.806</c:v>
                </c:pt>
                <c:pt idx="274">
                  <c:v>12660.848</c:v>
                </c:pt>
                <c:pt idx="275">
                  <c:v>12660.826999999999</c:v>
                </c:pt>
                <c:pt idx="276">
                  <c:v>12660.838</c:v>
                </c:pt>
                <c:pt idx="277">
                  <c:v>12660.879000000001</c:v>
                </c:pt>
                <c:pt idx="278">
                  <c:v>12660.858</c:v>
                </c:pt>
                <c:pt idx="279">
                  <c:v>12660.869000000001</c:v>
                </c:pt>
                <c:pt idx="280">
                  <c:v>12660.911</c:v>
                </c:pt>
                <c:pt idx="281">
                  <c:v>12660.9</c:v>
                </c:pt>
                <c:pt idx="282">
                  <c:v>12660.9</c:v>
                </c:pt>
                <c:pt idx="283">
                  <c:v>12660.931</c:v>
                </c:pt>
                <c:pt idx="284">
                  <c:v>12660.921</c:v>
                </c:pt>
                <c:pt idx="285">
                  <c:v>12660.921</c:v>
                </c:pt>
                <c:pt idx="286">
                  <c:v>12660.984</c:v>
                </c:pt>
                <c:pt idx="287">
                  <c:v>12660.963</c:v>
                </c:pt>
                <c:pt idx="288">
                  <c:v>12660.963</c:v>
                </c:pt>
                <c:pt idx="289">
                  <c:v>12661.004000000001</c:v>
                </c:pt>
                <c:pt idx="290">
                  <c:v>12660.984</c:v>
                </c:pt>
                <c:pt idx="291">
                  <c:v>12660.994000000001</c:v>
                </c:pt>
                <c:pt idx="292">
                  <c:v>12661.014999999999</c:v>
                </c:pt>
                <c:pt idx="293">
                  <c:v>12661.014999999999</c:v>
                </c:pt>
                <c:pt idx="294">
                  <c:v>12661.014999999999</c:v>
                </c:pt>
                <c:pt idx="295">
                  <c:v>12661.056</c:v>
                </c:pt>
                <c:pt idx="296">
                  <c:v>12661.046</c:v>
                </c:pt>
                <c:pt idx="297">
                  <c:v>12661.046</c:v>
                </c:pt>
                <c:pt idx="298">
                  <c:v>12661.066999999999</c:v>
                </c:pt>
                <c:pt idx="299">
                  <c:v>12661.066999999999</c:v>
                </c:pt>
                <c:pt idx="300">
                  <c:v>12661.066999999999</c:v>
                </c:pt>
                <c:pt idx="301">
                  <c:v>12661.109</c:v>
                </c:pt>
                <c:pt idx="302">
                  <c:v>12661.109</c:v>
                </c:pt>
                <c:pt idx="303">
                  <c:v>12661.109</c:v>
                </c:pt>
                <c:pt idx="304">
                  <c:v>12661.129000000001</c:v>
                </c:pt>
                <c:pt idx="305">
                  <c:v>12661.129000000001</c:v>
                </c:pt>
                <c:pt idx="306">
                  <c:v>12661.129000000001</c:v>
                </c:pt>
                <c:pt idx="307">
                  <c:v>12661.171</c:v>
                </c:pt>
                <c:pt idx="308">
                  <c:v>12661.171</c:v>
                </c:pt>
                <c:pt idx="309">
                  <c:v>12661.171</c:v>
                </c:pt>
                <c:pt idx="310">
                  <c:v>12661.213</c:v>
                </c:pt>
                <c:pt idx="311">
                  <c:v>12661.191999999999</c:v>
                </c:pt>
                <c:pt idx="312">
                  <c:v>12661.191999999999</c:v>
                </c:pt>
                <c:pt idx="313">
                  <c:v>12661.223</c:v>
                </c:pt>
                <c:pt idx="314">
                  <c:v>12661.223</c:v>
                </c:pt>
                <c:pt idx="315">
                  <c:v>12661.223</c:v>
                </c:pt>
                <c:pt idx="316">
                  <c:v>12661.254000000001</c:v>
                </c:pt>
                <c:pt idx="317">
                  <c:v>12661.254000000001</c:v>
                </c:pt>
                <c:pt idx="318">
                  <c:v>12661.254000000001</c:v>
                </c:pt>
                <c:pt idx="319">
                  <c:v>12661.296</c:v>
                </c:pt>
                <c:pt idx="320">
                  <c:v>12661.275</c:v>
                </c:pt>
                <c:pt idx="321">
                  <c:v>12661.286</c:v>
                </c:pt>
                <c:pt idx="322">
                  <c:v>12661.306</c:v>
                </c:pt>
                <c:pt idx="323">
                  <c:v>12661.306</c:v>
                </c:pt>
                <c:pt idx="324">
                  <c:v>12661.316999999999</c:v>
                </c:pt>
                <c:pt idx="325">
                  <c:v>12661.359</c:v>
                </c:pt>
                <c:pt idx="326">
                  <c:v>12661.348</c:v>
                </c:pt>
                <c:pt idx="327">
                  <c:v>12661.348</c:v>
                </c:pt>
                <c:pt idx="328">
                  <c:v>12661.39</c:v>
                </c:pt>
                <c:pt idx="329">
                  <c:v>12661.379000000001</c:v>
                </c:pt>
                <c:pt idx="330">
                  <c:v>12661.379000000001</c:v>
                </c:pt>
                <c:pt idx="331">
                  <c:v>12661.411</c:v>
                </c:pt>
                <c:pt idx="332">
                  <c:v>12661.411</c:v>
                </c:pt>
                <c:pt idx="333">
                  <c:v>12661.411</c:v>
                </c:pt>
                <c:pt idx="334">
                  <c:v>12661.441999999999</c:v>
                </c:pt>
                <c:pt idx="335">
                  <c:v>12661.441999999999</c:v>
                </c:pt>
                <c:pt idx="336">
                  <c:v>12661.441999999999</c:v>
                </c:pt>
                <c:pt idx="337">
                  <c:v>12661.473</c:v>
                </c:pt>
                <c:pt idx="338">
                  <c:v>12661.473</c:v>
                </c:pt>
                <c:pt idx="339">
                  <c:v>12661.473</c:v>
                </c:pt>
                <c:pt idx="340">
                  <c:v>12661.514999999999</c:v>
                </c:pt>
                <c:pt idx="341">
                  <c:v>12661.494000000001</c:v>
                </c:pt>
                <c:pt idx="342">
                  <c:v>12661.504000000001</c:v>
                </c:pt>
                <c:pt idx="343">
                  <c:v>12661.536</c:v>
                </c:pt>
                <c:pt idx="344">
                  <c:v>12661.525</c:v>
                </c:pt>
                <c:pt idx="345">
                  <c:v>12661.525</c:v>
                </c:pt>
                <c:pt idx="346">
                  <c:v>12661.557000000001</c:v>
                </c:pt>
                <c:pt idx="347">
                  <c:v>12661.557000000001</c:v>
                </c:pt>
                <c:pt idx="348">
                  <c:v>12661.557000000001</c:v>
                </c:pt>
                <c:pt idx="349">
                  <c:v>12661.598</c:v>
                </c:pt>
                <c:pt idx="350">
                  <c:v>12661.588</c:v>
                </c:pt>
                <c:pt idx="351">
                  <c:v>12661.588</c:v>
                </c:pt>
                <c:pt idx="352">
                  <c:v>12661.629000000001</c:v>
                </c:pt>
                <c:pt idx="353">
                  <c:v>12661.619000000001</c:v>
                </c:pt>
                <c:pt idx="354">
                  <c:v>12661.619000000001</c:v>
                </c:pt>
                <c:pt idx="355">
                  <c:v>12661.661</c:v>
                </c:pt>
                <c:pt idx="356">
                  <c:v>12661.65</c:v>
                </c:pt>
              </c:numCache>
            </c:numRef>
          </c:xVal>
          <c:yVal>
            <c:numRef>
              <c:f>Sheet1!$C$2:$C$4000</c:f>
              <c:numCache>
                <c:formatCode>General</c:formatCode>
                <c:ptCount val="3999"/>
                <c:pt idx="161">
                  <c:v>1.6597399999999998E-2</c:v>
                </c:pt>
                <c:pt idx="162">
                  <c:v>1.7993800000000001E-2</c:v>
                </c:pt>
                <c:pt idx="163">
                  <c:v>1.77287E-2</c:v>
                </c:pt>
                <c:pt idx="164">
                  <c:v>2.1988500000000001E-2</c:v>
                </c:pt>
                <c:pt idx="165">
                  <c:v>1.97967E-2</c:v>
                </c:pt>
                <c:pt idx="166">
                  <c:v>2.3155100000000001E-2</c:v>
                </c:pt>
                <c:pt idx="167">
                  <c:v>2.0857299999999999E-2</c:v>
                </c:pt>
                <c:pt idx="168">
                  <c:v>2.3137399999999999E-2</c:v>
                </c:pt>
                <c:pt idx="169">
                  <c:v>1.8471100000000001E-2</c:v>
                </c:pt>
                <c:pt idx="170">
                  <c:v>2.0362399999999999E-2</c:v>
                </c:pt>
                <c:pt idx="171">
                  <c:v>2.1953199999999999E-2</c:v>
                </c:pt>
                <c:pt idx="172">
                  <c:v>2.1582E-2</c:v>
                </c:pt>
                <c:pt idx="173">
                  <c:v>2.1882499999999999E-2</c:v>
                </c:pt>
                <c:pt idx="174">
                  <c:v>2.2377399999999999E-2</c:v>
                </c:pt>
                <c:pt idx="175">
                  <c:v>2.5541299999999999E-2</c:v>
                </c:pt>
                <c:pt idx="176">
                  <c:v>2.4198000000000001E-2</c:v>
                </c:pt>
                <c:pt idx="177">
                  <c:v>2.21476E-2</c:v>
                </c:pt>
                <c:pt idx="178">
                  <c:v>1.70393E-2</c:v>
                </c:pt>
                <c:pt idx="179">
                  <c:v>7.17631E-3</c:v>
                </c:pt>
                <c:pt idx="180">
                  <c:v>1.9549299999999999E-2</c:v>
                </c:pt>
                <c:pt idx="181">
                  <c:v>2.2448099999999999E-2</c:v>
                </c:pt>
                <c:pt idx="182">
                  <c:v>2.26248E-2</c:v>
                </c:pt>
                <c:pt idx="183">
                  <c:v>2.15996E-2</c:v>
                </c:pt>
                <c:pt idx="184">
                  <c:v>8.4312899999999993E-3</c:v>
                </c:pt>
                <c:pt idx="185">
                  <c:v>1.29563E-2</c:v>
                </c:pt>
                <c:pt idx="186">
                  <c:v>1.2426E-2</c:v>
                </c:pt>
                <c:pt idx="187">
                  <c:v>7.9893900000000007E-3</c:v>
                </c:pt>
                <c:pt idx="188">
                  <c:v>1.08705E-2</c:v>
                </c:pt>
                <c:pt idx="189">
                  <c:v>8.1661500000000005E-3</c:v>
                </c:pt>
                <c:pt idx="190">
                  <c:v>2.5806499999999999E-3</c:v>
                </c:pt>
                <c:pt idx="191">
                  <c:v>1.04286E-2</c:v>
                </c:pt>
                <c:pt idx="192">
                  <c:v>-8.6257199999999999E-3</c:v>
                </c:pt>
                <c:pt idx="193">
                  <c:v>-5.0729099999999999E-3</c:v>
                </c:pt>
                <c:pt idx="194">
                  <c:v>-9.5802000000000005E-3</c:v>
                </c:pt>
                <c:pt idx="195">
                  <c:v>-7.12329E-3</c:v>
                </c:pt>
                <c:pt idx="196">
                  <c:v>-8.0247500000000006E-3</c:v>
                </c:pt>
                <c:pt idx="197">
                  <c:v>-1.58551E-2</c:v>
                </c:pt>
                <c:pt idx="198">
                  <c:v>-1.03403E-2</c:v>
                </c:pt>
                <c:pt idx="199">
                  <c:v>-1.12417E-2</c:v>
                </c:pt>
                <c:pt idx="200">
                  <c:v>7.2470200000000003E-4</c:v>
                </c:pt>
                <c:pt idx="201">
                  <c:v>9.5448500000000003E-4</c:v>
                </c:pt>
                <c:pt idx="202">
                  <c:v>6.2571800000000002E-3</c:v>
                </c:pt>
                <c:pt idx="203">
                  <c:v>4.9315100000000001E-3</c:v>
                </c:pt>
                <c:pt idx="204">
                  <c:v>4.4012399999999998E-3</c:v>
                </c:pt>
                <c:pt idx="205">
                  <c:v>-8.3075600000000003E-3</c:v>
                </c:pt>
                <c:pt idx="206">
                  <c:v>-6.0981000000000004E-3</c:v>
                </c:pt>
                <c:pt idx="207">
                  <c:v>-3.1109100000000002E-3</c:v>
                </c:pt>
                <c:pt idx="208">
                  <c:v>1.3610300000000001E-2</c:v>
                </c:pt>
                <c:pt idx="209">
                  <c:v>1.1754300000000001E-2</c:v>
                </c:pt>
                <c:pt idx="210">
                  <c:v>1.95316E-2</c:v>
                </c:pt>
                <c:pt idx="211">
                  <c:v>2.3049E-2</c:v>
                </c:pt>
                <c:pt idx="212">
                  <c:v>2.45515E-2</c:v>
                </c:pt>
                <c:pt idx="213">
                  <c:v>2.5240800000000001E-2</c:v>
                </c:pt>
                <c:pt idx="214">
                  <c:v>2.2306699999999999E-2</c:v>
                </c:pt>
                <c:pt idx="215">
                  <c:v>2.16527E-2</c:v>
                </c:pt>
                <c:pt idx="216">
                  <c:v>1.9885099999999999E-2</c:v>
                </c:pt>
                <c:pt idx="217">
                  <c:v>2.3013700000000002E-2</c:v>
                </c:pt>
                <c:pt idx="218">
                  <c:v>1.88422E-2</c:v>
                </c:pt>
                <c:pt idx="219">
                  <c:v>2.6106899999999999E-2</c:v>
                </c:pt>
                <c:pt idx="220">
                  <c:v>2.6407400000000001E-2</c:v>
                </c:pt>
                <c:pt idx="221">
                  <c:v>2.3420199999999999E-2</c:v>
                </c:pt>
                <c:pt idx="222">
                  <c:v>2.6584199999999999E-2</c:v>
                </c:pt>
                <c:pt idx="223">
                  <c:v>3.2470199999999998E-2</c:v>
                </c:pt>
                <c:pt idx="224">
                  <c:v>2.67079E-2</c:v>
                </c:pt>
                <c:pt idx="225">
                  <c:v>2.5718100000000001E-2</c:v>
                </c:pt>
                <c:pt idx="226">
                  <c:v>3.7702199999999998E-2</c:v>
                </c:pt>
                <c:pt idx="227">
                  <c:v>3.3689799999999999E-2</c:v>
                </c:pt>
                <c:pt idx="228">
                  <c:v>3.6411800000000001E-2</c:v>
                </c:pt>
                <c:pt idx="229">
                  <c:v>4.5991999999999998E-2</c:v>
                </c:pt>
                <c:pt idx="230">
                  <c:v>3.9575800000000001E-2</c:v>
                </c:pt>
                <c:pt idx="231">
                  <c:v>4.2262500000000001E-2</c:v>
                </c:pt>
                <c:pt idx="232">
                  <c:v>4.67167E-2</c:v>
                </c:pt>
                <c:pt idx="233">
                  <c:v>5.1807300000000001E-2</c:v>
                </c:pt>
                <c:pt idx="234">
                  <c:v>5.6526699999999999E-2</c:v>
                </c:pt>
                <c:pt idx="235">
                  <c:v>6.7255899999999993E-2</c:v>
                </c:pt>
                <c:pt idx="236">
                  <c:v>5.5448499999999998E-2</c:v>
                </c:pt>
                <c:pt idx="237">
                  <c:v>5.2814800000000002E-2</c:v>
                </c:pt>
                <c:pt idx="238">
                  <c:v>6.9217899999999999E-2</c:v>
                </c:pt>
                <c:pt idx="239">
                  <c:v>7.3919600000000002E-2</c:v>
                </c:pt>
                <c:pt idx="240">
                  <c:v>6.8864300000000003E-2</c:v>
                </c:pt>
                <c:pt idx="241">
                  <c:v>9.7958500000000004E-2</c:v>
                </c:pt>
                <c:pt idx="242">
                  <c:v>9.5042000000000001E-2</c:v>
                </c:pt>
                <c:pt idx="243">
                  <c:v>9.8294300000000001E-2</c:v>
                </c:pt>
                <c:pt idx="244">
                  <c:v>0.147928</c:v>
                </c:pt>
                <c:pt idx="245">
                  <c:v>0.14762700000000001</c:v>
                </c:pt>
                <c:pt idx="246">
                  <c:v>0.13944300000000001</c:v>
                </c:pt>
                <c:pt idx="247">
                  <c:v>0.28231600000000001</c:v>
                </c:pt>
                <c:pt idx="248">
                  <c:v>0.26271299999999997</c:v>
                </c:pt>
                <c:pt idx="249">
                  <c:v>0.27280599999999999</c:v>
                </c:pt>
                <c:pt idx="250">
                  <c:v>0.52395899999999995</c:v>
                </c:pt>
                <c:pt idx="251">
                  <c:v>0.512629</c:v>
                </c:pt>
                <c:pt idx="252">
                  <c:v>0.53553700000000004</c:v>
                </c:pt>
                <c:pt idx="253">
                  <c:v>0.922651</c:v>
                </c:pt>
                <c:pt idx="254">
                  <c:v>0.90170600000000001</c:v>
                </c:pt>
                <c:pt idx="255">
                  <c:v>0.92581500000000005</c:v>
                </c:pt>
                <c:pt idx="256">
                  <c:v>1.0120400000000001</c:v>
                </c:pt>
                <c:pt idx="257">
                  <c:v>1</c:v>
                </c:pt>
                <c:pt idx="258">
                  <c:v>0.97733999999999999</c:v>
                </c:pt>
                <c:pt idx="259">
                  <c:v>0.82905899999999999</c:v>
                </c:pt>
                <c:pt idx="260">
                  <c:v>0.79073800000000005</c:v>
                </c:pt>
                <c:pt idx="261">
                  <c:v>0.71989400000000003</c:v>
                </c:pt>
                <c:pt idx="262">
                  <c:v>0.34912900000000002</c:v>
                </c:pt>
                <c:pt idx="263">
                  <c:v>0.45990300000000001</c:v>
                </c:pt>
                <c:pt idx="264">
                  <c:v>0.42465799999999998</c:v>
                </c:pt>
                <c:pt idx="265">
                  <c:v>0.14076900000000001</c:v>
                </c:pt>
                <c:pt idx="266">
                  <c:v>0.23708399999999999</c:v>
                </c:pt>
                <c:pt idx="267">
                  <c:v>0.21670300000000001</c:v>
                </c:pt>
                <c:pt idx="268">
                  <c:v>0.11118</c:v>
                </c:pt>
                <c:pt idx="269">
                  <c:v>0.14513499999999999</c:v>
                </c:pt>
                <c:pt idx="270">
                  <c:v>0.14799799999999999</c:v>
                </c:pt>
                <c:pt idx="271">
                  <c:v>8.7653599999999998E-2</c:v>
                </c:pt>
                <c:pt idx="272">
                  <c:v>8.3305299999999999E-2</c:v>
                </c:pt>
                <c:pt idx="273">
                  <c:v>7.9611100000000004E-2</c:v>
                </c:pt>
                <c:pt idx="274">
                  <c:v>5.7463500000000001E-2</c:v>
                </c:pt>
                <c:pt idx="275">
                  <c:v>6.4038899999999996E-2</c:v>
                </c:pt>
                <c:pt idx="276">
                  <c:v>6.0433099999999997E-2</c:v>
                </c:pt>
                <c:pt idx="277">
                  <c:v>4.5037599999999997E-2</c:v>
                </c:pt>
                <c:pt idx="278">
                  <c:v>4.8466599999999999E-2</c:v>
                </c:pt>
                <c:pt idx="279">
                  <c:v>4.71233E-2</c:v>
                </c:pt>
                <c:pt idx="280">
                  <c:v>3.6093699999999999E-2</c:v>
                </c:pt>
                <c:pt idx="281">
                  <c:v>3.9027800000000001E-2</c:v>
                </c:pt>
                <c:pt idx="282">
                  <c:v>3.8532900000000002E-2</c:v>
                </c:pt>
                <c:pt idx="283">
                  <c:v>4.4065399999999998E-2</c:v>
                </c:pt>
                <c:pt idx="284">
                  <c:v>4.8926200000000003E-2</c:v>
                </c:pt>
                <c:pt idx="285">
                  <c:v>4.7176299999999997E-2</c:v>
                </c:pt>
                <c:pt idx="286">
                  <c:v>3.8250100000000002E-2</c:v>
                </c:pt>
                <c:pt idx="287">
                  <c:v>4.11843E-2</c:v>
                </c:pt>
                <c:pt idx="288">
                  <c:v>4.17499E-2</c:v>
                </c:pt>
                <c:pt idx="289">
                  <c:v>3.6111400000000002E-2</c:v>
                </c:pt>
                <c:pt idx="290">
                  <c:v>3.5704800000000002E-2</c:v>
                </c:pt>
                <c:pt idx="291">
                  <c:v>3.59523E-2</c:v>
                </c:pt>
                <c:pt idx="292">
                  <c:v>3.4308400000000003E-2</c:v>
                </c:pt>
                <c:pt idx="293">
                  <c:v>3.4202400000000001E-2</c:v>
                </c:pt>
                <c:pt idx="294">
                  <c:v>2.6266000000000001E-2</c:v>
                </c:pt>
                <c:pt idx="295">
                  <c:v>3.1533400000000003E-2</c:v>
                </c:pt>
                <c:pt idx="296">
                  <c:v>3.4255399999999998E-2</c:v>
                </c:pt>
                <c:pt idx="297">
                  <c:v>2.8652199999999999E-2</c:v>
                </c:pt>
                <c:pt idx="298">
                  <c:v>2.7680099999999999E-2</c:v>
                </c:pt>
                <c:pt idx="299">
                  <c:v>2.75917E-2</c:v>
                </c:pt>
                <c:pt idx="300">
                  <c:v>2.7008399999999998E-2</c:v>
                </c:pt>
                <c:pt idx="301">
                  <c:v>2.7503300000000001E-2</c:v>
                </c:pt>
                <c:pt idx="302">
                  <c:v>2.7998200000000001E-2</c:v>
                </c:pt>
                <c:pt idx="303">
                  <c:v>2.4339400000000001E-2</c:v>
                </c:pt>
                <c:pt idx="304">
                  <c:v>2.78038E-2</c:v>
                </c:pt>
                <c:pt idx="305">
                  <c:v>2.6442799999999999E-2</c:v>
                </c:pt>
                <c:pt idx="306">
                  <c:v>2.51171E-2</c:v>
                </c:pt>
                <c:pt idx="307">
                  <c:v>2.60716E-2</c:v>
                </c:pt>
                <c:pt idx="308">
                  <c:v>2.3685399999999999E-2</c:v>
                </c:pt>
                <c:pt idx="309">
                  <c:v>2.8316399999999999E-2</c:v>
                </c:pt>
                <c:pt idx="310">
                  <c:v>2.4993399999999999E-2</c:v>
                </c:pt>
                <c:pt idx="311">
                  <c:v>2.8528499999999998E-2</c:v>
                </c:pt>
                <c:pt idx="312">
                  <c:v>4.2050400000000002E-2</c:v>
                </c:pt>
                <c:pt idx="313">
                  <c:v>3.9522799999999997E-2</c:v>
                </c:pt>
                <c:pt idx="314">
                  <c:v>3.9239900000000001E-2</c:v>
                </c:pt>
                <c:pt idx="315">
                  <c:v>4.33937E-2</c:v>
                </c:pt>
                <c:pt idx="316">
                  <c:v>4.5338000000000003E-2</c:v>
                </c:pt>
                <c:pt idx="317">
                  <c:v>4.3711899999999998E-2</c:v>
                </c:pt>
                <c:pt idx="318">
                  <c:v>4.1909000000000002E-2</c:v>
                </c:pt>
                <c:pt idx="319">
                  <c:v>2.7397299999999999E-2</c:v>
                </c:pt>
                <c:pt idx="320">
                  <c:v>2.6601900000000001E-2</c:v>
                </c:pt>
                <c:pt idx="321">
                  <c:v>2.6053900000000001E-2</c:v>
                </c:pt>
                <c:pt idx="322">
                  <c:v>2.2448099999999999E-2</c:v>
                </c:pt>
                <c:pt idx="323">
                  <c:v>2.4533800000000001E-2</c:v>
                </c:pt>
                <c:pt idx="324">
                  <c:v>2.4922699999999999E-2</c:v>
                </c:pt>
                <c:pt idx="325">
                  <c:v>2.29783E-2</c:v>
                </c:pt>
                <c:pt idx="326">
                  <c:v>2.3632299999999998E-2</c:v>
                </c:pt>
                <c:pt idx="327">
                  <c:v>2.6266000000000001E-2</c:v>
                </c:pt>
                <c:pt idx="328">
                  <c:v>2.6053900000000001E-2</c:v>
                </c:pt>
                <c:pt idx="329">
                  <c:v>2.7521E-2</c:v>
                </c:pt>
                <c:pt idx="330">
                  <c:v>2.77331E-2</c:v>
                </c:pt>
                <c:pt idx="331">
                  <c:v>2.7680099999999999E-2</c:v>
                </c:pt>
                <c:pt idx="332">
                  <c:v>2.4091899999999999E-2</c:v>
                </c:pt>
                <c:pt idx="333">
                  <c:v>2.5223200000000001E-2</c:v>
                </c:pt>
                <c:pt idx="334">
                  <c:v>2.7556299999999999E-2</c:v>
                </c:pt>
                <c:pt idx="335">
                  <c:v>2.6884700000000001E-2</c:v>
                </c:pt>
                <c:pt idx="336">
                  <c:v>2.84224E-2</c:v>
                </c:pt>
                <c:pt idx="337">
                  <c:v>2.5223200000000001E-2</c:v>
                </c:pt>
                <c:pt idx="338">
                  <c:v>1.87008E-2</c:v>
                </c:pt>
                <c:pt idx="339">
                  <c:v>2.06275E-2</c:v>
                </c:pt>
                <c:pt idx="340">
                  <c:v>3.7578399999999998E-2</c:v>
                </c:pt>
                <c:pt idx="341">
                  <c:v>3.8904099999999997E-2</c:v>
                </c:pt>
                <c:pt idx="342">
                  <c:v>3.9345999999999999E-2</c:v>
                </c:pt>
                <c:pt idx="343">
                  <c:v>3.8515199999999999E-2</c:v>
                </c:pt>
                <c:pt idx="344">
                  <c:v>4.1414100000000002E-2</c:v>
                </c:pt>
                <c:pt idx="345">
                  <c:v>3.4874099999999998E-2</c:v>
                </c:pt>
                <c:pt idx="346">
                  <c:v>4.2014999999999997E-2</c:v>
                </c:pt>
                <c:pt idx="347">
                  <c:v>3.9699499999999999E-2</c:v>
                </c:pt>
                <c:pt idx="348">
                  <c:v>4.3694200000000002E-2</c:v>
                </c:pt>
                <c:pt idx="349">
                  <c:v>3.1515700000000001E-2</c:v>
                </c:pt>
                <c:pt idx="350">
                  <c:v>2.8068900000000001E-2</c:v>
                </c:pt>
                <c:pt idx="351">
                  <c:v>2.6866999999999999E-2</c:v>
                </c:pt>
                <c:pt idx="352">
                  <c:v>1.3928400000000001E-2</c:v>
                </c:pt>
                <c:pt idx="353">
                  <c:v>1.34512E-2</c:v>
                </c:pt>
                <c:pt idx="354">
                  <c:v>1.80822E-2</c:v>
                </c:pt>
                <c:pt idx="355">
                  <c:v>1.5978800000000001E-2</c:v>
                </c:pt>
                <c:pt idx="356">
                  <c:v>1.5802E-2</c:v>
                </c:pt>
              </c:numCache>
            </c:numRef>
          </c:yVal>
          <c:smooth val="1"/>
        </c:ser>
        <c:dLbls>
          <c:showLegendKey val="0"/>
          <c:showVal val="0"/>
          <c:showCatName val="0"/>
          <c:showSerName val="0"/>
          <c:showPercent val="0"/>
          <c:showBubbleSize val="0"/>
        </c:dLbls>
        <c:axId val="800271360"/>
        <c:axId val="985543808"/>
      </c:scatterChart>
      <c:valAx>
        <c:axId val="800271360"/>
        <c:scaling>
          <c:orientation val="minMax"/>
          <c:max val="12662"/>
          <c:min val="12658"/>
        </c:scaling>
        <c:delete val="0"/>
        <c:axPos val="b"/>
        <c:majorGridlines>
          <c:spPr>
            <a:ln>
              <a:solidFill>
                <a:schemeClr val="tx1"/>
              </a:solidFill>
            </a:ln>
          </c:spPr>
        </c:majorGridlines>
        <c:minorGridlines>
          <c:spPr>
            <a:ln>
              <a:solidFill>
                <a:schemeClr val="bg1">
                  <a:lumMod val="85000"/>
                </a:schemeClr>
              </a:solidFill>
            </a:ln>
          </c:spPr>
        </c:minorGridlines>
        <c:title>
          <c:tx>
            <c:rich>
              <a:bodyPr/>
              <a:lstStyle/>
              <a:p>
                <a:pPr>
                  <a:defRPr/>
                </a:pPr>
                <a:r>
                  <a:rPr lang="en-US" dirty="0" smtClean="0"/>
                  <a:t>Photon energy (eV)</a:t>
                </a:r>
                <a:endParaRPr lang="en-US" dirty="0"/>
              </a:p>
            </c:rich>
          </c:tx>
          <c:layout>
            <c:manualLayout>
              <c:xMode val="edge"/>
              <c:yMode val="edge"/>
              <c:x val="0.18534463961235614"/>
              <c:y val="0.85779851772552451"/>
            </c:manualLayout>
          </c:layout>
          <c:overlay val="0"/>
        </c:title>
        <c:numFmt formatCode="General" sourceLinked="1"/>
        <c:majorTickMark val="out"/>
        <c:minorTickMark val="none"/>
        <c:tickLblPos val="nextTo"/>
        <c:crossAx val="985543808"/>
        <c:crosses val="autoZero"/>
        <c:crossBetween val="midCat"/>
        <c:minorUnit val="0.1"/>
      </c:valAx>
      <c:valAx>
        <c:axId val="985543808"/>
        <c:scaling>
          <c:orientation val="minMax"/>
          <c:max val="1.1000000000000001"/>
          <c:min val="0"/>
        </c:scaling>
        <c:delete val="0"/>
        <c:axPos val="l"/>
        <c:majorGridlines>
          <c:spPr>
            <a:ln>
              <a:solidFill>
                <a:schemeClr val="tx1"/>
              </a:solidFill>
            </a:ln>
          </c:spPr>
        </c:majorGridlines>
        <c:minorGridlines/>
        <c:title>
          <c:tx>
            <c:rich>
              <a:bodyPr rot="-5400000" vert="horz"/>
              <a:lstStyle/>
              <a:p>
                <a:pPr>
                  <a:defRPr/>
                </a:pPr>
                <a:r>
                  <a:rPr lang="en-US" dirty="0" smtClean="0"/>
                  <a:t>Relative</a:t>
                </a:r>
                <a:r>
                  <a:rPr lang="en-US" baseline="0" dirty="0" smtClean="0"/>
                  <a:t> intensity</a:t>
                </a:r>
                <a:endParaRPr lang="en-US" dirty="0"/>
              </a:p>
            </c:rich>
          </c:tx>
          <c:layout/>
          <c:overlay val="0"/>
        </c:title>
        <c:numFmt formatCode="General" sourceLinked="1"/>
        <c:majorTickMark val="out"/>
        <c:minorTickMark val="out"/>
        <c:tickLblPos val="nextTo"/>
        <c:crossAx val="800271360"/>
        <c:crosses val="autoZero"/>
        <c:crossBetween val="midCat"/>
        <c:majorUnit val="1"/>
        <c:minorUnit val="0.2"/>
      </c:valAx>
      <c:spPr>
        <a:noFill/>
        <a:ln>
          <a:noFill/>
        </a:ln>
      </c:spPr>
    </c:plotArea>
    <c:legend>
      <c:legendPos val="l"/>
      <c:layout>
        <c:manualLayout>
          <c:xMode val="edge"/>
          <c:yMode val="edge"/>
          <c:x val="0.44342943670502727"/>
          <c:y val="0.25118684134896918"/>
          <c:w val="0.15518291944276197"/>
          <c:h val="0.22280556983900385"/>
        </c:manualLayout>
      </c:layout>
      <c:overlay val="1"/>
      <c:spPr>
        <a:solidFill>
          <a:schemeClr val="bg1"/>
        </a:solidFill>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Si(111)</c:v>
          </c:tx>
          <c:xVal>
            <c:numRef>
              <c:f>Sheet1!$A$2:$A$3801</c:f>
              <c:numCache>
                <c:formatCode>General</c:formatCode>
                <c:ptCount val="3800"/>
                <c:pt idx="0">
                  <c:v>12555</c:v>
                </c:pt>
                <c:pt idx="1">
                  <c:v>12565</c:v>
                </c:pt>
                <c:pt idx="2">
                  <c:v>12575</c:v>
                </c:pt>
                <c:pt idx="3">
                  <c:v>12585</c:v>
                </c:pt>
                <c:pt idx="4">
                  <c:v>12595</c:v>
                </c:pt>
                <c:pt idx="5">
                  <c:v>12605</c:v>
                </c:pt>
                <c:pt idx="6">
                  <c:v>12615</c:v>
                </c:pt>
                <c:pt idx="7">
                  <c:v>12625</c:v>
                </c:pt>
                <c:pt idx="8">
                  <c:v>12635</c:v>
                </c:pt>
                <c:pt idx="9">
                  <c:v>12645</c:v>
                </c:pt>
                <c:pt idx="10">
                  <c:v>12645.5</c:v>
                </c:pt>
                <c:pt idx="11">
                  <c:v>12646.5</c:v>
                </c:pt>
                <c:pt idx="12">
                  <c:v>12647.5</c:v>
                </c:pt>
                <c:pt idx="13">
                  <c:v>12648.5</c:v>
                </c:pt>
                <c:pt idx="14">
                  <c:v>12649.5</c:v>
                </c:pt>
                <c:pt idx="15">
                  <c:v>12650.5</c:v>
                </c:pt>
                <c:pt idx="16">
                  <c:v>12651.5</c:v>
                </c:pt>
                <c:pt idx="17">
                  <c:v>12652.5</c:v>
                </c:pt>
                <c:pt idx="18">
                  <c:v>12653.5</c:v>
                </c:pt>
                <c:pt idx="19">
                  <c:v>12654.5</c:v>
                </c:pt>
                <c:pt idx="20">
                  <c:v>12655</c:v>
                </c:pt>
                <c:pt idx="21">
                  <c:v>12655.5</c:v>
                </c:pt>
                <c:pt idx="22">
                  <c:v>12656.5</c:v>
                </c:pt>
                <c:pt idx="23">
                  <c:v>12657.5</c:v>
                </c:pt>
                <c:pt idx="24">
                  <c:v>12658.5</c:v>
                </c:pt>
                <c:pt idx="25">
                  <c:v>12659.5</c:v>
                </c:pt>
                <c:pt idx="26">
                  <c:v>12659.6</c:v>
                </c:pt>
                <c:pt idx="27">
                  <c:v>12659.7</c:v>
                </c:pt>
                <c:pt idx="28">
                  <c:v>12659.8</c:v>
                </c:pt>
                <c:pt idx="29">
                  <c:v>12659.9</c:v>
                </c:pt>
                <c:pt idx="30">
                  <c:v>12660</c:v>
                </c:pt>
                <c:pt idx="31">
                  <c:v>12660.1</c:v>
                </c:pt>
                <c:pt idx="32">
                  <c:v>12660.2</c:v>
                </c:pt>
                <c:pt idx="33">
                  <c:v>12660.3</c:v>
                </c:pt>
                <c:pt idx="34">
                  <c:v>12660.4</c:v>
                </c:pt>
                <c:pt idx="35">
                  <c:v>12660.5</c:v>
                </c:pt>
                <c:pt idx="36">
                  <c:v>12660.6</c:v>
                </c:pt>
                <c:pt idx="37">
                  <c:v>12660.7</c:v>
                </c:pt>
                <c:pt idx="38">
                  <c:v>12660.8</c:v>
                </c:pt>
                <c:pt idx="39">
                  <c:v>12660.9</c:v>
                </c:pt>
                <c:pt idx="40">
                  <c:v>12661</c:v>
                </c:pt>
                <c:pt idx="41">
                  <c:v>12661.1</c:v>
                </c:pt>
                <c:pt idx="42">
                  <c:v>12661.2</c:v>
                </c:pt>
                <c:pt idx="43">
                  <c:v>12661.3</c:v>
                </c:pt>
                <c:pt idx="44">
                  <c:v>12661.4</c:v>
                </c:pt>
                <c:pt idx="45">
                  <c:v>12661.5</c:v>
                </c:pt>
                <c:pt idx="46">
                  <c:v>12662.5</c:v>
                </c:pt>
                <c:pt idx="47">
                  <c:v>12663.5</c:v>
                </c:pt>
                <c:pt idx="48">
                  <c:v>12664.5</c:v>
                </c:pt>
                <c:pt idx="49">
                  <c:v>12665</c:v>
                </c:pt>
                <c:pt idx="50">
                  <c:v>12665.5</c:v>
                </c:pt>
                <c:pt idx="51">
                  <c:v>12666.5</c:v>
                </c:pt>
                <c:pt idx="52">
                  <c:v>12667.5</c:v>
                </c:pt>
                <c:pt idx="53">
                  <c:v>12668.5</c:v>
                </c:pt>
                <c:pt idx="54">
                  <c:v>12669.5</c:v>
                </c:pt>
                <c:pt idx="55">
                  <c:v>12670.5</c:v>
                </c:pt>
                <c:pt idx="56">
                  <c:v>12671.5</c:v>
                </c:pt>
                <c:pt idx="57">
                  <c:v>12672.5</c:v>
                </c:pt>
                <c:pt idx="58">
                  <c:v>12673.5</c:v>
                </c:pt>
                <c:pt idx="59">
                  <c:v>12674.5</c:v>
                </c:pt>
                <c:pt idx="60">
                  <c:v>12675</c:v>
                </c:pt>
                <c:pt idx="61">
                  <c:v>12685</c:v>
                </c:pt>
                <c:pt idx="62">
                  <c:v>12695</c:v>
                </c:pt>
                <c:pt idx="63">
                  <c:v>12705</c:v>
                </c:pt>
                <c:pt idx="64">
                  <c:v>12715</c:v>
                </c:pt>
                <c:pt idx="65">
                  <c:v>12725</c:v>
                </c:pt>
                <c:pt idx="66">
                  <c:v>12735</c:v>
                </c:pt>
                <c:pt idx="67">
                  <c:v>12745</c:v>
                </c:pt>
                <c:pt idx="68">
                  <c:v>12560</c:v>
                </c:pt>
                <c:pt idx="69">
                  <c:v>12570</c:v>
                </c:pt>
                <c:pt idx="70">
                  <c:v>12580</c:v>
                </c:pt>
                <c:pt idx="71">
                  <c:v>12590</c:v>
                </c:pt>
                <c:pt idx="72">
                  <c:v>12600</c:v>
                </c:pt>
                <c:pt idx="73">
                  <c:v>12610</c:v>
                </c:pt>
                <c:pt idx="74">
                  <c:v>12620</c:v>
                </c:pt>
                <c:pt idx="75">
                  <c:v>12630</c:v>
                </c:pt>
                <c:pt idx="76">
                  <c:v>12640</c:v>
                </c:pt>
                <c:pt idx="77">
                  <c:v>12644.5</c:v>
                </c:pt>
                <c:pt idx="78">
                  <c:v>12645.5</c:v>
                </c:pt>
                <c:pt idx="79">
                  <c:v>12646.5</c:v>
                </c:pt>
                <c:pt idx="80">
                  <c:v>12647.5</c:v>
                </c:pt>
                <c:pt idx="81">
                  <c:v>12648.5</c:v>
                </c:pt>
                <c:pt idx="82">
                  <c:v>12649.5</c:v>
                </c:pt>
                <c:pt idx="83">
                  <c:v>12650</c:v>
                </c:pt>
                <c:pt idx="84">
                  <c:v>12650.5</c:v>
                </c:pt>
                <c:pt idx="85">
                  <c:v>12651.5</c:v>
                </c:pt>
                <c:pt idx="86">
                  <c:v>12652.5</c:v>
                </c:pt>
                <c:pt idx="87">
                  <c:v>12653.5</c:v>
                </c:pt>
                <c:pt idx="88">
                  <c:v>12654.5</c:v>
                </c:pt>
                <c:pt idx="89">
                  <c:v>12655.5</c:v>
                </c:pt>
                <c:pt idx="90">
                  <c:v>12656.5</c:v>
                </c:pt>
                <c:pt idx="91">
                  <c:v>12657.5</c:v>
                </c:pt>
                <c:pt idx="92">
                  <c:v>12658.5</c:v>
                </c:pt>
                <c:pt idx="93">
                  <c:v>12658.6</c:v>
                </c:pt>
                <c:pt idx="94">
                  <c:v>12658.7</c:v>
                </c:pt>
                <c:pt idx="95">
                  <c:v>12658.8</c:v>
                </c:pt>
                <c:pt idx="96">
                  <c:v>12658.9</c:v>
                </c:pt>
                <c:pt idx="97">
                  <c:v>12659</c:v>
                </c:pt>
                <c:pt idx="98">
                  <c:v>12659.1</c:v>
                </c:pt>
                <c:pt idx="99">
                  <c:v>12659.2</c:v>
                </c:pt>
                <c:pt idx="100">
                  <c:v>12659.3</c:v>
                </c:pt>
                <c:pt idx="101">
                  <c:v>12659.4</c:v>
                </c:pt>
                <c:pt idx="102">
                  <c:v>12659.5</c:v>
                </c:pt>
                <c:pt idx="103">
                  <c:v>12659.6</c:v>
                </c:pt>
                <c:pt idx="104">
                  <c:v>12659.7</c:v>
                </c:pt>
                <c:pt idx="105">
                  <c:v>12659.8</c:v>
                </c:pt>
                <c:pt idx="106">
                  <c:v>12659.9</c:v>
                </c:pt>
                <c:pt idx="107">
                  <c:v>12660</c:v>
                </c:pt>
                <c:pt idx="108">
                  <c:v>12660.1</c:v>
                </c:pt>
                <c:pt idx="109">
                  <c:v>12660.2</c:v>
                </c:pt>
                <c:pt idx="110">
                  <c:v>12660.3</c:v>
                </c:pt>
                <c:pt idx="111">
                  <c:v>12660.4</c:v>
                </c:pt>
                <c:pt idx="112">
                  <c:v>12660.5</c:v>
                </c:pt>
                <c:pt idx="113">
                  <c:v>12660.6</c:v>
                </c:pt>
                <c:pt idx="114">
                  <c:v>12660.7</c:v>
                </c:pt>
                <c:pt idx="115">
                  <c:v>12660.8</c:v>
                </c:pt>
                <c:pt idx="116">
                  <c:v>12660.9</c:v>
                </c:pt>
                <c:pt idx="117">
                  <c:v>12661</c:v>
                </c:pt>
                <c:pt idx="118">
                  <c:v>12661.5</c:v>
                </c:pt>
                <c:pt idx="119">
                  <c:v>12661.6</c:v>
                </c:pt>
                <c:pt idx="120">
                  <c:v>12661.7</c:v>
                </c:pt>
                <c:pt idx="121">
                  <c:v>12661.8</c:v>
                </c:pt>
                <c:pt idx="122">
                  <c:v>12661.9</c:v>
                </c:pt>
                <c:pt idx="123">
                  <c:v>12662</c:v>
                </c:pt>
                <c:pt idx="124">
                  <c:v>12662.1</c:v>
                </c:pt>
                <c:pt idx="125">
                  <c:v>12662.2</c:v>
                </c:pt>
                <c:pt idx="126">
                  <c:v>12662.3</c:v>
                </c:pt>
                <c:pt idx="127">
                  <c:v>12662.4</c:v>
                </c:pt>
                <c:pt idx="128">
                  <c:v>12662.5</c:v>
                </c:pt>
                <c:pt idx="129">
                  <c:v>12662.6</c:v>
                </c:pt>
                <c:pt idx="130">
                  <c:v>12662.7</c:v>
                </c:pt>
                <c:pt idx="131">
                  <c:v>12662.8</c:v>
                </c:pt>
                <c:pt idx="132">
                  <c:v>12662.9</c:v>
                </c:pt>
                <c:pt idx="133">
                  <c:v>12663</c:v>
                </c:pt>
                <c:pt idx="134">
                  <c:v>12663.1</c:v>
                </c:pt>
                <c:pt idx="135">
                  <c:v>12663.2</c:v>
                </c:pt>
                <c:pt idx="136">
                  <c:v>12663.3</c:v>
                </c:pt>
                <c:pt idx="137">
                  <c:v>12663.4</c:v>
                </c:pt>
                <c:pt idx="138">
                  <c:v>12663.5</c:v>
                </c:pt>
                <c:pt idx="139">
                  <c:v>12664.5</c:v>
                </c:pt>
                <c:pt idx="140">
                  <c:v>12665.5</c:v>
                </c:pt>
                <c:pt idx="141">
                  <c:v>12666.5</c:v>
                </c:pt>
                <c:pt idx="142">
                  <c:v>12667.5</c:v>
                </c:pt>
                <c:pt idx="143">
                  <c:v>12668.5</c:v>
                </c:pt>
                <c:pt idx="144">
                  <c:v>12669.5</c:v>
                </c:pt>
                <c:pt idx="145">
                  <c:v>12670</c:v>
                </c:pt>
                <c:pt idx="146">
                  <c:v>12670.5</c:v>
                </c:pt>
                <c:pt idx="147">
                  <c:v>12671.5</c:v>
                </c:pt>
                <c:pt idx="148">
                  <c:v>12672.5</c:v>
                </c:pt>
                <c:pt idx="149">
                  <c:v>12673.5</c:v>
                </c:pt>
                <c:pt idx="150">
                  <c:v>12680</c:v>
                </c:pt>
                <c:pt idx="151">
                  <c:v>12690</c:v>
                </c:pt>
                <c:pt idx="152">
                  <c:v>12700</c:v>
                </c:pt>
                <c:pt idx="153">
                  <c:v>12710</c:v>
                </c:pt>
                <c:pt idx="154">
                  <c:v>12720</c:v>
                </c:pt>
                <c:pt idx="155">
                  <c:v>12730</c:v>
                </c:pt>
                <c:pt idx="156">
                  <c:v>12740</c:v>
                </c:pt>
                <c:pt idx="157">
                  <c:v>12750</c:v>
                </c:pt>
              </c:numCache>
            </c:numRef>
          </c:xVal>
          <c:yVal>
            <c:numRef>
              <c:f>Sheet1!$B$2:$B$3801</c:f>
              <c:numCache>
                <c:formatCode>General</c:formatCode>
                <c:ptCount val="3800"/>
                <c:pt idx="0">
                  <c:v>8.881E-3</c:v>
                </c:pt>
                <c:pt idx="1">
                  <c:v>1.7075E-2</c:v>
                </c:pt>
                <c:pt idx="2">
                  <c:v>1.89E-2</c:v>
                </c:pt>
                <c:pt idx="3">
                  <c:v>1.0529999999999999E-2</c:v>
                </c:pt>
                <c:pt idx="4">
                  <c:v>9.7689999999999999E-3</c:v>
                </c:pt>
                <c:pt idx="5">
                  <c:v>1.6084999999999999E-2</c:v>
                </c:pt>
                <c:pt idx="6">
                  <c:v>8.8509999999999995E-3</c:v>
                </c:pt>
                <c:pt idx="7">
                  <c:v>2.9315999999999998E-2</c:v>
                </c:pt>
                <c:pt idx="8">
                  <c:v>3.0810000000000001E-2</c:v>
                </c:pt>
                <c:pt idx="9">
                  <c:v>6.7098000000000005E-2</c:v>
                </c:pt>
                <c:pt idx="10">
                  <c:v>6.2617000000000006E-2</c:v>
                </c:pt>
                <c:pt idx="11">
                  <c:v>8.7709999999999996E-2</c:v>
                </c:pt>
                <c:pt idx="12">
                  <c:v>8.9504E-2</c:v>
                </c:pt>
                <c:pt idx="13">
                  <c:v>8.4927000000000002E-2</c:v>
                </c:pt>
                <c:pt idx="14">
                  <c:v>9.5952999999999997E-2</c:v>
                </c:pt>
                <c:pt idx="15">
                  <c:v>0.18134500000000001</c:v>
                </c:pt>
                <c:pt idx="16">
                  <c:v>0.18923400000000001</c:v>
                </c:pt>
                <c:pt idx="17">
                  <c:v>0.25542799999999999</c:v>
                </c:pt>
                <c:pt idx="18">
                  <c:v>0.61209599999999997</c:v>
                </c:pt>
                <c:pt idx="19">
                  <c:v>1.0250900000000001</c:v>
                </c:pt>
                <c:pt idx="20">
                  <c:v>1.4854099999999999</c:v>
                </c:pt>
                <c:pt idx="21">
                  <c:v>1.7690399999999999</c:v>
                </c:pt>
                <c:pt idx="22">
                  <c:v>1.60067</c:v>
                </c:pt>
                <c:pt idx="23">
                  <c:v>1.3398699999999999</c:v>
                </c:pt>
                <c:pt idx="24">
                  <c:v>1.22088</c:v>
                </c:pt>
                <c:pt idx="25">
                  <c:v>1.25264</c:v>
                </c:pt>
                <c:pt idx="26">
                  <c:v>1.3077099999999999</c:v>
                </c:pt>
                <c:pt idx="27">
                  <c:v>1.3385800000000001</c:v>
                </c:pt>
                <c:pt idx="28">
                  <c:v>1.28129</c:v>
                </c:pt>
                <c:pt idx="29">
                  <c:v>1.2057599999999999</c:v>
                </c:pt>
                <c:pt idx="30">
                  <c:v>1.1981599999999999</c:v>
                </c:pt>
                <c:pt idx="31">
                  <c:v>1.2907500000000001</c:v>
                </c:pt>
                <c:pt idx="32">
                  <c:v>1.2716400000000001</c:v>
                </c:pt>
                <c:pt idx="33">
                  <c:v>1.2976799999999999</c:v>
                </c:pt>
                <c:pt idx="34">
                  <c:v>1.3676299999999999</c:v>
                </c:pt>
                <c:pt idx="35">
                  <c:v>1.3730899999999999</c:v>
                </c:pt>
                <c:pt idx="36">
                  <c:v>1.3325</c:v>
                </c:pt>
                <c:pt idx="37">
                  <c:v>1.18232</c:v>
                </c:pt>
                <c:pt idx="38">
                  <c:v>1.2786</c:v>
                </c:pt>
                <c:pt idx="39">
                  <c:v>1.27627</c:v>
                </c:pt>
                <c:pt idx="40">
                  <c:v>1.3525400000000001</c:v>
                </c:pt>
                <c:pt idx="41">
                  <c:v>1.3974200000000001</c:v>
                </c:pt>
                <c:pt idx="42">
                  <c:v>1.23878</c:v>
                </c:pt>
                <c:pt idx="43">
                  <c:v>1.4218500000000001</c:v>
                </c:pt>
                <c:pt idx="44">
                  <c:v>1.28817</c:v>
                </c:pt>
                <c:pt idx="45">
                  <c:v>1.2987599999999999</c:v>
                </c:pt>
                <c:pt idx="46">
                  <c:v>1.2875700000000001</c:v>
                </c:pt>
                <c:pt idx="47">
                  <c:v>1.22984</c:v>
                </c:pt>
                <c:pt idx="48">
                  <c:v>1.179</c:v>
                </c:pt>
                <c:pt idx="49">
                  <c:v>1.1134599999999999</c:v>
                </c:pt>
                <c:pt idx="50">
                  <c:v>1.1860599999999999</c:v>
                </c:pt>
                <c:pt idx="51">
                  <c:v>1.0819099999999999</c:v>
                </c:pt>
                <c:pt idx="52">
                  <c:v>0.96218999999999999</c:v>
                </c:pt>
                <c:pt idx="53">
                  <c:v>1.0752600000000001</c:v>
                </c:pt>
                <c:pt idx="54">
                  <c:v>1.0354099999999999</c:v>
                </c:pt>
                <c:pt idx="55">
                  <c:v>1.07209</c:v>
                </c:pt>
                <c:pt idx="56">
                  <c:v>1.00261</c:v>
                </c:pt>
                <c:pt idx="57">
                  <c:v>1.0179400000000001</c:v>
                </c:pt>
                <c:pt idx="58">
                  <c:v>1.04948</c:v>
                </c:pt>
                <c:pt idx="59">
                  <c:v>1.0566</c:v>
                </c:pt>
                <c:pt idx="60">
                  <c:v>1.09657</c:v>
                </c:pt>
                <c:pt idx="61">
                  <c:v>0.92552100000000004</c:v>
                </c:pt>
                <c:pt idx="62">
                  <c:v>0.97738199999999997</c:v>
                </c:pt>
                <c:pt idx="63">
                  <c:v>0.97442200000000001</c:v>
                </c:pt>
                <c:pt idx="64">
                  <c:v>1.04705</c:v>
                </c:pt>
                <c:pt idx="65">
                  <c:v>1.00769</c:v>
                </c:pt>
                <c:pt idx="66">
                  <c:v>1.0561100000000001</c:v>
                </c:pt>
                <c:pt idx="67">
                  <c:v>0.93270799999999998</c:v>
                </c:pt>
              </c:numCache>
            </c:numRef>
          </c:yVal>
          <c:smooth val="1"/>
        </c:ser>
        <c:ser>
          <c:idx val="1"/>
          <c:order val="1"/>
          <c:tx>
            <c:v>Si(333)</c:v>
          </c:tx>
          <c:marker>
            <c:symbol val="square"/>
            <c:size val="2"/>
          </c:marker>
          <c:xVal>
            <c:numRef>
              <c:f>Sheet1!$A$2:$A$3801</c:f>
              <c:numCache>
                <c:formatCode>General</c:formatCode>
                <c:ptCount val="3800"/>
                <c:pt idx="0">
                  <c:v>12555</c:v>
                </c:pt>
                <c:pt idx="1">
                  <c:v>12565</c:v>
                </c:pt>
                <c:pt idx="2">
                  <c:v>12575</c:v>
                </c:pt>
                <c:pt idx="3">
                  <c:v>12585</c:v>
                </c:pt>
                <c:pt idx="4">
                  <c:v>12595</c:v>
                </c:pt>
                <c:pt idx="5">
                  <c:v>12605</c:v>
                </c:pt>
                <c:pt idx="6">
                  <c:v>12615</c:v>
                </c:pt>
                <c:pt idx="7">
                  <c:v>12625</c:v>
                </c:pt>
                <c:pt idx="8">
                  <c:v>12635</c:v>
                </c:pt>
                <c:pt idx="9">
                  <c:v>12645</c:v>
                </c:pt>
                <c:pt idx="10">
                  <c:v>12645.5</c:v>
                </c:pt>
                <c:pt idx="11">
                  <c:v>12646.5</c:v>
                </c:pt>
                <c:pt idx="12">
                  <c:v>12647.5</c:v>
                </c:pt>
                <c:pt idx="13">
                  <c:v>12648.5</c:v>
                </c:pt>
                <c:pt idx="14">
                  <c:v>12649.5</c:v>
                </c:pt>
                <c:pt idx="15">
                  <c:v>12650.5</c:v>
                </c:pt>
                <c:pt idx="16">
                  <c:v>12651.5</c:v>
                </c:pt>
                <c:pt idx="17">
                  <c:v>12652.5</c:v>
                </c:pt>
                <c:pt idx="18">
                  <c:v>12653.5</c:v>
                </c:pt>
                <c:pt idx="19">
                  <c:v>12654.5</c:v>
                </c:pt>
                <c:pt idx="20">
                  <c:v>12655</c:v>
                </c:pt>
                <c:pt idx="21">
                  <c:v>12655.5</c:v>
                </c:pt>
                <c:pt idx="22">
                  <c:v>12656.5</c:v>
                </c:pt>
                <c:pt idx="23">
                  <c:v>12657.5</c:v>
                </c:pt>
                <c:pt idx="24">
                  <c:v>12658.5</c:v>
                </c:pt>
                <c:pt idx="25">
                  <c:v>12659.5</c:v>
                </c:pt>
                <c:pt idx="26">
                  <c:v>12659.6</c:v>
                </c:pt>
                <c:pt idx="27">
                  <c:v>12659.7</c:v>
                </c:pt>
                <c:pt idx="28">
                  <c:v>12659.8</c:v>
                </c:pt>
                <c:pt idx="29">
                  <c:v>12659.9</c:v>
                </c:pt>
                <c:pt idx="30">
                  <c:v>12660</c:v>
                </c:pt>
                <c:pt idx="31">
                  <c:v>12660.1</c:v>
                </c:pt>
                <c:pt idx="32">
                  <c:v>12660.2</c:v>
                </c:pt>
                <c:pt idx="33">
                  <c:v>12660.3</c:v>
                </c:pt>
                <c:pt idx="34">
                  <c:v>12660.4</c:v>
                </c:pt>
                <c:pt idx="35">
                  <c:v>12660.5</c:v>
                </c:pt>
                <c:pt idx="36">
                  <c:v>12660.6</c:v>
                </c:pt>
                <c:pt idx="37">
                  <c:v>12660.7</c:v>
                </c:pt>
                <c:pt idx="38">
                  <c:v>12660.8</c:v>
                </c:pt>
                <c:pt idx="39">
                  <c:v>12660.9</c:v>
                </c:pt>
                <c:pt idx="40">
                  <c:v>12661</c:v>
                </c:pt>
                <c:pt idx="41">
                  <c:v>12661.1</c:v>
                </c:pt>
                <c:pt idx="42">
                  <c:v>12661.2</c:v>
                </c:pt>
                <c:pt idx="43">
                  <c:v>12661.3</c:v>
                </c:pt>
                <c:pt idx="44">
                  <c:v>12661.4</c:v>
                </c:pt>
                <c:pt idx="45">
                  <c:v>12661.5</c:v>
                </c:pt>
                <c:pt idx="46">
                  <c:v>12662.5</c:v>
                </c:pt>
                <c:pt idx="47">
                  <c:v>12663.5</c:v>
                </c:pt>
                <c:pt idx="48">
                  <c:v>12664.5</c:v>
                </c:pt>
                <c:pt idx="49">
                  <c:v>12665</c:v>
                </c:pt>
                <c:pt idx="50">
                  <c:v>12665.5</c:v>
                </c:pt>
                <c:pt idx="51">
                  <c:v>12666.5</c:v>
                </c:pt>
                <c:pt idx="52">
                  <c:v>12667.5</c:v>
                </c:pt>
                <c:pt idx="53">
                  <c:v>12668.5</c:v>
                </c:pt>
                <c:pt idx="54">
                  <c:v>12669.5</c:v>
                </c:pt>
                <c:pt idx="55">
                  <c:v>12670.5</c:v>
                </c:pt>
                <c:pt idx="56">
                  <c:v>12671.5</c:v>
                </c:pt>
                <c:pt idx="57">
                  <c:v>12672.5</c:v>
                </c:pt>
                <c:pt idx="58">
                  <c:v>12673.5</c:v>
                </c:pt>
                <c:pt idx="59">
                  <c:v>12674.5</c:v>
                </c:pt>
                <c:pt idx="60">
                  <c:v>12675</c:v>
                </c:pt>
                <c:pt idx="61">
                  <c:v>12685</c:v>
                </c:pt>
                <c:pt idx="62">
                  <c:v>12695</c:v>
                </c:pt>
                <c:pt idx="63">
                  <c:v>12705</c:v>
                </c:pt>
                <c:pt idx="64">
                  <c:v>12715</c:v>
                </c:pt>
                <c:pt idx="65">
                  <c:v>12725</c:v>
                </c:pt>
                <c:pt idx="66">
                  <c:v>12735</c:v>
                </c:pt>
                <c:pt idx="67">
                  <c:v>12745</c:v>
                </c:pt>
                <c:pt idx="68">
                  <c:v>12560</c:v>
                </c:pt>
                <c:pt idx="69">
                  <c:v>12570</c:v>
                </c:pt>
                <c:pt idx="70">
                  <c:v>12580</c:v>
                </c:pt>
                <c:pt idx="71">
                  <c:v>12590</c:v>
                </c:pt>
                <c:pt idx="72">
                  <c:v>12600</c:v>
                </c:pt>
                <c:pt idx="73">
                  <c:v>12610</c:v>
                </c:pt>
                <c:pt idx="74">
                  <c:v>12620</c:v>
                </c:pt>
                <c:pt idx="75">
                  <c:v>12630</c:v>
                </c:pt>
                <c:pt idx="76">
                  <c:v>12640</c:v>
                </c:pt>
                <c:pt idx="77">
                  <c:v>12644.5</c:v>
                </c:pt>
                <c:pt idx="78">
                  <c:v>12645.5</c:v>
                </c:pt>
                <c:pt idx="79">
                  <c:v>12646.5</c:v>
                </c:pt>
                <c:pt idx="80">
                  <c:v>12647.5</c:v>
                </c:pt>
                <c:pt idx="81">
                  <c:v>12648.5</c:v>
                </c:pt>
                <c:pt idx="82">
                  <c:v>12649.5</c:v>
                </c:pt>
                <c:pt idx="83">
                  <c:v>12650</c:v>
                </c:pt>
                <c:pt idx="84">
                  <c:v>12650.5</c:v>
                </c:pt>
                <c:pt idx="85">
                  <c:v>12651.5</c:v>
                </c:pt>
                <c:pt idx="86">
                  <c:v>12652.5</c:v>
                </c:pt>
                <c:pt idx="87">
                  <c:v>12653.5</c:v>
                </c:pt>
                <c:pt idx="88">
                  <c:v>12654.5</c:v>
                </c:pt>
                <c:pt idx="89">
                  <c:v>12655.5</c:v>
                </c:pt>
                <c:pt idx="90">
                  <c:v>12656.5</c:v>
                </c:pt>
                <c:pt idx="91">
                  <c:v>12657.5</c:v>
                </c:pt>
                <c:pt idx="92">
                  <c:v>12658.5</c:v>
                </c:pt>
                <c:pt idx="93">
                  <c:v>12658.6</c:v>
                </c:pt>
                <c:pt idx="94">
                  <c:v>12658.7</c:v>
                </c:pt>
                <c:pt idx="95">
                  <c:v>12658.8</c:v>
                </c:pt>
                <c:pt idx="96">
                  <c:v>12658.9</c:v>
                </c:pt>
                <c:pt idx="97">
                  <c:v>12659</c:v>
                </c:pt>
                <c:pt idx="98">
                  <c:v>12659.1</c:v>
                </c:pt>
                <c:pt idx="99">
                  <c:v>12659.2</c:v>
                </c:pt>
                <c:pt idx="100">
                  <c:v>12659.3</c:v>
                </c:pt>
                <c:pt idx="101">
                  <c:v>12659.4</c:v>
                </c:pt>
                <c:pt idx="102">
                  <c:v>12659.5</c:v>
                </c:pt>
                <c:pt idx="103">
                  <c:v>12659.6</c:v>
                </c:pt>
                <c:pt idx="104">
                  <c:v>12659.7</c:v>
                </c:pt>
                <c:pt idx="105">
                  <c:v>12659.8</c:v>
                </c:pt>
                <c:pt idx="106">
                  <c:v>12659.9</c:v>
                </c:pt>
                <c:pt idx="107">
                  <c:v>12660</c:v>
                </c:pt>
                <c:pt idx="108">
                  <c:v>12660.1</c:v>
                </c:pt>
                <c:pt idx="109">
                  <c:v>12660.2</c:v>
                </c:pt>
                <c:pt idx="110">
                  <c:v>12660.3</c:v>
                </c:pt>
                <c:pt idx="111">
                  <c:v>12660.4</c:v>
                </c:pt>
                <c:pt idx="112">
                  <c:v>12660.5</c:v>
                </c:pt>
                <c:pt idx="113">
                  <c:v>12660.6</c:v>
                </c:pt>
                <c:pt idx="114">
                  <c:v>12660.7</c:v>
                </c:pt>
                <c:pt idx="115">
                  <c:v>12660.8</c:v>
                </c:pt>
                <c:pt idx="116">
                  <c:v>12660.9</c:v>
                </c:pt>
                <c:pt idx="117">
                  <c:v>12661</c:v>
                </c:pt>
                <c:pt idx="118">
                  <c:v>12661.5</c:v>
                </c:pt>
                <c:pt idx="119">
                  <c:v>12661.6</c:v>
                </c:pt>
                <c:pt idx="120">
                  <c:v>12661.7</c:v>
                </c:pt>
                <c:pt idx="121">
                  <c:v>12661.8</c:v>
                </c:pt>
                <c:pt idx="122">
                  <c:v>12661.9</c:v>
                </c:pt>
                <c:pt idx="123">
                  <c:v>12662</c:v>
                </c:pt>
                <c:pt idx="124">
                  <c:v>12662.1</c:v>
                </c:pt>
                <c:pt idx="125">
                  <c:v>12662.2</c:v>
                </c:pt>
                <c:pt idx="126">
                  <c:v>12662.3</c:v>
                </c:pt>
                <c:pt idx="127">
                  <c:v>12662.4</c:v>
                </c:pt>
                <c:pt idx="128">
                  <c:v>12662.5</c:v>
                </c:pt>
                <c:pt idx="129">
                  <c:v>12662.6</c:v>
                </c:pt>
                <c:pt idx="130">
                  <c:v>12662.7</c:v>
                </c:pt>
                <c:pt idx="131">
                  <c:v>12662.8</c:v>
                </c:pt>
                <c:pt idx="132">
                  <c:v>12662.9</c:v>
                </c:pt>
                <c:pt idx="133">
                  <c:v>12663</c:v>
                </c:pt>
                <c:pt idx="134">
                  <c:v>12663.1</c:v>
                </c:pt>
                <c:pt idx="135">
                  <c:v>12663.2</c:v>
                </c:pt>
                <c:pt idx="136">
                  <c:v>12663.3</c:v>
                </c:pt>
                <c:pt idx="137">
                  <c:v>12663.4</c:v>
                </c:pt>
                <c:pt idx="138">
                  <c:v>12663.5</c:v>
                </c:pt>
                <c:pt idx="139">
                  <c:v>12664.5</c:v>
                </c:pt>
                <c:pt idx="140">
                  <c:v>12665.5</c:v>
                </c:pt>
                <c:pt idx="141">
                  <c:v>12666.5</c:v>
                </c:pt>
                <c:pt idx="142">
                  <c:v>12667.5</c:v>
                </c:pt>
                <c:pt idx="143">
                  <c:v>12668.5</c:v>
                </c:pt>
                <c:pt idx="144">
                  <c:v>12669.5</c:v>
                </c:pt>
                <c:pt idx="145">
                  <c:v>12670</c:v>
                </c:pt>
                <c:pt idx="146">
                  <c:v>12670.5</c:v>
                </c:pt>
                <c:pt idx="147">
                  <c:v>12671.5</c:v>
                </c:pt>
                <c:pt idx="148">
                  <c:v>12672.5</c:v>
                </c:pt>
                <c:pt idx="149">
                  <c:v>12673.5</c:v>
                </c:pt>
                <c:pt idx="150">
                  <c:v>12680</c:v>
                </c:pt>
                <c:pt idx="151">
                  <c:v>12690</c:v>
                </c:pt>
                <c:pt idx="152">
                  <c:v>12700</c:v>
                </c:pt>
                <c:pt idx="153">
                  <c:v>12710</c:v>
                </c:pt>
                <c:pt idx="154">
                  <c:v>12720</c:v>
                </c:pt>
                <c:pt idx="155">
                  <c:v>12730</c:v>
                </c:pt>
                <c:pt idx="156">
                  <c:v>12740</c:v>
                </c:pt>
                <c:pt idx="157">
                  <c:v>12750</c:v>
                </c:pt>
              </c:numCache>
            </c:numRef>
          </c:xVal>
          <c:yVal>
            <c:numRef>
              <c:f>Sheet1!$C$2:$C$3801</c:f>
              <c:numCache>
                <c:formatCode>General</c:formatCode>
                <c:ptCount val="3800"/>
                <c:pt idx="68">
                  <c:v>7.3769999999999999E-3</c:v>
                </c:pt>
                <c:pt idx="69">
                  <c:v>1.2078E-2</c:v>
                </c:pt>
                <c:pt idx="70">
                  <c:v>1.2885000000000001E-2</c:v>
                </c:pt>
                <c:pt idx="71">
                  <c:v>1.9782000000000001E-2</c:v>
                </c:pt>
                <c:pt idx="72">
                  <c:v>2.4924999999999999E-2</c:v>
                </c:pt>
                <c:pt idx="73">
                  <c:v>2.3928000000000001E-2</c:v>
                </c:pt>
                <c:pt idx="74">
                  <c:v>3.4210999999999998E-2</c:v>
                </c:pt>
                <c:pt idx="75">
                  <c:v>3.1949999999999999E-2</c:v>
                </c:pt>
                <c:pt idx="76">
                  <c:v>3.3094999999999999E-2</c:v>
                </c:pt>
                <c:pt idx="77">
                  <c:v>6.5641000000000005E-2</c:v>
                </c:pt>
                <c:pt idx="78">
                  <c:v>4.7362000000000001E-2</c:v>
                </c:pt>
                <c:pt idx="79">
                  <c:v>4.5855E-2</c:v>
                </c:pt>
                <c:pt idx="80">
                  <c:v>6.1212000000000003E-2</c:v>
                </c:pt>
                <c:pt idx="81">
                  <c:v>5.2705000000000002E-2</c:v>
                </c:pt>
                <c:pt idx="82">
                  <c:v>7.9108999999999999E-2</c:v>
                </c:pt>
                <c:pt idx="83">
                  <c:v>7.3346999999999996E-2</c:v>
                </c:pt>
                <c:pt idx="84">
                  <c:v>7.4339000000000002E-2</c:v>
                </c:pt>
                <c:pt idx="85">
                  <c:v>7.0435999999999999E-2</c:v>
                </c:pt>
                <c:pt idx="86">
                  <c:v>0.12242</c:v>
                </c:pt>
                <c:pt idx="87">
                  <c:v>0.118723</c:v>
                </c:pt>
                <c:pt idx="88">
                  <c:v>0.167687</c:v>
                </c:pt>
                <c:pt idx="89">
                  <c:v>0.188273</c:v>
                </c:pt>
                <c:pt idx="90">
                  <c:v>0.34405799999999997</c:v>
                </c:pt>
                <c:pt idx="91">
                  <c:v>0.543825</c:v>
                </c:pt>
                <c:pt idx="92">
                  <c:v>1.1912700000000001</c:v>
                </c:pt>
                <c:pt idx="93">
                  <c:v>1.2763899999999999</c:v>
                </c:pt>
                <c:pt idx="94">
                  <c:v>1.3159000000000001</c:v>
                </c:pt>
                <c:pt idx="95">
                  <c:v>1.4500200000000001</c:v>
                </c:pt>
                <c:pt idx="96">
                  <c:v>1.5609900000000001</c:v>
                </c:pt>
                <c:pt idx="97">
                  <c:v>1.5690599999999999</c:v>
                </c:pt>
                <c:pt idx="98">
                  <c:v>1.74091</c:v>
                </c:pt>
                <c:pt idx="99">
                  <c:v>1.70495</c:v>
                </c:pt>
                <c:pt idx="100">
                  <c:v>1.80372</c:v>
                </c:pt>
                <c:pt idx="101">
                  <c:v>1.83203</c:v>
                </c:pt>
                <c:pt idx="102">
                  <c:v>1.84572</c:v>
                </c:pt>
                <c:pt idx="103">
                  <c:v>1.70722</c:v>
                </c:pt>
                <c:pt idx="104">
                  <c:v>1.7862100000000001</c:v>
                </c:pt>
                <c:pt idx="105">
                  <c:v>1.6206199999999999</c:v>
                </c:pt>
                <c:pt idx="106">
                  <c:v>1.6913400000000001</c:v>
                </c:pt>
                <c:pt idx="107">
                  <c:v>1.5968800000000001</c:v>
                </c:pt>
                <c:pt idx="108">
                  <c:v>1.70017</c:v>
                </c:pt>
                <c:pt idx="109">
                  <c:v>1.5572999999999999</c:v>
                </c:pt>
                <c:pt idx="110">
                  <c:v>1.3848100000000001</c:v>
                </c:pt>
                <c:pt idx="111">
                  <c:v>1.5740000000000001</c:v>
                </c:pt>
                <c:pt idx="112">
                  <c:v>1.53321</c:v>
                </c:pt>
                <c:pt idx="113">
                  <c:v>1.43825</c:v>
                </c:pt>
                <c:pt idx="114">
                  <c:v>1.41265</c:v>
                </c:pt>
                <c:pt idx="115">
                  <c:v>1.3052699999999999</c:v>
                </c:pt>
                <c:pt idx="116">
                  <c:v>1.3133300000000001</c:v>
                </c:pt>
                <c:pt idx="117">
                  <c:v>1.2387300000000001</c:v>
                </c:pt>
                <c:pt idx="118">
                  <c:v>1.1162799999999999</c:v>
                </c:pt>
                <c:pt idx="119">
                  <c:v>1.1250199999999999</c:v>
                </c:pt>
                <c:pt idx="120">
                  <c:v>1.2099</c:v>
                </c:pt>
                <c:pt idx="121">
                  <c:v>1.0895999999999999</c:v>
                </c:pt>
                <c:pt idx="122">
                  <c:v>1.15774</c:v>
                </c:pt>
                <c:pt idx="123">
                  <c:v>1.2180200000000001</c:v>
                </c:pt>
                <c:pt idx="124">
                  <c:v>1.18666</c:v>
                </c:pt>
                <c:pt idx="125">
                  <c:v>1.02474</c:v>
                </c:pt>
                <c:pt idx="126">
                  <c:v>1.1769799999999999</c:v>
                </c:pt>
                <c:pt idx="127">
                  <c:v>1.1048100000000001</c:v>
                </c:pt>
                <c:pt idx="128">
                  <c:v>1.0522899999999999</c:v>
                </c:pt>
                <c:pt idx="129">
                  <c:v>1.17981</c:v>
                </c:pt>
                <c:pt idx="130">
                  <c:v>1.18225</c:v>
                </c:pt>
                <c:pt idx="131">
                  <c:v>1.20407</c:v>
                </c:pt>
                <c:pt idx="132">
                  <c:v>1.2168000000000001</c:v>
                </c:pt>
                <c:pt idx="133">
                  <c:v>1.09575</c:v>
                </c:pt>
                <c:pt idx="134">
                  <c:v>1.2435499999999999</c:v>
                </c:pt>
                <c:pt idx="135">
                  <c:v>1.10562</c:v>
                </c:pt>
                <c:pt idx="136">
                  <c:v>1.11876</c:v>
                </c:pt>
                <c:pt idx="137">
                  <c:v>1.25424</c:v>
                </c:pt>
                <c:pt idx="138">
                  <c:v>1.2305299999999999</c:v>
                </c:pt>
                <c:pt idx="139">
                  <c:v>1.24655</c:v>
                </c:pt>
                <c:pt idx="140">
                  <c:v>1.1618200000000001</c:v>
                </c:pt>
                <c:pt idx="141">
                  <c:v>1.09968</c:v>
                </c:pt>
                <c:pt idx="142">
                  <c:v>1.01166</c:v>
                </c:pt>
                <c:pt idx="143">
                  <c:v>1.0722799999999999</c:v>
                </c:pt>
                <c:pt idx="144">
                  <c:v>1.05464</c:v>
                </c:pt>
                <c:pt idx="145">
                  <c:v>1.03043</c:v>
                </c:pt>
                <c:pt idx="146">
                  <c:v>0.95020899999999997</c:v>
                </c:pt>
                <c:pt idx="147">
                  <c:v>0.91373599999999999</c:v>
                </c:pt>
                <c:pt idx="148">
                  <c:v>0.91866400000000004</c:v>
                </c:pt>
                <c:pt idx="149">
                  <c:v>0.92553399999999997</c:v>
                </c:pt>
                <c:pt idx="150">
                  <c:v>0.91502300000000003</c:v>
                </c:pt>
                <c:pt idx="151">
                  <c:v>0.94111</c:v>
                </c:pt>
                <c:pt idx="152">
                  <c:v>0.84102699999999997</c:v>
                </c:pt>
                <c:pt idx="153">
                  <c:v>1.0834699999999999</c:v>
                </c:pt>
                <c:pt idx="154">
                  <c:v>0.93947999999999998</c:v>
                </c:pt>
                <c:pt idx="155">
                  <c:v>1.03484</c:v>
                </c:pt>
                <c:pt idx="156">
                  <c:v>1.0732600000000001</c:v>
                </c:pt>
                <c:pt idx="157">
                  <c:v>0.96727099999999999</c:v>
                </c:pt>
              </c:numCache>
            </c:numRef>
          </c:yVal>
          <c:smooth val="1"/>
        </c:ser>
        <c:dLbls>
          <c:showLegendKey val="0"/>
          <c:showVal val="0"/>
          <c:showCatName val="0"/>
          <c:showSerName val="0"/>
          <c:showPercent val="0"/>
          <c:showBubbleSize val="0"/>
        </c:dLbls>
        <c:axId val="987778048"/>
        <c:axId val="987796608"/>
      </c:scatterChart>
      <c:valAx>
        <c:axId val="987778048"/>
        <c:scaling>
          <c:orientation val="minMax"/>
          <c:max val="12670"/>
          <c:min val="12650"/>
        </c:scaling>
        <c:delete val="0"/>
        <c:axPos val="b"/>
        <c:majorGridlines>
          <c:spPr>
            <a:ln>
              <a:solidFill>
                <a:schemeClr val="tx1"/>
              </a:solidFill>
            </a:ln>
          </c:spPr>
        </c:majorGridlines>
        <c:minorGridlines>
          <c:spPr>
            <a:ln>
              <a:solidFill>
                <a:schemeClr val="bg1">
                  <a:lumMod val="85000"/>
                </a:schemeClr>
              </a:solidFill>
            </a:ln>
          </c:spPr>
        </c:minorGridlines>
        <c:title>
          <c:tx>
            <c:rich>
              <a:bodyPr/>
              <a:lstStyle/>
              <a:p>
                <a:pPr>
                  <a:defRPr/>
                </a:pPr>
                <a:r>
                  <a:rPr lang="en-US" dirty="0" smtClean="0"/>
                  <a:t>Photon energy (eV)</a:t>
                </a:r>
                <a:endParaRPr lang="en-US" dirty="0"/>
              </a:p>
            </c:rich>
          </c:tx>
          <c:layout>
            <c:manualLayout>
              <c:xMode val="edge"/>
              <c:yMode val="edge"/>
              <c:x val="0.18534463961235614"/>
              <c:y val="0.85779851772552451"/>
            </c:manualLayout>
          </c:layout>
          <c:overlay val="0"/>
        </c:title>
        <c:numFmt formatCode="General" sourceLinked="1"/>
        <c:majorTickMark val="out"/>
        <c:minorTickMark val="none"/>
        <c:tickLblPos val="nextTo"/>
        <c:crossAx val="987796608"/>
        <c:crosses val="autoZero"/>
        <c:crossBetween val="midCat"/>
      </c:valAx>
      <c:valAx>
        <c:axId val="987796608"/>
        <c:scaling>
          <c:orientation val="minMax"/>
          <c:max val="2.1"/>
          <c:min val="0"/>
        </c:scaling>
        <c:delete val="0"/>
        <c:axPos val="l"/>
        <c:majorGridlines>
          <c:spPr>
            <a:ln>
              <a:solidFill>
                <a:schemeClr val="tx1"/>
              </a:solidFill>
            </a:ln>
          </c:spPr>
        </c:majorGridlines>
        <c:minorGridlines/>
        <c:title>
          <c:tx>
            <c:rich>
              <a:bodyPr rot="-5400000" vert="horz"/>
              <a:lstStyle/>
              <a:p>
                <a:pPr>
                  <a:defRPr/>
                </a:pPr>
                <a:r>
                  <a:rPr lang="en-US" dirty="0" smtClean="0"/>
                  <a:t>Relative</a:t>
                </a:r>
                <a:r>
                  <a:rPr lang="en-US" baseline="0" dirty="0" smtClean="0"/>
                  <a:t> intensity</a:t>
                </a:r>
                <a:endParaRPr lang="en-US" dirty="0"/>
              </a:p>
            </c:rich>
          </c:tx>
          <c:layout/>
          <c:overlay val="0"/>
        </c:title>
        <c:numFmt formatCode="General" sourceLinked="1"/>
        <c:majorTickMark val="out"/>
        <c:minorTickMark val="out"/>
        <c:tickLblPos val="nextTo"/>
        <c:crossAx val="987778048"/>
        <c:crosses val="autoZero"/>
        <c:crossBetween val="midCat"/>
        <c:majorUnit val="1"/>
        <c:minorUnit val="0.2"/>
      </c:valAx>
      <c:spPr>
        <a:noFill/>
        <a:ln>
          <a:noFill/>
        </a:ln>
      </c:spPr>
    </c:plotArea>
    <c:legend>
      <c:legendPos val="l"/>
      <c:layout>
        <c:manualLayout>
          <c:xMode val="edge"/>
          <c:yMode val="edge"/>
          <c:x val="0.56073712901271955"/>
          <c:y val="0.45588890156577849"/>
          <c:w val="0.15518291944276197"/>
          <c:h val="0.22280556983900385"/>
        </c:manualLayout>
      </c:layout>
      <c:overlay val="1"/>
      <c:spPr>
        <a:solidFill>
          <a:schemeClr val="bg1"/>
        </a:solidFill>
      </c:spPr>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image" Target="../media/image73.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image" Target="../media/image75.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image" Target="../media/image7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35.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3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image" Target="../media/image63.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image" Target="../media/image65.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image" Target="../media/image67.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image" Target="../media/image69.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image" Target="../media/image7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lt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ltLang="en-US"/>
          </a:p>
        </p:txBody>
      </p:sp>
      <p:sp>
        <p:nvSpPr>
          <p:cNvPr id="2560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lt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BEA6E851-E6CE-4295-A9DE-8BA4E3AD9688}" type="slidenum">
              <a:rPr lang="en-US" altLang="en-US"/>
              <a:pPr>
                <a:defRPr/>
              </a:pPr>
              <a:t>‹#›</a:t>
            </a:fld>
            <a:endParaRPr lang="en-US" altLang="en-US"/>
          </a:p>
        </p:txBody>
      </p:sp>
    </p:spTree>
    <p:extLst>
      <p:ext uri="{BB962C8B-B14F-4D97-AF65-F5344CB8AC3E}">
        <p14:creationId xmlns:p14="http://schemas.microsoft.com/office/powerpoint/2010/main" val="2878914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50713AF-0AD2-4524-B0AD-08483F956920}" type="slidenum">
              <a:rPr lang="en-US" altLang="en-US">
                <a:solidFill>
                  <a:prstClr val="black"/>
                </a:solidFill>
              </a:rPr>
              <a:pPr eaLnBrk="1" hangingPunct="1"/>
              <a:t>97</a:t>
            </a:fld>
            <a:endParaRPr lang="en-US" altLang="en-US">
              <a:solidFill>
                <a:prstClr val="black"/>
              </a:solidFill>
            </a:endParaRPr>
          </a:p>
        </p:txBody>
      </p:sp>
      <p:sp>
        <p:nvSpPr>
          <p:cNvPr id="26627"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79DC766-9F58-4DEF-ABDF-F0C44F362A17}" type="slidenum">
              <a:rPr lang="en-US" altLang="en-US" sz="1200">
                <a:solidFill>
                  <a:prstClr val="black"/>
                </a:solidFill>
              </a:rPr>
              <a:pPr algn="r" eaLnBrk="1" hangingPunct="1"/>
              <a:t>97</a:t>
            </a:fld>
            <a:endParaRPr lang="en-US" altLang="en-US" sz="1200">
              <a:solidFill>
                <a:prstClr val="black"/>
              </a:solidFill>
            </a:endParaRPr>
          </a:p>
        </p:txBody>
      </p:sp>
      <p:sp>
        <p:nvSpPr>
          <p:cNvPr id="26628" name="Rectangle 2"/>
          <p:cNvSpPr>
            <a:spLocks noRot="1" noChangeArrowheads="1" noTextEdit="1"/>
          </p:cNvSpPr>
          <p:nvPr>
            <p:ph type="sldImg"/>
          </p:nvPr>
        </p:nvSpPr>
        <p:spPr>
          <a:ln/>
        </p:spPr>
      </p:sp>
      <p:sp>
        <p:nvSpPr>
          <p:cNvPr id="26629" name="Rectangle 3"/>
          <p:cNvSpPr>
            <a:spLocks noGrp="1" noChangeArrowheads="1"/>
          </p:cNvSpPr>
          <p:nvPr>
            <p:ph type="body" idx="1"/>
          </p:nvPr>
        </p:nvSpPr>
        <p:spPr>
          <a:noFill/>
        </p:spPr>
        <p:txBody>
          <a:bodyPr/>
          <a:lstStyle/>
          <a:p>
            <a:pPr eaLnBrk="1" hangingPunct="1"/>
            <a:r>
              <a:rPr lang="en-US" altLang="en-US" smtClean="0">
                <a:latin typeface="Arial" pitchFamily="34" charset="0"/>
              </a:rPr>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50713AF-0AD2-4524-B0AD-08483F956920}" type="slidenum">
              <a:rPr lang="en-US" altLang="en-US">
                <a:solidFill>
                  <a:prstClr val="black"/>
                </a:solidFill>
              </a:rPr>
              <a:pPr eaLnBrk="1" hangingPunct="1"/>
              <a:t>98</a:t>
            </a:fld>
            <a:endParaRPr lang="en-US" altLang="en-US">
              <a:solidFill>
                <a:prstClr val="black"/>
              </a:solidFill>
            </a:endParaRPr>
          </a:p>
        </p:txBody>
      </p:sp>
      <p:sp>
        <p:nvSpPr>
          <p:cNvPr id="26627"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79DC766-9F58-4DEF-ABDF-F0C44F362A17}" type="slidenum">
              <a:rPr lang="en-US" altLang="en-US" sz="1200">
                <a:solidFill>
                  <a:prstClr val="black"/>
                </a:solidFill>
              </a:rPr>
              <a:pPr algn="r" eaLnBrk="1" hangingPunct="1"/>
              <a:t>98</a:t>
            </a:fld>
            <a:endParaRPr lang="en-US" altLang="en-US" sz="1200">
              <a:solidFill>
                <a:prstClr val="black"/>
              </a:solidFill>
            </a:endParaRPr>
          </a:p>
        </p:txBody>
      </p:sp>
      <p:sp>
        <p:nvSpPr>
          <p:cNvPr id="26628" name="Rectangle 2"/>
          <p:cNvSpPr>
            <a:spLocks noRot="1" noChangeArrowheads="1" noTextEdit="1"/>
          </p:cNvSpPr>
          <p:nvPr>
            <p:ph type="sldImg"/>
          </p:nvPr>
        </p:nvSpPr>
        <p:spPr>
          <a:ln/>
        </p:spPr>
      </p:sp>
      <p:sp>
        <p:nvSpPr>
          <p:cNvPr id="26629" name="Rectangle 3"/>
          <p:cNvSpPr>
            <a:spLocks noGrp="1" noChangeArrowheads="1"/>
          </p:cNvSpPr>
          <p:nvPr>
            <p:ph type="body" idx="1"/>
          </p:nvPr>
        </p:nvSpPr>
        <p:spPr>
          <a:noFill/>
        </p:spPr>
        <p:txBody>
          <a:bodyPr/>
          <a:lstStyle/>
          <a:p>
            <a:pPr eaLnBrk="1" hangingPunct="1"/>
            <a:r>
              <a:rPr lang="en-US" altLang="en-US" smtClean="0">
                <a:latin typeface="Arial" pitchFamily="34" charset="0"/>
              </a:rPr>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3F1E70B-2A89-4AC5-89C4-AD6CB6F15C9D}" type="slidenum">
              <a:rPr lang="en-US" altLang="en-US" smtClean="0">
                <a:solidFill>
                  <a:prstClr val="black"/>
                </a:solidFill>
              </a:rPr>
              <a:pPr eaLnBrk="1" hangingPunct="1">
                <a:defRPr/>
              </a:pPr>
              <a:t>112</a:t>
            </a:fld>
            <a:endParaRPr lang="en-US" altLang="en-US" smtClean="0">
              <a:solidFill>
                <a:prstClr val="black"/>
              </a:solidFill>
            </a:endParaRPr>
          </a:p>
        </p:txBody>
      </p:sp>
      <p:sp>
        <p:nvSpPr>
          <p:cNvPr id="110595" name="Slide Image Placeholder 1"/>
          <p:cNvSpPr>
            <a:spLocks noGrp="1" noRot="1" noChangeAspect="1" noTextEdit="1"/>
          </p:cNvSpPr>
          <p:nvPr>
            <p:ph type="sldImg"/>
          </p:nvPr>
        </p:nvSpPr>
        <p:spPr>
          <a:ln/>
        </p:spPr>
      </p:sp>
      <p:sp>
        <p:nvSpPr>
          <p:cNvPr id="110596" name="Notes Placeholder 2"/>
          <p:cNvSpPr>
            <a:spLocks noGrp="1"/>
          </p:cNvSpPr>
          <p:nvPr>
            <p:ph type="body" idx="1"/>
          </p:nvPr>
        </p:nvSpPr>
        <p:spPr>
          <a:xfrm>
            <a:off x="914400" y="4343400"/>
            <a:ext cx="5029200" cy="4114800"/>
          </a:xfrm>
          <a:noFill/>
        </p:spPr>
        <p:txBody>
          <a:bodyPr/>
          <a:lstStyle/>
          <a:p>
            <a:pPr eaLnBrk="1" hangingPunct="1"/>
            <a:r>
              <a:rPr lang="en-US" altLang="en-US" smtClean="0"/>
              <a:t>what limits single-particle resolution ?</a:t>
            </a:r>
          </a:p>
          <a:p>
            <a:pPr eaLnBrk="1" hangingPunct="1"/>
            <a:r>
              <a:rPr lang="en-US" altLang="en-US" smtClean="0"/>
              <a:t>get 100 times more photons/shot if correctly focussed beam</a:t>
            </a:r>
          </a:p>
          <a:p>
            <a:pPr eaLnBrk="1" hangingPunct="1"/>
            <a:r>
              <a:rPr lang="en-US" altLang="en-US" smtClean="0"/>
              <a:t>get 100 times more with submicron beam focus on CXI chamber</a:t>
            </a:r>
          </a:p>
          <a:p>
            <a:pPr eaLnBrk="1" hangingPunct="1"/>
            <a:r>
              <a:rPr lang="en-US" altLang="en-US" smtClean="0"/>
              <a:t>Problem – scattering goes from N^2 to N (Wilson statistics).</a:t>
            </a:r>
          </a:p>
          <a:p>
            <a:pPr eaLnBrk="1" hangingPunct="1"/>
            <a:r>
              <a:rPr lang="en-US" altLang="en-US" smtClean="0"/>
              <a:t>So use a-priori information – modelling Axel Brummer</a:t>
            </a:r>
          </a:p>
          <a:p>
            <a:pPr eaLnBrk="1" hangingPunct="1"/>
            <a:r>
              <a:rPr lang="en-US" altLang="en-US" smtClean="0"/>
              <a:t>Make beam smaller than jet to elliminate streak</a:t>
            </a:r>
          </a:p>
        </p:txBody>
      </p:sp>
      <p:sp>
        <p:nvSpPr>
          <p:cNvPr id="11059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D52E2EDD-B165-44CB-B3A0-61A9F5BBECB4}" type="slidenum">
              <a:rPr lang="en-US" altLang="en-US" baseline="-25000">
                <a:solidFill>
                  <a:prstClr val="black"/>
                </a:solidFill>
                <a:ea typeface="ＭＳ Ｐゴシック" pitchFamily="34" charset="-128"/>
                <a:cs typeface="Arial" pitchFamily="34" charset="0"/>
              </a:rPr>
              <a:pPr algn="r">
                <a:spcBef>
                  <a:spcPct val="0"/>
                </a:spcBef>
              </a:pPr>
              <a:t>112</a:t>
            </a:fld>
            <a:endParaRPr lang="en-US" altLang="en-US" baseline="-25000">
              <a:solidFill>
                <a:prstClr val="black"/>
              </a:solidFill>
              <a:ea typeface="ＭＳ Ｐゴシック" pitchFamily="34" charset="-128"/>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7EB603A-46E8-458D-92B9-A98AD5716B3D}" type="slidenum">
              <a:rPr lang="en-US" altLang="en-US" smtClean="0">
                <a:solidFill>
                  <a:prstClr val="black"/>
                </a:solidFill>
              </a:rPr>
              <a:pPr eaLnBrk="1" hangingPunct="1">
                <a:defRPr/>
              </a:pPr>
              <a:t>113</a:t>
            </a:fld>
            <a:endParaRPr lang="en-US" altLang="en-US" smtClean="0">
              <a:solidFill>
                <a:prstClr val="black"/>
              </a:solidFill>
            </a:endParaRPr>
          </a:p>
        </p:txBody>
      </p:sp>
      <p:sp>
        <p:nvSpPr>
          <p:cNvPr id="111619" name="Slide Image Placeholder 1"/>
          <p:cNvSpPr>
            <a:spLocks noGrp="1" noRot="1" noChangeAspect="1" noTextEdit="1"/>
          </p:cNvSpPr>
          <p:nvPr>
            <p:ph type="sldImg"/>
          </p:nvPr>
        </p:nvSpPr>
        <p:spPr>
          <a:ln/>
        </p:spPr>
      </p:sp>
      <p:sp>
        <p:nvSpPr>
          <p:cNvPr id="111620" name="Notes Placeholder 2"/>
          <p:cNvSpPr>
            <a:spLocks noGrp="1"/>
          </p:cNvSpPr>
          <p:nvPr>
            <p:ph type="body" idx="1"/>
          </p:nvPr>
        </p:nvSpPr>
        <p:spPr>
          <a:xfrm>
            <a:off x="914400" y="4343400"/>
            <a:ext cx="5029200" cy="4114800"/>
          </a:xfrm>
          <a:noFill/>
        </p:spPr>
        <p:txBody>
          <a:bodyPr/>
          <a:lstStyle/>
          <a:p>
            <a:pPr eaLnBrk="1" hangingPunct="1"/>
            <a:r>
              <a:rPr lang="en-US" altLang="en-US" smtClean="0"/>
              <a:t>what limits single-particle resolution ?</a:t>
            </a:r>
          </a:p>
          <a:p>
            <a:pPr eaLnBrk="1" hangingPunct="1"/>
            <a:r>
              <a:rPr lang="en-US" altLang="en-US" smtClean="0"/>
              <a:t>get 100 times more photons/shot if correctly focussed beam</a:t>
            </a:r>
          </a:p>
          <a:p>
            <a:pPr eaLnBrk="1" hangingPunct="1"/>
            <a:r>
              <a:rPr lang="en-US" altLang="en-US" smtClean="0"/>
              <a:t>get 100 times more with submicron beam focus on CXI chamber</a:t>
            </a:r>
          </a:p>
          <a:p>
            <a:pPr eaLnBrk="1" hangingPunct="1"/>
            <a:r>
              <a:rPr lang="en-US" altLang="en-US" smtClean="0"/>
              <a:t>Problem – scattering goes from N^2 to N (Wilson statistics).</a:t>
            </a:r>
          </a:p>
          <a:p>
            <a:pPr eaLnBrk="1" hangingPunct="1"/>
            <a:r>
              <a:rPr lang="en-US" altLang="en-US" smtClean="0"/>
              <a:t>So use a-priori information – modelling Axel Brummer</a:t>
            </a:r>
          </a:p>
          <a:p>
            <a:pPr eaLnBrk="1" hangingPunct="1"/>
            <a:r>
              <a:rPr lang="en-US" altLang="en-US" smtClean="0"/>
              <a:t>Make beam smaller than jet to elliminate streak</a:t>
            </a:r>
          </a:p>
        </p:txBody>
      </p:sp>
      <p:sp>
        <p:nvSpPr>
          <p:cNvPr id="11162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D8CB84A2-7E1B-451E-AD76-CC95F7B72CA7}" type="slidenum">
              <a:rPr lang="en-US" altLang="en-US" baseline="-25000">
                <a:solidFill>
                  <a:prstClr val="black"/>
                </a:solidFill>
                <a:ea typeface="ＭＳ Ｐゴシック" pitchFamily="34" charset="-128"/>
                <a:cs typeface="Arial" pitchFamily="34" charset="0"/>
              </a:rPr>
              <a:pPr algn="r">
                <a:spcBef>
                  <a:spcPct val="0"/>
                </a:spcBef>
              </a:pPr>
              <a:t>113</a:t>
            </a:fld>
            <a:endParaRPr lang="en-US" altLang="en-US" baseline="-25000">
              <a:solidFill>
                <a:prstClr val="black"/>
              </a:solidFill>
              <a:ea typeface="ＭＳ Ｐゴシック" pitchFamily="34" charset="-128"/>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5075D3D-07D0-449B-9E64-52552A9569F8}" type="datetimeFigureOut">
              <a:rPr lang="en-US"/>
              <a:pPr>
                <a:defRPr/>
              </a:pPr>
              <a:t>2/2/2014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9A062BE-FE0C-486A-96CA-02F1515C82FB}" type="slidenum">
              <a:rPr lang="en-US"/>
              <a:pPr>
                <a:defRPr/>
              </a:pPr>
              <a:t>‹#›</a:t>
            </a:fld>
            <a:endParaRPr lang="en-US"/>
          </a:p>
        </p:txBody>
      </p:sp>
    </p:spTree>
    <p:extLst>
      <p:ext uri="{BB962C8B-B14F-4D97-AF65-F5344CB8AC3E}">
        <p14:creationId xmlns:p14="http://schemas.microsoft.com/office/powerpoint/2010/main" val="24679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B10DE7C-C187-4766-BEB8-705781FD4B4F}" type="datetimeFigureOut">
              <a:rPr lang="en-US"/>
              <a:pPr>
                <a:defRPr/>
              </a:pPr>
              <a:t>2/2/2014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95CAA0C-BF01-4057-915C-81CEDAECC968}" type="slidenum">
              <a:rPr lang="en-US"/>
              <a:pPr>
                <a:defRPr/>
              </a:pPr>
              <a:t>‹#›</a:t>
            </a:fld>
            <a:endParaRPr lang="en-US"/>
          </a:p>
        </p:txBody>
      </p:sp>
    </p:spTree>
    <p:extLst>
      <p:ext uri="{BB962C8B-B14F-4D97-AF65-F5344CB8AC3E}">
        <p14:creationId xmlns:p14="http://schemas.microsoft.com/office/powerpoint/2010/main" val="287745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BC38553-3538-475F-92A6-39385DC7C1D5}" type="datetimeFigureOut">
              <a:rPr lang="en-US"/>
              <a:pPr>
                <a:defRPr/>
              </a:pPr>
              <a:t>2/2/2014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0A83873-2BA8-487B-A351-000DB5E78D11}" type="slidenum">
              <a:rPr lang="en-US"/>
              <a:pPr>
                <a:defRPr/>
              </a:pPr>
              <a:t>‹#›</a:t>
            </a:fld>
            <a:endParaRPr lang="en-US"/>
          </a:p>
        </p:txBody>
      </p:sp>
    </p:spTree>
    <p:extLst>
      <p:ext uri="{BB962C8B-B14F-4D97-AF65-F5344CB8AC3E}">
        <p14:creationId xmlns:p14="http://schemas.microsoft.com/office/powerpoint/2010/main" val="4257425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2403C4-9487-41A0-94F2-96D9EC6F7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720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5C0BD0-3672-4ADF-BA9A-AF19E14CF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6189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9CD58D-D311-4154-9D6C-8941D9BEEB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3637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718B0-743E-45EF-B4E0-5D2664073C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014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95BEC1-34FF-42AF-B27D-2A7AD18D2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7142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8F18-A9FB-499C-ABE4-DECBCB7651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114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88AF94-7AEA-4816-9A91-EEE9770D56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0399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B80F8-EA6D-4361-B3D2-E60E3239C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656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CDBF8C3-9E16-4B4B-9799-12E8F1999341}" type="datetimeFigureOut">
              <a:rPr lang="en-US"/>
              <a:pPr>
                <a:defRPr/>
              </a:pPr>
              <a:t>2/2/2014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567C010-DFF5-4910-9F34-7918B2EAAEEB}" type="slidenum">
              <a:rPr lang="en-US"/>
              <a:pPr>
                <a:defRPr/>
              </a:pPr>
              <a:t>‹#›</a:t>
            </a:fld>
            <a:endParaRPr lang="en-US"/>
          </a:p>
        </p:txBody>
      </p:sp>
    </p:spTree>
    <p:extLst>
      <p:ext uri="{BB962C8B-B14F-4D97-AF65-F5344CB8AC3E}">
        <p14:creationId xmlns:p14="http://schemas.microsoft.com/office/powerpoint/2010/main" val="63556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ACDFAE-8948-4671-9CD1-4FBF57BCAD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0482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55D3B-E745-42F2-A57E-97833C4437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8287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DA3428-CB90-4CBD-A687-9EE87C2CE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923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DBEBA-F755-41C3-9883-93764CAB5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146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A4453A6-D4B1-4F76-8FCA-05352AC6D96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38719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5E311E-92F5-4BD3-B7A4-065E24A5243D}" type="slidenum">
              <a:rPr lang="en-US"/>
              <a:pPr>
                <a:defRPr/>
              </a:pPr>
              <a:t>‹#›</a:t>
            </a:fld>
            <a:endParaRPr lang="en-US"/>
          </a:p>
        </p:txBody>
      </p:sp>
    </p:spTree>
    <p:extLst>
      <p:ext uri="{BB962C8B-B14F-4D97-AF65-F5344CB8AC3E}">
        <p14:creationId xmlns:p14="http://schemas.microsoft.com/office/powerpoint/2010/main" val="766183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BC756B-E83D-4E6F-B406-C557A7B1E6DA}" type="slidenum">
              <a:rPr lang="en-US"/>
              <a:pPr>
                <a:defRPr/>
              </a:pPr>
              <a:t>‹#›</a:t>
            </a:fld>
            <a:endParaRPr lang="en-US"/>
          </a:p>
        </p:txBody>
      </p:sp>
    </p:spTree>
    <p:extLst>
      <p:ext uri="{BB962C8B-B14F-4D97-AF65-F5344CB8AC3E}">
        <p14:creationId xmlns:p14="http://schemas.microsoft.com/office/powerpoint/2010/main" val="3754192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97B965-33FE-459A-BAAF-C9EEF9DAE87E}" type="slidenum">
              <a:rPr lang="en-US"/>
              <a:pPr>
                <a:defRPr/>
              </a:pPr>
              <a:t>‹#›</a:t>
            </a:fld>
            <a:endParaRPr lang="en-US"/>
          </a:p>
        </p:txBody>
      </p:sp>
    </p:spTree>
    <p:extLst>
      <p:ext uri="{BB962C8B-B14F-4D97-AF65-F5344CB8AC3E}">
        <p14:creationId xmlns:p14="http://schemas.microsoft.com/office/powerpoint/2010/main" val="695435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AFC600-419B-4686-B9BC-A158AA72EBE9}" type="slidenum">
              <a:rPr lang="en-US"/>
              <a:pPr>
                <a:defRPr/>
              </a:pPr>
              <a:t>‹#›</a:t>
            </a:fld>
            <a:endParaRPr lang="en-US"/>
          </a:p>
        </p:txBody>
      </p:sp>
    </p:spTree>
    <p:extLst>
      <p:ext uri="{BB962C8B-B14F-4D97-AF65-F5344CB8AC3E}">
        <p14:creationId xmlns:p14="http://schemas.microsoft.com/office/powerpoint/2010/main" val="3610710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5865F2-F374-4DA7-A560-E6DDA8C7A745}" type="slidenum">
              <a:rPr lang="en-US"/>
              <a:pPr>
                <a:defRPr/>
              </a:pPr>
              <a:t>‹#›</a:t>
            </a:fld>
            <a:endParaRPr lang="en-US"/>
          </a:p>
        </p:txBody>
      </p:sp>
    </p:spTree>
    <p:extLst>
      <p:ext uri="{BB962C8B-B14F-4D97-AF65-F5344CB8AC3E}">
        <p14:creationId xmlns:p14="http://schemas.microsoft.com/office/powerpoint/2010/main" val="2747374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18348EA-0430-42D3-A369-C9BEDAB3B670}" type="datetimeFigureOut">
              <a:rPr lang="en-US"/>
              <a:pPr>
                <a:defRPr/>
              </a:pPr>
              <a:t>2/2/2014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CF05DD4-FF0E-48AC-86EB-1DEFF3C99E35}" type="slidenum">
              <a:rPr lang="en-US"/>
              <a:pPr>
                <a:defRPr/>
              </a:pPr>
              <a:t>‹#›</a:t>
            </a:fld>
            <a:endParaRPr lang="en-US"/>
          </a:p>
        </p:txBody>
      </p:sp>
    </p:spTree>
    <p:extLst>
      <p:ext uri="{BB962C8B-B14F-4D97-AF65-F5344CB8AC3E}">
        <p14:creationId xmlns:p14="http://schemas.microsoft.com/office/powerpoint/2010/main" val="4684109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C97CDD-02FB-46EA-99D2-6D901D186FA6}" type="slidenum">
              <a:rPr lang="en-US"/>
              <a:pPr>
                <a:defRPr/>
              </a:pPr>
              <a:t>‹#›</a:t>
            </a:fld>
            <a:endParaRPr lang="en-US"/>
          </a:p>
        </p:txBody>
      </p:sp>
    </p:spTree>
    <p:extLst>
      <p:ext uri="{BB962C8B-B14F-4D97-AF65-F5344CB8AC3E}">
        <p14:creationId xmlns:p14="http://schemas.microsoft.com/office/powerpoint/2010/main" val="3076420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3D495F1-6D56-4405-AC74-4C5ACD0BC3EB}" type="slidenum">
              <a:rPr lang="en-US"/>
              <a:pPr>
                <a:defRPr/>
              </a:pPr>
              <a:t>‹#›</a:t>
            </a:fld>
            <a:endParaRPr lang="en-US"/>
          </a:p>
        </p:txBody>
      </p:sp>
    </p:spTree>
    <p:extLst>
      <p:ext uri="{BB962C8B-B14F-4D97-AF65-F5344CB8AC3E}">
        <p14:creationId xmlns:p14="http://schemas.microsoft.com/office/powerpoint/2010/main" val="2643181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F03DE0-92DE-44C2-B166-BC7C05EBCC25}" type="slidenum">
              <a:rPr lang="en-US"/>
              <a:pPr>
                <a:defRPr/>
              </a:pPr>
              <a:t>‹#›</a:t>
            </a:fld>
            <a:endParaRPr lang="en-US"/>
          </a:p>
        </p:txBody>
      </p:sp>
    </p:spTree>
    <p:extLst>
      <p:ext uri="{BB962C8B-B14F-4D97-AF65-F5344CB8AC3E}">
        <p14:creationId xmlns:p14="http://schemas.microsoft.com/office/powerpoint/2010/main" val="4051303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D9025A-145E-4170-8258-A022140E28FA}" type="slidenum">
              <a:rPr lang="en-US"/>
              <a:pPr>
                <a:defRPr/>
              </a:pPr>
              <a:t>‹#›</a:t>
            </a:fld>
            <a:endParaRPr lang="en-US"/>
          </a:p>
        </p:txBody>
      </p:sp>
    </p:spTree>
    <p:extLst>
      <p:ext uri="{BB962C8B-B14F-4D97-AF65-F5344CB8AC3E}">
        <p14:creationId xmlns:p14="http://schemas.microsoft.com/office/powerpoint/2010/main" val="29902816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3AAEF-439A-4761-98D4-6569B95701D2}" type="slidenum">
              <a:rPr lang="en-US"/>
              <a:pPr>
                <a:defRPr/>
              </a:pPr>
              <a:t>‹#›</a:t>
            </a:fld>
            <a:endParaRPr lang="en-US"/>
          </a:p>
        </p:txBody>
      </p:sp>
    </p:spTree>
    <p:extLst>
      <p:ext uri="{BB962C8B-B14F-4D97-AF65-F5344CB8AC3E}">
        <p14:creationId xmlns:p14="http://schemas.microsoft.com/office/powerpoint/2010/main" val="1106284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4D9F90-F914-4EE0-8488-B909732E6A9A}" type="slidenum">
              <a:rPr lang="en-US"/>
              <a:pPr>
                <a:defRPr/>
              </a:pPr>
              <a:t>‹#›</a:t>
            </a:fld>
            <a:endParaRPr lang="en-US"/>
          </a:p>
        </p:txBody>
      </p:sp>
    </p:spTree>
    <p:extLst>
      <p:ext uri="{BB962C8B-B14F-4D97-AF65-F5344CB8AC3E}">
        <p14:creationId xmlns:p14="http://schemas.microsoft.com/office/powerpoint/2010/main" val="1445667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E27766-161D-42A3-9BA6-3F2036A63920}" type="slidenum">
              <a:rPr lang="en-US"/>
              <a:pPr>
                <a:defRPr/>
              </a:pPr>
              <a:t>‹#›</a:t>
            </a:fld>
            <a:endParaRPr lang="en-US"/>
          </a:p>
        </p:txBody>
      </p:sp>
    </p:spTree>
    <p:extLst>
      <p:ext uri="{BB962C8B-B14F-4D97-AF65-F5344CB8AC3E}">
        <p14:creationId xmlns:p14="http://schemas.microsoft.com/office/powerpoint/2010/main" val="9722401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E0C803-6740-4752-A3FD-E518ADA7899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896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5F660D-01B0-4425-8EDD-28C30FCBF51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36174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417CEE-375D-4348-8F44-D8766984DD8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48457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66BEC12-7DD3-46D5-81DA-F9612E26392D}" type="datetimeFigureOut">
              <a:rPr lang="en-US"/>
              <a:pPr>
                <a:defRPr/>
              </a:pPr>
              <a:t>2/2/2014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9DAB1C0-FE18-43E7-AAFA-84B202EC2B4B}" type="slidenum">
              <a:rPr lang="en-US"/>
              <a:pPr>
                <a:defRPr/>
              </a:pPr>
              <a:t>‹#›</a:t>
            </a:fld>
            <a:endParaRPr lang="en-US"/>
          </a:p>
        </p:txBody>
      </p:sp>
    </p:spTree>
    <p:extLst>
      <p:ext uri="{BB962C8B-B14F-4D97-AF65-F5344CB8AC3E}">
        <p14:creationId xmlns:p14="http://schemas.microsoft.com/office/powerpoint/2010/main" val="4166289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16DFAB-D65D-48C1-9EE6-4A4DD1C888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234555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A8EE7C-A83D-4ADE-929A-670EF27363A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884236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6AB927-C6FE-4636-AAB1-74AC03C13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62481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28FDF58-46DF-465C-8006-CB1653894D0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705527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F50B45-9F53-4688-8446-8DC322D5181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42664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98AA76-D6E8-4274-85D5-AB9A7BDCA8A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040205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CD0815-0E84-4548-9B5F-83CA80F8213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430964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C1D07C-85FC-4A4B-970C-F2C37A479E5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40478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A3F78C-A951-4D7F-9F54-DCC840E0EF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79248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175DB77-AD00-4A8C-87DE-649257EE1E43}" type="datetimeFigureOut">
              <a:rPr lang="en-US"/>
              <a:pPr>
                <a:defRPr/>
              </a:pPr>
              <a:t>2/2/2014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1EB36AF-86E6-49B6-8927-2461283BD2A1}" type="slidenum">
              <a:rPr lang="en-US"/>
              <a:pPr>
                <a:defRPr/>
              </a:pPr>
              <a:t>‹#›</a:t>
            </a:fld>
            <a:endParaRPr lang="en-US"/>
          </a:p>
        </p:txBody>
      </p:sp>
    </p:spTree>
    <p:extLst>
      <p:ext uri="{BB962C8B-B14F-4D97-AF65-F5344CB8AC3E}">
        <p14:creationId xmlns:p14="http://schemas.microsoft.com/office/powerpoint/2010/main" val="3027921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2B97CE8-F376-4D5C-A67D-80AF5ED2DA22}" type="datetimeFigureOut">
              <a:rPr lang="en-US"/>
              <a:pPr>
                <a:defRPr/>
              </a:pPr>
              <a:t>2/2/2014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EEB1496-275D-402A-A2C6-1D9945A173CB}" type="slidenum">
              <a:rPr lang="en-US"/>
              <a:pPr>
                <a:defRPr/>
              </a:pPr>
              <a:t>‹#›</a:t>
            </a:fld>
            <a:endParaRPr lang="en-US"/>
          </a:p>
        </p:txBody>
      </p:sp>
    </p:spTree>
    <p:extLst>
      <p:ext uri="{BB962C8B-B14F-4D97-AF65-F5344CB8AC3E}">
        <p14:creationId xmlns:p14="http://schemas.microsoft.com/office/powerpoint/2010/main" val="1191205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95B3874-C060-4337-BE09-59CF4495A745}" type="datetimeFigureOut">
              <a:rPr lang="en-US"/>
              <a:pPr>
                <a:defRPr/>
              </a:pPr>
              <a:t>2/2/2014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C9662FB-B94F-4479-BB88-E381B61F120B}" type="slidenum">
              <a:rPr lang="en-US"/>
              <a:pPr>
                <a:defRPr/>
              </a:pPr>
              <a:t>‹#›</a:t>
            </a:fld>
            <a:endParaRPr lang="en-US"/>
          </a:p>
        </p:txBody>
      </p:sp>
    </p:spTree>
    <p:extLst>
      <p:ext uri="{BB962C8B-B14F-4D97-AF65-F5344CB8AC3E}">
        <p14:creationId xmlns:p14="http://schemas.microsoft.com/office/powerpoint/2010/main" val="3175496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872705E-05D1-4A3B-B46D-31F7D8FE88E8}" type="datetimeFigureOut">
              <a:rPr lang="en-US"/>
              <a:pPr>
                <a:defRPr/>
              </a:pPr>
              <a:t>2/2/2014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B2CD2FF-C7C5-44E7-874E-DF3DF155AB80}" type="slidenum">
              <a:rPr lang="en-US"/>
              <a:pPr>
                <a:defRPr/>
              </a:pPr>
              <a:t>‹#›</a:t>
            </a:fld>
            <a:endParaRPr lang="en-US"/>
          </a:p>
        </p:txBody>
      </p:sp>
    </p:spTree>
    <p:extLst>
      <p:ext uri="{BB962C8B-B14F-4D97-AF65-F5344CB8AC3E}">
        <p14:creationId xmlns:p14="http://schemas.microsoft.com/office/powerpoint/2010/main" val="941989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635596C-B704-4823-9E1F-8A401B1076BA}" type="datetimeFigureOut">
              <a:rPr lang="en-US"/>
              <a:pPr>
                <a:defRPr/>
              </a:pPr>
              <a:t>2/2/2014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0D7F7D6-11B9-4A1C-A5C3-B1FA0AF7DBBD}" type="slidenum">
              <a:rPr lang="en-US"/>
              <a:pPr>
                <a:defRPr/>
              </a:pPr>
              <a:t>‹#›</a:t>
            </a:fld>
            <a:endParaRPr lang="en-US"/>
          </a:p>
        </p:txBody>
      </p:sp>
    </p:spTree>
    <p:extLst>
      <p:ext uri="{BB962C8B-B14F-4D97-AF65-F5344CB8AC3E}">
        <p14:creationId xmlns:p14="http://schemas.microsoft.com/office/powerpoint/2010/main" val="2368545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C32957F2-AB98-4829-A430-0108953E119B}" type="datetimeFigureOut">
              <a:rPr lang="en-US"/>
              <a:pPr>
                <a:defRPr/>
              </a:pPr>
              <a:t>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EF48AF58-0357-43B9-82D7-A3F4898FCA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3D22583C-CF72-4775-9036-F110A89183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64268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Arial" charset="0"/>
              </a:defRPr>
            </a:lvl1pPr>
          </a:lstStyle>
          <a:p>
            <a:pPr>
              <a:defRPr/>
            </a:pPr>
            <a:fld id="{81121F93-9824-4AC5-BCA2-3D43392B1C12}" type="slidenum">
              <a:rPr lang="en-US"/>
              <a:pPr>
                <a:defRPr/>
              </a:pPr>
              <a:t>‹#›</a:t>
            </a:fld>
            <a:endParaRPr lang="en-US"/>
          </a:p>
        </p:txBody>
      </p:sp>
    </p:spTree>
    <p:extLst>
      <p:ext uri="{BB962C8B-B14F-4D97-AF65-F5344CB8AC3E}">
        <p14:creationId xmlns:p14="http://schemas.microsoft.com/office/powerpoint/2010/main" val="70974623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charset="0"/>
              </a:defRPr>
            </a:lvl1pPr>
          </a:lstStyle>
          <a:p>
            <a:pPr>
              <a:defRPr/>
            </a:pPr>
            <a:fld id="{9DBCD222-6B06-48C6-BECA-C566F7A3B9C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0615421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38.xml"/></Relationships>
</file>

<file path=ppt/slides/_rels/slide10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37.xml"/><Relationship Id="rId5" Type="http://schemas.openxmlformats.org/officeDocument/2006/relationships/image" Target="../media/image129.jpeg"/><Relationship Id="rId4" Type="http://schemas.openxmlformats.org/officeDocument/2006/relationships/image" Target="../media/image128.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hyperlink" Target="http://www.newtakeoff.com/index.asp?PageAction=VIEWPROD&amp;ProdID=8044"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31.jpeg"/></Relationships>
</file>

<file path=ppt/slides/_rels/slide11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33.png"/></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3.xml"/><Relationship Id="rId1" Type="http://schemas.openxmlformats.org/officeDocument/2006/relationships/vmlDrawing" Target="../drawings/vmlDrawing25.vml"/><Relationship Id="rId4" Type="http://schemas.openxmlformats.org/officeDocument/2006/relationships/image" Target="../media/image134.emf"/></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3.xml"/><Relationship Id="rId1" Type="http://schemas.openxmlformats.org/officeDocument/2006/relationships/vmlDrawing" Target="../drawings/vmlDrawing26.vml"/><Relationship Id="rId4" Type="http://schemas.openxmlformats.org/officeDocument/2006/relationships/image" Target="../media/image135.emf"/></Relationships>
</file>

<file path=ppt/slides/_rels/slide116.x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3.xml"/><Relationship Id="rId1" Type="http://schemas.openxmlformats.org/officeDocument/2006/relationships/vmlDrawing" Target="../drawings/vmlDrawing27.vml"/><Relationship Id="rId4" Type="http://schemas.openxmlformats.org/officeDocument/2006/relationships/image" Target="../media/image137.emf"/></Relationships>
</file>

<file path=ppt/slides/_rels/slide12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13.xml"/><Relationship Id="rId1" Type="http://schemas.openxmlformats.org/officeDocument/2006/relationships/vmlDrawing" Target="../drawings/vmlDrawing28.vml"/><Relationship Id="rId5" Type="http://schemas.openxmlformats.org/officeDocument/2006/relationships/image" Target="../media/image138.wmf"/><Relationship Id="rId4" Type="http://schemas.openxmlformats.org/officeDocument/2006/relationships/oleObject" Target="../embeddings/oleObject36.bin"/></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video" Target="file:///C:\Users\JMHolton\Desktop\James_Holton\ESG_talk\chomp.avi"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image" Target="../media/image59.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xml"/><Relationship Id="rId1" Type="http://schemas.openxmlformats.org/officeDocument/2006/relationships/vmlDrawing" Target="../drawings/vmlDrawing2.vml"/><Relationship Id="rId4" Type="http://schemas.openxmlformats.org/officeDocument/2006/relationships/image" Target="../media/image60.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5.xml"/><Relationship Id="rId1" Type="http://schemas.openxmlformats.org/officeDocument/2006/relationships/vmlDrawing" Target="../drawings/vmlDrawing3.vml"/><Relationship Id="rId4" Type="http://schemas.openxmlformats.org/officeDocument/2006/relationships/image" Target="../media/image61.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5.xml"/><Relationship Id="rId1" Type="http://schemas.openxmlformats.org/officeDocument/2006/relationships/vmlDrawing" Target="../drawings/vmlDrawing4.vml"/><Relationship Id="rId4" Type="http://schemas.openxmlformats.org/officeDocument/2006/relationships/image" Target="../media/image62.emf"/></Relationships>
</file>

<file path=ppt/slides/_rels/slide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5.xml"/><Relationship Id="rId1" Type="http://schemas.openxmlformats.org/officeDocument/2006/relationships/vmlDrawing" Target="../drawings/vmlDrawing5.vml"/><Relationship Id="rId6" Type="http://schemas.openxmlformats.org/officeDocument/2006/relationships/image" Target="../media/image64.emf"/><Relationship Id="rId5" Type="http://schemas.openxmlformats.org/officeDocument/2006/relationships/oleObject" Target="../embeddings/oleObject6.bin"/><Relationship Id="rId4" Type="http://schemas.openxmlformats.org/officeDocument/2006/relationships/image" Target="../media/image63.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5.xml"/><Relationship Id="rId1" Type="http://schemas.openxmlformats.org/officeDocument/2006/relationships/vmlDrawing" Target="../drawings/vmlDrawing6.vml"/><Relationship Id="rId6" Type="http://schemas.openxmlformats.org/officeDocument/2006/relationships/image" Target="../media/image66.emf"/><Relationship Id="rId5" Type="http://schemas.openxmlformats.org/officeDocument/2006/relationships/oleObject" Target="../embeddings/oleObject8.bin"/><Relationship Id="rId4" Type="http://schemas.openxmlformats.org/officeDocument/2006/relationships/image" Target="../media/image65.emf"/></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5.xml"/><Relationship Id="rId1" Type="http://schemas.openxmlformats.org/officeDocument/2006/relationships/vmlDrawing" Target="../drawings/vmlDrawing7.vml"/><Relationship Id="rId6" Type="http://schemas.openxmlformats.org/officeDocument/2006/relationships/image" Target="../media/image68.emf"/><Relationship Id="rId5" Type="http://schemas.openxmlformats.org/officeDocument/2006/relationships/oleObject" Target="../embeddings/oleObject10.bin"/><Relationship Id="rId4" Type="http://schemas.openxmlformats.org/officeDocument/2006/relationships/image" Target="../media/image67.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5.xml"/><Relationship Id="rId1" Type="http://schemas.openxmlformats.org/officeDocument/2006/relationships/vmlDrawing" Target="../drawings/vmlDrawing8.vml"/><Relationship Id="rId6" Type="http://schemas.openxmlformats.org/officeDocument/2006/relationships/image" Target="../media/image70.emf"/><Relationship Id="rId5" Type="http://schemas.openxmlformats.org/officeDocument/2006/relationships/oleObject" Target="../embeddings/oleObject12.bin"/><Relationship Id="rId4" Type="http://schemas.openxmlformats.org/officeDocument/2006/relationships/image" Target="../media/image69.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5.xml"/><Relationship Id="rId1" Type="http://schemas.openxmlformats.org/officeDocument/2006/relationships/vmlDrawing" Target="../drawings/vmlDrawing9.vml"/><Relationship Id="rId6" Type="http://schemas.openxmlformats.org/officeDocument/2006/relationships/image" Target="../media/image72.emf"/><Relationship Id="rId5" Type="http://schemas.openxmlformats.org/officeDocument/2006/relationships/oleObject" Target="../embeddings/oleObject14.bin"/><Relationship Id="rId4" Type="http://schemas.openxmlformats.org/officeDocument/2006/relationships/image" Target="../media/image71.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5.xml"/><Relationship Id="rId1" Type="http://schemas.openxmlformats.org/officeDocument/2006/relationships/vmlDrawing" Target="../drawings/vmlDrawing10.vml"/><Relationship Id="rId6" Type="http://schemas.openxmlformats.org/officeDocument/2006/relationships/image" Target="../media/image74.emf"/><Relationship Id="rId5" Type="http://schemas.openxmlformats.org/officeDocument/2006/relationships/oleObject" Target="../embeddings/oleObject16.bin"/><Relationship Id="rId4" Type="http://schemas.openxmlformats.org/officeDocument/2006/relationships/image" Target="../media/image73.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5.xml"/><Relationship Id="rId1" Type="http://schemas.openxmlformats.org/officeDocument/2006/relationships/vmlDrawing" Target="../drawings/vmlDrawing11.vml"/><Relationship Id="rId6" Type="http://schemas.openxmlformats.org/officeDocument/2006/relationships/image" Target="../media/image76.emf"/><Relationship Id="rId5" Type="http://schemas.openxmlformats.org/officeDocument/2006/relationships/oleObject" Target="../embeddings/oleObject18.bin"/><Relationship Id="rId4" Type="http://schemas.openxmlformats.org/officeDocument/2006/relationships/image" Target="../media/image75.e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5.xml"/><Relationship Id="rId1" Type="http://schemas.openxmlformats.org/officeDocument/2006/relationships/vmlDrawing" Target="../drawings/vmlDrawing12.vml"/><Relationship Id="rId6" Type="http://schemas.openxmlformats.org/officeDocument/2006/relationships/image" Target="../media/image78.emf"/><Relationship Id="rId5" Type="http://schemas.openxmlformats.org/officeDocument/2006/relationships/oleObject" Target="../embeddings/oleObject20.bin"/><Relationship Id="rId4" Type="http://schemas.openxmlformats.org/officeDocument/2006/relationships/image" Target="../media/image77.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5.xml"/><Relationship Id="rId1" Type="http://schemas.openxmlformats.org/officeDocument/2006/relationships/vmlDrawing" Target="../drawings/vmlDrawing13.vml"/><Relationship Id="rId4" Type="http://schemas.openxmlformats.org/officeDocument/2006/relationships/image" Target="../media/image79.e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3.xml"/><Relationship Id="rId1" Type="http://schemas.openxmlformats.org/officeDocument/2006/relationships/vmlDrawing" Target="../drawings/vmlDrawing14.vml"/><Relationship Id="rId4" Type="http://schemas.openxmlformats.org/officeDocument/2006/relationships/image" Target="../media/image80.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3.xml"/><Relationship Id="rId1" Type="http://schemas.openxmlformats.org/officeDocument/2006/relationships/vmlDrawing" Target="../drawings/vmlDrawing15.vml"/><Relationship Id="rId4" Type="http://schemas.openxmlformats.org/officeDocument/2006/relationships/image" Target="../media/image81.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3.xml"/><Relationship Id="rId1" Type="http://schemas.openxmlformats.org/officeDocument/2006/relationships/vmlDrawing" Target="../drawings/vmlDrawing16.vml"/><Relationship Id="rId4" Type="http://schemas.openxmlformats.org/officeDocument/2006/relationships/image" Target="../media/image82.emf"/></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6.xml"/><Relationship Id="rId1" Type="http://schemas.openxmlformats.org/officeDocument/2006/relationships/vmlDrawing" Target="../drawings/vmlDrawing17.vml"/><Relationship Id="rId4" Type="http://schemas.openxmlformats.org/officeDocument/2006/relationships/image" Target="../media/image94.e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6.xml"/><Relationship Id="rId1" Type="http://schemas.openxmlformats.org/officeDocument/2006/relationships/vmlDrawing" Target="../drawings/vmlDrawing18.vml"/><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6.xml"/><Relationship Id="rId1" Type="http://schemas.openxmlformats.org/officeDocument/2006/relationships/vmlDrawing" Target="../drawings/vmlDrawing19.vml"/><Relationship Id="rId4" Type="http://schemas.openxmlformats.org/officeDocument/2006/relationships/image" Target="../media/image96.png"/></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6.xml"/><Relationship Id="rId1" Type="http://schemas.openxmlformats.org/officeDocument/2006/relationships/vmlDrawing" Target="../drawings/vmlDrawing20.vml"/><Relationship Id="rId4" Type="http://schemas.openxmlformats.org/officeDocument/2006/relationships/image" Target="../media/image9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6.xml"/><Relationship Id="rId1" Type="http://schemas.openxmlformats.org/officeDocument/2006/relationships/vmlDrawing" Target="../drawings/vmlDrawing21.vml"/><Relationship Id="rId4" Type="http://schemas.openxmlformats.org/officeDocument/2006/relationships/image" Target="../media/image99.emf"/></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3.xml"/><Relationship Id="rId1" Type="http://schemas.openxmlformats.org/officeDocument/2006/relationships/vmlDrawing" Target="../drawings/vmlDrawing22.vml"/><Relationship Id="rId4" Type="http://schemas.openxmlformats.org/officeDocument/2006/relationships/image" Target="../media/image101.emf"/></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3.xml"/><Relationship Id="rId1" Type="http://schemas.openxmlformats.org/officeDocument/2006/relationships/vmlDrawing" Target="../drawings/vmlDrawing23.vml"/><Relationship Id="rId4" Type="http://schemas.openxmlformats.org/officeDocument/2006/relationships/image" Target="../media/image102.emf"/></Relationships>
</file>

<file path=ppt/slides/_rels/slide8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3.xml"/><Relationship Id="rId1" Type="http://schemas.openxmlformats.org/officeDocument/2006/relationships/vmlDrawing" Target="../drawings/vmlDrawing24.vml"/><Relationship Id="rId4" Type="http://schemas.openxmlformats.org/officeDocument/2006/relationships/image" Target="../media/image105.emf"/></Relationships>
</file>

<file path=ppt/slides/_rels/slide94.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48.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 Id="rId9" Type="http://schemas.openxmlformats.org/officeDocument/2006/relationships/image" Target="../media/image113.jpeg"/></Relationships>
</file>

<file path=ppt/slides/_rels/slide9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8.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9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48.xml"/></Relationships>
</file>

<file path=ppt/slides/_rels/slide9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xml"/><Relationship Id="rId1" Type="http://schemas.openxmlformats.org/officeDocument/2006/relationships/slideLayout" Target="../slideLayouts/slideLayout43.xml"/><Relationship Id="rId5" Type="http://schemas.openxmlformats.org/officeDocument/2006/relationships/image" Target="../media/image123.png"/><Relationship Id="rId4" Type="http://schemas.openxmlformats.org/officeDocument/2006/relationships/image" Target="../media/image122.png"/></Relationships>
</file>

<file path=ppt/slides/_rels/slide9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image" Target="../media/image123.png"/><Relationship Id="rId4" Type="http://schemas.openxmlformats.org/officeDocument/2006/relationships/image" Target="../media/image122.png"/></Relationships>
</file>

<file path=ppt/slides/_rels/slide99.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1195" t="10866" r="600" b="4068"/>
          <a:stretch>
            <a:fillRect/>
          </a:stretch>
        </p:blipFill>
        <p:spPr bwMode="auto">
          <a:xfrm>
            <a:off x="0" y="0"/>
            <a:ext cx="9140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07" name="Rectangle 3"/>
          <p:cNvSpPr>
            <a:spLocks noGrp="1" noChangeArrowheads="1"/>
          </p:cNvSpPr>
          <p:nvPr>
            <p:ph type="title"/>
          </p:nvPr>
        </p:nvSpPr>
        <p:spPr>
          <a:xfrm>
            <a:off x="0" y="0"/>
            <a:ext cx="9144000" cy="1108075"/>
          </a:xfrm>
          <a:solidFill>
            <a:schemeClr val="bg1"/>
          </a:solidFill>
        </p:spPr>
        <p:txBody>
          <a:bodyPr/>
          <a:lstStyle/>
          <a:p>
            <a:pPr eaLnBrk="1" hangingPunct="1"/>
            <a:r>
              <a:rPr lang="en-US" altLang="en-US" sz="4800" dirty="0" smtClean="0">
                <a:solidFill>
                  <a:schemeClr val="tx1"/>
                </a:solidFill>
              </a:rPr>
              <a:t>The Future of Structural Biology</a:t>
            </a:r>
            <a:endParaRPr lang="en-US" altLang="en-US" sz="4800" dirty="0" smtClean="0">
              <a:solidFill>
                <a:schemeClr val="tx1"/>
              </a:solidFill>
            </a:endParaRPr>
          </a:p>
        </p:txBody>
      </p:sp>
      <p:grpSp>
        <p:nvGrpSpPr>
          <p:cNvPr id="46091" name="Group 11"/>
          <p:cNvGrpSpPr>
            <a:grpSpLocks/>
          </p:cNvGrpSpPr>
          <p:nvPr/>
        </p:nvGrpSpPr>
        <p:grpSpPr bwMode="auto">
          <a:xfrm>
            <a:off x="5830888" y="3856038"/>
            <a:ext cx="801687" cy="831850"/>
            <a:chOff x="3673" y="2429"/>
            <a:chExt cx="505" cy="524"/>
          </a:xfrm>
        </p:grpSpPr>
        <p:sp>
          <p:nvSpPr>
            <p:cNvPr id="19461" name="Text Box 9"/>
            <p:cNvSpPr txBox="1">
              <a:spLocks noChangeArrowheads="1"/>
            </p:cNvSpPr>
            <p:nvPr/>
          </p:nvSpPr>
          <p:spPr bwMode="auto">
            <a:xfrm>
              <a:off x="3724" y="2703"/>
              <a:ext cx="45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rPr>
                <a:t>10 Å</a:t>
              </a:r>
            </a:p>
          </p:txBody>
        </p:sp>
        <p:sp>
          <p:nvSpPr>
            <p:cNvPr id="19462" name="Line 10"/>
            <p:cNvSpPr>
              <a:spLocks noChangeShapeType="1"/>
            </p:cNvSpPr>
            <p:nvPr/>
          </p:nvSpPr>
          <p:spPr bwMode="auto">
            <a:xfrm flipH="1" flipV="1">
              <a:off x="3673" y="2429"/>
              <a:ext cx="117" cy="276"/>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44070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orse_man_skeleton_in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3" y="641350"/>
            <a:ext cx="7962900" cy="59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Grp="1" noChangeArrowheads="1"/>
          </p:cNvSpPr>
          <p:nvPr>
            <p:ph type="title"/>
          </p:nvPr>
        </p:nvSpPr>
        <p:spPr>
          <a:xfrm>
            <a:off x="457200" y="0"/>
            <a:ext cx="8229600" cy="1143000"/>
          </a:xfrm>
        </p:spPr>
        <p:txBody>
          <a:bodyPr/>
          <a:lstStyle/>
          <a:p>
            <a:pPr eaLnBrk="1" hangingPunct="1"/>
            <a:r>
              <a:rPr lang="en-US" altLang="en-US" smtClean="0"/>
              <a:t>very bright light</a:t>
            </a:r>
          </a:p>
        </p:txBody>
      </p:sp>
    </p:spTree>
    <p:extLst>
      <p:ext uri="{BB962C8B-B14F-4D97-AF65-F5344CB8AC3E}">
        <p14:creationId xmlns:p14="http://schemas.microsoft.com/office/powerpoint/2010/main" val="304985910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dirty="0" smtClean="0"/>
              <a:t>Carbon on mono </a:t>
            </a:r>
            <a:r>
              <a:rPr lang="en-US" altLang="en-US" dirty="0" err="1" smtClean="0"/>
              <a:t>xtal</a:t>
            </a:r>
            <a:endParaRPr lang="en-US" altLang="en-US" dirty="0" smtClean="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5846"/>
          <a:stretch/>
        </p:blipFill>
        <p:spPr>
          <a:xfrm rot="10800000">
            <a:off x="0" y="1252025"/>
            <a:ext cx="9144000" cy="5771270"/>
          </a:xfrm>
          <a:prstGeom prst="rect">
            <a:avLst/>
          </a:prstGeom>
        </p:spPr>
      </p:pic>
    </p:spTree>
    <p:extLst>
      <p:ext uri="{BB962C8B-B14F-4D97-AF65-F5344CB8AC3E}">
        <p14:creationId xmlns:p14="http://schemas.microsoft.com/office/powerpoint/2010/main" val="3298382701"/>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a:xfrm>
            <a:off x="609600" y="22225"/>
            <a:ext cx="7772400" cy="1044575"/>
          </a:xfrm>
        </p:spPr>
        <p:txBody>
          <a:bodyPr/>
          <a:lstStyle/>
          <a:p>
            <a:pPr eaLnBrk="1" hangingPunct="1"/>
            <a:r>
              <a:rPr lang="en-US" altLang="en-US" smtClean="0"/>
              <a:t>Si(111) vs multilayers</a:t>
            </a:r>
          </a:p>
        </p:txBody>
      </p:sp>
      <p:pic>
        <p:nvPicPr>
          <p:cNvPr id="19459" name="Picture 2" descr="http://bl831.als.lbl.gov/%7Ejamesh/MX_w_ML/Si111_spots_4A.jpg"/>
          <p:cNvPicPr>
            <a:picLocks noChangeAspect="1" noChangeArrowheads="1"/>
          </p:cNvPicPr>
          <p:nvPr/>
        </p:nvPicPr>
        <p:blipFill>
          <a:blip r:embed="rId2">
            <a:extLst>
              <a:ext uri="{28A0092B-C50C-407E-A947-70E740481C1C}">
                <a14:useLocalDpi xmlns:a14="http://schemas.microsoft.com/office/drawing/2010/main" val="0"/>
              </a:ext>
            </a:extLst>
          </a:blip>
          <a:srcRect t="27296" b="13521"/>
          <a:stretch>
            <a:fillRect/>
          </a:stretch>
        </p:blipFill>
        <p:spPr bwMode="auto">
          <a:xfrm>
            <a:off x="1857375" y="2176463"/>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http://bl831.als.lbl.gov/%7Ejamesh/MX_w_ML/multilayer_spots_4A.jpg"/>
          <p:cNvPicPr>
            <a:picLocks noChangeAspect="1" noChangeArrowheads="1"/>
          </p:cNvPicPr>
          <p:nvPr/>
        </p:nvPicPr>
        <p:blipFill>
          <a:blip r:embed="rId3">
            <a:extLst>
              <a:ext uri="{28A0092B-C50C-407E-A947-70E740481C1C}">
                <a14:useLocalDpi xmlns:a14="http://schemas.microsoft.com/office/drawing/2010/main" val="0"/>
              </a:ext>
            </a:extLst>
          </a:blip>
          <a:srcRect t="27296" b="13521"/>
          <a:stretch>
            <a:fillRect/>
          </a:stretch>
        </p:blipFill>
        <p:spPr bwMode="auto">
          <a:xfrm>
            <a:off x="5181600" y="2176463"/>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descr="http://bl831.als.lbl.gov/%7Ejamesh/MX_w_ML/Si111_spot_1.9A.jpg"/>
          <p:cNvPicPr>
            <a:picLocks noChangeAspect="1" noChangeArrowheads="1"/>
          </p:cNvPicPr>
          <p:nvPr/>
        </p:nvPicPr>
        <p:blipFill>
          <a:blip r:embed="rId4">
            <a:extLst>
              <a:ext uri="{28A0092B-C50C-407E-A947-70E740481C1C}">
                <a14:useLocalDpi xmlns:a14="http://schemas.microsoft.com/office/drawing/2010/main" val="0"/>
              </a:ext>
            </a:extLst>
          </a:blip>
          <a:srcRect t="27364" b="13454"/>
          <a:stretch>
            <a:fillRect/>
          </a:stretch>
        </p:blipFill>
        <p:spPr bwMode="auto">
          <a:xfrm>
            <a:off x="1857375" y="4343400"/>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8" descr="http://bl831.als.lbl.gov/%7Ejamesh/MX_w_ML/multilayer_spot_1.9A.jpg"/>
          <p:cNvPicPr>
            <a:picLocks noChangeAspect="1" noChangeArrowheads="1"/>
          </p:cNvPicPr>
          <p:nvPr/>
        </p:nvPicPr>
        <p:blipFill>
          <a:blip r:embed="rId5">
            <a:extLst>
              <a:ext uri="{28A0092B-C50C-407E-A947-70E740481C1C}">
                <a14:useLocalDpi xmlns:a14="http://schemas.microsoft.com/office/drawing/2010/main" val="0"/>
              </a:ext>
            </a:extLst>
          </a:blip>
          <a:srcRect t="27364" b="13454"/>
          <a:stretch>
            <a:fillRect/>
          </a:stretch>
        </p:blipFill>
        <p:spPr bwMode="auto">
          <a:xfrm>
            <a:off x="5181600" y="4343400"/>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3"/>
          <p:cNvSpPr txBox="1">
            <a:spLocks noChangeArrowheads="1"/>
          </p:cNvSpPr>
          <p:nvPr/>
        </p:nvSpPr>
        <p:spPr bwMode="auto">
          <a:xfrm>
            <a:off x="2514600" y="1285875"/>
            <a:ext cx="1263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a:solidFill>
                  <a:srgbClr val="000000"/>
                </a:solidFill>
                <a:latin typeface="Calibri" pitchFamily="34" charset="0"/>
              </a:rPr>
              <a:t>0.014%</a:t>
            </a:r>
          </a:p>
          <a:p>
            <a:pPr algn="ctr" eaLnBrk="1" hangingPunct="1">
              <a:spcBef>
                <a:spcPct val="0"/>
              </a:spcBef>
              <a:buFontTx/>
              <a:buNone/>
            </a:pPr>
            <a:r>
              <a:rPr lang="en-US" altLang="en-US" sz="1800">
                <a:solidFill>
                  <a:srgbClr val="000000"/>
                </a:solidFill>
                <a:latin typeface="Calibri" pitchFamily="34" charset="0"/>
              </a:rPr>
              <a:t>Si(111)</a:t>
            </a:r>
          </a:p>
        </p:txBody>
      </p:sp>
      <p:sp>
        <p:nvSpPr>
          <p:cNvPr id="19464" name="TextBox 8"/>
          <p:cNvSpPr txBox="1">
            <a:spLocks noChangeArrowheads="1"/>
          </p:cNvSpPr>
          <p:nvPr/>
        </p:nvSpPr>
        <p:spPr bwMode="auto">
          <a:xfrm>
            <a:off x="6477000" y="1301750"/>
            <a:ext cx="11303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a:solidFill>
                  <a:srgbClr val="000000"/>
                </a:solidFill>
                <a:latin typeface="Calibri" pitchFamily="34" charset="0"/>
              </a:rPr>
              <a:t>1%</a:t>
            </a:r>
          </a:p>
          <a:p>
            <a:pPr algn="ctr" eaLnBrk="1" hangingPunct="1">
              <a:spcBef>
                <a:spcPct val="0"/>
              </a:spcBef>
              <a:buFontTx/>
              <a:buNone/>
            </a:pPr>
            <a:r>
              <a:rPr lang="en-US" altLang="en-US" sz="1800">
                <a:solidFill>
                  <a:srgbClr val="000000"/>
                </a:solidFill>
                <a:latin typeface="Calibri" pitchFamily="34" charset="0"/>
              </a:rPr>
              <a:t>multilayer</a:t>
            </a:r>
          </a:p>
        </p:txBody>
      </p:sp>
      <p:sp>
        <p:nvSpPr>
          <p:cNvPr id="19465" name="TextBox 4"/>
          <p:cNvSpPr txBox="1">
            <a:spLocks noChangeArrowheads="1"/>
          </p:cNvSpPr>
          <p:nvPr/>
        </p:nvSpPr>
        <p:spPr bwMode="auto">
          <a:xfrm>
            <a:off x="530225" y="2876550"/>
            <a:ext cx="733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solidFill>
                  <a:srgbClr val="000000"/>
                </a:solidFill>
                <a:latin typeface="Calibri" pitchFamily="34" charset="0"/>
              </a:rPr>
              <a:t>4 Å</a:t>
            </a:r>
          </a:p>
        </p:txBody>
      </p:sp>
      <p:sp>
        <p:nvSpPr>
          <p:cNvPr id="19466" name="TextBox 10"/>
          <p:cNvSpPr txBox="1">
            <a:spLocks noChangeArrowheads="1"/>
          </p:cNvSpPr>
          <p:nvPr/>
        </p:nvSpPr>
        <p:spPr bwMode="auto">
          <a:xfrm>
            <a:off x="373063" y="5043488"/>
            <a:ext cx="1052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solidFill>
                  <a:srgbClr val="000000"/>
                </a:solidFill>
                <a:latin typeface="Calibri" pitchFamily="34" charset="0"/>
              </a:rPr>
              <a:t>1.9 Å</a:t>
            </a:r>
          </a:p>
        </p:txBody>
      </p:sp>
      <p:sp>
        <p:nvSpPr>
          <p:cNvPr id="19467" name="TextBox 5"/>
          <p:cNvSpPr txBox="1">
            <a:spLocks noChangeArrowheads="1"/>
          </p:cNvSpPr>
          <p:nvPr/>
        </p:nvSpPr>
        <p:spPr bwMode="auto">
          <a:xfrm>
            <a:off x="165100" y="4033838"/>
            <a:ext cx="1452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latin typeface="Calibri" pitchFamily="34" charset="0"/>
              </a:rPr>
              <a:t>resolution</a:t>
            </a:r>
          </a:p>
        </p:txBody>
      </p:sp>
      <p:sp>
        <p:nvSpPr>
          <p:cNvPr id="19468" name="TextBox 6"/>
          <p:cNvSpPr txBox="1">
            <a:spLocks noChangeArrowheads="1"/>
          </p:cNvSpPr>
          <p:nvPr/>
        </p:nvSpPr>
        <p:spPr bwMode="auto">
          <a:xfrm>
            <a:off x="4294188" y="1285875"/>
            <a:ext cx="14700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latin typeface="Calibri" pitchFamily="34" charset="0"/>
              </a:rPr>
              <a:t>spectral</a:t>
            </a:r>
          </a:p>
          <a:p>
            <a:pPr algn="ctr" eaLnBrk="1" hangingPunct="1">
              <a:spcBef>
                <a:spcPct val="0"/>
              </a:spcBef>
              <a:buFontTx/>
              <a:buNone/>
            </a:pPr>
            <a:r>
              <a:rPr lang="en-US" altLang="en-US" sz="2400">
                <a:solidFill>
                  <a:srgbClr val="000000"/>
                </a:solidFill>
                <a:latin typeface="Calibri" pitchFamily="34" charset="0"/>
              </a:rPr>
              <a:t>dispersion</a:t>
            </a:r>
          </a:p>
        </p:txBody>
      </p:sp>
    </p:spTree>
    <p:extLst>
      <p:ext uri="{BB962C8B-B14F-4D97-AF65-F5344CB8AC3E}">
        <p14:creationId xmlns:p14="http://schemas.microsoft.com/office/powerpoint/2010/main" val="143086568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altLang="en-US" smtClean="0"/>
              <a:t>Wide-bandpass MX?</a:t>
            </a:r>
          </a:p>
        </p:txBody>
      </p:sp>
      <p:graphicFrame>
        <p:nvGraphicFramePr>
          <p:cNvPr id="4" name="Content Placeholder 3"/>
          <p:cNvGraphicFramePr>
            <a:graphicFrameLocks noGrp="1"/>
          </p:cNvGraphicFramePr>
          <p:nvPr>
            <p:ph idx="1"/>
          </p:nvPr>
        </p:nvGraphicFramePr>
        <p:xfrm>
          <a:off x="422275" y="1377950"/>
          <a:ext cx="8264524" cy="5043493"/>
        </p:xfrm>
        <a:graphic>
          <a:graphicData uri="http://schemas.openxmlformats.org/drawingml/2006/table">
            <a:tbl>
              <a:tblPr firstRow="1" bandRow="1">
                <a:tableStyleId>{17292A2E-F333-43FB-9621-5CBBE7FDCDCB}</a:tableStyleId>
              </a:tblPr>
              <a:tblGrid>
                <a:gridCol w="1652905"/>
                <a:gridCol w="1645841"/>
                <a:gridCol w="1723542"/>
                <a:gridCol w="1893070"/>
                <a:gridCol w="1349166"/>
              </a:tblGrid>
              <a:tr h="387961">
                <a:tc>
                  <a:txBody>
                    <a:bodyPr/>
                    <a:lstStyle/>
                    <a:p>
                      <a:pPr algn="ctr"/>
                      <a:r>
                        <a:rPr lang="en-US" sz="1800" dirty="0" smtClean="0"/>
                        <a:t>Mono</a:t>
                      </a:r>
                      <a:endParaRPr lang="en-US" sz="1800" dirty="0"/>
                    </a:p>
                  </a:txBody>
                  <a:tcPr marL="91437" marR="91437" marT="45729" marB="45729">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smtClean="0"/>
                        <a:t>Si(111)</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smtClean="0"/>
                        <a:t>multilayer</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smtClean="0"/>
                        <a:t>Difference (%)</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smtClean="0"/>
                        <a:t>good</a:t>
                      </a:r>
                      <a:endParaRPr lang="en-US" sz="1800" dirty="0"/>
                    </a:p>
                  </a:txBody>
                  <a:tcPr marL="91437" marR="91437" marT="45729" marB="45729">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t>Energy (eV)</a:t>
                      </a:r>
                      <a:endParaRPr lang="en-US" sz="1800" dirty="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11111</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12027.5</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+8.2</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Same</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t>Scale</a:t>
                      </a:r>
                      <a:endParaRPr lang="en-US" sz="1800" dirty="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1.0000</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1.0964</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+9.6</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Yes</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err="1" smtClean="0"/>
                        <a:t>R</a:t>
                      </a:r>
                      <a:r>
                        <a:rPr lang="en-US" sz="1800" baseline="-25000" dirty="0" err="1" smtClean="0"/>
                        <a:t>merge</a:t>
                      </a:r>
                      <a:r>
                        <a:rPr lang="en-US" sz="1800" dirty="0" smtClean="0"/>
                        <a:t> (%)</a:t>
                      </a:r>
                      <a:endParaRPr lang="en-US" sz="1800" baseline="-25000" dirty="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7.5</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8.4</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+12</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No</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t>R</a:t>
                      </a:r>
                      <a:r>
                        <a:rPr lang="en-US" sz="1800" baseline="-25000" dirty="0" err="1" smtClean="0"/>
                        <a:t>anom</a:t>
                      </a:r>
                      <a:r>
                        <a:rPr lang="en-US" sz="1800" dirty="0" smtClean="0"/>
                        <a:t> (%)</a:t>
                      </a:r>
                      <a:endParaRPr lang="en-US" sz="1800" baseline="-25000" dirty="0" smtClean="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5.6</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5.5</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-1.8</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Same</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t>I/</a:t>
                      </a:r>
                      <a:r>
                        <a:rPr lang="en-US" sz="1800" dirty="0" err="1" smtClean="0"/>
                        <a:t>sd</a:t>
                      </a:r>
                      <a:endParaRPr lang="en-US" sz="1800" dirty="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13.2</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12.3</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-6.8</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Same</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t>I/</a:t>
                      </a:r>
                      <a:r>
                        <a:rPr lang="en-US" sz="1800" dirty="0" err="1" smtClean="0"/>
                        <a:t>sd</a:t>
                      </a:r>
                      <a:r>
                        <a:rPr lang="en-US" sz="1800" dirty="0" smtClean="0"/>
                        <a:t> (1.5Å)</a:t>
                      </a:r>
                      <a:endParaRPr lang="en-US" sz="1800" dirty="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2.3</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1.8</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-21.7</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No</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err="1" smtClean="0"/>
                        <a:t>Ano</a:t>
                      </a:r>
                      <a:r>
                        <a:rPr lang="en-US" sz="1800" dirty="0" smtClean="0"/>
                        <a:t> </a:t>
                      </a:r>
                      <a:r>
                        <a:rPr lang="en-US" sz="1800" dirty="0" err="1" smtClean="0"/>
                        <a:t>Patt</a:t>
                      </a:r>
                      <a:endParaRPr lang="en-US" sz="1800" dirty="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5.96</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4.75</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-20.3</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Same</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err="1" smtClean="0"/>
                        <a:t>Ano</a:t>
                      </a:r>
                      <a:r>
                        <a:rPr lang="en-US" sz="1800" dirty="0" smtClean="0"/>
                        <a:t> Phased</a:t>
                      </a:r>
                      <a:endParaRPr lang="en-US" sz="1800" dirty="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41</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39.33</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-4.1</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Same</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t>FOM</a:t>
                      </a:r>
                      <a:endParaRPr lang="en-US" sz="1800" dirty="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0.238</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0.192</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-19.3</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Same</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t>CC</a:t>
                      </a:r>
                      <a:endParaRPr lang="en-US" sz="1800" dirty="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0.555</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0.647</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-6.1</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Yes</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t>R</a:t>
                      </a:r>
                      <a:r>
                        <a:rPr lang="en-US" sz="1800" baseline="-25000" dirty="0" err="1" smtClean="0"/>
                        <a:t>cryst</a:t>
                      </a:r>
                      <a:r>
                        <a:rPr lang="en-US" sz="1800" dirty="0" smtClean="0"/>
                        <a:t> (%)</a:t>
                      </a:r>
                      <a:endParaRPr lang="en-US" sz="1800" baseline="-25000" dirty="0" smtClean="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26.70</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26.48</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-0.2</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Same</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t>Ligand peak</a:t>
                      </a:r>
                      <a:endParaRPr lang="en-US" sz="1800" dirty="0"/>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t>8.213</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t>8.250</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t>+0.4</a:t>
                      </a:r>
                      <a:endParaRPr lang="en-US" sz="1800" dirty="0"/>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t>Same</a:t>
                      </a:r>
                      <a:endParaRPr lang="en-US" sz="1800" dirty="0"/>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224530735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1757363" y="1457325"/>
            <a:ext cx="5000626"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p:nvSpPr>
        <p:spPr>
          <a:xfrm>
            <a:off x="6272213" y="3306763"/>
            <a:ext cx="2947987" cy="92075"/>
          </a:xfrm>
          <a:prstGeom prst="rect">
            <a:avLst/>
          </a:prstGeom>
          <a:solidFill>
            <a:srgbClr val="C0E399"/>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1809750" y="3429000"/>
            <a:ext cx="4679950" cy="9207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rot="20520000">
            <a:off x="452438" y="3643313"/>
            <a:ext cx="1976437" cy="9207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6"/>
          <p:cNvSpPr/>
          <p:nvPr/>
        </p:nvSpPr>
        <p:spPr>
          <a:xfrm>
            <a:off x="-366713" y="3854450"/>
            <a:ext cx="1460501" cy="9207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Rectangle 3"/>
          <p:cNvSpPr/>
          <p:nvPr/>
        </p:nvSpPr>
        <p:spPr>
          <a:xfrm rot="21060000">
            <a:off x="368300" y="3911600"/>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dirty="0">
                <a:solidFill>
                  <a:prstClr val="white"/>
                </a:solidFill>
              </a:rPr>
              <a:t>Si(111)</a:t>
            </a:r>
          </a:p>
        </p:txBody>
      </p:sp>
      <p:sp>
        <p:nvSpPr>
          <p:cNvPr id="8" name="Rectangle 7"/>
          <p:cNvSpPr/>
          <p:nvPr/>
        </p:nvSpPr>
        <p:spPr>
          <a:xfrm rot="21060000">
            <a:off x="1585913" y="2547938"/>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dirty="0">
                <a:solidFill>
                  <a:prstClr val="white"/>
                </a:solidFill>
              </a:rPr>
              <a:t>Si(111)</a:t>
            </a:r>
          </a:p>
        </p:txBody>
      </p:sp>
      <p:sp>
        <p:nvSpPr>
          <p:cNvPr id="13" name="Rectangle 12"/>
          <p:cNvSpPr/>
          <p:nvPr/>
        </p:nvSpPr>
        <p:spPr>
          <a:xfrm rot="1920000">
            <a:off x="6232525" y="3371850"/>
            <a:ext cx="285750" cy="90488"/>
          </a:xfrm>
          <a:prstGeom prst="rect">
            <a:avLst/>
          </a:prstGeom>
          <a:solidFill>
            <a:srgbClr val="C0E399"/>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1514" name="TextBox 15"/>
          <p:cNvSpPr txBox="1">
            <a:spLocks noChangeArrowheads="1"/>
          </p:cNvSpPr>
          <p:nvPr/>
        </p:nvSpPr>
        <p:spPr bwMode="auto">
          <a:xfrm>
            <a:off x="234950" y="1939925"/>
            <a:ext cx="1500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Existing mono</a:t>
            </a:r>
          </a:p>
        </p:txBody>
      </p:sp>
      <p:sp>
        <p:nvSpPr>
          <p:cNvPr id="17" name="Rectangle 16"/>
          <p:cNvSpPr/>
          <p:nvPr/>
        </p:nvSpPr>
        <p:spPr>
          <a:xfrm rot="960000">
            <a:off x="6337888" y="3488228"/>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anchor="ctr"/>
          <a:lstStyle/>
          <a:p>
            <a:pPr algn="ctr" fontAlgn="auto">
              <a:spcBef>
                <a:spcPts val="0"/>
              </a:spcBef>
              <a:spcAft>
                <a:spcPts val="0"/>
              </a:spcAft>
              <a:defRPr/>
            </a:pPr>
            <a:r>
              <a:rPr lang="en-US" dirty="0" err="1">
                <a:solidFill>
                  <a:prstClr val="white"/>
                </a:solidFill>
              </a:rPr>
              <a:t>Ge</a:t>
            </a:r>
            <a:r>
              <a:rPr lang="en-US" dirty="0">
                <a:solidFill>
                  <a:prstClr val="white"/>
                </a:solidFill>
              </a:rPr>
              <a:t>(11 1 1)</a:t>
            </a:r>
          </a:p>
        </p:txBody>
      </p:sp>
      <p:sp>
        <p:nvSpPr>
          <p:cNvPr id="15" name="Rectangle 14"/>
          <p:cNvSpPr/>
          <p:nvPr/>
        </p:nvSpPr>
        <p:spPr>
          <a:xfrm rot="960000">
            <a:off x="5911645" y="2278553"/>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anchor="ctr"/>
          <a:lstStyle/>
          <a:p>
            <a:pPr algn="ctr" fontAlgn="auto">
              <a:spcBef>
                <a:spcPts val="0"/>
              </a:spcBef>
              <a:spcAft>
                <a:spcPts val="0"/>
              </a:spcAft>
              <a:defRPr/>
            </a:pPr>
            <a:r>
              <a:rPr lang="en-US" dirty="0" err="1">
                <a:solidFill>
                  <a:prstClr val="white"/>
                </a:solidFill>
              </a:rPr>
              <a:t>Ge</a:t>
            </a:r>
            <a:r>
              <a:rPr lang="en-US" dirty="0">
                <a:solidFill>
                  <a:prstClr val="white"/>
                </a:solidFill>
              </a:rPr>
              <a:t>(11 1 1)</a:t>
            </a:r>
          </a:p>
        </p:txBody>
      </p:sp>
      <p:cxnSp>
        <p:nvCxnSpPr>
          <p:cNvPr id="3" name="Straight Arrow Connector 2"/>
          <p:cNvCxnSpPr/>
          <p:nvPr/>
        </p:nvCxnSpPr>
        <p:spPr>
          <a:xfrm>
            <a:off x="4295775" y="3138488"/>
            <a:ext cx="285750" cy="33813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1518" name="TextBox 9"/>
          <p:cNvSpPr txBox="1">
            <a:spLocks noChangeArrowheads="1"/>
          </p:cNvSpPr>
          <p:nvPr/>
        </p:nvSpPr>
        <p:spPr bwMode="auto">
          <a:xfrm>
            <a:off x="3629025" y="2800350"/>
            <a:ext cx="72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3 mm</a:t>
            </a:r>
          </a:p>
        </p:txBody>
      </p:sp>
      <p:sp>
        <p:nvSpPr>
          <p:cNvPr id="21519" name="TextBox 21"/>
          <p:cNvSpPr txBox="1">
            <a:spLocks noChangeArrowheads="1"/>
          </p:cNvSpPr>
          <p:nvPr/>
        </p:nvSpPr>
        <p:spPr bwMode="auto">
          <a:xfrm>
            <a:off x="5214938" y="3814763"/>
            <a:ext cx="788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16.26°</a:t>
            </a:r>
          </a:p>
        </p:txBody>
      </p:sp>
      <p:sp>
        <p:nvSpPr>
          <p:cNvPr id="21520" name="TextBox 22"/>
          <p:cNvSpPr txBox="1">
            <a:spLocks noChangeArrowheads="1"/>
          </p:cNvSpPr>
          <p:nvPr/>
        </p:nvSpPr>
        <p:spPr bwMode="auto">
          <a:xfrm>
            <a:off x="6915150" y="4071938"/>
            <a:ext cx="14843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d = 0.51 Å</a:t>
            </a:r>
          </a:p>
          <a:p>
            <a:pPr eaLnBrk="1" hangingPunct="1"/>
            <a:r>
              <a:rPr lang="en-US" altLang="en-US">
                <a:solidFill>
                  <a:srgbClr val="000000"/>
                </a:solidFill>
                <a:latin typeface="Calibri" pitchFamily="34" charset="0"/>
              </a:rPr>
              <a:t>2</a:t>
            </a:r>
            <a:r>
              <a:rPr lang="el-GR" altLang="en-US">
                <a:solidFill>
                  <a:srgbClr val="000000"/>
                </a:solidFill>
                <a:latin typeface="Calibri" pitchFamily="34" charset="0"/>
              </a:rPr>
              <a:t>θ</a:t>
            </a:r>
            <a:r>
              <a:rPr lang="en-US" altLang="en-US">
                <a:solidFill>
                  <a:srgbClr val="000000"/>
                </a:solidFill>
                <a:latin typeface="Calibri" pitchFamily="34" charset="0"/>
              </a:rPr>
              <a:t> = 147.478°</a:t>
            </a:r>
          </a:p>
          <a:p>
            <a:pPr eaLnBrk="1" hangingPunct="1"/>
            <a:r>
              <a:rPr lang="en-US" altLang="en-US">
                <a:solidFill>
                  <a:srgbClr val="000000"/>
                </a:solidFill>
                <a:latin typeface="Calibri" pitchFamily="34" charset="0"/>
              </a:rPr>
              <a:t>For 12660 eV</a:t>
            </a:r>
          </a:p>
        </p:txBody>
      </p:sp>
      <p:cxnSp>
        <p:nvCxnSpPr>
          <p:cNvPr id="25" name="Straight Connector 24"/>
          <p:cNvCxnSpPr/>
          <p:nvPr/>
        </p:nvCxnSpPr>
        <p:spPr>
          <a:xfrm flipH="1">
            <a:off x="6557963" y="2452688"/>
            <a:ext cx="223837" cy="768350"/>
          </a:xfrm>
          <a:prstGeom prst="line">
            <a:avLst/>
          </a:prstGeom>
        </p:spPr>
        <p:style>
          <a:lnRef idx="1">
            <a:schemeClr val="accent1"/>
          </a:lnRef>
          <a:fillRef idx="0">
            <a:schemeClr val="accent1"/>
          </a:fillRef>
          <a:effectRef idx="0">
            <a:schemeClr val="accent1"/>
          </a:effectRef>
          <a:fontRef idx="minor">
            <a:schemeClr val="tx1"/>
          </a:fontRef>
        </p:style>
      </p:cxnSp>
      <p:sp>
        <p:nvSpPr>
          <p:cNvPr id="21522" name="TextBox 32"/>
          <p:cNvSpPr txBox="1">
            <a:spLocks noChangeArrowheads="1"/>
          </p:cNvSpPr>
          <p:nvPr/>
        </p:nvSpPr>
        <p:spPr bwMode="auto">
          <a:xfrm rot="-4472836">
            <a:off x="6198394" y="2601119"/>
            <a:ext cx="722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6 mm</a:t>
            </a:r>
          </a:p>
        </p:txBody>
      </p:sp>
      <p:cxnSp>
        <p:nvCxnSpPr>
          <p:cNvPr id="37" name="Straight Connector 36"/>
          <p:cNvCxnSpPr/>
          <p:nvPr/>
        </p:nvCxnSpPr>
        <p:spPr>
          <a:xfrm flipH="1">
            <a:off x="5943600" y="3609975"/>
            <a:ext cx="223838" cy="768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938838" y="3581400"/>
            <a:ext cx="0" cy="801688"/>
          </a:xfrm>
          <a:prstGeom prst="line">
            <a:avLst/>
          </a:prstGeom>
        </p:spPr>
        <p:style>
          <a:lnRef idx="1">
            <a:schemeClr val="accent1"/>
          </a:lnRef>
          <a:fillRef idx="0">
            <a:schemeClr val="accent1"/>
          </a:fillRef>
          <a:effectRef idx="0">
            <a:schemeClr val="accent1"/>
          </a:effectRef>
          <a:fontRef idx="minor">
            <a:schemeClr val="tx1"/>
          </a:fontRef>
        </p:style>
      </p:cxnSp>
      <p:sp>
        <p:nvSpPr>
          <p:cNvPr id="21525" name="Title 1"/>
          <p:cNvSpPr>
            <a:spLocks noGrp="1"/>
          </p:cNvSpPr>
          <p:nvPr>
            <p:ph type="ctrTitle"/>
          </p:nvPr>
        </p:nvSpPr>
        <p:spPr>
          <a:xfrm>
            <a:off x="784225" y="0"/>
            <a:ext cx="7772400" cy="1062038"/>
          </a:xfrm>
        </p:spPr>
        <p:txBody>
          <a:bodyPr/>
          <a:lstStyle/>
          <a:p>
            <a:r>
              <a:rPr lang="en-US" altLang="en-US" smtClean="0"/>
              <a:t>Adjustable bandpass</a:t>
            </a:r>
          </a:p>
        </p:txBody>
      </p:sp>
      <p:sp>
        <p:nvSpPr>
          <p:cNvPr id="21526" name="TextBox 23"/>
          <p:cNvSpPr txBox="1">
            <a:spLocks noChangeArrowheads="1"/>
          </p:cNvSpPr>
          <p:nvPr/>
        </p:nvSpPr>
        <p:spPr bwMode="auto">
          <a:xfrm>
            <a:off x="3629025" y="1001713"/>
            <a:ext cx="4464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200">
                <a:solidFill>
                  <a:prstClr val="black"/>
                </a:solidFill>
              </a:rPr>
              <a:t>0.0007 %        (8 hours)</a:t>
            </a:r>
          </a:p>
        </p:txBody>
      </p:sp>
    </p:spTree>
    <p:extLst>
      <p:ext uri="{BB962C8B-B14F-4D97-AF65-F5344CB8AC3E}">
        <p14:creationId xmlns:p14="http://schemas.microsoft.com/office/powerpoint/2010/main" val="383124352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1757363" y="1457325"/>
            <a:ext cx="5000626"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1984375" y="3313113"/>
            <a:ext cx="7292975" cy="9048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rot="20520000">
            <a:off x="452438" y="3643313"/>
            <a:ext cx="1976437" cy="9207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6"/>
          <p:cNvSpPr/>
          <p:nvPr/>
        </p:nvSpPr>
        <p:spPr>
          <a:xfrm>
            <a:off x="-366713" y="3854450"/>
            <a:ext cx="1460501" cy="9207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Rectangle 3"/>
          <p:cNvSpPr/>
          <p:nvPr/>
        </p:nvSpPr>
        <p:spPr>
          <a:xfrm rot="21060000">
            <a:off x="368300" y="3911600"/>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dirty="0">
                <a:solidFill>
                  <a:prstClr val="white"/>
                </a:solidFill>
              </a:rPr>
              <a:t>Si(111)</a:t>
            </a:r>
          </a:p>
        </p:txBody>
      </p:sp>
      <p:sp>
        <p:nvSpPr>
          <p:cNvPr id="8" name="Rectangle 7"/>
          <p:cNvSpPr/>
          <p:nvPr/>
        </p:nvSpPr>
        <p:spPr>
          <a:xfrm rot="21060000">
            <a:off x="1758950" y="2430463"/>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dirty="0">
                <a:solidFill>
                  <a:prstClr val="white"/>
                </a:solidFill>
              </a:rPr>
              <a:t>Si(111)</a:t>
            </a:r>
          </a:p>
        </p:txBody>
      </p:sp>
      <p:sp>
        <p:nvSpPr>
          <p:cNvPr id="22536" name="TextBox 15"/>
          <p:cNvSpPr txBox="1">
            <a:spLocks noChangeArrowheads="1"/>
          </p:cNvSpPr>
          <p:nvPr/>
        </p:nvSpPr>
        <p:spPr bwMode="auto">
          <a:xfrm>
            <a:off x="234950" y="1939925"/>
            <a:ext cx="1500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Existing mono</a:t>
            </a:r>
          </a:p>
        </p:txBody>
      </p:sp>
      <p:cxnSp>
        <p:nvCxnSpPr>
          <p:cNvPr id="3" name="Straight Arrow Connector 2"/>
          <p:cNvCxnSpPr/>
          <p:nvPr/>
        </p:nvCxnSpPr>
        <p:spPr>
          <a:xfrm>
            <a:off x="4470400" y="3022600"/>
            <a:ext cx="285750" cy="33813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2538" name="TextBox 9"/>
          <p:cNvSpPr txBox="1">
            <a:spLocks noChangeArrowheads="1"/>
          </p:cNvSpPr>
          <p:nvPr/>
        </p:nvSpPr>
        <p:spPr bwMode="auto">
          <a:xfrm>
            <a:off x="3803650" y="2684463"/>
            <a:ext cx="72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3 mm</a:t>
            </a:r>
          </a:p>
        </p:txBody>
      </p:sp>
      <p:sp>
        <p:nvSpPr>
          <p:cNvPr id="22539" name="Title 1"/>
          <p:cNvSpPr>
            <a:spLocks noGrp="1"/>
          </p:cNvSpPr>
          <p:nvPr>
            <p:ph type="ctrTitle"/>
          </p:nvPr>
        </p:nvSpPr>
        <p:spPr>
          <a:xfrm>
            <a:off x="784225" y="0"/>
            <a:ext cx="7772400" cy="1062038"/>
          </a:xfrm>
        </p:spPr>
        <p:txBody>
          <a:bodyPr/>
          <a:lstStyle/>
          <a:p>
            <a:r>
              <a:rPr lang="en-US" altLang="en-US" smtClean="0"/>
              <a:t>Adjustable bandpass</a:t>
            </a:r>
          </a:p>
        </p:txBody>
      </p:sp>
      <p:sp>
        <p:nvSpPr>
          <p:cNvPr id="27" name="Rectangle 26"/>
          <p:cNvSpPr/>
          <p:nvPr/>
        </p:nvSpPr>
        <p:spPr>
          <a:xfrm rot="4648832">
            <a:off x="5781569" y="3280889"/>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anchor="ctr"/>
          <a:lstStyle/>
          <a:p>
            <a:pPr algn="ctr" fontAlgn="auto">
              <a:spcBef>
                <a:spcPts val="0"/>
              </a:spcBef>
              <a:spcAft>
                <a:spcPts val="0"/>
              </a:spcAft>
              <a:defRPr/>
            </a:pPr>
            <a:r>
              <a:rPr lang="en-US" dirty="0" err="1">
                <a:solidFill>
                  <a:prstClr val="white"/>
                </a:solidFill>
              </a:rPr>
              <a:t>Ge</a:t>
            </a:r>
            <a:r>
              <a:rPr lang="en-US" dirty="0">
                <a:solidFill>
                  <a:prstClr val="white"/>
                </a:solidFill>
              </a:rPr>
              <a:t>(11 1 1)</a:t>
            </a:r>
          </a:p>
        </p:txBody>
      </p:sp>
      <p:sp>
        <p:nvSpPr>
          <p:cNvPr id="28" name="Rectangle 27"/>
          <p:cNvSpPr/>
          <p:nvPr/>
        </p:nvSpPr>
        <p:spPr>
          <a:xfrm rot="4648832">
            <a:off x="6640943" y="2328801"/>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anchor="ctr"/>
          <a:lstStyle/>
          <a:p>
            <a:pPr algn="ctr" fontAlgn="auto">
              <a:spcBef>
                <a:spcPts val="0"/>
              </a:spcBef>
              <a:spcAft>
                <a:spcPts val="0"/>
              </a:spcAft>
              <a:defRPr/>
            </a:pPr>
            <a:r>
              <a:rPr lang="en-US" dirty="0" err="1">
                <a:solidFill>
                  <a:prstClr val="white"/>
                </a:solidFill>
              </a:rPr>
              <a:t>Ge</a:t>
            </a:r>
            <a:r>
              <a:rPr lang="en-US" dirty="0">
                <a:solidFill>
                  <a:prstClr val="white"/>
                </a:solidFill>
              </a:rPr>
              <a:t>(11 1 1)</a:t>
            </a:r>
          </a:p>
        </p:txBody>
      </p:sp>
      <p:sp>
        <p:nvSpPr>
          <p:cNvPr id="22542" name="TextBox 34"/>
          <p:cNvSpPr txBox="1">
            <a:spLocks noChangeArrowheads="1"/>
          </p:cNvSpPr>
          <p:nvPr/>
        </p:nvSpPr>
        <p:spPr bwMode="auto">
          <a:xfrm>
            <a:off x="3933825" y="1001713"/>
            <a:ext cx="3986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200">
                <a:solidFill>
                  <a:prstClr val="black"/>
                </a:solidFill>
              </a:rPr>
              <a:t>0.014 %       (30 min)</a:t>
            </a:r>
          </a:p>
        </p:txBody>
      </p:sp>
    </p:spTree>
    <p:extLst>
      <p:ext uri="{BB962C8B-B14F-4D97-AF65-F5344CB8AC3E}">
        <p14:creationId xmlns:p14="http://schemas.microsoft.com/office/powerpoint/2010/main" val="161854170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1757363" y="1457325"/>
            <a:ext cx="5000626"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1984375" y="3313113"/>
            <a:ext cx="7292975" cy="9048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rot="20520000">
            <a:off x="452438" y="3643313"/>
            <a:ext cx="1976437" cy="9207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6"/>
          <p:cNvSpPr/>
          <p:nvPr/>
        </p:nvSpPr>
        <p:spPr>
          <a:xfrm>
            <a:off x="-366713" y="3854450"/>
            <a:ext cx="1460501" cy="9207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Rectangle 3"/>
          <p:cNvSpPr/>
          <p:nvPr/>
        </p:nvSpPr>
        <p:spPr>
          <a:xfrm rot="21060000">
            <a:off x="325438" y="3914775"/>
            <a:ext cx="914400" cy="36671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en-US" dirty="0">
                <a:solidFill>
                  <a:prstClr val="white"/>
                </a:solidFill>
              </a:rPr>
              <a:t>ML</a:t>
            </a:r>
          </a:p>
        </p:txBody>
      </p:sp>
      <p:sp>
        <p:nvSpPr>
          <p:cNvPr id="8" name="Rectangle 7"/>
          <p:cNvSpPr/>
          <p:nvPr/>
        </p:nvSpPr>
        <p:spPr>
          <a:xfrm rot="21060000">
            <a:off x="1797050" y="2914650"/>
            <a:ext cx="914400" cy="4286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en-US" dirty="0">
                <a:solidFill>
                  <a:prstClr val="white"/>
                </a:solidFill>
              </a:rPr>
              <a:t>ML</a:t>
            </a:r>
          </a:p>
        </p:txBody>
      </p:sp>
      <p:sp>
        <p:nvSpPr>
          <p:cNvPr id="23560" name="TextBox 15"/>
          <p:cNvSpPr txBox="1">
            <a:spLocks noChangeArrowheads="1"/>
          </p:cNvSpPr>
          <p:nvPr/>
        </p:nvSpPr>
        <p:spPr bwMode="auto">
          <a:xfrm>
            <a:off x="234950" y="1939925"/>
            <a:ext cx="1500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Existing mono</a:t>
            </a:r>
          </a:p>
        </p:txBody>
      </p:sp>
      <p:cxnSp>
        <p:nvCxnSpPr>
          <p:cNvPr id="3" name="Straight Arrow Connector 2"/>
          <p:cNvCxnSpPr/>
          <p:nvPr/>
        </p:nvCxnSpPr>
        <p:spPr>
          <a:xfrm>
            <a:off x="4470400" y="3022600"/>
            <a:ext cx="285750" cy="33813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3562" name="TextBox 9"/>
          <p:cNvSpPr txBox="1">
            <a:spLocks noChangeArrowheads="1"/>
          </p:cNvSpPr>
          <p:nvPr/>
        </p:nvSpPr>
        <p:spPr bwMode="auto">
          <a:xfrm>
            <a:off x="3803650" y="2684463"/>
            <a:ext cx="72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3 mm</a:t>
            </a:r>
          </a:p>
        </p:txBody>
      </p:sp>
      <p:sp>
        <p:nvSpPr>
          <p:cNvPr id="23563" name="Title 1"/>
          <p:cNvSpPr>
            <a:spLocks noGrp="1"/>
          </p:cNvSpPr>
          <p:nvPr>
            <p:ph type="ctrTitle"/>
          </p:nvPr>
        </p:nvSpPr>
        <p:spPr>
          <a:xfrm>
            <a:off x="784225" y="0"/>
            <a:ext cx="7772400" cy="1062038"/>
          </a:xfrm>
        </p:spPr>
        <p:txBody>
          <a:bodyPr/>
          <a:lstStyle/>
          <a:p>
            <a:r>
              <a:rPr lang="en-US" altLang="en-US" smtClean="0"/>
              <a:t>Adjustable bandpass</a:t>
            </a:r>
          </a:p>
        </p:txBody>
      </p:sp>
      <p:sp>
        <p:nvSpPr>
          <p:cNvPr id="27" name="Rectangle 26"/>
          <p:cNvSpPr/>
          <p:nvPr/>
        </p:nvSpPr>
        <p:spPr>
          <a:xfrm rot="4648832">
            <a:off x="5781569" y="3280889"/>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anchor="ctr"/>
          <a:lstStyle/>
          <a:p>
            <a:pPr algn="ctr" fontAlgn="auto">
              <a:spcBef>
                <a:spcPts val="0"/>
              </a:spcBef>
              <a:spcAft>
                <a:spcPts val="0"/>
              </a:spcAft>
              <a:defRPr/>
            </a:pPr>
            <a:r>
              <a:rPr lang="en-US" dirty="0" err="1">
                <a:solidFill>
                  <a:prstClr val="white"/>
                </a:solidFill>
              </a:rPr>
              <a:t>Ge</a:t>
            </a:r>
            <a:r>
              <a:rPr lang="en-US" dirty="0">
                <a:solidFill>
                  <a:prstClr val="white"/>
                </a:solidFill>
              </a:rPr>
              <a:t>(11 1 1)</a:t>
            </a:r>
          </a:p>
        </p:txBody>
      </p:sp>
      <p:sp>
        <p:nvSpPr>
          <p:cNvPr id="28" name="Rectangle 27"/>
          <p:cNvSpPr/>
          <p:nvPr/>
        </p:nvSpPr>
        <p:spPr>
          <a:xfrm rot="4648832">
            <a:off x="6640943" y="2328801"/>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anchor="ctr"/>
          <a:lstStyle/>
          <a:p>
            <a:pPr algn="ctr" fontAlgn="auto">
              <a:spcBef>
                <a:spcPts val="0"/>
              </a:spcBef>
              <a:spcAft>
                <a:spcPts val="0"/>
              </a:spcAft>
              <a:defRPr/>
            </a:pPr>
            <a:r>
              <a:rPr lang="en-US" dirty="0" err="1">
                <a:solidFill>
                  <a:prstClr val="white"/>
                </a:solidFill>
              </a:rPr>
              <a:t>Ge</a:t>
            </a:r>
            <a:r>
              <a:rPr lang="en-US" dirty="0">
                <a:solidFill>
                  <a:prstClr val="white"/>
                </a:solidFill>
              </a:rPr>
              <a:t>(11 1 1)</a:t>
            </a:r>
          </a:p>
        </p:txBody>
      </p:sp>
      <p:sp>
        <p:nvSpPr>
          <p:cNvPr id="23566" name="TextBox 14"/>
          <p:cNvSpPr txBox="1">
            <a:spLocks noChangeArrowheads="1"/>
          </p:cNvSpPr>
          <p:nvPr/>
        </p:nvSpPr>
        <p:spPr bwMode="auto">
          <a:xfrm>
            <a:off x="4122738" y="1030288"/>
            <a:ext cx="44323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200">
                <a:solidFill>
                  <a:prstClr val="black"/>
                </a:solidFill>
              </a:rPr>
              <a:t>1 %            (~1 second)</a:t>
            </a:r>
          </a:p>
        </p:txBody>
      </p:sp>
    </p:spTree>
    <p:extLst>
      <p:ext uri="{BB962C8B-B14F-4D97-AF65-F5344CB8AC3E}">
        <p14:creationId xmlns:p14="http://schemas.microsoft.com/office/powerpoint/2010/main" val="170768239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1757363" y="1457325"/>
            <a:ext cx="5000626"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p:nvSpPr>
        <p:spPr>
          <a:xfrm>
            <a:off x="6272213" y="3306763"/>
            <a:ext cx="2947987" cy="92075"/>
          </a:xfrm>
          <a:prstGeom prst="rect">
            <a:avLst/>
          </a:prstGeom>
          <a:solidFill>
            <a:srgbClr val="C0E399"/>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1809750" y="3429000"/>
            <a:ext cx="4679950" cy="9207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rot="20520000">
            <a:off x="452438" y="3643313"/>
            <a:ext cx="1976437" cy="9207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6"/>
          <p:cNvSpPr/>
          <p:nvPr/>
        </p:nvSpPr>
        <p:spPr>
          <a:xfrm>
            <a:off x="-366713" y="3854450"/>
            <a:ext cx="1460501" cy="9207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p:nvPr/>
        </p:nvSpPr>
        <p:spPr>
          <a:xfrm rot="1920000">
            <a:off x="6232525" y="3371850"/>
            <a:ext cx="285750" cy="90488"/>
          </a:xfrm>
          <a:prstGeom prst="rect">
            <a:avLst/>
          </a:prstGeom>
          <a:solidFill>
            <a:srgbClr val="C0E399"/>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4584" name="TextBox 15"/>
          <p:cNvSpPr txBox="1">
            <a:spLocks noChangeArrowheads="1"/>
          </p:cNvSpPr>
          <p:nvPr/>
        </p:nvSpPr>
        <p:spPr bwMode="auto">
          <a:xfrm>
            <a:off x="234950" y="1939925"/>
            <a:ext cx="1500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Existing mono</a:t>
            </a:r>
          </a:p>
        </p:txBody>
      </p:sp>
      <p:sp>
        <p:nvSpPr>
          <p:cNvPr id="17" name="Rectangle 16"/>
          <p:cNvSpPr/>
          <p:nvPr/>
        </p:nvSpPr>
        <p:spPr>
          <a:xfrm rot="960000">
            <a:off x="6337888" y="3488228"/>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anchor="ctr"/>
          <a:lstStyle/>
          <a:p>
            <a:pPr algn="ctr" fontAlgn="auto">
              <a:spcBef>
                <a:spcPts val="0"/>
              </a:spcBef>
              <a:spcAft>
                <a:spcPts val="0"/>
              </a:spcAft>
              <a:defRPr/>
            </a:pPr>
            <a:r>
              <a:rPr lang="en-US" dirty="0" err="1">
                <a:solidFill>
                  <a:prstClr val="white"/>
                </a:solidFill>
              </a:rPr>
              <a:t>Ge</a:t>
            </a:r>
            <a:r>
              <a:rPr lang="en-US" dirty="0">
                <a:solidFill>
                  <a:prstClr val="white"/>
                </a:solidFill>
              </a:rPr>
              <a:t>(11 1 1)</a:t>
            </a:r>
          </a:p>
        </p:txBody>
      </p:sp>
      <p:sp>
        <p:nvSpPr>
          <p:cNvPr id="15" name="Rectangle 14"/>
          <p:cNvSpPr/>
          <p:nvPr/>
        </p:nvSpPr>
        <p:spPr>
          <a:xfrm rot="960000">
            <a:off x="5911645" y="2278553"/>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anchor="ctr"/>
          <a:lstStyle/>
          <a:p>
            <a:pPr algn="ctr" fontAlgn="auto">
              <a:spcBef>
                <a:spcPts val="0"/>
              </a:spcBef>
              <a:spcAft>
                <a:spcPts val="0"/>
              </a:spcAft>
              <a:defRPr/>
            </a:pPr>
            <a:r>
              <a:rPr lang="en-US" dirty="0" err="1">
                <a:solidFill>
                  <a:prstClr val="white"/>
                </a:solidFill>
              </a:rPr>
              <a:t>Ge</a:t>
            </a:r>
            <a:r>
              <a:rPr lang="en-US" dirty="0">
                <a:solidFill>
                  <a:prstClr val="white"/>
                </a:solidFill>
              </a:rPr>
              <a:t>(11 1 1)</a:t>
            </a:r>
          </a:p>
        </p:txBody>
      </p:sp>
      <p:cxnSp>
        <p:nvCxnSpPr>
          <p:cNvPr id="3" name="Straight Arrow Connector 2"/>
          <p:cNvCxnSpPr/>
          <p:nvPr/>
        </p:nvCxnSpPr>
        <p:spPr>
          <a:xfrm>
            <a:off x="4295775" y="3138488"/>
            <a:ext cx="285750" cy="33813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4588" name="TextBox 9"/>
          <p:cNvSpPr txBox="1">
            <a:spLocks noChangeArrowheads="1"/>
          </p:cNvSpPr>
          <p:nvPr/>
        </p:nvSpPr>
        <p:spPr bwMode="auto">
          <a:xfrm>
            <a:off x="3629025" y="2800350"/>
            <a:ext cx="72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3 mm</a:t>
            </a:r>
          </a:p>
        </p:txBody>
      </p:sp>
      <p:sp>
        <p:nvSpPr>
          <p:cNvPr id="24589" name="TextBox 21"/>
          <p:cNvSpPr txBox="1">
            <a:spLocks noChangeArrowheads="1"/>
          </p:cNvSpPr>
          <p:nvPr/>
        </p:nvSpPr>
        <p:spPr bwMode="auto">
          <a:xfrm>
            <a:off x="5214938" y="3814763"/>
            <a:ext cx="788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16.26°</a:t>
            </a:r>
          </a:p>
        </p:txBody>
      </p:sp>
      <p:sp>
        <p:nvSpPr>
          <p:cNvPr id="24590" name="TextBox 22"/>
          <p:cNvSpPr txBox="1">
            <a:spLocks noChangeArrowheads="1"/>
          </p:cNvSpPr>
          <p:nvPr/>
        </p:nvSpPr>
        <p:spPr bwMode="auto">
          <a:xfrm>
            <a:off x="6915150" y="4071938"/>
            <a:ext cx="14843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d = 0.51 Å</a:t>
            </a:r>
          </a:p>
          <a:p>
            <a:pPr eaLnBrk="1" hangingPunct="1"/>
            <a:r>
              <a:rPr lang="en-US" altLang="en-US">
                <a:solidFill>
                  <a:srgbClr val="000000"/>
                </a:solidFill>
                <a:latin typeface="Calibri" pitchFamily="34" charset="0"/>
              </a:rPr>
              <a:t>2</a:t>
            </a:r>
            <a:r>
              <a:rPr lang="el-GR" altLang="en-US">
                <a:solidFill>
                  <a:srgbClr val="000000"/>
                </a:solidFill>
                <a:latin typeface="Calibri" pitchFamily="34" charset="0"/>
              </a:rPr>
              <a:t>θ</a:t>
            </a:r>
            <a:r>
              <a:rPr lang="en-US" altLang="en-US">
                <a:solidFill>
                  <a:srgbClr val="000000"/>
                </a:solidFill>
                <a:latin typeface="Calibri" pitchFamily="34" charset="0"/>
              </a:rPr>
              <a:t> = 147.478°</a:t>
            </a:r>
          </a:p>
          <a:p>
            <a:pPr eaLnBrk="1" hangingPunct="1"/>
            <a:r>
              <a:rPr lang="en-US" altLang="en-US">
                <a:solidFill>
                  <a:srgbClr val="000000"/>
                </a:solidFill>
                <a:latin typeface="Calibri" pitchFamily="34" charset="0"/>
              </a:rPr>
              <a:t>For 12660 eV</a:t>
            </a:r>
          </a:p>
        </p:txBody>
      </p:sp>
      <p:cxnSp>
        <p:nvCxnSpPr>
          <p:cNvPr id="25" name="Straight Connector 24"/>
          <p:cNvCxnSpPr/>
          <p:nvPr/>
        </p:nvCxnSpPr>
        <p:spPr>
          <a:xfrm flipH="1">
            <a:off x="6557963" y="2452688"/>
            <a:ext cx="223837" cy="768350"/>
          </a:xfrm>
          <a:prstGeom prst="line">
            <a:avLst/>
          </a:prstGeom>
        </p:spPr>
        <p:style>
          <a:lnRef idx="1">
            <a:schemeClr val="accent1"/>
          </a:lnRef>
          <a:fillRef idx="0">
            <a:schemeClr val="accent1"/>
          </a:fillRef>
          <a:effectRef idx="0">
            <a:schemeClr val="accent1"/>
          </a:effectRef>
          <a:fontRef idx="minor">
            <a:schemeClr val="tx1"/>
          </a:fontRef>
        </p:style>
      </p:cxnSp>
      <p:sp>
        <p:nvSpPr>
          <p:cNvPr id="24592" name="TextBox 32"/>
          <p:cNvSpPr txBox="1">
            <a:spLocks noChangeArrowheads="1"/>
          </p:cNvSpPr>
          <p:nvPr/>
        </p:nvSpPr>
        <p:spPr bwMode="auto">
          <a:xfrm rot="-4472836">
            <a:off x="6198394" y="2601119"/>
            <a:ext cx="722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alibri" pitchFamily="34" charset="0"/>
              </a:rPr>
              <a:t>6 mm</a:t>
            </a:r>
          </a:p>
        </p:txBody>
      </p:sp>
      <p:cxnSp>
        <p:nvCxnSpPr>
          <p:cNvPr id="37" name="Straight Connector 36"/>
          <p:cNvCxnSpPr/>
          <p:nvPr/>
        </p:nvCxnSpPr>
        <p:spPr>
          <a:xfrm flipH="1">
            <a:off x="5943600" y="3609975"/>
            <a:ext cx="223838" cy="768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938838" y="3581400"/>
            <a:ext cx="0" cy="801688"/>
          </a:xfrm>
          <a:prstGeom prst="line">
            <a:avLst/>
          </a:prstGeom>
        </p:spPr>
        <p:style>
          <a:lnRef idx="1">
            <a:schemeClr val="accent1"/>
          </a:lnRef>
          <a:fillRef idx="0">
            <a:schemeClr val="accent1"/>
          </a:fillRef>
          <a:effectRef idx="0">
            <a:schemeClr val="accent1"/>
          </a:effectRef>
          <a:fontRef idx="minor">
            <a:schemeClr val="tx1"/>
          </a:fontRef>
        </p:style>
      </p:cxnSp>
      <p:sp>
        <p:nvSpPr>
          <p:cNvPr id="24595" name="Title 1"/>
          <p:cNvSpPr>
            <a:spLocks noGrp="1"/>
          </p:cNvSpPr>
          <p:nvPr>
            <p:ph type="ctrTitle"/>
          </p:nvPr>
        </p:nvSpPr>
        <p:spPr>
          <a:xfrm>
            <a:off x="784225" y="0"/>
            <a:ext cx="7772400" cy="1062038"/>
          </a:xfrm>
        </p:spPr>
        <p:txBody>
          <a:bodyPr/>
          <a:lstStyle/>
          <a:p>
            <a:r>
              <a:rPr lang="en-US" altLang="en-US" smtClean="0"/>
              <a:t>Adjustable bandpass</a:t>
            </a:r>
          </a:p>
        </p:txBody>
      </p:sp>
      <p:sp>
        <p:nvSpPr>
          <p:cNvPr id="24" name="Rectangle 23"/>
          <p:cNvSpPr/>
          <p:nvPr/>
        </p:nvSpPr>
        <p:spPr>
          <a:xfrm rot="21060000">
            <a:off x="325438" y="3914775"/>
            <a:ext cx="914400" cy="36671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en-US" dirty="0">
                <a:solidFill>
                  <a:prstClr val="white"/>
                </a:solidFill>
              </a:rPr>
              <a:t>ML</a:t>
            </a:r>
          </a:p>
        </p:txBody>
      </p:sp>
      <p:sp>
        <p:nvSpPr>
          <p:cNvPr id="26" name="Rectangle 25"/>
          <p:cNvSpPr/>
          <p:nvPr/>
        </p:nvSpPr>
        <p:spPr>
          <a:xfrm rot="21060000">
            <a:off x="1608138" y="3030538"/>
            <a:ext cx="914400" cy="4286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en-US" dirty="0">
                <a:solidFill>
                  <a:prstClr val="white"/>
                </a:solidFill>
              </a:rPr>
              <a:t>ML</a:t>
            </a:r>
          </a:p>
        </p:txBody>
      </p:sp>
      <p:sp>
        <p:nvSpPr>
          <p:cNvPr id="24598" name="TextBox 4"/>
          <p:cNvSpPr txBox="1">
            <a:spLocks noChangeArrowheads="1"/>
          </p:cNvSpPr>
          <p:nvPr/>
        </p:nvSpPr>
        <p:spPr bwMode="auto">
          <a:xfrm>
            <a:off x="3629025" y="1001713"/>
            <a:ext cx="4464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200">
                <a:solidFill>
                  <a:prstClr val="black"/>
                </a:solidFill>
              </a:rPr>
              <a:t>0.0007 %        (8 hours)</a:t>
            </a:r>
          </a:p>
        </p:txBody>
      </p:sp>
    </p:spTree>
    <p:extLst>
      <p:ext uri="{BB962C8B-B14F-4D97-AF65-F5344CB8AC3E}">
        <p14:creationId xmlns:p14="http://schemas.microsoft.com/office/powerpoint/2010/main" val="179429176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Parallelogram 38"/>
          <p:cNvSpPr/>
          <p:nvPr/>
        </p:nvSpPr>
        <p:spPr>
          <a:xfrm rot="20718242">
            <a:off x="3752056" y="4927460"/>
            <a:ext cx="449943" cy="478971"/>
          </a:xfrm>
          <a:prstGeom prst="parallelogram">
            <a:avLst>
              <a:gd name="adj" fmla="val 28226"/>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Parallelogram 29"/>
          <p:cNvSpPr/>
          <p:nvPr/>
        </p:nvSpPr>
        <p:spPr>
          <a:xfrm rot="1393886">
            <a:off x="6166690" y="3462936"/>
            <a:ext cx="381000" cy="6858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arallelogram 10"/>
          <p:cNvSpPr/>
          <p:nvPr/>
        </p:nvSpPr>
        <p:spPr>
          <a:xfrm rot="1393886">
            <a:off x="6204790" y="3479604"/>
            <a:ext cx="381000" cy="6858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1757363" y="2850669"/>
            <a:ext cx="5000625"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Rectangle 8"/>
          <p:cNvSpPr/>
          <p:nvPr/>
        </p:nvSpPr>
        <p:spPr>
          <a:xfrm>
            <a:off x="1809750" y="4822344"/>
            <a:ext cx="4638675"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Rectangle 5"/>
          <p:cNvSpPr/>
          <p:nvPr/>
        </p:nvSpPr>
        <p:spPr>
          <a:xfrm rot="20520000">
            <a:off x="453128" y="5036756"/>
            <a:ext cx="1975792"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Rectangle 6"/>
          <p:cNvSpPr/>
          <p:nvPr/>
        </p:nvSpPr>
        <p:spPr>
          <a:xfrm>
            <a:off x="-366504" y="5247643"/>
            <a:ext cx="1459498" cy="91440"/>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Rectangle 3"/>
          <p:cNvSpPr/>
          <p:nvPr/>
        </p:nvSpPr>
        <p:spPr>
          <a:xfrm rot="21060000">
            <a:off x="368783" y="5304411"/>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dirty="0">
                <a:solidFill>
                  <a:prstClr val="white"/>
                </a:solidFill>
              </a:rPr>
              <a:t>Si(111)</a:t>
            </a:r>
          </a:p>
        </p:txBody>
      </p:sp>
      <p:sp>
        <p:nvSpPr>
          <p:cNvPr id="8" name="Rectangle 7"/>
          <p:cNvSpPr/>
          <p:nvPr/>
        </p:nvSpPr>
        <p:spPr>
          <a:xfrm rot="21060000">
            <a:off x="1585123" y="3940538"/>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dirty="0">
                <a:solidFill>
                  <a:prstClr val="white"/>
                </a:solidFill>
              </a:rPr>
              <a:t>Si(111)</a:t>
            </a:r>
          </a:p>
        </p:txBody>
      </p:sp>
      <p:sp>
        <p:nvSpPr>
          <p:cNvPr id="22" name="TextBox 21"/>
          <p:cNvSpPr txBox="1"/>
          <p:nvPr/>
        </p:nvSpPr>
        <p:spPr>
          <a:xfrm>
            <a:off x="6854800" y="4496905"/>
            <a:ext cx="787395"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~32.5°</a:t>
            </a:r>
            <a:endParaRPr lang="en-US" dirty="0">
              <a:solidFill>
                <a:prstClr val="black"/>
              </a:solidFill>
              <a:latin typeface="Calibri"/>
            </a:endParaRPr>
          </a:p>
        </p:txBody>
      </p:sp>
      <p:sp>
        <p:nvSpPr>
          <p:cNvPr id="23" name="TextBox 22"/>
          <p:cNvSpPr txBox="1"/>
          <p:nvPr/>
        </p:nvSpPr>
        <p:spPr>
          <a:xfrm>
            <a:off x="7659298" y="5660544"/>
            <a:ext cx="1484702" cy="923330"/>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d = 0.51 Å</a:t>
            </a:r>
          </a:p>
          <a:p>
            <a:pPr fontAlgn="auto">
              <a:spcBef>
                <a:spcPts val="0"/>
              </a:spcBef>
              <a:spcAft>
                <a:spcPts val="0"/>
              </a:spcAft>
            </a:pPr>
            <a:r>
              <a:rPr lang="en-US" dirty="0">
                <a:solidFill>
                  <a:prstClr val="black"/>
                </a:solidFill>
                <a:latin typeface="Calibri"/>
              </a:rPr>
              <a:t>2</a:t>
            </a:r>
            <a:r>
              <a:rPr lang="el-GR" dirty="0">
                <a:solidFill>
                  <a:prstClr val="black"/>
                </a:solidFill>
                <a:latin typeface="Calibri"/>
              </a:rPr>
              <a:t>θ</a:t>
            </a:r>
            <a:r>
              <a:rPr lang="en-US" dirty="0">
                <a:solidFill>
                  <a:prstClr val="black"/>
                </a:solidFill>
                <a:latin typeface="Calibri"/>
              </a:rPr>
              <a:t> = 147.478°</a:t>
            </a:r>
          </a:p>
          <a:p>
            <a:pPr fontAlgn="auto">
              <a:spcBef>
                <a:spcPts val="0"/>
              </a:spcBef>
              <a:spcAft>
                <a:spcPts val="0"/>
              </a:spcAft>
            </a:pPr>
            <a:r>
              <a:rPr lang="en-US" dirty="0">
                <a:solidFill>
                  <a:prstClr val="black"/>
                </a:solidFill>
                <a:latin typeface="Calibri"/>
              </a:rPr>
              <a:t>For 12660 </a:t>
            </a:r>
            <a:r>
              <a:rPr lang="en-US" dirty="0" err="1">
                <a:solidFill>
                  <a:prstClr val="black"/>
                </a:solidFill>
                <a:latin typeface="Calibri"/>
              </a:rPr>
              <a:t>eV</a:t>
            </a:r>
            <a:endParaRPr lang="en-US" dirty="0">
              <a:solidFill>
                <a:prstClr val="black"/>
              </a:solidFill>
              <a:latin typeface="Calibri"/>
            </a:endParaRPr>
          </a:p>
        </p:txBody>
      </p:sp>
      <p:sp>
        <p:nvSpPr>
          <p:cNvPr id="2" name="Title 1"/>
          <p:cNvSpPr>
            <a:spLocks noGrp="1"/>
          </p:cNvSpPr>
          <p:nvPr>
            <p:ph type="ctrTitle"/>
          </p:nvPr>
        </p:nvSpPr>
        <p:spPr>
          <a:xfrm>
            <a:off x="783772" y="0"/>
            <a:ext cx="7772400" cy="1061357"/>
          </a:xfrm>
        </p:spPr>
        <p:txBody>
          <a:bodyPr/>
          <a:lstStyle/>
          <a:p>
            <a:r>
              <a:rPr lang="en-US" dirty="0" smtClean="0"/>
              <a:t>Measuring </a:t>
            </a:r>
            <a:r>
              <a:rPr lang="en-US" baseline="0" dirty="0" err="1" smtClean="0"/>
              <a:t>bandpass</a:t>
            </a:r>
            <a:endParaRPr lang="en-US" dirty="0"/>
          </a:p>
        </p:txBody>
      </p:sp>
      <p:sp>
        <p:nvSpPr>
          <p:cNvPr id="29" name="Parallelogram 28"/>
          <p:cNvSpPr/>
          <p:nvPr/>
        </p:nvSpPr>
        <p:spPr>
          <a:xfrm rot="1393886">
            <a:off x="6243332" y="3456362"/>
            <a:ext cx="123076" cy="644709"/>
          </a:xfrm>
          <a:prstGeom prst="parallelogram">
            <a:avLst>
              <a:gd name="adj" fmla="val 73126"/>
            </a:avLst>
          </a:prstGeom>
          <a:solidFill>
            <a:srgbClr val="E9E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TextBox 25"/>
          <p:cNvSpPr txBox="1"/>
          <p:nvPr/>
        </p:nvSpPr>
        <p:spPr>
          <a:xfrm>
            <a:off x="6707504" y="3582383"/>
            <a:ext cx="1096775" cy="369332"/>
          </a:xfrm>
          <a:prstGeom prst="rect">
            <a:avLst/>
          </a:prstGeom>
          <a:noFill/>
        </p:spPr>
        <p:txBody>
          <a:bodyPr wrap="none" rtlCol="0">
            <a:spAutoFit/>
          </a:bodyPr>
          <a:lstStyle/>
          <a:p>
            <a:r>
              <a:rPr lang="en-US" dirty="0">
                <a:solidFill>
                  <a:prstClr val="black"/>
                </a:solidFill>
              </a:rPr>
              <a:t>PIN diode</a:t>
            </a:r>
            <a:endParaRPr lang="en-US" dirty="0">
              <a:solidFill>
                <a:prstClr val="black"/>
              </a:solidFill>
            </a:endParaRPr>
          </a:p>
        </p:txBody>
      </p:sp>
      <p:sp>
        <p:nvSpPr>
          <p:cNvPr id="31" name="Parallelogram 30"/>
          <p:cNvSpPr/>
          <p:nvPr/>
        </p:nvSpPr>
        <p:spPr>
          <a:xfrm rot="20718242">
            <a:off x="3759200" y="4329764"/>
            <a:ext cx="449943" cy="478971"/>
          </a:xfrm>
          <a:prstGeom prst="parallelogram">
            <a:avLst>
              <a:gd name="adj" fmla="val 28226"/>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TextBox 31"/>
          <p:cNvSpPr txBox="1"/>
          <p:nvPr/>
        </p:nvSpPr>
        <p:spPr>
          <a:xfrm>
            <a:off x="3468915" y="5529915"/>
            <a:ext cx="1264192" cy="1200329"/>
          </a:xfrm>
          <a:prstGeom prst="rect">
            <a:avLst/>
          </a:prstGeom>
          <a:noFill/>
        </p:spPr>
        <p:txBody>
          <a:bodyPr wrap="none" rtlCol="0">
            <a:spAutoFit/>
          </a:bodyPr>
          <a:lstStyle/>
          <a:p>
            <a:r>
              <a:rPr lang="en-US" dirty="0">
                <a:solidFill>
                  <a:prstClr val="black"/>
                </a:solidFill>
              </a:rPr>
              <a:t>v</a:t>
            </a:r>
            <a:r>
              <a:rPr lang="en-US" dirty="0">
                <a:solidFill>
                  <a:prstClr val="black"/>
                </a:solidFill>
              </a:rPr>
              <a:t>ertical</a:t>
            </a:r>
          </a:p>
          <a:p>
            <a:r>
              <a:rPr lang="en-US" dirty="0">
                <a:solidFill>
                  <a:prstClr val="black"/>
                </a:solidFill>
              </a:rPr>
              <a:t>divergence </a:t>
            </a:r>
          </a:p>
          <a:p>
            <a:r>
              <a:rPr lang="en-US" dirty="0">
                <a:solidFill>
                  <a:prstClr val="black"/>
                </a:solidFill>
              </a:rPr>
              <a:t>&lt; 5 </a:t>
            </a:r>
            <a:r>
              <a:rPr lang="en-US" dirty="0" err="1">
                <a:solidFill>
                  <a:prstClr val="black"/>
                </a:solidFill>
              </a:rPr>
              <a:t>arcsec</a:t>
            </a:r>
            <a:endParaRPr lang="en-US" dirty="0">
              <a:solidFill>
                <a:prstClr val="black"/>
              </a:solidFill>
            </a:endParaRPr>
          </a:p>
          <a:p>
            <a:r>
              <a:rPr lang="en-US" dirty="0">
                <a:solidFill>
                  <a:prstClr val="black"/>
                </a:solidFill>
              </a:rPr>
              <a:t>(24 </a:t>
            </a:r>
            <a:r>
              <a:rPr lang="el-GR" dirty="0">
                <a:solidFill>
                  <a:prstClr val="black"/>
                </a:solidFill>
              </a:rPr>
              <a:t>μ</a:t>
            </a:r>
            <a:r>
              <a:rPr lang="en-US" dirty="0">
                <a:solidFill>
                  <a:prstClr val="black"/>
                </a:solidFill>
              </a:rPr>
              <a:t>Rad)</a:t>
            </a:r>
          </a:p>
        </p:txBody>
      </p:sp>
      <p:sp>
        <p:nvSpPr>
          <p:cNvPr id="40" name="TextBox 39"/>
          <p:cNvSpPr txBox="1"/>
          <p:nvPr/>
        </p:nvSpPr>
        <p:spPr>
          <a:xfrm>
            <a:off x="6016171" y="5595229"/>
            <a:ext cx="893193" cy="646331"/>
          </a:xfrm>
          <a:prstGeom prst="rect">
            <a:avLst/>
          </a:prstGeom>
          <a:noFill/>
        </p:spPr>
        <p:txBody>
          <a:bodyPr wrap="none" rtlCol="0">
            <a:spAutoFit/>
          </a:bodyPr>
          <a:lstStyle/>
          <a:p>
            <a:r>
              <a:rPr lang="en-US" dirty="0">
                <a:solidFill>
                  <a:prstClr val="black"/>
                </a:solidFill>
              </a:rPr>
              <a:t>15 </a:t>
            </a:r>
            <a:r>
              <a:rPr lang="el-GR" dirty="0">
                <a:solidFill>
                  <a:prstClr val="black"/>
                </a:solidFill>
              </a:rPr>
              <a:t>μ</a:t>
            </a:r>
            <a:r>
              <a:rPr lang="en-US" dirty="0">
                <a:solidFill>
                  <a:prstClr val="black"/>
                </a:solidFill>
              </a:rPr>
              <a:t>m</a:t>
            </a:r>
          </a:p>
          <a:p>
            <a:r>
              <a:rPr lang="en-US" dirty="0">
                <a:solidFill>
                  <a:prstClr val="black"/>
                </a:solidFill>
              </a:rPr>
              <a:t>pinhole</a:t>
            </a:r>
          </a:p>
        </p:txBody>
      </p:sp>
      <p:sp>
        <p:nvSpPr>
          <p:cNvPr id="41" name="Parallelogram 40"/>
          <p:cNvSpPr/>
          <p:nvPr/>
        </p:nvSpPr>
        <p:spPr>
          <a:xfrm rot="20718242">
            <a:off x="6135310" y="4338245"/>
            <a:ext cx="619656" cy="1063477"/>
          </a:xfrm>
          <a:prstGeom prst="parallelogram">
            <a:avLst>
              <a:gd name="adj" fmla="val 46814"/>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p:nvSpPr>
        <p:spPr>
          <a:xfrm>
            <a:off x="6448425" y="4822344"/>
            <a:ext cx="1843087"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3" name="Rectangle 12"/>
          <p:cNvSpPr/>
          <p:nvPr/>
        </p:nvSpPr>
        <p:spPr>
          <a:xfrm rot="1920000">
            <a:off x="6268672" y="4305075"/>
            <a:ext cx="2021831" cy="91440"/>
          </a:xfrm>
          <a:prstGeom prst="rect">
            <a:avLst/>
          </a:prstGeom>
          <a:solidFill>
            <a:srgbClr val="C0E39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7" name="Rectangle 16"/>
          <p:cNvSpPr/>
          <p:nvPr/>
        </p:nvSpPr>
        <p:spPr>
          <a:xfrm rot="960000">
            <a:off x="8099115" y="4462598"/>
            <a:ext cx="862883" cy="1109488"/>
          </a:xfrm>
          <a:prstGeom prst="rect">
            <a:avLst/>
          </a:prstGeom>
          <a:solidFill>
            <a:schemeClr val="accent4">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fontAlgn="auto">
              <a:spcBef>
                <a:spcPts val="0"/>
              </a:spcBef>
              <a:spcAft>
                <a:spcPts val="0"/>
              </a:spcAft>
            </a:pPr>
            <a:r>
              <a:rPr lang="en-US" dirty="0" err="1">
                <a:solidFill>
                  <a:prstClr val="white"/>
                </a:solidFill>
              </a:rPr>
              <a:t>Ge</a:t>
            </a:r>
            <a:r>
              <a:rPr lang="en-US" dirty="0">
                <a:solidFill>
                  <a:prstClr val="white"/>
                </a:solidFill>
              </a:rPr>
              <a:t>(11 1 1)</a:t>
            </a:r>
          </a:p>
        </p:txBody>
      </p:sp>
      <p:graphicFrame>
        <p:nvGraphicFramePr>
          <p:cNvPr id="34" name="Chart 33"/>
          <p:cNvGraphicFramePr/>
          <p:nvPr>
            <p:extLst>
              <p:ext uri="{D42A27DB-BD31-4B8C-83A1-F6EECF244321}">
                <p14:modId xmlns:p14="http://schemas.microsoft.com/office/powerpoint/2010/main" val="3275987338"/>
              </p:ext>
            </p:extLst>
          </p:nvPr>
        </p:nvGraphicFramePr>
        <p:xfrm>
          <a:off x="2428881" y="696686"/>
          <a:ext cx="6604000" cy="31641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6924919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1757363" y="2850669"/>
            <a:ext cx="5000625"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9" name="Parallelogram 38"/>
          <p:cNvSpPr/>
          <p:nvPr/>
        </p:nvSpPr>
        <p:spPr>
          <a:xfrm rot="20718242">
            <a:off x="3752056" y="4927460"/>
            <a:ext cx="449943" cy="478971"/>
          </a:xfrm>
          <a:prstGeom prst="parallelogram">
            <a:avLst>
              <a:gd name="adj" fmla="val 28226"/>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1092994" y="4822344"/>
            <a:ext cx="4090987" cy="91440"/>
          </a:xfrm>
          <a:prstGeom prst="rect">
            <a:avLst/>
          </a:prstGeom>
          <a:solidFill>
            <a:srgbClr val="18BCB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7" name="Parallelogram 26"/>
          <p:cNvSpPr/>
          <p:nvPr/>
        </p:nvSpPr>
        <p:spPr>
          <a:xfrm rot="20718242">
            <a:off x="4865310" y="4345502"/>
            <a:ext cx="619656" cy="1063477"/>
          </a:xfrm>
          <a:prstGeom prst="parallelogram">
            <a:avLst>
              <a:gd name="adj" fmla="val 46814"/>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5172075" y="4822344"/>
            <a:ext cx="1276350"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0" name="Parallelogram 29"/>
          <p:cNvSpPr/>
          <p:nvPr/>
        </p:nvSpPr>
        <p:spPr>
          <a:xfrm rot="1393886">
            <a:off x="6166690" y="3462936"/>
            <a:ext cx="381000" cy="6858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arallelogram 10"/>
          <p:cNvSpPr/>
          <p:nvPr/>
        </p:nvSpPr>
        <p:spPr>
          <a:xfrm rot="1393886">
            <a:off x="6204790" y="3479604"/>
            <a:ext cx="381000" cy="6858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rot="18240000">
            <a:off x="559229" y="5033619"/>
            <a:ext cx="746537" cy="91440"/>
          </a:xfrm>
          <a:prstGeom prst="rect">
            <a:avLst/>
          </a:prstGeom>
          <a:solidFill>
            <a:srgbClr val="18BCB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Rectangle 6"/>
          <p:cNvSpPr/>
          <p:nvPr/>
        </p:nvSpPr>
        <p:spPr>
          <a:xfrm>
            <a:off x="-366504" y="5247643"/>
            <a:ext cx="1459498" cy="91440"/>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2" name="TextBox 21"/>
          <p:cNvSpPr txBox="1"/>
          <p:nvPr/>
        </p:nvSpPr>
        <p:spPr>
          <a:xfrm>
            <a:off x="6854800" y="4496905"/>
            <a:ext cx="787395"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~32.5°</a:t>
            </a:r>
            <a:endParaRPr lang="en-US" dirty="0">
              <a:solidFill>
                <a:prstClr val="black"/>
              </a:solidFill>
              <a:latin typeface="Calibri"/>
            </a:endParaRPr>
          </a:p>
        </p:txBody>
      </p:sp>
      <p:sp>
        <p:nvSpPr>
          <p:cNvPr id="23" name="TextBox 22"/>
          <p:cNvSpPr txBox="1"/>
          <p:nvPr/>
        </p:nvSpPr>
        <p:spPr>
          <a:xfrm>
            <a:off x="7659298" y="5660544"/>
            <a:ext cx="1484702" cy="923330"/>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d = 0.51 Å</a:t>
            </a:r>
          </a:p>
          <a:p>
            <a:pPr fontAlgn="auto">
              <a:spcBef>
                <a:spcPts val="0"/>
              </a:spcBef>
              <a:spcAft>
                <a:spcPts val="0"/>
              </a:spcAft>
            </a:pPr>
            <a:r>
              <a:rPr lang="en-US" dirty="0">
                <a:solidFill>
                  <a:prstClr val="black"/>
                </a:solidFill>
                <a:latin typeface="Calibri"/>
              </a:rPr>
              <a:t>2</a:t>
            </a:r>
            <a:r>
              <a:rPr lang="el-GR" dirty="0">
                <a:solidFill>
                  <a:prstClr val="black"/>
                </a:solidFill>
                <a:latin typeface="Calibri"/>
              </a:rPr>
              <a:t>θ</a:t>
            </a:r>
            <a:r>
              <a:rPr lang="en-US" dirty="0">
                <a:solidFill>
                  <a:prstClr val="black"/>
                </a:solidFill>
                <a:latin typeface="Calibri"/>
              </a:rPr>
              <a:t> = 147.478°</a:t>
            </a:r>
          </a:p>
          <a:p>
            <a:pPr fontAlgn="auto">
              <a:spcBef>
                <a:spcPts val="0"/>
              </a:spcBef>
              <a:spcAft>
                <a:spcPts val="0"/>
              </a:spcAft>
            </a:pPr>
            <a:r>
              <a:rPr lang="en-US" dirty="0">
                <a:solidFill>
                  <a:prstClr val="black"/>
                </a:solidFill>
                <a:latin typeface="Calibri"/>
              </a:rPr>
              <a:t>For 12660 </a:t>
            </a:r>
            <a:r>
              <a:rPr lang="en-US" dirty="0" err="1">
                <a:solidFill>
                  <a:prstClr val="black"/>
                </a:solidFill>
                <a:latin typeface="Calibri"/>
              </a:rPr>
              <a:t>eV</a:t>
            </a:r>
            <a:endParaRPr lang="en-US" dirty="0">
              <a:solidFill>
                <a:prstClr val="black"/>
              </a:solidFill>
              <a:latin typeface="Calibri"/>
            </a:endParaRPr>
          </a:p>
        </p:txBody>
      </p:sp>
      <p:sp>
        <p:nvSpPr>
          <p:cNvPr id="2" name="Title 1"/>
          <p:cNvSpPr>
            <a:spLocks noGrp="1"/>
          </p:cNvSpPr>
          <p:nvPr>
            <p:ph type="ctrTitle"/>
          </p:nvPr>
        </p:nvSpPr>
        <p:spPr>
          <a:xfrm>
            <a:off x="783772" y="0"/>
            <a:ext cx="7772400" cy="1061357"/>
          </a:xfrm>
        </p:spPr>
        <p:txBody>
          <a:bodyPr/>
          <a:lstStyle/>
          <a:p>
            <a:r>
              <a:rPr lang="en-US" dirty="0" smtClean="0"/>
              <a:t>Measuring </a:t>
            </a:r>
            <a:r>
              <a:rPr lang="en-US" baseline="0" dirty="0" err="1" smtClean="0"/>
              <a:t>bandpass</a:t>
            </a:r>
            <a:endParaRPr lang="en-US" dirty="0"/>
          </a:p>
        </p:txBody>
      </p:sp>
      <p:sp>
        <p:nvSpPr>
          <p:cNvPr id="29" name="Parallelogram 28"/>
          <p:cNvSpPr/>
          <p:nvPr/>
        </p:nvSpPr>
        <p:spPr>
          <a:xfrm rot="1393886">
            <a:off x="6243332" y="3456362"/>
            <a:ext cx="123076" cy="644709"/>
          </a:xfrm>
          <a:prstGeom prst="parallelogram">
            <a:avLst>
              <a:gd name="adj" fmla="val 73126"/>
            </a:avLst>
          </a:prstGeom>
          <a:solidFill>
            <a:srgbClr val="E9E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TextBox 25"/>
          <p:cNvSpPr txBox="1"/>
          <p:nvPr/>
        </p:nvSpPr>
        <p:spPr>
          <a:xfrm>
            <a:off x="6707504" y="3582383"/>
            <a:ext cx="1096775" cy="369332"/>
          </a:xfrm>
          <a:prstGeom prst="rect">
            <a:avLst/>
          </a:prstGeom>
          <a:noFill/>
        </p:spPr>
        <p:txBody>
          <a:bodyPr wrap="none" rtlCol="0">
            <a:spAutoFit/>
          </a:bodyPr>
          <a:lstStyle/>
          <a:p>
            <a:r>
              <a:rPr lang="en-US" dirty="0">
                <a:solidFill>
                  <a:prstClr val="black"/>
                </a:solidFill>
              </a:rPr>
              <a:t>PIN diode</a:t>
            </a:r>
            <a:endParaRPr lang="en-US" dirty="0">
              <a:solidFill>
                <a:prstClr val="black"/>
              </a:solidFill>
            </a:endParaRPr>
          </a:p>
        </p:txBody>
      </p:sp>
      <p:sp>
        <p:nvSpPr>
          <p:cNvPr id="31" name="Parallelogram 30"/>
          <p:cNvSpPr/>
          <p:nvPr/>
        </p:nvSpPr>
        <p:spPr>
          <a:xfrm rot="20718242">
            <a:off x="3759200" y="4329764"/>
            <a:ext cx="449943" cy="478971"/>
          </a:xfrm>
          <a:prstGeom prst="parallelogram">
            <a:avLst>
              <a:gd name="adj" fmla="val 28226"/>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TextBox 31"/>
          <p:cNvSpPr txBox="1"/>
          <p:nvPr/>
        </p:nvSpPr>
        <p:spPr>
          <a:xfrm>
            <a:off x="3468915" y="5529915"/>
            <a:ext cx="1264192" cy="1200329"/>
          </a:xfrm>
          <a:prstGeom prst="rect">
            <a:avLst/>
          </a:prstGeom>
          <a:noFill/>
        </p:spPr>
        <p:txBody>
          <a:bodyPr wrap="none" rtlCol="0">
            <a:spAutoFit/>
          </a:bodyPr>
          <a:lstStyle/>
          <a:p>
            <a:r>
              <a:rPr lang="en-US" dirty="0">
                <a:solidFill>
                  <a:prstClr val="black"/>
                </a:solidFill>
              </a:rPr>
              <a:t>v</a:t>
            </a:r>
            <a:r>
              <a:rPr lang="en-US" dirty="0">
                <a:solidFill>
                  <a:prstClr val="black"/>
                </a:solidFill>
              </a:rPr>
              <a:t>ertical</a:t>
            </a:r>
          </a:p>
          <a:p>
            <a:r>
              <a:rPr lang="en-US" dirty="0">
                <a:solidFill>
                  <a:prstClr val="black"/>
                </a:solidFill>
              </a:rPr>
              <a:t>divergence </a:t>
            </a:r>
          </a:p>
          <a:p>
            <a:r>
              <a:rPr lang="en-US" dirty="0">
                <a:solidFill>
                  <a:prstClr val="black"/>
                </a:solidFill>
              </a:rPr>
              <a:t>&lt; 5 </a:t>
            </a:r>
            <a:r>
              <a:rPr lang="en-US" dirty="0" err="1">
                <a:solidFill>
                  <a:prstClr val="black"/>
                </a:solidFill>
              </a:rPr>
              <a:t>arcsec</a:t>
            </a:r>
            <a:endParaRPr lang="en-US" dirty="0">
              <a:solidFill>
                <a:prstClr val="black"/>
              </a:solidFill>
            </a:endParaRPr>
          </a:p>
          <a:p>
            <a:r>
              <a:rPr lang="en-US" dirty="0">
                <a:solidFill>
                  <a:prstClr val="black"/>
                </a:solidFill>
              </a:rPr>
              <a:t>(24 </a:t>
            </a:r>
            <a:r>
              <a:rPr lang="el-GR" dirty="0">
                <a:solidFill>
                  <a:prstClr val="black"/>
                </a:solidFill>
              </a:rPr>
              <a:t>μ</a:t>
            </a:r>
            <a:r>
              <a:rPr lang="en-US" dirty="0">
                <a:solidFill>
                  <a:prstClr val="black"/>
                </a:solidFill>
              </a:rPr>
              <a:t>Rad)</a:t>
            </a:r>
          </a:p>
        </p:txBody>
      </p:sp>
      <p:sp>
        <p:nvSpPr>
          <p:cNvPr id="40" name="TextBox 39"/>
          <p:cNvSpPr txBox="1"/>
          <p:nvPr/>
        </p:nvSpPr>
        <p:spPr>
          <a:xfrm>
            <a:off x="6016171" y="5595229"/>
            <a:ext cx="893193" cy="646331"/>
          </a:xfrm>
          <a:prstGeom prst="rect">
            <a:avLst/>
          </a:prstGeom>
          <a:noFill/>
        </p:spPr>
        <p:txBody>
          <a:bodyPr wrap="none" rtlCol="0">
            <a:spAutoFit/>
          </a:bodyPr>
          <a:lstStyle/>
          <a:p>
            <a:r>
              <a:rPr lang="en-US" dirty="0">
                <a:solidFill>
                  <a:prstClr val="black"/>
                </a:solidFill>
              </a:rPr>
              <a:t>15 </a:t>
            </a:r>
            <a:r>
              <a:rPr lang="el-GR" dirty="0">
                <a:solidFill>
                  <a:prstClr val="black"/>
                </a:solidFill>
              </a:rPr>
              <a:t>μ</a:t>
            </a:r>
            <a:r>
              <a:rPr lang="en-US" dirty="0">
                <a:solidFill>
                  <a:prstClr val="black"/>
                </a:solidFill>
              </a:rPr>
              <a:t>m</a:t>
            </a:r>
          </a:p>
          <a:p>
            <a:r>
              <a:rPr lang="en-US" dirty="0">
                <a:solidFill>
                  <a:prstClr val="black"/>
                </a:solidFill>
              </a:rPr>
              <a:t>pinhole</a:t>
            </a:r>
          </a:p>
        </p:txBody>
      </p:sp>
      <p:sp>
        <p:nvSpPr>
          <p:cNvPr id="41" name="Parallelogram 40"/>
          <p:cNvSpPr/>
          <p:nvPr/>
        </p:nvSpPr>
        <p:spPr>
          <a:xfrm rot="20718242">
            <a:off x="6135310" y="4338245"/>
            <a:ext cx="619656" cy="1063477"/>
          </a:xfrm>
          <a:prstGeom prst="parallelogram">
            <a:avLst>
              <a:gd name="adj" fmla="val 46814"/>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p:nvSpPr>
        <p:spPr>
          <a:xfrm>
            <a:off x="6448425" y="4822344"/>
            <a:ext cx="1843087"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3" name="Rectangle 12"/>
          <p:cNvSpPr/>
          <p:nvPr/>
        </p:nvSpPr>
        <p:spPr>
          <a:xfrm rot="1920000">
            <a:off x="6268672" y="4305075"/>
            <a:ext cx="2021831" cy="91440"/>
          </a:xfrm>
          <a:prstGeom prst="rect">
            <a:avLst/>
          </a:prstGeom>
          <a:solidFill>
            <a:srgbClr val="C0E39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7" name="Rectangle 16"/>
          <p:cNvSpPr/>
          <p:nvPr/>
        </p:nvSpPr>
        <p:spPr>
          <a:xfrm rot="960000">
            <a:off x="8099115" y="4462598"/>
            <a:ext cx="862883" cy="1109488"/>
          </a:xfrm>
          <a:prstGeom prst="rect">
            <a:avLst/>
          </a:prstGeom>
          <a:solidFill>
            <a:schemeClr val="accent4">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fontAlgn="auto">
              <a:spcBef>
                <a:spcPts val="0"/>
              </a:spcBef>
              <a:spcAft>
                <a:spcPts val="0"/>
              </a:spcAft>
            </a:pPr>
            <a:r>
              <a:rPr lang="en-US" dirty="0" err="1">
                <a:solidFill>
                  <a:prstClr val="white"/>
                </a:solidFill>
              </a:rPr>
              <a:t>Ge</a:t>
            </a:r>
            <a:r>
              <a:rPr lang="en-US" dirty="0">
                <a:solidFill>
                  <a:prstClr val="white"/>
                </a:solidFill>
              </a:rPr>
              <a:t>(11 1 1)</a:t>
            </a:r>
          </a:p>
        </p:txBody>
      </p:sp>
      <p:graphicFrame>
        <p:nvGraphicFramePr>
          <p:cNvPr id="34" name="Chart 33"/>
          <p:cNvGraphicFramePr/>
          <p:nvPr>
            <p:extLst>
              <p:ext uri="{D42A27DB-BD31-4B8C-83A1-F6EECF244321}">
                <p14:modId xmlns:p14="http://schemas.microsoft.com/office/powerpoint/2010/main" val="3093530177"/>
              </p:ext>
            </p:extLst>
          </p:nvPr>
        </p:nvGraphicFramePr>
        <p:xfrm>
          <a:off x="2428881" y="696686"/>
          <a:ext cx="6604000" cy="3164113"/>
        </p:xfrm>
        <a:graphic>
          <a:graphicData uri="http://schemas.openxmlformats.org/drawingml/2006/chart">
            <c:chart xmlns:c="http://schemas.openxmlformats.org/drawingml/2006/chart" xmlns:r="http://schemas.openxmlformats.org/officeDocument/2006/relationships" r:id="rId2"/>
          </a:graphicData>
        </a:graphic>
      </p:graphicFrame>
      <p:sp>
        <p:nvSpPr>
          <p:cNvPr id="24" name="Rectangle 23"/>
          <p:cNvSpPr/>
          <p:nvPr/>
        </p:nvSpPr>
        <p:spPr>
          <a:xfrm rot="-1680000">
            <a:off x="561438" y="5243859"/>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dirty="0">
                <a:solidFill>
                  <a:prstClr val="white"/>
                </a:solidFill>
              </a:rPr>
              <a:t>Si(333)</a:t>
            </a:r>
            <a:endParaRPr lang="en-US" dirty="0">
              <a:solidFill>
                <a:prstClr val="white"/>
              </a:solidFill>
            </a:endParaRPr>
          </a:p>
        </p:txBody>
      </p:sp>
      <p:sp>
        <p:nvSpPr>
          <p:cNvPr id="25" name="Rectangle 24"/>
          <p:cNvSpPr/>
          <p:nvPr/>
        </p:nvSpPr>
        <p:spPr>
          <a:xfrm rot="-1680000">
            <a:off x="426159" y="4047565"/>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dirty="0">
                <a:solidFill>
                  <a:prstClr val="white"/>
                </a:solidFill>
              </a:rPr>
              <a:t>Si(333)</a:t>
            </a:r>
            <a:endParaRPr lang="en-US" dirty="0">
              <a:solidFill>
                <a:prstClr val="white"/>
              </a:solidFill>
            </a:endParaRPr>
          </a:p>
        </p:txBody>
      </p:sp>
      <p:sp>
        <p:nvSpPr>
          <p:cNvPr id="33" name="TextBox 32"/>
          <p:cNvSpPr txBox="1"/>
          <p:nvPr/>
        </p:nvSpPr>
        <p:spPr>
          <a:xfrm>
            <a:off x="4709888" y="5609743"/>
            <a:ext cx="1025089" cy="646331"/>
          </a:xfrm>
          <a:prstGeom prst="rect">
            <a:avLst/>
          </a:prstGeom>
          <a:noFill/>
        </p:spPr>
        <p:txBody>
          <a:bodyPr wrap="none" rtlCol="0">
            <a:spAutoFit/>
          </a:bodyPr>
          <a:lstStyle/>
          <a:p>
            <a:pPr algn="ctr"/>
            <a:r>
              <a:rPr lang="en-US" dirty="0">
                <a:solidFill>
                  <a:prstClr val="black"/>
                </a:solidFill>
              </a:rPr>
              <a:t>Al </a:t>
            </a:r>
          </a:p>
          <a:p>
            <a:pPr algn="ctr"/>
            <a:r>
              <a:rPr lang="en-US" dirty="0">
                <a:solidFill>
                  <a:prstClr val="black"/>
                </a:solidFill>
              </a:rPr>
              <a:t>absorber</a:t>
            </a:r>
          </a:p>
        </p:txBody>
      </p:sp>
    </p:spTree>
    <p:extLst>
      <p:ext uri="{BB962C8B-B14F-4D97-AF65-F5344CB8AC3E}">
        <p14:creationId xmlns:p14="http://schemas.microsoft.com/office/powerpoint/2010/main" val="349193968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n 9"/>
          <p:cNvSpPr/>
          <p:nvPr/>
        </p:nvSpPr>
        <p:spPr>
          <a:xfrm rot="7101409">
            <a:off x="6923314" y="3657600"/>
            <a:ext cx="841829" cy="928914"/>
          </a:xfrm>
          <a:prstGeom prst="can">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Vortex</a:t>
            </a:r>
            <a:endParaRPr lang="en-US" dirty="0">
              <a:solidFill>
                <a:prstClr val="white"/>
              </a:solidFill>
            </a:endParaRPr>
          </a:p>
        </p:txBody>
      </p:sp>
      <p:graphicFrame>
        <p:nvGraphicFramePr>
          <p:cNvPr id="34" name="Chart 33"/>
          <p:cNvGraphicFramePr/>
          <p:nvPr>
            <p:extLst>
              <p:ext uri="{D42A27DB-BD31-4B8C-83A1-F6EECF244321}">
                <p14:modId xmlns:p14="http://schemas.microsoft.com/office/powerpoint/2010/main" val="3420065820"/>
              </p:ext>
            </p:extLst>
          </p:nvPr>
        </p:nvGraphicFramePr>
        <p:xfrm>
          <a:off x="2428881" y="696686"/>
          <a:ext cx="6604000" cy="316411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a:xfrm>
            <a:off x="783772" y="0"/>
            <a:ext cx="7772400" cy="1061357"/>
          </a:xfrm>
        </p:spPr>
        <p:txBody>
          <a:bodyPr/>
          <a:lstStyle/>
          <a:p>
            <a:r>
              <a:rPr lang="en-US" dirty="0" smtClean="0"/>
              <a:t>Measuring </a:t>
            </a:r>
            <a:r>
              <a:rPr lang="en-US" baseline="0" dirty="0" err="1" smtClean="0"/>
              <a:t>bandpass</a:t>
            </a:r>
            <a:endParaRPr lang="en-US" dirty="0"/>
          </a:p>
        </p:txBody>
      </p:sp>
      <p:grpSp>
        <p:nvGrpSpPr>
          <p:cNvPr id="24" name="Group 34"/>
          <p:cNvGrpSpPr>
            <a:grpSpLocks/>
          </p:cNvGrpSpPr>
          <p:nvPr/>
        </p:nvGrpSpPr>
        <p:grpSpPr bwMode="auto">
          <a:xfrm flipH="1">
            <a:off x="8235042" y="4244521"/>
            <a:ext cx="685800" cy="2209800"/>
            <a:chOff x="2640" y="912"/>
            <a:chExt cx="432" cy="1392"/>
          </a:xfrm>
        </p:grpSpPr>
        <p:grpSp>
          <p:nvGrpSpPr>
            <p:cNvPr id="25" name="Group 28"/>
            <p:cNvGrpSpPr>
              <a:grpSpLocks/>
            </p:cNvGrpSpPr>
            <p:nvPr/>
          </p:nvGrpSpPr>
          <p:grpSpPr bwMode="auto">
            <a:xfrm>
              <a:off x="2688" y="912"/>
              <a:ext cx="384" cy="1392"/>
              <a:chOff x="2496" y="864"/>
              <a:chExt cx="384" cy="1392"/>
            </a:xfrm>
          </p:grpSpPr>
          <p:sp>
            <p:nvSpPr>
              <p:cNvPr id="36" name="Text Box 9"/>
              <p:cNvSpPr txBox="1">
                <a:spLocks noChangeArrowheads="1"/>
              </p:cNvSpPr>
              <p:nvPr/>
            </p:nvSpPr>
            <p:spPr bwMode="auto">
              <a:xfrm>
                <a:off x="2496" y="1152"/>
                <a:ext cx="31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A16B35"/>
                    </a:solidFill>
                  </a:rPr>
                  <a:t>Se</a:t>
                </a:r>
              </a:p>
            </p:txBody>
          </p:sp>
          <p:sp>
            <p:nvSpPr>
              <p:cNvPr id="37" name="Line 12"/>
              <p:cNvSpPr>
                <a:spLocks noChangeShapeType="1"/>
              </p:cNvSpPr>
              <p:nvPr/>
            </p:nvSpPr>
            <p:spPr bwMode="auto">
              <a:xfrm flipV="1">
                <a:off x="2640" y="864"/>
                <a:ext cx="240" cy="28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38" name="Line 13"/>
              <p:cNvSpPr>
                <a:spLocks noChangeShapeType="1"/>
              </p:cNvSpPr>
              <p:nvPr/>
            </p:nvSpPr>
            <p:spPr bwMode="auto">
              <a:xfrm flipV="1">
                <a:off x="2640" y="1680"/>
                <a:ext cx="240" cy="28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42" name="Line 14"/>
              <p:cNvSpPr>
                <a:spLocks noChangeShapeType="1"/>
              </p:cNvSpPr>
              <p:nvPr/>
            </p:nvSpPr>
            <p:spPr bwMode="auto">
              <a:xfrm flipH="1" flipV="1">
                <a:off x="2640" y="1392"/>
                <a:ext cx="240" cy="28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44" name="Line 15"/>
              <p:cNvSpPr>
                <a:spLocks noChangeShapeType="1"/>
              </p:cNvSpPr>
              <p:nvPr/>
            </p:nvSpPr>
            <p:spPr bwMode="auto">
              <a:xfrm flipH="1" flipV="1">
                <a:off x="2640" y="1968"/>
                <a:ext cx="240" cy="28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pSp>
        <p:sp>
          <p:nvSpPr>
            <p:cNvPr id="27" name="Oval 30"/>
            <p:cNvSpPr>
              <a:spLocks noChangeArrowheads="1"/>
            </p:cNvSpPr>
            <p:nvPr/>
          </p:nvSpPr>
          <p:spPr bwMode="auto">
            <a:xfrm>
              <a:off x="2640" y="124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8" name="Oval 31"/>
            <p:cNvSpPr>
              <a:spLocks noChangeArrowheads="1"/>
            </p:cNvSpPr>
            <p:nvPr/>
          </p:nvSpPr>
          <p:spPr bwMode="auto">
            <a:xfrm>
              <a:off x="2640" y="134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3" name="Oval 32"/>
            <p:cNvSpPr>
              <a:spLocks noChangeArrowheads="1"/>
            </p:cNvSpPr>
            <p:nvPr/>
          </p:nvSpPr>
          <p:spPr bwMode="auto">
            <a:xfrm>
              <a:off x="2996" y="124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5" name="Oval 33"/>
            <p:cNvSpPr>
              <a:spLocks noChangeArrowheads="1"/>
            </p:cNvSpPr>
            <p:nvPr/>
          </p:nvSpPr>
          <p:spPr bwMode="auto">
            <a:xfrm>
              <a:off x="2996" y="134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19" name="Freeform 18"/>
          <p:cNvSpPr/>
          <p:nvPr/>
        </p:nvSpPr>
        <p:spPr>
          <a:xfrm>
            <a:off x="7512844" y="4014788"/>
            <a:ext cx="709612" cy="609600"/>
          </a:xfrm>
          <a:custGeom>
            <a:avLst/>
            <a:gdLst>
              <a:gd name="connsiteX0" fmla="*/ 733736 w 733736"/>
              <a:gd name="connsiteY0" fmla="*/ 529082 h 619570"/>
              <a:gd name="connsiteX1" fmla="*/ 326543 w 733736"/>
              <a:gd name="connsiteY1" fmla="*/ 7589 h 619570"/>
              <a:gd name="connsiteX2" fmla="*/ 147949 w 733736"/>
              <a:gd name="connsiteY2" fmla="*/ 240951 h 619570"/>
              <a:gd name="connsiteX3" fmla="*/ 24124 w 733736"/>
              <a:gd name="connsiteY3" fmla="*/ 543370 h 619570"/>
              <a:gd name="connsiteX4" fmla="*/ 650393 w 733736"/>
              <a:gd name="connsiteY4" fmla="*/ 619570 h 619570"/>
              <a:gd name="connsiteX0" fmla="*/ 733736 w 733736"/>
              <a:gd name="connsiteY0" fmla="*/ 539666 h 630154"/>
              <a:gd name="connsiteX1" fmla="*/ 326543 w 733736"/>
              <a:gd name="connsiteY1" fmla="*/ 18173 h 630154"/>
              <a:gd name="connsiteX2" fmla="*/ 147949 w 733736"/>
              <a:gd name="connsiteY2" fmla="*/ 251535 h 630154"/>
              <a:gd name="connsiteX3" fmla="*/ 24124 w 733736"/>
              <a:gd name="connsiteY3" fmla="*/ 553954 h 630154"/>
              <a:gd name="connsiteX4" fmla="*/ 650393 w 733736"/>
              <a:gd name="connsiteY4" fmla="*/ 630154 h 630154"/>
              <a:gd name="connsiteX0" fmla="*/ 733736 w 733736"/>
              <a:gd name="connsiteY0" fmla="*/ 708931 h 799419"/>
              <a:gd name="connsiteX1" fmla="*/ 326543 w 733736"/>
              <a:gd name="connsiteY1" fmla="*/ 187438 h 799419"/>
              <a:gd name="connsiteX2" fmla="*/ 147949 w 733736"/>
              <a:gd name="connsiteY2" fmla="*/ 420800 h 799419"/>
              <a:gd name="connsiteX3" fmla="*/ 24124 w 733736"/>
              <a:gd name="connsiteY3" fmla="*/ 723219 h 799419"/>
              <a:gd name="connsiteX4" fmla="*/ 650393 w 733736"/>
              <a:gd name="connsiteY4" fmla="*/ 799419 h 799419"/>
              <a:gd name="connsiteX0" fmla="*/ 733736 w 733736"/>
              <a:gd name="connsiteY0" fmla="*/ 705837 h 796325"/>
              <a:gd name="connsiteX1" fmla="*/ 326543 w 733736"/>
              <a:gd name="connsiteY1" fmla="*/ 184344 h 796325"/>
              <a:gd name="connsiteX2" fmla="*/ 147949 w 733736"/>
              <a:gd name="connsiteY2" fmla="*/ 417706 h 796325"/>
              <a:gd name="connsiteX3" fmla="*/ 24124 w 733736"/>
              <a:gd name="connsiteY3" fmla="*/ 720125 h 796325"/>
              <a:gd name="connsiteX4" fmla="*/ 650393 w 733736"/>
              <a:gd name="connsiteY4" fmla="*/ 796325 h 796325"/>
              <a:gd name="connsiteX0" fmla="*/ 733736 w 733736"/>
              <a:gd name="connsiteY0" fmla="*/ 705837 h 796325"/>
              <a:gd name="connsiteX1" fmla="*/ 326543 w 733736"/>
              <a:gd name="connsiteY1" fmla="*/ 184344 h 796325"/>
              <a:gd name="connsiteX2" fmla="*/ 147949 w 733736"/>
              <a:gd name="connsiteY2" fmla="*/ 417706 h 796325"/>
              <a:gd name="connsiteX3" fmla="*/ 24124 w 733736"/>
              <a:gd name="connsiteY3" fmla="*/ 720125 h 796325"/>
              <a:gd name="connsiteX4" fmla="*/ 650393 w 733736"/>
              <a:gd name="connsiteY4" fmla="*/ 796325 h 796325"/>
              <a:gd name="connsiteX0" fmla="*/ 733736 w 733736"/>
              <a:gd name="connsiteY0" fmla="*/ 521493 h 611981"/>
              <a:gd name="connsiteX1" fmla="*/ 326543 w 733736"/>
              <a:gd name="connsiteY1" fmla="*/ 0 h 611981"/>
              <a:gd name="connsiteX2" fmla="*/ 147949 w 733736"/>
              <a:gd name="connsiteY2" fmla="*/ 233362 h 611981"/>
              <a:gd name="connsiteX3" fmla="*/ 24124 w 733736"/>
              <a:gd name="connsiteY3" fmla="*/ 535781 h 611981"/>
              <a:gd name="connsiteX4" fmla="*/ 650393 w 733736"/>
              <a:gd name="connsiteY4" fmla="*/ 611981 h 611981"/>
              <a:gd name="connsiteX0" fmla="*/ 733736 w 733736"/>
              <a:gd name="connsiteY0" fmla="*/ 521493 h 611981"/>
              <a:gd name="connsiteX1" fmla="*/ 326543 w 733736"/>
              <a:gd name="connsiteY1" fmla="*/ 0 h 611981"/>
              <a:gd name="connsiteX2" fmla="*/ 147949 w 733736"/>
              <a:gd name="connsiteY2" fmla="*/ 233362 h 611981"/>
              <a:gd name="connsiteX3" fmla="*/ 24124 w 733736"/>
              <a:gd name="connsiteY3" fmla="*/ 535781 h 611981"/>
              <a:gd name="connsiteX4" fmla="*/ 650393 w 733736"/>
              <a:gd name="connsiteY4" fmla="*/ 611981 h 611981"/>
              <a:gd name="connsiteX0" fmla="*/ 733736 w 733736"/>
              <a:gd name="connsiteY0" fmla="*/ 521493 h 611981"/>
              <a:gd name="connsiteX1" fmla="*/ 326543 w 733736"/>
              <a:gd name="connsiteY1" fmla="*/ 0 h 611981"/>
              <a:gd name="connsiteX2" fmla="*/ 147949 w 733736"/>
              <a:gd name="connsiteY2" fmla="*/ 233362 h 611981"/>
              <a:gd name="connsiteX3" fmla="*/ 24124 w 733736"/>
              <a:gd name="connsiteY3" fmla="*/ 535781 h 611981"/>
              <a:gd name="connsiteX4" fmla="*/ 650393 w 733736"/>
              <a:gd name="connsiteY4" fmla="*/ 611981 h 611981"/>
              <a:gd name="connsiteX0" fmla="*/ 709612 w 709612"/>
              <a:gd name="connsiteY0" fmla="*/ 521493 h 611981"/>
              <a:gd name="connsiteX1" fmla="*/ 302419 w 709612"/>
              <a:gd name="connsiteY1" fmla="*/ 0 h 611981"/>
              <a:gd name="connsiteX2" fmla="*/ 123825 w 709612"/>
              <a:gd name="connsiteY2" fmla="*/ 233362 h 611981"/>
              <a:gd name="connsiteX3" fmla="*/ 0 w 709612"/>
              <a:gd name="connsiteY3" fmla="*/ 535781 h 611981"/>
              <a:gd name="connsiteX4" fmla="*/ 626269 w 709612"/>
              <a:gd name="connsiteY4" fmla="*/ 611981 h 611981"/>
              <a:gd name="connsiteX0" fmla="*/ 709612 w 709612"/>
              <a:gd name="connsiteY0" fmla="*/ 521493 h 747712"/>
              <a:gd name="connsiteX1" fmla="*/ 302419 w 709612"/>
              <a:gd name="connsiteY1" fmla="*/ 0 h 747712"/>
              <a:gd name="connsiteX2" fmla="*/ 123825 w 709612"/>
              <a:gd name="connsiteY2" fmla="*/ 233362 h 747712"/>
              <a:gd name="connsiteX3" fmla="*/ 0 w 709612"/>
              <a:gd name="connsiteY3" fmla="*/ 535781 h 747712"/>
              <a:gd name="connsiteX4" fmla="*/ 583406 w 709612"/>
              <a:gd name="connsiteY4" fmla="*/ 747712 h 747712"/>
              <a:gd name="connsiteX0" fmla="*/ 709612 w 709612"/>
              <a:gd name="connsiteY0" fmla="*/ 521493 h 747712"/>
              <a:gd name="connsiteX1" fmla="*/ 302419 w 709612"/>
              <a:gd name="connsiteY1" fmla="*/ 0 h 747712"/>
              <a:gd name="connsiteX2" fmla="*/ 123825 w 709612"/>
              <a:gd name="connsiteY2" fmla="*/ 233362 h 747712"/>
              <a:gd name="connsiteX3" fmla="*/ 0 w 709612"/>
              <a:gd name="connsiteY3" fmla="*/ 535781 h 747712"/>
              <a:gd name="connsiteX4" fmla="*/ 583406 w 709612"/>
              <a:gd name="connsiteY4" fmla="*/ 747712 h 747712"/>
              <a:gd name="connsiteX0" fmla="*/ 709612 w 709612"/>
              <a:gd name="connsiteY0" fmla="*/ 521493 h 609600"/>
              <a:gd name="connsiteX1" fmla="*/ 302419 w 709612"/>
              <a:gd name="connsiteY1" fmla="*/ 0 h 609600"/>
              <a:gd name="connsiteX2" fmla="*/ 123825 w 709612"/>
              <a:gd name="connsiteY2" fmla="*/ 233362 h 609600"/>
              <a:gd name="connsiteX3" fmla="*/ 0 w 709612"/>
              <a:gd name="connsiteY3" fmla="*/ 535781 h 609600"/>
              <a:gd name="connsiteX4" fmla="*/ 611981 w 709612"/>
              <a:gd name="connsiteY4" fmla="*/ 609600 h 609600"/>
              <a:gd name="connsiteX0" fmla="*/ 709612 w 709612"/>
              <a:gd name="connsiteY0" fmla="*/ 521493 h 609600"/>
              <a:gd name="connsiteX1" fmla="*/ 302419 w 709612"/>
              <a:gd name="connsiteY1" fmla="*/ 0 h 609600"/>
              <a:gd name="connsiteX2" fmla="*/ 123825 w 709612"/>
              <a:gd name="connsiteY2" fmla="*/ 233362 h 609600"/>
              <a:gd name="connsiteX3" fmla="*/ 0 w 709612"/>
              <a:gd name="connsiteY3" fmla="*/ 535781 h 609600"/>
              <a:gd name="connsiteX4" fmla="*/ 611981 w 709612"/>
              <a:gd name="connsiteY4" fmla="*/ 609600 h 609600"/>
              <a:gd name="connsiteX0" fmla="*/ 709612 w 709612"/>
              <a:gd name="connsiteY0" fmla="*/ 521493 h 609600"/>
              <a:gd name="connsiteX1" fmla="*/ 302419 w 709612"/>
              <a:gd name="connsiteY1" fmla="*/ 0 h 609600"/>
              <a:gd name="connsiteX2" fmla="*/ 123825 w 709612"/>
              <a:gd name="connsiteY2" fmla="*/ 233362 h 609600"/>
              <a:gd name="connsiteX3" fmla="*/ 0 w 709612"/>
              <a:gd name="connsiteY3" fmla="*/ 535781 h 609600"/>
              <a:gd name="connsiteX4" fmla="*/ 611981 w 709612"/>
              <a:gd name="connsiteY4" fmla="*/ 609600 h 609600"/>
              <a:gd name="connsiteX0" fmla="*/ 709612 w 709612"/>
              <a:gd name="connsiteY0" fmla="*/ 521493 h 609600"/>
              <a:gd name="connsiteX1" fmla="*/ 302419 w 709612"/>
              <a:gd name="connsiteY1" fmla="*/ 0 h 609600"/>
              <a:gd name="connsiteX2" fmla="*/ 123825 w 709612"/>
              <a:gd name="connsiteY2" fmla="*/ 233362 h 609600"/>
              <a:gd name="connsiteX3" fmla="*/ 0 w 709612"/>
              <a:gd name="connsiteY3" fmla="*/ 535781 h 609600"/>
              <a:gd name="connsiteX4" fmla="*/ 611981 w 709612"/>
              <a:gd name="connsiteY4" fmla="*/ 609600 h 609600"/>
              <a:gd name="connsiteX5" fmla="*/ 709612 w 709612"/>
              <a:gd name="connsiteY5" fmla="*/ 521493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612" h="609600">
                <a:moveTo>
                  <a:pt x="709612" y="521493"/>
                </a:moveTo>
                <a:cubicBezTo>
                  <a:pt x="533399" y="289519"/>
                  <a:pt x="685800" y="490934"/>
                  <a:pt x="302419" y="0"/>
                </a:cubicBezTo>
                <a:cubicBezTo>
                  <a:pt x="207170" y="90091"/>
                  <a:pt x="174228" y="144065"/>
                  <a:pt x="123825" y="233362"/>
                </a:cubicBezTo>
                <a:cubicBezTo>
                  <a:pt x="73422" y="322659"/>
                  <a:pt x="42465" y="386953"/>
                  <a:pt x="0" y="535781"/>
                </a:cubicBezTo>
                <a:cubicBezTo>
                  <a:pt x="338534" y="575071"/>
                  <a:pt x="340717" y="581620"/>
                  <a:pt x="611981" y="609600"/>
                </a:cubicBezTo>
                <a:lnTo>
                  <a:pt x="709612" y="521493"/>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Oval 88"/>
          <p:cNvSpPr/>
          <p:nvPr/>
        </p:nvSpPr>
        <p:spPr>
          <a:xfrm>
            <a:off x="-1757363" y="2850669"/>
            <a:ext cx="5000625"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0" name="Parallelogram 89"/>
          <p:cNvSpPr/>
          <p:nvPr/>
        </p:nvSpPr>
        <p:spPr>
          <a:xfrm rot="20718242">
            <a:off x="3752056" y="4927460"/>
            <a:ext cx="449943" cy="478971"/>
          </a:xfrm>
          <a:prstGeom prst="parallelogram">
            <a:avLst>
              <a:gd name="adj" fmla="val 28226"/>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Rectangle 90"/>
          <p:cNvSpPr/>
          <p:nvPr/>
        </p:nvSpPr>
        <p:spPr>
          <a:xfrm>
            <a:off x="1092994" y="4822344"/>
            <a:ext cx="4090987" cy="91440"/>
          </a:xfrm>
          <a:prstGeom prst="rect">
            <a:avLst/>
          </a:prstGeom>
          <a:solidFill>
            <a:srgbClr val="18BCB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2" name="Parallelogram 91"/>
          <p:cNvSpPr/>
          <p:nvPr/>
        </p:nvSpPr>
        <p:spPr>
          <a:xfrm rot="20718242">
            <a:off x="4865310" y="4345502"/>
            <a:ext cx="619656" cy="1063477"/>
          </a:xfrm>
          <a:prstGeom prst="parallelogram">
            <a:avLst>
              <a:gd name="adj" fmla="val 46814"/>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Rectangle 92"/>
          <p:cNvSpPr/>
          <p:nvPr/>
        </p:nvSpPr>
        <p:spPr>
          <a:xfrm>
            <a:off x="5172075" y="4822344"/>
            <a:ext cx="1276350"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4" name="Rectangle 93"/>
          <p:cNvSpPr/>
          <p:nvPr/>
        </p:nvSpPr>
        <p:spPr>
          <a:xfrm rot="18240000">
            <a:off x="559229" y="5033619"/>
            <a:ext cx="746537" cy="91440"/>
          </a:xfrm>
          <a:prstGeom prst="rect">
            <a:avLst/>
          </a:prstGeom>
          <a:solidFill>
            <a:srgbClr val="18BCB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5" name="Rectangle 94"/>
          <p:cNvSpPr/>
          <p:nvPr/>
        </p:nvSpPr>
        <p:spPr>
          <a:xfrm>
            <a:off x="-366504" y="5247643"/>
            <a:ext cx="1459498" cy="91440"/>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6" name="Parallelogram 95"/>
          <p:cNvSpPr/>
          <p:nvPr/>
        </p:nvSpPr>
        <p:spPr>
          <a:xfrm rot="20718242">
            <a:off x="3759200" y="4329764"/>
            <a:ext cx="449943" cy="478971"/>
          </a:xfrm>
          <a:prstGeom prst="parallelogram">
            <a:avLst>
              <a:gd name="adj" fmla="val 28226"/>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TextBox 96"/>
          <p:cNvSpPr txBox="1"/>
          <p:nvPr/>
        </p:nvSpPr>
        <p:spPr>
          <a:xfrm>
            <a:off x="3468915" y="5529915"/>
            <a:ext cx="1264192" cy="1200329"/>
          </a:xfrm>
          <a:prstGeom prst="rect">
            <a:avLst/>
          </a:prstGeom>
          <a:noFill/>
        </p:spPr>
        <p:txBody>
          <a:bodyPr wrap="none" rtlCol="0">
            <a:spAutoFit/>
          </a:bodyPr>
          <a:lstStyle/>
          <a:p>
            <a:r>
              <a:rPr lang="en-US" dirty="0">
                <a:solidFill>
                  <a:prstClr val="black"/>
                </a:solidFill>
              </a:rPr>
              <a:t>v</a:t>
            </a:r>
            <a:r>
              <a:rPr lang="en-US" dirty="0">
                <a:solidFill>
                  <a:prstClr val="black"/>
                </a:solidFill>
              </a:rPr>
              <a:t>ertical</a:t>
            </a:r>
          </a:p>
          <a:p>
            <a:r>
              <a:rPr lang="en-US" dirty="0">
                <a:solidFill>
                  <a:prstClr val="black"/>
                </a:solidFill>
              </a:rPr>
              <a:t>divergence </a:t>
            </a:r>
          </a:p>
          <a:p>
            <a:r>
              <a:rPr lang="en-US" dirty="0">
                <a:solidFill>
                  <a:prstClr val="black"/>
                </a:solidFill>
              </a:rPr>
              <a:t>&lt; 5 </a:t>
            </a:r>
            <a:r>
              <a:rPr lang="en-US" dirty="0" err="1">
                <a:solidFill>
                  <a:prstClr val="black"/>
                </a:solidFill>
              </a:rPr>
              <a:t>arcsec</a:t>
            </a:r>
            <a:endParaRPr lang="en-US" dirty="0">
              <a:solidFill>
                <a:prstClr val="black"/>
              </a:solidFill>
            </a:endParaRPr>
          </a:p>
          <a:p>
            <a:r>
              <a:rPr lang="en-US" dirty="0">
                <a:solidFill>
                  <a:prstClr val="black"/>
                </a:solidFill>
              </a:rPr>
              <a:t>(24 </a:t>
            </a:r>
            <a:r>
              <a:rPr lang="el-GR" dirty="0">
                <a:solidFill>
                  <a:prstClr val="black"/>
                </a:solidFill>
              </a:rPr>
              <a:t>μ</a:t>
            </a:r>
            <a:r>
              <a:rPr lang="en-US" dirty="0">
                <a:solidFill>
                  <a:prstClr val="black"/>
                </a:solidFill>
              </a:rPr>
              <a:t>Rad)</a:t>
            </a:r>
          </a:p>
        </p:txBody>
      </p:sp>
      <p:sp>
        <p:nvSpPr>
          <p:cNvPr id="98" name="TextBox 97"/>
          <p:cNvSpPr txBox="1"/>
          <p:nvPr/>
        </p:nvSpPr>
        <p:spPr>
          <a:xfrm>
            <a:off x="6016171" y="5595229"/>
            <a:ext cx="893193" cy="646331"/>
          </a:xfrm>
          <a:prstGeom prst="rect">
            <a:avLst/>
          </a:prstGeom>
          <a:noFill/>
        </p:spPr>
        <p:txBody>
          <a:bodyPr wrap="none" rtlCol="0">
            <a:spAutoFit/>
          </a:bodyPr>
          <a:lstStyle/>
          <a:p>
            <a:r>
              <a:rPr lang="en-US" dirty="0">
                <a:solidFill>
                  <a:prstClr val="black"/>
                </a:solidFill>
              </a:rPr>
              <a:t>15 </a:t>
            </a:r>
            <a:r>
              <a:rPr lang="el-GR" dirty="0">
                <a:solidFill>
                  <a:prstClr val="black"/>
                </a:solidFill>
              </a:rPr>
              <a:t>μ</a:t>
            </a:r>
            <a:r>
              <a:rPr lang="en-US" dirty="0">
                <a:solidFill>
                  <a:prstClr val="black"/>
                </a:solidFill>
              </a:rPr>
              <a:t>m</a:t>
            </a:r>
          </a:p>
          <a:p>
            <a:r>
              <a:rPr lang="en-US" dirty="0">
                <a:solidFill>
                  <a:prstClr val="black"/>
                </a:solidFill>
              </a:rPr>
              <a:t>pinhole</a:t>
            </a:r>
          </a:p>
        </p:txBody>
      </p:sp>
      <p:sp>
        <p:nvSpPr>
          <p:cNvPr id="99" name="Parallelogram 98"/>
          <p:cNvSpPr/>
          <p:nvPr/>
        </p:nvSpPr>
        <p:spPr>
          <a:xfrm rot="20718242">
            <a:off x="6135310" y="4338245"/>
            <a:ext cx="619656" cy="1063477"/>
          </a:xfrm>
          <a:prstGeom prst="parallelogram">
            <a:avLst>
              <a:gd name="adj" fmla="val 46814"/>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Rectangle 99"/>
          <p:cNvSpPr/>
          <p:nvPr/>
        </p:nvSpPr>
        <p:spPr>
          <a:xfrm>
            <a:off x="6448425" y="4822344"/>
            <a:ext cx="1843087"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1" name="Rectangle 100"/>
          <p:cNvSpPr/>
          <p:nvPr/>
        </p:nvSpPr>
        <p:spPr>
          <a:xfrm rot="-1680000">
            <a:off x="561438" y="5243859"/>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dirty="0">
                <a:solidFill>
                  <a:prstClr val="white"/>
                </a:solidFill>
              </a:rPr>
              <a:t>Si(333)</a:t>
            </a:r>
            <a:endParaRPr lang="en-US" dirty="0">
              <a:solidFill>
                <a:prstClr val="white"/>
              </a:solidFill>
            </a:endParaRPr>
          </a:p>
        </p:txBody>
      </p:sp>
      <p:sp>
        <p:nvSpPr>
          <p:cNvPr id="102" name="Rectangle 101"/>
          <p:cNvSpPr/>
          <p:nvPr/>
        </p:nvSpPr>
        <p:spPr>
          <a:xfrm rot="-1680000">
            <a:off x="426159" y="4047565"/>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dirty="0">
                <a:solidFill>
                  <a:prstClr val="white"/>
                </a:solidFill>
              </a:rPr>
              <a:t>Si(333)</a:t>
            </a:r>
            <a:endParaRPr lang="en-US" dirty="0">
              <a:solidFill>
                <a:prstClr val="white"/>
              </a:solidFill>
            </a:endParaRPr>
          </a:p>
        </p:txBody>
      </p:sp>
      <p:sp>
        <p:nvSpPr>
          <p:cNvPr id="103" name="TextBox 102"/>
          <p:cNvSpPr txBox="1"/>
          <p:nvPr/>
        </p:nvSpPr>
        <p:spPr>
          <a:xfrm>
            <a:off x="4709888" y="5609743"/>
            <a:ext cx="1025089" cy="646331"/>
          </a:xfrm>
          <a:prstGeom prst="rect">
            <a:avLst/>
          </a:prstGeom>
          <a:noFill/>
        </p:spPr>
        <p:txBody>
          <a:bodyPr wrap="none" rtlCol="0">
            <a:spAutoFit/>
          </a:bodyPr>
          <a:lstStyle/>
          <a:p>
            <a:pPr algn="ctr"/>
            <a:r>
              <a:rPr lang="en-US" dirty="0">
                <a:solidFill>
                  <a:prstClr val="black"/>
                </a:solidFill>
              </a:rPr>
              <a:t>Al </a:t>
            </a:r>
          </a:p>
          <a:p>
            <a:pPr algn="ctr"/>
            <a:r>
              <a:rPr lang="en-US" dirty="0">
                <a:solidFill>
                  <a:prstClr val="black"/>
                </a:solidFill>
              </a:rPr>
              <a:t>absorber</a:t>
            </a:r>
          </a:p>
        </p:txBody>
      </p:sp>
    </p:spTree>
    <p:extLst>
      <p:ext uri="{BB962C8B-B14F-4D97-AF65-F5344CB8AC3E}">
        <p14:creationId xmlns:p14="http://schemas.microsoft.com/office/powerpoint/2010/main" val="25550496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1143000"/>
          </a:xfrm>
        </p:spPr>
        <p:txBody>
          <a:bodyPr/>
          <a:lstStyle/>
          <a:p>
            <a:pPr eaLnBrk="1" hangingPunct="1"/>
            <a:r>
              <a:rPr lang="en-US" altLang="en-US" smtClean="0"/>
              <a:t>a “crystal” of horses</a:t>
            </a:r>
          </a:p>
        </p:txBody>
      </p:sp>
      <p:grpSp>
        <p:nvGrpSpPr>
          <p:cNvPr id="16387" name="Group 3"/>
          <p:cNvGrpSpPr>
            <a:grpSpLocks/>
          </p:cNvGrpSpPr>
          <p:nvPr/>
        </p:nvGrpSpPr>
        <p:grpSpPr bwMode="auto">
          <a:xfrm>
            <a:off x="461963" y="1143000"/>
            <a:ext cx="8220075" cy="5480050"/>
            <a:chOff x="291" y="720"/>
            <a:chExt cx="5178" cy="3452"/>
          </a:xfrm>
        </p:grpSpPr>
        <p:pic>
          <p:nvPicPr>
            <p:cNvPr id="16388" name="Picture 4"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 y="1583"/>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 y="1583"/>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 y="1583"/>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 y="1583"/>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 y="2446"/>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9"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 y="2446"/>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 y="2446"/>
              <a:ext cx="1295"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1"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 y="2446"/>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2"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 y="3309"/>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3"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 y="3309"/>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14"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8" y="3309"/>
              <a:ext cx="1295"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15"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 y="3309"/>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6"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 y="720"/>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17"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 y="720"/>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2" name="Picture 18"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 y="720"/>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19"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 y="720"/>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8396781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altLang="en-US" dirty="0" smtClean="0"/>
              <a:t>The Future of Structural Biology</a:t>
            </a:r>
            <a:endParaRPr lang="en-US" altLang="en-US" dirty="0" smtClean="0"/>
          </a:p>
        </p:txBody>
      </p:sp>
      <p:sp>
        <p:nvSpPr>
          <p:cNvPr id="695299" name="Rectangle 3"/>
          <p:cNvSpPr>
            <a:spLocks noGrp="1" noChangeArrowheads="1"/>
          </p:cNvSpPr>
          <p:nvPr>
            <p:ph type="body" idx="1"/>
          </p:nvPr>
        </p:nvSpPr>
        <p:spPr>
          <a:xfrm>
            <a:off x="773113" y="1700213"/>
            <a:ext cx="7913687" cy="4700587"/>
          </a:xfrm>
        </p:spPr>
        <p:txBody>
          <a:bodyPr/>
          <a:lstStyle/>
          <a:p>
            <a:pPr eaLnBrk="1" hangingPunct="1">
              <a:lnSpc>
                <a:spcPct val="150000"/>
              </a:lnSpc>
              <a:spcBef>
                <a:spcPts val="1200"/>
              </a:spcBef>
            </a:pPr>
            <a:r>
              <a:rPr lang="en-US" altLang="en-US" sz="3600" dirty="0" smtClean="0"/>
              <a:t>Multi-crystal data sets</a:t>
            </a:r>
          </a:p>
          <a:p>
            <a:pPr eaLnBrk="1" hangingPunct="1">
              <a:lnSpc>
                <a:spcPct val="150000"/>
              </a:lnSpc>
              <a:spcBef>
                <a:spcPts val="1200"/>
              </a:spcBef>
            </a:pPr>
            <a:r>
              <a:rPr lang="en-US" altLang="en-US" sz="3600" dirty="0" smtClean="0"/>
              <a:t>There </a:t>
            </a:r>
            <a:r>
              <a:rPr lang="en-US" altLang="en-US" sz="3600" dirty="0" smtClean="0"/>
              <a:t>is “life” below 1 </a:t>
            </a:r>
            <a:r>
              <a:rPr lang="el-GR" altLang="en-US" sz="3600" dirty="0" smtClean="0"/>
              <a:t>σ</a:t>
            </a:r>
            <a:endParaRPr lang="en-US" altLang="en-US" sz="3600" dirty="0" smtClean="0"/>
          </a:p>
          <a:p>
            <a:pPr eaLnBrk="1" hangingPunct="1">
              <a:lnSpc>
                <a:spcPct val="150000"/>
              </a:lnSpc>
              <a:spcBef>
                <a:spcPts val="1200"/>
              </a:spcBef>
            </a:pPr>
            <a:r>
              <a:rPr lang="en-US" altLang="en-US" sz="3600" dirty="0" smtClean="0"/>
              <a:t>Averaging </a:t>
            </a:r>
            <a:r>
              <a:rPr lang="en-US" altLang="en-US" sz="3600" dirty="0" smtClean="0"/>
              <a:t>destroys resolution</a:t>
            </a:r>
          </a:p>
          <a:p>
            <a:pPr eaLnBrk="1" hangingPunct="1">
              <a:lnSpc>
                <a:spcPct val="150000"/>
              </a:lnSpc>
              <a:spcBef>
                <a:spcPts val="1200"/>
              </a:spcBef>
            </a:pPr>
            <a:r>
              <a:rPr lang="en-US" altLang="en-US" sz="3600" dirty="0" smtClean="0"/>
              <a:t>structures of the future must be 4D</a:t>
            </a:r>
          </a:p>
        </p:txBody>
      </p:sp>
    </p:spTree>
    <p:extLst>
      <p:ext uri="{BB962C8B-B14F-4D97-AF65-F5344CB8AC3E}">
        <p14:creationId xmlns:p14="http://schemas.microsoft.com/office/powerpoint/2010/main" val="112870514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idx="4294967295"/>
          </p:nvPr>
        </p:nvSpPr>
        <p:spPr>
          <a:xfrm>
            <a:off x="609600" y="304800"/>
            <a:ext cx="8153400" cy="533400"/>
          </a:xfrm>
        </p:spPr>
        <p:txBody>
          <a:bodyPr/>
          <a:lstStyle/>
          <a:p>
            <a:pPr eaLnBrk="1" hangingPunct="1"/>
            <a:r>
              <a:rPr lang="en-US" altLang="en-US" sz="3600" smtClean="0"/>
              <a:t>100 fs damage “threshold”</a:t>
            </a:r>
          </a:p>
        </p:txBody>
      </p:sp>
      <p:pic>
        <p:nvPicPr>
          <p:cNvPr id="104451" name="Picture 3"/>
          <p:cNvPicPr>
            <a:picLocks noChangeAspect="1" noChangeArrowheads="1"/>
          </p:cNvPicPr>
          <p:nvPr/>
        </p:nvPicPr>
        <p:blipFill>
          <a:blip r:embed="rId2">
            <a:extLst>
              <a:ext uri="{28A0092B-C50C-407E-A947-70E740481C1C}">
                <a14:useLocalDpi xmlns:a14="http://schemas.microsoft.com/office/drawing/2010/main" val="0"/>
              </a:ext>
            </a:extLst>
          </a:blip>
          <a:srcRect l="8333" t="27580" r="8333" b="15016"/>
          <a:stretch>
            <a:fillRect/>
          </a:stretch>
        </p:blipFill>
        <p:spPr bwMode="auto">
          <a:xfrm>
            <a:off x="0" y="1125538"/>
            <a:ext cx="9144000" cy="524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452" name="Rectangle 4"/>
          <p:cNvSpPr>
            <a:spLocks noChangeArrowheads="1"/>
          </p:cNvSpPr>
          <p:nvPr/>
        </p:nvSpPr>
        <p:spPr bwMode="auto">
          <a:xfrm>
            <a:off x="3513138" y="1069975"/>
            <a:ext cx="2084387" cy="24606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04453" name="Text Box 5"/>
          <p:cNvSpPr txBox="1">
            <a:spLocks noChangeArrowheads="1"/>
          </p:cNvSpPr>
          <p:nvPr/>
        </p:nvSpPr>
        <p:spPr bwMode="auto">
          <a:xfrm>
            <a:off x="3421063" y="1312863"/>
            <a:ext cx="497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000">
                <a:solidFill>
                  <a:srgbClr val="000000"/>
                </a:solidFill>
                <a:cs typeface="Arial" pitchFamily="34" charset="0"/>
              </a:rPr>
              <a:t>Lomb </a:t>
            </a:r>
            <a:r>
              <a:rPr lang="en-US" altLang="en-US" sz="2000" i="1">
                <a:solidFill>
                  <a:srgbClr val="000000"/>
                </a:solidFill>
                <a:cs typeface="Arial" pitchFamily="34" charset="0"/>
              </a:rPr>
              <a:t>et al.</a:t>
            </a:r>
            <a:r>
              <a:rPr lang="en-US" altLang="en-US" sz="2000">
                <a:solidFill>
                  <a:srgbClr val="000000"/>
                </a:solidFill>
                <a:cs typeface="Arial" pitchFamily="34" charset="0"/>
              </a:rPr>
              <a:t> (2011) </a:t>
            </a:r>
            <a:r>
              <a:rPr lang="en-US" altLang="en-US" sz="2000" i="1">
                <a:solidFill>
                  <a:srgbClr val="000000"/>
                </a:solidFill>
                <a:cs typeface="Arial" pitchFamily="34" charset="0"/>
              </a:rPr>
              <a:t>Phys Rev B</a:t>
            </a:r>
            <a:r>
              <a:rPr lang="en-US" altLang="en-US" sz="2000">
                <a:solidFill>
                  <a:srgbClr val="000000"/>
                </a:solidFill>
                <a:cs typeface="Arial" pitchFamily="34" charset="0"/>
              </a:rPr>
              <a:t> </a:t>
            </a:r>
            <a:r>
              <a:rPr lang="en-US" altLang="en-US" sz="2000" b="1">
                <a:solidFill>
                  <a:srgbClr val="000000"/>
                </a:solidFill>
                <a:cs typeface="Arial" pitchFamily="34" charset="0"/>
              </a:rPr>
              <a:t>84</a:t>
            </a:r>
            <a:r>
              <a:rPr lang="en-US" altLang="en-US" sz="2000">
                <a:solidFill>
                  <a:srgbClr val="000000"/>
                </a:solidFill>
                <a:cs typeface="Arial" pitchFamily="34" charset="0"/>
              </a:rPr>
              <a:t>, 214111</a:t>
            </a:r>
          </a:p>
        </p:txBody>
      </p:sp>
    </p:spTree>
    <p:extLst>
      <p:ext uri="{BB962C8B-B14F-4D97-AF65-F5344CB8AC3E}">
        <p14:creationId xmlns:p14="http://schemas.microsoft.com/office/powerpoint/2010/main" val="41775302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idx="4294967295"/>
          </p:nvPr>
        </p:nvSpPr>
        <p:spPr>
          <a:xfrm>
            <a:off x="457200" y="155575"/>
            <a:ext cx="8229600" cy="1143000"/>
          </a:xfrm>
        </p:spPr>
        <p:txBody>
          <a:bodyPr/>
          <a:lstStyle/>
          <a:p>
            <a:pPr eaLnBrk="1" hangingPunct="1"/>
            <a:r>
              <a:rPr lang="en-US" altLang="en-US" sz="3600" smtClean="0"/>
              <a:t>Single-molecule imaging result</a:t>
            </a:r>
          </a:p>
        </p:txBody>
      </p:sp>
      <p:sp>
        <p:nvSpPr>
          <p:cNvPr id="105475" name="Text Box 10"/>
          <p:cNvSpPr txBox="1">
            <a:spLocks noChangeArrowheads="1"/>
          </p:cNvSpPr>
          <p:nvPr/>
        </p:nvSpPr>
        <p:spPr bwMode="auto">
          <a:xfrm>
            <a:off x="5826125" y="3395663"/>
            <a:ext cx="862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aseline="-25000">
                <a:solidFill>
                  <a:srgbClr val="FFFFFF"/>
                </a:solidFill>
                <a:ea typeface="ＭＳ Ｐゴシック" pitchFamily="34" charset="-128"/>
                <a:cs typeface="Arial" pitchFamily="34" charset="0"/>
              </a:rPr>
              <a:t>200 nm</a:t>
            </a:r>
          </a:p>
        </p:txBody>
      </p:sp>
      <p:sp>
        <p:nvSpPr>
          <p:cNvPr id="656388" name="TextBox 10"/>
          <p:cNvSpPr txBox="1">
            <a:spLocks noChangeArrowheads="1"/>
          </p:cNvSpPr>
          <p:nvPr/>
        </p:nvSpPr>
        <p:spPr bwMode="auto">
          <a:xfrm>
            <a:off x="6313488" y="6245225"/>
            <a:ext cx="18272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000000"/>
                </a:solidFill>
                <a:ea typeface="ＭＳ Ｐゴシック" pitchFamily="34" charset="-128"/>
                <a:cs typeface="Arial" pitchFamily="34" charset="0"/>
              </a:rPr>
              <a:t>Resolution ~2 mm</a:t>
            </a:r>
          </a:p>
        </p:txBody>
      </p:sp>
      <p:pic>
        <p:nvPicPr>
          <p:cNvPr id="656389" name="Picture 5" descr="Tire Michelin 255/70R18 Cross Terrain 112S 4 pl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250" y="2363788"/>
            <a:ext cx="4035425"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390" name="TextBox 8"/>
          <p:cNvSpPr txBox="1">
            <a:spLocks noChangeArrowheads="1"/>
          </p:cNvSpPr>
          <p:nvPr/>
        </p:nvSpPr>
        <p:spPr bwMode="auto">
          <a:xfrm>
            <a:off x="241300" y="1582738"/>
            <a:ext cx="6299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808080"/>
                </a:solidFill>
                <a:ea typeface="ＭＳ Ｐゴシック" pitchFamily="34" charset="-128"/>
                <a:cs typeface="Arial" pitchFamily="34" charset="0"/>
              </a:rPr>
              <a:t>2.5 eV   0.1 s  Michelin  </a:t>
            </a:r>
            <a:r>
              <a:rPr lang="pt-BR" altLang="en-US" sz="2400" baseline="-25000">
                <a:solidFill>
                  <a:srgbClr val="808080"/>
                </a:solidFill>
                <a:ea typeface="ＭＳ Ｐゴシック" pitchFamily="34" charset="-128"/>
                <a:cs typeface="Arial" pitchFamily="34" charset="0"/>
              </a:rPr>
              <a:t>P255/70R18 LTX A/S 112T BSW</a:t>
            </a:r>
          </a:p>
          <a:p>
            <a:pPr eaLnBrk="1" hangingPunct="1">
              <a:spcBef>
                <a:spcPct val="0"/>
              </a:spcBef>
              <a:buFontTx/>
              <a:buNone/>
            </a:pPr>
            <a:endParaRPr lang="en-US" altLang="en-US" sz="2400" baseline="-25000">
              <a:solidFill>
                <a:srgbClr val="808080"/>
              </a:solidFill>
              <a:ea typeface="ＭＳ Ｐゴシック" pitchFamily="34" charset="-128"/>
              <a:cs typeface="Arial" pitchFamily="34" charset="0"/>
            </a:endParaRPr>
          </a:p>
        </p:txBody>
      </p:sp>
      <p:sp>
        <p:nvSpPr>
          <p:cNvPr id="656391" name="Text Box 7"/>
          <p:cNvSpPr txBox="1">
            <a:spLocks noChangeArrowheads="1"/>
          </p:cNvSpPr>
          <p:nvPr/>
        </p:nvSpPr>
        <p:spPr bwMode="auto">
          <a:xfrm>
            <a:off x="6408738" y="2838450"/>
            <a:ext cx="2281237"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cs typeface="Arial" pitchFamily="34" charset="0"/>
              </a:rPr>
              <a:t>to what </a:t>
            </a:r>
          </a:p>
          <a:p>
            <a:pPr eaLnBrk="1" hangingPunct="1">
              <a:spcBef>
                <a:spcPct val="0"/>
              </a:spcBef>
              <a:buFontTx/>
              <a:buNone/>
            </a:pPr>
            <a:r>
              <a:rPr lang="en-US" altLang="en-US">
                <a:solidFill>
                  <a:srgbClr val="000000"/>
                </a:solidFill>
                <a:cs typeface="Arial" pitchFamily="34" charset="0"/>
              </a:rPr>
              <a:t>resolution</a:t>
            </a:r>
          </a:p>
          <a:p>
            <a:pPr eaLnBrk="1" hangingPunct="1">
              <a:spcBef>
                <a:spcPct val="0"/>
              </a:spcBef>
              <a:buFontTx/>
              <a:buNone/>
            </a:pPr>
            <a:r>
              <a:rPr lang="en-US" altLang="en-US">
                <a:solidFill>
                  <a:srgbClr val="000000"/>
                </a:solidFill>
                <a:cs typeface="Arial" pitchFamily="34" charset="0"/>
              </a:rPr>
              <a:t>is this</a:t>
            </a:r>
          </a:p>
          <a:p>
            <a:pPr eaLnBrk="1" hangingPunct="1">
              <a:spcBef>
                <a:spcPct val="0"/>
              </a:spcBef>
              <a:buFontTx/>
              <a:buNone/>
            </a:pPr>
            <a:r>
              <a:rPr lang="en-US" altLang="en-US">
                <a:solidFill>
                  <a:srgbClr val="000000"/>
                </a:solidFill>
                <a:cs typeface="Arial" pitchFamily="34" charset="0"/>
              </a:rPr>
              <a:t>interesting?</a:t>
            </a:r>
          </a:p>
        </p:txBody>
      </p:sp>
    </p:spTree>
    <p:extLst>
      <p:ext uri="{BB962C8B-B14F-4D97-AF65-F5344CB8AC3E}">
        <p14:creationId xmlns:p14="http://schemas.microsoft.com/office/powerpoint/2010/main" val="15976766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563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63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63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6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88" grpId="0"/>
      <p:bldP spid="656390" grpId="0"/>
      <p:bldP spid="656391"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idx="4294967295"/>
          </p:nvPr>
        </p:nvSpPr>
        <p:spPr>
          <a:xfrm>
            <a:off x="457200" y="155575"/>
            <a:ext cx="8229600" cy="1143000"/>
          </a:xfrm>
        </p:spPr>
        <p:txBody>
          <a:bodyPr/>
          <a:lstStyle/>
          <a:p>
            <a:pPr eaLnBrk="1" hangingPunct="1"/>
            <a:r>
              <a:rPr lang="en-US" altLang="en-US" sz="3600" smtClean="0"/>
              <a:t>Snapshot from single virus particle</a:t>
            </a:r>
          </a:p>
        </p:txBody>
      </p:sp>
      <p:pic>
        <p:nvPicPr>
          <p:cNvPr id="1064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1666875"/>
            <a:ext cx="56007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Box 7"/>
          <p:cNvSpPr txBox="1">
            <a:spLocks noChangeArrowheads="1"/>
          </p:cNvSpPr>
          <p:nvPr/>
        </p:nvSpPr>
        <p:spPr bwMode="auto">
          <a:xfrm>
            <a:off x="4181475" y="5414963"/>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000000"/>
                </a:solidFill>
                <a:ea typeface="ＭＳ Ｐゴシック" pitchFamily="34" charset="-128"/>
                <a:cs typeface="Arial" pitchFamily="34" charset="0"/>
              </a:rPr>
              <a:t>TEM</a:t>
            </a:r>
          </a:p>
        </p:txBody>
      </p:sp>
      <p:sp>
        <p:nvSpPr>
          <p:cNvPr id="106501" name="TextBox 8"/>
          <p:cNvSpPr txBox="1">
            <a:spLocks noChangeArrowheads="1"/>
          </p:cNvSpPr>
          <p:nvPr/>
        </p:nvSpPr>
        <p:spPr bwMode="auto">
          <a:xfrm>
            <a:off x="241300" y="1833563"/>
            <a:ext cx="411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808080"/>
                </a:solidFill>
                <a:ea typeface="ＭＳ Ｐゴシック" pitchFamily="34" charset="-128"/>
                <a:cs typeface="Arial" pitchFamily="34" charset="0"/>
              </a:rPr>
              <a:t>2 keV  LCLS  200 fs  Mimi virus single-shot.</a:t>
            </a:r>
          </a:p>
        </p:txBody>
      </p:sp>
      <p:grpSp>
        <p:nvGrpSpPr>
          <p:cNvPr id="106502" name="Group 11"/>
          <p:cNvGrpSpPr>
            <a:grpSpLocks/>
          </p:cNvGrpSpPr>
          <p:nvPr/>
        </p:nvGrpSpPr>
        <p:grpSpPr bwMode="auto">
          <a:xfrm>
            <a:off x="5689600" y="1708150"/>
            <a:ext cx="3271838" cy="2901950"/>
            <a:chOff x="3607" y="2079"/>
            <a:chExt cx="2061" cy="1828"/>
          </a:xfrm>
        </p:grpSpPr>
        <p:pic>
          <p:nvPicPr>
            <p:cNvPr id="106505" name="Picture 22" descr="modes_removed-1"/>
            <p:cNvPicPr>
              <a:picLocks noChangeAspect="1" noChangeArrowheads="1"/>
            </p:cNvPicPr>
            <p:nvPr/>
          </p:nvPicPr>
          <p:blipFill>
            <a:blip r:embed="rId4">
              <a:extLst>
                <a:ext uri="{28A0092B-C50C-407E-A947-70E740481C1C}">
                  <a14:useLocalDpi xmlns:a14="http://schemas.microsoft.com/office/drawing/2010/main" val="0"/>
                </a:ext>
              </a:extLst>
            </a:blip>
            <a:srcRect l="39365" t="38095" r="29524" b="34285"/>
            <a:stretch>
              <a:fillRect/>
            </a:stretch>
          </p:blipFill>
          <p:spPr bwMode="auto">
            <a:xfrm>
              <a:off x="3607" y="2079"/>
              <a:ext cx="2061" cy="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6" name="Text Box 10"/>
            <p:cNvSpPr txBox="1">
              <a:spLocks noChangeArrowheads="1"/>
            </p:cNvSpPr>
            <p:nvPr/>
          </p:nvSpPr>
          <p:spPr bwMode="auto">
            <a:xfrm>
              <a:off x="3670" y="2139"/>
              <a:ext cx="40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aseline="-25000">
                  <a:solidFill>
                    <a:srgbClr val="FFFFFF"/>
                  </a:solidFill>
                  <a:ea typeface="ＭＳ Ｐゴシック" pitchFamily="34" charset="-128"/>
                  <a:cs typeface="Arial" pitchFamily="34" charset="0"/>
                </a:rPr>
                <a:t>200 nm</a:t>
              </a:r>
            </a:p>
          </p:txBody>
        </p:sp>
        <p:sp>
          <p:nvSpPr>
            <p:cNvPr id="106507" name="Line 24"/>
            <p:cNvSpPr>
              <a:spLocks noChangeShapeType="1"/>
            </p:cNvSpPr>
            <p:nvPr/>
          </p:nvSpPr>
          <p:spPr bwMode="auto">
            <a:xfrm>
              <a:off x="3748" y="2351"/>
              <a:ext cx="412" cy="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cs typeface="Arial" pitchFamily="34" charset="0"/>
              </a:endParaRPr>
            </a:p>
          </p:txBody>
        </p:sp>
        <p:sp>
          <p:nvSpPr>
            <p:cNvPr id="106508" name="TextBox 9"/>
            <p:cNvSpPr txBox="1">
              <a:spLocks noChangeArrowheads="1"/>
            </p:cNvSpPr>
            <p:nvPr/>
          </p:nvSpPr>
          <p:spPr bwMode="auto">
            <a:xfrm>
              <a:off x="3891" y="3668"/>
              <a:ext cx="13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808080"/>
                  </a:solidFill>
                  <a:ea typeface="ＭＳ Ｐゴシック" pitchFamily="34" charset="-128"/>
                  <a:cs typeface="Arial" pitchFamily="34" charset="0"/>
                </a:rPr>
                <a:t>Reconstructed image</a:t>
              </a:r>
            </a:p>
          </p:txBody>
        </p:sp>
      </p:grpSp>
      <p:sp>
        <p:nvSpPr>
          <p:cNvPr id="106503" name="TextBox 10"/>
          <p:cNvSpPr txBox="1">
            <a:spLocks noChangeArrowheads="1"/>
          </p:cNvSpPr>
          <p:nvPr/>
        </p:nvSpPr>
        <p:spPr bwMode="auto">
          <a:xfrm>
            <a:off x="6249988" y="4592638"/>
            <a:ext cx="17065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000000"/>
                </a:solidFill>
                <a:ea typeface="ＭＳ Ｐゴシック" pitchFamily="34" charset="-128"/>
                <a:cs typeface="Arial" pitchFamily="34" charset="0"/>
              </a:rPr>
              <a:t>Resolution 20nm</a:t>
            </a:r>
          </a:p>
        </p:txBody>
      </p:sp>
      <p:sp>
        <p:nvSpPr>
          <p:cNvPr id="106504" name="Rectangle 12"/>
          <p:cNvSpPr>
            <a:spLocks noChangeArrowheads="1"/>
          </p:cNvSpPr>
          <p:nvPr/>
        </p:nvSpPr>
        <p:spPr bwMode="auto">
          <a:xfrm>
            <a:off x="6684963" y="6240463"/>
            <a:ext cx="24590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Seibert, </a:t>
            </a:r>
            <a:r>
              <a:rPr lang="en-US" altLang="en-US" sz="1800" i="1">
                <a:solidFill>
                  <a:srgbClr val="000000"/>
                </a:solidFill>
                <a:cs typeface="Arial" pitchFamily="34" charset="0"/>
              </a:rPr>
              <a:t>et al.</a:t>
            </a:r>
            <a:r>
              <a:rPr lang="en-US" altLang="en-US" sz="1800">
                <a:solidFill>
                  <a:srgbClr val="000000"/>
                </a:solidFill>
                <a:cs typeface="Arial" pitchFamily="34" charset="0"/>
              </a:rPr>
              <a:t> (2011). </a:t>
            </a:r>
            <a:r>
              <a:rPr lang="en-US" altLang="en-US" sz="1800" i="1">
                <a:solidFill>
                  <a:srgbClr val="000000"/>
                </a:solidFill>
                <a:cs typeface="Arial" pitchFamily="34" charset="0"/>
              </a:rPr>
              <a:t>Nature</a:t>
            </a:r>
            <a:r>
              <a:rPr lang="en-US" altLang="en-US" sz="1800">
                <a:solidFill>
                  <a:srgbClr val="000000"/>
                </a:solidFill>
                <a:cs typeface="Arial" pitchFamily="34" charset="0"/>
              </a:rPr>
              <a:t> </a:t>
            </a:r>
            <a:r>
              <a:rPr lang="en-US" altLang="en-US" sz="1800" b="1">
                <a:solidFill>
                  <a:srgbClr val="000000"/>
                </a:solidFill>
                <a:cs typeface="Arial" pitchFamily="34" charset="0"/>
              </a:rPr>
              <a:t>470</a:t>
            </a:r>
            <a:r>
              <a:rPr lang="en-US" altLang="en-US" sz="1800">
                <a:solidFill>
                  <a:srgbClr val="000000"/>
                </a:solidFill>
                <a:cs typeface="Arial" pitchFamily="34" charset="0"/>
              </a:rPr>
              <a:t>, 78-81. </a:t>
            </a:r>
          </a:p>
        </p:txBody>
      </p:sp>
    </p:spTree>
    <p:extLst>
      <p:ext uri="{BB962C8B-B14F-4D97-AF65-F5344CB8AC3E}">
        <p14:creationId xmlns:p14="http://schemas.microsoft.com/office/powerpoint/2010/main" val="3596936294"/>
      </p:ext>
    </p:extLst>
  </p:cSld>
  <p:clrMapOvr>
    <a:masterClrMapping/>
  </p:clrMapOvr>
  <p:transition spd="slow"/>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Beam Flicker</a:t>
            </a:r>
          </a:p>
        </p:txBody>
      </p:sp>
      <p:graphicFrame>
        <p:nvGraphicFramePr>
          <p:cNvPr id="166915"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55298"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6916" name="Text Box 4"/>
          <p:cNvSpPr txBox="1">
            <a:spLocks noChangeArrowheads="1"/>
          </p:cNvSpPr>
          <p:nvPr/>
        </p:nvSpPr>
        <p:spPr bwMode="auto">
          <a:xfrm>
            <a:off x="3570288" y="6057900"/>
            <a:ext cx="2698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time (seconds)</a:t>
            </a:r>
          </a:p>
        </p:txBody>
      </p:sp>
      <p:sp>
        <p:nvSpPr>
          <p:cNvPr id="166917" name="Text Box 5"/>
          <p:cNvSpPr txBox="1">
            <a:spLocks noChangeArrowheads="1"/>
          </p:cNvSpPr>
          <p:nvPr/>
        </p:nvSpPr>
        <p:spPr bwMode="auto">
          <a:xfrm rot="-5400000">
            <a:off x="-999331" y="3075782"/>
            <a:ext cx="279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normalized flux</a:t>
            </a:r>
          </a:p>
        </p:txBody>
      </p:sp>
    </p:spTree>
    <p:extLst>
      <p:ext uri="{BB962C8B-B14F-4D97-AF65-F5344CB8AC3E}">
        <p14:creationId xmlns:p14="http://schemas.microsoft.com/office/powerpoint/2010/main" val="2626228515"/>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Beam Flicker</a:t>
            </a:r>
          </a:p>
        </p:txBody>
      </p:sp>
      <p:graphicFrame>
        <p:nvGraphicFramePr>
          <p:cNvPr id="167939"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56322"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7940" name="Text Box 4"/>
          <p:cNvSpPr txBox="1">
            <a:spLocks noChangeArrowheads="1"/>
          </p:cNvSpPr>
          <p:nvPr/>
        </p:nvSpPr>
        <p:spPr bwMode="auto">
          <a:xfrm>
            <a:off x="3570288" y="6057900"/>
            <a:ext cx="2698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time (seconds)</a:t>
            </a:r>
          </a:p>
        </p:txBody>
      </p:sp>
      <p:sp>
        <p:nvSpPr>
          <p:cNvPr id="167941" name="Text Box 5"/>
          <p:cNvSpPr txBox="1">
            <a:spLocks noChangeArrowheads="1"/>
          </p:cNvSpPr>
          <p:nvPr/>
        </p:nvSpPr>
        <p:spPr bwMode="auto">
          <a:xfrm rot="-5400000">
            <a:off x="-999331" y="3075782"/>
            <a:ext cx="279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normalized flux</a:t>
            </a:r>
          </a:p>
        </p:txBody>
      </p:sp>
      <p:sp>
        <p:nvSpPr>
          <p:cNvPr id="167942" name="Line 6"/>
          <p:cNvSpPr>
            <a:spLocks noChangeShapeType="1"/>
          </p:cNvSpPr>
          <p:nvPr/>
        </p:nvSpPr>
        <p:spPr bwMode="auto">
          <a:xfrm flipH="1">
            <a:off x="6613525" y="1143000"/>
            <a:ext cx="865188" cy="998538"/>
          </a:xfrm>
          <a:prstGeom prst="line">
            <a:avLst/>
          </a:prstGeom>
          <a:noFill/>
          <a:ln w="571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943" name="Text Box 7"/>
          <p:cNvSpPr txBox="1">
            <a:spLocks noChangeArrowheads="1"/>
          </p:cNvSpPr>
          <p:nvPr/>
        </p:nvSpPr>
        <p:spPr bwMode="auto">
          <a:xfrm>
            <a:off x="7478713" y="752475"/>
            <a:ext cx="136525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50000"/>
              </a:lnSpc>
              <a:spcBef>
                <a:spcPct val="50000"/>
              </a:spcBef>
              <a:buFontTx/>
              <a:buNone/>
            </a:pPr>
            <a:r>
              <a:rPr lang="en-US" altLang="en-US" sz="1800"/>
              <a:t>pinhole</a:t>
            </a:r>
          </a:p>
          <a:p>
            <a:pPr eaLnBrk="1" hangingPunct="1">
              <a:lnSpc>
                <a:spcPct val="50000"/>
              </a:lnSpc>
              <a:spcBef>
                <a:spcPct val="50000"/>
              </a:spcBef>
              <a:buFontTx/>
              <a:buNone/>
            </a:pPr>
            <a:r>
              <a:rPr lang="en-US" altLang="en-US" sz="1800"/>
              <a:t>removed</a:t>
            </a:r>
          </a:p>
        </p:txBody>
      </p:sp>
    </p:spTree>
    <p:extLst>
      <p:ext uri="{BB962C8B-B14F-4D97-AF65-F5344CB8AC3E}">
        <p14:creationId xmlns:p14="http://schemas.microsoft.com/office/powerpoint/2010/main" val="942542224"/>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ChangeArrowheads="1"/>
          </p:cNvSpPr>
          <p:nvPr/>
        </p:nvSpPr>
        <p:spPr bwMode="auto">
          <a:xfrm>
            <a:off x="4251325" y="4386263"/>
            <a:ext cx="157163" cy="519112"/>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6675"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56676"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56677"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8" name="Line 6"/>
          <p:cNvSpPr>
            <a:spLocks noChangeShapeType="1"/>
          </p:cNvSpPr>
          <p:nvPr/>
        </p:nvSpPr>
        <p:spPr bwMode="auto">
          <a:xfrm>
            <a:off x="1709738" y="4276725"/>
            <a:ext cx="2698750" cy="0"/>
          </a:xfrm>
          <a:prstGeom prst="line">
            <a:avLst/>
          </a:prstGeom>
          <a:noFill/>
          <a:ln w="635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679"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680" name="Rectangle 8"/>
          <p:cNvSpPr>
            <a:spLocks noChangeArrowheads="1"/>
          </p:cNvSpPr>
          <p:nvPr/>
        </p:nvSpPr>
        <p:spPr bwMode="auto">
          <a:xfrm>
            <a:off x="4251325" y="377190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424032875"/>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4251325" y="440055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7699"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57700"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57701"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2" name="Line 6"/>
          <p:cNvSpPr>
            <a:spLocks noChangeShapeType="1"/>
          </p:cNvSpPr>
          <p:nvPr/>
        </p:nvSpPr>
        <p:spPr bwMode="auto">
          <a:xfrm>
            <a:off x="1709738" y="4276725"/>
            <a:ext cx="2698750" cy="0"/>
          </a:xfrm>
          <a:prstGeom prst="line">
            <a:avLst/>
          </a:prstGeom>
          <a:noFill/>
          <a:ln w="889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703"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704" name="Rectangle 8"/>
          <p:cNvSpPr>
            <a:spLocks noChangeArrowheads="1"/>
          </p:cNvSpPr>
          <p:nvPr/>
        </p:nvSpPr>
        <p:spPr bwMode="auto">
          <a:xfrm>
            <a:off x="4251325" y="3743325"/>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3013510261"/>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4251325" y="440055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8723"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58724"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58725"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6" name="Line 6"/>
          <p:cNvSpPr>
            <a:spLocks noChangeShapeType="1"/>
          </p:cNvSpPr>
          <p:nvPr/>
        </p:nvSpPr>
        <p:spPr bwMode="auto">
          <a:xfrm>
            <a:off x="1709738" y="4276725"/>
            <a:ext cx="2698750" cy="0"/>
          </a:xfrm>
          <a:prstGeom prst="line">
            <a:avLst/>
          </a:prstGeom>
          <a:noFill/>
          <a:ln w="762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27"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28" name="Rectangle 8"/>
          <p:cNvSpPr>
            <a:spLocks noChangeArrowheads="1"/>
          </p:cNvSpPr>
          <p:nvPr/>
        </p:nvSpPr>
        <p:spPr bwMode="auto">
          <a:xfrm>
            <a:off x="4251325" y="3757613"/>
            <a:ext cx="157163" cy="519112"/>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3211282838"/>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4251325" y="4386263"/>
            <a:ext cx="157163" cy="519112"/>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9747"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59748"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59749"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Line 6"/>
          <p:cNvSpPr>
            <a:spLocks noChangeShapeType="1"/>
          </p:cNvSpPr>
          <p:nvPr/>
        </p:nvSpPr>
        <p:spPr bwMode="auto">
          <a:xfrm>
            <a:off x="1709738" y="4276725"/>
            <a:ext cx="2698750" cy="0"/>
          </a:xfrm>
          <a:prstGeom prst="line">
            <a:avLst/>
          </a:prstGeom>
          <a:noFill/>
          <a:ln w="635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51"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52" name="Rectangle 8"/>
          <p:cNvSpPr>
            <a:spLocks noChangeArrowheads="1"/>
          </p:cNvSpPr>
          <p:nvPr/>
        </p:nvSpPr>
        <p:spPr bwMode="auto">
          <a:xfrm>
            <a:off x="4251325" y="377190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392289454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0"/>
            <a:ext cx="8229600" cy="1143000"/>
          </a:xfrm>
        </p:spPr>
        <p:txBody>
          <a:bodyPr/>
          <a:lstStyle/>
          <a:p>
            <a:pPr eaLnBrk="1" hangingPunct="1"/>
            <a:r>
              <a:rPr lang="en-US" altLang="en-US" smtClean="0"/>
              <a:t>realistic “crystal” of horses</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141413"/>
            <a:ext cx="8226425" cy="548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301895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4251325" y="440055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0771"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60772"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60773"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4" name="Line 6"/>
          <p:cNvSpPr>
            <a:spLocks noChangeShapeType="1"/>
          </p:cNvSpPr>
          <p:nvPr/>
        </p:nvSpPr>
        <p:spPr bwMode="auto">
          <a:xfrm>
            <a:off x="1709738" y="4276725"/>
            <a:ext cx="2698750" cy="0"/>
          </a:xfrm>
          <a:prstGeom prst="line">
            <a:avLst/>
          </a:prstGeom>
          <a:noFill/>
          <a:ln w="889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775"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776" name="Rectangle 8"/>
          <p:cNvSpPr>
            <a:spLocks noChangeArrowheads="1"/>
          </p:cNvSpPr>
          <p:nvPr/>
        </p:nvSpPr>
        <p:spPr bwMode="auto">
          <a:xfrm>
            <a:off x="4251325" y="3743325"/>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3897463287"/>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4251325" y="440055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1795"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61796"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61797"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8" name="Line 6"/>
          <p:cNvSpPr>
            <a:spLocks noChangeShapeType="1"/>
          </p:cNvSpPr>
          <p:nvPr/>
        </p:nvSpPr>
        <p:spPr bwMode="auto">
          <a:xfrm>
            <a:off x="1709738" y="4276725"/>
            <a:ext cx="2698750" cy="0"/>
          </a:xfrm>
          <a:prstGeom prst="line">
            <a:avLst/>
          </a:prstGeom>
          <a:noFill/>
          <a:ln w="762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799"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800" name="Rectangle 8"/>
          <p:cNvSpPr>
            <a:spLocks noChangeArrowheads="1"/>
          </p:cNvSpPr>
          <p:nvPr/>
        </p:nvSpPr>
        <p:spPr bwMode="auto">
          <a:xfrm>
            <a:off x="4251325" y="3757613"/>
            <a:ext cx="157163" cy="519112"/>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515667355"/>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ChangeArrowheads="1"/>
          </p:cNvSpPr>
          <p:nvPr/>
        </p:nvSpPr>
        <p:spPr bwMode="auto">
          <a:xfrm>
            <a:off x="4251325" y="4386263"/>
            <a:ext cx="157163" cy="519112"/>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2819"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62820"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62821"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2" name="Line 6"/>
          <p:cNvSpPr>
            <a:spLocks noChangeShapeType="1"/>
          </p:cNvSpPr>
          <p:nvPr/>
        </p:nvSpPr>
        <p:spPr bwMode="auto">
          <a:xfrm>
            <a:off x="1709738" y="4276725"/>
            <a:ext cx="2698750" cy="0"/>
          </a:xfrm>
          <a:prstGeom prst="line">
            <a:avLst/>
          </a:prstGeom>
          <a:noFill/>
          <a:ln w="635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23"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24" name="Rectangle 8"/>
          <p:cNvSpPr>
            <a:spLocks noChangeArrowheads="1"/>
          </p:cNvSpPr>
          <p:nvPr/>
        </p:nvSpPr>
        <p:spPr bwMode="auto">
          <a:xfrm>
            <a:off x="4251325" y="377190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1177258295"/>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4251325" y="440055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3843"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63844"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63845"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6" name="Line 6"/>
          <p:cNvSpPr>
            <a:spLocks noChangeShapeType="1"/>
          </p:cNvSpPr>
          <p:nvPr/>
        </p:nvSpPr>
        <p:spPr bwMode="auto">
          <a:xfrm>
            <a:off x="1709738" y="4276725"/>
            <a:ext cx="2698750" cy="0"/>
          </a:xfrm>
          <a:prstGeom prst="line">
            <a:avLst/>
          </a:prstGeom>
          <a:noFill/>
          <a:ln w="889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47"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48" name="Rectangle 8"/>
          <p:cNvSpPr>
            <a:spLocks noChangeArrowheads="1"/>
          </p:cNvSpPr>
          <p:nvPr/>
        </p:nvSpPr>
        <p:spPr bwMode="auto">
          <a:xfrm>
            <a:off x="4251325" y="3743325"/>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4010458243"/>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4251325" y="440055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4867"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64868"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64869"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0" name="Line 6"/>
          <p:cNvSpPr>
            <a:spLocks noChangeShapeType="1"/>
          </p:cNvSpPr>
          <p:nvPr/>
        </p:nvSpPr>
        <p:spPr bwMode="auto">
          <a:xfrm>
            <a:off x="1709738" y="4276725"/>
            <a:ext cx="2698750" cy="0"/>
          </a:xfrm>
          <a:prstGeom prst="line">
            <a:avLst/>
          </a:prstGeom>
          <a:noFill/>
          <a:ln w="762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871"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872" name="Rectangle 8"/>
          <p:cNvSpPr>
            <a:spLocks noChangeArrowheads="1"/>
          </p:cNvSpPr>
          <p:nvPr/>
        </p:nvSpPr>
        <p:spPr bwMode="auto">
          <a:xfrm>
            <a:off x="4251325" y="3757613"/>
            <a:ext cx="157163" cy="519112"/>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950865431"/>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4251325" y="4386263"/>
            <a:ext cx="157163" cy="519112"/>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5891"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65892"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65893"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4" name="Line 6"/>
          <p:cNvSpPr>
            <a:spLocks noChangeShapeType="1"/>
          </p:cNvSpPr>
          <p:nvPr/>
        </p:nvSpPr>
        <p:spPr bwMode="auto">
          <a:xfrm>
            <a:off x="1709738" y="4276725"/>
            <a:ext cx="2698750" cy="0"/>
          </a:xfrm>
          <a:prstGeom prst="line">
            <a:avLst/>
          </a:prstGeom>
          <a:noFill/>
          <a:ln w="635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895"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896" name="Rectangle 8"/>
          <p:cNvSpPr>
            <a:spLocks noChangeArrowheads="1"/>
          </p:cNvSpPr>
          <p:nvPr/>
        </p:nvSpPr>
        <p:spPr bwMode="auto">
          <a:xfrm>
            <a:off x="4251325" y="377190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88670843"/>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85800" y="0"/>
            <a:ext cx="7772400" cy="1143000"/>
          </a:xfrm>
          <a:noFill/>
        </p:spPr>
        <p:txBody>
          <a:bodyPr/>
          <a:lstStyle/>
          <a:p>
            <a:pPr eaLnBrk="1" hangingPunct="1"/>
            <a:r>
              <a:rPr lang="en-US" altLang="en-US" sz="5400" dirty="0" smtClean="0"/>
              <a:t>Minimum exposure time</a:t>
            </a:r>
          </a:p>
        </p:txBody>
      </p:sp>
      <p:graphicFrame>
        <p:nvGraphicFramePr>
          <p:cNvPr id="167939" name="Object 3"/>
          <p:cNvGraphicFramePr>
            <a:graphicFrameLocks noChangeAspect="1"/>
          </p:cNvGraphicFramePr>
          <p:nvPr>
            <p:extLst>
              <p:ext uri="{D42A27DB-BD31-4B8C-83A1-F6EECF244321}">
                <p14:modId xmlns:p14="http://schemas.microsoft.com/office/powerpoint/2010/main" val="1229129705"/>
              </p:ext>
            </p:extLst>
          </p:nvPr>
        </p:nvGraphicFramePr>
        <p:xfrm>
          <a:off x="726197" y="938213"/>
          <a:ext cx="7937500" cy="5694362"/>
        </p:xfrm>
        <a:graphic>
          <a:graphicData uri="http://schemas.openxmlformats.org/presentationml/2006/ole">
            <mc:AlternateContent xmlns:mc="http://schemas.openxmlformats.org/markup-compatibility/2006">
              <mc:Choice xmlns:v="urn:schemas-microsoft-com:vml" Requires="v">
                <p:oleObj spid="_x0000_s57346"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726197"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7940" name="Text Box 4"/>
          <p:cNvSpPr txBox="1">
            <a:spLocks noChangeArrowheads="1"/>
          </p:cNvSpPr>
          <p:nvPr/>
        </p:nvSpPr>
        <p:spPr bwMode="auto">
          <a:xfrm>
            <a:off x="3159407" y="6057900"/>
            <a:ext cx="352051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t>Exposure time (</a:t>
            </a:r>
            <a:r>
              <a:rPr lang="en-US" altLang="en-US" sz="2800" b="1" dirty="0" err="1" smtClean="0"/>
              <a:t>ms</a:t>
            </a:r>
            <a:r>
              <a:rPr lang="en-US" altLang="en-US" sz="2800" b="1" dirty="0" smtClean="0"/>
              <a:t>)</a:t>
            </a:r>
            <a:endParaRPr lang="en-US" altLang="en-US" sz="2800" b="1" dirty="0"/>
          </a:p>
        </p:txBody>
      </p:sp>
      <p:sp>
        <p:nvSpPr>
          <p:cNvPr id="167941" name="Text Box 5"/>
          <p:cNvSpPr txBox="1">
            <a:spLocks noChangeArrowheads="1"/>
          </p:cNvSpPr>
          <p:nvPr/>
        </p:nvSpPr>
        <p:spPr bwMode="auto">
          <a:xfrm rot="-5400000">
            <a:off x="-745427" y="3073728"/>
            <a:ext cx="228620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t>Overall I/</a:t>
            </a:r>
            <a:r>
              <a:rPr lang="el-GR" altLang="en-US" sz="2800" b="1" dirty="0" smtClean="0"/>
              <a:t>σ</a:t>
            </a:r>
            <a:r>
              <a:rPr lang="en-US" altLang="en-US" sz="2800" b="1" dirty="0" smtClean="0"/>
              <a:t>(I)</a:t>
            </a:r>
            <a:endParaRPr lang="en-US" altLang="en-US" sz="2800" b="1" dirty="0"/>
          </a:p>
        </p:txBody>
      </p:sp>
      <p:sp>
        <p:nvSpPr>
          <p:cNvPr id="2" name="TextBox 1"/>
          <p:cNvSpPr txBox="1"/>
          <p:nvPr/>
        </p:nvSpPr>
        <p:spPr>
          <a:xfrm>
            <a:off x="6091307" y="3432518"/>
            <a:ext cx="1760418" cy="1200329"/>
          </a:xfrm>
          <a:prstGeom prst="rect">
            <a:avLst/>
          </a:prstGeom>
          <a:solidFill>
            <a:schemeClr val="bg1"/>
          </a:solidFill>
        </p:spPr>
        <p:txBody>
          <a:bodyPr wrap="none" rtlCol="0">
            <a:spAutoFit/>
          </a:bodyPr>
          <a:lstStyle/>
          <a:p>
            <a:pPr algn="ctr"/>
            <a:r>
              <a:rPr lang="en-US" sz="2400" b="1" dirty="0" smtClean="0">
                <a:solidFill>
                  <a:srgbClr val="FF0000"/>
                </a:solidFill>
              </a:rPr>
              <a:t>Same</a:t>
            </a:r>
            <a:r>
              <a:rPr lang="en-US" sz="2400" dirty="0" smtClean="0">
                <a:solidFill>
                  <a:srgbClr val="FF0000"/>
                </a:solidFill>
              </a:rPr>
              <a:t> dose</a:t>
            </a:r>
          </a:p>
          <a:p>
            <a:pPr algn="ctr"/>
            <a:r>
              <a:rPr lang="en-US" sz="2400" dirty="0">
                <a:solidFill>
                  <a:srgbClr val="FF0000"/>
                </a:solidFill>
              </a:rPr>
              <a:t>f</a:t>
            </a:r>
            <a:r>
              <a:rPr lang="en-US" sz="2400" dirty="0" smtClean="0">
                <a:solidFill>
                  <a:srgbClr val="FF0000"/>
                </a:solidFill>
              </a:rPr>
              <a:t>or each</a:t>
            </a:r>
          </a:p>
          <a:p>
            <a:pPr algn="ctr"/>
            <a:r>
              <a:rPr lang="en-US" sz="2400" dirty="0" smtClean="0">
                <a:solidFill>
                  <a:srgbClr val="FF0000"/>
                </a:solidFill>
              </a:rPr>
              <a:t>data set</a:t>
            </a:r>
            <a:endParaRPr lang="en-US" sz="2400" dirty="0">
              <a:solidFill>
                <a:srgbClr val="FF0000"/>
              </a:solidFill>
            </a:endParaRPr>
          </a:p>
        </p:txBody>
      </p:sp>
    </p:spTree>
    <p:extLst>
      <p:ext uri="{BB962C8B-B14F-4D97-AF65-F5344CB8AC3E}">
        <p14:creationId xmlns:p14="http://schemas.microsoft.com/office/powerpoint/2010/main" val="2425880494"/>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3863975"/>
            <a:ext cx="32099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smtClean="0"/>
              <a:t>Optimal exposure time</a:t>
            </a:r>
            <a:r>
              <a:rPr lang="en-US" altLang="en-US" sz="4000" smtClean="0"/>
              <a:t/>
            </a:r>
            <a:br>
              <a:rPr lang="en-US" altLang="en-US" sz="4000" smtClean="0"/>
            </a:br>
            <a:r>
              <a:rPr lang="en-US" altLang="en-US" sz="2800" smtClean="0"/>
              <a:t>(faint spots)</a:t>
            </a:r>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aphicFrame>
        <p:nvGraphicFramePr>
          <p:cNvPr id="209925" name="Object 5"/>
          <p:cNvGraphicFramePr>
            <a:graphicFrameLocks noChangeAspect="1"/>
          </p:cNvGraphicFramePr>
          <p:nvPr/>
        </p:nvGraphicFramePr>
        <p:xfrm>
          <a:off x="1670050" y="2006600"/>
          <a:ext cx="5675313" cy="1679575"/>
        </p:xfrm>
        <a:graphic>
          <a:graphicData uri="http://schemas.openxmlformats.org/presentationml/2006/ole">
            <mc:AlternateContent xmlns:mc="http://schemas.openxmlformats.org/markup-compatibility/2006">
              <mc:Choice xmlns:v="urn:schemas-microsoft-com:vml" Requires="v">
                <p:oleObj spid="_x0000_s58370" name="Equation" r:id="rId4" imgW="1651000" imgH="482600" progId="Equation.3">
                  <p:embed/>
                </p:oleObj>
              </mc:Choice>
              <mc:Fallback>
                <p:oleObj name="Equation" r:id="rId4" imgW="16510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2006600"/>
                        <a:ext cx="5675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9926" name="Text Box 6"/>
          <p:cNvSpPr txBox="1">
            <a:spLocks noChangeArrowheads="1"/>
          </p:cNvSpPr>
          <p:nvPr/>
        </p:nvSpPr>
        <p:spPr bwMode="auto">
          <a:xfrm>
            <a:off x="504825" y="4144963"/>
            <a:ext cx="49657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i="1">
                <a:solidFill>
                  <a:srgbClr val="000000"/>
                </a:solidFill>
                <a:latin typeface="Times New Roman" pitchFamily="18" charset="0"/>
                <a:cs typeface="Arial" charset="0"/>
              </a:rPr>
              <a:t>t</a:t>
            </a:r>
            <a:r>
              <a:rPr lang="en-US" altLang="en-US" sz="1800" i="1" baseline="-25000">
                <a:solidFill>
                  <a:srgbClr val="000000"/>
                </a:solidFill>
                <a:latin typeface="Times New Roman" pitchFamily="18" charset="0"/>
                <a:cs typeface="Arial" charset="0"/>
              </a:rPr>
              <a:t>hr</a:t>
            </a:r>
            <a:r>
              <a:rPr lang="en-US" altLang="en-US" sz="1800" i="1">
                <a:solidFill>
                  <a:srgbClr val="000000"/>
                </a:solidFill>
                <a:latin typeface="Times New Roman" pitchFamily="18" charset="0"/>
                <a:cs typeface="Arial" charset="0"/>
              </a:rPr>
              <a:t> </a:t>
            </a:r>
            <a:r>
              <a:rPr lang="en-US" altLang="en-US" sz="1800">
                <a:solidFill>
                  <a:srgbClr val="000000"/>
                </a:solidFill>
                <a:latin typeface="Times New Roman" pitchFamily="18" charset="0"/>
                <a:cs typeface="Arial" charset="0"/>
              </a:rPr>
              <a:t>	Optimal exposure time for data set (s)</a:t>
            </a:r>
          </a:p>
          <a:p>
            <a:pPr eaLnBrk="1" hangingPunct="1">
              <a:spcBef>
                <a:spcPct val="0"/>
              </a:spcBef>
              <a:buFontTx/>
              <a:buNone/>
            </a:pPr>
            <a:r>
              <a:rPr lang="en-US" altLang="en-US" sz="1800" i="1">
                <a:solidFill>
                  <a:srgbClr val="000000"/>
                </a:solidFill>
                <a:latin typeface="Times New Roman" pitchFamily="18" charset="0"/>
                <a:cs typeface="Arial" charset="0"/>
              </a:rPr>
              <a:t>t</a:t>
            </a:r>
            <a:r>
              <a:rPr lang="en-US" altLang="en-US" sz="1800" i="1" baseline="-25000">
                <a:solidFill>
                  <a:srgbClr val="000000"/>
                </a:solidFill>
                <a:latin typeface="Times New Roman" pitchFamily="18" charset="0"/>
                <a:cs typeface="Arial" charset="0"/>
              </a:rPr>
              <a:t>ref</a:t>
            </a:r>
            <a:r>
              <a:rPr lang="en-US" altLang="en-US" sz="1800" i="1">
                <a:solidFill>
                  <a:srgbClr val="000000"/>
                </a:solidFill>
                <a:latin typeface="Times New Roman" pitchFamily="18" charset="0"/>
                <a:cs typeface="Arial" charset="0"/>
              </a:rPr>
              <a:t> </a:t>
            </a:r>
            <a:r>
              <a:rPr lang="en-US" altLang="en-US" sz="1800">
                <a:solidFill>
                  <a:srgbClr val="000000"/>
                </a:solidFill>
                <a:latin typeface="Times New Roman" pitchFamily="18" charset="0"/>
                <a:cs typeface="Arial" charset="0"/>
              </a:rPr>
              <a:t>	exposure time of reference image (s)</a:t>
            </a:r>
          </a:p>
          <a:p>
            <a:pPr eaLnBrk="1" hangingPunct="1">
              <a:spcBef>
                <a:spcPct val="0"/>
              </a:spcBef>
              <a:buFontTx/>
              <a:buNone/>
            </a:pPr>
            <a:r>
              <a:rPr lang="en-US" altLang="en-US" sz="1800" i="1">
                <a:solidFill>
                  <a:srgbClr val="000000"/>
                </a:solidFill>
                <a:latin typeface="Times New Roman" pitchFamily="18" charset="0"/>
                <a:cs typeface="Arial" charset="0"/>
              </a:rPr>
              <a:t>bg</a:t>
            </a:r>
            <a:r>
              <a:rPr lang="en-US" altLang="en-US" sz="1800" i="1" baseline="-25000">
                <a:solidFill>
                  <a:srgbClr val="000000"/>
                </a:solidFill>
                <a:latin typeface="Times New Roman" pitchFamily="18" charset="0"/>
                <a:cs typeface="Arial" charset="0"/>
              </a:rPr>
              <a:t>ref</a:t>
            </a:r>
            <a:r>
              <a:rPr lang="en-US" altLang="en-US" sz="1800" i="1">
                <a:solidFill>
                  <a:srgbClr val="000000"/>
                </a:solidFill>
                <a:latin typeface="Times New Roman" pitchFamily="18" charset="0"/>
                <a:cs typeface="Arial" charset="0"/>
              </a:rPr>
              <a:t> </a:t>
            </a:r>
            <a:r>
              <a:rPr lang="en-US" altLang="en-US" sz="1800">
                <a:solidFill>
                  <a:srgbClr val="000000"/>
                </a:solidFill>
                <a:latin typeface="Times New Roman" pitchFamily="18" charset="0"/>
                <a:cs typeface="Arial" charset="0"/>
              </a:rPr>
              <a:t>	background level near weak spots on </a:t>
            </a:r>
          </a:p>
          <a:p>
            <a:pPr eaLnBrk="1" hangingPunct="1">
              <a:spcBef>
                <a:spcPct val="0"/>
              </a:spcBef>
              <a:buFontTx/>
              <a:buNone/>
            </a:pPr>
            <a:r>
              <a:rPr lang="en-US" altLang="en-US" sz="1800">
                <a:solidFill>
                  <a:srgbClr val="000000"/>
                </a:solidFill>
                <a:latin typeface="Times New Roman" pitchFamily="18" charset="0"/>
                <a:cs typeface="Arial" charset="0"/>
              </a:rPr>
              <a:t>	reference image (ADU)</a:t>
            </a:r>
          </a:p>
          <a:p>
            <a:pPr eaLnBrk="1" hangingPunct="1">
              <a:spcBef>
                <a:spcPct val="0"/>
              </a:spcBef>
              <a:buFontTx/>
              <a:buNone/>
            </a:pPr>
            <a:r>
              <a:rPr lang="en-US" altLang="en-US" sz="1800" i="1">
                <a:solidFill>
                  <a:srgbClr val="000000"/>
                </a:solidFill>
                <a:latin typeface="Times New Roman" pitchFamily="18" charset="0"/>
                <a:cs typeface="Arial" charset="0"/>
              </a:rPr>
              <a:t>bg</a:t>
            </a:r>
            <a:r>
              <a:rPr lang="en-US" altLang="en-US" sz="1800" baseline="-25000">
                <a:solidFill>
                  <a:srgbClr val="000000"/>
                </a:solidFill>
                <a:latin typeface="Times New Roman" pitchFamily="18" charset="0"/>
                <a:cs typeface="Arial" charset="0"/>
              </a:rPr>
              <a:t>0</a:t>
            </a:r>
            <a:r>
              <a:rPr lang="en-US" altLang="en-US" sz="1800">
                <a:solidFill>
                  <a:srgbClr val="000000"/>
                </a:solidFill>
                <a:latin typeface="Times New Roman" pitchFamily="18" charset="0"/>
                <a:cs typeface="Arial" charset="0"/>
              </a:rPr>
              <a:t>	ADC offset of detector (ADU)</a:t>
            </a:r>
          </a:p>
          <a:p>
            <a:pPr eaLnBrk="1" hangingPunct="1">
              <a:spcBef>
                <a:spcPct val="0"/>
              </a:spcBef>
              <a:buFontTx/>
              <a:buNone/>
            </a:pPr>
            <a:r>
              <a:rPr lang="en-US" altLang="en-US" sz="1800" i="1">
                <a:solidFill>
                  <a:srgbClr val="000000"/>
                </a:solidFill>
                <a:latin typeface="Times New Roman" pitchFamily="18" charset="0"/>
                <a:cs typeface="Arial" charset="0"/>
              </a:rPr>
              <a:t>bg</a:t>
            </a:r>
            <a:r>
              <a:rPr lang="en-US" altLang="en-US" sz="1800" i="1" baseline="-25000">
                <a:solidFill>
                  <a:srgbClr val="000000"/>
                </a:solidFill>
                <a:latin typeface="Times New Roman" pitchFamily="18" charset="0"/>
                <a:cs typeface="Arial" charset="0"/>
              </a:rPr>
              <a:t>hr</a:t>
            </a:r>
            <a:r>
              <a:rPr lang="en-US" altLang="en-US" sz="1800">
                <a:solidFill>
                  <a:srgbClr val="000000"/>
                </a:solidFill>
                <a:latin typeface="Times New Roman" pitchFamily="18" charset="0"/>
                <a:cs typeface="Arial" charset="0"/>
              </a:rPr>
              <a:t>	optimal background level (via </a:t>
            </a:r>
            <a:r>
              <a:rPr lang="en-US" altLang="en-US" sz="1800" i="1">
                <a:solidFill>
                  <a:srgbClr val="000000"/>
                </a:solidFill>
                <a:latin typeface="Times New Roman" pitchFamily="18" charset="0"/>
                <a:cs typeface="Arial" charset="0"/>
              </a:rPr>
              <a:t>t</a:t>
            </a:r>
            <a:r>
              <a:rPr lang="en-US" altLang="en-US" sz="1800" i="1" baseline="-25000">
                <a:solidFill>
                  <a:srgbClr val="000000"/>
                </a:solidFill>
                <a:latin typeface="Times New Roman" pitchFamily="18" charset="0"/>
                <a:cs typeface="Arial" charset="0"/>
              </a:rPr>
              <a:t>hr</a:t>
            </a:r>
            <a:r>
              <a:rPr lang="en-US" altLang="en-US" sz="1800">
                <a:solidFill>
                  <a:srgbClr val="000000"/>
                </a:solidFill>
                <a:latin typeface="Times New Roman" pitchFamily="18" charset="0"/>
                <a:cs typeface="Arial" charset="0"/>
              </a:rPr>
              <a:t>)</a:t>
            </a:r>
            <a:endParaRPr lang="en-US" altLang="en-US" sz="1800" i="1" baseline="-25000">
              <a:solidFill>
                <a:srgbClr val="000000"/>
              </a:solidFill>
              <a:latin typeface="Times New Roman" pitchFamily="18" charset="0"/>
              <a:cs typeface="Arial" charset="0"/>
            </a:endParaRPr>
          </a:p>
          <a:p>
            <a:pPr eaLnBrk="1" hangingPunct="1">
              <a:spcBef>
                <a:spcPct val="0"/>
              </a:spcBef>
              <a:buFontTx/>
              <a:buNone/>
            </a:pPr>
            <a:r>
              <a:rPr lang="el-GR" altLang="en-US" sz="1800">
                <a:solidFill>
                  <a:srgbClr val="000000"/>
                </a:solidFill>
                <a:latin typeface="Times New Roman" pitchFamily="18" charset="0"/>
                <a:cs typeface="Times New Roman" pitchFamily="18" charset="0"/>
              </a:rPr>
              <a:t>σ</a:t>
            </a:r>
            <a:r>
              <a:rPr lang="en-US" altLang="en-US" sz="1800" baseline="-25000">
                <a:solidFill>
                  <a:srgbClr val="000000"/>
                </a:solidFill>
                <a:latin typeface="Times New Roman" pitchFamily="18" charset="0"/>
                <a:cs typeface="Arial" charset="0"/>
              </a:rPr>
              <a:t>0</a:t>
            </a:r>
            <a:r>
              <a:rPr lang="en-US" altLang="en-US" sz="1800" i="1" baseline="-25000">
                <a:solidFill>
                  <a:srgbClr val="000000"/>
                </a:solidFill>
                <a:latin typeface="Times New Roman" pitchFamily="18" charset="0"/>
                <a:cs typeface="Arial" charset="0"/>
              </a:rPr>
              <a:t>	</a:t>
            </a:r>
            <a:r>
              <a:rPr lang="en-US" altLang="en-US" sz="1800">
                <a:solidFill>
                  <a:srgbClr val="000000"/>
                </a:solidFill>
                <a:latin typeface="Times New Roman" pitchFamily="18" charset="0"/>
                <a:cs typeface="Arial" charset="0"/>
              </a:rPr>
              <a:t>rms read-out noise (ADU)</a:t>
            </a:r>
          </a:p>
          <a:p>
            <a:pPr eaLnBrk="1" hangingPunct="1">
              <a:spcBef>
                <a:spcPct val="0"/>
              </a:spcBef>
              <a:buFontTx/>
              <a:buNone/>
            </a:pPr>
            <a:r>
              <a:rPr lang="en-US" altLang="en-US" sz="1800" i="1">
                <a:solidFill>
                  <a:srgbClr val="000000"/>
                </a:solidFill>
                <a:latin typeface="Times New Roman" pitchFamily="18" charset="0"/>
                <a:cs typeface="Arial" charset="0"/>
              </a:rPr>
              <a:t>gain</a:t>
            </a:r>
            <a:r>
              <a:rPr lang="en-US" altLang="en-US" sz="1800">
                <a:solidFill>
                  <a:srgbClr val="000000"/>
                </a:solidFill>
                <a:latin typeface="Times New Roman" pitchFamily="18" charset="0"/>
                <a:cs typeface="Arial" charset="0"/>
              </a:rPr>
              <a:t>	ADU/photon</a:t>
            </a:r>
          </a:p>
          <a:p>
            <a:pPr eaLnBrk="1" hangingPunct="1">
              <a:spcBef>
                <a:spcPct val="0"/>
              </a:spcBef>
              <a:buFontTx/>
              <a:buNone/>
            </a:pPr>
            <a:r>
              <a:rPr lang="en-US" altLang="en-US" sz="1800" i="1">
                <a:solidFill>
                  <a:srgbClr val="000000"/>
                </a:solidFill>
                <a:latin typeface="Times New Roman" pitchFamily="18" charset="0"/>
                <a:cs typeface="Arial" charset="0"/>
              </a:rPr>
              <a:t>m</a:t>
            </a:r>
            <a:r>
              <a:rPr lang="en-US" altLang="en-US" sz="1800">
                <a:solidFill>
                  <a:srgbClr val="000000"/>
                </a:solidFill>
                <a:latin typeface="Times New Roman" pitchFamily="18" charset="0"/>
                <a:cs typeface="Arial" charset="0"/>
              </a:rPr>
              <a:t>	multiplicity of data set (including partials)</a:t>
            </a:r>
          </a:p>
        </p:txBody>
      </p:sp>
      <p:grpSp>
        <p:nvGrpSpPr>
          <p:cNvPr id="2654215" name="Group 7"/>
          <p:cNvGrpSpPr>
            <a:grpSpLocks/>
          </p:cNvGrpSpPr>
          <p:nvPr/>
        </p:nvGrpSpPr>
        <p:grpSpPr bwMode="auto">
          <a:xfrm>
            <a:off x="5908675" y="4121150"/>
            <a:ext cx="3038475" cy="1871663"/>
            <a:chOff x="3722" y="2596"/>
            <a:chExt cx="1914" cy="1179"/>
          </a:xfrm>
        </p:grpSpPr>
        <p:sp>
          <p:nvSpPr>
            <p:cNvPr id="209928" name="Oval 8"/>
            <p:cNvSpPr>
              <a:spLocks noChangeArrowheads="1"/>
            </p:cNvSpPr>
            <p:nvPr/>
          </p:nvSpPr>
          <p:spPr bwMode="auto">
            <a:xfrm>
              <a:off x="3937" y="2596"/>
              <a:ext cx="292" cy="25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2654217" name="Text Box 9"/>
            <p:cNvSpPr txBox="1">
              <a:spLocks noChangeArrowheads="1"/>
            </p:cNvSpPr>
            <p:nvPr/>
          </p:nvSpPr>
          <p:spPr bwMode="auto">
            <a:xfrm>
              <a:off x="3911" y="3097"/>
              <a:ext cx="172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b="1">
                  <a:solidFill>
                    <a:srgbClr val="FF0000"/>
                  </a:solidFill>
                  <a:effectLst>
                    <a:outerShdw blurRad="38100" dist="38100" dir="2700000" algn="tl">
                      <a:srgbClr val="C0C0C0"/>
                    </a:outerShdw>
                  </a:effectLst>
                  <a:latin typeface="Comic Sans MS" pitchFamily="66" charset="0"/>
                </a:rPr>
                <a:t>adjust exposure</a:t>
              </a:r>
            </a:p>
            <a:p>
              <a:pPr>
                <a:defRPr/>
              </a:pPr>
              <a:r>
                <a:rPr lang="en-US" sz="2400" b="1">
                  <a:solidFill>
                    <a:srgbClr val="FF0000"/>
                  </a:solidFill>
                  <a:effectLst>
                    <a:outerShdw blurRad="38100" dist="38100" dir="2700000" algn="tl">
                      <a:srgbClr val="C0C0C0"/>
                    </a:outerShdw>
                  </a:effectLst>
                  <a:latin typeface="Comic Sans MS" pitchFamily="66" charset="0"/>
                </a:rPr>
                <a:t>so this is ~100</a:t>
              </a:r>
            </a:p>
          </p:txBody>
        </p:sp>
        <p:sp>
          <p:nvSpPr>
            <p:cNvPr id="209930" name="Freeform 10"/>
            <p:cNvSpPr>
              <a:spLocks/>
            </p:cNvSpPr>
            <p:nvPr/>
          </p:nvSpPr>
          <p:spPr bwMode="auto">
            <a:xfrm>
              <a:off x="3722" y="2880"/>
              <a:ext cx="673" cy="895"/>
            </a:xfrm>
            <a:custGeom>
              <a:avLst/>
              <a:gdLst>
                <a:gd name="T0" fmla="*/ 673 w 673"/>
                <a:gd name="T1" fmla="*/ 694 h 895"/>
                <a:gd name="T2" fmla="*/ 570 w 673"/>
                <a:gd name="T3" fmla="*/ 813 h 895"/>
                <a:gd name="T4" fmla="*/ 160 w 673"/>
                <a:gd name="T5" fmla="*/ 836 h 895"/>
                <a:gd name="T6" fmla="*/ 26 w 673"/>
                <a:gd name="T7" fmla="*/ 458 h 895"/>
                <a:gd name="T8" fmla="*/ 318 w 673"/>
                <a:gd name="T9" fmla="*/ 0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895">
                  <a:moveTo>
                    <a:pt x="673" y="694"/>
                  </a:moveTo>
                  <a:cubicBezTo>
                    <a:pt x="656" y="714"/>
                    <a:pt x="656" y="789"/>
                    <a:pt x="570" y="813"/>
                  </a:cubicBezTo>
                  <a:cubicBezTo>
                    <a:pt x="484" y="837"/>
                    <a:pt x="251" y="895"/>
                    <a:pt x="160" y="836"/>
                  </a:cubicBezTo>
                  <a:cubicBezTo>
                    <a:pt x="69" y="777"/>
                    <a:pt x="0" y="597"/>
                    <a:pt x="26" y="458"/>
                  </a:cubicBezTo>
                  <a:cubicBezTo>
                    <a:pt x="52" y="319"/>
                    <a:pt x="257" y="96"/>
                    <a:pt x="318"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charset="0"/>
              </a:endParaRPr>
            </a:p>
          </p:txBody>
        </p:sp>
      </p:grpSp>
    </p:spTree>
    <p:extLst>
      <p:ext uri="{BB962C8B-B14F-4D97-AF65-F5344CB8AC3E}">
        <p14:creationId xmlns:p14="http://schemas.microsoft.com/office/powerpoint/2010/main" val="2731601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4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654215"/>
                                        </p:tgtEl>
                                        <p:attrNameLst>
                                          <p:attrName>style.visibility</p:attrName>
                                        </p:attrNameLst>
                                      </p:cBhvr>
                                      <p:to>
                                        <p:strVal val="visible"/>
                                      </p:to>
                                    </p:set>
                                    <p:animEffect transition="in" filter="wipe(up)">
                                      <p:cBhvr>
                                        <p:cTn id="11" dur="500"/>
                                        <p:tgtEl>
                                          <p:spTgt spid="265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457200" y="0"/>
            <a:ext cx="8229600" cy="1143000"/>
          </a:xfrm>
        </p:spPr>
        <p:txBody>
          <a:bodyPr/>
          <a:lstStyle/>
          <a:p>
            <a:pPr eaLnBrk="1" hangingPunct="1"/>
            <a:r>
              <a:rPr lang="en-US" altLang="en-US" sz="4000" smtClean="0"/>
              <a:t>average structure: galloping horse</a:t>
            </a:r>
          </a:p>
        </p:txBody>
      </p:sp>
    </p:spTree>
    <p:extLst>
      <p:ext uri="{BB962C8B-B14F-4D97-AF65-F5344CB8AC3E}">
        <p14:creationId xmlns:p14="http://schemas.microsoft.com/office/powerpoint/2010/main" val="20599250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0"/>
            <a:ext cx="8229600" cy="1600200"/>
          </a:xfrm>
        </p:spPr>
        <p:txBody>
          <a:bodyPr/>
          <a:lstStyle/>
          <a:p>
            <a:pPr eaLnBrk="1" hangingPunct="1"/>
            <a:r>
              <a:rPr lang="en-US" altLang="en-US" smtClean="0">
                <a:solidFill>
                  <a:schemeClr val="bg1"/>
                </a:solidFill>
              </a:rPr>
              <a:t>21</a:t>
            </a:r>
            <a:r>
              <a:rPr lang="en-US" altLang="en-US" baseline="30000" smtClean="0">
                <a:solidFill>
                  <a:schemeClr val="bg1"/>
                </a:solidFill>
              </a:rPr>
              <a:t>st</a:t>
            </a:r>
            <a:r>
              <a:rPr lang="en-US" altLang="en-US" smtClean="0">
                <a:solidFill>
                  <a:schemeClr val="bg1"/>
                </a:solidFill>
              </a:rPr>
              <a:t> Century Big Question:</a:t>
            </a:r>
            <a:br>
              <a:rPr lang="en-US" altLang="en-US" smtClean="0">
                <a:solidFill>
                  <a:schemeClr val="bg1"/>
                </a:solidFill>
              </a:rPr>
            </a:br>
            <a:r>
              <a:rPr lang="en-US" altLang="en-US" smtClean="0">
                <a:solidFill>
                  <a:schemeClr val="bg1"/>
                </a:solidFill>
              </a:rPr>
              <a:t>how do biomolecules work?</a:t>
            </a:r>
          </a:p>
        </p:txBody>
      </p:sp>
      <p:pic>
        <p:nvPicPr>
          <p:cNvPr id="365571" name="chomp.avi">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554163" y="1600200"/>
            <a:ext cx="6034087"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8" name="Rectangle 4"/>
          <p:cNvSpPr>
            <a:spLocks noChangeArrowheads="1"/>
          </p:cNvSpPr>
          <p:nvPr/>
        </p:nvSpPr>
        <p:spPr bwMode="auto">
          <a:xfrm>
            <a:off x="1301750" y="6491288"/>
            <a:ext cx="784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808080"/>
                </a:solidFill>
                <a:cs typeface="Arial" pitchFamily="34" charset="0"/>
              </a:rPr>
              <a:t>Beernink, Endrizzi, Alber &amp; Schachman (1999). </a:t>
            </a:r>
            <a:r>
              <a:rPr lang="en-US" altLang="en-US" sz="1800" i="1">
                <a:solidFill>
                  <a:srgbClr val="808080"/>
                </a:solidFill>
                <a:cs typeface="Arial" pitchFamily="34" charset="0"/>
              </a:rPr>
              <a:t>PNAS USA</a:t>
            </a:r>
            <a:r>
              <a:rPr lang="en-US" altLang="en-US" sz="1800">
                <a:solidFill>
                  <a:srgbClr val="808080"/>
                </a:solidFill>
                <a:cs typeface="Arial" pitchFamily="34" charset="0"/>
              </a:rPr>
              <a:t> </a:t>
            </a:r>
            <a:r>
              <a:rPr lang="en-US" altLang="en-US" sz="1800" b="1">
                <a:solidFill>
                  <a:srgbClr val="808080"/>
                </a:solidFill>
                <a:cs typeface="Arial" pitchFamily="34" charset="0"/>
              </a:rPr>
              <a:t>96</a:t>
            </a:r>
            <a:r>
              <a:rPr lang="en-US" altLang="en-US" sz="1800">
                <a:solidFill>
                  <a:srgbClr val="808080"/>
                </a:solidFill>
                <a:cs typeface="Arial" pitchFamily="34" charset="0"/>
              </a:rPr>
              <a:t>, 5388-5393. </a:t>
            </a:r>
          </a:p>
        </p:txBody>
      </p:sp>
    </p:spTree>
    <p:extLst>
      <p:ext uri="{BB962C8B-B14F-4D97-AF65-F5344CB8AC3E}">
        <p14:creationId xmlns:p14="http://schemas.microsoft.com/office/powerpoint/2010/main" val="1508665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mediacall" presetSubtype="0" fill="hold" nodeType="afterEffect">
                                  <p:stCondLst>
                                    <p:cond delay="0"/>
                                  </p:stCondLst>
                                  <p:childTnLst>
                                    <p:cmd type="call" cmd="togglePause">
                                      <p:cBhvr>
                                        <p:cTn id="6" dur="1" fill="hold"/>
                                        <p:tgtEl>
                                          <p:spTgt spid="3655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6557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1195" t="10866" r="600" b="4068"/>
          <a:stretch>
            <a:fillRect/>
          </a:stretch>
        </p:blipFill>
        <p:spPr bwMode="auto">
          <a:xfrm>
            <a:off x="0" y="0"/>
            <a:ext cx="9140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07" name="Rectangle 3"/>
          <p:cNvSpPr>
            <a:spLocks noGrp="1" noChangeArrowheads="1"/>
          </p:cNvSpPr>
          <p:nvPr>
            <p:ph type="title"/>
          </p:nvPr>
        </p:nvSpPr>
        <p:spPr>
          <a:xfrm>
            <a:off x="0" y="0"/>
            <a:ext cx="9144000" cy="1108075"/>
          </a:xfrm>
          <a:solidFill>
            <a:schemeClr val="bg1"/>
          </a:solidFill>
        </p:spPr>
        <p:txBody>
          <a:bodyPr/>
          <a:lstStyle/>
          <a:p>
            <a:pPr eaLnBrk="1" hangingPunct="1"/>
            <a:r>
              <a:rPr lang="en-US" altLang="en-US" sz="4800" smtClean="0">
                <a:solidFill>
                  <a:schemeClr val="tx1"/>
                </a:solidFill>
              </a:rPr>
              <a:t>Averaging destroys resolution</a:t>
            </a:r>
          </a:p>
        </p:txBody>
      </p:sp>
      <p:grpSp>
        <p:nvGrpSpPr>
          <p:cNvPr id="46091" name="Group 11"/>
          <p:cNvGrpSpPr>
            <a:grpSpLocks/>
          </p:cNvGrpSpPr>
          <p:nvPr/>
        </p:nvGrpSpPr>
        <p:grpSpPr bwMode="auto">
          <a:xfrm>
            <a:off x="5830888" y="3856038"/>
            <a:ext cx="801687" cy="831850"/>
            <a:chOff x="3673" y="2429"/>
            <a:chExt cx="505" cy="524"/>
          </a:xfrm>
        </p:grpSpPr>
        <p:sp>
          <p:nvSpPr>
            <p:cNvPr id="19461" name="Text Box 9"/>
            <p:cNvSpPr txBox="1">
              <a:spLocks noChangeArrowheads="1"/>
            </p:cNvSpPr>
            <p:nvPr/>
          </p:nvSpPr>
          <p:spPr bwMode="auto">
            <a:xfrm>
              <a:off x="3724" y="2703"/>
              <a:ext cx="45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10 Å</a:t>
              </a:r>
            </a:p>
          </p:txBody>
        </p:sp>
        <p:sp>
          <p:nvSpPr>
            <p:cNvPr id="19462" name="Line 10"/>
            <p:cNvSpPr>
              <a:spLocks noChangeShapeType="1"/>
            </p:cNvSpPr>
            <p:nvPr/>
          </p:nvSpPr>
          <p:spPr bwMode="auto">
            <a:xfrm flipH="1" flipV="1">
              <a:off x="3673" y="2429"/>
              <a:ext cx="117" cy="276"/>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33131173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7363"/>
            <a:ext cx="9140825" cy="382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Rectangle 3"/>
          <p:cNvSpPr>
            <a:spLocks noChangeArrowheads="1"/>
          </p:cNvSpPr>
          <p:nvPr/>
        </p:nvSpPr>
        <p:spPr bwMode="auto">
          <a:xfrm>
            <a:off x="0" y="6491288"/>
            <a:ext cx="5149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R. Neutze </a:t>
            </a:r>
            <a:r>
              <a:rPr lang="en-US" altLang="en-US" sz="1800" i="1">
                <a:solidFill>
                  <a:srgbClr val="000000"/>
                </a:solidFill>
                <a:cs typeface="Arial" pitchFamily="34" charset="0"/>
              </a:rPr>
              <a:t>et al., </a:t>
            </a:r>
            <a:r>
              <a:rPr lang="en-US" altLang="en-US" sz="1800">
                <a:solidFill>
                  <a:srgbClr val="000000"/>
                </a:solidFill>
                <a:cs typeface="Arial" pitchFamily="34" charset="0"/>
              </a:rPr>
              <a:t>Nature </a:t>
            </a:r>
            <a:r>
              <a:rPr lang="en-US" altLang="en-US" sz="1800" b="1">
                <a:solidFill>
                  <a:srgbClr val="000000"/>
                </a:solidFill>
                <a:cs typeface="Arial" pitchFamily="34" charset="0"/>
              </a:rPr>
              <a:t>406</a:t>
            </a:r>
            <a:r>
              <a:rPr lang="en-US" altLang="en-US" sz="1800">
                <a:solidFill>
                  <a:srgbClr val="000000"/>
                </a:solidFill>
                <a:cs typeface="Arial" pitchFamily="34" charset="0"/>
              </a:rPr>
              <a:t>, pp. 752-757 (2000) </a:t>
            </a:r>
          </a:p>
        </p:txBody>
      </p:sp>
      <p:sp>
        <p:nvSpPr>
          <p:cNvPr id="34820" name="Rectangle 4"/>
          <p:cNvSpPr>
            <a:spLocks noGrp="1" noChangeArrowheads="1"/>
          </p:cNvSpPr>
          <p:nvPr>
            <p:ph type="ctrTitle"/>
          </p:nvPr>
        </p:nvSpPr>
        <p:spPr>
          <a:xfrm>
            <a:off x="0" y="0"/>
            <a:ext cx="9144000" cy="1470025"/>
          </a:xfrm>
        </p:spPr>
        <p:txBody>
          <a:bodyPr/>
          <a:lstStyle/>
          <a:p>
            <a:pPr eaLnBrk="1" hangingPunct="1"/>
            <a:r>
              <a:rPr lang="en-US" altLang="en-US" sz="4000" dirty="0" smtClean="0"/>
              <a:t>Promise of Single-molecule </a:t>
            </a:r>
            <a:r>
              <a:rPr lang="en-US" altLang="en-US" sz="4000" dirty="0" smtClean="0"/>
              <a:t>Imaging</a:t>
            </a:r>
            <a:endParaRPr lang="en-US" altLang="en-US" sz="4000" dirty="0" smtClean="0"/>
          </a:p>
        </p:txBody>
      </p:sp>
    </p:spTree>
    <p:extLst>
      <p:ext uri="{BB962C8B-B14F-4D97-AF65-F5344CB8AC3E}">
        <p14:creationId xmlns:p14="http://schemas.microsoft.com/office/powerpoint/2010/main" val="28482352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dirty="0" smtClean="0">
                <a:solidFill>
                  <a:schemeClr val="tx1"/>
                </a:solidFill>
              </a:rPr>
              <a:t>lysozyme: </a:t>
            </a:r>
            <a:r>
              <a:rPr lang="en-US" altLang="en-US" dirty="0" smtClean="0">
                <a:solidFill>
                  <a:schemeClr val="tx1"/>
                </a:solidFill>
              </a:rPr>
              <a:t>real and reciprocal</a:t>
            </a:r>
            <a:endParaRPr lang="en-US" altLang="en-US" dirty="0" smtClean="0">
              <a:solidFill>
                <a:schemeClr val="tx1"/>
              </a:solidFill>
            </a:endParaRPr>
          </a:p>
        </p:txBody>
      </p:sp>
      <p:pic>
        <p:nvPicPr>
          <p:cNvPr id="5" name="lyso_rotat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28800"/>
            <a:ext cx="9144000" cy="4572000"/>
          </a:xfrm>
          <a:prstGeom prst="rect">
            <a:avLst/>
          </a:prstGeom>
        </p:spPr>
      </p:pic>
    </p:spTree>
    <p:extLst>
      <p:ext uri="{BB962C8B-B14F-4D97-AF65-F5344CB8AC3E}">
        <p14:creationId xmlns:p14="http://schemas.microsoft.com/office/powerpoint/2010/main" val="280781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mtClean="0">
                <a:solidFill>
                  <a:schemeClr val="tx1"/>
                </a:solidFill>
              </a:rPr>
              <a:t>lysozyme: thermal motion</a:t>
            </a:r>
          </a:p>
        </p:txBody>
      </p:sp>
      <p:pic>
        <p:nvPicPr>
          <p:cNvPr id="61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50917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12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1269" name="TextBox 7"/>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1270" name="TextBox 4"/>
          <p:cNvSpPr txBox="1">
            <a:spLocks noChangeArrowheads="1"/>
          </p:cNvSpPr>
          <p:nvPr/>
        </p:nvSpPr>
        <p:spPr bwMode="auto">
          <a:xfrm>
            <a:off x="2695575" y="1293813"/>
            <a:ext cx="3752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dirty="0"/>
              <a:t>“Time-resolved” diffraction</a:t>
            </a:r>
          </a:p>
        </p:txBody>
      </p:sp>
    </p:spTree>
    <p:extLst>
      <p:ext uri="{BB962C8B-B14F-4D97-AF65-F5344CB8AC3E}">
        <p14:creationId xmlns:p14="http://schemas.microsoft.com/office/powerpoint/2010/main" val="3053712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0" y="0"/>
            <a:ext cx="9144000" cy="1119188"/>
          </a:xfrm>
        </p:spPr>
        <p:txBody>
          <a:bodyPr/>
          <a:lstStyle/>
          <a:p>
            <a:pPr eaLnBrk="1" hangingPunct="1"/>
            <a:r>
              <a:rPr lang="en-US" altLang="en-US" smtClean="0"/>
              <a:t>What is the structure of “disorder” ?</a:t>
            </a:r>
          </a:p>
        </p:txBody>
      </p:sp>
      <p:sp>
        <p:nvSpPr>
          <p:cNvPr id="108547" name="Rectangle 3"/>
          <p:cNvSpPr>
            <a:spLocks noGrp="1" noChangeArrowheads="1"/>
          </p:cNvSpPr>
          <p:nvPr>
            <p:ph type="body" idx="1"/>
          </p:nvPr>
        </p:nvSpPr>
        <p:spPr>
          <a:xfrm>
            <a:off x="0" y="6108700"/>
            <a:ext cx="9144000" cy="749300"/>
          </a:xfrm>
        </p:spPr>
        <p:txBody>
          <a:bodyPr/>
          <a:lstStyle/>
          <a:p>
            <a:pPr algn="ctr" eaLnBrk="1" hangingPunct="1">
              <a:buFontTx/>
              <a:buNone/>
            </a:pPr>
            <a:r>
              <a:rPr lang="en-US" altLang="en-US" sz="2600" smtClean="0"/>
              <a:t>a grand challenge for structural biology in the 21</a:t>
            </a:r>
            <a:r>
              <a:rPr lang="en-US" altLang="en-US" sz="2600" baseline="30000" smtClean="0"/>
              <a:t>st</a:t>
            </a:r>
            <a:r>
              <a:rPr lang="en-US" altLang="en-US" sz="2600" smtClean="0"/>
              <a:t> century</a:t>
            </a:r>
          </a:p>
          <a:p>
            <a:pPr algn="ctr" eaLnBrk="1" hangingPunct="1">
              <a:buFontTx/>
              <a:buNone/>
            </a:pPr>
            <a:endParaRPr lang="en-US" altLang="en-US" sz="2600" smtClean="0"/>
          </a:p>
        </p:txBody>
      </p:sp>
      <p:pic>
        <p:nvPicPr>
          <p:cNvPr id="108548" name="Picture 2"/>
          <p:cNvPicPr>
            <a:picLocks noChangeAspect="1"/>
          </p:cNvPicPr>
          <p:nvPr/>
        </p:nvPicPr>
        <p:blipFill>
          <a:blip r:embed="rId2">
            <a:extLst>
              <a:ext uri="{28A0092B-C50C-407E-A947-70E740481C1C}">
                <a14:useLocalDpi xmlns:a14="http://schemas.microsoft.com/office/drawing/2010/main" val="0"/>
              </a:ext>
            </a:extLst>
          </a:blip>
          <a:srcRect b="5125"/>
          <a:stretch>
            <a:fillRect/>
          </a:stretch>
        </p:blipFill>
        <p:spPr bwMode="auto">
          <a:xfrm>
            <a:off x="1952625" y="1341438"/>
            <a:ext cx="52387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212295"/>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229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5"/>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2293" name="TextBox 6"/>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2294" name="TextBox 7"/>
          <p:cNvSpPr txBox="1">
            <a:spLocks noChangeArrowheads="1"/>
          </p:cNvSpPr>
          <p:nvPr/>
        </p:nvSpPr>
        <p:spPr bwMode="auto">
          <a:xfrm>
            <a:off x="3122309" y="1293813"/>
            <a:ext cx="28993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dirty="0" smtClean="0"/>
              <a:t>Diffract and Destroy</a:t>
            </a:r>
            <a:endParaRPr lang="en-US" altLang="en-US" sz="2400" dirty="0"/>
          </a:p>
        </p:txBody>
      </p:sp>
    </p:spTree>
    <p:extLst>
      <p:ext uri="{BB962C8B-B14F-4D97-AF65-F5344CB8AC3E}">
        <p14:creationId xmlns:p14="http://schemas.microsoft.com/office/powerpoint/2010/main" val="35573372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33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4"/>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3317" name="TextBox 5"/>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3318" name="TextBox 6"/>
          <p:cNvSpPr txBox="1">
            <a:spLocks noChangeArrowheads="1"/>
          </p:cNvSpPr>
          <p:nvPr/>
        </p:nvSpPr>
        <p:spPr bwMode="auto">
          <a:xfrm>
            <a:off x="2787650" y="1293813"/>
            <a:ext cx="3568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t>Average electron density</a:t>
            </a:r>
          </a:p>
        </p:txBody>
      </p:sp>
    </p:spTree>
    <p:extLst>
      <p:ext uri="{BB962C8B-B14F-4D97-AF65-F5344CB8AC3E}">
        <p14:creationId xmlns:p14="http://schemas.microsoft.com/office/powerpoint/2010/main" val="960725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43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4"/>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4341" name="TextBox 5"/>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4342" name="TextBox 6"/>
          <p:cNvSpPr txBox="1">
            <a:spLocks noChangeArrowheads="1"/>
          </p:cNvSpPr>
          <p:nvPr/>
        </p:nvSpPr>
        <p:spPr bwMode="auto">
          <a:xfrm>
            <a:off x="1287463" y="1293813"/>
            <a:ext cx="6569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t>Sum(intensity) – Sum(density) = diffuse scatter</a:t>
            </a:r>
          </a:p>
        </p:txBody>
      </p:sp>
    </p:spTree>
    <p:extLst>
      <p:ext uri="{BB962C8B-B14F-4D97-AF65-F5344CB8AC3E}">
        <p14:creationId xmlns:p14="http://schemas.microsoft.com/office/powerpoint/2010/main" val="29175422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15363" name="TextBox 4"/>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5364" name="TextBox 5"/>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5365" name="TextBox 6"/>
          <p:cNvSpPr txBox="1">
            <a:spLocks noChangeArrowheads="1"/>
          </p:cNvSpPr>
          <p:nvPr/>
        </p:nvSpPr>
        <p:spPr bwMode="auto">
          <a:xfrm>
            <a:off x="2090738" y="1293813"/>
            <a:ext cx="4962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t>F</a:t>
            </a:r>
            <a:r>
              <a:rPr lang="en-US" altLang="en-US" sz="2400" baseline="-25000"/>
              <a:t>incoh</a:t>
            </a:r>
            <a:r>
              <a:rPr lang="en-US" altLang="en-US" sz="2400"/>
              <a:t> – F</a:t>
            </a:r>
            <a:r>
              <a:rPr lang="en-US" altLang="en-US" sz="2400" baseline="-25000"/>
              <a:t>coherent</a:t>
            </a:r>
            <a:r>
              <a:rPr lang="en-US" altLang="en-US" sz="2400"/>
              <a:t> with density phases</a:t>
            </a:r>
          </a:p>
        </p:txBody>
      </p:sp>
      <p:pic>
        <p:nvPicPr>
          <p:cNvPr id="153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2851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16387" name="TextBox 4"/>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6388" name="TextBox 5"/>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6389" name="TextBox 6"/>
          <p:cNvSpPr txBox="1">
            <a:spLocks noChangeArrowheads="1"/>
          </p:cNvSpPr>
          <p:nvPr/>
        </p:nvSpPr>
        <p:spPr bwMode="auto">
          <a:xfrm>
            <a:off x="2090738" y="1293813"/>
            <a:ext cx="35067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t>RMS variation in density</a:t>
            </a:r>
          </a:p>
        </p:txBody>
      </p:sp>
      <p:pic>
        <p:nvPicPr>
          <p:cNvPr id="163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80322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67650" y="473710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1013" y="4776788"/>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163" y="36925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0688" y="370046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8838" y="47371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47913" y="58293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35625" y="57880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35413" y="367347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92963" y="585311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53275" y="37179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58838" y="58166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81463" y="57626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301875" y="366395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178550" y="4776788"/>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itle 1"/>
          <p:cNvSpPr>
            <a:spLocks noGrp="1"/>
          </p:cNvSpPr>
          <p:nvPr>
            <p:ph type="title"/>
          </p:nvPr>
        </p:nvSpPr>
        <p:spPr/>
        <p:txBody>
          <a:bodyPr/>
          <a:lstStyle/>
          <a:p>
            <a:pPr eaLnBrk="1" hangingPunct="1"/>
            <a:r>
              <a:rPr lang="en-US" altLang="en-US" smtClean="0"/>
              <a:t>Supporting a model with data</a:t>
            </a:r>
          </a:p>
        </p:txBody>
      </p:sp>
      <p:pic>
        <p:nvPicPr>
          <p:cNvPr id="17425" name="Picture 7"/>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1847850"/>
            <a:ext cx="914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Arrow Connector 38"/>
          <p:cNvCxnSpPr/>
          <p:nvPr/>
        </p:nvCxnSpPr>
        <p:spPr>
          <a:xfrm flipV="1">
            <a:off x="982663" y="2254250"/>
            <a:ext cx="1119187" cy="14176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976313" y="2254250"/>
            <a:ext cx="2362200" cy="25336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1541463" y="2239963"/>
            <a:ext cx="149225" cy="25955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2717800" y="2251075"/>
            <a:ext cx="3100388" cy="142081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619375" y="2251075"/>
            <a:ext cx="5565775" cy="14255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268288" y="2254250"/>
            <a:ext cx="7902575"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96050" y="2254250"/>
            <a:ext cx="2374900" cy="25225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665413" y="2254250"/>
            <a:ext cx="1346200" cy="35750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1176338" y="2254250"/>
            <a:ext cx="5892800" cy="35988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3379788" y="2254250"/>
            <a:ext cx="1587500"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398963" y="2254250"/>
            <a:ext cx="3284537" cy="34861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5818188" y="2254250"/>
            <a:ext cx="1692275" cy="3562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17425" idx="2"/>
          </p:cNvCxnSpPr>
          <p:nvPr/>
        </p:nvCxnSpPr>
        <p:spPr>
          <a:xfrm flipH="1" flipV="1">
            <a:off x="4572000" y="2254250"/>
            <a:ext cx="1368425" cy="35337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4271963" y="2239963"/>
            <a:ext cx="954087" cy="14303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6373813" y="2254250"/>
            <a:ext cx="1096962" cy="14271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441" name="Picture 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379538" y="483235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9537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7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0"/>
                                          </p:stCondLst>
                                        </p:cTn>
                                        <p:tgtEl>
                                          <p:spTgt spid="43"/>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76058"/>
          </a:xfrm>
        </p:spPr>
        <p:txBody>
          <a:bodyPr/>
          <a:lstStyle/>
          <a:p>
            <a:r>
              <a:rPr lang="en-US" dirty="0" smtClean="0"/>
              <a:t>That’ll be in 20 years</a:t>
            </a:r>
            <a:br>
              <a:rPr lang="en-US" dirty="0" smtClean="0"/>
            </a:br>
            <a:r>
              <a:rPr lang="en-US" dirty="0" smtClean="0"/>
              <a:t/>
            </a:r>
            <a:br>
              <a:rPr lang="en-US" dirty="0" smtClean="0"/>
            </a:br>
            <a:r>
              <a:rPr lang="en-US" dirty="0"/>
              <a:t/>
            </a:r>
            <a:br>
              <a:rPr lang="en-US" dirty="0"/>
            </a:br>
            <a:r>
              <a:rPr lang="en-US" dirty="0" smtClean="0"/>
              <a:t>What can we do </a:t>
            </a:r>
            <a:r>
              <a:rPr lang="en-US" b="1" dirty="0" smtClean="0"/>
              <a:t>now</a:t>
            </a:r>
            <a:r>
              <a:rPr lang="en-US" dirty="0" smtClean="0"/>
              <a:t>?</a:t>
            </a:r>
            <a:endParaRPr lang="en-US" dirty="0"/>
          </a:p>
        </p:txBody>
      </p:sp>
    </p:spTree>
    <p:extLst>
      <p:ext uri="{BB962C8B-B14F-4D97-AF65-F5344CB8AC3E}">
        <p14:creationId xmlns:p14="http://schemas.microsoft.com/office/powerpoint/2010/main" val="23934385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p:cNvPicPr>
            <a:picLocks noChangeAspect="1" noChangeArrowheads="1"/>
          </p:cNvPicPr>
          <p:nvPr/>
        </p:nvPicPr>
        <p:blipFill>
          <a:blip r:embed="rId2">
            <a:extLst>
              <a:ext uri="{28A0092B-C50C-407E-A947-70E740481C1C}">
                <a14:useLocalDpi xmlns:a14="http://schemas.microsoft.com/office/drawing/2010/main" val="0"/>
              </a:ext>
            </a:extLst>
          </a:blip>
          <a:srcRect l="16194" r="12502" b="5148"/>
          <a:stretch>
            <a:fillRect/>
          </a:stretch>
        </p:blipFill>
        <p:spPr bwMode="auto">
          <a:xfrm>
            <a:off x="1692275" y="336550"/>
            <a:ext cx="7451725" cy="652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Simulation</a:t>
            </a:r>
          </a:p>
        </p:txBody>
      </p:sp>
      <p:sp>
        <p:nvSpPr>
          <p:cNvPr id="2" name="TextBox 1"/>
          <p:cNvSpPr txBox="1">
            <a:spLocks noChangeArrowheads="1"/>
          </p:cNvSpPr>
          <p:nvPr/>
        </p:nvSpPr>
        <p:spPr bwMode="auto">
          <a:xfrm>
            <a:off x="273050" y="3467100"/>
            <a:ext cx="24812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1aho</a:t>
            </a:r>
            <a:r>
              <a:rPr lang="en-US" altLang="en-US" sz="1800">
                <a:solidFill>
                  <a:srgbClr val="000000"/>
                </a:solidFill>
                <a:cs typeface="Arial" pitchFamily="34" charset="0"/>
              </a:rPr>
              <a:t> </a:t>
            </a:r>
          </a:p>
          <a:p>
            <a:pPr eaLnBrk="1" hangingPunct="1">
              <a:spcBef>
                <a:spcPct val="0"/>
              </a:spcBef>
              <a:buFontTx/>
              <a:buNone/>
            </a:pPr>
            <a:r>
              <a:rPr lang="en-US" altLang="en-US" sz="1800">
                <a:solidFill>
                  <a:srgbClr val="000000"/>
                </a:solidFill>
                <a:cs typeface="Arial" pitchFamily="34" charset="0"/>
              </a:rPr>
              <a:t>Scorpion toxin</a:t>
            </a:r>
          </a:p>
          <a:p>
            <a:pPr eaLnBrk="1" hangingPunct="1">
              <a:spcBef>
                <a:spcPct val="0"/>
              </a:spcBef>
              <a:buFontTx/>
              <a:buNone/>
            </a:pPr>
            <a:endParaRPr lang="en-US" altLang="en-US" sz="1800">
              <a:solidFill>
                <a:srgbClr val="000000"/>
              </a:solidFill>
              <a:cs typeface="Arial" pitchFamily="34" charset="0"/>
            </a:endParaRPr>
          </a:p>
          <a:p>
            <a:pPr eaLnBrk="1" hangingPunct="1">
              <a:spcBef>
                <a:spcPct val="0"/>
              </a:spcBef>
              <a:buFontTx/>
              <a:buNone/>
            </a:pPr>
            <a:r>
              <a:rPr lang="en-US" altLang="en-US" sz="1800">
                <a:solidFill>
                  <a:srgbClr val="000000"/>
                </a:solidFill>
                <a:cs typeface="Arial" pitchFamily="34" charset="0"/>
              </a:rPr>
              <a:t>0.96 Å resolution</a:t>
            </a:r>
          </a:p>
          <a:p>
            <a:pPr eaLnBrk="1" hangingPunct="1">
              <a:spcBef>
                <a:spcPct val="0"/>
              </a:spcBef>
              <a:buFontTx/>
              <a:buNone/>
            </a:pPr>
            <a:r>
              <a:rPr lang="en-US" altLang="en-US" sz="1800">
                <a:solidFill>
                  <a:srgbClr val="000000"/>
                </a:solidFill>
                <a:cs typeface="Arial" pitchFamily="34" charset="0"/>
              </a:rPr>
              <a:t>64 residues</a:t>
            </a:r>
          </a:p>
          <a:p>
            <a:pPr eaLnBrk="1" hangingPunct="1">
              <a:spcBef>
                <a:spcPct val="0"/>
              </a:spcBef>
              <a:buFontTx/>
              <a:buNone/>
            </a:pPr>
            <a:r>
              <a:rPr lang="en-US" altLang="en-US" sz="1800">
                <a:solidFill>
                  <a:srgbClr val="000000"/>
                </a:solidFill>
                <a:cs typeface="Arial" pitchFamily="34" charset="0"/>
              </a:rPr>
              <a:t>Solvent: H</a:t>
            </a:r>
            <a:r>
              <a:rPr lang="en-US" altLang="en-US" sz="1800" baseline="-25000">
                <a:solidFill>
                  <a:srgbClr val="000000"/>
                </a:solidFill>
                <a:cs typeface="Arial" pitchFamily="34" charset="0"/>
              </a:rPr>
              <a:t>2</a:t>
            </a:r>
            <a:r>
              <a:rPr lang="en-US" altLang="en-US" sz="1800">
                <a:solidFill>
                  <a:srgbClr val="000000"/>
                </a:solidFill>
                <a:cs typeface="Arial" pitchFamily="34" charset="0"/>
              </a:rPr>
              <a:t>0 + acetate</a:t>
            </a:r>
          </a:p>
        </p:txBody>
      </p:sp>
      <p:sp>
        <p:nvSpPr>
          <p:cNvPr id="41989" name="Rectangle 2"/>
          <p:cNvSpPr>
            <a:spLocks noChangeArrowheads="1"/>
          </p:cNvSpPr>
          <p:nvPr/>
        </p:nvSpPr>
        <p:spPr bwMode="auto">
          <a:xfrm>
            <a:off x="3084513" y="6472238"/>
            <a:ext cx="605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Cerutti </a:t>
            </a:r>
            <a:r>
              <a:rPr lang="en-US" altLang="en-US" sz="1800" i="1">
                <a:solidFill>
                  <a:srgbClr val="000000"/>
                </a:solidFill>
                <a:cs typeface="Arial" pitchFamily="34" charset="0"/>
              </a:rPr>
              <a:t>et al.</a:t>
            </a:r>
            <a:r>
              <a:rPr lang="en-US" altLang="en-US" sz="1800">
                <a:solidFill>
                  <a:srgbClr val="000000"/>
                </a:solidFill>
                <a:cs typeface="Arial" pitchFamily="34" charset="0"/>
              </a:rPr>
              <a:t> (2010).</a:t>
            </a:r>
            <a:r>
              <a:rPr lang="en-US" altLang="en-US" sz="1800" i="1">
                <a:solidFill>
                  <a:srgbClr val="000000"/>
                </a:solidFill>
                <a:cs typeface="Arial" pitchFamily="34" charset="0"/>
              </a:rPr>
              <a:t>J. Phys. Chem. B</a:t>
            </a:r>
            <a:r>
              <a:rPr lang="en-US" altLang="en-US" sz="1800">
                <a:solidFill>
                  <a:srgbClr val="000000"/>
                </a:solidFill>
                <a:cs typeface="Arial" pitchFamily="34" charset="0"/>
              </a:rPr>
              <a:t> </a:t>
            </a:r>
            <a:r>
              <a:rPr lang="en-US" altLang="en-US" sz="1800" b="1">
                <a:solidFill>
                  <a:srgbClr val="000000"/>
                </a:solidFill>
                <a:cs typeface="Arial" pitchFamily="34" charset="0"/>
              </a:rPr>
              <a:t>114</a:t>
            </a:r>
            <a:r>
              <a:rPr lang="en-US" altLang="en-US" sz="1800">
                <a:solidFill>
                  <a:srgbClr val="000000"/>
                </a:solidFill>
                <a:cs typeface="Arial" pitchFamily="34" charset="0"/>
              </a:rPr>
              <a:t>, 12811-12824. </a:t>
            </a:r>
          </a:p>
        </p:txBody>
      </p:sp>
      <p:sp>
        <p:nvSpPr>
          <p:cNvPr id="41990" name="TextBox 3"/>
          <p:cNvSpPr txBox="1">
            <a:spLocks noChangeArrowheads="1"/>
          </p:cNvSpPr>
          <p:nvPr/>
        </p:nvSpPr>
        <p:spPr bwMode="auto">
          <a:xfrm>
            <a:off x="239713" y="1323975"/>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using </a:t>
            </a:r>
            <a:r>
              <a:rPr lang="en-US" altLang="en-US" sz="2800" b="1">
                <a:solidFill>
                  <a:srgbClr val="000000"/>
                </a:solidFill>
                <a:cs typeface="Arial" pitchFamily="34" charset="0"/>
              </a:rPr>
              <a:t>real</a:t>
            </a:r>
          </a:p>
          <a:p>
            <a:pPr eaLnBrk="1" hangingPunct="1">
              <a:spcBef>
                <a:spcPct val="0"/>
              </a:spcBef>
              <a:buFontTx/>
              <a:buNone/>
            </a:pPr>
            <a:r>
              <a:rPr lang="en-US" altLang="en-US" sz="2800">
                <a:solidFill>
                  <a:srgbClr val="000000"/>
                </a:solidFill>
                <a:cs typeface="Arial" pitchFamily="34" charset="0"/>
              </a:rPr>
              <a:t>crystal’s lattice</a:t>
            </a:r>
          </a:p>
        </p:txBody>
      </p:sp>
    </p:spTree>
    <p:extLst>
      <p:ext uri="{BB962C8B-B14F-4D97-AF65-F5344CB8AC3E}">
        <p14:creationId xmlns:p14="http://schemas.microsoft.com/office/powerpoint/2010/main" val="1462240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30 conformers from 24,000</a:t>
            </a:r>
          </a:p>
        </p:txBody>
      </p:sp>
      <p:pic>
        <p:nvPicPr>
          <p:cNvPr id="43011" name="Picture 3"/>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705456"/>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Electron density from 24,000 conformers</a:t>
            </a:r>
          </a:p>
        </p:txBody>
      </p:sp>
      <p:pic>
        <p:nvPicPr>
          <p:cNvPr id="44035"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055"/>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z="3200" dirty="0" smtClean="0"/>
              <a:t>Anything is possible … with the right tools.</a:t>
            </a: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524000"/>
            <a:ext cx="7542213" cy="50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83436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Electron density from 24,000 conformers</a:t>
            </a:r>
          </a:p>
        </p:txBody>
      </p:sp>
      <p:pic>
        <p:nvPicPr>
          <p:cNvPr id="45059" name="Picture 2"/>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827128"/>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247650" y="1398588"/>
            <a:ext cx="2286000"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083"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vs Observation</a:t>
            </a:r>
          </a:p>
        </p:txBody>
      </p:sp>
      <p:sp>
        <p:nvSpPr>
          <p:cNvPr id="12" name="TextBox 11"/>
          <p:cNvSpPr txBox="1">
            <a:spLocks noChangeArrowheads="1"/>
          </p:cNvSpPr>
          <p:nvPr/>
        </p:nvSpPr>
        <p:spPr bwMode="auto">
          <a:xfrm>
            <a:off x="3436938" y="3668713"/>
            <a:ext cx="1030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sim</a:t>
            </a:r>
          </a:p>
        </p:txBody>
      </p:sp>
      <p:cxnSp>
        <p:nvCxnSpPr>
          <p:cNvPr id="7" name="Straight Arrow Connector 6"/>
          <p:cNvCxnSpPr/>
          <p:nvPr/>
        </p:nvCxnSpPr>
        <p:spPr>
          <a:xfrm>
            <a:off x="3952875" y="2998788"/>
            <a:ext cx="0" cy="6731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grpSp>
        <p:nvGrpSpPr>
          <p:cNvPr id="58" name="Group 57"/>
          <p:cNvGrpSpPr>
            <a:grpSpLocks/>
          </p:cNvGrpSpPr>
          <p:nvPr/>
        </p:nvGrpSpPr>
        <p:grpSpPr bwMode="auto">
          <a:xfrm>
            <a:off x="1393825" y="4697413"/>
            <a:ext cx="2559050" cy="409575"/>
            <a:chOff x="1393787" y="4697100"/>
            <a:chExt cx="2558549" cy="409432"/>
          </a:xfrm>
        </p:grpSpPr>
        <p:cxnSp>
          <p:nvCxnSpPr>
            <p:cNvPr id="17" name="Straight Connector 16"/>
            <p:cNvCxnSpPr/>
            <p:nvPr/>
          </p:nvCxnSpPr>
          <p:spPr>
            <a:xfrm>
              <a:off x="3952336" y="4697100"/>
              <a:ext cx="0" cy="409432"/>
            </a:xfrm>
            <a:prstGeom prst="line">
              <a:avLst/>
            </a:prstGeom>
            <a:ln w="25400"/>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a:off x="1393787" y="4900229"/>
              <a:ext cx="2558549"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1393787" y="4697100"/>
              <a:ext cx="0" cy="409432"/>
            </a:xfrm>
            <a:prstGeom prst="line">
              <a:avLst/>
            </a:prstGeom>
            <a:ln w="25400"/>
          </p:spPr>
          <p:style>
            <a:lnRef idx="1">
              <a:schemeClr val="dk1"/>
            </a:lnRef>
            <a:fillRef idx="0">
              <a:schemeClr val="dk1"/>
            </a:fillRef>
            <a:effectRef idx="0">
              <a:schemeClr val="dk1"/>
            </a:effectRef>
            <a:fontRef idx="minor">
              <a:schemeClr val="tx1"/>
            </a:fontRef>
          </p:style>
        </p:cxnSp>
      </p:grpSp>
      <p:sp>
        <p:nvSpPr>
          <p:cNvPr id="39" name="TextBox 38"/>
          <p:cNvSpPr txBox="1">
            <a:spLocks noChangeArrowheads="1"/>
          </p:cNvSpPr>
          <p:nvPr/>
        </p:nvSpPr>
        <p:spPr bwMode="auto">
          <a:xfrm>
            <a:off x="846138" y="3668713"/>
            <a:ext cx="1106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calc</a:t>
            </a:r>
          </a:p>
        </p:txBody>
      </p:sp>
      <p:sp>
        <p:nvSpPr>
          <p:cNvPr id="48" name="Rectangle 47"/>
          <p:cNvSpPr>
            <a:spLocks noChangeArrowheads="1"/>
          </p:cNvSpPr>
          <p:nvPr/>
        </p:nvSpPr>
        <p:spPr bwMode="auto">
          <a:xfrm>
            <a:off x="1984375" y="4503738"/>
            <a:ext cx="1452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pitchFamily="34" charset="0"/>
              </a:rPr>
              <a:t>R</a:t>
            </a:r>
            <a:r>
              <a:rPr lang="en-US" altLang="en-US" sz="1800" baseline="-25000">
                <a:solidFill>
                  <a:srgbClr val="000000"/>
                </a:solidFill>
                <a:cs typeface="Arial" pitchFamily="34" charset="0"/>
              </a:rPr>
              <a:t>cryst</a:t>
            </a:r>
            <a:r>
              <a:rPr lang="en-US" altLang="en-US" sz="1800">
                <a:solidFill>
                  <a:srgbClr val="000000"/>
                </a:solidFill>
                <a:cs typeface="Arial" pitchFamily="34" charset="0"/>
              </a:rPr>
              <a:t>= 0.137</a:t>
            </a:r>
          </a:p>
        </p:txBody>
      </p:sp>
      <p:sp>
        <p:nvSpPr>
          <p:cNvPr id="50" name="TextBox 49"/>
          <p:cNvSpPr txBox="1">
            <a:spLocks noChangeArrowheads="1"/>
          </p:cNvSpPr>
          <p:nvPr/>
        </p:nvSpPr>
        <p:spPr bwMode="auto">
          <a:xfrm>
            <a:off x="249238" y="3235325"/>
            <a:ext cx="232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refined_vs_Fsim.pdb</a:t>
            </a:r>
          </a:p>
        </p:txBody>
      </p:sp>
      <p:sp>
        <p:nvSpPr>
          <p:cNvPr id="46090" name="TextBox 54"/>
          <p:cNvSpPr txBox="1">
            <a:spLocks noChangeArrowheads="1"/>
          </p:cNvSpPr>
          <p:nvPr/>
        </p:nvSpPr>
        <p:spPr bwMode="auto">
          <a:xfrm>
            <a:off x="1504950" y="769938"/>
            <a:ext cx="613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1aho 64-residue scorpion toxin in water to 1.0 Å resolution</a:t>
            </a:r>
          </a:p>
        </p:txBody>
      </p:sp>
      <p:cxnSp>
        <p:nvCxnSpPr>
          <p:cNvPr id="59" name="Straight Arrow Connector 58"/>
          <p:cNvCxnSpPr/>
          <p:nvPr/>
        </p:nvCxnSpPr>
        <p:spPr>
          <a:xfrm flipH="1" flipV="1">
            <a:off x="2562225" y="3151188"/>
            <a:ext cx="874713" cy="5207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pic>
        <p:nvPicPr>
          <p:cNvPr id="46092" name="Picture 6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387475"/>
            <a:ext cx="2295525"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453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9" grpId="0"/>
      <p:bldP spid="48" grpId="0"/>
      <p:bldP spid="5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4"/>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247650" y="1398588"/>
            <a:ext cx="2286000"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07"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vs Observation</a:t>
            </a:r>
          </a:p>
        </p:txBody>
      </p:sp>
      <p:sp>
        <p:nvSpPr>
          <p:cNvPr id="4" name="TextBox 3"/>
          <p:cNvSpPr txBox="1">
            <a:spLocks noChangeArrowheads="1"/>
          </p:cNvSpPr>
          <p:nvPr/>
        </p:nvSpPr>
        <p:spPr bwMode="auto">
          <a:xfrm>
            <a:off x="6275388" y="3668713"/>
            <a:ext cx="1050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obs</a:t>
            </a:r>
          </a:p>
        </p:txBody>
      </p:sp>
      <p:sp>
        <p:nvSpPr>
          <p:cNvPr id="5" name="TextBox 4"/>
          <p:cNvSpPr txBox="1">
            <a:spLocks noChangeArrowheads="1"/>
          </p:cNvSpPr>
          <p:nvPr/>
        </p:nvSpPr>
        <p:spPr bwMode="auto">
          <a:xfrm>
            <a:off x="6303963" y="3238500"/>
            <a:ext cx="992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1aho.cif</a:t>
            </a:r>
          </a:p>
        </p:txBody>
      </p:sp>
      <p:sp>
        <p:nvSpPr>
          <p:cNvPr id="8" name="TextBox 7"/>
          <p:cNvSpPr txBox="1">
            <a:spLocks noChangeArrowheads="1"/>
          </p:cNvSpPr>
          <p:nvPr/>
        </p:nvSpPr>
        <p:spPr bwMode="auto">
          <a:xfrm>
            <a:off x="7699375" y="3238500"/>
            <a:ext cx="1146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1aho.pdb</a:t>
            </a:r>
          </a:p>
        </p:txBody>
      </p:sp>
      <p:sp>
        <p:nvSpPr>
          <p:cNvPr id="47111" name="TextBox 11"/>
          <p:cNvSpPr txBox="1">
            <a:spLocks noChangeArrowheads="1"/>
          </p:cNvSpPr>
          <p:nvPr/>
        </p:nvSpPr>
        <p:spPr bwMode="auto">
          <a:xfrm>
            <a:off x="3436938" y="3668713"/>
            <a:ext cx="1030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sim</a:t>
            </a:r>
          </a:p>
        </p:txBody>
      </p:sp>
      <p:cxnSp>
        <p:nvCxnSpPr>
          <p:cNvPr id="7" name="Straight Arrow Connector 6"/>
          <p:cNvCxnSpPr/>
          <p:nvPr/>
        </p:nvCxnSpPr>
        <p:spPr>
          <a:xfrm>
            <a:off x="3952875" y="2998788"/>
            <a:ext cx="0" cy="6731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3952875" y="4902200"/>
            <a:ext cx="2847975"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grpSp>
        <p:nvGrpSpPr>
          <p:cNvPr id="56" name="Group 55"/>
          <p:cNvGrpSpPr>
            <a:grpSpLocks/>
          </p:cNvGrpSpPr>
          <p:nvPr/>
        </p:nvGrpSpPr>
        <p:grpSpPr bwMode="auto">
          <a:xfrm>
            <a:off x="6800850" y="4697413"/>
            <a:ext cx="1487488" cy="409575"/>
            <a:chOff x="6800376" y="4697100"/>
            <a:chExt cx="1487955" cy="409432"/>
          </a:xfrm>
        </p:grpSpPr>
        <p:cxnSp>
          <p:nvCxnSpPr>
            <p:cNvPr id="22" name="Straight Connector 21"/>
            <p:cNvCxnSpPr/>
            <p:nvPr/>
          </p:nvCxnSpPr>
          <p:spPr>
            <a:xfrm>
              <a:off x="8288331" y="4697100"/>
              <a:ext cx="0" cy="409432"/>
            </a:xfrm>
            <a:prstGeom prst="line">
              <a:avLst/>
            </a:prstGeom>
            <a:ln w="25400"/>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6800376" y="4697100"/>
              <a:ext cx="0" cy="409432"/>
            </a:xfrm>
            <a:prstGeom prst="line">
              <a:avLst/>
            </a:prstGeom>
            <a:ln w="25400"/>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a:off x="6800376" y="4901816"/>
              <a:ext cx="1472075"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grpSp>
      <p:grpSp>
        <p:nvGrpSpPr>
          <p:cNvPr id="47115" name="Group 57"/>
          <p:cNvGrpSpPr>
            <a:grpSpLocks/>
          </p:cNvGrpSpPr>
          <p:nvPr/>
        </p:nvGrpSpPr>
        <p:grpSpPr bwMode="auto">
          <a:xfrm>
            <a:off x="1393825" y="4697413"/>
            <a:ext cx="2559050" cy="409575"/>
            <a:chOff x="1393787" y="4697100"/>
            <a:chExt cx="2558549" cy="409432"/>
          </a:xfrm>
        </p:grpSpPr>
        <p:cxnSp>
          <p:nvCxnSpPr>
            <p:cNvPr id="17" name="Straight Connector 16"/>
            <p:cNvCxnSpPr/>
            <p:nvPr/>
          </p:nvCxnSpPr>
          <p:spPr>
            <a:xfrm>
              <a:off x="3952336" y="4697100"/>
              <a:ext cx="0" cy="409432"/>
            </a:xfrm>
            <a:prstGeom prst="line">
              <a:avLst/>
            </a:prstGeom>
            <a:ln w="25400"/>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a:off x="1393787" y="4900229"/>
              <a:ext cx="2558549"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1393787" y="4697100"/>
              <a:ext cx="0" cy="409432"/>
            </a:xfrm>
            <a:prstGeom prst="line">
              <a:avLst/>
            </a:prstGeom>
            <a:ln w="25400"/>
          </p:spPr>
          <p:style>
            <a:lnRef idx="1">
              <a:schemeClr val="dk1"/>
            </a:lnRef>
            <a:fillRef idx="0">
              <a:schemeClr val="dk1"/>
            </a:fillRef>
            <a:effectRef idx="0">
              <a:schemeClr val="dk1"/>
            </a:effectRef>
            <a:fontRef idx="minor">
              <a:schemeClr val="tx1"/>
            </a:fontRef>
          </p:style>
        </p:cxnSp>
      </p:grpSp>
      <p:sp>
        <p:nvSpPr>
          <p:cNvPr id="38" name="TextBox 37"/>
          <p:cNvSpPr txBox="1">
            <a:spLocks noChangeArrowheads="1"/>
          </p:cNvSpPr>
          <p:nvPr/>
        </p:nvSpPr>
        <p:spPr bwMode="auto">
          <a:xfrm>
            <a:off x="7675563" y="3668713"/>
            <a:ext cx="1106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calc</a:t>
            </a:r>
          </a:p>
        </p:txBody>
      </p:sp>
      <p:sp>
        <p:nvSpPr>
          <p:cNvPr id="47117" name="TextBox 38"/>
          <p:cNvSpPr txBox="1">
            <a:spLocks noChangeArrowheads="1"/>
          </p:cNvSpPr>
          <p:nvPr/>
        </p:nvSpPr>
        <p:spPr bwMode="auto">
          <a:xfrm>
            <a:off x="846138" y="3668713"/>
            <a:ext cx="1106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calc</a:t>
            </a:r>
          </a:p>
        </p:txBody>
      </p:sp>
      <p:sp>
        <p:nvSpPr>
          <p:cNvPr id="47118" name="Rectangle 47"/>
          <p:cNvSpPr>
            <a:spLocks noChangeArrowheads="1"/>
          </p:cNvSpPr>
          <p:nvPr/>
        </p:nvSpPr>
        <p:spPr bwMode="auto">
          <a:xfrm>
            <a:off x="1984375" y="4503738"/>
            <a:ext cx="1452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pitchFamily="34" charset="0"/>
              </a:rPr>
              <a:t>R</a:t>
            </a:r>
            <a:r>
              <a:rPr lang="en-US" altLang="en-US" sz="1800" baseline="-25000">
                <a:solidFill>
                  <a:srgbClr val="000000"/>
                </a:solidFill>
                <a:cs typeface="Arial" pitchFamily="34" charset="0"/>
              </a:rPr>
              <a:t>cryst</a:t>
            </a:r>
            <a:r>
              <a:rPr lang="en-US" altLang="en-US" sz="1800">
                <a:solidFill>
                  <a:srgbClr val="000000"/>
                </a:solidFill>
                <a:cs typeface="Arial" pitchFamily="34" charset="0"/>
              </a:rPr>
              <a:t>= 0.137</a:t>
            </a:r>
          </a:p>
        </p:txBody>
      </p:sp>
      <p:sp>
        <p:nvSpPr>
          <p:cNvPr id="49" name="Rectangle 48"/>
          <p:cNvSpPr>
            <a:spLocks noChangeArrowheads="1"/>
          </p:cNvSpPr>
          <p:nvPr/>
        </p:nvSpPr>
        <p:spPr bwMode="auto">
          <a:xfrm>
            <a:off x="6818313" y="4511675"/>
            <a:ext cx="1436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pitchFamily="34" charset="0"/>
              </a:rPr>
              <a:t>R</a:t>
            </a:r>
            <a:r>
              <a:rPr lang="en-US" altLang="en-US" sz="1800" baseline="-25000">
                <a:solidFill>
                  <a:srgbClr val="000000"/>
                </a:solidFill>
                <a:cs typeface="Arial" pitchFamily="34" charset="0"/>
              </a:rPr>
              <a:t>cryst</a:t>
            </a:r>
            <a:r>
              <a:rPr lang="en-US" altLang="en-US" sz="1800">
                <a:solidFill>
                  <a:srgbClr val="000000"/>
                </a:solidFill>
                <a:cs typeface="Arial" pitchFamily="34" charset="0"/>
              </a:rPr>
              <a:t>= 0.116</a:t>
            </a:r>
          </a:p>
        </p:txBody>
      </p:sp>
      <p:sp>
        <p:nvSpPr>
          <p:cNvPr id="52" name="Rectangle 51"/>
          <p:cNvSpPr>
            <a:spLocks noChangeArrowheads="1"/>
          </p:cNvSpPr>
          <p:nvPr/>
        </p:nvSpPr>
        <p:spPr bwMode="auto">
          <a:xfrm>
            <a:off x="4391025" y="4376738"/>
            <a:ext cx="20653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a:solidFill>
                  <a:srgbClr val="000000"/>
                </a:solidFill>
                <a:cs typeface="Arial" pitchFamily="34" charset="0"/>
              </a:rPr>
              <a:t>R</a:t>
            </a:r>
            <a:r>
              <a:rPr lang="en-US" altLang="en-US" sz="2800" baseline="-25000">
                <a:solidFill>
                  <a:srgbClr val="000000"/>
                </a:solidFill>
                <a:cs typeface="Arial" pitchFamily="34" charset="0"/>
              </a:rPr>
              <a:t>free</a:t>
            </a:r>
            <a:r>
              <a:rPr lang="en-US" altLang="en-US" sz="2800">
                <a:solidFill>
                  <a:srgbClr val="000000"/>
                </a:solidFill>
                <a:cs typeface="Arial" pitchFamily="34" charset="0"/>
              </a:rPr>
              <a:t> =  0.69</a:t>
            </a:r>
          </a:p>
        </p:txBody>
      </p:sp>
      <p:sp>
        <p:nvSpPr>
          <p:cNvPr id="47121" name="TextBox 49"/>
          <p:cNvSpPr txBox="1">
            <a:spLocks noChangeArrowheads="1"/>
          </p:cNvSpPr>
          <p:nvPr/>
        </p:nvSpPr>
        <p:spPr bwMode="auto">
          <a:xfrm>
            <a:off x="249238" y="3235325"/>
            <a:ext cx="232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refined_vs_Fsim.pdb</a:t>
            </a:r>
          </a:p>
        </p:txBody>
      </p:sp>
      <p:grpSp>
        <p:nvGrpSpPr>
          <p:cNvPr id="64" name="Group 63"/>
          <p:cNvGrpSpPr>
            <a:grpSpLocks/>
          </p:cNvGrpSpPr>
          <p:nvPr/>
        </p:nvGrpSpPr>
        <p:grpSpPr bwMode="auto">
          <a:xfrm>
            <a:off x="365125" y="3603625"/>
            <a:ext cx="8548688" cy="2822575"/>
            <a:chOff x="364715" y="3603003"/>
            <a:chExt cx="8549575" cy="2822575"/>
          </a:xfrm>
        </p:grpSpPr>
        <p:sp>
          <p:nvSpPr>
            <p:cNvPr id="51" name="Freeform 50"/>
            <p:cNvSpPr/>
            <p:nvPr/>
          </p:nvSpPr>
          <p:spPr>
            <a:xfrm>
              <a:off x="364715" y="3644278"/>
              <a:ext cx="3907243" cy="2366963"/>
            </a:xfrm>
            <a:custGeom>
              <a:avLst/>
              <a:gdLst>
                <a:gd name="connsiteX0" fmla="*/ 495094 w 4057160"/>
                <a:gd name="connsiteY0" fmla="*/ 0 h 2462162"/>
                <a:gd name="connsiteX1" fmla="*/ 3775 w 4057160"/>
                <a:gd name="connsiteY1" fmla="*/ 1119116 h 2462162"/>
                <a:gd name="connsiteX2" fmla="*/ 727106 w 4057160"/>
                <a:gd name="connsiteY2" fmla="*/ 2279176 h 2462162"/>
                <a:gd name="connsiteX3" fmla="*/ 4057160 w 4057160"/>
                <a:gd name="connsiteY3" fmla="*/ 2442949 h 2462162"/>
                <a:gd name="connsiteX0" fmla="*/ 495094 w 4144637"/>
                <a:gd name="connsiteY0" fmla="*/ 0 h 2307688"/>
                <a:gd name="connsiteX1" fmla="*/ 3775 w 4144637"/>
                <a:gd name="connsiteY1" fmla="*/ 1119116 h 2307688"/>
                <a:gd name="connsiteX2" fmla="*/ 727106 w 4144637"/>
                <a:gd name="connsiteY2" fmla="*/ 2279176 h 2307688"/>
                <a:gd name="connsiteX3" fmla="*/ 4144637 w 4144637"/>
                <a:gd name="connsiteY3" fmla="*/ 1965277 h 2307688"/>
                <a:gd name="connsiteX0" fmla="*/ 495094 w 4173797"/>
                <a:gd name="connsiteY0" fmla="*/ 0 h 2366920"/>
                <a:gd name="connsiteX1" fmla="*/ 3775 w 4173797"/>
                <a:gd name="connsiteY1" fmla="*/ 1119116 h 2366920"/>
                <a:gd name="connsiteX2" fmla="*/ 727106 w 4173797"/>
                <a:gd name="connsiteY2" fmla="*/ 2279176 h 2366920"/>
                <a:gd name="connsiteX3" fmla="*/ 4173797 w 4173797"/>
                <a:gd name="connsiteY3" fmla="*/ 2265528 h 2366920"/>
              </a:gdLst>
              <a:ahLst/>
              <a:cxnLst>
                <a:cxn ang="0">
                  <a:pos x="connsiteX0" y="connsiteY0"/>
                </a:cxn>
                <a:cxn ang="0">
                  <a:pos x="connsiteX1" y="connsiteY1"/>
                </a:cxn>
                <a:cxn ang="0">
                  <a:pos x="connsiteX2" y="connsiteY2"/>
                </a:cxn>
                <a:cxn ang="0">
                  <a:pos x="connsiteX3" y="connsiteY3"/>
                </a:cxn>
              </a:cxnLst>
              <a:rect l="l" t="t" r="r" b="b"/>
              <a:pathLst>
                <a:path w="4173797" h="2366920">
                  <a:moveTo>
                    <a:pt x="495094" y="0"/>
                  </a:moveTo>
                  <a:cubicBezTo>
                    <a:pt x="230100" y="369626"/>
                    <a:pt x="-34894" y="739253"/>
                    <a:pt x="3775" y="1119116"/>
                  </a:cubicBezTo>
                  <a:cubicBezTo>
                    <a:pt x="42444" y="1498979"/>
                    <a:pt x="32102" y="2088107"/>
                    <a:pt x="727106" y="2279176"/>
                  </a:cubicBezTo>
                  <a:cubicBezTo>
                    <a:pt x="1422110" y="2470245"/>
                    <a:pt x="2846552" y="2293961"/>
                    <a:pt x="4173797" y="2265528"/>
                  </a:cubicBezTo>
                </a:path>
              </a:pathLst>
            </a:custGeom>
            <a:ln w="25400">
              <a:tailEnd type="stealth" w="lg" len="med"/>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solidFill>
                  <a:srgbClr val="000000"/>
                </a:solidFill>
              </a:endParaRPr>
            </a:p>
          </p:txBody>
        </p:sp>
        <p:sp>
          <p:nvSpPr>
            <p:cNvPr id="53" name="Freeform 52"/>
            <p:cNvSpPr/>
            <p:nvPr/>
          </p:nvSpPr>
          <p:spPr>
            <a:xfrm>
              <a:off x="6358150" y="3603003"/>
              <a:ext cx="2556140" cy="2354263"/>
            </a:xfrm>
            <a:custGeom>
              <a:avLst/>
              <a:gdLst>
                <a:gd name="connsiteX0" fmla="*/ 2497540 w 2841037"/>
                <a:gd name="connsiteY0" fmla="*/ 0 h 2497541"/>
                <a:gd name="connsiteX1" fmla="*/ 2838734 w 2841037"/>
                <a:gd name="connsiteY1" fmla="*/ 1269242 h 2497541"/>
                <a:gd name="connsiteX2" fmla="*/ 2347415 w 2841037"/>
                <a:gd name="connsiteY2" fmla="*/ 2292824 h 2497541"/>
                <a:gd name="connsiteX3" fmla="*/ 0 w 2841037"/>
                <a:gd name="connsiteY3" fmla="*/ 2497541 h 2497541"/>
                <a:gd name="connsiteX0" fmla="*/ 2559555 w 2903052"/>
                <a:gd name="connsiteY0" fmla="*/ 0 h 2312269"/>
                <a:gd name="connsiteX1" fmla="*/ 2900749 w 2903052"/>
                <a:gd name="connsiteY1" fmla="*/ 1269242 h 2312269"/>
                <a:gd name="connsiteX2" fmla="*/ 2409430 w 2903052"/>
                <a:gd name="connsiteY2" fmla="*/ 2292824 h 2312269"/>
                <a:gd name="connsiteX3" fmla="*/ 0 w 2903052"/>
                <a:gd name="connsiteY3" fmla="*/ 1966462 h 2312269"/>
                <a:gd name="connsiteX0" fmla="*/ 2559555 w 2903052"/>
                <a:gd name="connsiteY0" fmla="*/ 0 h 2349537"/>
                <a:gd name="connsiteX1" fmla="*/ 2900749 w 2903052"/>
                <a:gd name="connsiteY1" fmla="*/ 1269242 h 2349537"/>
                <a:gd name="connsiteX2" fmla="*/ 2409430 w 2903052"/>
                <a:gd name="connsiteY2" fmla="*/ 2292824 h 2349537"/>
                <a:gd name="connsiteX3" fmla="*/ 0 w 2903052"/>
                <a:gd name="connsiteY3" fmla="*/ 2225193 h 2349537"/>
              </a:gdLst>
              <a:ahLst/>
              <a:cxnLst>
                <a:cxn ang="0">
                  <a:pos x="connsiteX0" y="connsiteY0"/>
                </a:cxn>
                <a:cxn ang="0">
                  <a:pos x="connsiteX1" y="connsiteY1"/>
                </a:cxn>
                <a:cxn ang="0">
                  <a:pos x="connsiteX2" y="connsiteY2"/>
                </a:cxn>
                <a:cxn ang="0">
                  <a:pos x="connsiteX3" y="connsiteY3"/>
                </a:cxn>
              </a:cxnLst>
              <a:rect l="l" t="t" r="r" b="b"/>
              <a:pathLst>
                <a:path w="2903052" h="2349537">
                  <a:moveTo>
                    <a:pt x="2559555" y="0"/>
                  </a:moveTo>
                  <a:cubicBezTo>
                    <a:pt x="2742662" y="443552"/>
                    <a:pt x="2925770" y="887105"/>
                    <a:pt x="2900749" y="1269242"/>
                  </a:cubicBezTo>
                  <a:cubicBezTo>
                    <a:pt x="2875728" y="1651379"/>
                    <a:pt x="2892888" y="2133499"/>
                    <a:pt x="2409430" y="2292824"/>
                  </a:cubicBezTo>
                  <a:cubicBezTo>
                    <a:pt x="1925972" y="2452149"/>
                    <a:pt x="937146" y="2225192"/>
                    <a:pt x="0" y="2225193"/>
                  </a:cubicBezTo>
                </a:path>
              </a:pathLst>
            </a:custGeom>
            <a:ln w="25400">
              <a:tailEnd type="stealth" w="lg" len="med"/>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solidFill>
                  <a:srgbClr val="000000"/>
                </a:solidFill>
              </a:endParaRPr>
            </a:p>
          </p:txBody>
        </p:sp>
        <p:sp>
          <p:nvSpPr>
            <p:cNvPr id="47131" name="TextBox 53"/>
            <p:cNvSpPr txBox="1">
              <a:spLocks noChangeArrowheads="1"/>
            </p:cNvSpPr>
            <p:nvPr/>
          </p:nvSpPr>
          <p:spPr bwMode="auto">
            <a:xfrm>
              <a:off x="4279406" y="6056246"/>
              <a:ext cx="20890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LSQ rmsd = 0.43Å</a:t>
              </a:r>
            </a:p>
          </p:txBody>
        </p:sp>
        <p:sp>
          <p:nvSpPr>
            <p:cNvPr id="47132" name="TextBox 56"/>
            <p:cNvSpPr txBox="1">
              <a:spLocks noChangeArrowheads="1"/>
            </p:cNvSpPr>
            <p:nvPr/>
          </p:nvSpPr>
          <p:spPr bwMode="auto">
            <a:xfrm>
              <a:off x="4536559" y="5640405"/>
              <a:ext cx="16273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rmsd = 1.05 Å</a:t>
              </a:r>
            </a:p>
          </p:txBody>
        </p:sp>
      </p:grpSp>
      <p:sp>
        <p:nvSpPr>
          <p:cNvPr id="47123" name="TextBox 54"/>
          <p:cNvSpPr txBox="1">
            <a:spLocks noChangeArrowheads="1"/>
          </p:cNvSpPr>
          <p:nvPr/>
        </p:nvSpPr>
        <p:spPr bwMode="auto">
          <a:xfrm>
            <a:off x="1504950" y="769938"/>
            <a:ext cx="613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1aho 64-residue scorpion toxin in water to 1.0 Å resolution</a:t>
            </a:r>
          </a:p>
        </p:txBody>
      </p:sp>
      <p:cxnSp>
        <p:nvCxnSpPr>
          <p:cNvPr id="59" name="Straight Arrow Connector 58"/>
          <p:cNvCxnSpPr/>
          <p:nvPr/>
        </p:nvCxnSpPr>
        <p:spPr>
          <a:xfrm flipH="1" flipV="1">
            <a:off x="2562225" y="3151188"/>
            <a:ext cx="874713" cy="5207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60" name="Rectangle 59"/>
          <p:cNvSpPr>
            <a:spLocks noChangeArrowheads="1"/>
          </p:cNvSpPr>
          <p:nvPr/>
        </p:nvSpPr>
        <p:spPr bwMode="auto">
          <a:xfrm>
            <a:off x="4286250" y="5008563"/>
            <a:ext cx="2192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a:solidFill>
                  <a:srgbClr val="000000"/>
                </a:solidFill>
                <a:cs typeface="Arial" pitchFamily="34" charset="0"/>
              </a:rPr>
              <a:t>R</a:t>
            </a:r>
            <a:r>
              <a:rPr lang="en-US" altLang="en-US" sz="2000" baseline="-25000">
                <a:solidFill>
                  <a:srgbClr val="000000"/>
                </a:solidFill>
                <a:cs typeface="Arial" pitchFamily="34" charset="0"/>
              </a:rPr>
              <a:t>free</a:t>
            </a:r>
            <a:r>
              <a:rPr lang="en-US" altLang="en-US" sz="2000">
                <a:solidFill>
                  <a:srgbClr val="000000"/>
                </a:solidFill>
                <a:cs typeface="Arial" pitchFamily="34" charset="0"/>
              </a:rPr>
              <a:t> = 0.48 to 4 Å</a:t>
            </a:r>
          </a:p>
        </p:txBody>
      </p:sp>
      <p:pic>
        <p:nvPicPr>
          <p:cNvPr id="47126" name="Picture 6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387475"/>
            <a:ext cx="2295525"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387475"/>
            <a:ext cx="2295525"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6" name="Rectangle 65"/>
          <p:cNvSpPr>
            <a:spLocks noChangeArrowheads="1"/>
          </p:cNvSpPr>
          <p:nvPr/>
        </p:nvSpPr>
        <p:spPr bwMode="auto">
          <a:xfrm>
            <a:off x="4364038" y="4378325"/>
            <a:ext cx="1166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a:solidFill>
                  <a:srgbClr val="000000"/>
                </a:solidFill>
                <a:cs typeface="Arial" pitchFamily="34" charset="0"/>
              </a:rPr>
              <a:t>R</a:t>
            </a:r>
            <a:r>
              <a:rPr lang="en-US" altLang="en-US" sz="2800" baseline="-25000">
                <a:solidFill>
                  <a:srgbClr val="000000"/>
                </a:solidFill>
                <a:cs typeface="Arial" pitchFamily="34" charset="0"/>
              </a:rPr>
              <a:t>free</a:t>
            </a:r>
            <a:r>
              <a:rPr lang="en-US" altLang="en-US" sz="2800">
                <a:solidFill>
                  <a:srgbClr val="000000"/>
                </a:solidFill>
                <a:cs typeface="Arial" pitchFamily="34" charset="0"/>
              </a:rPr>
              <a:t> =</a:t>
            </a:r>
          </a:p>
        </p:txBody>
      </p:sp>
    </p:spTree>
    <p:extLst>
      <p:ext uri="{BB962C8B-B14F-4D97-AF65-F5344CB8AC3E}">
        <p14:creationId xmlns:p14="http://schemas.microsoft.com/office/powerpoint/2010/main" val="242117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66"/>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wipe(up)">
                                      <p:cBhvr>
                                        <p:cTn id="4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38" grpId="0"/>
      <p:bldP spid="49" grpId="0"/>
      <p:bldP spid="52" grpId="0"/>
      <p:bldP spid="60" grpId="0"/>
      <p:bldP spid="66" grpId="0"/>
      <p:bldP spid="66" grpId="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vs Observation</a:t>
            </a:r>
          </a:p>
        </p:txBody>
      </p:sp>
      <p:pic>
        <p:nvPicPr>
          <p:cNvPr id="48131" name="Picture 2"/>
          <p:cNvPicPr>
            <a:picLocks noChangeAspect="1"/>
          </p:cNvPicPr>
          <p:nvPr/>
        </p:nvPicPr>
        <p:blipFill>
          <a:blip r:embed="rId2">
            <a:extLst>
              <a:ext uri="{28A0092B-C50C-407E-A947-70E740481C1C}">
                <a14:useLocalDpi xmlns:a14="http://schemas.microsoft.com/office/drawing/2010/main" val="0"/>
              </a:ext>
            </a:extLst>
          </a:blip>
          <a:srcRect l="20624" t="5672" r="10344" b="5969"/>
          <a:stretch>
            <a:fillRect/>
          </a:stretch>
        </p:blipFill>
        <p:spPr bwMode="auto">
          <a:xfrm>
            <a:off x="2116138" y="928688"/>
            <a:ext cx="5772150" cy="55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rot="1635581">
            <a:off x="4271963" y="3548063"/>
            <a:ext cx="382587" cy="73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133" name="Rectangle 10"/>
          <p:cNvSpPr>
            <a:spLocks noChangeArrowheads="1"/>
          </p:cNvSpPr>
          <p:nvPr/>
        </p:nvSpPr>
        <p:spPr bwMode="auto">
          <a:xfrm>
            <a:off x="358775" y="2868613"/>
            <a:ext cx="13938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cs typeface="Arial" pitchFamily="34" charset="0"/>
              </a:rPr>
              <a:t>RMSD</a:t>
            </a:r>
          </a:p>
          <a:p>
            <a:pPr eaLnBrk="1" hangingPunct="1">
              <a:spcBef>
                <a:spcPct val="0"/>
              </a:spcBef>
              <a:buFontTx/>
              <a:buNone/>
            </a:pPr>
            <a:r>
              <a:rPr lang="en-US" altLang="en-US">
                <a:solidFill>
                  <a:srgbClr val="000000"/>
                </a:solidFill>
                <a:cs typeface="Arial" pitchFamily="34" charset="0"/>
              </a:rPr>
              <a:t>1.05 Å</a:t>
            </a:r>
          </a:p>
        </p:txBody>
      </p:sp>
    </p:spTree>
    <p:extLst>
      <p:ext uri="{BB962C8B-B14F-4D97-AF65-F5344CB8AC3E}">
        <p14:creationId xmlns:p14="http://schemas.microsoft.com/office/powerpoint/2010/main" val="934881784"/>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vs Observation</a:t>
            </a:r>
          </a:p>
        </p:txBody>
      </p:sp>
      <p:pic>
        <p:nvPicPr>
          <p:cNvPr id="49155" name="Picture 1"/>
          <p:cNvPicPr>
            <a:picLocks noChangeAspect="1"/>
          </p:cNvPicPr>
          <p:nvPr/>
        </p:nvPicPr>
        <p:blipFill>
          <a:blip r:embed="rId2">
            <a:extLst>
              <a:ext uri="{28A0092B-C50C-407E-A947-70E740481C1C}">
                <a14:useLocalDpi xmlns:a14="http://schemas.microsoft.com/office/drawing/2010/main" val="0"/>
              </a:ext>
            </a:extLst>
          </a:blip>
          <a:srcRect l="16547" t="6105" r="8221" b="5103"/>
          <a:stretch>
            <a:fillRect/>
          </a:stretch>
        </p:blipFill>
        <p:spPr bwMode="auto">
          <a:xfrm>
            <a:off x="1774825" y="955675"/>
            <a:ext cx="6291263"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rot="1635581">
            <a:off x="4257675" y="3562350"/>
            <a:ext cx="382588" cy="73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157" name="Rectangle 5"/>
          <p:cNvSpPr>
            <a:spLocks noChangeArrowheads="1"/>
          </p:cNvSpPr>
          <p:nvPr/>
        </p:nvSpPr>
        <p:spPr bwMode="auto">
          <a:xfrm>
            <a:off x="358775" y="2868613"/>
            <a:ext cx="150653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cs typeface="Arial" pitchFamily="34" charset="0"/>
              </a:rPr>
              <a:t>RMSD</a:t>
            </a:r>
          </a:p>
          <a:p>
            <a:pPr eaLnBrk="1" hangingPunct="1">
              <a:spcBef>
                <a:spcPct val="0"/>
              </a:spcBef>
              <a:buFontTx/>
              <a:buNone/>
            </a:pPr>
            <a:r>
              <a:rPr lang="en-US" altLang="en-US">
                <a:solidFill>
                  <a:srgbClr val="000000"/>
                </a:solidFill>
                <a:cs typeface="Arial" pitchFamily="34" charset="0"/>
              </a:rPr>
              <a:t>0.45 Å</a:t>
            </a:r>
          </a:p>
          <a:p>
            <a:pPr eaLnBrk="1" hangingPunct="1">
              <a:spcBef>
                <a:spcPct val="0"/>
              </a:spcBef>
              <a:buFontTx/>
              <a:buNone/>
            </a:pPr>
            <a:r>
              <a:rPr lang="en-US" altLang="en-US">
                <a:solidFill>
                  <a:srgbClr val="000000"/>
                </a:solidFill>
                <a:cs typeface="Arial" pitchFamily="34" charset="0"/>
              </a:rPr>
              <a:t>aligned</a:t>
            </a:r>
          </a:p>
        </p:txBody>
      </p:sp>
    </p:spTree>
    <p:extLst>
      <p:ext uri="{BB962C8B-B14F-4D97-AF65-F5344CB8AC3E}">
        <p14:creationId xmlns:p14="http://schemas.microsoft.com/office/powerpoint/2010/main" val="3437091272"/>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7850"/>
            <a:ext cx="9144000" cy="628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5"/>
          <p:cNvSpPr>
            <a:spLocks noGrp="1" noChangeArrowheads="1"/>
          </p:cNvSpPr>
          <p:nvPr>
            <p:ph type="ctrTitle"/>
          </p:nvPr>
        </p:nvSpPr>
        <p:spPr>
          <a:xfrm>
            <a:off x="0" y="0"/>
            <a:ext cx="9144000" cy="708025"/>
          </a:xfrm>
          <a:solidFill>
            <a:schemeClr val="bg1"/>
          </a:solidFill>
        </p:spPr>
        <p:txBody>
          <a:bodyPr/>
          <a:lstStyle/>
          <a:p>
            <a:pPr eaLnBrk="1" hangingPunct="1"/>
            <a:r>
              <a:rPr lang="en-US" altLang="en-US" sz="4000" smtClean="0">
                <a:solidFill>
                  <a:schemeClr val="tx1"/>
                </a:solidFill>
              </a:rPr>
              <a:t>Molecular Dynamics vs Observation</a:t>
            </a:r>
          </a:p>
        </p:txBody>
      </p:sp>
      <p:sp>
        <p:nvSpPr>
          <p:cNvPr id="5" name="Rectangle 4"/>
          <p:cNvSpPr/>
          <p:nvPr/>
        </p:nvSpPr>
        <p:spPr>
          <a:xfrm rot="1635581">
            <a:off x="4257675" y="3562350"/>
            <a:ext cx="382588" cy="73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181" name="TextBox 3"/>
          <p:cNvSpPr txBox="1">
            <a:spLocks noChangeArrowheads="1"/>
          </p:cNvSpPr>
          <p:nvPr/>
        </p:nvSpPr>
        <p:spPr bwMode="auto">
          <a:xfrm>
            <a:off x="0" y="5380038"/>
            <a:ext cx="3019425" cy="1477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a:solidFill>
                  <a:srgbClr val="000000"/>
                </a:solidFill>
                <a:cs typeface="Arial" pitchFamily="34" charset="0"/>
              </a:rPr>
              <a:t>Sodium acetate trihydrate</a:t>
            </a:r>
          </a:p>
          <a:p>
            <a:pPr eaLnBrk="1" hangingPunct="1">
              <a:spcBef>
                <a:spcPct val="0"/>
              </a:spcBef>
              <a:buFontTx/>
              <a:buNone/>
            </a:pPr>
            <a:r>
              <a:rPr lang="en-US" altLang="en-US" sz="1800">
                <a:solidFill>
                  <a:srgbClr val="000000"/>
                </a:solidFill>
                <a:cs typeface="Arial" pitchFamily="34" charset="0"/>
              </a:rPr>
              <a:t>5 atoms</a:t>
            </a:r>
          </a:p>
          <a:p>
            <a:pPr eaLnBrk="1" hangingPunct="1">
              <a:spcBef>
                <a:spcPct val="0"/>
              </a:spcBef>
              <a:buFontTx/>
              <a:buNone/>
            </a:pPr>
            <a:r>
              <a:rPr lang="en-US" altLang="en-US" sz="1800">
                <a:solidFill>
                  <a:srgbClr val="000000"/>
                </a:solidFill>
                <a:cs typeface="Arial" pitchFamily="34" charset="0"/>
              </a:rPr>
              <a:t>3 waters</a:t>
            </a:r>
          </a:p>
          <a:p>
            <a:pPr eaLnBrk="1" hangingPunct="1">
              <a:spcBef>
                <a:spcPct val="0"/>
              </a:spcBef>
              <a:buFontTx/>
              <a:buNone/>
            </a:pPr>
            <a:r>
              <a:rPr lang="en-US" altLang="en-US" sz="1800">
                <a:solidFill>
                  <a:srgbClr val="000000"/>
                </a:solidFill>
                <a:cs typeface="Arial" pitchFamily="34" charset="0"/>
              </a:rPr>
              <a:t>0.9 Å resolution</a:t>
            </a:r>
          </a:p>
          <a:p>
            <a:pPr eaLnBrk="1" hangingPunct="1">
              <a:spcBef>
                <a:spcPct val="0"/>
              </a:spcBef>
              <a:buFontTx/>
              <a:buNone/>
            </a:pPr>
            <a:r>
              <a:rPr lang="en-US" altLang="en-US" sz="1800">
                <a:solidFill>
                  <a:srgbClr val="000000"/>
                </a:solidFill>
                <a:cs typeface="Arial" pitchFamily="34" charset="0"/>
              </a:rPr>
              <a:t>C2/c</a:t>
            </a:r>
          </a:p>
        </p:txBody>
      </p:sp>
      <p:sp>
        <p:nvSpPr>
          <p:cNvPr id="6" name="Rectangle 5"/>
          <p:cNvSpPr>
            <a:spLocks noChangeArrowheads="1"/>
          </p:cNvSpPr>
          <p:nvPr/>
        </p:nvSpPr>
        <p:spPr bwMode="auto">
          <a:xfrm>
            <a:off x="2390775" y="5962650"/>
            <a:ext cx="2058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a:solidFill>
                  <a:srgbClr val="000000"/>
                </a:solidFill>
                <a:cs typeface="Arial" pitchFamily="34" charset="0"/>
              </a:rPr>
              <a:t>R</a:t>
            </a:r>
            <a:r>
              <a:rPr lang="en-US" altLang="en-US" sz="2800" baseline="-25000">
                <a:solidFill>
                  <a:srgbClr val="000000"/>
                </a:solidFill>
                <a:cs typeface="Arial" pitchFamily="34" charset="0"/>
              </a:rPr>
              <a:t>vault</a:t>
            </a:r>
            <a:r>
              <a:rPr lang="en-US" altLang="en-US" sz="2800">
                <a:solidFill>
                  <a:srgbClr val="000000"/>
                </a:solidFill>
                <a:cs typeface="Arial" pitchFamily="34" charset="0"/>
              </a:rPr>
              <a:t> = 0.03</a:t>
            </a:r>
          </a:p>
        </p:txBody>
      </p:sp>
    </p:spTree>
    <p:extLst>
      <p:ext uri="{BB962C8B-B14F-4D97-AF65-F5344CB8AC3E}">
        <p14:creationId xmlns:p14="http://schemas.microsoft.com/office/powerpoint/2010/main" val="1009407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Grp="1" noChangeArrowheads="1"/>
          </p:cNvSpPr>
          <p:nvPr>
            <p:ph type="ctrTitle"/>
          </p:nvPr>
        </p:nvSpPr>
        <p:spPr>
          <a:xfrm>
            <a:off x="0" y="0"/>
            <a:ext cx="9144000" cy="708025"/>
          </a:xfrm>
          <a:solidFill>
            <a:schemeClr val="bg1"/>
          </a:solidFill>
        </p:spPr>
        <p:txBody>
          <a:bodyPr/>
          <a:lstStyle/>
          <a:p>
            <a:pPr eaLnBrk="1" hangingPunct="1"/>
            <a:r>
              <a:rPr lang="en-US" altLang="en-US" sz="4000" smtClean="0">
                <a:solidFill>
                  <a:schemeClr val="tx1"/>
                </a:solidFill>
              </a:rPr>
              <a:t>Molecular Dynamics vs Observation</a:t>
            </a:r>
          </a:p>
        </p:txBody>
      </p:sp>
      <p:sp>
        <p:nvSpPr>
          <p:cNvPr id="5" name="Rectangle 4"/>
          <p:cNvSpPr/>
          <p:nvPr/>
        </p:nvSpPr>
        <p:spPr>
          <a:xfrm rot="1635581">
            <a:off x="4257675" y="3562350"/>
            <a:ext cx="382588" cy="73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5120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1600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6"/>
          <p:cNvSpPr txBox="1">
            <a:spLocks noChangeArrowheads="1"/>
          </p:cNvSpPr>
          <p:nvPr/>
        </p:nvSpPr>
        <p:spPr bwMode="auto">
          <a:xfrm>
            <a:off x="182563" y="2760663"/>
            <a:ext cx="17875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fav8</a:t>
            </a:r>
          </a:p>
          <a:p>
            <a:pPr eaLnBrk="1" hangingPunct="1">
              <a:spcBef>
                <a:spcPct val="0"/>
              </a:spcBef>
              <a:buFontTx/>
              <a:buNone/>
            </a:pPr>
            <a:r>
              <a:rPr lang="en-US" altLang="en-US" sz="1800">
                <a:solidFill>
                  <a:srgbClr val="000000"/>
                </a:solidFill>
                <a:cs typeface="Arial" pitchFamily="34" charset="0"/>
              </a:rPr>
              <a:t>8 residues</a:t>
            </a:r>
          </a:p>
          <a:p>
            <a:pPr eaLnBrk="1" hangingPunct="1">
              <a:spcBef>
                <a:spcPct val="0"/>
              </a:spcBef>
              <a:buFontTx/>
              <a:buNone/>
            </a:pPr>
            <a:r>
              <a:rPr lang="en-US" altLang="en-US" sz="1800">
                <a:solidFill>
                  <a:srgbClr val="000000"/>
                </a:solidFill>
                <a:cs typeface="Arial" pitchFamily="34" charset="0"/>
              </a:rPr>
              <a:t>4 waters</a:t>
            </a:r>
          </a:p>
          <a:p>
            <a:pPr eaLnBrk="1" hangingPunct="1">
              <a:spcBef>
                <a:spcPct val="0"/>
              </a:spcBef>
              <a:buFontTx/>
              <a:buNone/>
            </a:pPr>
            <a:r>
              <a:rPr lang="en-US" altLang="en-US" sz="1800">
                <a:solidFill>
                  <a:srgbClr val="000000"/>
                </a:solidFill>
                <a:cs typeface="Arial" pitchFamily="34" charset="0"/>
              </a:rPr>
              <a:t>1.0 Å resolution</a:t>
            </a:r>
          </a:p>
          <a:p>
            <a:pPr eaLnBrk="1" hangingPunct="1">
              <a:spcBef>
                <a:spcPct val="0"/>
              </a:spcBef>
              <a:buFontTx/>
              <a:buNone/>
            </a:pPr>
            <a:r>
              <a:rPr lang="en-US" altLang="en-US" sz="1800">
                <a:solidFill>
                  <a:srgbClr val="000000"/>
                </a:solidFill>
                <a:cs typeface="Arial" pitchFamily="34" charset="0"/>
              </a:rPr>
              <a:t>P1</a:t>
            </a:r>
          </a:p>
        </p:txBody>
      </p:sp>
    </p:spTree>
    <p:extLst>
      <p:ext uri="{BB962C8B-B14F-4D97-AF65-F5344CB8AC3E}">
        <p14:creationId xmlns:p14="http://schemas.microsoft.com/office/powerpoint/2010/main" val="35249564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vs Observation</a:t>
            </a:r>
          </a:p>
        </p:txBody>
      </p:sp>
      <p:sp>
        <p:nvSpPr>
          <p:cNvPr id="52227" name="TextBox 3"/>
          <p:cNvSpPr txBox="1">
            <a:spLocks noChangeArrowheads="1"/>
          </p:cNvSpPr>
          <p:nvPr/>
        </p:nvSpPr>
        <p:spPr bwMode="auto">
          <a:xfrm>
            <a:off x="6275388" y="3668713"/>
            <a:ext cx="1050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obs</a:t>
            </a:r>
          </a:p>
        </p:txBody>
      </p:sp>
      <p:sp>
        <p:nvSpPr>
          <p:cNvPr id="52228" name="TextBox 4"/>
          <p:cNvSpPr txBox="1">
            <a:spLocks noChangeArrowheads="1"/>
          </p:cNvSpPr>
          <p:nvPr/>
        </p:nvSpPr>
        <p:spPr bwMode="auto">
          <a:xfrm>
            <a:off x="6303963" y="3238500"/>
            <a:ext cx="928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fav8.fcf</a:t>
            </a:r>
          </a:p>
        </p:txBody>
      </p:sp>
      <p:sp>
        <p:nvSpPr>
          <p:cNvPr id="52229" name="TextBox 7"/>
          <p:cNvSpPr txBox="1">
            <a:spLocks noChangeArrowheads="1"/>
          </p:cNvSpPr>
          <p:nvPr/>
        </p:nvSpPr>
        <p:spPr bwMode="auto">
          <a:xfrm>
            <a:off x="7794625" y="3238500"/>
            <a:ext cx="915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fav8.cif</a:t>
            </a:r>
          </a:p>
        </p:txBody>
      </p:sp>
      <p:sp>
        <p:nvSpPr>
          <p:cNvPr id="52230" name="TextBox 11"/>
          <p:cNvSpPr txBox="1">
            <a:spLocks noChangeArrowheads="1"/>
          </p:cNvSpPr>
          <p:nvPr/>
        </p:nvSpPr>
        <p:spPr bwMode="auto">
          <a:xfrm>
            <a:off x="3436938" y="3668713"/>
            <a:ext cx="1030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sim</a:t>
            </a:r>
          </a:p>
        </p:txBody>
      </p:sp>
      <p:cxnSp>
        <p:nvCxnSpPr>
          <p:cNvPr id="7" name="Straight Arrow Connector 6"/>
          <p:cNvCxnSpPr/>
          <p:nvPr/>
        </p:nvCxnSpPr>
        <p:spPr>
          <a:xfrm>
            <a:off x="3952875" y="2998788"/>
            <a:ext cx="0" cy="6731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3952875" y="4902200"/>
            <a:ext cx="2847975"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3952875" y="4697413"/>
            <a:ext cx="0" cy="409575"/>
          </a:xfrm>
          <a:prstGeom prst="line">
            <a:avLst/>
          </a:prstGeom>
          <a:ln w="25400"/>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8288338" y="4697413"/>
            <a:ext cx="0" cy="409575"/>
          </a:xfrm>
          <a:prstGeom prst="line">
            <a:avLst/>
          </a:prstGeom>
          <a:ln w="25400"/>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6800850" y="4697413"/>
            <a:ext cx="0" cy="409575"/>
          </a:xfrm>
          <a:prstGeom prst="line">
            <a:avLst/>
          </a:prstGeom>
          <a:ln w="25400"/>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a:off x="1393825" y="4899025"/>
            <a:ext cx="2559050"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a:off x="6800850" y="4902200"/>
            <a:ext cx="1471613"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1393825" y="4697413"/>
            <a:ext cx="0" cy="409575"/>
          </a:xfrm>
          <a:prstGeom prst="line">
            <a:avLst/>
          </a:prstGeom>
          <a:ln w="25400"/>
        </p:spPr>
        <p:style>
          <a:lnRef idx="1">
            <a:schemeClr val="dk1"/>
          </a:lnRef>
          <a:fillRef idx="0">
            <a:schemeClr val="dk1"/>
          </a:fillRef>
          <a:effectRef idx="0">
            <a:schemeClr val="dk1"/>
          </a:effectRef>
          <a:fontRef idx="minor">
            <a:schemeClr val="tx1"/>
          </a:fontRef>
        </p:style>
      </p:cxnSp>
      <p:sp>
        <p:nvSpPr>
          <p:cNvPr id="52239" name="TextBox 37"/>
          <p:cNvSpPr txBox="1">
            <a:spLocks noChangeArrowheads="1"/>
          </p:cNvSpPr>
          <p:nvPr/>
        </p:nvSpPr>
        <p:spPr bwMode="auto">
          <a:xfrm>
            <a:off x="7675563" y="3668713"/>
            <a:ext cx="1106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calc</a:t>
            </a:r>
          </a:p>
        </p:txBody>
      </p:sp>
      <p:sp>
        <p:nvSpPr>
          <p:cNvPr id="52240" name="TextBox 38"/>
          <p:cNvSpPr txBox="1">
            <a:spLocks noChangeArrowheads="1"/>
          </p:cNvSpPr>
          <p:nvPr/>
        </p:nvSpPr>
        <p:spPr bwMode="auto">
          <a:xfrm>
            <a:off x="846138" y="3668713"/>
            <a:ext cx="1106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calc</a:t>
            </a:r>
          </a:p>
        </p:txBody>
      </p:sp>
      <p:sp>
        <p:nvSpPr>
          <p:cNvPr id="48" name="Rectangle 47"/>
          <p:cNvSpPr>
            <a:spLocks noChangeArrowheads="1"/>
          </p:cNvSpPr>
          <p:nvPr/>
        </p:nvSpPr>
        <p:spPr bwMode="auto">
          <a:xfrm>
            <a:off x="2049463" y="4503738"/>
            <a:ext cx="1323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pitchFamily="34" charset="0"/>
              </a:rPr>
              <a:t>R</a:t>
            </a:r>
            <a:r>
              <a:rPr lang="en-US" altLang="en-US" sz="1800" baseline="-25000">
                <a:solidFill>
                  <a:srgbClr val="000000"/>
                </a:solidFill>
                <a:cs typeface="Arial" pitchFamily="34" charset="0"/>
              </a:rPr>
              <a:t>cryst</a:t>
            </a:r>
            <a:r>
              <a:rPr lang="en-US" altLang="en-US" sz="1800">
                <a:solidFill>
                  <a:srgbClr val="000000"/>
                </a:solidFill>
                <a:cs typeface="Arial" pitchFamily="34" charset="0"/>
              </a:rPr>
              <a:t>= 0.13</a:t>
            </a:r>
          </a:p>
        </p:txBody>
      </p:sp>
      <p:sp>
        <p:nvSpPr>
          <p:cNvPr id="49" name="Rectangle 48"/>
          <p:cNvSpPr>
            <a:spLocks noChangeArrowheads="1"/>
          </p:cNvSpPr>
          <p:nvPr/>
        </p:nvSpPr>
        <p:spPr bwMode="auto">
          <a:xfrm>
            <a:off x="6873875" y="4511675"/>
            <a:ext cx="132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pitchFamily="34" charset="0"/>
              </a:rPr>
              <a:t>R</a:t>
            </a:r>
            <a:r>
              <a:rPr lang="en-US" altLang="en-US" sz="1800" baseline="-25000">
                <a:solidFill>
                  <a:srgbClr val="000000"/>
                </a:solidFill>
                <a:cs typeface="Arial" pitchFamily="34" charset="0"/>
              </a:rPr>
              <a:t>cryst</a:t>
            </a:r>
            <a:r>
              <a:rPr lang="en-US" altLang="en-US" sz="1800">
                <a:solidFill>
                  <a:srgbClr val="000000"/>
                </a:solidFill>
                <a:cs typeface="Arial" pitchFamily="34" charset="0"/>
              </a:rPr>
              <a:t>= 0.16</a:t>
            </a:r>
          </a:p>
        </p:txBody>
      </p:sp>
      <p:sp>
        <p:nvSpPr>
          <p:cNvPr id="52" name="Rectangle 51"/>
          <p:cNvSpPr>
            <a:spLocks noChangeArrowheads="1"/>
          </p:cNvSpPr>
          <p:nvPr/>
        </p:nvSpPr>
        <p:spPr bwMode="auto">
          <a:xfrm>
            <a:off x="4491038" y="4376738"/>
            <a:ext cx="1866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a:solidFill>
                  <a:srgbClr val="000000"/>
                </a:solidFill>
                <a:cs typeface="Arial" pitchFamily="34" charset="0"/>
              </a:rPr>
              <a:t>R</a:t>
            </a:r>
            <a:r>
              <a:rPr lang="en-US" altLang="en-US" sz="2800" baseline="-25000">
                <a:solidFill>
                  <a:srgbClr val="000000"/>
                </a:solidFill>
                <a:cs typeface="Arial" pitchFamily="34" charset="0"/>
              </a:rPr>
              <a:t>free</a:t>
            </a:r>
            <a:r>
              <a:rPr lang="en-US" altLang="en-US" sz="2800">
                <a:solidFill>
                  <a:srgbClr val="000000"/>
                </a:solidFill>
                <a:cs typeface="Arial" pitchFamily="34" charset="0"/>
              </a:rPr>
              <a:t>= 0.23</a:t>
            </a:r>
          </a:p>
        </p:txBody>
      </p:sp>
      <p:sp>
        <p:nvSpPr>
          <p:cNvPr id="52244" name="TextBox 49"/>
          <p:cNvSpPr txBox="1">
            <a:spLocks noChangeArrowheads="1"/>
          </p:cNvSpPr>
          <p:nvPr/>
        </p:nvSpPr>
        <p:spPr bwMode="auto">
          <a:xfrm>
            <a:off x="249238" y="3235325"/>
            <a:ext cx="232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refined_vs_Fsim.pdb</a:t>
            </a:r>
          </a:p>
        </p:txBody>
      </p:sp>
      <p:grpSp>
        <p:nvGrpSpPr>
          <p:cNvPr id="16" name="Group 15"/>
          <p:cNvGrpSpPr>
            <a:grpSpLocks/>
          </p:cNvGrpSpPr>
          <p:nvPr/>
        </p:nvGrpSpPr>
        <p:grpSpPr bwMode="auto">
          <a:xfrm>
            <a:off x="365125" y="3603625"/>
            <a:ext cx="8548688" cy="2832100"/>
            <a:chOff x="364715" y="3603003"/>
            <a:chExt cx="8549575" cy="2832863"/>
          </a:xfrm>
        </p:grpSpPr>
        <p:sp>
          <p:nvSpPr>
            <p:cNvPr id="51" name="Freeform 50"/>
            <p:cNvSpPr/>
            <p:nvPr/>
          </p:nvSpPr>
          <p:spPr>
            <a:xfrm>
              <a:off x="364715" y="3644289"/>
              <a:ext cx="3907243" cy="2366012"/>
            </a:xfrm>
            <a:custGeom>
              <a:avLst/>
              <a:gdLst>
                <a:gd name="connsiteX0" fmla="*/ 495094 w 4057160"/>
                <a:gd name="connsiteY0" fmla="*/ 0 h 2462162"/>
                <a:gd name="connsiteX1" fmla="*/ 3775 w 4057160"/>
                <a:gd name="connsiteY1" fmla="*/ 1119116 h 2462162"/>
                <a:gd name="connsiteX2" fmla="*/ 727106 w 4057160"/>
                <a:gd name="connsiteY2" fmla="*/ 2279176 h 2462162"/>
                <a:gd name="connsiteX3" fmla="*/ 4057160 w 4057160"/>
                <a:gd name="connsiteY3" fmla="*/ 2442949 h 2462162"/>
                <a:gd name="connsiteX0" fmla="*/ 495094 w 4144637"/>
                <a:gd name="connsiteY0" fmla="*/ 0 h 2307688"/>
                <a:gd name="connsiteX1" fmla="*/ 3775 w 4144637"/>
                <a:gd name="connsiteY1" fmla="*/ 1119116 h 2307688"/>
                <a:gd name="connsiteX2" fmla="*/ 727106 w 4144637"/>
                <a:gd name="connsiteY2" fmla="*/ 2279176 h 2307688"/>
                <a:gd name="connsiteX3" fmla="*/ 4144637 w 4144637"/>
                <a:gd name="connsiteY3" fmla="*/ 1965277 h 2307688"/>
                <a:gd name="connsiteX0" fmla="*/ 495094 w 4173797"/>
                <a:gd name="connsiteY0" fmla="*/ 0 h 2366920"/>
                <a:gd name="connsiteX1" fmla="*/ 3775 w 4173797"/>
                <a:gd name="connsiteY1" fmla="*/ 1119116 h 2366920"/>
                <a:gd name="connsiteX2" fmla="*/ 727106 w 4173797"/>
                <a:gd name="connsiteY2" fmla="*/ 2279176 h 2366920"/>
                <a:gd name="connsiteX3" fmla="*/ 4173797 w 4173797"/>
                <a:gd name="connsiteY3" fmla="*/ 2265528 h 2366920"/>
              </a:gdLst>
              <a:ahLst/>
              <a:cxnLst>
                <a:cxn ang="0">
                  <a:pos x="connsiteX0" y="connsiteY0"/>
                </a:cxn>
                <a:cxn ang="0">
                  <a:pos x="connsiteX1" y="connsiteY1"/>
                </a:cxn>
                <a:cxn ang="0">
                  <a:pos x="connsiteX2" y="connsiteY2"/>
                </a:cxn>
                <a:cxn ang="0">
                  <a:pos x="connsiteX3" y="connsiteY3"/>
                </a:cxn>
              </a:cxnLst>
              <a:rect l="l" t="t" r="r" b="b"/>
              <a:pathLst>
                <a:path w="4173797" h="2366920">
                  <a:moveTo>
                    <a:pt x="495094" y="0"/>
                  </a:moveTo>
                  <a:cubicBezTo>
                    <a:pt x="230100" y="369626"/>
                    <a:pt x="-34894" y="739253"/>
                    <a:pt x="3775" y="1119116"/>
                  </a:cubicBezTo>
                  <a:cubicBezTo>
                    <a:pt x="42444" y="1498979"/>
                    <a:pt x="32102" y="2088107"/>
                    <a:pt x="727106" y="2279176"/>
                  </a:cubicBezTo>
                  <a:cubicBezTo>
                    <a:pt x="1422110" y="2470245"/>
                    <a:pt x="2846552" y="2293961"/>
                    <a:pt x="4173797" y="2265528"/>
                  </a:cubicBezTo>
                </a:path>
              </a:pathLst>
            </a:custGeom>
            <a:ln w="25400">
              <a:tailEnd type="stealth" w="lg" len="med"/>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solidFill>
                  <a:srgbClr val="000000"/>
                </a:solidFill>
              </a:endParaRPr>
            </a:p>
          </p:txBody>
        </p:sp>
        <p:sp>
          <p:nvSpPr>
            <p:cNvPr id="53" name="Freeform 52"/>
            <p:cNvSpPr/>
            <p:nvPr/>
          </p:nvSpPr>
          <p:spPr>
            <a:xfrm>
              <a:off x="6358150" y="3603003"/>
              <a:ext cx="2556140" cy="2354897"/>
            </a:xfrm>
            <a:custGeom>
              <a:avLst/>
              <a:gdLst>
                <a:gd name="connsiteX0" fmla="*/ 2497540 w 2841037"/>
                <a:gd name="connsiteY0" fmla="*/ 0 h 2497541"/>
                <a:gd name="connsiteX1" fmla="*/ 2838734 w 2841037"/>
                <a:gd name="connsiteY1" fmla="*/ 1269242 h 2497541"/>
                <a:gd name="connsiteX2" fmla="*/ 2347415 w 2841037"/>
                <a:gd name="connsiteY2" fmla="*/ 2292824 h 2497541"/>
                <a:gd name="connsiteX3" fmla="*/ 0 w 2841037"/>
                <a:gd name="connsiteY3" fmla="*/ 2497541 h 2497541"/>
                <a:gd name="connsiteX0" fmla="*/ 2559555 w 2903052"/>
                <a:gd name="connsiteY0" fmla="*/ 0 h 2312269"/>
                <a:gd name="connsiteX1" fmla="*/ 2900749 w 2903052"/>
                <a:gd name="connsiteY1" fmla="*/ 1269242 h 2312269"/>
                <a:gd name="connsiteX2" fmla="*/ 2409430 w 2903052"/>
                <a:gd name="connsiteY2" fmla="*/ 2292824 h 2312269"/>
                <a:gd name="connsiteX3" fmla="*/ 0 w 2903052"/>
                <a:gd name="connsiteY3" fmla="*/ 1966462 h 2312269"/>
                <a:gd name="connsiteX0" fmla="*/ 2559555 w 2903052"/>
                <a:gd name="connsiteY0" fmla="*/ 0 h 2349537"/>
                <a:gd name="connsiteX1" fmla="*/ 2900749 w 2903052"/>
                <a:gd name="connsiteY1" fmla="*/ 1269242 h 2349537"/>
                <a:gd name="connsiteX2" fmla="*/ 2409430 w 2903052"/>
                <a:gd name="connsiteY2" fmla="*/ 2292824 h 2349537"/>
                <a:gd name="connsiteX3" fmla="*/ 0 w 2903052"/>
                <a:gd name="connsiteY3" fmla="*/ 2225193 h 2349537"/>
              </a:gdLst>
              <a:ahLst/>
              <a:cxnLst>
                <a:cxn ang="0">
                  <a:pos x="connsiteX0" y="connsiteY0"/>
                </a:cxn>
                <a:cxn ang="0">
                  <a:pos x="connsiteX1" y="connsiteY1"/>
                </a:cxn>
                <a:cxn ang="0">
                  <a:pos x="connsiteX2" y="connsiteY2"/>
                </a:cxn>
                <a:cxn ang="0">
                  <a:pos x="connsiteX3" y="connsiteY3"/>
                </a:cxn>
              </a:cxnLst>
              <a:rect l="l" t="t" r="r" b="b"/>
              <a:pathLst>
                <a:path w="2903052" h="2349537">
                  <a:moveTo>
                    <a:pt x="2559555" y="0"/>
                  </a:moveTo>
                  <a:cubicBezTo>
                    <a:pt x="2742662" y="443552"/>
                    <a:pt x="2925770" y="887105"/>
                    <a:pt x="2900749" y="1269242"/>
                  </a:cubicBezTo>
                  <a:cubicBezTo>
                    <a:pt x="2875728" y="1651379"/>
                    <a:pt x="2892888" y="2133499"/>
                    <a:pt x="2409430" y="2292824"/>
                  </a:cubicBezTo>
                  <a:cubicBezTo>
                    <a:pt x="1925972" y="2452149"/>
                    <a:pt x="937146" y="2225192"/>
                    <a:pt x="0" y="2225193"/>
                  </a:cubicBezTo>
                </a:path>
              </a:pathLst>
            </a:custGeom>
            <a:ln w="25400">
              <a:tailEnd type="stealth" w="lg" len="med"/>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solidFill>
                  <a:srgbClr val="000000"/>
                </a:solidFill>
              </a:endParaRPr>
            </a:p>
          </p:txBody>
        </p:sp>
        <p:sp>
          <p:nvSpPr>
            <p:cNvPr id="52255" name="TextBox 53"/>
            <p:cNvSpPr txBox="1">
              <a:spLocks noChangeArrowheads="1"/>
            </p:cNvSpPr>
            <p:nvPr/>
          </p:nvSpPr>
          <p:spPr bwMode="auto">
            <a:xfrm>
              <a:off x="3840751" y="6066534"/>
              <a:ext cx="31662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LSQ rmsd = 0.091Å &amp; 0.15 Å</a:t>
              </a:r>
            </a:p>
          </p:txBody>
        </p:sp>
        <p:sp>
          <p:nvSpPr>
            <p:cNvPr id="52256" name="TextBox 56"/>
            <p:cNvSpPr txBox="1">
              <a:spLocks noChangeArrowheads="1"/>
            </p:cNvSpPr>
            <p:nvPr/>
          </p:nvSpPr>
          <p:spPr bwMode="auto">
            <a:xfrm>
              <a:off x="4536559" y="5640405"/>
              <a:ext cx="16273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rmsd = 0.20 Å</a:t>
              </a:r>
            </a:p>
          </p:txBody>
        </p:sp>
      </p:grpSp>
      <p:sp>
        <p:nvSpPr>
          <p:cNvPr id="52246" name="TextBox 54"/>
          <p:cNvSpPr txBox="1">
            <a:spLocks noChangeArrowheads="1"/>
          </p:cNvSpPr>
          <p:nvPr/>
        </p:nvSpPr>
        <p:spPr bwMode="auto">
          <a:xfrm>
            <a:off x="1152525" y="769938"/>
            <a:ext cx="6838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“fav8” 8-residue aromatic peptide with 4 waters to 1.0 Å resolution</a:t>
            </a:r>
          </a:p>
        </p:txBody>
      </p:sp>
      <p:sp>
        <p:nvSpPr>
          <p:cNvPr id="29" name="Rectangle 28"/>
          <p:cNvSpPr>
            <a:spLocks noChangeArrowheads="1"/>
          </p:cNvSpPr>
          <p:nvPr/>
        </p:nvSpPr>
        <p:spPr bwMode="auto">
          <a:xfrm>
            <a:off x="6702425" y="5030788"/>
            <a:ext cx="16684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pitchFamily="34" charset="0"/>
              </a:rPr>
              <a:t>R1 = 0.041</a:t>
            </a:r>
          </a:p>
          <a:p>
            <a:pPr algn="ctr" eaLnBrk="1" hangingPunct="1">
              <a:spcBef>
                <a:spcPct val="0"/>
              </a:spcBef>
              <a:buFontTx/>
              <a:buNone/>
            </a:pPr>
            <a:r>
              <a:rPr lang="en-US" altLang="en-US" sz="1800">
                <a:solidFill>
                  <a:srgbClr val="000000"/>
                </a:solidFill>
                <a:cs typeface="Arial" pitchFamily="34" charset="0"/>
              </a:rPr>
              <a:t>With 4</a:t>
            </a:r>
            <a:r>
              <a:rPr lang="el-GR" altLang="en-US" sz="1800">
                <a:solidFill>
                  <a:srgbClr val="000000"/>
                </a:solidFill>
                <a:cs typeface="Arial" pitchFamily="34" charset="0"/>
              </a:rPr>
              <a:t>σ</a:t>
            </a:r>
            <a:r>
              <a:rPr lang="en-US" altLang="en-US" sz="1800">
                <a:solidFill>
                  <a:srgbClr val="000000"/>
                </a:solidFill>
                <a:cs typeface="Arial" pitchFamily="34" charset="0"/>
              </a:rPr>
              <a:t> cutoff!</a:t>
            </a:r>
          </a:p>
        </p:txBody>
      </p:sp>
      <p:sp>
        <p:nvSpPr>
          <p:cNvPr id="30" name="Rectangle 29"/>
          <p:cNvSpPr>
            <a:spLocks noChangeArrowheads="1"/>
          </p:cNvSpPr>
          <p:nvPr/>
        </p:nvSpPr>
        <p:spPr bwMode="auto">
          <a:xfrm>
            <a:off x="4302125" y="5003800"/>
            <a:ext cx="2124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a:solidFill>
                  <a:srgbClr val="000000"/>
                </a:solidFill>
                <a:cs typeface="Arial" pitchFamily="34" charset="0"/>
              </a:rPr>
              <a:t>R</a:t>
            </a:r>
            <a:r>
              <a:rPr lang="en-US" altLang="en-US" sz="2000" baseline="-25000">
                <a:solidFill>
                  <a:srgbClr val="000000"/>
                </a:solidFill>
                <a:cs typeface="Arial" pitchFamily="34" charset="0"/>
              </a:rPr>
              <a:t>free</a:t>
            </a:r>
            <a:r>
              <a:rPr lang="en-US" altLang="en-US" sz="2000">
                <a:solidFill>
                  <a:srgbClr val="000000"/>
                </a:solidFill>
                <a:cs typeface="Arial" pitchFamily="34" charset="0"/>
              </a:rPr>
              <a:t> = 0.20 to 2Å</a:t>
            </a:r>
          </a:p>
        </p:txBody>
      </p:sp>
      <p:cxnSp>
        <p:nvCxnSpPr>
          <p:cNvPr id="32" name="Straight Arrow Connector 31"/>
          <p:cNvCxnSpPr/>
          <p:nvPr/>
        </p:nvCxnSpPr>
        <p:spPr>
          <a:xfrm flipH="1" flipV="1">
            <a:off x="2562225" y="3151188"/>
            <a:ext cx="874713" cy="5207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pic>
        <p:nvPicPr>
          <p:cNvPr id="52250"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813" y="1397000"/>
            <a:ext cx="1981200"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251"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25" y="1390650"/>
            <a:ext cx="1981200"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252"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6538" y="1390650"/>
            <a:ext cx="1981200"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497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2" grpId="0"/>
      <p:bldP spid="29" grpId="0"/>
      <p:bldP spid="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138" y="957263"/>
            <a:ext cx="3946525"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1" name="Title 1"/>
          <p:cNvSpPr>
            <a:spLocks noGrp="1"/>
          </p:cNvSpPr>
          <p:nvPr>
            <p:ph type="title"/>
          </p:nvPr>
        </p:nvSpPr>
        <p:spPr>
          <a:xfrm>
            <a:off x="430213" y="0"/>
            <a:ext cx="8229600" cy="1143000"/>
          </a:xfrm>
        </p:spPr>
        <p:txBody>
          <a:bodyPr/>
          <a:lstStyle/>
          <a:p>
            <a:pPr eaLnBrk="1" hangingPunct="1"/>
            <a:r>
              <a:rPr lang="en-US" altLang="en-US" smtClean="0"/>
              <a:t>MD-predicted water structure</a:t>
            </a:r>
          </a:p>
        </p:txBody>
      </p:sp>
      <p:sp>
        <p:nvSpPr>
          <p:cNvPr id="53252" name="TextBox 3"/>
          <p:cNvSpPr txBox="1">
            <a:spLocks noChangeArrowheads="1"/>
          </p:cNvSpPr>
          <p:nvPr/>
        </p:nvSpPr>
        <p:spPr bwMode="auto">
          <a:xfrm>
            <a:off x="2211388" y="5248275"/>
            <a:ext cx="15541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cs typeface="Arial" pitchFamily="34" charset="0"/>
              </a:rPr>
              <a:t>Simulated</a:t>
            </a:r>
          </a:p>
          <a:p>
            <a:pPr algn="ctr" eaLnBrk="1" hangingPunct="1">
              <a:spcBef>
                <a:spcPct val="0"/>
              </a:spcBef>
              <a:buFontTx/>
              <a:buNone/>
            </a:pPr>
            <a:r>
              <a:rPr lang="en-US" altLang="en-US" sz="2400">
                <a:solidFill>
                  <a:srgbClr val="000000"/>
                </a:solidFill>
                <a:cs typeface="Arial" pitchFamily="34" charset="0"/>
              </a:rPr>
              <a:t>density</a:t>
            </a:r>
          </a:p>
        </p:txBody>
      </p:sp>
      <p:sp>
        <p:nvSpPr>
          <p:cNvPr id="53253" name="TextBox 7"/>
          <p:cNvSpPr txBox="1">
            <a:spLocks noChangeArrowheads="1"/>
          </p:cNvSpPr>
          <p:nvPr/>
        </p:nvSpPr>
        <p:spPr bwMode="auto">
          <a:xfrm>
            <a:off x="0" y="6488113"/>
            <a:ext cx="4699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Janowski </a:t>
            </a:r>
            <a:r>
              <a:rPr lang="en-US" altLang="en-US" sz="1800" i="1">
                <a:solidFill>
                  <a:srgbClr val="000000"/>
                </a:solidFill>
                <a:cs typeface="Arial" pitchFamily="34" charset="0"/>
              </a:rPr>
              <a:t>et al </a:t>
            </a:r>
            <a:r>
              <a:rPr lang="en-US" altLang="en-US" sz="1800">
                <a:solidFill>
                  <a:srgbClr val="000000"/>
                </a:solidFill>
                <a:cs typeface="Arial" pitchFamily="34" charset="0"/>
              </a:rPr>
              <a:t>(2013) JACS </a:t>
            </a:r>
            <a:r>
              <a:rPr lang="en-US" altLang="en-US" sz="1800" b="1">
                <a:solidFill>
                  <a:srgbClr val="000000"/>
                </a:solidFill>
                <a:cs typeface="Arial" pitchFamily="34" charset="0"/>
              </a:rPr>
              <a:t>135</a:t>
            </a:r>
            <a:r>
              <a:rPr lang="en-US" altLang="en-US" sz="1800">
                <a:solidFill>
                  <a:srgbClr val="000000"/>
                </a:solidFill>
                <a:cs typeface="Arial" pitchFamily="34" charset="0"/>
              </a:rPr>
              <a:t>, 7938-7948</a:t>
            </a:r>
          </a:p>
        </p:txBody>
      </p:sp>
    </p:spTree>
    <p:extLst>
      <p:ext uri="{BB962C8B-B14F-4D97-AF65-F5344CB8AC3E}">
        <p14:creationId xmlns:p14="http://schemas.microsoft.com/office/powerpoint/2010/main" val="15493105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57288"/>
            <a:ext cx="8137525" cy="471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5" name="Title 1"/>
          <p:cNvSpPr>
            <a:spLocks noGrp="1"/>
          </p:cNvSpPr>
          <p:nvPr>
            <p:ph type="title"/>
          </p:nvPr>
        </p:nvSpPr>
        <p:spPr>
          <a:xfrm>
            <a:off x="430213" y="0"/>
            <a:ext cx="8229600" cy="1143000"/>
          </a:xfrm>
        </p:spPr>
        <p:txBody>
          <a:bodyPr/>
          <a:lstStyle/>
          <a:p>
            <a:pPr eaLnBrk="1" hangingPunct="1"/>
            <a:r>
              <a:rPr lang="en-US" altLang="en-US" smtClean="0"/>
              <a:t>MD-predicted water structure</a:t>
            </a:r>
          </a:p>
        </p:txBody>
      </p:sp>
      <p:sp>
        <p:nvSpPr>
          <p:cNvPr id="54276" name="TextBox 3"/>
          <p:cNvSpPr txBox="1">
            <a:spLocks noChangeArrowheads="1"/>
          </p:cNvSpPr>
          <p:nvPr/>
        </p:nvSpPr>
        <p:spPr bwMode="auto">
          <a:xfrm>
            <a:off x="0" y="4579938"/>
            <a:ext cx="1555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cs typeface="Arial" pitchFamily="34" charset="0"/>
              </a:rPr>
              <a:t>Simulated</a:t>
            </a:r>
          </a:p>
          <a:p>
            <a:pPr algn="ctr" eaLnBrk="1" hangingPunct="1">
              <a:spcBef>
                <a:spcPct val="0"/>
              </a:spcBef>
              <a:buFontTx/>
              <a:buNone/>
            </a:pPr>
            <a:r>
              <a:rPr lang="en-US" altLang="en-US" sz="2400">
                <a:solidFill>
                  <a:srgbClr val="000000"/>
                </a:solidFill>
                <a:cs typeface="Arial" pitchFamily="34" charset="0"/>
              </a:rPr>
              <a:t>density</a:t>
            </a:r>
          </a:p>
        </p:txBody>
      </p:sp>
      <p:sp>
        <p:nvSpPr>
          <p:cNvPr id="54277" name="TextBox 5"/>
          <p:cNvSpPr txBox="1">
            <a:spLocks noChangeArrowheads="1"/>
          </p:cNvSpPr>
          <p:nvPr/>
        </p:nvSpPr>
        <p:spPr bwMode="auto">
          <a:xfrm>
            <a:off x="4249738" y="4764088"/>
            <a:ext cx="1587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cs typeface="Arial" pitchFamily="34" charset="0"/>
              </a:rPr>
              <a:t>2mF</a:t>
            </a:r>
            <a:r>
              <a:rPr lang="en-US" altLang="en-US" sz="2400" baseline="-25000">
                <a:solidFill>
                  <a:srgbClr val="000000"/>
                </a:solidFill>
                <a:cs typeface="Arial" pitchFamily="34" charset="0"/>
              </a:rPr>
              <a:t>o</a:t>
            </a:r>
            <a:r>
              <a:rPr lang="en-US" altLang="en-US" sz="2400">
                <a:solidFill>
                  <a:srgbClr val="000000"/>
                </a:solidFill>
                <a:cs typeface="Arial" pitchFamily="34" charset="0"/>
              </a:rPr>
              <a:t>-DF</a:t>
            </a:r>
            <a:r>
              <a:rPr lang="en-US" altLang="en-US" sz="2400" baseline="-25000">
                <a:solidFill>
                  <a:srgbClr val="000000"/>
                </a:solidFill>
                <a:cs typeface="Arial" pitchFamily="34" charset="0"/>
              </a:rPr>
              <a:t>c</a:t>
            </a:r>
          </a:p>
        </p:txBody>
      </p:sp>
      <p:sp>
        <p:nvSpPr>
          <p:cNvPr id="54278" name="TextBox 7"/>
          <p:cNvSpPr txBox="1">
            <a:spLocks noChangeArrowheads="1"/>
          </p:cNvSpPr>
          <p:nvPr/>
        </p:nvSpPr>
        <p:spPr bwMode="auto">
          <a:xfrm>
            <a:off x="0" y="6488113"/>
            <a:ext cx="4699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Janowski </a:t>
            </a:r>
            <a:r>
              <a:rPr lang="en-US" altLang="en-US" sz="1800" i="1">
                <a:solidFill>
                  <a:srgbClr val="000000"/>
                </a:solidFill>
                <a:cs typeface="Arial" pitchFamily="34" charset="0"/>
              </a:rPr>
              <a:t>et al </a:t>
            </a:r>
            <a:r>
              <a:rPr lang="en-US" altLang="en-US" sz="1800">
                <a:solidFill>
                  <a:srgbClr val="000000"/>
                </a:solidFill>
                <a:cs typeface="Arial" pitchFamily="34" charset="0"/>
              </a:rPr>
              <a:t>(2013) JACS </a:t>
            </a:r>
            <a:r>
              <a:rPr lang="en-US" altLang="en-US" sz="1800" b="1">
                <a:solidFill>
                  <a:srgbClr val="000000"/>
                </a:solidFill>
                <a:cs typeface="Arial" pitchFamily="34" charset="0"/>
              </a:rPr>
              <a:t>135</a:t>
            </a:r>
            <a:r>
              <a:rPr lang="en-US" altLang="en-US" sz="1800">
                <a:solidFill>
                  <a:srgbClr val="000000"/>
                </a:solidFill>
                <a:cs typeface="Arial" pitchFamily="34" charset="0"/>
              </a:rPr>
              <a:t>, 7938-7948</a:t>
            </a:r>
          </a:p>
        </p:txBody>
      </p:sp>
    </p:spTree>
    <p:extLst>
      <p:ext uri="{BB962C8B-B14F-4D97-AF65-F5344CB8AC3E}">
        <p14:creationId xmlns:p14="http://schemas.microsoft.com/office/powerpoint/2010/main" val="14628325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pPr eaLnBrk="1" hangingPunct="1"/>
            <a:r>
              <a:rPr lang="en-US" altLang="en-US" smtClean="0"/>
              <a:t>Big Question:</a:t>
            </a:r>
          </a:p>
        </p:txBody>
      </p:sp>
      <p:sp>
        <p:nvSpPr>
          <p:cNvPr id="362499" name="Rectangle 3"/>
          <p:cNvSpPr>
            <a:spLocks noGrp="1" noChangeArrowheads="1"/>
          </p:cNvSpPr>
          <p:nvPr>
            <p:ph type="subTitle" idx="1"/>
          </p:nvPr>
        </p:nvSpPr>
        <p:spPr/>
        <p:txBody>
          <a:bodyPr/>
          <a:lstStyle/>
          <a:p>
            <a:pPr eaLnBrk="1" hangingPunct="1"/>
            <a:r>
              <a:rPr lang="en-US" altLang="en-US" smtClean="0"/>
              <a:t>When a horse gallops, is there ever a moment where all four hooves leave the ground?</a:t>
            </a:r>
          </a:p>
        </p:txBody>
      </p:sp>
      <p:sp>
        <p:nvSpPr>
          <p:cNvPr id="362500" name="Text Box 4"/>
          <p:cNvSpPr txBox="1">
            <a:spLocks noChangeArrowheads="1"/>
          </p:cNvSpPr>
          <p:nvPr/>
        </p:nvSpPr>
        <p:spPr bwMode="auto">
          <a:xfrm>
            <a:off x="3040063" y="704850"/>
            <a:ext cx="3149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solidFill>
                  <a:srgbClr val="000000"/>
                </a:solidFill>
                <a:cs typeface="Arial" pitchFamily="34" charset="0"/>
              </a:rPr>
              <a:t>AD 1872</a:t>
            </a:r>
          </a:p>
        </p:txBody>
      </p:sp>
    </p:spTree>
    <p:extLst>
      <p:ext uri="{BB962C8B-B14F-4D97-AF65-F5344CB8AC3E}">
        <p14:creationId xmlns:p14="http://schemas.microsoft.com/office/powerpoint/2010/main" val="1567872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24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250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49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50925"/>
            <a:ext cx="9144000" cy="725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itle 1"/>
          <p:cNvSpPr>
            <a:spLocks noGrp="1"/>
          </p:cNvSpPr>
          <p:nvPr>
            <p:ph type="title"/>
          </p:nvPr>
        </p:nvSpPr>
        <p:spPr>
          <a:xfrm>
            <a:off x="430213" y="0"/>
            <a:ext cx="8229600" cy="1143000"/>
          </a:xfrm>
        </p:spPr>
        <p:txBody>
          <a:bodyPr/>
          <a:lstStyle/>
          <a:p>
            <a:pPr eaLnBrk="1" hangingPunct="1"/>
            <a:r>
              <a:rPr lang="en-US" altLang="en-US" smtClean="0"/>
              <a:t>MD-predicted Val rotamer</a:t>
            </a:r>
          </a:p>
        </p:txBody>
      </p:sp>
      <p:sp>
        <p:nvSpPr>
          <p:cNvPr id="55300" name="TextBox 7"/>
          <p:cNvSpPr txBox="1">
            <a:spLocks noChangeArrowheads="1"/>
          </p:cNvSpPr>
          <p:nvPr/>
        </p:nvSpPr>
        <p:spPr bwMode="auto">
          <a:xfrm>
            <a:off x="0" y="6488113"/>
            <a:ext cx="4699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Janowski </a:t>
            </a:r>
            <a:r>
              <a:rPr lang="en-US" altLang="en-US" sz="1800" i="1">
                <a:solidFill>
                  <a:srgbClr val="000000"/>
                </a:solidFill>
                <a:cs typeface="Arial" pitchFamily="34" charset="0"/>
              </a:rPr>
              <a:t>et al </a:t>
            </a:r>
            <a:r>
              <a:rPr lang="en-US" altLang="en-US" sz="1800">
                <a:solidFill>
                  <a:srgbClr val="000000"/>
                </a:solidFill>
                <a:cs typeface="Arial" pitchFamily="34" charset="0"/>
              </a:rPr>
              <a:t>(2013) JACS </a:t>
            </a:r>
            <a:r>
              <a:rPr lang="en-US" altLang="en-US" sz="1800" b="1">
                <a:solidFill>
                  <a:srgbClr val="000000"/>
                </a:solidFill>
                <a:cs typeface="Arial" pitchFamily="34" charset="0"/>
              </a:rPr>
              <a:t>135</a:t>
            </a:r>
            <a:r>
              <a:rPr lang="en-US" altLang="en-US" sz="1800">
                <a:solidFill>
                  <a:srgbClr val="000000"/>
                </a:solidFill>
                <a:cs typeface="Arial" pitchFamily="34" charset="0"/>
              </a:rPr>
              <a:t>, 7938-7948</a:t>
            </a:r>
          </a:p>
        </p:txBody>
      </p:sp>
    </p:spTree>
    <p:extLst>
      <p:ext uri="{BB962C8B-B14F-4D97-AF65-F5344CB8AC3E}">
        <p14:creationId xmlns:p14="http://schemas.microsoft.com/office/powerpoint/2010/main" val="10420206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30213" y="0"/>
            <a:ext cx="8229600" cy="1143000"/>
          </a:xfrm>
        </p:spPr>
        <p:txBody>
          <a:bodyPr/>
          <a:lstStyle/>
          <a:p>
            <a:pPr eaLnBrk="1" hangingPunct="1"/>
            <a:r>
              <a:rPr lang="en-US" altLang="en-US" smtClean="0"/>
              <a:t>MD-predicted Val rotamer</a:t>
            </a:r>
          </a:p>
        </p:txBody>
      </p:sp>
      <p:pic>
        <p:nvPicPr>
          <p:cNvPr id="56323" name="Picture 4"/>
          <p:cNvPicPr>
            <a:picLocks noChangeAspect="1"/>
          </p:cNvPicPr>
          <p:nvPr/>
        </p:nvPicPr>
        <p:blipFill>
          <a:blip r:embed="rId2">
            <a:extLst>
              <a:ext uri="{28A0092B-C50C-407E-A947-70E740481C1C}">
                <a14:useLocalDpi xmlns:a14="http://schemas.microsoft.com/office/drawing/2010/main" val="0"/>
              </a:ext>
            </a:extLst>
          </a:blip>
          <a:srcRect b="19684"/>
          <a:stretch>
            <a:fillRect/>
          </a:stretch>
        </p:blipFill>
        <p:spPr bwMode="auto">
          <a:xfrm>
            <a:off x="0" y="1050925"/>
            <a:ext cx="9113838"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42" name="Picture 2"/>
          <p:cNvPicPr>
            <a:picLocks noChangeAspect="1" noChangeArrowheads="1"/>
          </p:cNvPicPr>
          <p:nvPr/>
        </p:nvPicPr>
        <p:blipFill>
          <a:blip r:embed="rId3">
            <a:extLst>
              <a:ext uri="{28A0092B-C50C-407E-A947-70E740481C1C}">
                <a14:useLocalDpi xmlns:a14="http://schemas.microsoft.com/office/drawing/2010/main" val="0"/>
              </a:ext>
            </a:extLst>
          </a:blip>
          <a:srcRect l="51830" t="27734" r="13690" b="24611"/>
          <a:stretch>
            <a:fillRect/>
          </a:stretch>
        </p:blipFill>
        <p:spPr bwMode="auto">
          <a:xfrm>
            <a:off x="1628775" y="1179513"/>
            <a:ext cx="4486275"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nvGraphicFramePr>
        <p:xfrm>
          <a:off x="6115050" y="5149850"/>
          <a:ext cx="2655888" cy="1119188"/>
        </p:xfrm>
        <a:graphic>
          <a:graphicData uri="http://schemas.openxmlformats.org/drawingml/2006/table">
            <a:tbl>
              <a:tblPr firstRow="1" bandRow="1">
                <a:tableStyleId>{5C22544A-7EE6-4342-B048-85BDC9FD1C3A}</a:tableStyleId>
              </a:tblPr>
              <a:tblGrid>
                <a:gridCol w="885296"/>
                <a:gridCol w="885296"/>
                <a:gridCol w="885296"/>
              </a:tblGrid>
              <a:tr h="377310">
                <a:tc>
                  <a:txBody>
                    <a:bodyPr/>
                    <a:lstStyle/>
                    <a:p>
                      <a:r>
                        <a:rPr lang="en-US" sz="1800" baseline="0" dirty="0" err="1" smtClean="0">
                          <a:solidFill>
                            <a:schemeClr val="tx1"/>
                          </a:solidFill>
                        </a:rPr>
                        <a:t>confs</a:t>
                      </a:r>
                      <a:endParaRPr lang="en-US" sz="1800" dirty="0">
                        <a:solidFill>
                          <a:schemeClr val="tx1"/>
                        </a:solidFill>
                      </a:endParaRPr>
                    </a:p>
                  </a:txBody>
                  <a:tcPr marL="91427" marR="91427" marT="45732" marB="45732"/>
                </a:tc>
                <a:tc>
                  <a:txBody>
                    <a:bodyPr/>
                    <a:lstStyle/>
                    <a:p>
                      <a:r>
                        <a:rPr lang="en-US" sz="1800" dirty="0" err="1" smtClean="0">
                          <a:solidFill>
                            <a:schemeClr val="tx1"/>
                          </a:solidFill>
                        </a:rPr>
                        <a:t>R</a:t>
                      </a:r>
                      <a:r>
                        <a:rPr lang="en-US" sz="1800" baseline="-25000" dirty="0" err="1" smtClean="0">
                          <a:solidFill>
                            <a:schemeClr val="tx1"/>
                          </a:solidFill>
                        </a:rPr>
                        <a:t>work</a:t>
                      </a:r>
                      <a:endParaRPr lang="en-US" sz="1800" baseline="-25000" dirty="0">
                        <a:solidFill>
                          <a:schemeClr val="tx1"/>
                        </a:solidFill>
                      </a:endParaRPr>
                    </a:p>
                  </a:txBody>
                  <a:tcPr marL="91427" marR="91427" marT="45732" marB="45732"/>
                </a:tc>
                <a:tc>
                  <a:txBody>
                    <a:bodyPr/>
                    <a:lstStyle/>
                    <a:p>
                      <a:r>
                        <a:rPr lang="en-US" sz="1800" dirty="0" err="1" smtClean="0">
                          <a:solidFill>
                            <a:schemeClr val="tx1"/>
                          </a:solidFill>
                        </a:rPr>
                        <a:t>R</a:t>
                      </a:r>
                      <a:r>
                        <a:rPr lang="en-US" sz="1800" baseline="-25000" dirty="0" err="1" smtClean="0">
                          <a:solidFill>
                            <a:schemeClr val="tx1"/>
                          </a:solidFill>
                        </a:rPr>
                        <a:t>free</a:t>
                      </a:r>
                      <a:endParaRPr lang="en-US" sz="1800" baseline="-25000" dirty="0">
                        <a:solidFill>
                          <a:schemeClr val="tx1"/>
                        </a:solidFill>
                      </a:endParaRPr>
                    </a:p>
                  </a:txBody>
                  <a:tcPr marL="91427" marR="91427" marT="45732" marB="45732"/>
                </a:tc>
              </a:tr>
              <a:tr h="370939">
                <a:tc>
                  <a:txBody>
                    <a:bodyPr/>
                    <a:lstStyle/>
                    <a:p>
                      <a:r>
                        <a:rPr lang="en-US" sz="1800" dirty="0" smtClean="0">
                          <a:solidFill>
                            <a:schemeClr val="tx1"/>
                          </a:solidFill>
                        </a:rPr>
                        <a:t>one</a:t>
                      </a:r>
                      <a:endParaRPr lang="en-US" sz="1800" dirty="0">
                        <a:solidFill>
                          <a:schemeClr val="tx1"/>
                        </a:solidFill>
                      </a:endParaRPr>
                    </a:p>
                  </a:txBody>
                  <a:tcPr marL="91427" marR="91427" marT="45732" marB="45732"/>
                </a:tc>
                <a:tc>
                  <a:txBody>
                    <a:bodyPr/>
                    <a:lstStyle/>
                    <a:p>
                      <a:r>
                        <a:rPr lang="en-US" sz="1800" dirty="0" smtClean="0">
                          <a:solidFill>
                            <a:schemeClr val="tx1"/>
                          </a:solidFill>
                        </a:rPr>
                        <a:t>4.11%</a:t>
                      </a:r>
                      <a:endParaRPr lang="en-US" sz="1800" dirty="0">
                        <a:solidFill>
                          <a:schemeClr val="tx1"/>
                        </a:solidFill>
                      </a:endParaRPr>
                    </a:p>
                  </a:txBody>
                  <a:tcPr marL="91427" marR="91427" marT="45732" marB="45732"/>
                </a:tc>
                <a:tc>
                  <a:txBody>
                    <a:bodyPr/>
                    <a:lstStyle/>
                    <a:p>
                      <a:r>
                        <a:rPr lang="en-US" sz="1800" dirty="0" smtClean="0">
                          <a:solidFill>
                            <a:schemeClr val="tx1"/>
                          </a:solidFill>
                        </a:rPr>
                        <a:t>5.84%</a:t>
                      </a:r>
                      <a:endParaRPr lang="en-US" sz="1800" dirty="0">
                        <a:solidFill>
                          <a:schemeClr val="tx1"/>
                        </a:solidFill>
                      </a:endParaRPr>
                    </a:p>
                  </a:txBody>
                  <a:tcPr marL="91427" marR="91427" marT="45732" marB="45732"/>
                </a:tc>
              </a:tr>
              <a:tr h="370939">
                <a:tc>
                  <a:txBody>
                    <a:bodyPr/>
                    <a:lstStyle/>
                    <a:p>
                      <a:r>
                        <a:rPr lang="en-US" sz="1800" dirty="0" smtClean="0">
                          <a:solidFill>
                            <a:schemeClr val="tx1"/>
                          </a:solidFill>
                        </a:rPr>
                        <a:t>A &amp; B</a:t>
                      </a:r>
                      <a:endParaRPr lang="en-US" sz="1800" dirty="0">
                        <a:solidFill>
                          <a:schemeClr val="tx1"/>
                        </a:solidFill>
                      </a:endParaRPr>
                    </a:p>
                  </a:txBody>
                  <a:tcPr marL="91427" marR="91427" marT="45732" marB="45732"/>
                </a:tc>
                <a:tc>
                  <a:txBody>
                    <a:bodyPr/>
                    <a:lstStyle/>
                    <a:p>
                      <a:r>
                        <a:rPr lang="en-US" sz="1800" dirty="0" smtClean="0">
                          <a:solidFill>
                            <a:schemeClr val="tx1"/>
                          </a:solidFill>
                        </a:rPr>
                        <a:t>3.89%</a:t>
                      </a:r>
                      <a:endParaRPr lang="en-US" sz="1800" dirty="0">
                        <a:solidFill>
                          <a:schemeClr val="tx1"/>
                        </a:solidFill>
                      </a:endParaRPr>
                    </a:p>
                  </a:txBody>
                  <a:tcPr marL="91427" marR="91427" marT="45732" marB="45732"/>
                </a:tc>
                <a:tc>
                  <a:txBody>
                    <a:bodyPr/>
                    <a:lstStyle/>
                    <a:p>
                      <a:r>
                        <a:rPr lang="en-US" sz="1800" dirty="0" smtClean="0">
                          <a:solidFill>
                            <a:schemeClr val="tx1"/>
                          </a:solidFill>
                        </a:rPr>
                        <a:t>5.53%</a:t>
                      </a:r>
                      <a:endParaRPr lang="en-US" sz="1800" dirty="0">
                        <a:solidFill>
                          <a:schemeClr val="tx1"/>
                        </a:solidFill>
                      </a:endParaRPr>
                    </a:p>
                  </a:txBody>
                  <a:tcPr marL="91427" marR="91427" marT="45732" marB="45732"/>
                </a:tc>
              </a:tr>
            </a:tbl>
          </a:graphicData>
        </a:graphic>
      </p:graphicFrame>
      <p:sp>
        <p:nvSpPr>
          <p:cNvPr id="56343" name="TextBox 7"/>
          <p:cNvSpPr txBox="1">
            <a:spLocks noChangeArrowheads="1"/>
          </p:cNvSpPr>
          <p:nvPr/>
        </p:nvSpPr>
        <p:spPr bwMode="auto">
          <a:xfrm>
            <a:off x="0" y="6488113"/>
            <a:ext cx="4699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Janowski </a:t>
            </a:r>
            <a:r>
              <a:rPr lang="en-US" altLang="en-US" sz="1800" i="1">
                <a:solidFill>
                  <a:srgbClr val="000000"/>
                </a:solidFill>
                <a:cs typeface="Arial" pitchFamily="34" charset="0"/>
              </a:rPr>
              <a:t>et al </a:t>
            </a:r>
            <a:r>
              <a:rPr lang="en-US" altLang="en-US" sz="1800">
                <a:solidFill>
                  <a:srgbClr val="000000"/>
                </a:solidFill>
                <a:cs typeface="Arial" pitchFamily="34" charset="0"/>
              </a:rPr>
              <a:t>(2013) JACS </a:t>
            </a:r>
            <a:r>
              <a:rPr lang="en-US" altLang="en-US" sz="1800" b="1">
                <a:solidFill>
                  <a:srgbClr val="000000"/>
                </a:solidFill>
                <a:cs typeface="Arial" pitchFamily="34" charset="0"/>
              </a:rPr>
              <a:t>135</a:t>
            </a:r>
            <a:r>
              <a:rPr lang="en-US" altLang="en-US" sz="1800">
                <a:solidFill>
                  <a:srgbClr val="000000"/>
                </a:solidFill>
                <a:cs typeface="Arial" pitchFamily="34" charset="0"/>
              </a:rPr>
              <a:t>, 7938-7948</a:t>
            </a:r>
          </a:p>
        </p:txBody>
      </p:sp>
    </p:spTree>
    <p:extLst>
      <p:ext uri="{BB962C8B-B14F-4D97-AF65-F5344CB8AC3E}">
        <p14:creationId xmlns:p14="http://schemas.microsoft.com/office/powerpoint/2010/main" val="3841738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27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0" y="0"/>
            <a:ext cx="9144000" cy="1274763"/>
          </a:xfrm>
        </p:spPr>
        <p:txBody>
          <a:bodyPr/>
          <a:lstStyle/>
          <a:p>
            <a:r>
              <a:rPr lang="en-US" altLang="en-US" smtClean="0"/>
              <a:t>Ringer: systematic map sampling</a:t>
            </a:r>
          </a:p>
        </p:txBody>
      </p:sp>
      <p:pic>
        <p:nvPicPr>
          <p:cNvPr id="57347" name="Picture 2" descr="http://bl831.als.lbl.gov/~jamesh/ringer/ringe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4763"/>
            <a:ext cx="9144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3"/>
          <p:cNvSpPr>
            <a:spLocks noChangeArrowheads="1"/>
          </p:cNvSpPr>
          <p:nvPr/>
        </p:nvSpPr>
        <p:spPr bwMode="auto">
          <a:xfrm>
            <a:off x="0" y="6488113"/>
            <a:ext cx="48275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Lang </a:t>
            </a:r>
            <a:r>
              <a:rPr lang="en-US" altLang="en-US" i="1">
                <a:solidFill>
                  <a:srgbClr val="000000"/>
                </a:solidFill>
              </a:rPr>
              <a:t>et al. </a:t>
            </a:r>
            <a:r>
              <a:rPr lang="en-US" altLang="en-US">
                <a:solidFill>
                  <a:srgbClr val="000000"/>
                </a:solidFill>
              </a:rPr>
              <a:t>(2010) </a:t>
            </a:r>
            <a:r>
              <a:rPr lang="en-US" altLang="en-US" i="1">
                <a:solidFill>
                  <a:srgbClr val="000000"/>
                </a:solidFill>
              </a:rPr>
              <a:t>Protein Sci.</a:t>
            </a:r>
            <a:r>
              <a:rPr lang="en-US" altLang="en-US">
                <a:solidFill>
                  <a:srgbClr val="000000"/>
                </a:solidFill>
              </a:rPr>
              <a:t> </a:t>
            </a:r>
            <a:r>
              <a:rPr lang="en-US" altLang="en-US" b="1">
                <a:solidFill>
                  <a:srgbClr val="000000"/>
                </a:solidFill>
              </a:rPr>
              <a:t>19</a:t>
            </a:r>
            <a:r>
              <a:rPr lang="en-US" altLang="en-US">
                <a:solidFill>
                  <a:srgbClr val="000000"/>
                </a:solidFill>
              </a:rPr>
              <a:t>, 1420-31.</a:t>
            </a:r>
          </a:p>
        </p:txBody>
      </p:sp>
      <p:sp>
        <p:nvSpPr>
          <p:cNvPr id="5" name="Rectangle 4"/>
          <p:cNvSpPr>
            <a:spLocks noChangeArrowheads="1"/>
          </p:cNvSpPr>
          <p:nvPr/>
        </p:nvSpPr>
        <p:spPr bwMode="auto">
          <a:xfrm>
            <a:off x="4646613" y="6488113"/>
            <a:ext cx="449738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a:solidFill>
                  <a:srgbClr val="000000"/>
                </a:solidFill>
              </a:rPr>
              <a:t>Fraser, </a:t>
            </a:r>
            <a:r>
              <a:rPr lang="en-US" altLang="en-US" i="1">
                <a:solidFill>
                  <a:srgbClr val="000000"/>
                </a:solidFill>
              </a:rPr>
              <a:t>et al.</a:t>
            </a:r>
            <a:r>
              <a:rPr lang="en-US" altLang="en-US">
                <a:solidFill>
                  <a:srgbClr val="000000"/>
                </a:solidFill>
              </a:rPr>
              <a:t> (2009) </a:t>
            </a:r>
            <a:r>
              <a:rPr lang="en-US" altLang="en-US" i="1">
                <a:solidFill>
                  <a:srgbClr val="000000"/>
                </a:solidFill>
              </a:rPr>
              <a:t>Nature</a:t>
            </a:r>
            <a:r>
              <a:rPr lang="en-US" altLang="en-US">
                <a:solidFill>
                  <a:srgbClr val="000000"/>
                </a:solidFill>
              </a:rPr>
              <a:t> </a:t>
            </a:r>
            <a:r>
              <a:rPr lang="en-US" altLang="en-US" b="1">
                <a:solidFill>
                  <a:srgbClr val="000000"/>
                </a:solidFill>
              </a:rPr>
              <a:t>462</a:t>
            </a:r>
            <a:r>
              <a:rPr lang="en-US" altLang="en-US">
                <a:solidFill>
                  <a:srgbClr val="000000"/>
                </a:solidFill>
              </a:rPr>
              <a:t>, 669-73.</a:t>
            </a:r>
          </a:p>
        </p:txBody>
      </p:sp>
    </p:spTree>
    <p:extLst>
      <p:ext uri="{BB962C8B-B14F-4D97-AF65-F5344CB8AC3E}">
        <p14:creationId xmlns:p14="http://schemas.microsoft.com/office/powerpoint/2010/main" val="526678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0" name="Object 3"/>
          <p:cNvGraphicFramePr>
            <a:graphicFrameLocks noGrp="1" noChangeAspect="1"/>
          </p:cNvGraphicFramePr>
          <p:nvPr>
            <p:ph sz="half" idx="1"/>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29702"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8371"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58372"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58373"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18566360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4" name="Object 3"/>
          <p:cNvGraphicFramePr>
            <a:graphicFrameLocks noGrp="1" noChangeAspect="1"/>
          </p:cNvGraphicFramePr>
          <p:nvPr>
            <p:ph sz="half" idx="1"/>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30726"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9395"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59396"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59397"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7489706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3"/>
          <p:cNvGraphicFramePr>
            <a:graphicFrameLocks noGrp="1" noChangeAspect="1"/>
          </p:cNvGraphicFramePr>
          <p:nvPr>
            <p:ph sz="half" idx="1"/>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31750"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0419"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60420"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60421"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14944403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3"/>
          <p:cNvGraphicFramePr>
            <a:graphicFrameLocks noGrp="1" noChangeAspect="1"/>
          </p:cNvGraphicFramePr>
          <p:nvPr>
            <p:ph sz="half" idx="1"/>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32774"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1443"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61444"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61445"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34790583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a:xfrm>
            <a:off x="457200" y="0"/>
            <a:ext cx="8229600" cy="1143000"/>
          </a:xfrm>
        </p:spPr>
        <p:txBody>
          <a:bodyPr/>
          <a:lstStyle/>
          <a:p>
            <a:pPr eaLnBrk="1" hangingPunct="1"/>
            <a:r>
              <a:rPr lang="en-US" altLang="en-US" sz="4000" smtClean="0"/>
              <a:t>Disorder is not noise</a:t>
            </a:r>
          </a:p>
        </p:txBody>
      </p:sp>
    </p:spTree>
    <p:extLst>
      <p:ext uri="{BB962C8B-B14F-4D97-AF65-F5344CB8AC3E}">
        <p14:creationId xmlns:p14="http://schemas.microsoft.com/office/powerpoint/2010/main" val="22962837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3491"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3804"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3492"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3805"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3"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3494"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3495"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3496"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1065531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4515"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4828"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4516"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4829"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4517"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4518"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4519"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4520"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2768293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lstStyle/>
          <a:p>
            <a:pPr eaLnBrk="1" hangingPunct="1"/>
            <a:r>
              <a:rPr lang="en-US" altLang="en-US" smtClean="0"/>
              <a:t>Muybridge’s multi-camera</a:t>
            </a:r>
          </a:p>
        </p:txBody>
      </p:sp>
      <p:pic>
        <p:nvPicPr>
          <p:cNvPr id="10243" name="Picture 3" descr="Muybridge_camea_sh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06500"/>
            <a:ext cx="82296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5414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5539"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5852"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40"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5853"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5541"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5542"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5543"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5544"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21565846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6563"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6876"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564"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6877"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565"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6566"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6567"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6568"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34438411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7587"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7900"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7588"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7901"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589"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7590"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7591"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7592"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17442228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8611"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8924"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8612"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8925"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613"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8614"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8615"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8616"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35154604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9635"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9948"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36"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9949"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9637"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9638"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9639"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9640"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18889649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70659"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40972"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0660"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40973"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0661"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70662"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70663"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70664"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70665" name="Line 9"/>
          <p:cNvSpPr>
            <a:spLocks noChangeShapeType="1"/>
          </p:cNvSpPr>
          <p:nvPr/>
        </p:nvSpPr>
        <p:spPr bwMode="auto">
          <a:xfrm>
            <a:off x="5181600" y="2381250"/>
            <a:ext cx="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0666" name="Line 10"/>
          <p:cNvSpPr>
            <a:spLocks noChangeShapeType="1"/>
          </p:cNvSpPr>
          <p:nvPr/>
        </p:nvSpPr>
        <p:spPr bwMode="auto">
          <a:xfrm>
            <a:off x="5149850" y="26098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0667" name="Line 11"/>
          <p:cNvSpPr>
            <a:spLocks noChangeShapeType="1"/>
          </p:cNvSpPr>
          <p:nvPr/>
        </p:nvSpPr>
        <p:spPr bwMode="auto">
          <a:xfrm>
            <a:off x="5149850" y="23812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2"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34404675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71683"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41991"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71685" name="Text Box 5"/>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71686" name="Line 6"/>
          <p:cNvSpPr>
            <a:spLocks noChangeShapeType="1"/>
          </p:cNvSpPr>
          <p:nvPr/>
        </p:nvSpPr>
        <p:spPr bwMode="auto">
          <a:xfrm>
            <a:off x="5181600" y="2381250"/>
            <a:ext cx="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1687" name="Line 7"/>
          <p:cNvSpPr>
            <a:spLocks noChangeShapeType="1"/>
          </p:cNvSpPr>
          <p:nvPr/>
        </p:nvSpPr>
        <p:spPr bwMode="auto">
          <a:xfrm>
            <a:off x="5149850" y="26098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1688" name="Line 8"/>
          <p:cNvSpPr>
            <a:spLocks noChangeShapeType="1"/>
          </p:cNvSpPr>
          <p:nvPr/>
        </p:nvSpPr>
        <p:spPr bwMode="auto">
          <a:xfrm>
            <a:off x="5149850" y="23812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1689" name="Text Box 9"/>
          <p:cNvSpPr>
            <a:spLocks noGrp="1" noChangeArrowheads="1"/>
          </p:cNvSpPr>
          <p:nvPr>
            <p:ph sz="half" idx="2"/>
          </p:nvPr>
        </p:nvSpPr>
        <p:spPr>
          <a:xfrm>
            <a:off x="188913" y="1473200"/>
            <a:ext cx="4038600" cy="4525963"/>
          </a:xfrm>
        </p:spPr>
        <p:txBody>
          <a:bodyPr/>
          <a:lstStyle/>
          <a:p>
            <a:pPr eaLnBrk="1" hangingPunct="1">
              <a:buFontTx/>
              <a:buNone/>
            </a:pPr>
            <a:r>
              <a:rPr lang="en-US" altLang="en-US" sz="4800" smtClean="0">
                <a:solidFill>
                  <a:srgbClr val="FF0000"/>
                </a:solidFill>
              </a:rPr>
              <a:t>R</a:t>
            </a:r>
            <a:r>
              <a:rPr lang="en-US" altLang="en-US" sz="4800" smtClean="0"/>
              <a:t>efinement</a:t>
            </a:r>
          </a:p>
          <a:p>
            <a:pPr eaLnBrk="1" hangingPunct="1">
              <a:buFontTx/>
              <a:buNone/>
            </a:pPr>
            <a:r>
              <a:rPr lang="en-US" altLang="en-US" sz="4800" smtClean="0">
                <a:solidFill>
                  <a:srgbClr val="FF0000"/>
                </a:solidFill>
              </a:rPr>
              <a:t>A</a:t>
            </a:r>
            <a:r>
              <a:rPr lang="en-US" altLang="en-US" sz="4800" smtClean="0"/>
              <a:t>gainst</a:t>
            </a:r>
          </a:p>
          <a:p>
            <a:pPr eaLnBrk="1" hangingPunct="1">
              <a:buFontTx/>
              <a:buNone/>
            </a:pPr>
            <a:r>
              <a:rPr lang="en-US" altLang="en-US" sz="4800" smtClean="0">
                <a:solidFill>
                  <a:srgbClr val="FF0000"/>
                </a:solidFill>
              </a:rPr>
              <a:t>P</a:t>
            </a:r>
            <a:r>
              <a:rPr lang="en-US" altLang="en-US" sz="4800" smtClean="0"/>
              <a:t>erturbed</a:t>
            </a:r>
          </a:p>
          <a:p>
            <a:pPr eaLnBrk="1" hangingPunct="1">
              <a:buFontTx/>
              <a:buNone/>
            </a:pPr>
            <a:r>
              <a:rPr lang="en-US" altLang="en-US" sz="4800" smtClean="0">
                <a:solidFill>
                  <a:srgbClr val="FF0000"/>
                </a:solidFill>
              </a:rPr>
              <a:t>I</a:t>
            </a:r>
            <a:r>
              <a:rPr lang="en-US" altLang="en-US" sz="4800" smtClean="0"/>
              <a:t>nput</a:t>
            </a:r>
          </a:p>
          <a:p>
            <a:pPr eaLnBrk="1" hangingPunct="1">
              <a:buFontTx/>
              <a:buNone/>
            </a:pPr>
            <a:r>
              <a:rPr lang="en-US" altLang="en-US" sz="4800" smtClean="0">
                <a:solidFill>
                  <a:srgbClr val="FF0000"/>
                </a:solidFill>
              </a:rPr>
              <a:t>D</a:t>
            </a:r>
            <a:r>
              <a:rPr lang="en-US" altLang="en-US" sz="4800" smtClean="0"/>
              <a:t>ata</a:t>
            </a:r>
          </a:p>
        </p:txBody>
      </p:sp>
      <p:sp>
        <p:nvSpPr>
          <p:cNvPr id="10"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30749281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274638"/>
            <a:ext cx="9144000" cy="1143000"/>
          </a:xfrm>
        </p:spPr>
        <p:txBody>
          <a:bodyPr/>
          <a:lstStyle/>
          <a:p>
            <a:pPr eaLnBrk="1" hangingPunct="1"/>
            <a:r>
              <a:rPr lang="en-US" altLang="en-US" sz="3600" smtClean="0"/>
              <a:t>How does the “error” compare to “sigma”?</a:t>
            </a:r>
          </a:p>
        </p:txBody>
      </p:sp>
      <p:graphicFrame>
        <p:nvGraphicFramePr>
          <p:cNvPr id="72707" name="Object 3"/>
          <p:cNvGraphicFramePr>
            <a:graphicFrameLocks noGrp="1"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43015" name="Chart" r:id="rId3" imgW="7439031" imgH="4257662" progId="MSGraph.Chart.8">
                  <p:embed followColorScheme="full"/>
                </p:oleObj>
              </mc:Choice>
              <mc:Fallback>
                <p:oleObj name="Chart" r:id="rId3" imgW="7439031"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08"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Electron Number Density (e</a:t>
            </a:r>
            <a:r>
              <a:rPr lang="en-US" altLang="en-US" sz="1800" baseline="30000">
                <a:solidFill>
                  <a:srgbClr val="000000"/>
                </a:solidFill>
                <a:cs typeface="Arial" pitchFamily="34" charset="0"/>
              </a:rPr>
              <a:t>-</a:t>
            </a:r>
            <a:r>
              <a:rPr lang="en-US" altLang="en-US" sz="1800">
                <a:solidFill>
                  <a:srgbClr val="000000"/>
                </a:solidFill>
                <a:cs typeface="Arial" pitchFamily="34" charset="0"/>
              </a:rPr>
              <a:t>/Å</a:t>
            </a:r>
            <a:r>
              <a:rPr lang="en-US" altLang="en-US" sz="1800" baseline="30000">
                <a:solidFill>
                  <a:srgbClr val="000000"/>
                </a:solidFill>
                <a:cs typeface="Arial" pitchFamily="34" charset="0"/>
              </a:rPr>
              <a:t>3</a:t>
            </a:r>
            <a:r>
              <a:rPr lang="en-US" altLang="en-US" sz="1800">
                <a:solidFill>
                  <a:srgbClr val="000000"/>
                </a:solidFill>
                <a:cs typeface="Arial" pitchFamily="34" charset="0"/>
              </a:rPr>
              <a:t>)</a:t>
            </a:r>
          </a:p>
        </p:txBody>
      </p:sp>
      <p:sp>
        <p:nvSpPr>
          <p:cNvPr id="72709"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normalized counts</a:t>
            </a:r>
          </a:p>
        </p:txBody>
      </p:sp>
      <p:sp>
        <p:nvSpPr>
          <p:cNvPr id="6"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366479370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274638"/>
            <a:ext cx="9144000" cy="1143000"/>
          </a:xfrm>
        </p:spPr>
        <p:txBody>
          <a:bodyPr/>
          <a:lstStyle/>
          <a:p>
            <a:pPr eaLnBrk="1" hangingPunct="1"/>
            <a:r>
              <a:rPr lang="en-US" altLang="en-US" sz="3600" smtClean="0"/>
              <a:t>How does the “error” compare to “sigma”?</a:t>
            </a:r>
          </a:p>
        </p:txBody>
      </p:sp>
      <p:graphicFrame>
        <p:nvGraphicFramePr>
          <p:cNvPr id="73731" name="Object 3"/>
          <p:cNvGraphicFramePr>
            <a:graphicFrameLocks noGrp="1"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44039" name="Chart" r:id="rId3" imgW="7439031" imgH="4257662" progId="MSGraph.Chart.8">
                  <p:embed followColorScheme="full"/>
                </p:oleObj>
              </mc:Choice>
              <mc:Fallback>
                <p:oleObj name="Chart" r:id="rId3" imgW="7439031"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732"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Electron Number Density (e</a:t>
            </a:r>
            <a:r>
              <a:rPr lang="en-US" altLang="en-US" sz="1800" baseline="30000">
                <a:solidFill>
                  <a:srgbClr val="000000"/>
                </a:solidFill>
                <a:cs typeface="Arial" pitchFamily="34" charset="0"/>
              </a:rPr>
              <a:t>-</a:t>
            </a:r>
            <a:r>
              <a:rPr lang="en-US" altLang="en-US" sz="1800">
                <a:solidFill>
                  <a:srgbClr val="000000"/>
                </a:solidFill>
                <a:cs typeface="Arial" pitchFamily="34" charset="0"/>
              </a:rPr>
              <a:t>/Å</a:t>
            </a:r>
            <a:r>
              <a:rPr lang="en-US" altLang="en-US" sz="1800" baseline="30000">
                <a:solidFill>
                  <a:srgbClr val="000000"/>
                </a:solidFill>
                <a:cs typeface="Arial" pitchFamily="34" charset="0"/>
              </a:rPr>
              <a:t>3</a:t>
            </a:r>
            <a:r>
              <a:rPr lang="en-US" altLang="en-US" sz="1800">
                <a:solidFill>
                  <a:srgbClr val="000000"/>
                </a:solidFill>
                <a:cs typeface="Arial" pitchFamily="34" charset="0"/>
              </a:rPr>
              <a:t>)</a:t>
            </a:r>
          </a:p>
        </p:txBody>
      </p:sp>
      <p:sp>
        <p:nvSpPr>
          <p:cNvPr id="73733"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normalized counts</a:t>
            </a:r>
          </a:p>
        </p:txBody>
      </p:sp>
      <p:sp>
        <p:nvSpPr>
          <p:cNvPr id="6"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332618207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274638"/>
            <a:ext cx="9144000" cy="1143000"/>
          </a:xfrm>
        </p:spPr>
        <p:txBody>
          <a:bodyPr/>
          <a:lstStyle/>
          <a:p>
            <a:pPr eaLnBrk="1" hangingPunct="1"/>
            <a:r>
              <a:rPr lang="en-US" altLang="en-US" sz="3600" smtClean="0"/>
              <a:t>1 “sigma” is </a:t>
            </a:r>
            <a:r>
              <a:rPr lang="en-US" altLang="en-US" sz="3600" b="1" smtClean="0">
                <a:solidFill>
                  <a:srgbClr val="FF0000"/>
                </a:solidFill>
              </a:rPr>
              <a:t>not</a:t>
            </a:r>
            <a:r>
              <a:rPr lang="en-US" altLang="en-US" sz="3600" smtClean="0">
                <a:solidFill>
                  <a:srgbClr val="FF0000"/>
                </a:solidFill>
              </a:rPr>
              <a:t> </a:t>
            </a:r>
            <a:r>
              <a:rPr lang="en-US" altLang="en-US" sz="3600" smtClean="0"/>
              <a:t>a good criterion</a:t>
            </a:r>
          </a:p>
        </p:txBody>
      </p:sp>
      <p:graphicFrame>
        <p:nvGraphicFramePr>
          <p:cNvPr id="74755" name="Object 3"/>
          <p:cNvGraphicFramePr>
            <a:graphicFrameLocks noGrp="1"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45063" name="Chart" r:id="rId3" imgW="7439031" imgH="4257662" progId="MSGraph.Chart.8">
                  <p:embed followColorScheme="full"/>
                </p:oleObj>
              </mc:Choice>
              <mc:Fallback>
                <p:oleObj name="Chart" r:id="rId3" imgW="7439031"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4756"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Electron Number Density (e</a:t>
            </a:r>
            <a:r>
              <a:rPr lang="en-US" altLang="en-US" sz="1800" baseline="30000">
                <a:solidFill>
                  <a:srgbClr val="000000"/>
                </a:solidFill>
                <a:cs typeface="Arial" pitchFamily="34" charset="0"/>
              </a:rPr>
              <a:t>-</a:t>
            </a:r>
            <a:r>
              <a:rPr lang="en-US" altLang="en-US" sz="1800">
                <a:solidFill>
                  <a:srgbClr val="000000"/>
                </a:solidFill>
                <a:cs typeface="Arial" pitchFamily="34" charset="0"/>
              </a:rPr>
              <a:t>/Å</a:t>
            </a:r>
            <a:r>
              <a:rPr lang="en-US" altLang="en-US" sz="1800" baseline="30000">
                <a:solidFill>
                  <a:srgbClr val="000000"/>
                </a:solidFill>
                <a:cs typeface="Arial" pitchFamily="34" charset="0"/>
              </a:rPr>
              <a:t>3</a:t>
            </a:r>
            <a:r>
              <a:rPr lang="en-US" altLang="en-US" sz="1800">
                <a:solidFill>
                  <a:srgbClr val="000000"/>
                </a:solidFill>
                <a:cs typeface="Arial" pitchFamily="34" charset="0"/>
              </a:rPr>
              <a:t>)</a:t>
            </a:r>
          </a:p>
        </p:txBody>
      </p:sp>
      <p:sp>
        <p:nvSpPr>
          <p:cNvPr id="74757"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normalized counts</a:t>
            </a:r>
          </a:p>
        </p:txBody>
      </p:sp>
      <p:sp>
        <p:nvSpPr>
          <p:cNvPr id="6"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314411926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11267" name="Rectangle 3"/>
          <p:cNvSpPr>
            <a:spLocks noGrp="1" noChangeArrowheads="1"/>
          </p:cNvSpPr>
          <p:nvPr>
            <p:ph type="body" idx="1"/>
          </p:nvPr>
        </p:nvSpPr>
        <p:spPr/>
        <p:txBody>
          <a:bodyPr/>
          <a:lstStyle/>
          <a:p>
            <a:pPr eaLnBrk="1" hangingPunct="1"/>
            <a:endParaRPr lang="en-US" altLang="en-US" smtClean="0"/>
          </a:p>
        </p:txBody>
      </p:sp>
      <p:pic>
        <p:nvPicPr>
          <p:cNvPr id="11268" name="Picture 4" descr="Muybridge_race_horse_animated"/>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40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7265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6"/>
          <p:cNvPicPr>
            <a:picLocks noChangeAspect="1" noChangeArrowheads="1"/>
          </p:cNvPicPr>
          <p:nvPr/>
        </p:nvPicPr>
        <p:blipFill>
          <a:blip r:embed="rId2">
            <a:extLst>
              <a:ext uri="{28A0092B-C50C-407E-A947-70E740481C1C}">
                <a14:useLocalDpi xmlns:a14="http://schemas.microsoft.com/office/drawing/2010/main" val="0"/>
              </a:ext>
            </a:extLst>
          </a:blip>
          <a:srcRect l="16194" r="12502" b="5148"/>
          <a:stretch>
            <a:fillRect/>
          </a:stretch>
        </p:blipFill>
        <p:spPr bwMode="auto">
          <a:xfrm>
            <a:off x="1692275" y="336550"/>
            <a:ext cx="7451725" cy="652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79"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Simulation</a:t>
            </a:r>
          </a:p>
        </p:txBody>
      </p:sp>
      <p:sp>
        <p:nvSpPr>
          <p:cNvPr id="2" name="TextBox 1"/>
          <p:cNvSpPr txBox="1">
            <a:spLocks noChangeArrowheads="1"/>
          </p:cNvSpPr>
          <p:nvPr/>
        </p:nvSpPr>
        <p:spPr bwMode="auto">
          <a:xfrm>
            <a:off x="273050" y="3467100"/>
            <a:ext cx="24812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1aho</a:t>
            </a:r>
            <a:r>
              <a:rPr lang="en-US" altLang="en-US" sz="1800">
                <a:solidFill>
                  <a:srgbClr val="000000"/>
                </a:solidFill>
                <a:cs typeface="Arial" pitchFamily="34" charset="0"/>
              </a:rPr>
              <a:t> </a:t>
            </a:r>
          </a:p>
          <a:p>
            <a:pPr eaLnBrk="1" hangingPunct="1">
              <a:spcBef>
                <a:spcPct val="0"/>
              </a:spcBef>
              <a:buFontTx/>
              <a:buNone/>
            </a:pPr>
            <a:r>
              <a:rPr lang="en-US" altLang="en-US" sz="1800">
                <a:solidFill>
                  <a:srgbClr val="000000"/>
                </a:solidFill>
                <a:cs typeface="Arial" pitchFamily="34" charset="0"/>
              </a:rPr>
              <a:t>Scorpion toxin</a:t>
            </a:r>
          </a:p>
          <a:p>
            <a:pPr eaLnBrk="1" hangingPunct="1">
              <a:spcBef>
                <a:spcPct val="0"/>
              </a:spcBef>
              <a:buFontTx/>
              <a:buNone/>
            </a:pPr>
            <a:endParaRPr lang="en-US" altLang="en-US" sz="1800">
              <a:solidFill>
                <a:srgbClr val="000000"/>
              </a:solidFill>
              <a:cs typeface="Arial" pitchFamily="34" charset="0"/>
            </a:endParaRPr>
          </a:p>
          <a:p>
            <a:pPr eaLnBrk="1" hangingPunct="1">
              <a:spcBef>
                <a:spcPct val="0"/>
              </a:spcBef>
              <a:buFontTx/>
              <a:buNone/>
            </a:pPr>
            <a:r>
              <a:rPr lang="en-US" altLang="en-US" sz="1800">
                <a:solidFill>
                  <a:srgbClr val="000000"/>
                </a:solidFill>
                <a:cs typeface="Arial" pitchFamily="34" charset="0"/>
              </a:rPr>
              <a:t>0.96 Å resolution</a:t>
            </a:r>
          </a:p>
          <a:p>
            <a:pPr eaLnBrk="1" hangingPunct="1">
              <a:spcBef>
                <a:spcPct val="0"/>
              </a:spcBef>
              <a:buFontTx/>
              <a:buNone/>
            </a:pPr>
            <a:r>
              <a:rPr lang="en-US" altLang="en-US" sz="1800">
                <a:solidFill>
                  <a:srgbClr val="000000"/>
                </a:solidFill>
                <a:cs typeface="Arial" pitchFamily="34" charset="0"/>
              </a:rPr>
              <a:t>64 residues</a:t>
            </a:r>
          </a:p>
          <a:p>
            <a:pPr eaLnBrk="1" hangingPunct="1">
              <a:spcBef>
                <a:spcPct val="0"/>
              </a:spcBef>
              <a:buFontTx/>
              <a:buNone/>
            </a:pPr>
            <a:r>
              <a:rPr lang="en-US" altLang="en-US" sz="1800">
                <a:solidFill>
                  <a:srgbClr val="000000"/>
                </a:solidFill>
                <a:cs typeface="Arial" pitchFamily="34" charset="0"/>
              </a:rPr>
              <a:t>Solvent: H</a:t>
            </a:r>
            <a:r>
              <a:rPr lang="en-US" altLang="en-US" sz="1800" baseline="-25000">
                <a:solidFill>
                  <a:srgbClr val="000000"/>
                </a:solidFill>
                <a:cs typeface="Arial" pitchFamily="34" charset="0"/>
              </a:rPr>
              <a:t>2</a:t>
            </a:r>
            <a:r>
              <a:rPr lang="en-US" altLang="en-US" sz="1800">
                <a:solidFill>
                  <a:srgbClr val="000000"/>
                </a:solidFill>
                <a:cs typeface="Arial" pitchFamily="34" charset="0"/>
              </a:rPr>
              <a:t>0 + acetate</a:t>
            </a:r>
          </a:p>
        </p:txBody>
      </p:sp>
      <p:sp>
        <p:nvSpPr>
          <p:cNvPr id="75781" name="Rectangle 2"/>
          <p:cNvSpPr>
            <a:spLocks noChangeArrowheads="1"/>
          </p:cNvSpPr>
          <p:nvPr/>
        </p:nvSpPr>
        <p:spPr bwMode="auto">
          <a:xfrm>
            <a:off x="3084513" y="6472238"/>
            <a:ext cx="605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err="1">
                <a:solidFill>
                  <a:srgbClr val="000000"/>
                </a:solidFill>
                <a:cs typeface="Arial" pitchFamily="34" charset="0"/>
              </a:rPr>
              <a:t>Cerutti</a:t>
            </a:r>
            <a:r>
              <a:rPr lang="en-US" altLang="en-US" sz="1800" dirty="0">
                <a:solidFill>
                  <a:srgbClr val="000000"/>
                </a:solidFill>
                <a:cs typeface="Arial" pitchFamily="34" charset="0"/>
              </a:rPr>
              <a:t>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(2010).</a:t>
            </a:r>
            <a:r>
              <a:rPr lang="en-US" altLang="en-US" sz="1800" i="1" dirty="0">
                <a:solidFill>
                  <a:srgbClr val="000000"/>
                </a:solidFill>
                <a:cs typeface="Arial" pitchFamily="34" charset="0"/>
              </a:rPr>
              <a:t>J. Phys. Chem. B</a:t>
            </a:r>
            <a:r>
              <a:rPr lang="en-US" altLang="en-US" sz="1800" dirty="0">
                <a:solidFill>
                  <a:srgbClr val="000000"/>
                </a:solidFill>
                <a:cs typeface="Arial" pitchFamily="34" charset="0"/>
              </a:rPr>
              <a:t> </a:t>
            </a:r>
            <a:r>
              <a:rPr lang="en-US" altLang="en-US" sz="1800" b="1" dirty="0">
                <a:solidFill>
                  <a:srgbClr val="000000"/>
                </a:solidFill>
                <a:cs typeface="Arial" pitchFamily="34" charset="0"/>
              </a:rPr>
              <a:t>114</a:t>
            </a:r>
            <a:r>
              <a:rPr lang="en-US" altLang="en-US" sz="1800" dirty="0">
                <a:solidFill>
                  <a:srgbClr val="000000"/>
                </a:solidFill>
                <a:cs typeface="Arial" pitchFamily="34" charset="0"/>
              </a:rPr>
              <a:t>, 12811-12824. </a:t>
            </a:r>
          </a:p>
        </p:txBody>
      </p:sp>
      <p:sp>
        <p:nvSpPr>
          <p:cNvPr id="75782" name="TextBox 3"/>
          <p:cNvSpPr txBox="1">
            <a:spLocks noChangeArrowheads="1"/>
          </p:cNvSpPr>
          <p:nvPr/>
        </p:nvSpPr>
        <p:spPr bwMode="auto">
          <a:xfrm>
            <a:off x="239713" y="1323975"/>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using </a:t>
            </a:r>
            <a:r>
              <a:rPr lang="en-US" altLang="en-US" sz="2800" b="1">
                <a:solidFill>
                  <a:srgbClr val="000000"/>
                </a:solidFill>
                <a:cs typeface="Arial" pitchFamily="34" charset="0"/>
              </a:rPr>
              <a:t>real</a:t>
            </a:r>
          </a:p>
          <a:p>
            <a:pPr eaLnBrk="1" hangingPunct="1">
              <a:spcBef>
                <a:spcPct val="0"/>
              </a:spcBef>
              <a:buFontTx/>
              <a:buNone/>
            </a:pPr>
            <a:r>
              <a:rPr lang="en-US" altLang="en-US" sz="2800">
                <a:solidFill>
                  <a:srgbClr val="000000"/>
                </a:solidFill>
                <a:cs typeface="Arial" pitchFamily="34" charset="0"/>
              </a:rPr>
              <a:t>crystal’s lattice</a:t>
            </a:r>
          </a:p>
        </p:txBody>
      </p:sp>
    </p:spTree>
    <p:extLst>
      <p:ext uri="{BB962C8B-B14F-4D97-AF65-F5344CB8AC3E}">
        <p14:creationId xmlns:p14="http://schemas.microsoft.com/office/powerpoint/2010/main" val="2784709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diffr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1150"/>
            <a:ext cx="15240000" cy="15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3"/>
          <p:cNvSpPr>
            <a:spLocks noGrp="1" noChangeArrowheads="1"/>
          </p:cNvSpPr>
          <p:nvPr>
            <p:ph type="title"/>
          </p:nvPr>
        </p:nvSpPr>
        <p:spPr>
          <a:xfrm>
            <a:off x="2076450" y="274638"/>
            <a:ext cx="4991100" cy="736600"/>
          </a:xfrm>
        </p:spPr>
        <p:txBody>
          <a:bodyPr/>
          <a:lstStyle/>
          <a:p>
            <a:pPr eaLnBrk="1" hangingPunct="1"/>
            <a:r>
              <a:rPr lang="en-US" altLang="en-US" sz="4000" smtClean="0"/>
              <a:t>MLFSOM simulation</a:t>
            </a:r>
          </a:p>
        </p:txBody>
      </p:sp>
    </p:spTree>
    <p:extLst>
      <p:ext uri="{BB962C8B-B14F-4D97-AF65-F5344CB8AC3E}">
        <p14:creationId xmlns:p14="http://schemas.microsoft.com/office/powerpoint/2010/main" val="36555777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Electron density from 24,000 conformers</a:t>
            </a:r>
          </a:p>
        </p:txBody>
      </p:sp>
      <p:pic>
        <p:nvPicPr>
          <p:cNvPr id="77827" name="Picture 2"/>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2164501"/>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2F</a:t>
            </a:r>
            <a:r>
              <a:rPr lang="en-US" altLang="en-US" sz="3600" baseline="-25000" smtClean="0">
                <a:solidFill>
                  <a:schemeClr val="tx1"/>
                </a:solidFill>
              </a:rPr>
              <a:t>sim</a:t>
            </a:r>
            <a:r>
              <a:rPr lang="en-US" altLang="en-US" sz="3600" smtClean="0">
                <a:solidFill>
                  <a:schemeClr val="tx1"/>
                </a:solidFill>
              </a:rPr>
              <a:t>-F</a:t>
            </a:r>
            <a:r>
              <a:rPr lang="en-US" altLang="en-US" sz="3600" baseline="-25000" smtClean="0">
                <a:solidFill>
                  <a:schemeClr val="tx1"/>
                </a:solidFill>
              </a:rPr>
              <a:t>calc</a:t>
            </a:r>
            <a:r>
              <a:rPr lang="en-US" altLang="en-US" sz="3600" smtClean="0">
                <a:solidFill>
                  <a:schemeClr val="tx1"/>
                </a:solidFill>
              </a:rPr>
              <a:t> and F</a:t>
            </a:r>
            <a:r>
              <a:rPr lang="en-US" altLang="en-US" sz="3600" baseline="-25000" smtClean="0">
                <a:solidFill>
                  <a:schemeClr val="tx1"/>
                </a:solidFill>
              </a:rPr>
              <a:t>sim</a:t>
            </a:r>
            <a:r>
              <a:rPr lang="en-US" altLang="en-US" sz="3600" smtClean="0">
                <a:solidFill>
                  <a:schemeClr val="tx1"/>
                </a:solidFill>
              </a:rPr>
              <a:t>-F</a:t>
            </a:r>
            <a:r>
              <a:rPr lang="en-US" altLang="en-US" sz="3600" baseline="-25000" smtClean="0">
                <a:solidFill>
                  <a:schemeClr val="tx1"/>
                </a:solidFill>
              </a:rPr>
              <a:t>calc</a:t>
            </a:r>
            <a:r>
              <a:rPr lang="en-US" altLang="en-US" sz="3600" smtClean="0">
                <a:solidFill>
                  <a:schemeClr val="tx1"/>
                </a:solidFill>
              </a:rPr>
              <a:t> maps</a:t>
            </a:r>
          </a:p>
        </p:txBody>
      </p:sp>
      <p:pic>
        <p:nvPicPr>
          <p:cNvPr id="78851"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cs typeface="Arial" pitchFamily="34" charset="0"/>
              </a:rPr>
              <a:t>1.0 Å data</a:t>
            </a:r>
          </a:p>
          <a:p>
            <a:pPr algn="ctr" eaLnBrk="1" hangingPunct="1">
              <a:spcBef>
                <a:spcPct val="0"/>
              </a:spcBef>
              <a:buFontTx/>
              <a:buNone/>
            </a:pPr>
            <a:r>
              <a:rPr lang="en-US" altLang="en-US" sz="2400">
                <a:solidFill>
                  <a:srgbClr val="000000"/>
                </a:solidFill>
                <a:cs typeface="Arial" pitchFamily="34" charset="0"/>
              </a:rPr>
              <a:t>R</a:t>
            </a:r>
            <a:r>
              <a:rPr lang="en-US" altLang="en-US" sz="2400" baseline="-25000">
                <a:solidFill>
                  <a:srgbClr val="000000"/>
                </a:solidFill>
                <a:cs typeface="Arial" pitchFamily="34" charset="0"/>
              </a:rPr>
              <a:t>cryst</a:t>
            </a:r>
            <a:r>
              <a:rPr lang="en-US" altLang="en-US" sz="2400">
                <a:solidFill>
                  <a:srgbClr val="000000"/>
                </a:solidFill>
                <a:cs typeface="Arial" pitchFamily="34" charset="0"/>
              </a:rPr>
              <a:t>= 0.137</a:t>
            </a:r>
          </a:p>
          <a:p>
            <a:pPr algn="ctr" eaLnBrk="1" hangingPunct="1">
              <a:spcBef>
                <a:spcPct val="0"/>
              </a:spcBef>
              <a:buFontTx/>
              <a:buNone/>
            </a:pPr>
            <a:r>
              <a:rPr lang="en-US" altLang="en-US" sz="2400">
                <a:solidFill>
                  <a:srgbClr val="000000"/>
                </a:solidFill>
                <a:cs typeface="Arial" pitchFamily="34" charset="0"/>
              </a:rPr>
              <a:t>R</a:t>
            </a:r>
            <a:r>
              <a:rPr lang="en-US" altLang="en-US" sz="2400" baseline="-25000">
                <a:solidFill>
                  <a:srgbClr val="000000"/>
                </a:solidFill>
                <a:cs typeface="Arial" pitchFamily="34" charset="0"/>
              </a:rPr>
              <a:t>free</a:t>
            </a:r>
            <a:r>
              <a:rPr lang="en-US" altLang="en-US" sz="2400">
                <a:solidFill>
                  <a:srgbClr val="000000"/>
                </a:solidFill>
                <a:cs typeface="Arial" pitchFamily="34" charset="0"/>
              </a:rPr>
              <a:t> = 0.159</a:t>
            </a:r>
          </a:p>
        </p:txBody>
      </p:sp>
      <p:sp>
        <p:nvSpPr>
          <p:cNvPr id="78853" name="Text Box 4"/>
          <p:cNvSpPr txBox="1">
            <a:spLocks noChangeArrowheads="1"/>
          </p:cNvSpPr>
          <p:nvPr/>
        </p:nvSpPr>
        <p:spPr bwMode="auto">
          <a:xfrm>
            <a:off x="103188" y="5789613"/>
            <a:ext cx="2684462"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4F4FC5"/>
                </a:solidFill>
                <a:cs typeface="Arial" pitchFamily="34" charset="0"/>
              </a:rPr>
              <a:t>1 “sigma” 2F</a:t>
            </a:r>
            <a:r>
              <a:rPr lang="en-US" altLang="en-US" sz="2400" baseline="-25000">
                <a:solidFill>
                  <a:srgbClr val="4F4FC5"/>
                </a:solidFill>
                <a:cs typeface="Arial" pitchFamily="34" charset="0"/>
              </a:rPr>
              <a:t>sim</a:t>
            </a:r>
            <a:r>
              <a:rPr lang="en-US" altLang="en-US" sz="2400">
                <a:solidFill>
                  <a:srgbClr val="4F4FC5"/>
                </a:solidFill>
                <a:cs typeface="Arial" pitchFamily="34" charset="0"/>
              </a:rPr>
              <a:t>-F</a:t>
            </a:r>
            <a:r>
              <a:rPr lang="en-US" altLang="en-US" sz="2400" baseline="-25000">
                <a:solidFill>
                  <a:srgbClr val="4F4FC5"/>
                </a:solidFill>
                <a:cs typeface="Arial" pitchFamily="34" charset="0"/>
              </a:rPr>
              <a:t>c</a:t>
            </a:r>
          </a:p>
          <a:p>
            <a:pPr algn="r" eaLnBrk="1" hangingPunct="1">
              <a:spcBef>
                <a:spcPct val="0"/>
              </a:spcBef>
              <a:buFontTx/>
              <a:buNone/>
            </a:pPr>
            <a:r>
              <a:rPr lang="en-US" altLang="en-US" sz="2400">
                <a:solidFill>
                  <a:srgbClr val="CC9900"/>
                </a:solidFill>
                <a:cs typeface="Arial" pitchFamily="34" charset="0"/>
              </a:rPr>
              <a:t>2.5 “sigma” F</a:t>
            </a:r>
            <a:r>
              <a:rPr lang="en-US" altLang="en-US" sz="2400" baseline="-25000">
                <a:solidFill>
                  <a:srgbClr val="CC9900"/>
                </a:solidFill>
                <a:cs typeface="Arial" pitchFamily="34" charset="0"/>
              </a:rPr>
              <a:t>sim</a:t>
            </a:r>
            <a:r>
              <a:rPr lang="en-US" altLang="en-US" sz="2400">
                <a:solidFill>
                  <a:srgbClr val="CC9900"/>
                </a:solidFill>
                <a:cs typeface="Arial" pitchFamily="34" charset="0"/>
              </a:rPr>
              <a:t>-F</a:t>
            </a:r>
            <a:r>
              <a:rPr lang="en-US" altLang="en-US" sz="2400" baseline="-25000">
                <a:solidFill>
                  <a:srgbClr val="CC9900"/>
                </a:solidFill>
                <a:cs typeface="Arial" pitchFamily="34" charset="0"/>
              </a:rPr>
              <a:t>c</a:t>
            </a:r>
            <a:endParaRPr lang="en-US" altLang="en-US" sz="2400">
              <a:solidFill>
                <a:srgbClr val="CC9900"/>
              </a:solidFill>
              <a:cs typeface="Arial" pitchFamily="34" charset="0"/>
            </a:endParaRPr>
          </a:p>
        </p:txBody>
      </p:sp>
    </p:spTree>
    <p:extLst>
      <p:ext uri="{BB962C8B-B14F-4D97-AF65-F5344CB8AC3E}">
        <p14:creationId xmlns:p14="http://schemas.microsoft.com/office/powerpoint/2010/main" val="1366634873"/>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2F</a:t>
            </a:r>
            <a:r>
              <a:rPr lang="en-US" altLang="en-US" sz="3600" baseline="-25000" smtClean="0">
                <a:solidFill>
                  <a:schemeClr val="tx1"/>
                </a:solidFill>
              </a:rPr>
              <a:t>sim</a:t>
            </a:r>
            <a:r>
              <a:rPr lang="en-US" altLang="en-US" sz="3600" smtClean="0">
                <a:solidFill>
                  <a:schemeClr val="tx1"/>
                </a:solidFill>
              </a:rPr>
              <a:t>-F</a:t>
            </a:r>
            <a:r>
              <a:rPr lang="en-US" altLang="en-US" sz="3600" baseline="-25000" smtClean="0">
                <a:solidFill>
                  <a:schemeClr val="tx1"/>
                </a:solidFill>
              </a:rPr>
              <a:t>calc</a:t>
            </a:r>
            <a:r>
              <a:rPr lang="en-US" altLang="en-US" sz="3600" smtClean="0">
                <a:solidFill>
                  <a:schemeClr val="tx1"/>
                </a:solidFill>
              </a:rPr>
              <a:t> and (F</a:t>
            </a:r>
            <a:r>
              <a:rPr lang="en-US" altLang="en-US" sz="3600" baseline="-25000" smtClean="0">
                <a:solidFill>
                  <a:schemeClr val="tx1"/>
                </a:solidFill>
              </a:rPr>
              <a:t>sim</a:t>
            </a:r>
            <a:r>
              <a:rPr lang="en-US" altLang="en-US" sz="3600" smtClean="0">
                <a:solidFill>
                  <a:schemeClr val="tx1"/>
                </a:solidFill>
              </a:rPr>
              <a:t> </a:t>
            </a:r>
            <a:r>
              <a:rPr lang="el-GR" altLang="en-US" sz="3600" smtClean="0">
                <a:solidFill>
                  <a:schemeClr val="tx1"/>
                </a:solidFill>
              </a:rPr>
              <a:t>Φ</a:t>
            </a:r>
            <a:r>
              <a:rPr lang="en-US" altLang="en-US" sz="3600" baseline="-25000" smtClean="0">
                <a:solidFill>
                  <a:schemeClr val="tx1"/>
                </a:solidFill>
              </a:rPr>
              <a:t>sim</a:t>
            </a:r>
            <a:r>
              <a:rPr lang="en-US" altLang="en-US" sz="3600" smtClean="0">
                <a:solidFill>
                  <a:schemeClr val="tx1"/>
                </a:solidFill>
              </a:rPr>
              <a:t>) - (F</a:t>
            </a:r>
            <a:r>
              <a:rPr lang="en-US" altLang="en-US" sz="3600" baseline="-25000" smtClean="0">
                <a:solidFill>
                  <a:schemeClr val="tx1"/>
                </a:solidFill>
              </a:rPr>
              <a:t>calc</a:t>
            </a:r>
            <a:r>
              <a:rPr lang="el-GR" altLang="en-US" sz="3600" smtClean="0">
                <a:solidFill>
                  <a:schemeClr val="tx1"/>
                </a:solidFill>
              </a:rPr>
              <a:t> Φ</a:t>
            </a:r>
            <a:r>
              <a:rPr lang="en-US" altLang="en-US" sz="3600" baseline="-25000" smtClean="0">
                <a:solidFill>
                  <a:schemeClr val="tx1"/>
                </a:solidFill>
              </a:rPr>
              <a:t>calc</a:t>
            </a:r>
            <a:r>
              <a:rPr lang="en-US" altLang="en-US" sz="3600" smtClean="0">
                <a:solidFill>
                  <a:schemeClr val="tx1"/>
                </a:solidFill>
              </a:rPr>
              <a:t>) maps</a:t>
            </a:r>
          </a:p>
        </p:txBody>
      </p:sp>
      <p:pic>
        <p:nvPicPr>
          <p:cNvPr id="79875" name="Picture 2"/>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 Box 4"/>
          <p:cNvSpPr txBox="1">
            <a:spLocks noChangeArrowheads="1"/>
          </p:cNvSpPr>
          <p:nvPr/>
        </p:nvSpPr>
        <p:spPr bwMode="auto">
          <a:xfrm>
            <a:off x="77788" y="5789613"/>
            <a:ext cx="2709862"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4F4FC5"/>
                </a:solidFill>
                <a:cs typeface="Arial" pitchFamily="34" charset="0"/>
              </a:rPr>
              <a:t>1 “sigma” 2F</a:t>
            </a:r>
            <a:r>
              <a:rPr lang="en-US" altLang="en-US" sz="2400" baseline="-25000">
                <a:solidFill>
                  <a:srgbClr val="4F4FC5"/>
                </a:solidFill>
                <a:cs typeface="Arial" pitchFamily="34" charset="0"/>
              </a:rPr>
              <a:t>sim</a:t>
            </a:r>
            <a:r>
              <a:rPr lang="en-US" altLang="en-US" sz="2400">
                <a:solidFill>
                  <a:srgbClr val="4F4FC5"/>
                </a:solidFill>
                <a:cs typeface="Arial" pitchFamily="34" charset="0"/>
              </a:rPr>
              <a:t>-F</a:t>
            </a:r>
            <a:r>
              <a:rPr lang="en-US" altLang="en-US" sz="2400" baseline="-25000">
                <a:solidFill>
                  <a:srgbClr val="4F4FC5"/>
                </a:solidFill>
                <a:cs typeface="Arial" pitchFamily="34" charset="0"/>
              </a:rPr>
              <a:t>c</a:t>
            </a:r>
          </a:p>
          <a:p>
            <a:pPr eaLnBrk="1" hangingPunct="1">
              <a:spcBef>
                <a:spcPct val="0"/>
              </a:spcBef>
              <a:buFontTx/>
              <a:buNone/>
            </a:pPr>
            <a:r>
              <a:rPr lang="en-US" altLang="en-US" sz="2400">
                <a:solidFill>
                  <a:srgbClr val="CC9900"/>
                </a:solidFill>
                <a:cs typeface="Arial" pitchFamily="34" charset="0"/>
              </a:rPr>
              <a:t>F</a:t>
            </a:r>
            <a:r>
              <a:rPr lang="en-US" altLang="en-US" sz="2400" baseline="-25000">
                <a:solidFill>
                  <a:srgbClr val="CC9900"/>
                </a:solidFill>
                <a:cs typeface="Arial" pitchFamily="34" charset="0"/>
              </a:rPr>
              <a:t>right</a:t>
            </a:r>
            <a:r>
              <a:rPr lang="en-US" altLang="en-US" sz="2400">
                <a:solidFill>
                  <a:srgbClr val="CC9900"/>
                </a:solidFill>
                <a:cs typeface="Arial" pitchFamily="34" charset="0"/>
              </a:rPr>
              <a:t> – (2F</a:t>
            </a:r>
            <a:r>
              <a:rPr lang="en-US" altLang="en-US" sz="2400" baseline="-25000">
                <a:solidFill>
                  <a:srgbClr val="CC9900"/>
                </a:solidFill>
                <a:cs typeface="Arial" pitchFamily="34" charset="0"/>
              </a:rPr>
              <a:t>sim</a:t>
            </a:r>
            <a:r>
              <a:rPr lang="en-US" altLang="en-US" sz="2400">
                <a:solidFill>
                  <a:srgbClr val="CC9900"/>
                </a:solidFill>
                <a:cs typeface="Arial" pitchFamily="34" charset="0"/>
              </a:rPr>
              <a:t>-F</a:t>
            </a:r>
            <a:r>
              <a:rPr lang="en-US" altLang="en-US" sz="2400" baseline="-25000">
                <a:solidFill>
                  <a:srgbClr val="CC9900"/>
                </a:solidFill>
                <a:cs typeface="Arial" pitchFamily="34" charset="0"/>
              </a:rPr>
              <a:t>c</a:t>
            </a:r>
            <a:r>
              <a:rPr lang="en-US" altLang="en-US" sz="2400">
                <a:solidFill>
                  <a:srgbClr val="CC9900"/>
                </a:solidFill>
                <a:cs typeface="Arial" pitchFamily="34" charset="0"/>
              </a:rPr>
              <a:t>)</a:t>
            </a:r>
          </a:p>
        </p:txBody>
      </p:sp>
      <p:sp>
        <p:nvSpPr>
          <p:cNvPr id="79877"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cs typeface="Arial" pitchFamily="34" charset="0"/>
              </a:rPr>
              <a:t>1.0 Å data</a:t>
            </a:r>
          </a:p>
          <a:p>
            <a:pPr algn="ctr" eaLnBrk="1" hangingPunct="1">
              <a:spcBef>
                <a:spcPct val="0"/>
              </a:spcBef>
              <a:buFontTx/>
              <a:buNone/>
            </a:pPr>
            <a:r>
              <a:rPr lang="en-US" altLang="en-US" sz="2400">
                <a:solidFill>
                  <a:srgbClr val="000000"/>
                </a:solidFill>
                <a:cs typeface="Arial" pitchFamily="34" charset="0"/>
              </a:rPr>
              <a:t>R</a:t>
            </a:r>
            <a:r>
              <a:rPr lang="en-US" altLang="en-US" sz="2400" baseline="-25000">
                <a:solidFill>
                  <a:srgbClr val="000000"/>
                </a:solidFill>
                <a:cs typeface="Arial" pitchFamily="34" charset="0"/>
              </a:rPr>
              <a:t>cryst</a:t>
            </a:r>
            <a:r>
              <a:rPr lang="en-US" altLang="en-US" sz="2400">
                <a:solidFill>
                  <a:srgbClr val="000000"/>
                </a:solidFill>
                <a:cs typeface="Arial" pitchFamily="34" charset="0"/>
              </a:rPr>
              <a:t>= 0.137</a:t>
            </a:r>
          </a:p>
          <a:p>
            <a:pPr algn="ctr" eaLnBrk="1" hangingPunct="1">
              <a:spcBef>
                <a:spcPct val="0"/>
              </a:spcBef>
              <a:buFontTx/>
              <a:buNone/>
            </a:pPr>
            <a:r>
              <a:rPr lang="en-US" altLang="en-US" sz="2400">
                <a:solidFill>
                  <a:srgbClr val="000000"/>
                </a:solidFill>
                <a:cs typeface="Arial" pitchFamily="34" charset="0"/>
              </a:rPr>
              <a:t>R</a:t>
            </a:r>
            <a:r>
              <a:rPr lang="en-US" altLang="en-US" sz="2400" baseline="-25000">
                <a:solidFill>
                  <a:srgbClr val="000000"/>
                </a:solidFill>
                <a:cs typeface="Arial" pitchFamily="34" charset="0"/>
              </a:rPr>
              <a:t>free</a:t>
            </a:r>
            <a:r>
              <a:rPr lang="en-US" altLang="en-US" sz="2400">
                <a:solidFill>
                  <a:srgbClr val="000000"/>
                </a:solidFill>
                <a:cs typeface="Arial" pitchFamily="34" charset="0"/>
              </a:rPr>
              <a:t> = 0.159</a:t>
            </a:r>
          </a:p>
        </p:txBody>
      </p:sp>
    </p:spTree>
    <p:extLst>
      <p:ext uri="{BB962C8B-B14F-4D97-AF65-F5344CB8AC3E}">
        <p14:creationId xmlns:p14="http://schemas.microsoft.com/office/powerpoint/2010/main" val="2356676587"/>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Regular model with real data!</a:t>
            </a:r>
          </a:p>
        </p:txBody>
      </p:sp>
      <p:pic>
        <p:nvPicPr>
          <p:cNvPr id="80899"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4"/>
          <p:cNvSpPr txBox="1">
            <a:spLocks noChangeArrowheads="1"/>
          </p:cNvSpPr>
          <p:nvPr/>
        </p:nvSpPr>
        <p:spPr bwMode="auto">
          <a:xfrm>
            <a:off x="103188" y="5789613"/>
            <a:ext cx="2684462"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4F4FC5"/>
                </a:solidFill>
                <a:cs typeface="Arial" pitchFamily="34" charset="0"/>
              </a:rPr>
              <a:t>1 “sigma” 2F</a:t>
            </a:r>
            <a:r>
              <a:rPr lang="en-US" altLang="en-US" sz="2400" baseline="-25000">
                <a:solidFill>
                  <a:srgbClr val="4F4FC5"/>
                </a:solidFill>
                <a:cs typeface="Arial" pitchFamily="34" charset="0"/>
              </a:rPr>
              <a:t>sim</a:t>
            </a:r>
            <a:r>
              <a:rPr lang="en-US" altLang="en-US" sz="2400">
                <a:solidFill>
                  <a:srgbClr val="4F4FC5"/>
                </a:solidFill>
                <a:cs typeface="Arial" pitchFamily="34" charset="0"/>
              </a:rPr>
              <a:t>-F</a:t>
            </a:r>
            <a:r>
              <a:rPr lang="en-US" altLang="en-US" sz="2400" baseline="-25000">
                <a:solidFill>
                  <a:srgbClr val="4F4FC5"/>
                </a:solidFill>
                <a:cs typeface="Arial" pitchFamily="34" charset="0"/>
              </a:rPr>
              <a:t>c</a:t>
            </a:r>
          </a:p>
          <a:p>
            <a:pPr algn="r" eaLnBrk="1" hangingPunct="1">
              <a:spcBef>
                <a:spcPct val="0"/>
              </a:spcBef>
              <a:buFontTx/>
              <a:buNone/>
            </a:pPr>
            <a:r>
              <a:rPr lang="en-US" altLang="en-US" sz="2400">
                <a:solidFill>
                  <a:srgbClr val="CC9900"/>
                </a:solidFill>
                <a:cs typeface="Arial" pitchFamily="34" charset="0"/>
              </a:rPr>
              <a:t>2.5 “sigma” F</a:t>
            </a:r>
            <a:r>
              <a:rPr lang="en-US" altLang="en-US" sz="2400" baseline="-25000">
                <a:solidFill>
                  <a:srgbClr val="CC9900"/>
                </a:solidFill>
                <a:cs typeface="Arial" pitchFamily="34" charset="0"/>
              </a:rPr>
              <a:t>sim</a:t>
            </a:r>
            <a:r>
              <a:rPr lang="en-US" altLang="en-US" sz="2400">
                <a:solidFill>
                  <a:srgbClr val="CC9900"/>
                </a:solidFill>
                <a:cs typeface="Arial" pitchFamily="34" charset="0"/>
              </a:rPr>
              <a:t>-F</a:t>
            </a:r>
            <a:r>
              <a:rPr lang="en-US" altLang="en-US" sz="2400" baseline="-25000">
                <a:solidFill>
                  <a:srgbClr val="CC9900"/>
                </a:solidFill>
                <a:cs typeface="Arial" pitchFamily="34" charset="0"/>
              </a:rPr>
              <a:t>c</a:t>
            </a:r>
            <a:endParaRPr lang="en-US" altLang="en-US" sz="2400">
              <a:solidFill>
                <a:srgbClr val="CC9900"/>
              </a:solidFill>
              <a:cs typeface="Arial" pitchFamily="34" charset="0"/>
            </a:endParaRPr>
          </a:p>
        </p:txBody>
      </p:sp>
      <p:sp>
        <p:nvSpPr>
          <p:cNvPr id="80901"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cs typeface="Arial" pitchFamily="34" charset="0"/>
              </a:rPr>
              <a:t>1.0 Å data</a:t>
            </a:r>
          </a:p>
          <a:p>
            <a:pPr algn="ctr" eaLnBrk="1" hangingPunct="1">
              <a:spcBef>
                <a:spcPct val="0"/>
              </a:spcBef>
              <a:buFontTx/>
              <a:buNone/>
            </a:pPr>
            <a:r>
              <a:rPr lang="en-US" altLang="en-US" sz="2400">
                <a:solidFill>
                  <a:srgbClr val="000000"/>
                </a:solidFill>
                <a:cs typeface="Arial" pitchFamily="34" charset="0"/>
              </a:rPr>
              <a:t>R</a:t>
            </a:r>
            <a:r>
              <a:rPr lang="en-US" altLang="en-US" sz="2400" baseline="-25000">
                <a:solidFill>
                  <a:srgbClr val="000000"/>
                </a:solidFill>
                <a:cs typeface="Arial" pitchFamily="34" charset="0"/>
              </a:rPr>
              <a:t>cryst</a:t>
            </a:r>
            <a:r>
              <a:rPr lang="en-US" altLang="en-US" sz="2400">
                <a:solidFill>
                  <a:srgbClr val="000000"/>
                </a:solidFill>
                <a:cs typeface="Arial" pitchFamily="34" charset="0"/>
              </a:rPr>
              <a:t>= 0.116</a:t>
            </a:r>
          </a:p>
          <a:p>
            <a:pPr algn="ctr" eaLnBrk="1" hangingPunct="1">
              <a:spcBef>
                <a:spcPct val="0"/>
              </a:spcBef>
              <a:buFontTx/>
              <a:buNone/>
            </a:pPr>
            <a:r>
              <a:rPr lang="en-US" altLang="en-US" sz="2400">
                <a:solidFill>
                  <a:srgbClr val="000000"/>
                </a:solidFill>
                <a:cs typeface="Arial" pitchFamily="34" charset="0"/>
              </a:rPr>
              <a:t>R</a:t>
            </a:r>
            <a:r>
              <a:rPr lang="en-US" altLang="en-US" sz="2400" baseline="-25000">
                <a:solidFill>
                  <a:srgbClr val="000000"/>
                </a:solidFill>
                <a:cs typeface="Arial" pitchFamily="34" charset="0"/>
              </a:rPr>
              <a:t>free</a:t>
            </a:r>
            <a:r>
              <a:rPr lang="en-US" altLang="en-US" sz="2400">
                <a:solidFill>
                  <a:srgbClr val="000000"/>
                </a:solidFill>
                <a:cs typeface="Arial" pitchFamily="34" charset="0"/>
              </a:rPr>
              <a:t> = 0.135</a:t>
            </a:r>
          </a:p>
        </p:txBody>
      </p:sp>
    </p:spTree>
    <p:extLst>
      <p:ext uri="{BB962C8B-B14F-4D97-AF65-F5344CB8AC3E}">
        <p14:creationId xmlns:p14="http://schemas.microsoft.com/office/powerpoint/2010/main" val="462945470"/>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tLang="en-US" smtClean="0"/>
              <a:t>Independent estimates of F</a:t>
            </a:r>
            <a:r>
              <a:rPr lang="en-US" altLang="en-US" baseline="-25000" smtClean="0"/>
              <a:t>000</a:t>
            </a:r>
          </a:p>
        </p:txBody>
      </p:sp>
      <p:sp>
        <p:nvSpPr>
          <p:cNvPr id="83971" name="Rectangle 156"/>
          <p:cNvSpPr>
            <a:spLocks noChangeArrowheads="1"/>
          </p:cNvSpPr>
          <p:nvPr/>
        </p:nvSpPr>
        <p:spPr bwMode="auto">
          <a:xfrm>
            <a:off x="2963863" y="7651750"/>
            <a:ext cx="30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a:solidFill>
                  <a:srgbClr val="000000"/>
                </a:solidFill>
                <a:latin typeface="Arial Unicode MS" pitchFamily="34" charset="-128"/>
              </a:rPr>
              <a:t>-- </a:t>
            </a:r>
            <a:endParaRPr lang="en-US" altLang="en-US">
              <a:solidFill>
                <a:srgbClr val="000000"/>
              </a:solidFill>
            </a:endParaRPr>
          </a:p>
        </p:txBody>
      </p:sp>
      <p:graphicFrame>
        <p:nvGraphicFramePr>
          <p:cNvPr id="50486" name="Group 310"/>
          <p:cNvGraphicFramePr>
            <a:graphicFrameLocks noGrp="1"/>
          </p:cNvGraphicFramePr>
          <p:nvPr>
            <p:ph type="tbl" idx="1"/>
          </p:nvPr>
        </p:nvGraphicFramePr>
        <p:xfrm>
          <a:off x="457200" y="1600200"/>
          <a:ext cx="8204200" cy="4687891"/>
        </p:xfrm>
        <a:graphic>
          <a:graphicData uri="http://schemas.openxmlformats.org/drawingml/2006/table">
            <a:tbl>
              <a:tblPr/>
              <a:tblGrid>
                <a:gridCol w="1466850"/>
                <a:gridCol w="3629025"/>
                <a:gridCol w="1716088"/>
                <a:gridCol w="1392237"/>
              </a:tblGrid>
              <a:tr h="6715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PDB</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Method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F</a:t>
                      </a:r>
                      <a:r>
                        <a:rPr kumimoji="0" lang="en-US" altLang="en-US" sz="2800" b="0" i="0" u="none" strike="noStrike" cap="none" normalizeH="0" baseline="-25000" smtClean="0">
                          <a:ln>
                            <a:noFill/>
                          </a:ln>
                          <a:solidFill>
                            <a:schemeClr val="tx1"/>
                          </a:solidFill>
                          <a:effectLst/>
                          <a:latin typeface="Arial" charset="0"/>
                        </a:rPr>
                        <a:t>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diff</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8813">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3DKE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Matthews et. al. (2008)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121700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+6.7%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513">
                <a:tc vMerge="1">
                  <a:txBody>
                    <a:bodyPr/>
                    <a:lstStyle/>
                    <a:p>
                      <a:endParaRPr lang="en-US"/>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END map estimate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130500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671513">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2NVH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Matthews et. al. (2006)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92800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513">
                <a:tc vMerge="1">
                  <a:txBody>
                    <a:bodyPr/>
                    <a:lstStyle/>
                    <a:p>
                      <a:endParaRPr lang="en-US"/>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END map estimate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95656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671513">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1AHO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Cerutti et. al. (2010)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23177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-5.0%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671513">
                <a:tc vMerge="1">
                  <a:txBody>
                    <a:bodyPr/>
                    <a:lstStyle/>
                    <a:p>
                      <a:endParaRPr lang="en-US"/>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END map estimate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22020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bl>
          </a:graphicData>
        </a:graphic>
      </p:graphicFrame>
      <p:grpSp>
        <p:nvGrpSpPr>
          <p:cNvPr id="50504" name="Group 328"/>
          <p:cNvGrpSpPr>
            <a:grpSpLocks/>
          </p:cNvGrpSpPr>
          <p:nvPr/>
        </p:nvGrpSpPr>
        <p:grpSpPr bwMode="auto">
          <a:xfrm>
            <a:off x="1987550" y="2682875"/>
            <a:ext cx="6565900" cy="860425"/>
            <a:chOff x="1252" y="1690"/>
            <a:chExt cx="4136" cy="542"/>
          </a:xfrm>
        </p:grpSpPr>
        <p:sp>
          <p:nvSpPr>
            <p:cNvPr id="84025" name="Rectangle 312"/>
            <p:cNvSpPr>
              <a:spLocks noChangeArrowheads="1"/>
            </p:cNvSpPr>
            <p:nvPr/>
          </p:nvSpPr>
          <p:spPr bwMode="auto">
            <a:xfrm>
              <a:off x="4608" y="1690"/>
              <a:ext cx="780" cy="4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6" name="Rectangle 314"/>
            <p:cNvSpPr>
              <a:spLocks noChangeArrowheads="1"/>
            </p:cNvSpPr>
            <p:nvPr/>
          </p:nvSpPr>
          <p:spPr bwMode="auto">
            <a:xfrm>
              <a:off x="3560" y="1873"/>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7" name="Rectangle 322"/>
            <p:cNvSpPr>
              <a:spLocks noChangeArrowheads="1"/>
            </p:cNvSpPr>
            <p:nvPr/>
          </p:nvSpPr>
          <p:spPr bwMode="auto">
            <a:xfrm>
              <a:off x="1252" y="1877"/>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grpSp>
      <p:grpSp>
        <p:nvGrpSpPr>
          <p:cNvPr id="50506" name="Group 330"/>
          <p:cNvGrpSpPr>
            <a:grpSpLocks/>
          </p:cNvGrpSpPr>
          <p:nvPr/>
        </p:nvGrpSpPr>
        <p:grpSpPr bwMode="auto">
          <a:xfrm>
            <a:off x="1962150" y="4005263"/>
            <a:ext cx="6584950" cy="898525"/>
            <a:chOff x="1236" y="2523"/>
            <a:chExt cx="4148" cy="566"/>
          </a:xfrm>
        </p:grpSpPr>
        <p:sp>
          <p:nvSpPr>
            <p:cNvPr id="84022" name="Rectangle 316"/>
            <p:cNvSpPr>
              <a:spLocks noChangeArrowheads="1"/>
            </p:cNvSpPr>
            <p:nvPr/>
          </p:nvSpPr>
          <p:spPr bwMode="auto">
            <a:xfrm>
              <a:off x="3585" y="2734"/>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3" name="Rectangle 320"/>
            <p:cNvSpPr>
              <a:spLocks noChangeArrowheads="1"/>
            </p:cNvSpPr>
            <p:nvPr/>
          </p:nvSpPr>
          <p:spPr bwMode="auto">
            <a:xfrm>
              <a:off x="4628" y="2523"/>
              <a:ext cx="75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4" name="Rectangle 323"/>
            <p:cNvSpPr>
              <a:spLocks noChangeArrowheads="1"/>
            </p:cNvSpPr>
            <p:nvPr/>
          </p:nvSpPr>
          <p:spPr bwMode="auto">
            <a:xfrm>
              <a:off x="1236" y="2714"/>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grpSp>
      <p:grpSp>
        <p:nvGrpSpPr>
          <p:cNvPr id="50508" name="Group 332"/>
          <p:cNvGrpSpPr>
            <a:grpSpLocks/>
          </p:cNvGrpSpPr>
          <p:nvPr/>
        </p:nvGrpSpPr>
        <p:grpSpPr bwMode="auto">
          <a:xfrm>
            <a:off x="1974850" y="5330825"/>
            <a:ext cx="6607175" cy="906463"/>
            <a:chOff x="1244" y="3358"/>
            <a:chExt cx="4162" cy="571"/>
          </a:xfrm>
        </p:grpSpPr>
        <p:sp>
          <p:nvSpPr>
            <p:cNvPr id="84019" name="Rectangle 318"/>
            <p:cNvSpPr>
              <a:spLocks noChangeArrowheads="1"/>
            </p:cNvSpPr>
            <p:nvPr/>
          </p:nvSpPr>
          <p:spPr bwMode="auto">
            <a:xfrm>
              <a:off x="3593" y="3571"/>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0" name="Rectangle 319"/>
            <p:cNvSpPr>
              <a:spLocks noChangeArrowheads="1"/>
            </p:cNvSpPr>
            <p:nvPr/>
          </p:nvSpPr>
          <p:spPr bwMode="auto">
            <a:xfrm>
              <a:off x="4650" y="3358"/>
              <a:ext cx="75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1" name="Rectangle 325"/>
            <p:cNvSpPr>
              <a:spLocks noChangeArrowheads="1"/>
            </p:cNvSpPr>
            <p:nvPr/>
          </p:nvSpPr>
          <p:spPr bwMode="auto">
            <a:xfrm>
              <a:off x="1244" y="3574"/>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grpSp>
      <p:grpSp>
        <p:nvGrpSpPr>
          <p:cNvPr id="50507" name="Group 331"/>
          <p:cNvGrpSpPr>
            <a:grpSpLocks/>
          </p:cNvGrpSpPr>
          <p:nvPr/>
        </p:nvGrpSpPr>
        <p:grpSpPr bwMode="auto">
          <a:xfrm>
            <a:off x="595313" y="4984750"/>
            <a:ext cx="6621462" cy="911225"/>
            <a:chOff x="375" y="3140"/>
            <a:chExt cx="4171" cy="574"/>
          </a:xfrm>
        </p:grpSpPr>
        <p:sp>
          <p:nvSpPr>
            <p:cNvPr id="84016" name="Rectangle 317"/>
            <p:cNvSpPr>
              <a:spLocks noChangeArrowheads="1"/>
            </p:cNvSpPr>
            <p:nvPr/>
          </p:nvSpPr>
          <p:spPr bwMode="auto">
            <a:xfrm>
              <a:off x="3585" y="3153"/>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17" name="Rectangle 324"/>
            <p:cNvSpPr>
              <a:spLocks noChangeArrowheads="1"/>
            </p:cNvSpPr>
            <p:nvPr/>
          </p:nvSpPr>
          <p:spPr bwMode="auto">
            <a:xfrm>
              <a:off x="1236" y="3140"/>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18" name="Rectangle 326"/>
            <p:cNvSpPr>
              <a:spLocks noChangeArrowheads="1"/>
            </p:cNvSpPr>
            <p:nvPr/>
          </p:nvSpPr>
          <p:spPr bwMode="auto">
            <a:xfrm>
              <a:off x="375" y="3359"/>
              <a:ext cx="75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grpSp>
      <p:grpSp>
        <p:nvGrpSpPr>
          <p:cNvPr id="50505" name="Group 329"/>
          <p:cNvGrpSpPr>
            <a:grpSpLocks/>
          </p:cNvGrpSpPr>
          <p:nvPr/>
        </p:nvGrpSpPr>
        <p:grpSpPr bwMode="auto">
          <a:xfrm>
            <a:off x="581025" y="3638550"/>
            <a:ext cx="6599238" cy="930275"/>
            <a:chOff x="366" y="2292"/>
            <a:chExt cx="4157" cy="586"/>
          </a:xfrm>
        </p:grpSpPr>
        <p:sp>
          <p:nvSpPr>
            <p:cNvPr id="84013" name="Rectangle 315"/>
            <p:cNvSpPr>
              <a:spLocks noChangeArrowheads="1"/>
            </p:cNvSpPr>
            <p:nvPr/>
          </p:nvSpPr>
          <p:spPr bwMode="auto">
            <a:xfrm>
              <a:off x="3562" y="2292"/>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14" name="Rectangle 321"/>
            <p:cNvSpPr>
              <a:spLocks noChangeArrowheads="1"/>
            </p:cNvSpPr>
            <p:nvPr/>
          </p:nvSpPr>
          <p:spPr bwMode="auto">
            <a:xfrm>
              <a:off x="1235" y="2318"/>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15" name="Rectangle 327"/>
            <p:cNvSpPr>
              <a:spLocks noChangeArrowheads="1"/>
            </p:cNvSpPr>
            <p:nvPr/>
          </p:nvSpPr>
          <p:spPr bwMode="auto">
            <a:xfrm>
              <a:off x="366" y="2523"/>
              <a:ext cx="75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grpSp>
      <p:sp>
        <p:nvSpPr>
          <p:cNvPr id="25"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Tree>
    <p:extLst>
      <p:ext uri="{BB962C8B-B14F-4D97-AF65-F5344CB8AC3E}">
        <p14:creationId xmlns:p14="http://schemas.microsoft.com/office/powerpoint/2010/main" val="2712159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nodeType="clickEffect">
                                  <p:stCondLst>
                                    <p:cond delay="0"/>
                                  </p:stCondLst>
                                  <p:childTnLst>
                                    <p:animEffect transition="out" filter="wipe(left)">
                                      <p:cBhvr>
                                        <p:cTn id="6" dur="500"/>
                                        <p:tgtEl>
                                          <p:spTgt spid="50504"/>
                                        </p:tgtEl>
                                      </p:cBhvr>
                                    </p:animEffect>
                                    <p:set>
                                      <p:cBhvr>
                                        <p:cTn id="7" dur="1" fill="hold">
                                          <p:stCondLst>
                                            <p:cond delay="499"/>
                                          </p:stCondLst>
                                        </p:cTn>
                                        <p:tgtEl>
                                          <p:spTgt spid="5050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nodeType="clickEffect">
                                  <p:stCondLst>
                                    <p:cond delay="0"/>
                                  </p:stCondLst>
                                  <p:childTnLst>
                                    <p:animEffect transition="out" filter="wipe(left)">
                                      <p:cBhvr>
                                        <p:cTn id="11" dur="500"/>
                                        <p:tgtEl>
                                          <p:spTgt spid="50505"/>
                                        </p:tgtEl>
                                      </p:cBhvr>
                                    </p:animEffect>
                                    <p:set>
                                      <p:cBhvr>
                                        <p:cTn id="12" dur="1" fill="hold">
                                          <p:stCondLst>
                                            <p:cond delay="499"/>
                                          </p:stCondLst>
                                        </p:cTn>
                                        <p:tgtEl>
                                          <p:spTgt spid="5050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nodeType="clickEffect">
                                  <p:stCondLst>
                                    <p:cond delay="0"/>
                                  </p:stCondLst>
                                  <p:childTnLst>
                                    <p:animEffect transition="out" filter="wipe(left)">
                                      <p:cBhvr>
                                        <p:cTn id="16" dur="500"/>
                                        <p:tgtEl>
                                          <p:spTgt spid="50506"/>
                                        </p:tgtEl>
                                      </p:cBhvr>
                                    </p:animEffect>
                                    <p:set>
                                      <p:cBhvr>
                                        <p:cTn id="17" dur="1" fill="hold">
                                          <p:stCondLst>
                                            <p:cond delay="499"/>
                                          </p:stCondLst>
                                        </p:cTn>
                                        <p:tgtEl>
                                          <p:spTgt spid="50506"/>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nodeType="clickEffect">
                                  <p:stCondLst>
                                    <p:cond delay="0"/>
                                  </p:stCondLst>
                                  <p:childTnLst>
                                    <p:animEffect transition="out" filter="wipe(left)">
                                      <p:cBhvr>
                                        <p:cTn id="21" dur="500"/>
                                        <p:tgtEl>
                                          <p:spTgt spid="50507"/>
                                        </p:tgtEl>
                                      </p:cBhvr>
                                    </p:animEffect>
                                    <p:set>
                                      <p:cBhvr>
                                        <p:cTn id="22" dur="1" fill="hold">
                                          <p:stCondLst>
                                            <p:cond delay="499"/>
                                          </p:stCondLst>
                                        </p:cTn>
                                        <p:tgtEl>
                                          <p:spTgt spid="50507"/>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nodeType="clickEffect">
                                  <p:stCondLst>
                                    <p:cond delay="0"/>
                                  </p:stCondLst>
                                  <p:childTnLst>
                                    <p:animEffect transition="out" filter="wipe(left)">
                                      <p:cBhvr>
                                        <p:cTn id="26" dur="500"/>
                                        <p:tgtEl>
                                          <p:spTgt spid="50508"/>
                                        </p:tgtEl>
                                      </p:cBhvr>
                                    </p:animEffect>
                                    <p:set>
                                      <p:cBhvr>
                                        <p:cTn id="27" dur="1" fill="hold">
                                          <p:stCondLst>
                                            <p:cond delay="499"/>
                                          </p:stCondLst>
                                        </p:cTn>
                                        <p:tgtEl>
                                          <p:spTgt spid="505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0"/>
            <a:ext cx="9144000" cy="1143000"/>
          </a:xfrm>
          <a:noFill/>
        </p:spPr>
        <p:txBody>
          <a:bodyPr/>
          <a:lstStyle/>
          <a:p>
            <a:pPr eaLnBrk="1" hangingPunct="1"/>
            <a:r>
              <a:rPr lang="en-US" altLang="en-US" sz="5400" smtClean="0"/>
              <a:t>Detector calibration: 7247 eV</a:t>
            </a:r>
          </a:p>
        </p:txBody>
      </p:sp>
      <p:pic>
        <p:nvPicPr>
          <p:cNvPr id="87043" name="Picture 3"/>
          <p:cNvPicPr>
            <a:picLocks noChangeAspect="1" noChangeArrowheads="1"/>
          </p:cNvPicPr>
          <p:nvPr/>
        </p:nvPicPr>
        <p:blipFill>
          <a:blip r:embed="rId2">
            <a:extLst>
              <a:ext uri="{28A0092B-C50C-407E-A947-70E740481C1C}">
                <a14:useLocalDpi xmlns:a14="http://schemas.microsoft.com/office/drawing/2010/main" val="0"/>
              </a:ext>
            </a:extLst>
          </a:blip>
          <a:srcRect l="7332" t="4607" r="7216" b="2943"/>
          <a:stretch>
            <a:fillRect/>
          </a:stretch>
        </p:blipFill>
        <p:spPr bwMode="auto">
          <a:xfrm>
            <a:off x="1927225" y="1233488"/>
            <a:ext cx="5283200" cy="51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4" name="Text Box 4"/>
          <p:cNvSpPr txBox="1">
            <a:spLocks noChangeArrowheads="1"/>
          </p:cNvSpPr>
          <p:nvPr/>
        </p:nvSpPr>
        <p:spPr bwMode="auto">
          <a:xfrm>
            <a:off x="238125" y="2203450"/>
            <a:ext cx="1404938"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cs typeface="Arial" pitchFamily="34" charset="0"/>
              </a:rPr>
              <a:t>target:</a:t>
            </a:r>
          </a:p>
          <a:p>
            <a:pPr eaLnBrk="1" hangingPunct="1">
              <a:spcBef>
                <a:spcPct val="0"/>
              </a:spcBef>
              <a:buFontTx/>
              <a:buNone/>
            </a:pPr>
            <a:r>
              <a:rPr lang="en-US" altLang="en-US" sz="2400">
                <a:solidFill>
                  <a:srgbClr val="000000"/>
                </a:solidFill>
                <a:cs typeface="Arial" pitchFamily="34" charset="0"/>
              </a:rPr>
              <a:t>oil</a:t>
            </a:r>
          </a:p>
          <a:p>
            <a:pPr eaLnBrk="1" hangingPunct="1">
              <a:spcBef>
                <a:spcPct val="0"/>
              </a:spcBef>
              <a:buFontTx/>
              <a:buNone/>
            </a:pPr>
            <a:endParaRPr lang="en-US" altLang="en-US" sz="2400">
              <a:solidFill>
                <a:srgbClr val="000000"/>
              </a:solidFill>
              <a:cs typeface="Arial" pitchFamily="34" charset="0"/>
            </a:endParaRPr>
          </a:p>
          <a:p>
            <a:pPr eaLnBrk="1" hangingPunct="1">
              <a:spcBef>
                <a:spcPct val="0"/>
              </a:spcBef>
              <a:buFontTx/>
              <a:buNone/>
            </a:pPr>
            <a:r>
              <a:rPr lang="en-US" altLang="en-US" sz="2400">
                <a:solidFill>
                  <a:srgbClr val="000000"/>
                </a:solidFill>
                <a:cs typeface="Arial" pitchFamily="34" charset="0"/>
              </a:rPr>
              <a:t>distance:</a:t>
            </a:r>
          </a:p>
          <a:p>
            <a:pPr eaLnBrk="1" hangingPunct="1">
              <a:spcBef>
                <a:spcPct val="0"/>
              </a:spcBef>
              <a:buFontTx/>
              <a:buNone/>
            </a:pPr>
            <a:r>
              <a:rPr lang="en-US" altLang="en-US" sz="2400">
                <a:solidFill>
                  <a:srgbClr val="000000"/>
                </a:solidFill>
                <a:cs typeface="Arial" pitchFamily="34" charset="0"/>
              </a:rPr>
              <a:t>900 mm</a:t>
            </a:r>
          </a:p>
          <a:p>
            <a:pPr eaLnBrk="1" hangingPunct="1">
              <a:spcBef>
                <a:spcPct val="0"/>
              </a:spcBef>
              <a:buFontTx/>
              <a:buNone/>
            </a:pPr>
            <a:endParaRPr lang="en-US" altLang="en-US" sz="2400">
              <a:solidFill>
                <a:srgbClr val="000000"/>
              </a:solidFill>
              <a:cs typeface="Arial" pitchFamily="34" charset="0"/>
            </a:endParaRPr>
          </a:p>
          <a:p>
            <a:pPr eaLnBrk="1" hangingPunct="1">
              <a:spcBef>
                <a:spcPct val="0"/>
              </a:spcBef>
              <a:buFontTx/>
              <a:buNone/>
            </a:pPr>
            <a:r>
              <a:rPr lang="en-US" altLang="en-US" sz="2400">
                <a:solidFill>
                  <a:srgbClr val="000000"/>
                </a:solidFill>
                <a:cs typeface="Arial" pitchFamily="34" charset="0"/>
              </a:rPr>
              <a:t>2</a:t>
            </a:r>
            <a:r>
              <a:rPr lang="el-GR" altLang="en-US" sz="2400">
                <a:solidFill>
                  <a:srgbClr val="000000"/>
                </a:solidFill>
                <a:cs typeface="Arial" pitchFamily="34" charset="0"/>
              </a:rPr>
              <a:t>θ</a:t>
            </a:r>
            <a:r>
              <a:rPr lang="en-US" altLang="en-US" sz="2400">
                <a:solidFill>
                  <a:srgbClr val="000000"/>
                </a:solidFill>
                <a:cs typeface="Arial" pitchFamily="34" charset="0"/>
              </a:rPr>
              <a:t>:  12°</a:t>
            </a:r>
          </a:p>
        </p:txBody>
      </p:sp>
    </p:spTree>
    <p:extLst>
      <p:ext uri="{BB962C8B-B14F-4D97-AF65-F5344CB8AC3E}">
        <p14:creationId xmlns:p14="http://schemas.microsoft.com/office/powerpoint/2010/main" val="726583174"/>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0"/>
            <a:ext cx="9144000" cy="1143000"/>
          </a:xfrm>
          <a:noFill/>
        </p:spPr>
        <p:txBody>
          <a:bodyPr/>
          <a:lstStyle/>
          <a:p>
            <a:pPr eaLnBrk="1" hangingPunct="1"/>
            <a:r>
              <a:rPr lang="en-US" altLang="en-US" sz="5400" smtClean="0"/>
              <a:t>Detector calibration: 7235 eV</a:t>
            </a:r>
          </a:p>
        </p:txBody>
      </p:sp>
      <p:pic>
        <p:nvPicPr>
          <p:cNvPr id="88067" name="Picture 3"/>
          <p:cNvPicPr>
            <a:picLocks noChangeAspect="1" noChangeArrowheads="1"/>
          </p:cNvPicPr>
          <p:nvPr/>
        </p:nvPicPr>
        <p:blipFill>
          <a:blip r:embed="rId2">
            <a:extLst>
              <a:ext uri="{28A0092B-C50C-407E-A947-70E740481C1C}">
                <a14:useLocalDpi xmlns:a14="http://schemas.microsoft.com/office/drawing/2010/main" val="0"/>
              </a:ext>
            </a:extLst>
          </a:blip>
          <a:srcRect l="7332" t="4607" r="7216" b="2943"/>
          <a:stretch>
            <a:fillRect/>
          </a:stretch>
        </p:blipFill>
        <p:spPr bwMode="auto">
          <a:xfrm>
            <a:off x="1927225" y="1233488"/>
            <a:ext cx="5283200" cy="51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8" name="Text Box 4"/>
          <p:cNvSpPr txBox="1">
            <a:spLocks noChangeArrowheads="1"/>
          </p:cNvSpPr>
          <p:nvPr/>
        </p:nvSpPr>
        <p:spPr bwMode="auto">
          <a:xfrm>
            <a:off x="238125" y="2203450"/>
            <a:ext cx="1404938"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cs typeface="Arial" pitchFamily="34" charset="0"/>
              </a:rPr>
              <a:t>target:</a:t>
            </a:r>
          </a:p>
          <a:p>
            <a:pPr eaLnBrk="1" hangingPunct="1">
              <a:spcBef>
                <a:spcPct val="0"/>
              </a:spcBef>
              <a:buFontTx/>
              <a:buNone/>
            </a:pPr>
            <a:r>
              <a:rPr lang="en-US" altLang="en-US" sz="2400">
                <a:solidFill>
                  <a:srgbClr val="000000"/>
                </a:solidFill>
                <a:cs typeface="Arial" pitchFamily="34" charset="0"/>
              </a:rPr>
              <a:t>oil</a:t>
            </a:r>
          </a:p>
          <a:p>
            <a:pPr eaLnBrk="1" hangingPunct="1">
              <a:spcBef>
                <a:spcPct val="0"/>
              </a:spcBef>
              <a:buFontTx/>
              <a:buNone/>
            </a:pPr>
            <a:endParaRPr lang="en-US" altLang="en-US" sz="2400">
              <a:solidFill>
                <a:srgbClr val="000000"/>
              </a:solidFill>
              <a:cs typeface="Arial" pitchFamily="34" charset="0"/>
            </a:endParaRPr>
          </a:p>
          <a:p>
            <a:pPr eaLnBrk="1" hangingPunct="1">
              <a:spcBef>
                <a:spcPct val="0"/>
              </a:spcBef>
              <a:buFontTx/>
              <a:buNone/>
            </a:pPr>
            <a:r>
              <a:rPr lang="en-US" altLang="en-US" sz="2400">
                <a:solidFill>
                  <a:srgbClr val="000000"/>
                </a:solidFill>
                <a:cs typeface="Arial" pitchFamily="34" charset="0"/>
              </a:rPr>
              <a:t>distance:</a:t>
            </a:r>
          </a:p>
          <a:p>
            <a:pPr eaLnBrk="1" hangingPunct="1">
              <a:spcBef>
                <a:spcPct val="0"/>
              </a:spcBef>
              <a:buFontTx/>
              <a:buNone/>
            </a:pPr>
            <a:r>
              <a:rPr lang="en-US" altLang="en-US" sz="2400">
                <a:solidFill>
                  <a:srgbClr val="000000"/>
                </a:solidFill>
                <a:cs typeface="Arial" pitchFamily="34" charset="0"/>
              </a:rPr>
              <a:t>900 mm</a:t>
            </a:r>
          </a:p>
          <a:p>
            <a:pPr eaLnBrk="1" hangingPunct="1">
              <a:spcBef>
                <a:spcPct val="0"/>
              </a:spcBef>
              <a:buFontTx/>
              <a:buNone/>
            </a:pPr>
            <a:endParaRPr lang="en-US" altLang="en-US" sz="2400">
              <a:solidFill>
                <a:srgbClr val="000000"/>
              </a:solidFill>
              <a:cs typeface="Arial" pitchFamily="34" charset="0"/>
            </a:endParaRPr>
          </a:p>
          <a:p>
            <a:pPr eaLnBrk="1" hangingPunct="1">
              <a:spcBef>
                <a:spcPct val="0"/>
              </a:spcBef>
              <a:buFontTx/>
              <a:buNone/>
            </a:pPr>
            <a:r>
              <a:rPr lang="en-US" altLang="en-US" sz="2400">
                <a:solidFill>
                  <a:srgbClr val="000000"/>
                </a:solidFill>
                <a:cs typeface="Arial" pitchFamily="34" charset="0"/>
              </a:rPr>
              <a:t>2</a:t>
            </a:r>
            <a:r>
              <a:rPr lang="el-GR" altLang="en-US" sz="2400">
                <a:solidFill>
                  <a:srgbClr val="000000"/>
                </a:solidFill>
                <a:cs typeface="Arial" pitchFamily="34" charset="0"/>
              </a:rPr>
              <a:t>θ</a:t>
            </a:r>
            <a:r>
              <a:rPr lang="en-US" altLang="en-US" sz="2400">
                <a:solidFill>
                  <a:srgbClr val="000000"/>
                </a:solidFill>
                <a:cs typeface="Arial" pitchFamily="34" charset="0"/>
              </a:rPr>
              <a:t>:  12°</a:t>
            </a:r>
          </a:p>
        </p:txBody>
      </p:sp>
    </p:spTree>
    <p:extLst>
      <p:ext uri="{BB962C8B-B14F-4D97-AF65-F5344CB8AC3E}">
        <p14:creationId xmlns:p14="http://schemas.microsoft.com/office/powerpoint/2010/main" val="1730662377"/>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0" y="0"/>
            <a:ext cx="9144000" cy="1143000"/>
          </a:xfrm>
          <a:noFill/>
        </p:spPr>
        <p:txBody>
          <a:bodyPr/>
          <a:lstStyle/>
          <a:p>
            <a:pPr eaLnBrk="1" hangingPunct="1"/>
            <a:r>
              <a:rPr lang="en-US" altLang="en-US" sz="4800" smtClean="0"/>
              <a:t>Detector calibration: ALS 8.3.1</a:t>
            </a:r>
          </a:p>
        </p:txBody>
      </p:sp>
      <p:pic>
        <p:nvPicPr>
          <p:cNvPr id="89091" name="Picture 3"/>
          <p:cNvPicPr>
            <a:picLocks noChangeAspect="1" noChangeArrowheads="1"/>
          </p:cNvPicPr>
          <p:nvPr/>
        </p:nvPicPr>
        <p:blipFill>
          <a:blip r:embed="rId2">
            <a:extLst>
              <a:ext uri="{28A0092B-C50C-407E-A947-70E740481C1C}">
                <a14:useLocalDpi xmlns:a14="http://schemas.microsoft.com/office/drawing/2010/main" val="0"/>
              </a:ext>
            </a:extLst>
          </a:blip>
          <a:srcRect l="24446" t="10847" r="24521" b="4239"/>
          <a:stretch>
            <a:fillRect/>
          </a:stretch>
        </p:blipFill>
        <p:spPr bwMode="auto">
          <a:xfrm>
            <a:off x="1930400" y="1184275"/>
            <a:ext cx="5283200" cy="528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544271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pPr eaLnBrk="1" hangingPunct="1"/>
            <a:r>
              <a:rPr lang="en-US" altLang="en-US" smtClean="0"/>
              <a:t>not enough signal</a:t>
            </a:r>
          </a:p>
        </p:txBody>
      </p:sp>
      <p:pic>
        <p:nvPicPr>
          <p:cNvPr id="12291" name="Picture 3" descr="horse-noi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1068388"/>
            <a:ext cx="85740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2" name="Group 9"/>
          <p:cNvGrpSpPr>
            <a:grpSpLocks/>
          </p:cNvGrpSpPr>
          <p:nvPr/>
        </p:nvGrpSpPr>
        <p:grpSpPr bwMode="auto">
          <a:xfrm>
            <a:off x="0" y="839788"/>
            <a:ext cx="8969375" cy="6018212"/>
            <a:chOff x="0" y="529"/>
            <a:chExt cx="5650" cy="3791"/>
          </a:xfrm>
        </p:grpSpPr>
        <p:sp>
          <p:nvSpPr>
            <p:cNvPr id="12293" name="Rectangle 6"/>
            <p:cNvSpPr>
              <a:spLocks noChangeArrowheads="1"/>
            </p:cNvSpPr>
            <p:nvPr/>
          </p:nvSpPr>
          <p:spPr bwMode="auto">
            <a:xfrm>
              <a:off x="134" y="529"/>
              <a:ext cx="174" cy="37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2294" name="Rectangle 7"/>
            <p:cNvSpPr>
              <a:spLocks noChangeArrowheads="1"/>
            </p:cNvSpPr>
            <p:nvPr/>
          </p:nvSpPr>
          <p:spPr bwMode="auto">
            <a:xfrm>
              <a:off x="0" y="4166"/>
              <a:ext cx="5650" cy="1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2295" name="Rectangle 8"/>
            <p:cNvSpPr>
              <a:spLocks noChangeArrowheads="1"/>
            </p:cNvSpPr>
            <p:nvPr/>
          </p:nvSpPr>
          <p:spPr bwMode="auto">
            <a:xfrm>
              <a:off x="5335" y="529"/>
              <a:ext cx="292" cy="37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Tree>
    <p:extLst>
      <p:ext uri="{BB962C8B-B14F-4D97-AF65-F5344CB8AC3E}">
        <p14:creationId xmlns:p14="http://schemas.microsoft.com/office/powerpoint/2010/main" val="761181091"/>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12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370013"/>
            <a:ext cx="52832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3"/>
          <p:cNvSpPr>
            <a:spLocks noGrp="1" noChangeArrowheads="1"/>
          </p:cNvSpPr>
          <p:nvPr>
            <p:ph type="title"/>
          </p:nvPr>
        </p:nvSpPr>
        <p:spPr>
          <a:xfrm>
            <a:off x="0" y="0"/>
            <a:ext cx="9144000" cy="1277938"/>
          </a:xfrm>
          <a:noFill/>
        </p:spPr>
        <p:txBody>
          <a:bodyPr/>
          <a:lstStyle/>
          <a:p>
            <a:pPr eaLnBrk="1" hangingPunct="1"/>
            <a:r>
              <a:rPr lang="en-US" altLang="en-US" sz="3600" b="1" smtClean="0"/>
              <a:t>Detector calibration errors: detector 2</a:t>
            </a:r>
          </a:p>
        </p:txBody>
      </p:sp>
    </p:spTree>
    <p:extLst>
      <p:ext uri="{BB962C8B-B14F-4D97-AF65-F5344CB8AC3E}">
        <p14:creationId xmlns:p14="http://schemas.microsoft.com/office/powerpoint/2010/main" val="2905480811"/>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0" y="0"/>
            <a:ext cx="9144000" cy="1277938"/>
          </a:xfrm>
          <a:noFill/>
        </p:spPr>
        <p:txBody>
          <a:bodyPr/>
          <a:lstStyle/>
          <a:p>
            <a:pPr eaLnBrk="1" hangingPunct="1"/>
            <a:r>
              <a:rPr lang="en-US" altLang="en-US" sz="3600" b="1" smtClean="0"/>
              <a:t>Detector calibration errors: detector 3</a:t>
            </a:r>
          </a:p>
        </p:txBody>
      </p:sp>
      <p:pic>
        <p:nvPicPr>
          <p:cNvPr id="91139" name="Picture 3" descr="ASMX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370013"/>
            <a:ext cx="52832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9011888"/>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0" y="0"/>
            <a:ext cx="9144000" cy="1277938"/>
          </a:xfrm>
          <a:noFill/>
        </p:spPr>
        <p:txBody>
          <a:bodyPr/>
          <a:lstStyle/>
          <a:p>
            <a:pPr eaLnBrk="1" hangingPunct="1"/>
            <a:r>
              <a:rPr lang="en-US" altLang="en-US" sz="4000" b="1" smtClean="0"/>
              <a:t>Detector calibration errors</a:t>
            </a:r>
          </a:p>
        </p:txBody>
      </p:sp>
      <p:sp>
        <p:nvSpPr>
          <p:cNvPr id="92163" name="Rectangle 3"/>
          <p:cNvSpPr>
            <a:spLocks noChangeArrowheads="1"/>
          </p:cNvSpPr>
          <p:nvPr/>
        </p:nvSpPr>
        <p:spPr bwMode="auto">
          <a:xfrm>
            <a:off x="0" y="6491288"/>
            <a:ext cx="8769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Dan Schuette PhD Thesis (2008) Fig 6.22 page 198, Gruner Lab, Cornell University. </a:t>
            </a:r>
          </a:p>
        </p:txBody>
      </p:sp>
      <p:pic>
        <p:nvPicPr>
          <p:cNvPr id="92164" name="Picture 4"/>
          <p:cNvPicPr>
            <a:picLocks noChangeAspect="1" noChangeArrowheads="1"/>
          </p:cNvPicPr>
          <p:nvPr/>
        </p:nvPicPr>
        <p:blipFill>
          <a:blip r:embed="rId2">
            <a:extLst>
              <a:ext uri="{28A0092B-C50C-407E-A947-70E740481C1C}">
                <a14:useLocalDpi xmlns:a14="http://schemas.microsoft.com/office/drawing/2010/main" val="0"/>
              </a:ext>
            </a:extLst>
          </a:blip>
          <a:srcRect l="10495" t="12402" r="6537" b="13652"/>
          <a:stretch>
            <a:fillRect/>
          </a:stretch>
        </p:blipFill>
        <p:spPr bwMode="auto">
          <a:xfrm>
            <a:off x="0" y="1514475"/>
            <a:ext cx="9144000" cy="492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5" name="Text Box 5"/>
          <p:cNvSpPr txBox="1">
            <a:spLocks noChangeArrowheads="1"/>
          </p:cNvSpPr>
          <p:nvPr/>
        </p:nvSpPr>
        <p:spPr bwMode="auto">
          <a:xfrm>
            <a:off x="3025775" y="1039813"/>
            <a:ext cx="3092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Pixel arrays are not immune!</a:t>
            </a:r>
          </a:p>
        </p:txBody>
      </p:sp>
    </p:spTree>
    <p:extLst>
      <p:ext uri="{BB962C8B-B14F-4D97-AF65-F5344CB8AC3E}">
        <p14:creationId xmlns:p14="http://schemas.microsoft.com/office/powerpoint/2010/main" val="2210852430"/>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Detector calibration</a:t>
            </a:r>
          </a:p>
        </p:txBody>
      </p:sp>
      <p:graphicFrame>
        <p:nvGraphicFramePr>
          <p:cNvPr id="93187" name="Object 3"/>
          <p:cNvGraphicFramePr>
            <a:graphicFrameLocks noChangeAspect="1"/>
          </p:cNvGraphicFramePr>
          <p:nvPr/>
        </p:nvGraphicFramePr>
        <p:xfrm>
          <a:off x="674688" y="936625"/>
          <a:ext cx="8709025" cy="5670550"/>
        </p:xfrm>
        <a:graphic>
          <a:graphicData uri="http://schemas.openxmlformats.org/presentationml/2006/ole">
            <mc:AlternateContent xmlns:mc="http://schemas.openxmlformats.org/markup-compatibility/2006">
              <mc:Choice xmlns:v="urn:schemas-microsoft-com:vml" Requires="v">
                <p:oleObj spid="_x0000_s46086"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674688"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3188" name="Text Box 4"/>
          <p:cNvSpPr txBox="1">
            <a:spLocks noChangeArrowheads="1"/>
          </p:cNvSpPr>
          <p:nvPr/>
        </p:nvSpPr>
        <p:spPr bwMode="auto">
          <a:xfrm>
            <a:off x="3133725" y="6057900"/>
            <a:ext cx="3627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photon energy (keV)</a:t>
            </a:r>
          </a:p>
        </p:txBody>
      </p:sp>
      <p:sp>
        <p:nvSpPr>
          <p:cNvPr id="93189" name="Text Box 5"/>
          <p:cNvSpPr txBox="1">
            <a:spLocks noChangeArrowheads="1"/>
          </p:cNvSpPr>
          <p:nvPr/>
        </p:nvSpPr>
        <p:spPr bwMode="auto">
          <a:xfrm rot="-5400000">
            <a:off x="-1381919" y="3045620"/>
            <a:ext cx="35655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calibration error (%)</a:t>
            </a:r>
          </a:p>
        </p:txBody>
      </p:sp>
      <p:grpSp>
        <p:nvGrpSpPr>
          <p:cNvPr id="2865158" name="Group 6"/>
          <p:cNvGrpSpPr>
            <a:grpSpLocks/>
          </p:cNvGrpSpPr>
          <p:nvPr/>
        </p:nvGrpSpPr>
        <p:grpSpPr bwMode="auto">
          <a:xfrm>
            <a:off x="2889250" y="2339975"/>
            <a:ext cx="947738" cy="1279525"/>
            <a:chOff x="1820" y="1474"/>
            <a:chExt cx="597" cy="806"/>
          </a:xfrm>
        </p:grpSpPr>
        <p:sp>
          <p:nvSpPr>
            <p:cNvPr id="93197" name="Line 7"/>
            <p:cNvSpPr>
              <a:spLocks noChangeShapeType="1"/>
            </p:cNvSpPr>
            <p:nvPr/>
          </p:nvSpPr>
          <p:spPr bwMode="auto">
            <a:xfrm>
              <a:off x="2115" y="1752"/>
              <a:ext cx="0" cy="528"/>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93198" name="Text Box 8"/>
            <p:cNvSpPr txBox="1">
              <a:spLocks noChangeArrowheads="1"/>
            </p:cNvSpPr>
            <p:nvPr/>
          </p:nvSpPr>
          <p:spPr bwMode="auto">
            <a:xfrm>
              <a:off x="1820" y="1474"/>
              <a:ext cx="597"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8000"/>
                  </a:solidFill>
                  <a:cs typeface="Arial" pitchFamily="34" charset="0"/>
                </a:rPr>
                <a:t>good!</a:t>
              </a:r>
            </a:p>
          </p:txBody>
        </p:sp>
      </p:grpSp>
      <p:grpSp>
        <p:nvGrpSpPr>
          <p:cNvPr id="2865161" name="Group 9"/>
          <p:cNvGrpSpPr>
            <a:grpSpLocks/>
          </p:cNvGrpSpPr>
          <p:nvPr/>
        </p:nvGrpSpPr>
        <p:grpSpPr bwMode="auto">
          <a:xfrm>
            <a:off x="4757738" y="2314575"/>
            <a:ext cx="947737" cy="1279525"/>
            <a:chOff x="1820" y="1474"/>
            <a:chExt cx="597" cy="806"/>
          </a:xfrm>
        </p:grpSpPr>
        <p:sp>
          <p:nvSpPr>
            <p:cNvPr id="93195" name="Line 10"/>
            <p:cNvSpPr>
              <a:spLocks noChangeShapeType="1"/>
            </p:cNvSpPr>
            <p:nvPr/>
          </p:nvSpPr>
          <p:spPr bwMode="auto">
            <a:xfrm>
              <a:off x="2115" y="1752"/>
              <a:ext cx="0" cy="528"/>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93196" name="Text Box 11"/>
            <p:cNvSpPr txBox="1">
              <a:spLocks noChangeArrowheads="1"/>
            </p:cNvSpPr>
            <p:nvPr/>
          </p:nvSpPr>
          <p:spPr bwMode="auto">
            <a:xfrm>
              <a:off x="1820" y="1474"/>
              <a:ext cx="597"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8000"/>
                  </a:solidFill>
                  <a:cs typeface="Arial" pitchFamily="34" charset="0"/>
                </a:rPr>
                <a:t>good!</a:t>
              </a:r>
            </a:p>
          </p:txBody>
        </p:sp>
      </p:grpSp>
      <p:grpSp>
        <p:nvGrpSpPr>
          <p:cNvPr id="2865164" name="Group 12"/>
          <p:cNvGrpSpPr>
            <a:grpSpLocks/>
          </p:cNvGrpSpPr>
          <p:nvPr/>
        </p:nvGrpSpPr>
        <p:grpSpPr bwMode="auto">
          <a:xfrm>
            <a:off x="3459163" y="3417888"/>
            <a:ext cx="936625" cy="1119187"/>
            <a:chOff x="2179" y="2153"/>
            <a:chExt cx="590" cy="705"/>
          </a:xfrm>
        </p:grpSpPr>
        <p:sp>
          <p:nvSpPr>
            <p:cNvPr id="93193" name="Line 13"/>
            <p:cNvSpPr>
              <a:spLocks noChangeShapeType="1"/>
            </p:cNvSpPr>
            <p:nvPr/>
          </p:nvSpPr>
          <p:spPr bwMode="auto">
            <a:xfrm flipH="1">
              <a:off x="2179" y="2448"/>
              <a:ext cx="252" cy="410"/>
            </a:xfrm>
            <a:prstGeom prst="line">
              <a:avLst/>
            </a:prstGeom>
            <a:noFill/>
            <a:ln w="571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93194" name="Text Box 14"/>
            <p:cNvSpPr txBox="1">
              <a:spLocks noChangeArrowheads="1"/>
            </p:cNvSpPr>
            <p:nvPr/>
          </p:nvSpPr>
          <p:spPr bwMode="auto">
            <a:xfrm>
              <a:off x="2279" y="2153"/>
              <a:ext cx="490"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FF0000"/>
                  </a:solidFill>
                  <a:cs typeface="Arial" pitchFamily="34" charset="0"/>
                </a:rPr>
                <a:t>bad!</a:t>
              </a:r>
            </a:p>
          </p:txBody>
        </p:sp>
      </p:grpSp>
    </p:spTree>
    <p:extLst>
      <p:ext uri="{BB962C8B-B14F-4D97-AF65-F5344CB8AC3E}">
        <p14:creationId xmlns:p14="http://schemas.microsoft.com/office/powerpoint/2010/main" val="34539100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51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51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5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210" name="Object 6"/>
          <p:cNvGraphicFramePr>
            <a:graphicFrameLocks noChangeAspect="1"/>
          </p:cNvGraphicFramePr>
          <p:nvPr>
            <p:ph idx="1"/>
          </p:nvPr>
        </p:nvGraphicFramePr>
        <p:xfrm>
          <a:off x="0" y="0"/>
          <a:ext cx="9144000" cy="6292850"/>
        </p:xfrm>
        <a:graphic>
          <a:graphicData uri="http://schemas.openxmlformats.org/presentationml/2006/ole">
            <mc:AlternateContent xmlns:mc="http://schemas.openxmlformats.org/markup-compatibility/2006">
              <mc:Choice xmlns:v="urn:schemas-microsoft-com:vml" Requires="v">
                <p:oleObj spid="_x0000_s47110" name="Image" r:id="rId3" imgW="12177778" imgH="8380952" progId="Photoshop.Image.6">
                  <p:embed/>
                </p:oleObj>
              </mc:Choice>
              <mc:Fallback>
                <p:oleObj name="Image" r:id="rId3" imgW="12177778" imgH="8380952"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4211" name="Text Box 8"/>
          <p:cNvSpPr txBox="1">
            <a:spLocks noChangeArrowheads="1"/>
          </p:cNvSpPr>
          <p:nvPr/>
        </p:nvSpPr>
        <p:spPr bwMode="auto">
          <a:xfrm>
            <a:off x="5849938" y="5851525"/>
            <a:ext cx="3294062"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6000">
                <a:solidFill>
                  <a:srgbClr val="000000"/>
                </a:solidFill>
                <a:cs typeface="Arial" pitchFamily="34" charset="0"/>
              </a:rPr>
              <a:t>7247 eV</a:t>
            </a:r>
          </a:p>
        </p:txBody>
      </p:sp>
    </p:spTree>
    <p:extLst>
      <p:ext uri="{BB962C8B-B14F-4D97-AF65-F5344CB8AC3E}">
        <p14:creationId xmlns:p14="http://schemas.microsoft.com/office/powerpoint/2010/main" val="2709456947"/>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4" name="Object 6"/>
          <p:cNvGraphicFramePr>
            <a:graphicFrameLocks noChangeAspect="1"/>
          </p:cNvGraphicFramePr>
          <p:nvPr>
            <p:ph idx="1"/>
          </p:nvPr>
        </p:nvGraphicFramePr>
        <p:xfrm>
          <a:off x="0" y="0"/>
          <a:ext cx="9144000" cy="6292850"/>
        </p:xfrm>
        <a:graphic>
          <a:graphicData uri="http://schemas.openxmlformats.org/presentationml/2006/ole">
            <mc:AlternateContent xmlns:mc="http://schemas.openxmlformats.org/markup-compatibility/2006">
              <mc:Choice xmlns:v="urn:schemas-microsoft-com:vml" Requires="v">
                <p:oleObj spid="_x0000_s48134" name="Image" r:id="rId3" imgW="12177778" imgH="8380952" progId="Photoshop.Image.6">
                  <p:embed/>
                </p:oleObj>
              </mc:Choice>
              <mc:Fallback>
                <p:oleObj name="Image" r:id="rId3" imgW="12177778" imgH="8380952"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5235" name="Text Box 5"/>
          <p:cNvSpPr txBox="1">
            <a:spLocks noChangeArrowheads="1"/>
          </p:cNvSpPr>
          <p:nvPr/>
        </p:nvSpPr>
        <p:spPr bwMode="auto">
          <a:xfrm>
            <a:off x="5849938" y="5851525"/>
            <a:ext cx="3294062"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6000">
                <a:solidFill>
                  <a:srgbClr val="000000"/>
                </a:solidFill>
                <a:cs typeface="Arial" pitchFamily="34" charset="0"/>
              </a:rPr>
              <a:t>7235 eV</a:t>
            </a:r>
          </a:p>
        </p:txBody>
      </p:sp>
    </p:spTree>
    <p:extLst>
      <p:ext uri="{BB962C8B-B14F-4D97-AF65-F5344CB8AC3E}">
        <p14:creationId xmlns:p14="http://schemas.microsoft.com/office/powerpoint/2010/main" val="1779782977"/>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Detector calibration</a:t>
            </a:r>
          </a:p>
        </p:txBody>
      </p:sp>
      <p:sp>
        <p:nvSpPr>
          <p:cNvPr id="96259" name="Line 4"/>
          <p:cNvSpPr>
            <a:spLocks noChangeShapeType="1"/>
          </p:cNvSpPr>
          <p:nvPr/>
        </p:nvSpPr>
        <p:spPr bwMode="auto">
          <a:xfrm>
            <a:off x="7502525" y="5273675"/>
            <a:ext cx="0" cy="276225"/>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aphicFrame>
        <p:nvGraphicFramePr>
          <p:cNvPr id="96260" name="Object 6"/>
          <p:cNvGraphicFramePr>
            <a:graphicFrameLocks noChangeAspect="1"/>
          </p:cNvGraphicFramePr>
          <p:nvPr>
            <p:ph idx="1"/>
          </p:nvPr>
        </p:nvGraphicFramePr>
        <p:xfrm>
          <a:off x="0" y="0"/>
          <a:ext cx="9144000" cy="6292850"/>
        </p:xfrm>
        <a:graphic>
          <a:graphicData uri="http://schemas.openxmlformats.org/presentationml/2006/ole">
            <mc:AlternateContent xmlns:mc="http://schemas.openxmlformats.org/markup-compatibility/2006">
              <mc:Choice xmlns:v="urn:schemas-microsoft-com:vml" Requires="v">
                <p:oleObj spid="_x0000_s49158" name="Image" r:id="rId3" imgW="12177778" imgH="8380952" progId="Photoshop.Image.6">
                  <p:embed/>
                </p:oleObj>
              </mc:Choice>
              <mc:Fallback>
                <p:oleObj name="Image" r:id="rId3" imgW="12177778" imgH="8380952"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6261" name="Text Box 5"/>
          <p:cNvSpPr txBox="1">
            <a:spLocks noChangeArrowheads="1"/>
          </p:cNvSpPr>
          <p:nvPr/>
        </p:nvSpPr>
        <p:spPr bwMode="auto">
          <a:xfrm>
            <a:off x="5849938" y="5851525"/>
            <a:ext cx="3294062"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6000">
                <a:solidFill>
                  <a:srgbClr val="000000"/>
                </a:solidFill>
                <a:cs typeface="Arial" pitchFamily="34" charset="0"/>
              </a:rPr>
              <a:t>7223 eV</a:t>
            </a:r>
          </a:p>
        </p:txBody>
      </p:sp>
    </p:spTree>
    <p:extLst>
      <p:ext uri="{BB962C8B-B14F-4D97-AF65-F5344CB8AC3E}">
        <p14:creationId xmlns:p14="http://schemas.microsoft.com/office/powerpoint/2010/main" val="2175651205"/>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Content Placeholder 2"/>
          <p:cNvSpPr>
            <a:spLocks noGrp="1"/>
          </p:cNvSpPr>
          <p:nvPr>
            <p:ph idx="1"/>
          </p:nvPr>
        </p:nvSpPr>
        <p:spPr>
          <a:xfrm>
            <a:off x="-147638" y="517525"/>
            <a:ext cx="10552113" cy="6492875"/>
          </a:xfrm>
        </p:spPr>
        <p:txBody>
          <a:bodyPr/>
          <a:lstStyle/>
          <a:p>
            <a:pPr marL="0" indent="0">
              <a:buFontTx/>
              <a:buNone/>
            </a:pPr>
            <a:r>
              <a:rPr lang="en-US" altLang="en-US" sz="1400" smtClean="0">
                <a:latin typeface="Courier New" pitchFamily="49" charset="0"/>
                <a:cs typeface="Courier New" pitchFamily="49" charset="0"/>
              </a:rPr>
              <a:t> RESOLUTION  COMPLETENESS R-FACTOR  I/SIGMA   R-meas  CC(1/2)  Anomal  SigAno   Nano</a:t>
            </a:r>
          </a:p>
          <a:p>
            <a:pPr marL="0" indent="0">
              <a:buFontTx/>
              <a:buNone/>
            </a:pPr>
            <a:r>
              <a:rPr lang="en-US" altLang="en-US" sz="1400" smtClean="0">
                <a:latin typeface="Courier New" pitchFamily="49" charset="0"/>
                <a:cs typeface="Courier New" pitchFamily="49" charset="0"/>
              </a:rPr>
              <a:t>   LIMIT        OF DATA   observed                              Corr</a:t>
            </a:r>
          </a:p>
          <a:p>
            <a:pPr marL="0" indent="0">
              <a:buFontTx/>
              <a:buNone/>
            </a:pPr>
            <a:endParaRPr lang="en-US" altLang="en-US" sz="1400" smtClean="0">
              <a:latin typeface="Courier New" pitchFamily="49" charset="0"/>
              <a:cs typeface="Courier New" pitchFamily="49" charset="0"/>
            </a:endParaRPr>
          </a:p>
          <a:p>
            <a:pPr marL="0" indent="0">
              <a:buFontTx/>
              <a:buNone/>
            </a:pPr>
            <a:r>
              <a:rPr lang="en-US" altLang="en-US" sz="1400" smtClean="0">
                <a:latin typeface="Courier New" pitchFamily="49" charset="0"/>
                <a:cs typeface="Courier New" pitchFamily="49" charset="0"/>
              </a:rPr>
              <a:t>     9.17         99.1%       3.9%   257.47     3.9%   100.0*    91*   5.024     450</a:t>
            </a:r>
          </a:p>
          <a:p>
            <a:pPr marL="0" indent="0">
              <a:buFontTx/>
              <a:buNone/>
            </a:pPr>
            <a:r>
              <a:rPr lang="en-US" altLang="en-US" sz="1400" smtClean="0">
                <a:latin typeface="Courier New" pitchFamily="49" charset="0"/>
                <a:cs typeface="Courier New" pitchFamily="49" charset="0"/>
              </a:rPr>
              <a:t>     6.49        100.0%       5.2%   214.33     5.2%   100.0*    86*   3.836     882</a:t>
            </a:r>
          </a:p>
          <a:p>
            <a:pPr marL="0" indent="0">
              <a:buFontTx/>
              <a:buNone/>
            </a:pPr>
            <a:r>
              <a:rPr lang="en-US" altLang="en-US" sz="1400" smtClean="0">
                <a:latin typeface="Courier New" pitchFamily="49" charset="0"/>
                <a:cs typeface="Courier New" pitchFamily="49" charset="0"/>
              </a:rPr>
              <a:t>     5.30        100.0%       7.2%   165.13     7.2%   100.0*    76*   3.257    1175</a:t>
            </a:r>
          </a:p>
          <a:p>
            <a:pPr marL="0" indent="0">
              <a:buFontTx/>
              <a:buNone/>
            </a:pPr>
            <a:r>
              <a:rPr lang="en-US" altLang="en-US" sz="1400" smtClean="0">
                <a:latin typeface="Courier New" pitchFamily="49" charset="0"/>
                <a:cs typeface="Courier New" pitchFamily="49" charset="0"/>
              </a:rPr>
              <a:t>     4.59        100.0%       7.2%   175.42     7.3%   100.0*    67*   2.589    1403</a:t>
            </a:r>
          </a:p>
          <a:p>
            <a:pPr marL="0" indent="0">
              <a:buFontTx/>
              <a:buNone/>
            </a:pPr>
            <a:r>
              <a:rPr lang="en-US" altLang="en-US" sz="1400" smtClean="0">
                <a:latin typeface="Courier New" pitchFamily="49" charset="0"/>
                <a:cs typeface="Courier New" pitchFamily="49" charset="0"/>
              </a:rPr>
              <a:t>     4.10         99.9%       7.7%   174.13     7.7%   100.0*    59*   2.264    1594</a:t>
            </a:r>
          </a:p>
          <a:p>
            <a:pPr marL="0" indent="0">
              <a:buFontTx/>
              <a:buNone/>
            </a:pPr>
            <a:r>
              <a:rPr lang="en-US" altLang="en-US" sz="1400" smtClean="0">
                <a:latin typeface="Courier New" pitchFamily="49" charset="0"/>
                <a:cs typeface="Courier New" pitchFamily="49" charset="0"/>
              </a:rPr>
              <a:t>     3.74         99.9%       9.4%   143.09     9.4%   100.0*    49*   1.953    1783</a:t>
            </a:r>
          </a:p>
          <a:p>
            <a:pPr marL="0" indent="0">
              <a:buFontTx/>
              <a:buNone/>
            </a:pPr>
            <a:r>
              <a:rPr lang="en-US" altLang="en-US" sz="1400" smtClean="0">
                <a:latin typeface="Courier New" pitchFamily="49" charset="0"/>
                <a:cs typeface="Courier New" pitchFamily="49" charset="0"/>
              </a:rPr>
              <a:t>     3.47        100.0%      11.2%   120.17    11.2%   100.0*    39*   1.696    1942</a:t>
            </a:r>
          </a:p>
          <a:p>
            <a:pPr marL="0" indent="0">
              <a:buFontTx/>
              <a:buNone/>
            </a:pPr>
            <a:r>
              <a:rPr lang="en-US" altLang="en-US" sz="1400" smtClean="0">
                <a:latin typeface="Courier New" pitchFamily="49" charset="0"/>
                <a:cs typeface="Courier New" pitchFamily="49" charset="0"/>
              </a:rPr>
              <a:t>     3.24        100.0%      14.1%    91.14    14.1%   100.0*    30*   1.333    2103</a:t>
            </a:r>
          </a:p>
          <a:p>
            <a:pPr marL="0" indent="0">
              <a:buFontTx/>
              <a:buNone/>
            </a:pPr>
            <a:r>
              <a:rPr lang="en-US" altLang="en-US" sz="1400" smtClean="0">
                <a:latin typeface="Courier New" pitchFamily="49" charset="0"/>
                <a:cs typeface="Courier New" pitchFamily="49" charset="0"/>
              </a:rPr>
              <a:t>     3.06         99.9%      19.5%    65.79    19.5%   100.0*    23*   1.117    2214</a:t>
            </a:r>
          </a:p>
          <a:p>
            <a:pPr marL="0" indent="0">
              <a:buFontTx/>
              <a:buNone/>
            </a:pPr>
            <a:r>
              <a:rPr lang="en-US" altLang="en-US" sz="1400" smtClean="0">
                <a:latin typeface="Courier New" pitchFamily="49" charset="0"/>
                <a:cs typeface="Courier New" pitchFamily="49" charset="0"/>
              </a:rPr>
              <a:t>     2.90         99.9%      29.0%    44.85    29.1%    99.9*    17*   1.008    2369</a:t>
            </a:r>
          </a:p>
          <a:p>
            <a:pPr marL="0" indent="0">
              <a:buFontTx/>
              <a:buNone/>
            </a:pPr>
            <a:r>
              <a:rPr lang="en-US" altLang="en-US" sz="1400" smtClean="0">
                <a:latin typeface="Courier New" pitchFamily="49" charset="0"/>
                <a:cs typeface="Courier New" pitchFamily="49" charset="0"/>
              </a:rPr>
              <a:t>     2.77         99.9%      40.5%    32.58    40.6%    99.8*    11*   0.901    2493</a:t>
            </a:r>
          </a:p>
          <a:p>
            <a:pPr marL="0" indent="0">
              <a:buFontTx/>
              <a:buNone/>
            </a:pPr>
            <a:r>
              <a:rPr lang="en-US" altLang="en-US" sz="1400" smtClean="0">
                <a:latin typeface="Courier New" pitchFamily="49" charset="0"/>
                <a:cs typeface="Courier New" pitchFamily="49" charset="0"/>
              </a:rPr>
              <a:t>     2.65         99.9%      52.8%    25.16    52.9%    99.8*    10*   0.866    2605</a:t>
            </a:r>
          </a:p>
          <a:p>
            <a:pPr marL="0" indent="0">
              <a:buFontTx/>
              <a:buNone/>
            </a:pPr>
            <a:r>
              <a:rPr lang="en-US" altLang="en-US" sz="1400" smtClean="0">
                <a:latin typeface="Courier New" pitchFamily="49" charset="0"/>
                <a:cs typeface="Courier New" pitchFamily="49" charset="0"/>
              </a:rPr>
              <a:t>     2.54        100.0%      67.4%    19.47    67.6%    99.6*     2    0.804    2705</a:t>
            </a:r>
          </a:p>
          <a:p>
            <a:pPr marL="0" indent="0">
              <a:buFontTx/>
              <a:buNone/>
            </a:pPr>
            <a:r>
              <a:rPr lang="en-US" altLang="en-US" sz="1400" smtClean="0">
                <a:latin typeface="Courier New" pitchFamily="49" charset="0"/>
                <a:cs typeface="Courier New" pitchFamily="49" charset="0"/>
              </a:rPr>
              <a:t>     2.45        100.0%      88.9%    14.58    89.2%    99.2*     4    0.831    2859</a:t>
            </a:r>
          </a:p>
          <a:p>
            <a:pPr marL="0" indent="0">
              <a:buFontTx/>
              <a:buNone/>
            </a:pPr>
            <a:r>
              <a:rPr lang="en-US" altLang="en-US" sz="1400" smtClean="0">
                <a:latin typeface="Courier New" pitchFamily="49" charset="0"/>
                <a:cs typeface="Courier New" pitchFamily="49" charset="0"/>
              </a:rPr>
              <a:t>     2.37        100.0%     109.3%     9.97   109.7%    98.1*     5    0.829    2925</a:t>
            </a:r>
          </a:p>
          <a:p>
            <a:pPr marL="0" indent="0">
              <a:buFontTx/>
              <a:buNone/>
            </a:pPr>
            <a:r>
              <a:rPr lang="en-US" altLang="en-US" sz="1400" smtClean="0">
                <a:latin typeface="Courier New" pitchFamily="49" charset="0"/>
                <a:cs typeface="Courier New" pitchFamily="49" charset="0"/>
              </a:rPr>
              <a:t>     2.29        100.0%     138.2%     6.87   138.9%    96.1*     1    0.760    3037</a:t>
            </a:r>
          </a:p>
          <a:p>
            <a:pPr marL="0" indent="0">
              <a:buFontTx/>
              <a:buNone/>
            </a:pPr>
            <a:r>
              <a:rPr lang="en-US" altLang="en-US" sz="1400" smtClean="0">
                <a:latin typeface="Courier New" pitchFamily="49" charset="0"/>
                <a:cs typeface="Courier New" pitchFamily="49" charset="0"/>
              </a:rPr>
              <a:t>     2.22        100.0%     197.1%     4.03   198.6%    83.5*    -1    0.721    3159</a:t>
            </a:r>
          </a:p>
          <a:p>
            <a:pPr marL="0" indent="0">
              <a:buFontTx/>
              <a:buNone/>
            </a:pPr>
            <a:r>
              <a:rPr lang="en-US" altLang="en-US" sz="1400" smtClean="0">
                <a:latin typeface="Courier New" pitchFamily="49" charset="0"/>
                <a:cs typeface="Courier New" pitchFamily="49" charset="0"/>
              </a:rPr>
              <a:t>     2.16        100.0%     227.3%     2.41   230.8%    46.9*    -1    0.677    3224</a:t>
            </a:r>
          </a:p>
          <a:p>
            <a:pPr marL="0" indent="0">
              <a:buFontTx/>
              <a:buNone/>
            </a:pPr>
            <a:r>
              <a:rPr lang="en-US" altLang="en-US" sz="1400" smtClean="0">
                <a:latin typeface="Courier New" pitchFamily="49" charset="0"/>
                <a:cs typeface="Courier New" pitchFamily="49" charset="0"/>
              </a:rPr>
              <a:t>     2.10         61.2%     154.4%     1.28   163.6%    47.0*    -2    0.660    1999</a:t>
            </a:r>
          </a:p>
          <a:p>
            <a:pPr marL="0" indent="0">
              <a:buFontTx/>
              <a:buNone/>
            </a:pPr>
            <a:r>
              <a:rPr lang="en-US" altLang="en-US" sz="1400" smtClean="0">
                <a:latin typeface="Courier New" pitchFamily="49" charset="0"/>
                <a:cs typeface="Courier New" pitchFamily="49" charset="0"/>
              </a:rPr>
              <a:t>     2.05         47.9%     170.1%     0.68   196.5%    25.7*     3    0.629    1578</a:t>
            </a:r>
          </a:p>
          <a:p>
            <a:pPr marL="0" indent="0">
              <a:buFontTx/>
              <a:buNone/>
            </a:pPr>
            <a:r>
              <a:rPr lang="en-US" altLang="en-US" sz="1400" smtClean="0">
                <a:latin typeface="Courier New" pitchFamily="49" charset="0"/>
                <a:cs typeface="Courier New" pitchFamily="49" charset="0"/>
              </a:rPr>
              <a:t>    total         93.3%      15.7%    54.30    15.8%   100.0*    12*   1.217   42499</a:t>
            </a:r>
          </a:p>
          <a:p>
            <a:pPr marL="0" indent="0">
              <a:buFontTx/>
              <a:buNone/>
            </a:pPr>
            <a:endParaRPr lang="en-US" altLang="en-US" sz="1400" smtClean="0">
              <a:latin typeface="Courier New" pitchFamily="49" charset="0"/>
              <a:cs typeface="Courier New" pitchFamily="49" charset="0"/>
            </a:endParaRPr>
          </a:p>
        </p:txBody>
      </p:sp>
      <p:sp>
        <p:nvSpPr>
          <p:cNvPr id="97283" name="TextBox 3"/>
          <p:cNvSpPr txBox="1">
            <a:spLocks noChangeArrowheads="1"/>
          </p:cNvSpPr>
          <p:nvPr/>
        </p:nvSpPr>
        <p:spPr bwMode="auto">
          <a:xfrm>
            <a:off x="115888" y="-14288"/>
            <a:ext cx="89011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200">
                <a:solidFill>
                  <a:srgbClr val="000000"/>
                </a:solidFill>
                <a:cs typeface="Arial" pitchFamily="34" charset="0"/>
              </a:rPr>
              <a:t>140-fold multiplicity: 16 crystals,  360° each,  inverse beam,   7235 eV</a:t>
            </a:r>
          </a:p>
        </p:txBody>
      </p:sp>
    </p:spTree>
    <p:extLst>
      <p:ext uri="{BB962C8B-B14F-4D97-AF65-F5344CB8AC3E}">
        <p14:creationId xmlns:p14="http://schemas.microsoft.com/office/powerpoint/2010/main" val="2605938508"/>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p:cNvPicPr>
          <p:nvPr/>
        </p:nvPicPr>
        <p:blipFill>
          <a:blip r:embed="rId2">
            <a:extLst>
              <a:ext uri="{28A0092B-C50C-407E-A947-70E740481C1C}">
                <a14:useLocalDpi xmlns:a14="http://schemas.microsoft.com/office/drawing/2010/main" val="0"/>
              </a:ext>
            </a:extLst>
          </a:blip>
          <a:srcRect t="14713"/>
          <a:stretch>
            <a:fillRect/>
          </a:stretch>
        </p:blipFill>
        <p:spPr bwMode="auto">
          <a:xfrm>
            <a:off x="0" y="1177925"/>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98308" name="TextBox 6"/>
          <p:cNvSpPr txBox="1">
            <a:spLocks noChangeArrowheads="1"/>
          </p:cNvSpPr>
          <p:nvPr/>
        </p:nvSpPr>
        <p:spPr bwMode="auto">
          <a:xfrm>
            <a:off x="3422650" y="4713288"/>
            <a:ext cx="2014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8.2</a:t>
            </a:r>
            <a:r>
              <a:rPr lang="el-GR" altLang="en-US" sz="2800">
                <a:solidFill>
                  <a:srgbClr val="000000"/>
                </a:solidFill>
                <a:cs typeface="Arial" pitchFamily="34" charset="0"/>
              </a:rPr>
              <a:t>σ</a:t>
            </a:r>
            <a:r>
              <a:rPr lang="en-US" altLang="en-US" sz="2800">
                <a:solidFill>
                  <a:srgbClr val="000000"/>
                </a:solidFill>
                <a:cs typeface="Arial" pitchFamily="34" charset="0"/>
              </a:rPr>
              <a:t> = Mg?</a:t>
            </a:r>
          </a:p>
        </p:txBody>
      </p:sp>
      <p:sp>
        <p:nvSpPr>
          <p:cNvPr id="98309" name="TextBox 7"/>
          <p:cNvSpPr txBox="1">
            <a:spLocks noChangeArrowheads="1"/>
          </p:cNvSpPr>
          <p:nvPr/>
        </p:nvSpPr>
        <p:spPr bwMode="auto">
          <a:xfrm>
            <a:off x="3570288" y="6105525"/>
            <a:ext cx="5573712"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DELFAN residual anomalous difference</a:t>
            </a:r>
          </a:p>
          <a:p>
            <a:pPr algn="r" eaLnBrk="1" hangingPunct="1">
              <a:spcBef>
                <a:spcPct val="0"/>
              </a:spcBef>
              <a:buFontTx/>
              <a:buNone/>
            </a:pPr>
            <a:r>
              <a:rPr lang="en-US" altLang="en-US" sz="1800">
                <a:solidFill>
                  <a:srgbClr val="000000"/>
                </a:solidFill>
                <a:cs typeface="Arial" pitchFamily="34" charset="0"/>
              </a:rPr>
              <a:t>data Courtesy of Tom Peat &amp; Janet Newman</a:t>
            </a:r>
          </a:p>
        </p:txBody>
      </p:sp>
    </p:spTree>
    <p:extLst>
      <p:ext uri="{BB962C8B-B14F-4D97-AF65-F5344CB8AC3E}">
        <p14:creationId xmlns:p14="http://schemas.microsoft.com/office/powerpoint/2010/main" val="1801104586"/>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0" y="0"/>
            <a:ext cx="9144000" cy="1143000"/>
          </a:xfrm>
        </p:spPr>
        <p:txBody>
          <a:bodyPr/>
          <a:lstStyle/>
          <a:p>
            <a:pPr eaLnBrk="1" hangingPunct="1"/>
            <a:r>
              <a:rPr lang="en-US" altLang="en-US" sz="5400" smtClean="0"/>
              <a:t>Discerning Na</a:t>
            </a:r>
            <a:r>
              <a:rPr lang="en-US" altLang="en-US" sz="5400" baseline="30000" smtClean="0"/>
              <a:t>+</a:t>
            </a:r>
            <a:r>
              <a:rPr lang="en-US" altLang="en-US" sz="5400" smtClean="0"/>
              <a:t> from Mg</a:t>
            </a:r>
            <a:r>
              <a:rPr lang="en-US" altLang="en-US" sz="5400" baseline="30000" smtClean="0"/>
              <a:t>++</a:t>
            </a:r>
          </a:p>
        </p:txBody>
      </p:sp>
      <p:graphicFrame>
        <p:nvGraphicFramePr>
          <p:cNvPr id="99331" name="Object 3"/>
          <p:cNvGraphicFramePr>
            <a:graphicFrameLocks noChangeAspect="1"/>
          </p:cNvGraphicFramePr>
          <p:nvPr/>
        </p:nvGraphicFramePr>
        <p:xfrm>
          <a:off x="434975" y="938213"/>
          <a:ext cx="8720138" cy="5667375"/>
        </p:xfrm>
        <a:graphic>
          <a:graphicData uri="http://schemas.openxmlformats.org/presentationml/2006/ole">
            <mc:AlternateContent xmlns:mc="http://schemas.openxmlformats.org/markup-compatibility/2006">
              <mc:Choice xmlns:v="urn:schemas-microsoft-com:vml" Requires="v">
                <p:oleObj spid="_x0000_s50182"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434975" y="938213"/>
                        <a:ext cx="8720138" cy="566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9332" name="Text Box 4"/>
          <p:cNvSpPr txBox="1">
            <a:spLocks noChangeArrowheads="1"/>
          </p:cNvSpPr>
          <p:nvPr/>
        </p:nvSpPr>
        <p:spPr bwMode="auto">
          <a:xfrm>
            <a:off x="3738563" y="6057900"/>
            <a:ext cx="24177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f’’ (electrons)</a:t>
            </a:r>
          </a:p>
        </p:txBody>
      </p:sp>
      <p:sp>
        <p:nvSpPr>
          <p:cNvPr id="99333" name="Text Box 5"/>
          <p:cNvSpPr txBox="1">
            <a:spLocks noChangeArrowheads="1"/>
          </p:cNvSpPr>
          <p:nvPr/>
        </p:nvSpPr>
        <p:spPr bwMode="auto">
          <a:xfrm rot="-5400000">
            <a:off x="-1751806" y="3044031"/>
            <a:ext cx="43053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DELFAN peak height (</a:t>
            </a:r>
            <a:r>
              <a:rPr lang="el-GR" altLang="en-US" sz="2800" b="1">
                <a:solidFill>
                  <a:srgbClr val="000000"/>
                </a:solidFill>
                <a:cs typeface="Arial" pitchFamily="34" charset="0"/>
              </a:rPr>
              <a:t>σ</a:t>
            </a:r>
            <a:r>
              <a:rPr lang="en-US" altLang="en-US" sz="2800" b="1">
                <a:solidFill>
                  <a:srgbClr val="000000"/>
                </a:solidFill>
                <a:cs typeface="Arial" pitchFamily="34" charset="0"/>
              </a:rPr>
              <a:t>)</a:t>
            </a:r>
          </a:p>
        </p:txBody>
      </p:sp>
      <p:sp>
        <p:nvSpPr>
          <p:cNvPr id="99334" name="TextBox 1"/>
          <p:cNvSpPr txBox="1">
            <a:spLocks noChangeArrowheads="1"/>
          </p:cNvSpPr>
          <p:nvPr/>
        </p:nvSpPr>
        <p:spPr bwMode="auto">
          <a:xfrm>
            <a:off x="5842000" y="4602163"/>
            <a:ext cx="6286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Mg</a:t>
            </a:r>
            <a:endParaRPr lang="en-US" altLang="en-US" sz="1800" b="1">
              <a:solidFill>
                <a:srgbClr val="000000"/>
              </a:solidFill>
              <a:cs typeface="Arial" pitchFamily="34" charset="0"/>
            </a:endParaRPr>
          </a:p>
        </p:txBody>
      </p:sp>
      <p:sp>
        <p:nvSpPr>
          <p:cNvPr id="99335" name="TextBox 18"/>
          <p:cNvSpPr txBox="1">
            <a:spLocks noChangeArrowheads="1"/>
          </p:cNvSpPr>
          <p:nvPr/>
        </p:nvSpPr>
        <p:spPr bwMode="auto">
          <a:xfrm>
            <a:off x="3502025" y="4573588"/>
            <a:ext cx="57943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Ne</a:t>
            </a:r>
            <a:endParaRPr lang="en-US" altLang="en-US" sz="1800" b="1">
              <a:solidFill>
                <a:srgbClr val="000000"/>
              </a:solidFill>
              <a:cs typeface="Arial" pitchFamily="34" charset="0"/>
            </a:endParaRPr>
          </a:p>
        </p:txBody>
      </p:sp>
      <p:sp>
        <p:nvSpPr>
          <p:cNvPr id="99336" name="TextBox 19"/>
          <p:cNvSpPr txBox="1">
            <a:spLocks noChangeArrowheads="1"/>
          </p:cNvSpPr>
          <p:nvPr/>
        </p:nvSpPr>
        <p:spPr bwMode="auto">
          <a:xfrm>
            <a:off x="4621213" y="4586288"/>
            <a:ext cx="577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Na</a:t>
            </a:r>
            <a:endParaRPr lang="en-US" altLang="en-US" sz="1800" b="1">
              <a:solidFill>
                <a:srgbClr val="000000"/>
              </a:solidFill>
              <a:cs typeface="Arial" pitchFamily="34" charset="0"/>
            </a:endParaRPr>
          </a:p>
        </p:txBody>
      </p:sp>
      <p:sp>
        <p:nvSpPr>
          <p:cNvPr id="99337" name="TextBox 23"/>
          <p:cNvSpPr txBox="1">
            <a:spLocks noChangeArrowheads="1"/>
          </p:cNvSpPr>
          <p:nvPr/>
        </p:nvSpPr>
        <p:spPr bwMode="auto">
          <a:xfrm>
            <a:off x="2493963" y="4560888"/>
            <a:ext cx="3730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F</a:t>
            </a:r>
            <a:endParaRPr lang="en-US" altLang="en-US" sz="1800" b="1">
              <a:solidFill>
                <a:srgbClr val="000000"/>
              </a:solidFill>
              <a:cs typeface="Arial" pitchFamily="34" charset="0"/>
            </a:endParaRPr>
          </a:p>
        </p:txBody>
      </p:sp>
      <p:sp>
        <p:nvSpPr>
          <p:cNvPr id="99338" name="TextBox 24"/>
          <p:cNvSpPr txBox="1">
            <a:spLocks noChangeArrowheads="1"/>
          </p:cNvSpPr>
          <p:nvPr/>
        </p:nvSpPr>
        <p:spPr bwMode="auto">
          <a:xfrm>
            <a:off x="2008188" y="4589463"/>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O</a:t>
            </a:r>
            <a:endParaRPr lang="en-US" altLang="en-US" sz="1800" b="1">
              <a:solidFill>
                <a:srgbClr val="000000"/>
              </a:solidFill>
              <a:cs typeface="Arial" pitchFamily="34" charset="0"/>
            </a:endParaRPr>
          </a:p>
        </p:txBody>
      </p:sp>
      <p:sp>
        <p:nvSpPr>
          <p:cNvPr id="99339" name="TextBox 25"/>
          <p:cNvSpPr txBox="1">
            <a:spLocks noChangeArrowheads="1"/>
          </p:cNvSpPr>
          <p:nvPr/>
        </p:nvSpPr>
        <p:spPr bwMode="auto">
          <a:xfrm>
            <a:off x="1709738" y="4592638"/>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a:t>
            </a:r>
            <a:endParaRPr lang="en-US" altLang="en-US" sz="1800" b="1">
              <a:solidFill>
                <a:srgbClr val="000000"/>
              </a:solidFill>
              <a:cs typeface="Arial" pitchFamily="34" charset="0"/>
            </a:endParaRPr>
          </a:p>
        </p:txBody>
      </p:sp>
    </p:spTree>
    <p:extLst>
      <p:ext uri="{BB962C8B-B14F-4D97-AF65-F5344CB8AC3E}">
        <p14:creationId xmlns:p14="http://schemas.microsoft.com/office/powerpoint/2010/main" val="304924159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orse_man_skeleton_inv_noise1"/>
          <p:cNvPicPr>
            <a:picLocks noChangeAspect="1" noChangeArrowheads="1"/>
          </p:cNvPicPr>
          <p:nvPr/>
        </p:nvPicPr>
        <p:blipFill>
          <a:blip r:embed="rId2">
            <a:extLst>
              <a:ext uri="{28A0092B-C50C-407E-A947-70E740481C1C}">
                <a14:useLocalDpi xmlns:a14="http://schemas.microsoft.com/office/drawing/2010/main" val="0"/>
              </a:ext>
            </a:extLst>
          </a:blip>
          <a:srcRect t="5566"/>
          <a:stretch>
            <a:fillRect/>
          </a:stretch>
        </p:blipFill>
        <p:spPr bwMode="auto">
          <a:xfrm>
            <a:off x="501650" y="971550"/>
            <a:ext cx="7961313"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title"/>
          </p:nvPr>
        </p:nvSpPr>
        <p:spPr>
          <a:xfrm>
            <a:off x="457200" y="0"/>
            <a:ext cx="8229600" cy="1143000"/>
          </a:xfrm>
        </p:spPr>
        <p:txBody>
          <a:bodyPr/>
          <a:lstStyle/>
          <a:p>
            <a:pPr eaLnBrk="1" hangingPunct="1"/>
            <a:r>
              <a:rPr lang="en-US" altLang="en-US" smtClean="0"/>
              <a:t>brighter light</a:t>
            </a:r>
          </a:p>
        </p:txBody>
      </p:sp>
      <p:pic>
        <p:nvPicPr>
          <p:cNvPr id="13316" name="Picture 4" descr="horse_man_skeleton_inv_noise2"/>
          <p:cNvPicPr>
            <a:picLocks noChangeAspect="1" noChangeArrowheads="1"/>
          </p:cNvPicPr>
          <p:nvPr/>
        </p:nvPicPr>
        <p:blipFill>
          <a:blip r:embed="rId3">
            <a:extLst>
              <a:ext uri="{28A0092B-C50C-407E-A947-70E740481C1C}">
                <a14:useLocalDpi xmlns:a14="http://schemas.microsoft.com/office/drawing/2010/main" val="0"/>
              </a:ext>
            </a:extLst>
          </a:blip>
          <a:srcRect t="5566"/>
          <a:stretch>
            <a:fillRect/>
          </a:stretch>
        </p:blipFill>
        <p:spPr bwMode="auto">
          <a:xfrm>
            <a:off x="501650" y="968375"/>
            <a:ext cx="796131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17361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p:cNvPicPr>
            <a:picLocks noChangeAspect="1"/>
          </p:cNvPicPr>
          <p:nvPr/>
        </p:nvPicPr>
        <p:blipFill>
          <a:blip r:embed="rId2">
            <a:extLst>
              <a:ext uri="{28A0092B-C50C-407E-A947-70E740481C1C}">
                <a14:useLocalDpi xmlns:a14="http://schemas.microsoft.com/office/drawing/2010/main" val="0"/>
              </a:ext>
            </a:extLst>
          </a:blip>
          <a:srcRect t="15405"/>
          <a:stretch>
            <a:fillRect/>
          </a:stretch>
        </p:blipFill>
        <p:spPr bwMode="auto">
          <a:xfrm>
            <a:off x="0" y="1233488"/>
            <a:ext cx="9144000"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100356" name="TextBox 5"/>
          <p:cNvSpPr txBox="1">
            <a:spLocks noChangeArrowheads="1"/>
          </p:cNvSpPr>
          <p:nvPr/>
        </p:nvSpPr>
        <p:spPr bwMode="auto">
          <a:xfrm>
            <a:off x="1649413" y="3616325"/>
            <a:ext cx="1774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7.4</a:t>
            </a:r>
            <a:r>
              <a:rPr lang="el-GR" altLang="en-US" sz="2800">
                <a:solidFill>
                  <a:srgbClr val="000000"/>
                </a:solidFill>
                <a:cs typeface="Arial" pitchFamily="34" charset="0"/>
              </a:rPr>
              <a:t>σ </a:t>
            </a:r>
            <a:r>
              <a:rPr lang="en-US" altLang="en-US" sz="2800">
                <a:solidFill>
                  <a:srgbClr val="000000"/>
                </a:solidFill>
                <a:cs typeface="Arial" pitchFamily="34" charset="0"/>
              </a:rPr>
              <a:t>= Na</a:t>
            </a:r>
          </a:p>
        </p:txBody>
      </p:sp>
      <p:sp>
        <p:nvSpPr>
          <p:cNvPr id="100357" name="TextBox 6"/>
          <p:cNvSpPr txBox="1">
            <a:spLocks noChangeArrowheads="1"/>
          </p:cNvSpPr>
          <p:nvPr/>
        </p:nvSpPr>
        <p:spPr bwMode="auto">
          <a:xfrm>
            <a:off x="3570288" y="6105525"/>
            <a:ext cx="5573712"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DELFAN residual anomalous difference</a:t>
            </a:r>
          </a:p>
          <a:p>
            <a:pPr algn="r" eaLnBrk="1" hangingPunct="1">
              <a:spcBef>
                <a:spcPct val="0"/>
              </a:spcBef>
              <a:buFontTx/>
              <a:buNone/>
            </a:pPr>
            <a:r>
              <a:rPr lang="en-US" altLang="en-US" sz="1800">
                <a:solidFill>
                  <a:srgbClr val="000000"/>
                </a:solidFill>
                <a:cs typeface="Arial" pitchFamily="34" charset="0"/>
              </a:rPr>
              <a:t>data Courtesy of Tom Peat &amp; Janet Newman</a:t>
            </a:r>
          </a:p>
        </p:txBody>
      </p:sp>
    </p:spTree>
    <p:extLst>
      <p:ext uri="{BB962C8B-B14F-4D97-AF65-F5344CB8AC3E}">
        <p14:creationId xmlns:p14="http://schemas.microsoft.com/office/powerpoint/2010/main" val="3957888272"/>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txBox="1">
            <a:spLocks/>
          </p:cNvSpPr>
          <p:nvPr/>
        </p:nvSpPr>
        <p:spPr bwMode="auto">
          <a:xfrm>
            <a:off x="457200" y="0"/>
            <a:ext cx="822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latin typeface="Calibri" pitchFamily="34" charset="0"/>
                <a:cs typeface="Arial" pitchFamily="34" charset="0"/>
              </a:rPr>
              <a:t>Great! We have lots of crystals</a:t>
            </a:r>
          </a:p>
          <a:p>
            <a:pPr algn="ctr" eaLnBrk="1" hangingPunct="1">
              <a:spcBef>
                <a:spcPct val="0"/>
              </a:spcBef>
              <a:buFontTx/>
              <a:buNone/>
            </a:pPr>
            <a:endParaRPr lang="en-US" altLang="en-US" sz="4400">
              <a:solidFill>
                <a:srgbClr val="000000"/>
              </a:solidFill>
              <a:latin typeface="Calibri" pitchFamily="34" charset="0"/>
              <a:cs typeface="Arial" pitchFamily="34" charset="0"/>
            </a:endParaRPr>
          </a:p>
          <a:p>
            <a:pPr algn="ctr" eaLnBrk="1" hangingPunct="1">
              <a:spcBef>
                <a:spcPct val="0"/>
              </a:spcBef>
              <a:buFontTx/>
              <a:buNone/>
            </a:pPr>
            <a:endParaRPr lang="en-US" altLang="en-US" sz="4400">
              <a:solidFill>
                <a:srgbClr val="000000"/>
              </a:solidFill>
              <a:latin typeface="Calibri" pitchFamily="34" charset="0"/>
              <a:cs typeface="Arial" pitchFamily="34" charset="0"/>
            </a:endParaRPr>
          </a:p>
          <a:p>
            <a:pPr algn="ctr" eaLnBrk="1" hangingPunct="1">
              <a:spcBef>
                <a:spcPct val="0"/>
              </a:spcBef>
              <a:buFontTx/>
              <a:buNone/>
            </a:pPr>
            <a:r>
              <a:rPr lang="en-US" altLang="en-US" sz="4400">
                <a:solidFill>
                  <a:srgbClr val="000000"/>
                </a:solidFill>
                <a:latin typeface="Calibri" pitchFamily="34" charset="0"/>
                <a:cs typeface="Arial" pitchFamily="34" charset="0"/>
              </a:rPr>
              <a:t>but we have a problem with </a:t>
            </a:r>
          </a:p>
          <a:p>
            <a:pPr algn="ctr" eaLnBrk="1" hangingPunct="1">
              <a:spcBef>
                <a:spcPct val="0"/>
              </a:spcBef>
              <a:buFontTx/>
              <a:buNone/>
            </a:pPr>
            <a:r>
              <a:rPr lang="en-US" altLang="en-US" sz="4400">
                <a:solidFill>
                  <a:srgbClr val="000000"/>
                </a:solidFill>
                <a:latin typeface="Calibri" pitchFamily="34" charset="0"/>
                <a:cs typeface="Arial" pitchFamily="34" charset="0"/>
              </a:rPr>
              <a:t>non-isomorphism</a:t>
            </a:r>
          </a:p>
        </p:txBody>
      </p:sp>
    </p:spTree>
    <p:extLst>
      <p:ext uri="{BB962C8B-B14F-4D97-AF65-F5344CB8AC3E}">
        <p14:creationId xmlns:p14="http://schemas.microsoft.com/office/powerpoint/2010/main" val="125980818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3"/>
          <p:cNvSpPr txBox="1">
            <a:spLocks noChangeArrowheads="1"/>
          </p:cNvSpPr>
          <p:nvPr/>
        </p:nvSpPr>
        <p:spPr bwMode="auto">
          <a:xfrm>
            <a:off x="249238" y="990600"/>
            <a:ext cx="8382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latin typeface="Calibri" pitchFamily="34" charset="0"/>
                <a:cs typeface="Arial" pitchFamily="34" charset="0"/>
              </a:rPr>
              <a:t>Dear James</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diffractometer because crystals were mounted to rotate about the diagonal axis). As I recall both Type I and Type II could be found in the same crystallisation batch . Although sometimes the external morphology allowed recognition this was not infallible.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The structure was based on Type II crystals. Later a graduate student Helen Handoll examined Type I. The work, which was in the early days and before refinement programmes, seemed to suggest that the differences lay in the arrangement of water or chloride molecules (Lysozyme was crystallised from NaCl). But the work was never written up. Keith Wilson at one stage was following this up as lysozyme was being used to test data collection strategies but I do not know the outcome.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An account of this is given in International Table Volume F (Rossmann and Arnold edited 2001) p760.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Tony North was much involved in sorting this out and if you wanted more info he would be the person to contact. I hope this is helpful. Do let me know if you need more.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Best wishes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Louise </a:t>
            </a:r>
          </a:p>
        </p:txBody>
      </p:sp>
      <p:sp>
        <p:nvSpPr>
          <p:cNvPr id="23555"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latin typeface="Calibri" pitchFamily="34" charset="0"/>
                <a:cs typeface="Arial" pitchFamily="34" charset="0"/>
              </a:rPr>
              <a:t>Non-isomorphism in lysozyme</a:t>
            </a:r>
          </a:p>
        </p:txBody>
      </p:sp>
      <p:sp>
        <p:nvSpPr>
          <p:cNvPr id="4" name="Oval 3"/>
          <p:cNvSpPr/>
          <p:nvPr/>
        </p:nvSpPr>
        <p:spPr>
          <a:xfrm>
            <a:off x="5740400" y="2309813"/>
            <a:ext cx="1412875" cy="258762"/>
          </a:xfrm>
          <a:custGeom>
            <a:avLst/>
            <a:gdLst>
              <a:gd name="connsiteX0" fmla="*/ 0 w 2286000"/>
              <a:gd name="connsiteY0" fmla="*/ 190500 h 381000"/>
              <a:gd name="connsiteX1" fmla="*/ 1143000 w 2286000"/>
              <a:gd name="connsiteY1" fmla="*/ 0 h 381000"/>
              <a:gd name="connsiteX2" fmla="*/ 2286000 w 2286000"/>
              <a:gd name="connsiteY2" fmla="*/ 190500 h 381000"/>
              <a:gd name="connsiteX3" fmla="*/ 1143000 w 2286000"/>
              <a:gd name="connsiteY3" fmla="*/ 381000 h 381000"/>
              <a:gd name="connsiteX4" fmla="*/ 0 w 2286000"/>
              <a:gd name="connsiteY4" fmla="*/ 190500 h 381000"/>
              <a:gd name="connsiteX0" fmla="*/ 0 w 2286000"/>
              <a:gd name="connsiteY0" fmla="*/ 110372 h 300872"/>
              <a:gd name="connsiteX1" fmla="*/ 1143000 w 2286000"/>
              <a:gd name="connsiteY1" fmla="*/ 0 h 300872"/>
              <a:gd name="connsiteX2" fmla="*/ 2286000 w 2286000"/>
              <a:gd name="connsiteY2" fmla="*/ 110372 h 300872"/>
              <a:gd name="connsiteX3" fmla="*/ 1143000 w 2286000"/>
              <a:gd name="connsiteY3" fmla="*/ 300872 h 300872"/>
              <a:gd name="connsiteX4" fmla="*/ 0 w 2286000"/>
              <a:gd name="connsiteY4" fmla="*/ 110372 h 300872"/>
              <a:gd name="connsiteX0" fmla="*/ 0 w 2286000"/>
              <a:gd name="connsiteY0" fmla="*/ 110372 h 244311"/>
              <a:gd name="connsiteX1" fmla="*/ 1143000 w 2286000"/>
              <a:gd name="connsiteY1" fmla="*/ 0 h 244311"/>
              <a:gd name="connsiteX2" fmla="*/ 2286000 w 2286000"/>
              <a:gd name="connsiteY2" fmla="*/ 110372 h 244311"/>
              <a:gd name="connsiteX3" fmla="*/ 1147713 w 2286000"/>
              <a:gd name="connsiteY3" fmla="*/ 244311 h 244311"/>
              <a:gd name="connsiteX4" fmla="*/ 0 w 2286000"/>
              <a:gd name="connsiteY4" fmla="*/ 110372 h 244311"/>
              <a:gd name="connsiteX0" fmla="*/ 2 w 1805235"/>
              <a:gd name="connsiteY0" fmla="*/ 40649 h 252185"/>
              <a:gd name="connsiteX1" fmla="*/ 662235 w 1805235"/>
              <a:gd name="connsiteY1" fmla="*/ 5691 h 252185"/>
              <a:gd name="connsiteX2" fmla="*/ 1805235 w 1805235"/>
              <a:gd name="connsiteY2" fmla="*/ 116063 h 252185"/>
              <a:gd name="connsiteX3" fmla="*/ 666948 w 1805235"/>
              <a:gd name="connsiteY3" fmla="*/ 250002 h 252185"/>
              <a:gd name="connsiteX4" fmla="*/ 2 w 1805235"/>
              <a:gd name="connsiteY4" fmla="*/ 40649 h 252185"/>
              <a:gd name="connsiteX0" fmla="*/ 51251 w 1856484"/>
              <a:gd name="connsiteY0" fmla="*/ 39324 h 252000"/>
              <a:gd name="connsiteX1" fmla="*/ 713484 w 1856484"/>
              <a:gd name="connsiteY1" fmla="*/ 4366 h 252000"/>
              <a:gd name="connsiteX2" fmla="*/ 1856484 w 1856484"/>
              <a:gd name="connsiteY2" fmla="*/ 114738 h 252000"/>
              <a:gd name="connsiteX3" fmla="*/ 718197 w 1856484"/>
              <a:gd name="connsiteY3" fmla="*/ 248677 h 252000"/>
              <a:gd name="connsiteX4" fmla="*/ 119595 w 1856484"/>
              <a:gd name="connsiteY4" fmla="*/ 196760 h 252000"/>
              <a:gd name="connsiteX5" fmla="*/ 51251 w 1856484"/>
              <a:gd name="connsiteY5" fmla="*/ 39324 h 252000"/>
              <a:gd name="connsiteX0" fmla="*/ 96467 w 1802719"/>
              <a:gd name="connsiteY0" fmla="*/ 19967 h 265637"/>
              <a:gd name="connsiteX1" fmla="*/ 659719 w 1802719"/>
              <a:gd name="connsiteY1" fmla="*/ 18003 h 265637"/>
              <a:gd name="connsiteX2" fmla="*/ 1802719 w 1802719"/>
              <a:gd name="connsiteY2" fmla="*/ 128375 h 265637"/>
              <a:gd name="connsiteX3" fmla="*/ 664432 w 1802719"/>
              <a:gd name="connsiteY3" fmla="*/ 262314 h 265637"/>
              <a:gd name="connsiteX4" fmla="*/ 65830 w 1802719"/>
              <a:gd name="connsiteY4" fmla="*/ 210397 h 265637"/>
              <a:gd name="connsiteX5" fmla="*/ 96467 w 1802719"/>
              <a:gd name="connsiteY5" fmla="*/ 19967 h 265637"/>
              <a:gd name="connsiteX0" fmla="*/ 96467 w 1359660"/>
              <a:gd name="connsiteY0" fmla="*/ 17260 h 266126"/>
              <a:gd name="connsiteX1" fmla="*/ 659719 w 1359660"/>
              <a:gd name="connsiteY1" fmla="*/ 15296 h 266126"/>
              <a:gd name="connsiteX2" fmla="*/ 1359660 w 1359660"/>
              <a:gd name="connsiteY2" fmla="*/ 73821 h 266126"/>
              <a:gd name="connsiteX3" fmla="*/ 664432 w 1359660"/>
              <a:gd name="connsiteY3" fmla="*/ 259607 h 266126"/>
              <a:gd name="connsiteX4" fmla="*/ 65830 w 1359660"/>
              <a:gd name="connsiteY4" fmla="*/ 207690 h 266126"/>
              <a:gd name="connsiteX5" fmla="*/ 96467 w 1359660"/>
              <a:gd name="connsiteY5" fmla="*/ 17260 h 266126"/>
              <a:gd name="connsiteX0" fmla="*/ 96467 w 1412887"/>
              <a:gd name="connsiteY0" fmla="*/ 17260 h 259632"/>
              <a:gd name="connsiteX1" fmla="*/ 659719 w 1412887"/>
              <a:gd name="connsiteY1" fmla="*/ 15296 h 259632"/>
              <a:gd name="connsiteX2" fmla="*/ 1359660 w 1412887"/>
              <a:gd name="connsiteY2" fmla="*/ 73821 h 259632"/>
              <a:gd name="connsiteX3" fmla="*/ 1296028 w 1412887"/>
              <a:gd name="connsiteY3" fmla="*/ 212402 h 259632"/>
              <a:gd name="connsiteX4" fmla="*/ 664432 w 1412887"/>
              <a:gd name="connsiteY4" fmla="*/ 259607 h 259632"/>
              <a:gd name="connsiteX5" fmla="*/ 65830 w 1412887"/>
              <a:gd name="connsiteY5" fmla="*/ 207690 h 259632"/>
              <a:gd name="connsiteX6" fmla="*/ 96467 w 1412887"/>
              <a:gd name="connsiteY6" fmla="*/ 17260 h 25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887" h="259632">
                <a:moveTo>
                  <a:pt x="96467" y="17260"/>
                </a:moveTo>
                <a:cubicBezTo>
                  <a:pt x="195449" y="-14806"/>
                  <a:pt x="449187" y="5869"/>
                  <a:pt x="659719" y="15296"/>
                </a:cubicBezTo>
                <a:cubicBezTo>
                  <a:pt x="870251" y="24723"/>
                  <a:pt x="1262250" y="51182"/>
                  <a:pt x="1359660" y="73821"/>
                </a:cubicBezTo>
                <a:cubicBezTo>
                  <a:pt x="1457070" y="96460"/>
                  <a:pt x="1411899" y="181438"/>
                  <a:pt x="1296028" y="212402"/>
                </a:cubicBezTo>
                <a:cubicBezTo>
                  <a:pt x="1180157" y="243366"/>
                  <a:pt x="869465" y="260392"/>
                  <a:pt x="664432" y="259607"/>
                </a:cubicBezTo>
                <a:cubicBezTo>
                  <a:pt x="459399" y="258822"/>
                  <a:pt x="176988" y="242582"/>
                  <a:pt x="65830" y="207690"/>
                </a:cubicBezTo>
                <a:cubicBezTo>
                  <a:pt x="-45328" y="172798"/>
                  <a:pt x="-2515" y="49326"/>
                  <a:pt x="96467" y="1726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Oval 4"/>
          <p:cNvSpPr/>
          <p:nvPr/>
        </p:nvSpPr>
        <p:spPr>
          <a:xfrm>
            <a:off x="5070475" y="1385888"/>
            <a:ext cx="623888"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Oval 5"/>
          <p:cNvSpPr/>
          <p:nvPr/>
        </p:nvSpPr>
        <p:spPr>
          <a:xfrm>
            <a:off x="1952625" y="2514600"/>
            <a:ext cx="4854575" cy="249238"/>
          </a:xfrm>
          <a:custGeom>
            <a:avLst/>
            <a:gdLst>
              <a:gd name="connsiteX0" fmla="*/ 0 w 5063837"/>
              <a:gd name="connsiteY0" fmla="*/ 190500 h 381000"/>
              <a:gd name="connsiteX1" fmla="*/ 2531919 w 5063837"/>
              <a:gd name="connsiteY1" fmla="*/ 0 h 381000"/>
              <a:gd name="connsiteX2" fmla="*/ 5063838 w 5063837"/>
              <a:gd name="connsiteY2" fmla="*/ 190500 h 381000"/>
              <a:gd name="connsiteX3" fmla="*/ 2531919 w 5063837"/>
              <a:gd name="connsiteY3" fmla="*/ 381000 h 381000"/>
              <a:gd name="connsiteX4" fmla="*/ 0 w 5063837"/>
              <a:gd name="connsiteY4" fmla="*/ 190500 h 381000"/>
              <a:gd name="connsiteX0" fmla="*/ 0 w 5095961"/>
              <a:gd name="connsiteY0" fmla="*/ 192522 h 383022"/>
              <a:gd name="connsiteX1" fmla="*/ 2531919 w 5095961"/>
              <a:gd name="connsiteY1" fmla="*/ 2022 h 383022"/>
              <a:gd name="connsiteX2" fmla="*/ 3872204 w 5095961"/>
              <a:gd name="connsiteY2" fmla="*/ 98183 h 383022"/>
              <a:gd name="connsiteX3" fmla="*/ 5063838 w 5095961"/>
              <a:gd name="connsiteY3" fmla="*/ 192522 h 383022"/>
              <a:gd name="connsiteX4" fmla="*/ 2531919 w 5095961"/>
              <a:gd name="connsiteY4" fmla="*/ 383022 h 383022"/>
              <a:gd name="connsiteX5" fmla="*/ 0 w 5095961"/>
              <a:gd name="connsiteY5" fmla="*/ 192522 h 383022"/>
              <a:gd name="connsiteX0" fmla="*/ 0 w 5183436"/>
              <a:gd name="connsiteY0" fmla="*/ 192522 h 387350"/>
              <a:gd name="connsiteX1" fmla="*/ 2531919 w 5183436"/>
              <a:gd name="connsiteY1" fmla="*/ 2022 h 387350"/>
              <a:gd name="connsiteX2" fmla="*/ 3872204 w 5183436"/>
              <a:gd name="connsiteY2" fmla="*/ 98183 h 387350"/>
              <a:gd name="connsiteX3" fmla="*/ 5063838 w 5183436"/>
              <a:gd name="connsiteY3" fmla="*/ 192522 h 387350"/>
              <a:gd name="connsiteX4" fmla="*/ 4876159 w 5183436"/>
              <a:gd name="connsiteY4" fmla="*/ 314999 h 387350"/>
              <a:gd name="connsiteX5" fmla="*/ 2531919 w 5183436"/>
              <a:gd name="connsiteY5" fmla="*/ 383022 h 387350"/>
              <a:gd name="connsiteX6" fmla="*/ 0 w 5183436"/>
              <a:gd name="connsiteY6" fmla="*/ 192522 h 387350"/>
              <a:gd name="connsiteX0" fmla="*/ 0 w 5077356"/>
              <a:gd name="connsiteY0" fmla="*/ 192522 h 387350"/>
              <a:gd name="connsiteX1" fmla="*/ 2531919 w 5077356"/>
              <a:gd name="connsiteY1" fmla="*/ 2022 h 387350"/>
              <a:gd name="connsiteX2" fmla="*/ 3872204 w 5077356"/>
              <a:gd name="connsiteY2" fmla="*/ 98183 h 387350"/>
              <a:gd name="connsiteX3" fmla="*/ 4804601 w 5077356"/>
              <a:gd name="connsiteY3" fmla="*/ 131247 h 387350"/>
              <a:gd name="connsiteX4" fmla="*/ 4876159 w 5077356"/>
              <a:gd name="connsiteY4" fmla="*/ 314999 h 387350"/>
              <a:gd name="connsiteX5" fmla="*/ 2531919 w 5077356"/>
              <a:gd name="connsiteY5" fmla="*/ 383022 h 387350"/>
              <a:gd name="connsiteX6" fmla="*/ 0 w 5077356"/>
              <a:gd name="connsiteY6" fmla="*/ 192522 h 387350"/>
              <a:gd name="connsiteX0" fmla="*/ 0 w 5096161"/>
              <a:gd name="connsiteY0" fmla="*/ 192522 h 386714"/>
              <a:gd name="connsiteX1" fmla="*/ 2531919 w 5096161"/>
              <a:gd name="connsiteY1" fmla="*/ 2022 h 386714"/>
              <a:gd name="connsiteX2" fmla="*/ 3872204 w 5096161"/>
              <a:gd name="connsiteY2" fmla="*/ 98183 h 386714"/>
              <a:gd name="connsiteX3" fmla="*/ 4804601 w 5096161"/>
              <a:gd name="connsiteY3" fmla="*/ 131247 h 386714"/>
              <a:gd name="connsiteX4" fmla="*/ 4970426 w 5096161"/>
              <a:gd name="connsiteY4" fmla="*/ 239585 h 386714"/>
              <a:gd name="connsiteX5" fmla="*/ 4876159 w 5096161"/>
              <a:gd name="connsiteY5" fmla="*/ 314999 h 386714"/>
              <a:gd name="connsiteX6" fmla="*/ 2531919 w 5096161"/>
              <a:gd name="connsiteY6" fmla="*/ 383022 h 386714"/>
              <a:gd name="connsiteX7" fmla="*/ 0 w 5096161"/>
              <a:gd name="connsiteY7" fmla="*/ 192522 h 386714"/>
              <a:gd name="connsiteX0" fmla="*/ 0 w 4971660"/>
              <a:gd name="connsiteY0" fmla="*/ 192522 h 387667"/>
              <a:gd name="connsiteX1" fmla="*/ 2531919 w 4971660"/>
              <a:gd name="connsiteY1" fmla="*/ 2022 h 387667"/>
              <a:gd name="connsiteX2" fmla="*/ 3872204 w 4971660"/>
              <a:gd name="connsiteY2" fmla="*/ 98183 h 387667"/>
              <a:gd name="connsiteX3" fmla="*/ 4804601 w 4971660"/>
              <a:gd name="connsiteY3" fmla="*/ 131247 h 387667"/>
              <a:gd name="connsiteX4" fmla="*/ 4970426 w 4971660"/>
              <a:gd name="connsiteY4" fmla="*/ 239585 h 387667"/>
              <a:gd name="connsiteX5" fmla="*/ 4489660 w 4971660"/>
              <a:gd name="connsiteY5" fmla="*/ 324426 h 387667"/>
              <a:gd name="connsiteX6" fmla="*/ 2531919 w 4971660"/>
              <a:gd name="connsiteY6" fmla="*/ 383022 h 387667"/>
              <a:gd name="connsiteX7" fmla="*/ 0 w 4971660"/>
              <a:gd name="connsiteY7" fmla="*/ 192522 h 387667"/>
              <a:gd name="connsiteX0" fmla="*/ 0 w 4971660"/>
              <a:gd name="connsiteY0" fmla="*/ 192522 h 336166"/>
              <a:gd name="connsiteX1" fmla="*/ 2531919 w 4971660"/>
              <a:gd name="connsiteY1" fmla="*/ 2022 h 336166"/>
              <a:gd name="connsiteX2" fmla="*/ 3872204 w 4971660"/>
              <a:gd name="connsiteY2" fmla="*/ 98183 h 336166"/>
              <a:gd name="connsiteX3" fmla="*/ 4804601 w 4971660"/>
              <a:gd name="connsiteY3" fmla="*/ 131247 h 336166"/>
              <a:gd name="connsiteX4" fmla="*/ 4970426 w 4971660"/>
              <a:gd name="connsiteY4" fmla="*/ 239585 h 336166"/>
              <a:gd name="connsiteX5" fmla="*/ 4489660 w 4971660"/>
              <a:gd name="connsiteY5" fmla="*/ 324426 h 336166"/>
              <a:gd name="connsiteX6" fmla="*/ 2531919 w 4971660"/>
              <a:gd name="connsiteY6" fmla="*/ 317034 h 336166"/>
              <a:gd name="connsiteX7" fmla="*/ 0 w 4971660"/>
              <a:gd name="connsiteY7" fmla="*/ 192522 h 336166"/>
              <a:gd name="connsiteX0" fmla="*/ 114129 w 5085789"/>
              <a:gd name="connsiteY0" fmla="*/ 192522 h 331297"/>
              <a:gd name="connsiteX1" fmla="*/ 2646048 w 5085789"/>
              <a:gd name="connsiteY1" fmla="*/ 2022 h 331297"/>
              <a:gd name="connsiteX2" fmla="*/ 3986333 w 5085789"/>
              <a:gd name="connsiteY2" fmla="*/ 98183 h 331297"/>
              <a:gd name="connsiteX3" fmla="*/ 4918730 w 5085789"/>
              <a:gd name="connsiteY3" fmla="*/ 131247 h 331297"/>
              <a:gd name="connsiteX4" fmla="*/ 5084555 w 5085789"/>
              <a:gd name="connsiteY4" fmla="*/ 239585 h 331297"/>
              <a:gd name="connsiteX5" fmla="*/ 4603789 w 5085789"/>
              <a:gd name="connsiteY5" fmla="*/ 324426 h 331297"/>
              <a:gd name="connsiteX6" fmla="*/ 2646048 w 5085789"/>
              <a:gd name="connsiteY6" fmla="*/ 317034 h 331297"/>
              <a:gd name="connsiteX7" fmla="*/ 658670 w 5085789"/>
              <a:gd name="connsiteY7" fmla="*/ 314999 h 331297"/>
              <a:gd name="connsiteX8" fmla="*/ 114129 w 5085789"/>
              <a:gd name="connsiteY8" fmla="*/ 192522 h 331297"/>
              <a:gd name="connsiteX0" fmla="*/ 164741 w 4886591"/>
              <a:gd name="connsiteY0" fmla="*/ 91531 h 329287"/>
              <a:gd name="connsiteX1" fmla="*/ 2446850 w 4886591"/>
              <a:gd name="connsiteY1" fmla="*/ 12 h 329287"/>
              <a:gd name="connsiteX2" fmla="*/ 3787135 w 4886591"/>
              <a:gd name="connsiteY2" fmla="*/ 96173 h 329287"/>
              <a:gd name="connsiteX3" fmla="*/ 4719532 w 4886591"/>
              <a:gd name="connsiteY3" fmla="*/ 129237 h 329287"/>
              <a:gd name="connsiteX4" fmla="*/ 4885357 w 4886591"/>
              <a:gd name="connsiteY4" fmla="*/ 237575 h 329287"/>
              <a:gd name="connsiteX5" fmla="*/ 4404591 w 4886591"/>
              <a:gd name="connsiteY5" fmla="*/ 322416 h 329287"/>
              <a:gd name="connsiteX6" fmla="*/ 2446850 w 4886591"/>
              <a:gd name="connsiteY6" fmla="*/ 315024 h 329287"/>
              <a:gd name="connsiteX7" fmla="*/ 459472 w 4886591"/>
              <a:gd name="connsiteY7" fmla="*/ 312989 h 329287"/>
              <a:gd name="connsiteX8" fmla="*/ 164741 w 4886591"/>
              <a:gd name="connsiteY8" fmla="*/ 91531 h 329287"/>
              <a:gd name="connsiteX0" fmla="*/ 207380 w 4929230"/>
              <a:gd name="connsiteY0" fmla="*/ 91530 h 329286"/>
              <a:gd name="connsiteX1" fmla="*/ 2489489 w 4929230"/>
              <a:gd name="connsiteY1" fmla="*/ 11 h 329286"/>
              <a:gd name="connsiteX2" fmla="*/ 3829774 w 4929230"/>
              <a:gd name="connsiteY2" fmla="*/ 96172 h 329286"/>
              <a:gd name="connsiteX3" fmla="*/ 4762171 w 4929230"/>
              <a:gd name="connsiteY3" fmla="*/ 129236 h 329286"/>
              <a:gd name="connsiteX4" fmla="*/ 4927996 w 4929230"/>
              <a:gd name="connsiteY4" fmla="*/ 237574 h 329286"/>
              <a:gd name="connsiteX5" fmla="*/ 4447230 w 4929230"/>
              <a:gd name="connsiteY5" fmla="*/ 322415 h 329286"/>
              <a:gd name="connsiteX6" fmla="*/ 2489489 w 4929230"/>
              <a:gd name="connsiteY6" fmla="*/ 315023 h 329286"/>
              <a:gd name="connsiteX7" fmla="*/ 502111 w 4929230"/>
              <a:gd name="connsiteY7" fmla="*/ 312988 h 329286"/>
              <a:gd name="connsiteX8" fmla="*/ 139180 w 4929230"/>
              <a:gd name="connsiteY8" fmla="*/ 294136 h 329286"/>
              <a:gd name="connsiteX9" fmla="*/ 207380 w 4929230"/>
              <a:gd name="connsiteY9" fmla="*/ 91530 h 329286"/>
              <a:gd name="connsiteX0" fmla="*/ 214107 w 4935957"/>
              <a:gd name="connsiteY0" fmla="*/ 91526 h 329282"/>
              <a:gd name="connsiteX1" fmla="*/ 2496216 w 4935957"/>
              <a:gd name="connsiteY1" fmla="*/ 7 h 329282"/>
              <a:gd name="connsiteX2" fmla="*/ 3836501 w 4935957"/>
              <a:gd name="connsiteY2" fmla="*/ 96168 h 329282"/>
              <a:gd name="connsiteX3" fmla="*/ 4768898 w 4935957"/>
              <a:gd name="connsiteY3" fmla="*/ 129232 h 329282"/>
              <a:gd name="connsiteX4" fmla="*/ 4934723 w 4935957"/>
              <a:gd name="connsiteY4" fmla="*/ 237570 h 329282"/>
              <a:gd name="connsiteX5" fmla="*/ 4453957 w 4935957"/>
              <a:gd name="connsiteY5" fmla="*/ 322411 h 329282"/>
              <a:gd name="connsiteX6" fmla="*/ 2496216 w 4935957"/>
              <a:gd name="connsiteY6" fmla="*/ 315019 h 329282"/>
              <a:gd name="connsiteX7" fmla="*/ 508838 w 4935957"/>
              <a:gd name="connsiteY7" fmla="*/ 312984 h 329282"/>
              <a:gd name="connsiteX8" fmla="*/ 145907 w 4935957"/>
              <a:gd name="connsiteY8" fmla="*/ 294132 h 329282"/>
              <a:gd name="connsiteX9" fmla="*/ 89346 w 4935957"/>
              <a:gd name="connsiteY9" fmla="*/ 157442 h 329282"/>
              <a:gd name="connsiteX10" fmla="*/ 214107 w 4935957"/>
              <a:gd name="connsiteY10" fmla="*/ 91526 h 329282"/>
              <a:gd name="connsiteX0" fmla="*/ 449208 w 4855260"/>
              <a:gd name="connsiteY0" fmla="*/ 82160 h 329343"/>
              <a:gd name="connsiteX1" fmla="*/ 2415519 w 4855260"/>
              <a:gd name="connsiteY1" fmla="*/ 68 h 329343"/>
              <a:gd name="connsiteX2" fmla="*/ 3755804 w 4855260"/>
              <a:gd name="connsiteY2" fmla="*/ 96229 h 329343"/>
              <a:gd name="connsiteX3" fmla="*/ 4688201 w 4855260"/>
              <a:gd name="connsiteY3" fmla="*/ 129293 h 329343"/>
              <a:gd name="connsiteX4" fmla="*/ 4854026 w 4855260"/>
              <a:gd name="connsiteY4" fmla="*/ 237631 h 329343"/>
              <a:gd name="connsiteX5" fmla="*/ 4373260 w 4855260"/>
              <a:gd name="connsiteY5" fmla="*/ 322472 h 329343"/>
              <a:gd name="connsiteX6" fmla="*/ 2415519 w 4855260"/>
              <a:gd name="connsiteY6" fmla="*/ 315080 h 329343"/>
              <a:gd name="connsiteX7" fmla="*/ 428141 w 4855260"/>
              <a:gd name="connsiteY7" fmla="*/ 313045 h 329343"/>
              <a:gd name="connsiteX8" fmla="*/ 65210 w 4855260"/>
              <a:gd name="connsiteY8" fmla="*/ 294193 h 329343"/>
              <a:gd name="connsiteX9" fmla="*/ 8649 w 4855260"/>
              <a:gd name="connsiteY9" fmla="*/ 157503 h 329343"/>
              <a:gd name="connsiteX10" fmla="*/ 449208 w 4855260"/>
              <a:gd name="connsiteY10" fmla="*/ 82160 h 329343"/>
              <a:gd name="connsiteX0" fmla="*/ 449208 w 4855260"/>
              <a:gd name="connsiteY0" fmla="*/ 82098 h 329281"/>
              <a:gd name="connsiteX1" fmla="*/ 1837449 w 4855260"/>
              <a:gd name="connsiteY1" fmla="*/ 91455 h 329281"/>
              <a:gd name="connsiteX2" fmla="*/ 2415519 w 4855260"/>
              <a:gd name="connsiteY2" fmla="*/ 6 h 329281"/>
              <a:gd name="connsiteX3" fmla="*/ 3755804 w 4855260"/>
              <a:gd name="connsiteY3" fmla="*/ 96167 h 329281"/>
              <a:gd name="connsiteX4" fmla="*/ 4688201 w 4855260"/>
              <a:gd name="connsiteY4" fmla="*/ 129231 h 329281"/>
              <a:gd name="connsiteX5" fmla="*/ 4854026 w 4855260"/>
              <a:gd name="connsiteY5" fmla="*/ 237569 h 329281"/>
              <a:gd name="connsiteX6" fmla="*/ 4373260 w 4855260"/>
              <a:gd name="connsiteY6" fmla="*/ 322410 h 329281"/>
              <a:gd name="connsiteX7" fmla="*/ 2415519 w 4855260"/>
              <a:gd name="connsiteY7" fmla="*/ 315018 h 329281"/>
              <a:gd name="connsiteX8" fmla="*/ 428141 w 4855260"/>
              <a:gd name="connsiteY8" fmla="*/ 312983 h 329281"/>
              <a:gd name="connsiteX9" fmla="*/ 65210 w 4855260"/>
              <a:gd name="connsiteY9" fmla="*/ 294131 h 329281"/>
              <a:gd name="connsiteX10" fmla="*/ 8649 w 4855260"/>
              <a:gd name="connsiteY10" fmla="*/ 157441 h 329281"/>
              <a:gd name="connsiteX11" fmla="*/ 449208 w 4855260"/>
              <a:gd name="connsiteY11" fmla="*/ 82098 h 329281"/>
              <a:gd name="connsiteX0" fmla="*/ 449208 w 4855260"/>
              <a:gd name="connsiteY0" fmla="*/ 2227 h 249410"/>
              <a:gd name="connsiteX1" fmla="*/ 1837449 w 4855260"/>
              <a:gd name="connsiteY1" fmla="*/ 11584 h 249410"/>
              <a:gd name="connsiteX2" fmla="*/ 2429659 w 4855260"/>
              <a:gd name="connsiteY2" fmla="*/ 9690 h 249410"/>
              <a:gd name="connsiteX3" fmla="*/ 3755804 w 4855260"/>
              <a:gd name="connsiteY3" fmla="*/ 16296 h 249410"/>
              <a:gd name="connsiteX4" fmla="*/ 4688201 w 4855260"/>
              <a:gd name="connsiteY4" fmla="*/ 49360 h 249410"/>
              <a:gd name="connsiteX5" fmla="*/ 4854026 w 4855260"/>
              <a:gd name="connsiteY5" fmla="*/ 157698 h 249410"/>
              <a:gd name="connsiteX6" fmla="*/ 4373260 w 4855260"/>
              <a:gd name="connsiteY6" fmla="*/ 242539 h 249410"/>
              <a:gd name="connsiteX7" fmla="*/ 2415519 w 4855260"/>
              <a:gd name="connsiteY7" fmla="*/ 235147 h 249410"/>
              <a:gd name="connsiteX8" fmla="*/ 428141 w 4855260"/>
              <a:gd name="connsiteY8" fmla="*/ 233112 h 249410"/>
              <a:gd name="connsiteX9" fmla="*/ 65210 w 4855260"/>
              <a:gd name="connsiteY9" fmla="*/ 214260 h 249410"/>
              <a:gd name="connsiteX10" fmla="*/ 8649 w 4855260"/>
              <a:gd name="connsiteY10" fmla="*/ 77570 h 249410"/>
              <a:gd name="connsiteX11" fmla="*/ 449208 w 4855260"/>
              <a:gd name="connsiteY11" fmla="*/ 2227 h 24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55260" h="249410">
                <a:moveTo>
                  <a:pt x="449208" y="2227"/>
                </a:moveTo>
                <a:cubicBezTo>
                  <a:pt x="754008" y="-8771"/>
                  <a:pt x="1509731" y="25266"/>
                  <a:pt x="1837449" y="11584"/>
                </a:cubicBezTo>
                <a:cubicBezTo>
                  <a:pt x="2165167" y="-2098"/>
                  <a:pt x="2109933" y="8905"/>
                  <a:pt x="2429659" y="9690"/>
                </a:cubicBezTo>
                <a:cubicBezTo>
                  <a:pt x="2749385" y="10475"/>
                  <a:pt x="3333817" y="-15454"/>
                  <a:pt x="3755804" y="16296"/>
                </a:cubicBezTo>
                <a:cubicBezTo>
                  <a:pt x="4177791" y="48046"/>
                  <a:pt x="4487096" y="20294"/>
                  <a:pt x="4688201" y="49360"/>
                </a:cubicBezTo>
                <a:cubicBezTo>
                  <a:pt x="4889306" y="78426"/>
                  <a:pt x="4842100" y="127073"/>
                  <a:pt x="4854026" y="157698"/>
                </a:cubicBezTo>
                <a:cubicBezTo>
                  <a:pt x="4865952" y="188323"/>
                  <a:pt x="4797746" y="224132"/>
                  <a:pt x="4373260" y="242539"/>
                </a:cubicBezTo>
                <a:cubicBezTo>
                  <a:pt x="3948774" y="260946"/>
                  <a:pt x="3073039" y="236718"/>
                  <a:pt x="2415519" y="235147"/>
                </a:cubicBezTo>
                <a:lnTo>
                  <a:pt x="428141" y="233112"/>
                </a:lnTo>
                <a:cubicBezTo>
                  <a:pt x="30138" y="219419"/>
                  <a:pt x="114332" y="251170"/>
                  <a:pt x="65210" y="214260"/>
                </a:cubicBezTo>
                <a:cubicBezTo>
                  <a:pt x="-16489" y="187551"/>
                  <a:pt x="-2718" y="111338"/>
                  <a:pt x="8649" y="77570"/>
                </a:cubicBezTo>
                <a:cubicBezTo>
                  <a:pt x="20016" y="43802"/>
                  <a:pt x="144408" y="13225"/>
                  <a:pt x="449208" y="2227"/>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4054922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52230"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79" name="Text Box 4"/>
          <p:cNvSpPr txBox="1">
            <a:spLocks noChangeArrowheads="1"/>
          </p:cNvSpPr>
          <p:nvPr/>
        </p:nvSpPr>
        <p:spPr bwMode="auto">
          <a:xfrm>
            <a:off x="3519488" y="6057900"/>
            <a:ext cx="2847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Johnson’s ratio</a:t>
            </a:r>
          </a:p>
        </p:txBody>
      </p:sp>
      <p:sp>
        <p:nvSpPr>
          <p:cNvPr id="24580" name="Text Box 5"/>
          <p:cNvSpPr txBox="1">
            <a:spLocks noChangeArrowheads="1"/>
          </p:cNvSpPr>
          <p:nvPr/>
        </p:nvSpPr>
        <p:spPr bwMode="auto">
          <a:xfrm rot="-5400000">
            <a:off x="-1372393" y="3056731"/>
            <a:ext cx="35433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Structure factor (e</a:t>
            </a:r>
            <a:r>
              <a:rPr lang="en-US" altLang="en-US" sz="2800" b="1" baseline="30000">
                <a:solidFill>
                  <a:srgbClr val="000000"/>
                </a:solidFill>
                <a:cs typeface="Arial" pitchFamily="34" charset="0"/>
              </a:rPr>
              <a:t>-</a:t>
            </a:r>
            <a:r>
              <a:rPr lang="en-US" altLang="en-US" sz="2800" b="1">
                <a:solidFill>
                  <a:srgbClr val="000000"/>
                </a:solidFill>
                <a:cs typeface="Arial" pitchFamily="34" charset="0"/>
              </a:rPr>
              <a:t>)</a:t>
            </a:r>
          </a:p>
        </p:txBody>
      </p:sp>
      <p:sp>
        <p:nvSpPr>
          <p:cNvPr id="24581"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latin typeface="Calibri" pitchFamily="34" charset="0"/>
                <a:cs typeface="Arial" pitchFamily="34" charset="0"/>
              </a:rPr>
              <a:t>Non-isomorphism in lysozyme</a:t>
            </a:r>
          </a:p>
        </p:txBody>
      </p:sp>
    </p:spTree>
    <p:extLst>
      <p:ext uri="{BB962C8B-B14F-4D97-AF65-F5344CB8AC3E}">
        <p14:creationId xmlns:p14="http://schemas.microsoft.com/office/powerpoint/2010/main" val="2936709460"/>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53254"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03" name="Text Box 4"/>
          <p:cNvSpPr txBox="1">
            <a:spLocks noChangeArrowheads="1"/>
          </p:cNvSpPr>
          <p:nvPr/>
        </p:nvSpPr>
        <p:spPr bwMode="auto">
          <a:xfrm>
            <a:off x="3519488" y="6057900"/>
            <a:ext cx="2847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Johnson’s ratio</a:t>
            </a:r>
          </a:p>
        </p:txBody>
      </p:sp>
      <p:sp>
        <p:nvSpPr>
          <p:cNvPr id="25604" name="Text Box 5"/>
          <p:cNvSpPr txBox="1">
            <a:spLocks noChangeArrowheads="1"/>
          </p:cNvSpPr>
          <p:nvPr/>
        </p:nvSpPr>
        <p:spPr bwMode="auto">
          <a:xfrm rot="-5400000">
            <a:off x="-1372393" y="3056731"/>
            <a:ext cx="35433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Structure factor (e</a:t>
            </a:r>
            <a:r>
              <a:rPr lang="en-US" altLang="en-US" sz="2800" b="1" baseline="30000">
                <a:solidFill>
                  <a:srgbClr val="000000"/>
                </a:solidFill>
                <a:cs typeface="Arial" pitchFamily="34" charset="0"/>
              </a:rPr>
              <a:t>-</a:t>
            </a:r>
            <a:r>
              <a:rPr lang="en-US" altLang="en-US" sz="2800" b="1">
                <a:solidFill>
                  <a:srgbClr val="000000"/>
                </a:solidFill>
                <a:cs typeface="Arial" pitchFamily="34" charset="0"/>
              </a:rPr>
              <a:t>)</a:t>
            </a:r>
          </a:p>
        </p:txBody>
      </p:sp>
      <p:sp>
        <p:nvSpPr>
          <p:cNvPr id="25605"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latin typeface="Calibri" pitchFamily="34" charset="0"/>
                <a:cs typeface="Arial" pitchFamily="34" charset="0"/>
              </a:rPr>
              <a:t>Non-isomorphism in lysozyme</a:t>
            </a:r>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Oval 7"/>
          <p:cNvSpPr/>
          <p:nvPr/>
        </p:nvSpPr>
        <p:spPr>
          <a:xfrm>
            <a:off x="7010400" y="1546225"/>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1591669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73038"/>
            <a:ext cx="9144000" cy="66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111750" y="735013"/>
            <a:ext cx="1274763"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711492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3"/>
          <p:cNvSpPr txBox="1">
            <a:spLocks noChangeArrowheads="1"/>
          </p:cNvSpPr>
          <p:nvPr/>
        </p:nvSpPr>
        <p:spPr bwMode="auto">
          <a:xfrm>
            <a:off x="249238" y="990600"/>
            <a:ext cx="8382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latin typeface="Calibri" pitchFamily="34" charset="0"/>
                <a:cs typeface="Arial" pitchFamily="34" charset="0"/>
              </a:rPr>
              <a:t>Dear James</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diffractometer because crystals were mounted to rotate about the diagonal axis). As I recall both Type I and Type II could be found in the same crystallisation batch . Although sometimes the external morphology allowed recognition this was not infallible.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The structure was based on Type II crystals. Later a graduate student Helen Handoll examined Type I. The work, which was in the early days and before refinement programmes, seemed to suggest that the differences lay in the arrangement of water or chloride molecules (Lysozyme was crystallised from NaCl). But the work was never written up. Keith Wilson at one stage was following this up as lysozyme was being used to test data collection strategies but I do not know the outcome.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An account of this is given in International Table Volume F (Rossmann and Arnold edited 2001) p760.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Tony North was much involved in sorting this out and if you wanted more info he would be the person to contact. I hope this is helpful. Do let me know if you need more.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Best wishes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Louise </a:t>
            </a:r>
          </a:p>
        </p:txBody>
      </p:sp>
      <p:sp>
        <p:nvSpPr>
          <p:cNvPr id="27651"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latin typeface="Calibri" pitchFamily="34" charset="0"/>
                <a:cs typeface="Arial" pitchFamily="34" charset="0"/>
              </a:rPr>
              <a:t>Non-isomorphism in lysozyme</a:t>
            </a:r>
          </a:p>
        </p:txBody>
      </p:sp>
      <p:sp>
        <p:nvSpPr>
          <p:cNvPr id="2" name="Oval 1"/>
          <p:cNvSpPr/>
          <p:nvPr/>
        </p:nvSpPr>
        <p:spPr>
          <a:xfrm>
            <a:off x="4114800" y="2895600"/>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4129640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7963" y="-304800"/>
            <a:ext cx="8709025" cy="7543800"/>
          </a:xfrm>
        </p:spPr>
      </p:pic>
      <p:sp>
        <p:nvSpPr>
          <p:cNvPr id="28675" name="TextBox 5"/>
          <p:cNvSpPr txBox="1">
            <a:spLocks noChangeArrowheads="1"/>
          </p:cNvSpPr>
          <p:nvPr/>
        </p:nvSpPr>
        <p:spPr bwMode="auto">
          <a:xfrm>
            <a:off x="304800" y="6019800"/>
            <a:ext cx="3332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latin typeface="Calibri" pitchFamily="34" charset="0"/>
                <a:cs typeface="Arial" pitchFamily="34" charset="0"/>
              </a:rPr>
              <a:t>RH 84.2% vs 71.9%</a:t>
            </a:r>
          </a:p>
        </p:txBody>
      </p:sp>
      <p:sp>
        <p:nvSpPr>
          <p:cNvPr id="8" name="Rectangle 7"/>
          <p:cNvSpPr>
            <a:spLocks noChangeArrowheads="1"/>
          </p:cNvSpPr>
          <p:nvPr/>
        </p:nvSpPr>
        <p:spPr bwMode="auto">
          <a:xfrm>
            <a:off x="6781800" y="6049963"/>
            <a:ext cx="21351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latin typeface="Calibri" pitchFamily="34" charset="0"/>
                <a:cs typeface="Arial" pitchFamily="34" charset="0"/>
              </a:rPr>
              <a:t>R</a:t>
            </a:r>
            <a:r>
              <a:rPr lang="en-US" altLang="en-US" baseline="-25000">
                <a:solidFill>
                  <a:srgbClr val="000000"/>
                </a:solidFill>
                <a:latin typeface="Calibri" pitchFamily="34" charset="0"/>
                <a:cs typeface="Arial" pitchFamily="34" charset="0"/>
              </a:rPr>
              <a:t>iso</a:t>
            </a:r>
            <a:r>
              <a:rPr lang="en-US" altLang="en-US">
                <a:solidFill>
                  <a:srgbClr val="000000"/>
                </a:solidFill>
                <a:latin typeface="Calibri" pitchFamily="34" charset="0"/>
                <a:cs typeface="Arial" pitchFamily="34" charset="0"/>
              </a:rPr>
              <a:t> = 44.5%</a:t>
            </a:r>
          </a:p>
        </p:txBody>
      </p:sp>
      <p:sp>
        <p:nvSpPr>
          <p:cNvPr id="10" name="Rectangle 9"/>
          <p:cNvSpPr>
            <a:spLocks noChangeArrowheads="1"/>
          </p:cNvSpPr>
          <p:nvPr/>
        </p:nvSpPr>
        <p:spPr bwMode="auto">
          <a:xfrm>
            <a:off x="3671888" y="6049963"/>
            <a:ext cx="26527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latin typeface="Calibri" pitchFamily="34" charset="0"/>
                <a:cs typeface="Arial" pitchFamily="34" charset="0"/>
              </a:rPr>
              <a:t>RMSD = 0.18 Å</a:t>
            </a:r>
          </a:p>
        </p:txBody>
      </p:sp>
      <p:sp>
        <p:nvSpPr>
          <p:cNvPr id="11" name="Rectangle 10"/>
          <p:cNvSpPr/>
          <p:nvPr/>
        </p:nvSpPr>
        <p:spPr>
          <a:xfrm>
            <a:off x="-381000" y="-152400"/>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8679" name="Title 1"/>
          <p:cNvSpPr>
            <a:spLocks noGrp="1"/>
          </p:cNvSpPr>
          <p:nvPr>
            <p:ph type="title"/>
          </p:nvPr>
        </p:nvSpPr>
        <p:spPr>
          <a:xfrm>
            <a:off x="457200" y="0"/>
            <a:ext cx="8229600" cy="1143000"/>
          </a:xfrm>
        </p:spPr>
        <p:txBody>
          <a:bodyPr/>
          <a:lstStyle/>
          <a:p>
            <a:pPr eaLnBrk="1" hangingPunct="1"/>
            <a:r>
              <a:rPr lang="en-US" altLang="en-US" smtClean="0"/>
              <a:t>Non-isomorphism in lysozyme</a:t>
            </a:r>
          </a:p>
        </p:txBody>
      </p:sp>
    </p:spTree>
    <p:extLst>
      <p:ext uri="{BB962C8B-B14F-4D97-AF65-F5344CB8AC3E}">
        <p14:creationId xmlns:p14="http://schemas.microsoft.com/office/powerpoint/2010/main" val="2329080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07963" y="274638"/>
            <a:ext cx="8686800" cy="1143000"/>
          </a:xfrm>
        </p:spPr>
        <p:txBody>
          <a:bodyPr/>
          <a:lstStyle/>
          <a:p>
            <a:r>
              <a:rPr lang="en-US" altLang="en-US" smtClean="0"/>
              <a:t>Non-isomorphism = dehydration?</a:t>
            </a:r>
          </a:p>
        </p:txBody>
      </p:sp>
      <p:sp>
        <p:nvSpPr>
          <p:cNvPr id="4" name="Cube 3"/>
          <p:cNvSpPr/>
          <p:nvPr/>
        </p:nvSpPr>
        <p:spPr>
          <a:xfrm>
            <a:off x="2174875" y="2617788"/>
            <a:ext cx="2701925" cy="2438400"/>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TextBox 4"/>
          <p:cNvSpPr txBox="1">
            <a:spLocks noChangeArrowheads="1"/>
          </p:cNvSpPr>
          <p:nvPr/>
        </p:nvSpPr>
        <p:spPr bwMode="auto">
          <a:xfrm>
            <a:off x="5680075" y="3270250"/>
            <a:ext cx="17716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400">
                <a:solidFill>
                  <a:srgbClr val="000000"/>
                </a:solidFill>
                <a:cs typeface="Arial" pitchFamily="34" charset="0"/>
              </a:rPr>
              <a:t>= 1 nL</a:t>
            </a:r>
          </a:p>
        </p:txBody>
      </p:sp>
      <p:cxnSp>
        <p:nvCxnSpPr>
          <p:cNvPr id="7" name="Straight Arrow Connector 6"/>
          <p:cNvCxnSpPr/>
          <p:nvPr/>
        </p:nvCxnSpPr>
        <p:spPr>
          <a:xfrm>
            <a:off x="2189163" y="5348288"/>
            <a:ext cx="209232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2" name="TextBox 7"/>
          <p:cNvSpPr txBox="1">
            <a:spLocks noChangeArrowheads="1"/>
          </p:cNvSpPr>
          <p:nvPr/>
        </p:nvSpPr>
        <p:spPr bwMode="auto">
          <a:xfrm>
            <a:off x="2632075" y="544512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cs typeface="Arial" pitchFamily="34" charset="0"/>
              </a:rPr>
              <a:t>100 </a:t>
            </a:r>
            <a:r>
              <a:rPr lang="el-GR" altLang="en-US" sz="2400">
                <a:solidFill>
                  <a:srgbClr val="000000"/>
                </a:solidFill>
                <a:cs typeface="Arial" pitchFamily="34" charset="0"/>
              </a:rPr>
              <a:t>μ</a:t>
            </a:r>
            <a:r>
              <a:rPr lang="en-US" altLang="en-US" sz="2400">
                <a:solidFill>
                  <a:srgbClr val="000000"/>
                </a:solidFill>
                <a:cs typeface="Arial" pitchFamily="34" charset="0"/>
              </a:rPr>
              <a:t>m</a:t>
            </a:r>
          </a:p>
        </p:txBody>
      </p:sp>
    </p:spTree>
    <p:extLst>
      <p:ext uri="{BB962C8B-B14F-4D97-AF65-F5344CB8AC3E}">
        <p14:creationId xmlns:p14="http://schemas.microsoft.com/office/powerpoint/2010/main" val="5054815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85998692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orse_man_skeleton_inv_noise1"/>
          <p:cNvPicPr>
            <a:picLocks noChangeAspect="1" noChangeArrowheads="1"/>
          </p:cNvPicPr>
          <p:nvPr/>
        </p:nvPicPr>
        <p:blipFill>
          <a:blip r:embed="rId2">
            <a:extLst>
              <a:ext uri="{28A0092B-C50C-407E-A947-70E740481C1C}">
                <a14:useLocalDpi xmlns:a14="http://schemas.microsoft.com/office/drawing/2010/main" val="0"/>
              </a:ext>
            </a:extLst>
          </a:blip>
          <a:srcRect t="5566"/>
          <a:stretch>
            <a:fillRect/>
          </a:stretch>
        </p:blipFill>
        <p:spPr bwMode="auto">
          <a:xfrm>
            <a:off x="501650" y="971550"/>
            <a:ext cx="7961313"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title"/>
          </p:nvPr>
        </p:nvSpPr>
        <p:spPr>
          <a:xfrm>
            <a:off x="457200" y="0"/>
            <a:ext cx="8229600" cy="1143000"/>
          </a:xfrm>
        </p:spPr>
        <p:txBody>
          <a:bodyPr/>
          <a:lstStyle/>
          <a:p>
            <a:pPr eaLnBrk="1" hangingPunct="1"/>
            <a:r>
              <a:rPr lang="en-US" altLang="en-US" smtClean="0"/>
              <a:t>even brighter</a:t>
            </a:r>
          </a:p>
        </p:txBody>
      </p:sp>
    </p:spTree>
    <p:extLst>
      <p:ext uri="{BB962C8B-B14F-4D97-AF65-F5344CB8AC3E}">
        <p14:creationId xmlns:p14="http://schemas.microsoft.com/office/powerpoint/2010/main" val="36174153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6515"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Tree>
    <p:extLst>
      <p:ext uri="{BB962C8B-B14F-4D97-AF65-F5344CB8AC3E}">
        <p14:creationId xmlns:p14="http://schemas.microsoft.com/office/powerpoint/2010/main" val="1484152249"/>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3878209407"/>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750"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Tree>
    <p:extLst>
      <p:ext uri="{BB962C8B-B14F-4D97-AF65-F5344CB8AC3E}">
        <p14:creationId xmlns:p14="http://schemas.microsoft.com/office/powerpoint/2010/main" val="3071546442"/>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0"/>
            <a:ext cx="8229600" cy="1143000"/>
          </a:xfrm>
        </p:spPr>
        <p:txBody>
          <a:bodyPr/>
          <a:lstStyle/>
          <a:p>
            <a:pPr eaLnBrk="1" hangingPunct="1"/>
            <a:r>
              <a:rPr lang="en-US" altLang="en-US" sz="4000" smtClean="0"/>
              <a:t>Dose-rate dependence of damage</a:t>
            </a:r>
          </a:p>
        </p:txBody>
      </p:sp>
      <p:graphicFrame>
        <p:nvGraphicFramePr>
          <p:cNvPr id="107523" name="Object 3"/>
          <p:cNvGraphicFramePr>
            <a:graphicFrameLocks noChangeAspect="1"/>
          </p:cNvGraphicFramePr>
          <p:nvPr>
            <p:extLst>
              <p:ext uri="{D42A27DB-BD31-4B8C-83A1-F6EECF244321}">
                <p14:modId xmlns:p14="http://schemas.microsoft.com/office/powerpoint/2010/main" val="115770740"/>
              </p:ext>
            </p:extLst>
          </p:nvPr>
        </p:nvGraphicFramePr>
        <p:xfrm>
          <a:off x="823913" y="1158875"/>
          <a:ext cx="7702550" cy="5989638"/>
        </p:xfrm>
        <a:graphic>
          <a:graphicData uri="http://schemas.openxmlformats.org/presentationml/2006/ole">
            <mc:AlternateContent xmlns:mc="http://schemas.openxmlformats.org/markup-compatibility/2006">
              <mc:Choice xmlns:v="urn:schemas-microsoft-com:vml" Requires="v">
                <p:oleObj spid="_x0000_s54275" name="Chart" r:id="rId3" imgW="6248321" imgH="4876890" progId="MSGraph.Chart.8">
                  <p:embed followColorScheme="full"/>
                </p:oleObj>
              </mc:Choice>
              <mc:Fallback>
                <p:oleObj name="Chart" r:id="rId3" imgW="6248321" imgH="4876890" progId="MSGraph.Chart.8">
                  <p:embed followColorScheme="full"/>
                  <p:pic>
                    <p:nvPicPr>
                      <p:cNvPr id="0" name=""/>
                      <p:cNvPicPr>
                        <a:picLocks noChangeAspect="1" noChangeArrowheads="1"/>
                      </p:cNvPicPr>
                      <p:nvPr/>
                    </p:nvPicPr>
                    <p:blipFill>
                      <a:blip r:embed="rId4"/>
                      <a:srcRect/>
                      <a:stretch>
                        <a:fillRect/>
                      </a:stretch>
                    </p:blipFill>
                    <p:spPr bwMode="auto">
                      <a:xfrm>
                        <a:off x="823913" y="1158875"/>
                        <a:ext cx="7702550" cy="598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7524" name="Text Box 4"/>
          <p:cNvSpPr txBox="1">
            <a:spLocks noChangeArrowheads="1"/>
          </p:cNvSpPr>
          <p:nvPr/>
        </p:nvSpPr>
        <p:spPr bwMode="auto">
          <a:xfrm>
            <a:off x="3779838" y="633888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a:solidFill>
                  <a:srgbClr val="000000"/>
                </a:solidFill>
                <a:cs typeface="Arial" pitchFamily="34" charset="0"/>
              </a:rPr>
              <a:t>dose rate (kGy/s)</a:t>
            </a:r>
          </a:p>
        </p:txBody>
      </p:sp>
      <p:sp>
        <p:nvSpPr>
          <p:cNvPr id="107525" name="Text Box 5"/>
          <p:cNvSpPr txBox="1">
            <a:spLocks noChangeArrowheads="1"/>
          </p:cNvSpPr>
          <p:nvPr/>
        </p:nvSpPr>
        <p:spPr bwMode="auto">
          <a:xfrm rot="-5400000">
            <a:off x="-785018" y="3263106"/>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a:solidFill>
                  <a:srgbClr val="000000"/>
                </a:solidFill>
                <a:cs typeface="Arial" pitchFamily="34" charset="0"/>
              </a:rPr>
              <a:t>maximum useful dose (MGy)</a:t>
            </a:r>
          </a:p>
        </p:txBody>
      </p:sp>
      <p:grpSp>
        <p:nvGrpSpPr>
          <p:cNvPr id="5" name="Group 4"/>
          <p:cNvGrpSpPr/>
          <p:nvPr/>
        </p:nvGrpSpPr>
        <p:grpSpPr>
          <a:xfrm>
            <a:off x="2668044" y="3096016"/>
            <a:ext cx="1491834" cy="1186443"/>
            <a:chOff x="2668044" y="3096016"/>
            <a:chExt cx="1491834" cy="1186443"/>
          </a:xfrm>
        </p:grpSpPr>
        <p:cxnSp>
          <p:nvCxnSpPr>
            <p:cNvPr id="3" name="Straight Arrow Connector 2"/>
            <p:cNvCxnSpPr/>
            <p:nvPr/>
          </p:nvCxnSpPr>
          <p:spPr>
            <a:xfrm>
              <a:off x="3020085" y="3436939"/>
              <a:ext cx="0" cy="8299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533196" y="3452465"/>
              <a:ext cx="0" cy="8299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668044" y="3106455"/>
              <a:ext cx="697627" cy="369332"/>
            </a:xfrm>
            <a:prstGeom prst="rect">
              <a:avLst/>
            </a:prstGeom>
            <a:noFill/>
          </p:spPr>
          <p:txBody>
            <a:bodyPr wrap="none" rtlCol="0">
              <a:spAutoFit/>
            </a:bodyPr>
            <a:lstStyle/>
            <a:p>
              <a:r>
                <a:rPr lang="en-US" dirty="0">
                  <a:solidFill>
                    <a:srgbClr val="000000"/>
                  </a:solidFill>
                </a:rPr>
                <a:t>8.3.1</a:t>
              </a:r>
            </a:p>
          </p:txBody>
        </p:sp>
        <p:sp>
          <p:nvSpPr>
            <p:cNvPr id="10" name="TextBox 9"/>
            <p:cNvSpPr txBox="1"/>
            <p:nvPr/>
          </p:nvSpPr>
          <p:spPr>
            <a:xfrm>
              <a:off x="3334011" y="3096016"/>
              <a:ext cx="825867" cy="369332"/>
            </a:xfrm>
            <a:prstGeom prst="rect">
              <a:avLst/>
            </a:prstGeom>
            <a:noFill/>
          </p:spPr>
          <p:txBody>
            <a:bodyPr wrap="none" rtlCol="0">
              <a:spAutoFit/>
            </a:bodyPr>
            <a:lstStyle/>
            <a:p>
              <a:r>
                <a:rPr lang="en-US" dirty="0">
                  <a:solidFill>
                    <a:srgbClr val="000000"/>
                  </a:solidFill>
                </a:rPr>
                <a:t>12.3.1</a:t>
              </a:r>
            </a:p>
          </p:txBody>
        </p:sp>
      </p:grpSp>
    </p:spTree>
    <p:extLst>
      <p:ext uri="{BB962C8B-B14F-4D97-AF65-F5344CB8AC3E}">
        <p14:creationId xmlns:p14="http://schemas.microsoft.com/office/powerpoint/2010/main" val="423796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88889E-6 4.6901E-6 L 0.05764 4.6901E-6 " pathEditMode="relative" rAng="0" ptsTypes="AA">
                                      <p:cBhvr>
                                        <p:cTn id="10" dur="2000" fill="hold"/>
                                        <p:tgtEl>
                                          <p:spTgt spid="5"/>
                                        </p:tgtEl>
                                        <p:attrNameLst>
                                          <p:attrName>ppt_x</p:attrName>
                                          <p:attrName>ppt_y</p:attrName>
                                        </p:attrNameLst>
                                      </p:cBhvr>
                                      <p:rCtr x="288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47" name="Group 351"/>
          <p:cNvGraphicFramePr>
            <a:graphicFrameLocks noGrp="1"/>
          </p:cNvGraphicFramePr>
          <p:nvPr>
            <p:ph idx="1"/>
          </p:nvPr>
        </p:nvGraphicFramePr>
        <p:xfrm>
          <a:off x="457200" y="457200"/>
          <a:ext cx="8229600" cy="5499102"/>
        </p:xfrm>
        <a:graphic>
          <a:graphicData uri="http://schemas.openxmlformats.org/drawingml/2006/table">
            <a:tbl>
              <a:tblPr/>
              <a:tblGrid>
                <a:gridCol w="2286000"/>
                <a:gridCol w="1447800"/>
                <a:gridCol w="1524000"/>
                <a:gridCol w="1524000"/>
                <a:gridCol w="1447800"/>
              </a:tblGrid>
              <a:tr h="51917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Beamline</a:t>
                      </a:r>
                    </a:p>
                  </a:txBody>
                  <a:tcPr marT="45725" marB="45725" anchor="ct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8.3.1</a:t>
                      </a:r>
                      <a:endParaRPr kumimoji="0" lang="en-US" altLang="en-US" sz="1600" b="0" i="0" u="none" strike="noStrike" cap="none" normalizeH="0" baseline="0" smtClean="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12.3.1</a:t>
                      </a:r>
                      <a:endParaRPr kumimoji="0" lang="en-US" altLang="en-US" sz="1600" b="0" i="0" u="none" strike="noStrike" cap="none" normalizeH="0" baseline="0" smtClean="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51917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Lattice</a:t>
                      </a:r>
                    </a:p>
                  </a:txBody>
                  <a:tcPr marT="45725" marB="45725"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New</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Old</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New</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Old</a:t>
                      </a:r>
                    </a:p>
                  </a:txBody>
                  <a:tcPr marT="45725" marB="45725"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204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Horiz FWHM (</a:t>
                      </a:r>
                      <a:r>
                        <a:rPr kumimoji="0" lang="el-GR" altLang="en-US" sz="2000" b="0" i="0" u="none" strike="noStrike" cap="none" normalizeH="0" baseline="0" smtClean="0">
                          <a:ln>
                            <a:noFill/>
                          </a:ln>
                          <a:solidFill>
                            <a:schemeClr val="tx1"/>
                          </a:solidFill>
                          <a:effectLst/>
                          <a:latin typeface="Arial" charset="0"/>
                          <a:cs typeface="Arial" charset="0"/>
                        </a:rPr>
                        <a:t>μ</a:t>
                      </a:r>
                      <a:r>
                        <a:rPr kumimoji="0" lang="en-US" altLang="en-US" sz="2000" b="0" i="0" u="none" strike="noStrike" cap="none" normalizeH="0" baseline="0" smtClean="0">
                          <a:ln>
                            <a:noFill/>
                          </a:ln>
                          <a:solidFill>
                            <a:schemeClr val="tx1"/>
                          </a:solidFill>
                          <a:effectLst/>
                          <a:latin typeface="Arial" charset="0"/>
                          <a:cs typeface="Arial" charset="0"/>
                        </a:rPr>
                        <a:t>m</a:t>
                      </a:r>
                      <a:r>
                        <a:rPr kumimoji="0" lang="en-US" altLang="en-US" sz="2000" b="0" i="0" u="none" strike="noStrike" cap="none" normalizeH="0" baseline="0" smtClean="0">
                          <a:ln>
                            <a:noFill/>
                          </a:ln>
                          <a:solidFill>
                            <a:schemeClr val="tx1"/>
                          </a:solidFill>
                          <a:effectLst/>
                          <a:latin typeface="Arial" charset="0"/>
                        </a:rPr>
                        <a:t>)</a:t>
                      </a:r>
                    </a:p>
                  </a:txBody>
                  <a:tcPr marT="45725" marB="45725"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60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137</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59</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121</a:t>
                      </a:r>
                    </a:p>
                  </a:txBody>
                  <a:tcPr marT="45725" marB="45725"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7917">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Vert FWHM (</a:t>
                      </a:r>
                      <a:r>
                        <a:rPr kumimoji="0" lang="el-GR" altLang="en-US" sz="2000" b="0" i="0" u="none" strike="noStrike" cap="none" normalizeH="0" baseline="0" smtClean="0">
                          <a:ln>
                            <a:noFill/>
                          </a:ln>
                          <a:solidFill>
                            <a:schemeClr val="tx1"/>
                          </a:solidFill>
                          <a:effectLst/>
                          <a:latin typeface="Arial" charset="0"/>
                          <a:cs typeface="Arial" charset="0"/>
                        </a:rPr>
                        <a:t>μ</a:t>
                      </a:r>
                      <a:r>
                        <a:rPr kumimoji="0" lang="en-US" altLang="en-US" sz="2000" b="0" i="0" u="none" strike="noStrike" cap="none" normalizeH="0" baseline="0" smtClean="0">
                          <a:ln>
                            <a:noFill/>
                          </a:ln>
                          <a:solidFill>
                            <a:schemeClr val="tx1"/>
                          </a:solidFill>
                          <a:effectLst/>
                          <a:latin typeface="Arial" charset="0"/>
                          <a:cs typeface="Arial" charset="0"/>
                        </a:rPr>
                        <a:t>m</a:t>
                      </a:r>
                      <a:r>
                        <a:rPr kumimoji="0" lang="en-US" altLang="en-US" sz="2000" b="0" i="0" u="none" strike="noStrike" cap="none" normalizeH="0" baseline="0" smtClean="0">
                          <a:ln>
                            <a:noFill/>
                          </a:ln>
                          <a:solidFill>
                            <a:schemeClr val="tx1"/>
                          </a:solidFill>
                          <a:effectLst/>
                          <a:latin typeface="Arial" charset="0"/>
                        </a:rPr>
                        <a:t>)</a:t>
                      </a:r>
                    </a:p>
                  </a:txBody>
                  <a:tcPr marT="45725" marB="45725"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176</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183</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105</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109</a:t>
                      </a:r>
                    </a:p>
                  </a:txBody>
                  <a:tcPr marT="45725" marB="45725"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9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Flux (10</a:t>
                      </a:r>
                      <a:r>
                        <a:rPr kumimoji="0" lang="en-US" altLang="en-US" sz="2000" b="0" i="0" u="none" strike="noStrike" cap="none" normalizeH="0" baseline="30000" smtClean="0">
                          <a:ln>
                            <a:noFill/>
                          </a:ln>
                          <a:solidFill>
                            <a:schemeClr val="tx1"/>
                          </a:solidFill>
                          <a:effectLst/>
                          <a:latin typeface="Arial" charset="0"/>
                        </a:rPr>
                        <a:t>11</a:t>
                      </a:r>
                      <a:r>
                        <a:rPr kumimoji="0" lang="en-US" altLang="en-US" sz="2000" b="0" i="0" u="none" strike="noStrike" cap="none" normalizeH="0" baseline="0" smtClean="0">
                          <a:ln>
                            <a:noFill/>
                          </a:ln>
                          <a:solidFill>
                            <a:schemeClr val="tx1"/>
                          </a:solidFill>
                          <a:effectLst/>
                          <a:latin typeface="Arial" charset="0"/>
                        </a:rPr>
                        <a:t> Ph/s) </a:t>
                      </a:r>
                      <a:endParaRPr kumimoji="0" lang="el-GR" altLang="en-US" sz="2000" b="0" i="0" u="none" strike="noStrike" cap="none" normalizeH="0" baseline="0" smtClean="0">
                        <a:ln>
                          <a:noFill/>
                        </a:ln>
                        <a:solidFill>
                          <a:schemeClr val="tx1"/>
                        </a:solidFill>
                        <a:effectLst/>
                        <a:latin typeface="Arial" charset="0"/>
                        <a:cs typeface="Arial" charset="0"/>
                      </a:endParaRPr>
                    </a:p>
                  </a:txBody>
                  <a:tcPr marT="45725" marB="45725"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3.0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2.1</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3.2</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2.0</a:t>
                      </a:r>
                    </a:p>
                  </a:txBody>
                  <a:tcPr marT="45725" marB="45725"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4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cs typeface="Arial" charset="0"/>
                        </a:rPr>
                        <a:t>Flicker (%/√Hz)</a:t>
                      </a:r>
                      <a:endParaRPr kumimoji="0" lang="el-GR" altLang="en-US" sz="2000" b="0" i="0" u="none" strike="noStrike" cap="none" normalizeH="0" baseline="0" smtClean="0">
                        <a:ln>
                          <a:noFill/>
                        </a:ln>
                        <a:solidFill>
                          <a:schemeClr val="tx1"/>
                        </a:solidFill>
                        <a:effectLst/>
                        <a:latin typeface="Arial" charset="0"/>
                        <a:cs typeface="Arial" charset="0"/>
                      </a:endParaRPr>
                    </a:p>
                  </a:txBody>
                  <a:tcPr marT="45725" marB="45725"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0.37</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0.66</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n/d</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0.37</a:t>
                      </a:r>
                    </a:p>
                  </a:txBody>
                  <a:tcPr marT="45725" marB="45725"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cs typeface="Arial" charset="0"/>
                        </a:rPr>
                        <a:t>aperture</a:t>
                      </a:r>
                      <a:endParaRPr kumimoji="0" lang="el-GR" altLang="en-US" sz="2000" b="0" i="0" u="none" strike="noStrike" cap="none" normalizeH="0" baseline="0" smtClean="0">
                        <a:ln>
                          <a:noFill/>
                        </a:ln>
                        <a:solidFill>
                          <a:schemeClr val="tx1"/>
                        </a:solidFill>
                        <a:effectLst/>
                        <a:latin typeface="Arial" charset="0"/>
                        <a:cs typeface="Arial" charset="0"/>
                      </a:endParaRPr>
                    </a:p>
                  </a:txBody>
                  <a:tcPr marT="45725" marB="45725"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100 </a:t>
                      </a:r>
                      <a:r>
                        <a:rPr kumimoji="0" lang="el-GR" altLang="en-US" sz="2000" b="0" i="0" u="none" strike="noStrike" cap="none" normalizeH="0" baseline="0" smtClean="0">
                          <a:ln>
                            <a:noFill/>
                          </a:ln>
                          <a:solidFill>
                            <a:schemeClr val="tx1"/>
                          </a:solidFill>
                          <a:effectLst/>
                          <a:latin typeface="Arial" charset="0"/>
                          <a:cs typeface="Arial" charset="0"/>
                        </a:rPr>
                        <a:t>μ</a:t>
                      </a:r>
                      <a:r>
                        <a:rPr kumimoji="0" lang="en-US" altLang="en-US" sz="2000" b="0" i="0" u="none" strike="noStrike" cap="none" normalizeH="0" baseline="0" smtClean="0">
                          <a:ln>
                            <a:noFill/>
                          </a:ln>
                          <a:solidFill>
                            <a:schemeClr val="tx1"/>
                          </a:solidFill>
                          <a:effectLst/>
                          <a:latin typeface="Arial" charset="0"/>
                        </a:rPr>
                        <a:t>m round</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100 </a:t>
                      </a:r>
                      <a:r>
                        <a:rPr kumimoji="0" lang="el-GR" altLang="en-US" sz="2000" b="0" i="0" u="none" strike="noStrike" cap="none" normalizeH="0" baseline="0" smtClean="0">
                          <a:ln>
                            <a:noFill/>
                          </a:ln>
                          <a:solidFill>
                            <a:schemeClr val="tx1"/>
                          </a:solidFill>
                          <a:effectLst/>
                          <a:latin typeface="Arial" charset="0"/>
                          <a:cs typeface="Arial" charset="0"/>
                        </a:rPr>
                        <a:t>μ</a:t>
                      </a:r>
                      <a:r>
                        <a:rPr kumimoji="0" lang="en-US" altLang="en-US" sz="2000" b="0" i="0" u="none" strike="noStrike" cap="none" normalizeH="0" baseline="0" smtClean="0">
                          <a:ln>
                            <a:noFill/>
                          </a:ln>
                          <a:solidFill>
                            <a:schemeClr val="tx1"/>
                          </a:solidFill>
                          <a:effectLst/>
                          <a:latin typeface="Arial" charset="0"/>
                          <a:cs typeface="Arial" charset="0"/>
                        </a:rPr>
                        <a:t>m </a:t>
                      </a:r>
                      <a:r>
                        <a:rPr kumimoji="0" lang="en-US" altLang="en-US" sz="2000" b="0" i="0" u="none" strike="noStrike" cap="none" normalizeH="0" baseline="0" smtClean="0">
                          <a:ln>
                            <a:noFill/>
                          </a:ln>
                          <a:solidFill>
                            <a:schemeClr val="tx1"/>
                          </a:solidFill>
                          <a:effectLst/>
                          <a:latin typeface="Arial" charset="0"/>
                        </a:rPr>
                        <a:t>square</a:t>
                      </a:r>
                    </a:p>
                  </a:txBody>
                  <a:tcPr marT="45725" marB="45725"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1047871">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cs typeface="Arial" charset="0"/>
                        </a:rPr>
                        <a:t>Unattenuated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cs typeface="Arial" charset="0"/>
                        </a:rPr>
                        <a:t>No aperture</a:t>
                      </a:r>
                      <a:endParaRPr kumimoji="0" lang="el-GR" altLang="en-US" sz="2400" b="0" i="0" u="none" strike="noStrike" cap="none" normalizeH="0" baseline="0" smtClean="0">
                        <a:ln>
                          <a:noFill/>
                        </a:ln>
                        <a:solidFill>
                          <a:schemeClr val="tx1"/>
                        </a:solidFill>
                        <a:effectLst/>
                        <a:latin typeface="Arial" charset="0"/>
                        <a:cs typeface="Arial" charset="0"/>
                      </a:endParaRPr>
                    </a:p>
                  </a:txBody>
                  <a:tcPr marT="45725" marB="45725"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990714">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cs typeface="Arial" charset="0"/>
                        </a:rPr>
                        <a:t>120 </a:t>
                      </a:r>
                      <a:r>
                        <a:rPr kumimoji="0" lang="el-GR" altLang="en-US" sz="2800" b="0" i="0" u="none" strike="noStrike" cap="none" normalizeH="0" baseline="0" smtClean="0">
                          <a:ln>
                            <a:noFill/>
                          </a:ln>
                          <a:solidFill>
                            <a:schemeClr val="tx1"/>
                          </a:solidFill>
                          <a:effectLst/>
                          <a:latin typeface="Arial" charset="0"/>
                          <a:cs typeface="Arial" charset="0"/>
                        </a:rPr>
                        <a:t>μ</a:t>
                      </a:r>
                      <a:r>
                        <a:rPr kumimoji="0" lang="en-US" altLang="en-US" sz="2800" b="0" i="0" u="none" strike="noStrike" cap="none" normalizeH="0" baseline="0" smtClean="0">
                          <a:ln>
                            <a:noFill/>
                          </a:ln>
                          <a:solidFill>
                            <a:schemeClr val="tx1"/>
                          </a:solidFill>
                          <a:effectLst/>
                          <a:latin typeface="Arial" charset="0"/>
                          <a:cs typeface="Arial" charset="0"/>
                        </a:rPr>
                        <a:t>m Cu</a:t>
                      </a:r>
                      <a:endParaRPr kumimoji="0" lang="el-GR" altLang="en-US" sz="2800" b="0" i="0" u="none" strike="noStrike" cap="none" normalizeH="0" baseline="0" smtClean="0">
                        <a:ln>
                          <a:noFill/>
                        </a:ln>
                        <a:solidFill>
                          <a:schemeClr val="tx1"/>
                        </a:solidFill>
                        <a:effectLst/>
                        <a:latin typeface="Arial" charset="0"/>
                        <a:cs typeface="Arial" charset="0"/>
                      </a:endParaRPr>
                    </a:p>
                  </a:txBody>
                  <a:tcPr marT="45725" marB="45725"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r>
            </a:tbl>
          </a:graphicData>
        </a:graphic>
      </p:graphicFrame>
      <p:pic>
        <p:nvPicPr>
          <p:cNvPr id="17460" name="Picture 275" descr="831_oldlattice_b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600" y="3941763"/>
            <a:ext cx="1371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1" name="Picture 276" descr="831_newlattice_b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3941763"/>
            <a:ext cx="13716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2" name="Picture 277" descr="1231_newlattice_brigh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3900" y="3941763"/>
            <a:ext cx="13716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3" name="Picture 278" descr="1231_oldlattice_brigh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3941763"/>
            <a:ext cx="13716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4" name="Picture 310" descr="831_newlattice_C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1300" y="5008563"/>
            <a:ext cx="13716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5" name="Picture 311" descr="831_oldlattice_C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2600" y="5008563"/>
            <a:ext cx="13716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6" name="Picture 315" descr="1231_newlattice_Cu"/>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03900" y="5008563"/>
            <a:ext cx="13716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7" name="Picture 316" descr="1231_oldlattice_Cu"/>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15200" y="5008563"/>
            <a:ext cx="13716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68" name="Text Box 320"/>
          <p:cNvSpPr txBox="1">
            <a:spLocks noChangeArrowheads="1"/>
          </p:cNvSpPr>
          <p:nvPr/>
        </p:nvSpPr>
        <p:spPr bwMode="auto">
          <a:xfrm>
            <a:off x="5727700" y="3900488"/>
            <a:ext cx="13589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800">
                <a:solidFill>
                  <a:srgbClr val="FFFFFF"/>
                </a:solidFill>
              </a:rPr>
              <a:t>apertures open to 400 </a:t>
            </a:r>
            <a:r>
              <a:rPr lang="el-GR" altLang="en-US" sz="800">
                <a:solidFill>
                  <a:srgbClr val="FFFFFF"/>
                </a:solidFill>
                <a:cs typeface="Arial" pitchFamily="34" charset="0"/>
              </a:rPr>
              <a:t>μ</a:t>
            </a:r>
            <a:r>
              <a:rPr lang="en-US" altLang="en-US" sz="800">
                <a:solidFill>
                  <a:srgbClr val="FFFFFF"/>
                </a:solidFill>
              </a:rPr>
              <a:t>m</a:t>
            </a:r>
          </a:p>
        </p:txBody>
      </p:sp>
      <p:sp>
        <p:nvSpPr>
          <p:cNvPr id="17469" name="Text Box 326"/>
          <p:cNvSpPr txBox="1">
            <a:spLocks noChangeArrowheads="1"/>
          </p:cNvSpPr>
          <p:nvPr/>
        </p:nvSpPr>
        <p:spPr bwMode="auto">
          <a:xfrm>
            <a:off x="304800" y="6096000"/>
            <a:ext cx="845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a:solidFill>
                  <a:srgbClr val="000000"/>
                </a:solidFill>
              </a:rPr>
              <a:t>11.1 keV, convergence slits “wide” (3 x 0.3 mRad), pixel = 0.83 </a:t>
            </a:r>
            <a:r>
              <a:rPr lang="el-GR" altLang="en-US" sz="1600">
                <a:solidFill>
                  <a:srgbClr val="000000"/>
                </a:solidFill>
                <a:cs typeface="Arial" pitchFamily="34" charset="0"/>
              </a:rPr>
              <a:t>μ</a:t>
            </a:r>
            <a:r>
              <a:rPr lang="en-US" altLang="en-US" sz="1600">
                <a:solidFill>
                  <a:srgbClr val="000000"/>
                </a:solidFill>
                <a:cs typeface="Arial" pitchFamily="34" charset="0"/>
              </a:rPr>
              <a:t>m, FWHM from knife edge</a:t>
            </a:r>
            <a:endParaRPr lang="el-GR" altLang="en-US" sz="1600">
              <a:solidFill>
                <a:srgbClr val="000000"/>
              </a:solidFill>
              <a:cs typeface="Arial" pitchFamily="34" charset="0"/>
            </a:endParaRPr>
          </a:p>
        </p:txBody>
      </p:sp>
    </p:spTree>
    <p:extLst>
      <p:ext uri="{BB962C8B-B14F-4D97-AF65-F5344CB8AC3E}">
        <p14:creationId xmlns:p14="http://schemas.microsoft.com/office/powerpoint/2010/main" val="317399147"/>
      </p:ext>
    </p:extLst>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t>Knife edge scans</a:t>
            </a:r>
          </a:p>
        </p:txBody>
      </p:sp>
      <p:pic>
        <p:nvPicPr>
          <p:cNvPr id="18435" name="Picture 22" descr="831_newlattice_horiz_int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3400"/>
            <a:ext cx="304323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24" descr="831_newlattice_hori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413" y="1828800"/>
            <a:ext cx="60975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5" descr="vpos_lom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667000"/>
            <a:ext cx="2239963"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26" descr="hpos_lom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752600"/>
            <a:ext cx="2239963"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Line 27"/>
          <p:cNvSpPr>
            <a:spLocks noChangeShapeType="1"/>
          </p:cNvSpPr>
          <p:nvPr/>
        </p:nvSpPr>
        <p:spPr bwMode="auto">
          <a:xfrm>
            <a:off x="381000" y="2133600"/>
            <a:ext cx="0" cy="15240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8440" name="Text Box 28"/>
          <p:cNvSpPr txBox="1">
            <a:spLocks noChangeArrowheads="1"/>
          </p:cNvSpPr>
          <p:nvPr/>
        </p:nvSpPr>
        <p:spPr bwMode="auto">
          <a:xfrm rot="-5400000">
            <a:off x="-76994" y="2804319"/>
            <a:ext cx="5810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b="1">
                <a:solidFill>
                  <a:srgbClr val="000000"/>
                </a:solidFill>
              </a:rPr>
              <a:t>3 mm</a:t>
            </a:r>
          </a:p>
        </p:txBody>
      </p:sp>
      <p:sp>
        <p:nvSpPr>
          <p:cNvPr id="18441" name="Text Box 29"/>
          <p:cNvSpPr txBox="1">
            <a:spLocks noChangeArrowheads="1"/>
          </p:cNvSpPr>
          <p:nvPr/>
        </p:nvSpPr>
        <p:spPr bwMode="auto">
          <a:xfrm>
            <a:off x="1600200" y="6019800"/>
            <a:ext cx="1846263"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a:solidFill>
                  <a:srgbClr val="000000"/>
                </a:solidFill>
              </a:rPr>
              <a:t>curve fit to integral</a:t>
            </a:r>
          </a:p>
        </p:txBody>
      </p:sp>
      <p:sp>
        <p:nvSpPr>
          <p:cNvPr id="18442" name="Text Box 30"/>
          <p:cNvSpPr txBox="1">
            <a:spLocks noChangeArrowheads="1"/>
          </p:cNvSpPr>
          <p:nvPr/>
        </p:nvSpPr>
        <p:spPr bwMode="auto">
          <a:xfrm>
            <a:off x="5257800" y="1447800"/>
            <a:ext cx="33020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a:solidFill>
                  <a:srgbClr val="000000"/>
                </a:solidFill>
              </a:rPr>
              <a:t>add residual to differentiated curve</a:t>
            </a:r>
          </a:p>
        </p:txBody>
      </p:sp>
      <p:sp>
        <p:nvSpPr>
          <p:cNvPr id="18443" name="Text Box 31"/>
          <p:cNvSpPr txBox="1">
            <a:spLocks noChangeArrowheads="1"/>
          </p:cNvSpPr>
          <p:nvPr/>
        </p:nvSpPr>
        <p:spPr bwMode="auto">
          <a:xfrm>
            <a:off x="381000" y="1295400"/>
            <a:ext cx="2352675"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a:solidFill>
                  <a:srgbClr val="000000"/>
                </a:solidFill>
              </a:rPr>
              <a:t>¼” tungsten carbide ball</a:t>
            </a:r>
          </a:p>
        </p:txBody>
      </p:sp>
      <p:pic>
        <p:nvPicPr>
          <p:cNvPr id="18444" name="Picture 32" descr="WC_ball"/>
          <p:cNvPicPr>
            <a:picLocks noChangeAspect="1" noChangeArrowheads="1"/>
          </p:cNvPicPr>
          <p:nvPr/>
        </p:nvPicPr>
        <p:blipFill>
          <a:blip r:embed="rId6">
            <a:lum bright="50000" contrast="60000"/>
            <a:extLst>
              <a:ext uri="{28A0092B-C50C-407E-A947-70E740481C1C}">
                <a14:useLocalDpi xmlns:a14="http://schemas.microsoft.com/office/drawing/2010/main" val="0"/>
              </a:ext>
            </a:extLst>
          </a:blip>
          <a:srcRect/>
          <a:stretch>
            <a:fillRect/>
          </a:stretch>
        </p:blipFill>
        <p:spPr bwMode="auto">
          <a:xfrm>
            <a:off x="762000" y="1981200"/>
            <a:ext cx="60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018718"/>
      </p:ext>
    </p:extLst>
  </p:cSld>
  <p:clrMapOvr>
    <a:masterClrMapping/>
  </p:clrMapOvr>
  <p:transition spd="slow"/>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1858"/>
          </a:xfrm>
        </p:spPr>
        <p:txBody>
          <a:bodyPr/>
          <a:lstStyle/>
          <a:p>
            <a:r>
              <a:rPr lang="en-US" dirty="0" smtClean="0">
                <a:solidFill>
                  <a:schemeClr val="tx1"/>
                </a:solidFill>
              </a:rPr>
              <a:t>8.3.1                 12.3.1</a:t>
            </a:r>
            <a:endParaRPr lang="en-US" dirty="0">
              <a:solidFill>
                <a:schemeClr val="tx1"/>
              </a:solidFill>
            </a:endParaRP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27607" r="21268"/>
          <a:stretch/>
        </p:blipFill>
        <p:spPr>
          <a:xfrm>
            <a:off x="0" y="760611"/>
            <a:ext cx="4572000" cy="6097389"/>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25460" r="23415"/>
          <a:stretch/>
        </p:blipFill>
        <p:spPr>
          <a:xfrm>
            <a:off x="4572000" y="760611"/>
            <a:ext cx="4572000" cy="6097389"/>
          </a:xfrm>
          <a:prstGeom prst="rect">
            <a:avLst/>
          </a:prstGeom>
        </p:spPr>
      </p:pic>
    </p:spTree>
    <p:extLst>
      <p:ext uri="{BB962C8B-B14F-4D97-AF65-F5344CB8AC3E}">
        <p14:creationId xmlns:p14="http://schemas.microsoft.com/office/powerpoint/2010/main" val="385087089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iff_1231"/>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7416800" y="1355725"/>
            <a:ext cx="9017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p:cNvSpPr txBox="1">
            <a:spLocks noChangeAspect="1" noChangeArrowheads="1"/>
          </p:cNvSpPr>
          <p:nvPr/>
        </p:nvSpPr>
        <p:spPr bwMode="auto">
          <a:xfrm rot="-5400000">
            <a:off x="7466806" y="3390107"/>
            <a:ext cx="2411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900" b="1">
                <a:solidFill>
                  <a:srgbClr val="000000"/>
                </a:solidFill>
              </a:rPr>
              <a:t>ADSC Quantum 315r</a:t>
            </a:r>
          </a:p>
        </p:txBody>
      </p:sp>
      <p:sp>
        <p:nvSpPr>
          <p:cNvPr id="15364" name="Rectangle 4"/>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65" name="AutoShape 5"/>
          <p:cNvSpPr>
            <a:spLocks noChangeAspect="1" noChangeArrowheads="1"/>
          </p:cNvSpPr>
          <p:nvPr/>
        </p:nvSpPr>
        <p:spPr bwMode="auto">
          <a:xfrm rot="-319694">
            <a:off x="3652838" y="3270250"/>
            <a:ext cx="2055812" cy="1104900"/>
          </a:xfrm>
          <a:custGeom>
            <a:avLst/>
            <a:gdLst>
              <a:gd name="T0" fmla="*/ 97832476 w 21600"/>
              <a:gd name="T1" fmla="*/ 0 h 21600"/>
              <a:gd name="T2" fmla="*/ 69334258 w 21600"/>
              <a:gd name="T3" fmla="*/ 6593849 h 21600"/>
              <a:gd name="T4" fmla="*/ 97832476 w 21600"/>
              <a:gd name="T5" fmla="*/ 10170758 h 21600"/>
              <a:gd name="T6" fmla="*/ 126330694 w 21600"/>
              <a:gd name="T7" fmla="*/ 6593849 h 21600"/>
              <a:gd name="T8" fmla="*/ 0 60000 65536"/>
              <a:gd name="T9" fmla="*/ 0 60000 65536"/>
              <a:gd name="T10" fmla="*/ 0 60000 65536"/>
              <a:gd name="T11" fmla="*/ 0 60000 65536"/>
              <a:gd name="T12" fmla="*/ 5234 w 21600"/>
              <a:gd name="T13" fmla="*/ 0 h 21600"/>
              <a:gd name="T14" fmla="*/ 16366 w 21600"/>
              <a:gd name="T15" fmla="*/ 4876 h 21600"/>
            </a:gdLst>
            <a:ahLst/>
            <a:cxnLst>
              <a:cxn ang="T8">
                <a:pos x="T0" y="T1"/>
              </a:cxn>
              <a:cxn ang="T9">
                <a:pos x="T2" y="T3"/>
              </a:cxn>
              <a:cxn ang="T10">
                <a:pos x="T4" y="T5"/>
              </a:cxn>
              <a:cxn ang="T11">
                <a:pos x="T6" y="T7"/>
              </a:cxn>
            </a:cxnLst>
            <a:rect l="T12" t="T13" r="T14" b="T15"/>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lnTo>
                  <a:pt x="8345" y="4337"/>
                </a:lnTo>
                <a:close/>
              </a:path>
            </a:pathLst>
          </a:custGeom>
          <a:solidFill>
            <a:srgbClr val="33CCCC"/>
          </a:solidFill>
          <a:ln w="9525">
            <a:round/>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endParaRPr>
          </a:p>
        </p:txBody>
      </p:sp>
      <p:sp>
        <p:nvSpPr>
          <p:cNvPr id="15366" name="Rectangle 6"/>
          <p:cNvSpPr>
            <a:spLocks noChangeArrowheads="1"/>
          </p:cNvSpPr>
          <p:nvPr/>
        </p:nvSpPr>
        <p:spPr bwMode="auto">
          <a:xfrm rot="-249808">
            <a:off x="3298825" y="3505200"/>
            <a:ext cx="1349375" cy="61913"/>
          </a:xfrm>
          <a:prstGeom prst="rect">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67" name="Rectangle 7"/>
          <p:cNvSpPr>
            <a:spLocks noGrp="1" noChangeArrowheads="1"/>
          </p:cNvSpPr>
          <p:nvPr>
            <p:ph type="title" idx="4294967295"/>
          </p:nvPr>
        </p:nvSpPr>
        <p:spPr>
          <a:xfrm>
            <a:off x="685800" y="0"/>
            <a:ext cx="7772400" cy="1143000"/>
          </a:xfrm>
        </p:spPr>
        <p:txBody>
          <a:bodyPr/>
          <a:lstStyle/>
          <a:p>
            <a:pPr eaLnBrk="1" hangingPunct="1"/>
            <a:r>
              <a:rPr lang="en-US" altLang="en-US" smtClean="0"/>
              <a:t>ALS 8.3.1 optics</a:t>
            </a:r>
          </a:p>
        </p:txBody>
      </p:sp>
      <p:pic>
        <p:nvPicPr>
          <p:cNvPr id="15368" name="Picture 8" descr="suprbend_w"/>
          <p:cNvPicPr>
            <a:picLocks noChangeAspect="1" noChangeArrowheads="1"/>
          </p:cNvPicPr>
          <p:nvPr/>
        </p:nvPicPr>
        <p:blipFill>
          <a:blip r:embed="rId4"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Rectangle 9"/>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5"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70" name="AutoShape 10"/>
          <p:cNvSpPr>
            <a:spLocks noChangeAspect="1" noChangeArrowheads="1"/>
          </p:cNvSpPr>
          <p:nvPr/>
        </p:nvSpPr>
        <p:spPr bwMode="auto">
          <a:xfrm rot="10500000">
            <a:off x="1878013" y="3432175"/>
            <a:ext cx="1309687" cy="484188"/>
          </a:xfrm>
          <a:custGeom>
            <a:avLst/>
            <a:gdLst>
              <a:gd name="T0" fmla="*/ 39705587 w 21600"/>
              <a:gd name="T1" fmla="*/ 0 h 21600"/>
              <a:gd name="T2" fmla="*/ 21271863 w 21600"/>
              <a:gd name="T3" fmla="*/ 1393385 h 21600"/>
              <a:gd name="T4" fmla="*/ 39705587 w 21600"/>
              <a:gd name="T5" fmla="*/ 1342635 h 21600"/>
              <a:gd name="T6" fmla="*/ 58139249 w 21600"/>
              <a:gd name="T7" fmla="*/ 1393385 h 21600"/>
              <a:gd name="T8" fmla="*/ 0 60000 65536"/>
              <a:gd name="T9" fmla="*/ 0 60000 65536"/>
              <a:gd name="T10" fmla="*/ 0 60000 65536"/>
              <a:gd name="T11" fmla="*/ 0 60000 65536"/>
              <a:gd name="T12" fmla="*/ 3401 w 21600"/>
              <a:gd name="T13" fmla="*/ 0 h 21600"/>
              <a:gd name="T14" fmla="*/ 18199 w 21600"/>
              <a:gd name="T15" fmla="*/ 4879 h 21600"/>
            </a:gdLst>
            <a:ahLst/>
            <a:cxnLst>
              <a:cxn ang="T8">
                <a:pos x="T0" y="T1"/>
              </a:cxn>
              <a:cxn ang="T9">
                <a:pos x="T2" y="T3"/>
              </a:cxn>
              <a:cxn ang="T10">
                <a:pos x="T4" y="T5"/>
              </a:cxn>
              <a:cxn ang="T11">
                <a:pos x="T6" y="T7"/>
              </a:cxn>
            </a:cxnLst>
            <a:rect l="T12" t="T13" r="T14" b="T15"/>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lnTo>
                  <a:pt x="6494" y="3906"/>
                </a:lnTo>
                <a:close/>
              </a:path>
            </a:pathLst>
          </a:custGeom>
          <a:solidFill>
            <a:srgbClr val="3366FF"/>
          </a:solidFill>
          <a:ln w="9525">
            <a:round/>
            <a:headEnd/>
            <a:tailEnd/>
          </a:ln>
          <a:effectLst/>
          <a:scene3d>
            <a:camera prst="legacyPerspectiveBottom">
              <a:rot lat="20699996"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endParaRPr>
          </a:p>
        </p:txBody>
      </p:sp>
      <p:grpSp>
        <p:nvGrpSpPr>
          <p:cNvPr id="15371" name="Group 11"/>
          <p:cNvGrpSpPr>
            <a:grpSpLocks/>
          </p:cNvGrpSpPr>
          <p:nvPr/>
        </p:nvGrpSpPr>
        <p:grpSpPr bwMode="auto">
          <a:xfrm>
            <a:off x="6413500" y="2738438"/>
            <a:ext cx="1387475" cy="2276475"/>
            <a:chOff x="2962" y="1779"/>
            <a:chExt cx="874" cy="1434"/>
          </a:xfrm>
        </p:grpSpPr>
        <p:pic>
          <p:nvPicPr>
            <p:cNvPr id="15401" name="Picture 12" descr="xtal_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02"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403"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404"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405"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15372" name="Text Box 17"/>
          <p:cNvSpPr txBox="1">
            <a:spLocks noChangeAspect="1" noChangeArrowheads="1"/>
          </p:cNvSpPr>
          <p:nvPr/>
        </p:nvSpPr>
        <p:spPr bwMode="auto">
          <a:xfrm>
            <a:off x="650875" y="1400175"/>
            <a:ext cx="1428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100" b="1">
                <a:solidFill>
                  <a:srgbClr val="000000"/>
                </a:solidFill>
              </a:rPr>
              <a:t>Superbend</a:t>
            </a:r>
          </a:p>
        </p:txBody>
      </p:sp>
      <p:sp>
        <p:nvSpPr>
          <p:cNvPr id="15373" name="Text Box 18"/>
          <p:cNvSpPr txBox="1">
            <a:spLocks noChangeAspect="1" noChangeArrowheads="1"/>
          </p:cNvSpPr>
          <p:nvPr/>
        </p:nvSpPr>
        <p:spPr bwMode="auto">
          <a:xfrm>
            <a:off x="1843088" y="1676400"/>
            <a:ext cx="1812925"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800" b="1">
                <a:solidFill>
                  <a:srgbClr val="000000"/>
                </a:solidFill>
              </a:rPr>
              <a:t>Pt &amp; Rh </a:t>
            </a:r>
          </a:p>
          <a:p>
            <a:pPr algn="ctr">
              <a:spcBef>
                <a:spcPct val="0"/>
              </a:spcBef>
              <a:buFontTx/>
              <a:buNone/>
            </a:pPr>
            <a:r>
              <a:rPr lang="en-US" altLang="en-US" sz="1800" b="1">
                <a:solidFill>
                  <a:srgbClr val="000000"/>
                </a:solidFill>
              </a:rPr>
              <a:t>on invar</a:t>
            </a:r>
          </a:p>
          <a:p>
            <a:pPr algn="ctr">
              <a:spcBef>
                <a:spcPct val="0"/>
              </a:spcBef>
              <a:buFontTx/>
              <a:buNone/>
            </a:pPr>
            <a:r>
              <a:rPr lang="en-US" altLang="en-US" sz="1800" b="1">
                <a:solidFill>
                  <a:srgbClr val="000000"/>
                </a:solidFill>
              </a:rPr>
              <a:t>Plane</a:t>
            </a:r>
          </a:p>
          <a:p>
            <a:pPr algn="ctr">
              <a:spcBef>
                <a:spcPct val="0"/>
              </a:spcBef>
              <a:buFontTx/>
              <a:buNone/>
            </a:pPr>
            <a:r>
              <a:rPr lang="en-US" altLang="en-US" sz="1800" b="1">
                <a:solidFill>
                  <a:srgbClr val="000000"/>
                </a:solidFill>
              </a:rPr>
              <a:t>Parabolic</a:t>
            </a:r>
          </a:p>
          <a:p>
            <a:pPr algn="ctr">
              <a:spcBef>
                <a:spcPct val="0"/>
              </a:spcBef>
              <a:buFontTx/>
              <a:buNone/>
            </a:pPr>
            <a:r>
              <a:rPr lang="en-US" altLang="en-US" sz="1800" b="1">
                <a:solidFill>
                  <a:srgbClr val="000000"/>
                </a:solidFill>
              </a:rPr>
              <a:t>M1 mirror</a:t>
            </a:r>
          </a:p>
        </p:txBody>
      </p:sp>
      <p:sp>
        <p:nvSpPr>
          <p:cNvPr id="15374" name="Text Box 19"/>
          <p:cNvSpPr txBox="1">
            <a:spLocks noChangeAspect="1" noChangeArrowheads="1"/>
          </p:cNvSpPr>
          <p:nvPr/>
        </p:nvSpPr>
        <p:spPr bwMode="auto">
          <a:xfrm>
            <a:off x="3683000" y="1676400"/>
            <a:ext cx="1203325"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800" b="1">
                <a:solidFill>
                  <a:srgbClr val="000000"/>
                </a:solidFill>
              </a:rPr>
              <a:t>Pt &amp; Rh </a:t>
            </a:r>
          </a:p>
          <a:p>
            <a:pPr algn="ctr">
              <a:spcBef>
                <a:spcPct val="0"/>
              </a:spcBef>
              <a:buFontTx/>
              <a:buNone/>
            </a:pPr>
            <a:r>
              <a:rPr lang="en-US" altLang="en-US" sz="1800" b="1">
                <a:solidFill>
                  <a:srgbClr val="000000"/>
                </a:solidFill>
              </a:rPr>
              <a:t>on Si</a:t>
            </a:r>
          </a:p>
          <a:p>
            <a:pPr algn="ctr">
              <a:spcBef>
                <a:spcPct val="0"/>
              </a:spcBef>
              <a:buFontTx/>
              <a:buNone/>
            </a:pPr>
            <a:r>
              <a:rPr lang="en-US" altLang="en-US" sz="1800" b="1">
                <a:solidFill>
                  <a:srgbClr val="000000"/>
                </a:solidFill>
              </a:rPr>
              <a:t>Torroidal</a:t>
            </a:r>
          </a:p>
          <a:p>
            <a:pPr algn="ctr">
              <a:spcBef>
                <a:spcPct val="0"/>
              </a:spcBef>
              <a:buFontTx/>
              <a:buNone/>
            </a:pPr>
            <a:r>
              <a:rPr lang="en-US" altLang="en-US" sz="1800" b="1">
                <a:solidFill>
                  <a:srgbClr val="000000"/>
                </a:solidFill>
              </a:rPr>
              <a:t>M2 mirror</a:t>
            </a:r>
          </a:p>
        </p:txBody>
      </p:sp>
      <p:sp>
        <p:nvSpPr>
          <p:cNvPr id="15375" name="Text Box 20"/>
          <p:cNvSpPr txBox="1">
            <a:spLocks noChangeAspect="1" noChangeArrowheads="1"/>
          </p:cNvSpPr>
          <p:nvPr/>
        </p:nvSpPr>
        <p:spPr bwMode="auto">
          <a:xfrm>
            <a:off x="2447925" y="4481513"/>
            <a:ext cx="1787525" cy="83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800" b="1">
                <a:solidFill>
                  <a:srgbClr val="000000"/>
                </a:solidFill>
              </a:rPr>
              <a:t>two flat</a:t>
            </a:r>
          </a:p>
          <a:p>
            <a:pPr algn="ctr">
              <a:spcBef>
                <a:spcPct val="0"/>
              </a:spcBef>
              <a:buFontTx/>
              <a:buNone/>
            </a:pPr>
            <a:r>
              <a:rPr lang="en-US" altLang="en-US" sz="1800" b="1">
                <a:solidFill>
                  <a:srgbClr val="000000"/>
                </a:solidFill>
              </a:rPr>
              <a:t>Si(111)</a:t>
            </a:r>
          </a:p>
          <a:p>
            <a:pPr algn="ctr">
              <a:spcBef>
                <a:spcPct val="0"/>
              </a:spcBef>
              <a:buFontTx/>
              <a:buNone/>
            </a:pPr>
            <a:r>
              <a:rPr lang="en-US" altLang="en-US" sz="1800" b="1">
                <a:solidFill>
                  <a:srgbClr val="000000"/>
                </a:solidFill>
              </a:rPr>
              <a:t>monochromator</a:t>
            </a:r>
          </a:p>
        </p:txBody>
      </p:sp>
      <p:sp>
        <p:nvSpPr>
          <p:cNvPr id="15376"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700" b="1">
                <a:solidFill>
                  <a:srgbClr val="000000"/>
                </a:solidFill>
              </a:rPr>
              <a:t>Protein Crystal</a:t>
            </a:r>
          </a:p>
        </p:txBody>
      </p:sp>
      <p:sp>
        <p:nvSpPr>
          <p:cNvPr id="15377"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78"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79" name="Rectangle 24"/>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0" name="Rectangle 25"/>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1" name="Line 26"/>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82" name="Line 27"/>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83" name="AutoShape 28"/>
          <p:cNvSpPr>
            <a:spLocks noChangeArrowheads="1"/>
          </p:cNvSpPr>
          <p:nvPr/>
        </p:nvSpPr>
        <p:spPr bwMode="auto">
          <a:xfrm rot="-5400000">
            <a:off x="2073275" y="3463925"/>
            <a:ext cx="82550" cy="825500"/>
          </a:xfrm>
          <a:prstGeom prst="triangle">
            <a:avLst>
              <a:gd name="adj" fmla="val 50000"/>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4" name="Rectangle 29"/>
          <p:cNvSpPr>
            <a:spLocks noChangeArrowheads="1"/>
          </p:cNvSpPr>
          <p:nvPr/>
        </p:nvSpPr>
        <p:spPr bwMode="auto">
          <a:xfrm rot="-733861">
            <a:off x="2517775" y="3759200"/>
            <a:ext cx="787400" cy="69850"/>
          </a:xfrm>
          <a:prstGeom prst="rect">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5" name="Rectangle 30"/>
          <p:cNvSpPr>
            <a:spLocks noChangeArrowheads="1"/>
          </p:cNvSpPr>
          <p:nvPr/>
        </p:nvSpPr>
        <p:spPr bwMode="auto">
          <a:xfrm rot="-3648441">
            <a:off x="3206750" y="3613150"/>
            <a:ext cx="214313" cy="68263"/>
          </a:xfrm>
          <a:prstGeom prst="rect">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6" name="Rectangle 31"/>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5"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7" name="AutoShape 32"/>
          <p:cNvSpPr>
            <a:spLocks noChangeArrowheads="1"/>
          </p:cNvSpPr>
          <p:nvPr/>
        </p:nvSpPr>
        <p:spPr bwMode="auto">
          <a:xfrm rot="-5400000">
            <a:off x="5665787" y="2432051"/>
            <a:ext cx="68263" cy="2112962"/>
          </a:xfrm>
          <a:custGeom>
            <a:avLst/>
            <a:gdLst>
              <a:gd name="T0" fmla="*/ 188766 w 21600"/>
              <a:gd name="T1" fmla="*/ 103347417 h 21600"/>
              <a:gd name="T2" fmla="*/ 107868 w 21600"/>
              <a:gd name="T3" fmla="*/ 206694834 h 21600"/>
              <a:gd name="T4" fmla="*/ 26967 w 21600"/>
              <a:gd name="T5" fmla="*/ 103347417 h 21600"/>
              <a:gd name="T6" fmla="*/ 10786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388" name="Text Box 33"/>
          <p:cNvSpPr txBox="1">
            <a:spLocks noChangeAspect="1" noChangeArrowheads="1"/>
          </p:cNvSpPr>
          <p:nvPr/>
        </p:nvSpPr>
        <p:spPr bwMode="auto">
          <a:xfrm>
            <a:off x="5057775" y="1676400"/>
            <a:ext cx="90011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700" b="1">
                <a:solidFill>
                  <a:srgbClr val="000000"/>
                </a:solidFill>
              </a:rPr>
              <a:t>100 </a:t>
            </a:r>
            <a:r>
              <a:rPr lang="el-GR" altLang="en-US" sz="1700" b="1">
                <a:solidFill>
                  <a:srgbClr val="000000"/>
                </a:solidFill>
                <a:cs typeface="Arial" pitchFamily="34" charset="0"/>
              </a:rPr>
              <a:t>μ</a:t>
            </a:r>
            <a:r>
              <a:rPr lang="en-US" altLang="en-US" sz="1700" b="1">
                <a:solidFill>
                  <a:srgbClr val="000000"/>
                </a:solidFill>
                <a:cs typeface="Arial" pitchFamily="34" charset="0"/>
              </a:rPr>
              <a:t>m</a:t>
            </a:r>
            <a:endParaRPr lang="el-GR" altLang="en-US" sz="1700" b="1">
              <a:solidFill>
                <a:srgbClr val="000000"/>
              </a:solidFill>
              <a:cs typeface="Arial" pitchFamily="34" charset="0"/>
            </a:endParaRPr>
          </a:p>
          <a:p>
            <a:pPr algn="ctr">
              <a:spcBef>
                <a:spcPct val="0"/>
              </a:spcBef>
              <a:buFontTx/>
              <a:buNone/>
            </a:pPr>
            <a:r>
              <a:rPr lang="en-US" altLang="en-US" sz="1700" b="1">
                <a:solidFill>
                  <a:srgbClr val="000000"/>
                </a:solidFill>
              </a:rPr>
              <a:t>aperture</a:t>
            </a:r>
          </a:p>
        </p:txBody>
      </p:sp>
      <p:sp>
        <p:nvSpPr>
          <p:cNvPr id="15389" name="Text Box 34"/>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700" b="1">
                <a:solidFill>
                  <a:srgbClr val="000000"/>
                </a:solidFill>
              </a:rPr>
              <a:t>Scatter</a:t>
            </a:r>
          </a:p>
          <a:p>
            <a:pPr algn="ctr">
              <a:spcBef>
                <a:spcPct val="0"/>
              </a:spcBef>
              <a:buFontTx/>
              <a:buNone/>
            </a:pPr>
            <a:r>
              <a:rPr lang="en-US" altLang="en-US" sz="1700" b="1">
                <a:solidFill>
                  <a:srgbClr val="000000"/>
                </a:solidFill>
              </a:rPr>
              <a:t>guard</a:t>
            </a:r>
          </a:p>
        </p:txBody>
      </p:sp>
      <p:sp>
        <p:nvSpPr>
          <p:cNvPr id="15390" name="Line 35"/>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91" name="Line 36"/>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92" name="Line 37"/>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93" name="Line 38"/>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94" name="Line 39"/>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95" name="Rectangle 40"/>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96" name="Rectangle 41"/>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97" name="Rectangle 42"/>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98" name="Text Box 43"/>
          <p:cNvSpPr txBox="1">
            <a:spLocks noChangeAspect="1" noChangeArrowheads="1"/>
          </p:cNvSpPr>
          <p:nvPr/>
        </p:nvSpPr>
        <p:spPr bwMode="auto">
          <a:xfrm>
            <a:off x="3967163" y="4129088"/>
            <a:ext cx="14446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800" b="1">
                <a:solidFill>
                  <a:srgbClr val="000000"/>
                </a:solidFill>
              </a:rPr>
              <a:t>convergence</a:t>
            </a:r>
          </a:p>
          <a:p>
            <a:pPr algn="ctr">
              <a:spcBef>
                <a:spcPct val="0"/>
              </a:spcBef>
              <a:buFontTx/>
              <a:buNone/>
            </a:pPr>
            <a:r>
              <a:rPr lang="en-US" altLang="en-US" sz="1800" b="1">
                <a:solidFill>
                  <a:srgbClr val="000000"/>
                </a:solidFill>
              </a:rPr>
              <a:t>angle slits</a:t>
            </a:r>
          </a:p>
        </p:txBody>
      </p:sp>
      <p:sp>
        <p:nvSpPr>
          <p:cNvPr id="15399" name="Line 44"/>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400" name="Text Box 45"/>
          <p:cNvSpPr txBox="1">
            <a:spLocks noChangeArrowheads="1"/>
          </p:cNvSpPr>
          <p:nvPr/>
        </p:nvSpPr>
        <p:spPr bwMode="auto">
          <a:xfrm>
            <a:off x="0" y="6415088"/>
            <a:ext cx="6697663"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300">
                <a:solidFill>
                  <a:srgbClr val="000000"/>
                </a:solidFill>
              </a:rPr>
              <a:t>MacDowell et. al. (2004) </a:t>
            </a:r>
            <a:r>
              <a:rPr lang="en-US" altLang="en-US" sz="2300" i="1">
                <a:solidFill>
                  <a:srgbClr val="000000"/>
                </a:solidFill>
              </a:rPr>
              <a:t>J. Sync. Rad.</a:t>
            </a:r>
            <a:r>
              <a:rPr lang="en-US" altLang="en-US" sz="2300">
                <a:solidFill>
                  <a:srgbClr val="000000"/>
                </a:solidFill>
              </a:rPr>
              <a:t> </a:t>
            </a:r>
            <a:r>
              <a:rPr lang="en-US" altLang="en-US" sz="2300" b="1">
                <a:solidFill>
                  <a:srgbClr val="000000"/>
                </a:solidFill>
              </a:rPr>
              <a:t>11</a:t>
            </a:r>
            <a:r>
              <a:rPr lang="en-US" altLang="en-US" sz="2300">
                <a:solidFill>
                  <a:srgbClr val="000000"/>
                </a:solidFill>
              </a:rPr>
              <a:t> 447-455</a:t>
            </a:r>
          </a:p>
        </p:txBody>
      </p:sp>
    </p:spTree>
    <p:extLst>
      <p:ext uri="{BB962C8B-B14F-4D97-AF65-F5344CB8AC3E}">
        <p14:creationId xmlns:p14="http://schemas.microsoft.com/office/powerpoint/2010/main" val="3292719613"/>
      </p:ext>
    </p:extLst>
  </p:cSld>
  <p:clrMapOvr>
    <a:masterClrMapping/>
  </p:clrMapOvr>
  <p:transition spd="slow">
    <p:wipe dir="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iff_1231"/>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7416800" y="1355725"/>
            <a:ext cx="9017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p:cNvSpPr txBox="1">
            <a:spLocks noChangeAspect="1" noChangeArrowheads="1"/>
          </p:cNvSpPr>
          <p:nvPr/>
        </p:nvSpPr>
        <p:spPr bwMode="auto">
          <a:xfrm rot="-5400000">
            <a:off x="7466806" y="3390107"/>
            <a:ext cx="2411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900" b="1">
                <a:solidFill>
                  <a:srgbClr val="000000"/>
                </a:solidFill>
              </a:rPr>
              <a:t>ADSC Quantum 315r</a:t>
            </a:r>
          </a:p>
        </p:txBody>
      </p:sp>
      <p:sp>
        <p:nvSpPr>
          <p:cNvPr id="15364" name="Rectangle 4"/>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65" name="AutoShape 5"/>
          <p:cNvSpPr>
            <a:spLocks noChangeAspect="1" noChangeArrowheads="1"/>
          </p:cNvSpPr>
          <p:nvPr/>
        </p:nvSpPr>
        <p:spPr bwMode="auto">
          <a:xfrm rot="-319694">
            <a:off x="3652838" y="3270250"/>
            <a:ext cx="2055812" cy="1104900"/>
          </a:xfrm>
          <a:custGeom>
            <a:avLst/>
            <a:gdLst>
              <a:gd name="T0" fmla="*/ 97832476 w 21600"/>
              <a:gd name="T1" fmla="*/ 0 h 21600"/>
              <a:gd name="T2" fmla="*/ 69334258 w 21600"/>
              <a:gd name="T3" fmla="*/ 6593849 h 21600"/>
              <a:gd name="T4" fmla="*/ 97832476 w 21600"/>
              <a:gd name="T5" fmla="*/ 10170758 h 21600"/>
              <a:gd name="T6" fmla="*/ 126330694 w 21600"/>
              <a:gd name="T7" fmla="*/ 6593849 h 21600"/>
              <a:gd name="T8" fmla="*/ 0 60000 65536"/>
              <a:gd name="T9" fmla="*/ 0 60000 65536"/>
              <a:gd name="T10" fmla="*/ 0 60000 65536"/>
              <a:gd name="T11" fmla="*/ 0 60000 65536"/>
              <a:gd name="T12" fmla="*/ 5234 w 21600"/>
              <a:gd name="T13" fmla="*/ 0 h 21600"/>
              <a:gd name="T14" fmla="*/ 16366 w 21600"/>
              <a:gd name="T15" fmla="*/ 4876 h 21600"/>
            </a:gdLst>
            <a:ahLst/>
            <a:cxnLst>
              <a:cxn ang="T8">
                <a:pos x="T0" y="T1"/>
              </a:cxn>
              <a:cxn ang="T9">
                <a:pos x="T2" y="T3"/>
              </a:cxn>
              <a:cxn ang="T10">
                <a:pos x="T4" y="T5"/>
              </a:cxn>
              <a:cxn ang="T11">
                <a:pos x="T6" y="T7"/>
              </a:cxn>
            </a:cxnLst>
            <a:rect l="T12" t="T13" r="T14" b="T15"/>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lnTo>
                  <a:pt x="8345" y="4337"/>
                </a:lnTo>
                <a:close/>
              </a:path>
            </a:pathLst>
          </a:custGeom>
          <a:solidFill>
            <a:srgbClr val="33CCCC"/>
          </a:solidFill>
          <a:ln w="9525">
            <a:round/>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endParaRPr>
          </a:p>
        </p:txBody>
      </p:sp>
      <p:sp>
        <p:nvSpPr>
          <p:cNvPr id="15366" name="Rectangle 6"/>
          <p:cNvSpPr>
            <a:spLocks noChangeArrowheads="1"/>
          </p:cNvSpPr>
          <p:nvPr/>
        </p:nvSpPr>
        <p:spPr bwMode="auto">
          <a:xfrm rot="-249808">
            <a:off x="3298825" y="3505200"/>
            <a:ext cx="1349375" cy="61913"/>
          </a:xfrm>
          <a:prstGeom prst="rect">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67" name="Rectangle 7"/>
          <p:cNvSpPr>
            <a:spLocks noGrp="1" noChangeArrowheads="1"/>
          </p:cNvSpPr>
          <p:nvPr>
            <p:ph type="title" idx="4294967295"/>
          </p:nvPr>
        </p:nvSpPr>
        <p:spPr>
          <a:xfrm>
            <a:off x="685800" y="0"/>
            <a:ext cx="7772400" cy="1143000"/>
          </a:xfrm>
        </p:spPr>
        <p:txBody>
          <a:bodyPr/>
          <a:lstStyle/>
          <a:p>
            <a:pPr eaLnBrk="1" hangingPunct="1"/>
            <a:r>
              <a:rPr lang="en-US" altLang="en-US" dirty="0" smtClean="0"/>
              <a:t>ALS </a:t>
            </a:r>
            <a:r>
              <a:rPr lang="en-US" altLang="en-US" dirty="0" smtClean="0"/>
              <a:t>12.3.1 </a:t>
            </a:r>
            <a:r>
              <a:rPr lang="en-US" altLang="en-US" dirty="0" smtClean="0"/>
              <a:t>optics</a:t>
            </a:r>
          </a:p>
        </p:txBody>
      </p:sp>
      <p:pic>
        <p:nvPicPr>
          <p:cNvPr id="15368" name="Picture 8" descr="suprbend_w"/>
          <p:cNvPicPr>
            <a:picLocks noChangeAspect="1" noChangeArrowheads="1"/>
          </p:cNvPicPr>
          <p:nvPr/>
        </p:nvPicPr>
        <p:blipFill>
          <a:blip r:embed="rId4"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Rectangle 9"/>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5"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70" name="AutoShape 10"/>
          <p:cNvSpPr>
            <a:spLocks noChangeAspect="1" noChangeArrowheads="1"/>
          </p:cNvSpPr>
          <p:nvPr/>
        </p:nvSpPr>
        <p:spPr bwMode="auto">
          <a:xfrm rot="10500000">
            <a:off x="1878013" y="3432175"/>
            <a:ext cx="1309687" cy="484188"/>
          </a:xfrm>
          <a:custGeom>
            <a:avLst/>
            <a:gdLst>
              <a:gd name="T0" fmla="*/ 39705587 w 21600"/>
              <a:gd name="T1" fmla="*/ 0 h 21600"/>
              <a:gd name="T2" fmla="*/ 21271863 w 21600"/>
              <a:gd name="T3" fmla="*/ 1393385 h 21600"/>
              <a:gd name="T4" fmla="*/ 39705587 w 21600"/>
              <a:gd name="T5" fmla="*/ 1342635 h 21600"/>
              <a:gd name="T6" fmla="*/ 58139249 w 21600"/>
              <a:gd name="T7" fmla="*/ 1393385 h 21600"/>
              <a:gd name="T8" fmla="*/ 0 60000 65536"/>
              <a:gd name="T9" fmla="*/ 0 60000 65536"/>
              <a:gd name="T10" fmla="*/ 0 60000 65536"/>
              <a:gd name="T11" fmla="*/ 0 60000 65536"/>
              <a:gd name="T12" fmla="*/ 3401 w 21600"/>
              <a:gd name="T13" fmla="*/ 0 h 21600"/>
              <a:gd name="T14" fmla="*/ 18199 w 21600"/>
              <a:gd name="T15" fmla="*/ 4879 h 21600"/>
            </a:gdLst>
            <a:ahLst/>
            <a:cxnLst>
              <a:cxn ang="T8">
                <a:pos x="T0" y="T1"/>
              </a:cxn>
              <a:cxn ang="T9">
                <a:pos x="T2" y="T3"/>
              </a:cxn>
              <a:cxn ang="T10">
                <a:pos x="T4" y="T5"/>
              </a:cxn>
              <a:cxn ang="T11">
                <a:pos x="T6" y="T7"/>
              </a:cxn>
            </a:cxnLst>
            <a:rect l="T12" t="T13" r="T14" b="T15"/>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lnTo>
                  <a:pt x="6494" y="3906"/>
                </a:lnTo>
                <a:close/>
              </a:path>
            </a:pathLst>
          </a:custGeom>
          <a:solidFill>
            <a:srgbClr val="3366FF"/>
          </a:solidFill>
          <a:ln w="9525">
            <a:round/>
            <a:headEnd/>
            <a:tailEnd/>
          </a:ln>
          <a:effectLst/>
          <a:scene3d>
            <a:camera prst="legacyPerspectiveBottom">
              <a:rot lat="20699996"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endParaRPr>
          </a:p>
        </p:txBody>
      </p:sp>
      <p:grpSp>
        <p:nvGrpSpPr>
          <p:cNvPr id="15371" name="Group 11"/>
          <p:cNvGrpSpPr>
            <a:grpSpLocks/>
          </p:cNvGrpSpPr>
          <p:nvPr/>
        </p:nvGrpSpPr>
        <p:grpSpPr bwMode="auto">
          <a:xfrm>
            <a:off x="6413500" y="2738438"/>
            <a:ext cx="1387475" cy="2276475"/>
            <a:chOff x="2962" y="1779"/>
            <a:chExt cx="874" cy="1434"/>
          </a:xfrm>
        </p:grpSpPr>
        <p:pic>
          <p:nvPicPr>
            <p:cNvPr id="15401" name="Picture 12" descr="xtal_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02"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403"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404"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405"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15372" name="Text Box 17"/>
          <p:cNvSpPr txBox="1">
            <a:spLocks noChangeAspect="1" noChangeArrowheads="1"/>
          </p:cNvSpPr>
          <p:nvPr/>
        </p:nvSpPr>
        <p:spPr bwMode="auto">
          <a:xfrm>
            <a:off x="650875" y="1400175"/>
            <a:ext cx="1428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100" b="1">
                <a:solidFill>
                  <a:srgbClr val="000000"/>
                </a:solidFill>
              </a:rPr>
              <a:t>Superbend</a:t>
            </a:r>
          </a:p>
        </p:txBody>
      </p:sp>
      <p:sp>
        <p:nvSpPr>
          <p:cNvPr id="15373" name="Text Box 18"/>
          <p:cNvSpPr txBox="1">
            <a:spLocks noChangeAspect="1" noChangeArrowheads="1"/>
          </p:cNvSpPr>
          <p:nvPr/>
        </p:nvSpPr>
        <p:spPr bwMode="auto">
          <a:xfrm>
            <a:off x="1843088" y="1676400"/>
            <a:ext cx="1812925"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800" b="1">
                <a:solidFill>
                  <a:srgbClr val="000000"/>
                </a:solidFill>
              </a:rPr>
              <a:t>Pt &amp; Rh </a:t>
            </a:r>
          </a:p>
          <a:p>
            <a:pPr algn="ctr">
              <a:spcBef>
                <a:spcPct val="0"/>
              </a:spcBef>
              <a:buFontTx/>
              <a:buNone/>
            </a:pPr>
            <a:r>
              <a:rPr lang="en-US" altLang="en-US" sz="1800" b="1">
                <a:solidFill>
                  <a:srgbClr val="000000"/>
                </a:solidFill>
              </a:rPr>
              <a:t>on invar</a:t>
            </a:r>
          </a:p>
          <a:p>
            <a:pPr algn="ctr">
              <a:spcBef>
                <a:spcPct val="0"/>
              </a:spcBef>
              <a:buFontTx/>
              <a:buNone/>
            </a:pPr>
            <a:r>
              <a:rPr lang="en-US" altLang="en-US" sz="1800" b="1">
                <a:solidFill>
                  <a:srgbClr val="000000"/>
                </a:solidFill>
              </a:rPr>
              <a:t>Plane</a:t>
            </a:r>
          </a:p>
          <a:p>
            <a:pPr algn="ctr">
              <a:spcBef>
                <a:spcPct val="0"/>
              </a:spcBef>
              <a:buFontTx/>
              <a:buNone/>
            </a:pPr>
            <a:r>
              <a:rPr lang="en-US" altLang="en-US" sz="1800" b="1">
                <a:solidFill>
                  <a:srgbClr val="000000"/>
                </a:solidFill>
              </a:rPr>
              <a:t>Parabolic</a:t>
            </a:r>
          </a:p>
          <a:p>
            <a:pPr algn="ctr">
              <a:spcBef>
                <a:spcPct val="0"/>
              </a:spcBef>
              <a:buFontTx/>
              <a:buNone/>
            </a:pPr>
            <a:r>
              <a:rPr lang="en-US" altLang="en-US" sz="1800" b="1">
                <a:solidFill>
                  <a:srgbClr val="000000"/>
                </a:solidFill>
              </a:rPr>
              <a:t>M1 mirror</a:t>
            </a:r>
          </a:p>
        </p:txBody>
      </p:sp>
      <p:sp>
        <p:nvSpPr>
          <p:cNvPr id="15374" name="Text Box 19"/>
          <p:cNvSpPr txBox="1">
            <a:spLocks noChangeAspect="1" noChangeArrowheads="1"/>
          </p:cNvSpPr>
          <p:nvPr/>
        </p:nvSpPr>
        <p:spPr bwMode="auto">
          <a:xfrm>
            <a:off x="3683000" y="1676400"/>
            <a:ext cx="1203325"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800" b="1">
                <a:solidFill>
                  <a:srgbClr val="000000"/>
                </a:solidFill>
              </a:rPr>
              <a:t>Pt &amp; Rh </a:t>
            </a:r>
          </a:p>
          <a:p>
            <a:pPr algn="ctr">
              <a:spcBef>
                <a:spcPct val="0"/>
              </a:spcBef>
              <a:buFontTx/>
              <a:buNone/>
            </a:pPr>
            <a:r>
              <a:rPr lang="en-US" altLang="en-US" sz="1800" b="1">
                <a:solidFill>
                  <a:srgbClr val="000000"/>
                </a:solidFill>
              </a:rPr>
              <a:t>on Si</a:t>
            </a:r>
          </a:p>
          <a:p>
            <a:pPr algn="ctr">
              <a:spcBef>
                <a:spcPct val="0"/>
              </a:spcBef>
              <a:buFontTx/>
              <a:buNone/>
            </a:pPr>
            <a:r>
              <a:rPr lang="en-US" altLang="en-US" sz="1800" b="1">
                <a:solidFill>
                  <a:srgbClr val="000000"/>
                </a:solidFill>
              </a:rPr>
              <a:t>Torroidal</a:t>
            </a:r>
          </a:p>
          <a:p>
            <a:pPr algn="ctr">
              <a:spcBef>
                <a:spcPct val="0"/>
              </a:spcBef>
              <a:buFontTx/>
              <a:buNone/>
            </a:pPr>
            <a:r>
              <a:rPr lang="en-US" altLang="en-US" sz="1800" b="1">
                <a:solidFill>
                  <a:srgbClr val="000000"/>
                </a:solidFill>
              </a:rPr>
              <a:t>M2 mirror</a:t>
            </a:r>
          </a:p>
        </p:txBody>
      </p:sp>
      <p:sp>
        <p:nvSpPr>
          <p:cNvPr id="15375" name="Text Box 20"/>
          <p:cNvSpPr txBox="1">
            <a:spLocks noChangeAspect="1" noChangeArrowheads="1"/>
          </p:cNvSpPr>
          <p:nvPr/>
        </p:nvSpPr>
        <p:spPr bwMode="auto">
          <a:xfrm>
            <a:off x="2447925" y="4481513"/>
            <a:ext cx="1787525" cy="83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800" b="1">
                <a:solidFill>
                  <a:srgbClr val="000000"/>
                </a:solidFill>
              </a:rPr>
              <a:t>two flat</a:t>
            </a:r>
          </a:p>
          <a:p>
            <a:pPr algn="ctr">
              <a:spcBef>
                <a:spcPct val="0"/>
              </a:spcBef>
              <a:buFontTx/>
              <a:buNone/>
            </a:pPr>
            <a:r>
              <a:rPr lang="en-US" altLang="en-US" sz="1800" b="1">
                <a:solidFill>
                  <a:srgbClr val="000000"/>
                </a:solidFill>
              </a:rPr>
              <a:t>Si(111)</a:t>
            </a:r>
          </a:p>
          <a:p>
            <a:pPr algn="ctr">
              <a:spcBef>
                <a:spcPct val="0"/>
              </a:spcBef>
              <a:buFontTx/>
              <a:buNone/>
            </a:pPr>
            <a:r>
              <a:rPr lang="en-US" altLang="en-US" sz="1800" b="1">
                <a:solidFill>
                  <a:srgbClr val="000000"/>
                </a:solidFill>
              </a:rPr>
              <a:t>monochromator</a:t>
            </a:r>
          </a:p>
        </p:txBody>
      </p:sp>
      <p:sp>
        <p:nvSpPr>
          <p:cNvPr id="15376"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700" b="1">
                <a:solidFill>
                  <a:srgbClr val="000000"/>
                </a:solidFill>
              </a:rPr>
              <a:t>Protein Crystal</a:t>
            </a:r>
          </a:p>
        </p:txBody>
      </p:sp>
      <p:sp>
        <p:nvSpPr>
          <p:cNvPr id="15377"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78"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79" name="Rectangle 24"/>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0" name="Rectangle 25"/>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1" name="Line 26"/>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82" name="Line 27"/>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83" name="AutoShape 28"/>
          <p:cNvSpPr>
            <a:spLocks noChangeArrowheads="1"/>
          </p:cNvSpPr>
          <p:nvPr/>
        </p:nvSpPr>
        <p:spPr bwMode="auto">
          <a:xfrm rot="-5400000">
            <a:off x="2073275" y="3463925"/>
            <a:ext cx="82550" cy="825500"/>
          </a:xfrm>
          <a:prstGeom prst="triangle">
            <a:avLst>
              <a:gd name="adj" fmla="val 50000"/>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4" name="Rectangle 29"/>
          <p:cNvSpPr>
            <a:spLocks noChangeArrowheads="1"/>
          </p:cNvSpPr>
          <p:nvPr/>
        </p:nvSpPr>
        <p:spPr bwMode="auto">
          <a:xfrm rot="-733861">
            <a:off x="2517775" y="3759200"/>
            <a:ext cx="787400" cy="69850"/>
          </a:xfrm>
          <a:prstGeom prst="rect">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5" name="Rectangle 30"/>
          <p:cNvSpPr>
            <a:spLocks noChangeArrowheads="1"/>
          </p:cNvSpPr>
          <p:nvPr/>
        </p:nvSpPr>
        <p:spPr bwMode="auto">
          <a:xfrm rot="-3648441">
            <a:off x="3206750" y="3613150"/>
            <a:ext cx="214313" cy="68263"/>
          </a:xfrm>
          <a:prstGeom prst="rect">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6" name="Rectangle 31"/>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5"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87" name="AutoShape 32"/>
          <p:cNvSpPr>
            <a:spLocks noChangeArrowheads="1"/>
          </p:cNvSpPr>
          <p:nvPr/>
        </p:nvSpPr>
        <p:spPr bwMode="auto">
          <a:xfrm rot="-5400000">
            <a:off x="5665787" y="2432051"/>
            <a:ext cx="68263" cy="2112962"/>
          </a:xfrm>
          <a:custGeom>
            <a:avLst/>
            <a:gdLst>
              <a:gd name="T0" fmla="*/ 188766 w 21600"/>
              <a:gd name="T1" fmla="*/ 103347417 h 21600"/>
              <a:gd name="T2" fmla="*/ 107868 w 21600"/>
              <a:gd name="T3" fmla="*/ 206694834 h 21600"/>
              <a:gd name="T4" fmla="*/ 26967 w 21600"/>
              <a:gd name="T5" fmla="*/ 103347417 h 21600"/>
              <a:gd name="T6" fmla="*/ 10786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388" name="Text Box 33"/>
          <p:cNvSpPr txBox="1">
            <a:spLocks noChangeAspect="1" noChangeArrowheads="1"/>
          </p:cNvSpPr>
          <p:nvPr/>
        </p:nvSpPr>
        <p:spPr bwMode="auto">
          <a:xfrm>
            <a:off x="5057775" y="1676400"/>
            <a:ext cx="90011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700" b="1">
                <a:solidFill>
                  <a:srgbClr val="000000"/>
                </a:solidFill>
              </a:rPr>
              <a:t>100 </a:t>
            </a:r>
            <a:r>
              <a:rPr lang="el-GR" altLang="en-US" sz="1700" b="1">
                <a:solidFill>
                  <a:srgbClr val="000000"/>
                </a:solidFill>
                <a:cs typeface="Arial" pitchFamily="34" charset="0"/>
              </a:rPr>
              <a:t>μ</a:t>
            </a:r>
            <a:r>
              <a:rPr lang="en-US" altLang="en-US" sz="1700" b="1">
                <a:solidFill>
                  <a:srgbClr val="000000"/>
                </a:solidFill>
                <a:cs typeface="Arial" pitchFamily="34" charset="0"/>
              </a:rPr>
              <a:t>m</a:t>
            </a:r>
            <a:endParaRPr lang="el-GR" altLang="en-US" sz="1700" b="1">
              <a:solidFill>
                <a:srgbClr val="000000"/>
              </a:solidFill>
              <a:cs typeface="Arial" pitchFamily="34" charset="0"/>
            </a:endParaRPr>
          </a:p>
          <a:p>
            <a:pPr algn="ctr">
              <a:spcBef>
                <a:spcPct val="0"/>
              </a:spcBef>
              <a:buFontTx/>
              <a:buNone/>
            </a:pPr>
            <a:r>
              <a:rPr lang="en-US" altLang="en-US" sz="1700" b="1">
                <a:solidFill>
                  <a:srgbClr val="000000"/>
                </a:solidFill>
              </a:rPr>
              <a:t>aperture</a:t>
            </a:r>
          </a:p>
        </p:txBody>
      </p:sp>
      <p:sp>
        <p:nvSpPr>
          <p:cNvPr id="15389" name="Text Box 34"/>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700" b="1">
                <a:solidFill>
                  <a:srgbClr val="000000"/>
                </a:solidFill>
              </a:rPr>
              <a:t>Scatter</a:t>
            </a:r>
          </a:p>
          <a:p>
            <a:pPr algn="ctr">
              <a:spcBef>
                <a:spcPct val="0"/>
              </a:spcBef>
              <a:buFontTx/>
              <a:buNone/>
            </a:pPr>
            <a:r>
              <a:rPr lang="en-US" altLang="en-US" sz="1700" b="1">
                <a:solidFill>
                  <a:srgbClr val="000000"/>
                </a:solidFill>
              </a:rPr>
              <a:t>guard</a:t>
            </a:r>
          </a:p>
        </p:txBody>
      </p:sp>
      <p:sp>
        <p:nvSpPr>
          <p:cNvPr id="15390" name="Line 35"/>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91" name="Line 36"/>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92" name="Line 37"/>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93" name="Line 38"/>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94" name="Line 39"/>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95" name="Rectangle 40"/>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96" name="Rectangle 41"/>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97" name="Rectangle 42"/>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5398" name="Text Box 43"/>
          <p:cNvSpPr txBox="1">
            <a:spLocks noChangeAspect="1" noChangeArrowheads="1"/>
          </p:cNvSpPr>
          <p:nvPr/>
        </p:nvSpPr>
        <p:spPr bwMode="auto">
          <a:xfrm>
            <a:off x="3967163" y="4129088"/>
            <a:ext cx="14446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spcBef>
                <a:spcPct val="20000"/>
              </a:spcBef>
              <a:buChar char="•"/>
              <a:defRPr sz="3200">
                <a:solidFill>
                  <a:schemeClr val="tx1"/>
                </a:solidFill>
                <a:latin typeface="Arial" pitchFamily="34" charset="0"/>
              </a:defRPr>
            </a:lvl1pPr>
            <a:lvl2pPr marL="742950" indent="-285750" defTabSz="174625" eaLnBrk="0" hangingPunct="0">
              <a:spcBef>
                <a:spcPct val="20000"/>
              </a:spcBef>
              <a:buChar char="–"/>
              <a:defRPr sz="2800">
                <a:solidFill>
                  <a:schemeClr val="tx1"/>
                </a:solidFill>
                <a:latin typeface="Arial" pitchFamily="34" charset="0"/>
              </a:defRPr>
            </a:lvl2pPr>
            <a:lvl3pPr marL="1143000" indent="-228600" defTabSz="174625" eaLnBrk="0" hangingPunct="0">
              <a:spcBef>
                <a:spcPct val="20000"/>
              </a:spcBef>
              <a:buChar char="•"/>
              <a:defRPr sz="2400">
                <a:solidFill>
                  <a:schemeClr val="tx1"/>
                </a:solidFill>
                <a:latin typeface="Arial" pitchFamily="34" charset="0"/>
              </a:defRPr>
            </a:lvl3pPr>
            <a:lvl4pPr marL="1600200" indent="-228600" defTabSz="174625" eaLnBrk="0" hangingPunct="0">
              <a:spcBef>
                <a:spcPct val="20000"/>
              </a:spcBef>
              <a:buChar char="–"/>
              <a:defRPr sz="2000">
                <a:solidFill>
                  <a:schemeClr val="tx1"/>
                </a:solidFill>
                <a:latin typeface="Arial" pitchFamily="34" charset="0"/>
              </a:defRPr>
            </a:lvl4pPr>
            <a:lvl5pPr marL="2057400" indent="-228600" defTabSz="174625" eaLnBrk="0" hangingPunct="0">
              <a:spcBef>
                <a:spcPct val="20000"/>
              </a:spcBef>
              <a:buChar char="»"/>
              <a:defRPr sz="2000">
                <a:solidFill>
                  <a:schemeClr val="tx1"/>
                </a:solidFill>
                <a:latin typeface="Arial" pitchFamily="34" charset="0"/>
              </a:defRPr>
            </a:lvl5pPr>
            <a:lvl6pPr marL="2514600" indent="-228600" defTabSz="174625" eaLnBrk="0" fontAlgn="base" hangingPunct="0">
              <a:spcBef>
                <a:spcPct val="20000"/>
              </a:spcBef>
              <a:spcAft>
                <a:spcPct val="0"/>
              </a:spcAft>
              <a:buChar char="»"/>
              <a:defRPr sz="2000">
                <a:solidFill>
                  <a:schemeClr val="tx1"/>
                </a:solidFill>
                <a:latin typeface="Arial" pitchFamily="34" charset="0"/>
              </a:defRPr>
            </a:lvl6pPr>
            <a:lvl7pPr marL="2971800" indent="-228600" defTabSz="174625" eaLnBrk="0" fontAlgn="base" hangingPunct="0">
              <a:spcBef>
                <a:spcPct val="20000"/>
              </a:spcBef>
              <a:spcAft>
                <a:spcPct val="0"/>
              </a:spcAft>
              <a:buChar char="»"/>
              <a:defRPr sz="2000">
                <a:solidFill>
                  <a:schemeClr val="tx1"/>
                </a:solidFill>
                <a:latin typeface="Arial" pitchFamily="34" charset="0"/>
              </a:defRPr>
            </a:lvl7pPr>
            <a:lvl8pPr marL="3429000" indent="-228600" defTabSz="174625" eaLnBrk="0" fontAlgn="base" hangingPunct="0">
              <a:spcBef>
                <a:spcPct val="20000"/>
              </a:spcBef>
              <a:spcAft>
                <a:spcPct val="0"/>
              </a:spcAft>
              <a:buChar char="»"/>
              <a:defRPr sz="2000">
                <a:solidFill>
                  <a:schemeClr val="tx1"/>
                </a:solidFill>
                <a:latin typeface="Arial" pitchFamily="34" charset="0"/>
              </a:defRPr>
            </a:lvl8pPr>
            <a:lvl9pPr marL="3886200" indent="-228600" defTabSz="1746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800" b="1">
                <a:solidFill>
                  <a:srgbClr val="000000"/>
                </a:solidFill>
              </a:rPr>
              <a:t>convergence</a:t>
            </a:r>
          </a:p>
          <a:p>
            <a:pPr algn="ctr">
              <a:spcBef>
                <a:spcPct val="0"/>
              </a:spcBef>
              <a:buFontTx/>
              <a:buNone/>
            </a:pPr>
            <a:r>
              <a:rPr lang="en-US" altLang="en-US" sz="1800" b="1">
                <a:solidFill>
                  <a:srgbClr val="000000"/>
                </a:solidFill>
              </a:rPr>
              <a:t>angle slits</a:t>
            </a:r>
          </a:p>
        </p:txBody>
      </p:sp>
      <p:sp>
        <p:nvSpPr>
          <p:cNvPr id="15399" name="Line 44"/>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400" name="Text Box 45"/>
          <p:cNvSpPr txBox="1">
            <a:spLocks noChangeArrowheads="1"/>
          </p:cNvSpPr>
          <p:nvPr/>
        </p:nvSpPr>
        <p:spPr bwMode="auto">
          <a:xfrm>
            <a:off x="0" y="6415088"/>
            <a:ext cx="6697663"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300">
                <a:solidFill>
                  <a:srgbClr val="000000"/>
                </a:solidFill>
              </a:rPr>
              <a:t>MacDowell et. al. (2004) </a:t>
            </a:r>
            <a:r>
              <a:rPr lang="en-US" altLang="en-US" sz="2300" i="1">
                <a:solidFill>
                  <a:srgbClr val="000000"/>
                </a:solidFill>
              </a:rPr>
              <a:t>J. Sync. Rad.</a:t>
            </a:r>
            <a:r>
              <a:rPr lang="en-US" altLang="en-US" sz="2300">
                <a:solidFill>
                  <a:srgbClr val="000000"/>
                </a:solidFill>
              </a:rPr>
              <a:t> </a:t>
            </a:r>
            <a:r>
              <a:rPr lang="en-US" altLang="en-US" sz="2300" b="1">
                <a:solidFill>
                  <a:srgbClr val="000000"/>
                </a:solidFill>
              </a:rPr>
              <a:t>11</a:t>
            </a:r>
            <a:r>
              <a:rPr lang="en-US" altLang="en-US" sz="2300">
                <a:solidFill>
                  <a:srgbClr val="000000"/>
                </a:solidFill>
              </a:rPr>
              <a:t> 447-455</a:t>
            </a:r>
          </a:p>
        </p:txBody>
      </p:sp>
    </p:spTree>
    <p:extLst>
      <p:ext uri="{BB962C8B-B14F-4D97-AF65-F5344CB8AC3E}">
        <p14:creationId xmlns:p14="http://schemas.microsoft.com/office/powerpoint/2010/main" val="137340139"/>
      </p:ext>
    </p:extLst>
  </p:cSld>
  <p:clrMapOvr>
    <a:masterClrMapping/>
  </p:clrMapOvr>
  <p:transition spd="slow">
    <p:wipe dir="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dirty="0" smtClean="0"/>
              <a:t>Carbon on mono </a:t>
            </a:r>
            <a:r>
              <a:rPr lang="en-US" altLang="en-US" dirty="0" err="1" smtClean="0"/>
              <a:t>xtal</a:t>
            </a:r>
            <a:endParaRPr lang="en-US" altLang="en-US" dirty="0" smtClean="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846" t="20504" r="15231" b="24615"/>
          <a:stretch/>
        </p:blipFill>
        <p:spPr>
          <a:xfrm rot="10800000">
            <a:off x="0" y="1397222"/>
            <a:ext cx="9144000" cy="5460778"/>
          </a:xfrm>
          <a:prstGeom prst="rect">
            <a:avLst/>
          </a:prstGeom>
        </p:spPr>
      </p:pic>
      <p:sp>
        <p:nvSpPr>
          <p:cNvPr id="3" name="Rectangle 2"/>
          <p:cNvSpPr/>
          <p:nvPr/>
        </p:nvSpPr>
        <p:spPr>
          <a:xfrm>
            <a:off x="1899137" y="5753687"/>
            <a:ext cx="4923693" cy="393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411485565"/>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1787</TotalTime>
  <Words>3802</Words>
  <Application>Microsoft Office PowerPoint</Application>
  <PresentationFormat>On-screen Show (4:3)</PresentationFormat>
  <Paragraphs>783</Paragraphs>
  <Slides>127</Slides>
  <Notes>4</Notes>
  <HiddenSlides>6</HiddenSlides>
  <MMClips>2</MMClips>
  <ScaleCrop>false</ScaleCrop>
  <HeadingPairs>
    <vt:vector size="8" baseType="variant">
      <vt:variant>
        <vt:lpstr>Fonts Used</vt:lpstr>
      </vt:variant>
      <vt:variant>
        <vt:i4>2</vt:i4>
      </vt:variant>
      <vt:variant>
        <vt:lpstr>Theme</vt:lpstr>
      </vt:variant>
      <vt:variant>
        <vt:i4>4</vt:i4>
      </vt:variant>
      <vt:variant>
        <vt:lpstr>Embedded OLE Servers</vt:lpstr>
      </vt:variant>
      <vt:variant>
        <vt:i4>4</vt:i4>
      </vt:variant>
      <vt:variant>
        <vt:lpstr>Slide Titles</vt:lpstr>
      </vt:variant>
      <vt:variant>
        <vt:i4>127</vt:i4>
      </vt:variant>
    </vt:vector>
  </HeadingPairs>
  <TitlesOfParts>
    <vt:vector size="137" baseType="lpstr">
      <vt:lpstr>Arial</vt:lpstr>
      <vt:lpstr>Calibri</vt:lpstr>
      <vt:lpstr>Office Theme</vt:lpstr>
      <vt:lpstr>1_Default Design</vt:lpstr>
      <vt:lpstr>4_Default Design</vt:lpstr>
      <vt:lpstr>Default Design</vt:lpstr>
      <vt:lpstr>Microsoft Graph Chart</vt:lpstr>
      <vt:lpstr>Chart</vt:lpstr>
      <vt:lpstr>Adobe Photoshop Image</vt:lpstr>
      <vt:lpstr>Equation</vt:lpstr>
      <vt:lpstr>The Future of Structural Biology</vt:lpstr>
      <vt:lpstr>What is the structure of “disorder” ?</vt:lpstr>
      <vt:lpstr>Anything is possible … with the right tools.</vt:lpstr>
      <vt:lpstr>Big Question:</vt:lpstr>
      <vt:lpstr>Muybridge’s multi-camera</vt:lpstr>
      <vt:lpstr>Muybridge’s galloping horse (1878)</vt:lpstr>
      <vt:lpstr>not enough signal</vt:lpstr>
      <vt:lpstr>brighter light</vt:lpstr>
      <vt:lpstr>even brighter</vt:lpstr>
      <vt:lpstr>very bright light</vt:lpstr>
      <vt:lpstr>a “crystal” of horses</vt:lpstr>
      <vt:lpstr>realistic “crystal” of horses</vt:lpstr>
      <vt:lpstr>average structure: galloping horse</vt:lpstr>
      <vt:lpstr>21st Century Big Question: how do biomolecules work?</vt:lpstr>
      <vt:lpstr>Averaging destroys resolution</vt:lpstr>
      <vt:lpstr>Promise of Single-molecule Imaging</vt:lpstr>
      <vt:lpstr>lysozyme: real and reciprocal</vt:lpstr>
      <vt:lpstr>lysozyme: thermal motion</vt:lpstr>
      <vt:lpstr>Muybridge’s galloping horse (1878)</vt:lpstr>
      <vt:lpstr>Muybridge’s galloping horse (1878)</vt:lpstr>
      <vt:lpstr>Muybridge’s galloping horse (1878)</vt:lpstr>
      <vt:lpstr>Muybridge’s galloping horse (1878)</vt:lpstr>
      <vt:lpstr>Muybridge’s galloping horse (1878)</vt:lpstr>
      <vt:lpstr>Muybridge’s galloping horse (1878)</vt:lpstr>
      <vt:lpstr>Supporting a model with data</vt:lpstr>
      <vt:lpstr>That’ll be in 20 years   What can we do now?</vt:lpstr>
      <vt:lpstr>Molecular Dynamics Simulation</vt:lpstr>
      <vt:lpstr>30 conformers from 24,000</vt:lpstr>
      <vt:lpstr>Electron density from 24,000 conformers</vt:lpstr>
      <vt:lpstr>Electron density from 24,000 conformers</vt:lpstr>
      <vt:lpstr>Molecular Dynamics vs Observation</vt:lpstr>
      <vt:lpstr>Molecular Dynamics vs Observation</vt:lpstr>
      <vt:lpstr>Molecular Dynamics vs Observation</vt:lpstr>
      <vt:lpstr>Molecular Dynamics vs Observation</vt:lpstr>
      <vt:lpstr>Molecular Dynamics vs Observation</vt:lpstr>
      <vt:lpstr>Molecular Dynamics vs Observation</vt:lpstr>
      <vt:lpstr>Molecular Dynamics vs Observation</vt:lpstr>
      <vt:lpstr>MD-predicted water structure</vt:lpstr>
      <vt:lpstr>MD-predicted water structure</vt:lpstr>
      <vt:lpstr>MD-predicted Val rotamer</vt:lpstr>
      <vt:lpstr>MD-predicted Val rotamer</vt:lpstr>
      <vt:lpstr>Ringer: systematic map sampling</vt:lpstr>
      <vt:lpstr>Ringer: systematic map sampling</vt:lpstr>
      <vt:lpstr>Ringer: systematic map sampling</vt:lpstr>
      <vt:lpstr>Ringer: systematic map sampling</vt:lpstr>
      <vt:lpstr>Ringer: systematic map sampling</vt:lpstr>
      <vt:lpstr>Disorder is not noise</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How does the “error” compare to “sigma”?</vt:lpstr>
      <vt:lpstr>How does the “error” compare to “sigma”?</vt:lpstr>
      <vt:lpstr>1 “sigma” is not a good criterion</vt:lpstr>
      <vt:lpstr>Molecular Dynamics Simulation</vt:lpstr>
      <vt:lpstr>MLFSOM simulation</vt:lpstr>
      <vt:lpstr>Electron density from 24,000 conformers</vt:lpstr>
      <vt:lpstr>2Fsim-Fcalc and Fsim-Fcalc maps</vt:lpstr>
      <vt:lpstr>2Fsim-Fcalc and (Fsim Φsim) - (Fcalc Φcalc) maps</vt:lpstr>
      <vt:lpstr>Regular model with real data!</vt:lpstr>
      <vt:lpstr>Independent estimates of F000</vt:lpstr>
      <vt:lpstr>Detector calibration: 7247 eV</vt:lpstr>
      <vt:lpstr>Detector calibration: 7235 eV</vt:lpstr>
      <vt:lpstr>Detector calibration: ALS 8.3.1</vt:lpstr>
      <vt:lpstr>Detector calibration errors: detector 2</vt:lpstr>
      <vt:lpstr>Detector calibration errors: detector 3</vt:lpstr>
      <vt:lpstr>Detector calibration errors</vt:lpstr>
      <vt:lpstr>Detector calibration</vt:lpstr>
      <vt:lpstr>PowerPoint Presentation</vt:lpstr>
      <vt:lpstr>PowerPoint Presentation</vt:lpstr>
      <vt:lpstr>Detector calibration</vt:lpstr>
      <vt:lpstr>PowerPoint Presentation</vt:lpstr>
      <vt:lpstr>140-fold multiplicity</vt:lpstr>
      <vt:lpstr>Discerning Na+ from Mg++</vt:lpstr>
      <vt:lpstr>140-fold multiplicity</vt:lpstr>
      <vt:lpstr>PowerPoint Presentation</vt:lpstr>
      <vt:lpstr>PowerPoint Presentation</vt:lpstr>
      <vt:lpstr>PowerPoint Presentation</vt:lpstr>
      <vt:lpstr>PowerPoint Presentation</vt:lpstr>
      <vt:lpstr>PowerPoint Presentation</vt:lpstr>
      <vt:lpstr>PowerPoint Presentation</vt:lpstr>
      <vt:lpstr>Non-isomorphism in lysozyme</vt:lpstr>
      <vt:lpstr>Non-isomorphism = dehydration?</vt:lpstr>
      <vt:lpstr>Elastic deformation = non-isomorphism</vt:lpstr>
      <vt:lpstr>Elastic deformation = non-isomorphism</vt:lpstr>
      <vt:lpstr>Plastic deformation = poor diffraction</vt:lpstr>
      <vt:lpstr>Plastic deformation = poor diffraction</vt:lpstr>
      <vt:lpstr>Dose-rate dependence of damage</vt:lpstr>
      <vt:lpstr>PowerPoint Presentation</vt:lpstr>
      <vt:lpstr>Knife edge scans</vt:lpstr>
      <vt:lpstr>8.3.1                 12.3.1</vt:lpstr>
      <vt:lpstr>ALS 8.3.1 optics</vt:lpstr>
      <vt:lpstr>ALS 12.3.1 optics</vt:lpstr>
      <vt:lpstr>Carbon on mono xtal</vt:lpstr>
      <vt:lpstr>Carbon on mono xtal</vt:lpstr>
      <vt:lpstr>Si(111) vs multilayers</vt:lpstr>
      <vt:lpstr>Wide-bandpass MX?</vt:lpstr>
      <vt:lpstr>Adjustable bandpass</vt:lpstr>
      <vt:lpstr>Adjustable bandpass</vt:lpstr>
      <vt:lpstr>Adjustable bandpass</vt:lpstr>
      <vt:lpstr>Adjustable bandpass</vt:lpstr>
      <vt:lpstr>Measuring bandpass</vt:lpstr>
      <vt:lpstr>Measuring bandpass</vt:lpstr>
      <vt:lpstr>Measuring bandpass</vt:lpstr>
      <vt:lpstr>The Future of Structural Biology</vt:lpstr>
      <vt:lpstr>100 fs damage “threshold”</vt:lpstr>
      <vt:lpstr>Single-molecule imaging result</vt:lpstr>
      <vt:lpstr>Snapshot from single virus particle</vt:lpstr>
      <vt:lpstr>Beam Flicker</vt:lpstr>
      <vt:lpstr>Beam Flicker</vt:lpstr>
      <vt:lpstr>Beam Flicker</vt:lpstr>
      <vt:lpstr>Beam Flicker</vt:lpstr>
      <vt:lpstr>Beam Flicker</vt:lpstr>
      <vt:lpstr>Beam Flicker</vt:lpstr>
      <vt:lpstr>Beam Flicker</vt:lpstr>
      <vt:lpstr>Beam Flicker</vt:lpstr>
      <vt:lpstr>Beam Flicker</vt:lpstr>
      <vt:lpstr>Beam Flicker</vt:lpstr>
      <vt:lpstr>Beam Flicker</vt:lpstr>
      <vt:lpstr>Beam Flicker</vt:lpstr>
      <vt:lpstr>Minimum exposure time</vt:lpstr>
      <vt:lpstr>Optimal exposure time (faint spots)</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Lattice Comparison Test</dc:title>
  <dc:creator>James Holton</dc:creator>
  <cp:lastModifiedBy>JMHolton</cp:lastModifiedBy>
  <cp:revision>36</cp:revision>
  <dcterms:created xsi:type="dcterms:W3CDTF">2013-06-25T16:58:40Z</dcterms:created>
  <dcterms:modified xsi:type="dcterms:W3CDTF">2014-02-03T18:17:05Z</dcterms:modified>
</cp:coreProperties>
</file>