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53" r:id="rId3"/>
    <p:sldMasterId id="2147483766" r:id="rId4"/>
  </p:sldMasterIdLst>
  <p:notesMasterIdLst>
    <p:notesMasterId r:id="rId113"/>
  </p:notesMasterIdLst>
  <p:sldIdLst>
    <p:sldId id="414" r:id="rId5"/>
    <p:sldId id="516" r:id="rId6"/>
    <p:sldId id="426" r:id="rId7"/>
    <p:sldId id="427" r:id="rId8"/>
    <p:sldId id="428" r:id="rId9"/>
    <p:sldId id="429" r:id="rId10"/>
    <p:sldId id="517" r:id="rId11"/>
    <p:sldId id="515" r:id="rId12"/>
    <p:sldId id="494" r:id="rId13"/>
    <p:sldId id="455" r:id="rId14"/>
    <p:sldId id="434" r:id="rId15"/>
    <p:sldId id="435" r:id="rId16"/>
    <p:sldId id="436" r:id="rId17"/>
    <p:sldId id="437" r:id="rId18"/>
    <p:sldId id="438" r:id="rId19"/>
    <p:sldId id="507" r:id="rId20"/>
    <p:sldId id="445" r:id="rId21"/>
    <p:sldId id="446" r:id="rId22"/>
    <p:sldId id="449" r:id="rId23"/>
    <p:sldId id="448" r:id="rId24"/>
    <p:sldId id="447" r:id="rId25"/>
    <p:sldId id="508" r:id="rId26"/>
    <p:sldId id="259" r:id="rId27"/>
    <p:sldId id="509" r:id="rId28"/>
    <p:sldId id="456" r:id="rId29"/>
    <p:sldId id="512" r:id="rId30"/>
    <p:sldId id="510" r:id="rId31"/>
    <p:sldId id="511" r:id="rId32"/>
    <p:sldId id="513" r:id="rId33"/>
    <p:sldId id="452" r:id="rId34"/>
    <p:sldId id="453" r:id="rId35"/>
    <p:sldId id="454" r:id="rId36"/>
    <p:sldId id="302" r:id="rId37"/>
    <p:sldId id="263" r:id="rId38"/>
    <p:sldId id="462" r:id="rId39"/>
    <p:sldId id="463" r:id="rId40"/>
    <p:sldId id="464" r:id="rId41"/>
    <p:sldId id="465" r:id="rId42"/>
    <p:sldId id="514" r:id="rId43"/>
    <p:sldId id="265" r:id="rId44"/>
    <p:sldId id="266" r:id="rId45"/>
    <p:sldId id="267" r:id="rId46"/>
    <p:sldId id="268" r:id="rId47"/>
    <p:sldId id="419" r:id="rId48"/>
    <p:sldId id="504" r:id="rId49"/>
    <p:sldId id="505" r:id="rId50"/>
    <p:sldId id="506" r:id="rId51"/>
    <p:sldId id="468" r:id="rId52"/>
    <p:sldId id="496" r:id="rId53"/>
    <p:sldId id="469" r:id="rId54"/>
    <p:sldId id="476" r:id="rId55"/>
    <p:sldId id="477" r:id="rId56"/>
    <p:sldId id="471" r:id="rId57"/>
    <p:sldId id="473" r:id="rId58"/>
    <p:sldId id="495" r:id="rId59"/>
    <p:sldId id="480" r:id="rId60"/>
    <p:sldId id="257" r:id="rId61"/>
    <p:sldId id="422" r:id="rId62"/>
    <p:sldId id="304" r:id="rId63"/>
    <p:sldId id="303" r:id="rId64"/>
    <p:sldId id="474" r:id="rId65"/>
    <p:sldId id="418" r:id="rId66"/>
    <p:sldId id="479" r:id="rId67"/>
    <p:sldId id="381" r:id="rId68"/>
    <p:sldId id="383" r:id="rId69"/>
    <p:sldId id="378" r:id="rId70"/>
    <p:sldId id="388" r:id="rId71"/>
    <p:sldId id="389" r:id="rId72"/>
    <p:sldId id="424" r:id="rId73"/>
    <p:sldId id="481" r:id="rId74"/>
    <p:sldId id="482" r:id="rId75"/>
    <p:sldId id="483" r:id="rId76"/>
    <p:sldId id="484" r:id="rId77"/>
    <p:sldId id="485" r:id="rId78"/>
    <p:sldId id="374" r:id="rId79"/>
    <p:sldId id="375" r:id="rId80"/>
    <p:sldId id="376" r:id="rId81"/>
    <p:sldId id="377" r:id="rId82"/>
    <p:sldId id="497" r:id="rId83"/>
    <p:sldId id="498" r:id="rId84"/>
    <p:sldId id="499" r:id="rId85"/>
    <p:sldId id="500" r:id="rId86"/>
    <p:sldId id="501" r:id="rId87"/>
    <p:sldId id="502" r:id="rId88"/>
    <p:sldId id="503" r:id="rId89"/>
    <p:sldId id="487" r:id="rId90"/>
    <p:sldId id="260" r:id="rId91"/>
    <p:sldId id="466" r:id="rId92"/>
    <p:sldId id="467" r:id="rId93"/>
    <p:sldId id="488" r:id="rId94"/>
    <p:sldId id="489" r:id="rId95"/>
    <p:sldId id="490" r:id="rId96"/>
    <p:sldId id="491" r:id="rId97"/>
    <p:sldId id="492" r:id="rId98"/>
    <p:sldId id="493" r:id="rId99"/>
    <p:sldId id="432" r:id="rId100"/>
    <p:sldId id="433" r:id="rId101"/>
    <p:sldId id="431" r:id="rId102"/>
    <p:sldId id="439" r:id="rId103"/>
    <p:sldId id="440" r:id="rId104"/>
    <p:sldId id="441" r:id="rId105"/>
    <p:sldId id="269" r:id="rId106"/>
    <p:sldId id="444" r:id="rId107"/>
    <p:sldId id="486" r:id="rId108"/>
    <p:sldId id="472" r:id="rId109"/>
    <p:sldId id="459" r:id="rId110"/>
    <p:sldId id="458" r:id="rId111"/>
    <p:sldId id="457"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663300"/>
    <a:srgbClr val="000066"/>
    <a:srgbClr val="003300"/>
    <a:srgbClr val="800000"/>
    <a:srgbClr val="660066"/>
    <a:srgbClr val="CCFF99"/>
    <a:srgbClr val="80808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6" autoAdjust="0"/>
    <p:restoredTop sz="94660"/>
  </p:normalViewPr>
  <p:slideViewPr>
    <p:cSldViewPr snapToGrid="0" snapToObjects="1">
      <p:cViewPr varScale="1">
        <p:scale>
          <a:sx n="74" d="100"/>
          <a:sy n="74" d="100"/>
        </p:scale>
        <p:origin x="-312" y="-96"/>
      </p:cViewPr>
      <p:guideLst>
        <p:guide orient="horz" pos="2160"/>
        <p:guide pos="2880"/>
      </p:guideLst>
    </p:cSldViewPr>
  </p:slideViewPr>
  <p:notesTextViewPr>
    <p:cViewPr>
      <p:scale>
        <a:sx n="1" d="1"/>
        <a:sy n="1" d="1"/>
      </p:scale>
      <p:origin x="0" y="0"/>
    </p:cViewPr>
  </p:notesTextViewPr>
  <p:sorterViewPr>
    <p:cViewPr>
      <p:scale>
        <a:sx n="66" d="100"/>
        <a:sy n="66" d="100"/>
      </p:scale>
      <p:origin x="0" y="23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53761-495D-408E-873E-F4DDC17BB62C}" type="datetimeFigureOut">
              <a:rPr lang="en-US" smtClean="0"/>
              <a:t>3/16/2015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33ECF7-4F5A-4DEE-980E-7B8F3657E8D5}" type="slidenum">
              <a:rPr lang="en-US" smtClean="0"/>
              <a:t>‹#›</a:t>
            </a:fld>
            <a:endParaRPr lang="en-US"/>
          </a:p>
        </p:txBody>
      </p:sp>
    </p:spTree>
    <p:extLst>
      <p:ext uri="{BB962C8B-B14F-4D97-AF65-F5344CB8AC3E}">
        <p14:creationId xmlns:p14="http://schemas.microsoft.com/office/powerpoint/2010/main" val="20680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t>6</a:t>
            </a:fld>
            <a:endParaRPr lang="en-US"/>
          </a:p>
        </p:txBody>
      </p:sp>
    </p:spTree>
    <p:extLst>
      <p:ext uri="{BB962C8B-B14F-4D97-AF65-F5344CB8AC3E}">
        <p14:creationId xmlns:p14="http://schemas.microsoft.com/office/powerpoint/2010/main" val="221379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62</a:t>
            </a:fld>
            <a:endParaRPr lang="en-US" altLang="en-US">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mtClean="0"/>
              <a:t>Proposed 5-crystal monochromator for colliding-beam crystallography.  The generation of two opposing Ewald spheres means that for every h,k,l index reflected from the protein crystal, the Friedel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withing ~3 microns, and for accurate reproduction of the partiality of the Friedel mates, the angular precision of the colliding beams must be within ~1% of the sample crystal’s rocking width, or ~100 microrads.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0104B-30B0-4320-95E9-57429B18EE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9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3A7D4-D89D-42D9-9665-24BFF3A19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82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A60F97-C064-46F2-8736-CDB0BF876C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728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048F30-5905-4AA3-A9E1-BFFC050184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26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89E632-57EE-4B5C-8E9D-898B64432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568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C8D7B-AD2E-4F99-AC01-EDB86A34C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712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00BCC-21A4-475B-9DDC-664F0F40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11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5281E-4998-41CC-A8FC-6FDBD0C97C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304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C0E45-4F59-440D-84FB-82D5B6765C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29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615A3D-87CF-40A6-8CD7-8C690FAFD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62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4782E-FC72-4E83-9640-9B5195160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0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5ED921-0B92-4FF8-A9E6-BF3FB8EAA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499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2C527-D14D-4C73-B0D7-818E03572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430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E3A4-F00D-4E35-B7A4-988171ACE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285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69A3C-2480-453D-9F7A-B85CC3FA2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263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3EFB26-201C-43E0-A6E0-AA6D554E3A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29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671D6-C687-4780-B469-28167DD60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99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3/16/2015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73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3/16/2015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890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3/16/2015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675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3/16/2015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260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3/16/2015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87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3FE40-28D6-4935-8EE2-3D28C478BC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24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3/16/2015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8590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3/16/2015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2389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3/16/2015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6932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3/16/2015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7683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3/16/2015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8342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3/16/2015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129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043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10DBB8-6A4E-451F-8E29-892BBA95AD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44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5D7062-39DE-490F-9405-B70E191D1D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72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A92882-661B-4885-9190-07F30C912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61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16D42C-ADA4-4CC2-B8AB-85927378A3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886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0190E1-2E45-4F72-9969-2C348B81C4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137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D7564F-E7A5-44DD-8DC2-DBC6E6826A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724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A1B58A-8F1E-4643-B652-5F32CDADE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8025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CFAF98-B25E-4A99-A066-BC59C50CD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694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9B8E7-3B34-4C93-AAF0-36AD78AB0A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99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0CE54-E975-401F-BD09-C8B95470A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699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27D22-77E7-42CC-B6B4-EF2CD17B3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0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39DB84-E6AF-4FC0-BD14-46694EE5C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66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B7DB3-173B-4AF3-8907-A59822A2A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3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7D924-AE2E-43D0-9368-F54C73675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29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48A119-7DB9-4E61-8539-CCC26CD24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927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6BB7EF-8B9E-41F9-999A-10906D2CCB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38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948E1-4523-489A-B247-D48715931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692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E10F4-274F-4DD9-8936-1067FDED2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90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DC9701-1574-4F47-AF5B-F70E12859D9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801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898587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3/16/2015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01298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B337E153-62B3-47D8-B6C7-8CA81CD65D1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7538800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5.emf"/></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6.xml"/><Relationship Id="rId1" Type="http://schemas.openxmlformats.org/officeDocument/2006/relationships/vmlDrawing" Target="../drawings/vmlDrawing8.vml"/><Relationship Id="rId4" Type="http://schemas.openxmlformats.org/officeDocument/2006/relationships/image" Target="../media/image28.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9.vml"/><Relationship Id="rId4" Type="http://schemas.openxmlformats.org/officeDocument/2006/relationships/image" Target="../media/image29.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10.vml"/><Relationship Id="rId4" Type="http://schemas.openxmlformats.org/officeDocument/2006/relationships/image" Target="../media/image30.e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6.xml"/><Relationship Id="rId1" Type="http://schemas.openxmlformats.org/officeDocument/2006/relationships/vmlDrawing" Target="../drawings/vmlDrawing11.vml"/><Relationship Id="rId4" Type="http://schemas.openxmlformats.org/officeDocument/2006/relationships/image" Target="../media/image31.emf"/></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43.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09550"/>
            <a:ext cx="7772400" cy="1143000"/>
          </a:xfrm>
        </p:spPr>
        <p:txBody>
          <a:bodyPr/>
          <a:lstStyle/>
          <a:p>
            <a:pPr eaLnBrk="1" hangingPunct="1"/>
            <a:r>
              <a:rPr lang="en-US" altLang="en-US" sz="5400" smtClean="0"/>
              <a:t>Acknowledgements</a:t>
            </a:r>
          </a:p>
        </p:txBody>
      </p:sp>
      <p:sp>
        <p:nvSpPr>
          <p:cNvPr id="70659" name="Rectangle 8"/>
          <p:cNvSpPr>
            <a:spLocks noGrp="1" noChangeArrowheads="1"/>
          </p:cNvSpPr>
          <p:nvPr>
            <p:ph type="body" idx="1"/>
          </p:nvPr>
        </p:nvSpPr>
        <p:spPr>
          <a:xfrm>
            <a:off x="685800" y="2312529"/>
            <a:ext cx="7772400" cy="4951412"/>
          </a:xfrm>
          <a:extLst>
            <a:ext uri="{909E8E84-426E-40DD-AFC4-6F175D3DCCD1}">
              <a14:hiddenFill xmlns:a14="http://schemas.microsoft.com/office/drawing/2010/main">
                <a:solidFill>
                  <a:srgbClr val="BBE0E3"/>
                </a:solidFill>
              </a14:hiddenFill>
            </a:ext>
          </a:extLst>
        </p:spPr>
        <p:txBody>
          <a:bodyPr/>
          <a:lstStyle/>
          <a:p>
            <a:pPr algn="ctr">
              <a:lnSpc>
                <a:spcPct val="80000"/>
              </a:lnSpc>
              <a:buNone/>
            </a:pPr>
            <a:r>
              <a:rPr lang="en-US" altLang="en-US" b="1" dirty="0" smtClean="0">
                <a:solidFill>
                  <a:srgbClr val="000066"/>
                </a:solidFill>
              </a:rPr>
              <a:t>UCSF  </a:t>
            </a:r>
            <a:r>
              <a:rPr lang="en-US" altLang="en-US" b="1" dirty="0" smtClean="0">
                <a:solidFill>
                  <a:srgbClr val="000000"/>
                </a:solidFill>
              </a:rPr>
              <a:t> </a:t>
            </a:r>
            <a:r>
              <a:rPr lang="en-US" altLang="en-US" b="1" dirty="0">
                <a:solidFill>
                  <a:srgbClr val="663300"/>
                </a:solidFill>
              </a:rPr>
              <a:t>LBNL</a:t>
            </a:r>
            <a:r>
              <a:rPr lang="en-US" altLang="en-US" b="1" dirty="0">
                <a:solidFill>
                  <a:srgbClr val="000000"/>
                </a:solidFill>
              </a:rPr>
              <a:t> </a:t>
            </a:r>
            <a:r>
              <a:rPr lang="en-US" altLang="en-US" b="1" dirty="0" smtClean="0">
                <a:solidFill>
                  <a:srgbClr val="000000"/>
                </a:solidFill>
              </a:rPr>
              <a:t>  </a:t>
            </a:r>
            <a:r>
              <a:rPr lang="en-US" altLang="en-US" b="1" dirty="0" smtClean="0">
                <a:solidFill>
                  <a:srgbClr val="C00000"/>
                </a:solidFill>
              </a:rPr>
              <a:t>SLAC</a:t>
            </a:r>
            <a:endParaRPr lang="en-US" altLang="en-US" b="1" dirty="0" smtClean="0">
              <a:solidFill>
                <a:srgbClr val="C00000"/>
              </a:solidFill>
            </a:endParaRPr>
          </a:p>
          <a:p>
            <a:pPr algn="ctr" eaLnBrk="1" hangingPunct="1">
              <a:lnSpc>
                <a:spcPct val="80000"/>
              </a:lnSpc>
              <a:buFontTx/>
              <a:buNone/>
            </a:pPr>
            <a:endParaRPr lang="en-US" altLang="en-US" sz="1800" b="1" dirty="0" smtClean="0">
              <a:solidFill>
                <a:srgbClr val="000000"/>
              </a:solidFill>
            </a:endParaRPr>
          </a:p>
          <a:p>
            <a:pPr algn="ctr" eaLnBrk="1" hangingPunct="1">
              <a:lnSpc>
                <a:spcPct val="80000"/>
              </a:lnSpc>
              <a:buFontTx/>
              <a:buNone/>
            </a:pPr>
            <a:r>
              <a:rPr lang="en-US" altLang="en-US" b="1" dirty="0" smtClean="0">
                <a:solidFill>
                  <a:srgbClr val="000000"/>
                </a:solidFill>
              </a:rPr>
              <a:t>ALS 8.3.1 creator: Tom </a:t>
            </a:r>
            <a:r>
              <a:rPr lang="en-US" altLang="en-US" b="1" dirty="0" err="1" smtClean="0">
                <a:solidFill>
                  <a:srgbClr val="000000"/>
                </a:solidFill>
              </a:rPr>
              <a:t>Alber</a:t>
            </a:r>
            <a:r>
              <a:rPr lang="en-US" altLang="en-US" b="1" dirty="0" smtClean="0">
                <a:solidFill>
                  <a:srgbClr val="000000"/>
                </a:solidFill>
              </a:rPr>
              <a:t> </a:t>
            </a:r>
            <a:endParaRPr lang="en-US" altLang="en-US" sz="1800" b="1" dirty="0" smtClean="0">
              <a:solidFill>
                <a:srgbClr val="006600"/>
              </a:solidFill>
            </a:endParaRPr>
          </a:p>
          <a:p>
            <a:pPr algn="ctr" eaLnBrk="1" hangingPunct="1">
              <a:buFontTx/>
              <a:buNone/>
            </a:pPr>
            <a:r>
              <a:rPr lang="en-US" altLang="en-US" sz="1800" b="1" dirty="0" smtClean="0">
                <a:solidFill>
                  <a:srgbClr val="006600"/>
                </a:solidFill>
              </a:rPr>
              <a:t>Integrated Diffraction Analysis Technologies (IDAT)</a:t>
            </a:r>
          </a:p>
          <a:p>
            <a:pPr algn="ctr" eaLnBrk="1" hangingPunct="1">
              <a:buFontTx/>
              <a:buNone/>
            </a:pPr>
            <a:r>
              <a:rPr lang="en-US" altLang="en-US" sz="1800" b="1" dirty="0" smtClean="0">
                <a:solidFill>
                  <a:srgbClr val="006600"/>
                </a:solidFill>
              </a:rPr>
              <a:t>Center for Structure of Membrane Proteins (CSMP)</a:t>
            </a:r>
          </a:p>
          <a:p>
            <a:pPr algn="ctr" eaLnBrk="1" hangingPunct="1">
              <a:buFontTx/>
              <a:buNone/>
            </a:pPr>
            <a:r>
              <a:rPr lang="en-US" altLang="en-US" sz="1800" b="1" dirty="0" smtClean="0">
                <a:solidFill>
                  <a:srgbClr val="006600"/>
                </a:solidFill>
              </a:rPr>
              <a:t>Membrane Protein Expression Center II (MPEC)</a:t>
            </a:r>
          </a:p>
          <a:p>
            <a:pPr algn="ctr" eaLnBrk="1" hangingPunct="1">
              <a:buFontTx/>
              <a:buNone/>
            </a:pPr>
            <a:r>
              <a:rPr lang="en-US" altLang="en-US" sz="1800" b="1" dirty="0" smtClean="0">
                <a:solidFill>
                  <a:srgbClr val="006600"/>
                </a:solidFill>
              </a:rPr>
              <a:t>Center for HIV Accessory and Regulatory Complexes (HARC)</a:t>
            </a:r>
          </a:p>
          <a:p>
            <a:pPr algn="ctr" eaLnBrk="1" hangingPunct="1">
              <a:buFontTx/>
              <a:buNone/>
            </a:pPr>
            <a:r>
              <a:rPr lang="en-US" altLang="en-US" sz="1800" b="1" dirty="0" smtClean="0">
                <a:solidFill>
                  <a:srgbClr val="006600"/>
                </a:solidFill>
              </a:rPr>
              <a:t>UC </a:t>
            </a:r>
            <a:r>
              <a:rPr lang="en-US" altLang="en-US" sz="1800" b="1" dirty="0" err="1" smtClean="0">
                <a:solidFill>
                  <a:srgbClr val="006600"/>
                </a:solidFill>
              </a:rPr>
              <a:t>Multicampus</a:t>
            </a:r>
            <a:r>
              <a:rPr lang="en-US" altLang="en-US" sz="1800" b="1" dirty="0" smtClean="0">
                <a:solidFill>
                  <a:srgbClr val="006600"/>
                </a:solidFill>
              </a:rPr>
              <a:t> Research Programs and Initiatives (MRPI)</a:t>
            </a:r>
          </a:p>
          <a:p>
            <a:pPr algn="ctr" eaLnBrk="1" hangingPunct="1">
              <a:buFontTx/>
              <a:buNone/>
            </a:pPr>
            <a:r>
              <a:rPr lang="en-US" altLang="en-US" sz="1800" b="1" dirty="0">
                <a:solidFill>
                  <a:srgbClr val="006600"/>
                </a:solidFill>
              </a:rPr>
              <a:t>UCSF Program for Breakthrough Biomedical Research (PBBR) </a:t>
            </a:r>
            <a:r>
              <a:rPr lang="en-US" altLang="en-US" sz="1800" b="1" dirty="0" err="1">
                <a:solidFill>
                  <a:srgbClr val="006600"/>
                </a:solidFill>
              </a:rPr>
              <a:t>Plexxikon</a:t>
            </a:r>
            <a:r>
              <a:rPr lang="en-US" altLang="en-US" sz="1800" b="1" dirty="0">
                <a:solidFill>
                  <a:srgbClr val="006600"/>
                </a:solidFill>
              </a:rPr>
              <a:t>, Inc.</a:t>
            </a:r>
          </a:p>
          <a:p>
            <a:pPr algn="ctr" eaLnBrk="1" hangingPunct="1">
              <a:buFontTx/>
              <a:buNone/>
            </a:pPr>
            <a:r>
              <a:rPr lang="en-US" altLang="en-US" sz="1800" b="1" dirty="0">
                <a:solidFill>
                  <a:srgbClr val="006600"/>
                </a:solidFill>
              </a:rPr>
              <a:t>M D Anderson </a:t>
            </a:r>
            <a:r>
              <a:rPr lang="en-US" altLang="en-US" sz="1800" b="1" dirty="0" smtClean="0">
                <a:solidFill>
                  <a:srgbClr val="006600"/>
                </a:solidFill>
              </a:rPr>
              <a:t>CRC</a:t>
            </a:r>
            <a:endParaRPr lang="en-US" altLang="en-US" sz="1600" b="1" dirty="0" smtClean="0">
              <a:solidFill>
                <a:srgbClr val="000000"/>
              </a:solidFill>
            </a:endParaRPr>
          </a:p>
          <a:p>
            <a:pPr algn="ctr" eaLnBrk="1" hangingPunct="1">
              <a:lnSpc>
                <a:spcPct val="80000"/>
              </a:lnSpc>
              <a:buFontTx/>
              <a:buNone/>
            </a:pPr>
            <a:endParaRPr lang="en-US" altLang="en-US" sz="900" dirty="0" smtClean="0">
              <a:solidFill>
                <a:srgbClr val="000000"/>
              </a:solidFill>
            </a:endParaRPr>
          </a:p>
          <a:p>
            <a:pPr algn="ctr" eaLnBrk="1" hangingPunct="1">
              <a:lnSpc>
                <a:spcPct val="80000"/>
              </a:lnSpc>
              <a:buFontTx/>
              <a:buNone/>
            </a:pPr>
            <a:r>
              <a:rPr lang="en-US" altLang="en-US" sz="900" dirty="0" smtClean="0">
                <a:solidFill>
                  <a:srgbClr val="000000"/>
                </a:solidFill>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70660" name="Rectangle 4"/>
          <p:cNvSpPr>
            <a:spLocks noChangeArrowheads="1"/>
          </p:cNvSpPr>
          <p:nvPr/>
        </p:nvSpPr>
        <p:spPr bwMode="auto">
          <a:xfrm>
            <a:off x="457200" y="1274763"/>
            <a:ext cx="8229600" cy="103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US" altLang="en-US" sz="2400" dirty="0">
                <a:latin typeface="Arial" pitchFamily="34" charset="0"/>
              </a:rPr>
              <a:t>Chris Neilson   </a:t>
            </a:r>
            <a:r>
              <a:rPr lang="en-US" altLang="en-US" sz="2400" dirty="0" err="1" smtClean="0">
                <a:latin typeface="Arial" pitchFamily="34" charset="0"/>
              </a:rPr>
              <a:t>Aina</a:t>
            </a:r>
            <a:r>
              <a:rPr lang="en-US" altLang="en-US" sz="2400" dirty="0" smtClean="0">
                <a:latin typeface="Arial" pitchFamily="34" charset="0"/>
              </a:rPr>
              <a:t> Cohen   Ana Gonzalez  Mike </a:t>
            </a:r>
            <a:r>
              <a:rPr lang="en-US" altLang="en-US" sz="2400" dirty="0" err="1" smtClean="0">
                <a:latin typeface="Arial" pitchFamily="34" charset="0"/>
              </a:rPr>
              <a:t>Soltis</a:t>
            </a:r>
            <a:endParaRPr lang="en-US" altLang="en-US" sz="2400" dirty="0" smtClean="0">
              <a:latin typeface="Arial" pitchFamily="34" charset="0"/>
            </a:endParaRPr>
          </a:p>
          <a:p>
            <a:pPr algn="ctr" eaLnBrk="1" hangingPunct="1">
              <a:buFontTx/>
              <a:buNone/>
            </a:pPr>
            <a:r>
              <a:rPr lang="en-US" altLang="en-US" sz="2400" dirty="0" err="1" smtClean="0">
                <a:latin typeface="Arial" pitchFamily="34" charset="0"/>
              </a:rPr>
              <a:t>Meitian</a:t>
            </a:r>
            <a:r>
              <a:rPr lang="en-US" altLang="en-US" sz="2400" dirty="0" smtClean="0">
                <a:latin typeface="Arial" pitchFamily="34" charset="0"/>
              </a:rPr>
              <a:t> Wang    </a:t>
            </a:r>
            <a:r>
              <a:rPr lang="en-US" altLang="en-US" sz="2400" dirty="0">
                <a:latin typeface="Arial" pitchFamily="34" charset="0"/>
              </a:rPr>
              <a:t>Clemens </a:t>
            </a:r>
            <a:r>
              <a:rPr lang="en-US" altLang="en-US" sz="2400" dirty="0" smtClean="0">
                <a:latin typeface="Arial" pitchFamily="34" charset="0"/>
              </a:rPr>
              <a:t>Schulze-</a:t>
            </a:r>
            <a:r>
              <a:rPr lang="en-US" altLang="en-US" sz="2400" dirty="0" err="1" smtClean="0">
                <a:latin typeface="Arial" pitchFamily="34" charset="0"/>
              </a:rPr>
              <a:t>Briese</a:t>
            </a:r>
            <a:r>
              <a:rPr lang="en-US" altLang="en-US" sz="2400" dirty="0" smtClean="0">
                <a:latin typeface="Arial" pitchFamily="34" charset="0"/>
              </a:rPr>
              <a:t>   Joe </a:t>
            </a:r>
            <a:r>
              <a:rPr lang="en-US" altLang="en-US" sz="2400" dirty="0" err="1" smtClean="0">
                <a:latin typeface="Arial" pitchFamily="34" charset="0"/>
              </a:rPr>
              <a:t>Ferarra</a:t>
            </a:r>
            <a:endParaRPr lang="en-US" altLang="en-US" sz="2400" dirty="0">
              <a:latin typeface="Arial" pitchFamily="34" charset="0"/>
            </a:endParaRPr>
          </a:p>
          <a:p>
            <a:pPr eaLnBrk="1" hangingPunct="1">
              <a:buFontTx/>
              <a:buChar char="•"/>
            </a:pPr>
            <a:endParaRPr lang="en-US" altLang="en-US" sz="2400" dirty="0">
              <a:latin typeface="Arial" pitchFamily="34" charset="0"/>
            </a:endParaRPr>
          </a:p>
        </p:txBody>
      </p:sp>
    </p:spTree>
    <p:extLst>
      <p:ext uri="{BB962C8B-B14F-4D97-AF65-F5344CB8AC3E}">
        <p14:creationId xmlns:p14="http://schemas.microsoft.com/office/powerpoint/2010/main" val="347866454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Dominant Source of Error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29612758"/>
              </p:ext>
            </p:extLst>
          </p:nvPr>
        </p:nvGraphicFramePr>
        <p:xfrm>
          <a:off x="725716" y="1457294"/>
          <a:ext cx="7177315" cy="4419118"/>
        </p:xfrm>
        <a:graphic>
          <a:graphicData uri="http://schemas.openxmlformats.org/drawingml/2006/table">
            <a:tbl>
              <a:tblPr firstRow="1" firstCol="1" bandRow="1">
                <a:tableStyleId>{5C22544A-7EE6-4342-B048-85BDC9FD1C3A}</a:tableStyleId>
              </a:tblPr>
              <a:tblGrid>
                <a:gridCol w="3022375"/>
                <a:gridCol w="1361192"/>
                <a:gridCol w="1361192"/>
                <a:gridCol w="1432556"/>
              </a:tblGrid>
              <a:tr h="695560">
                <a:tc>
                  <a:txBody>
                    <a:bodyPr/>
                    <a:lstStyle/>
                    <a:p>
                      <a:pPr marL="0" marR="0" algn="ctr">
                        <a:lnSpc>
                          <a:spcPct val="115000"/>
                        </a:lnSpc>
                        <a:spcBef>
                          <a:spcPts val="0"/>
                        </a:spcBef>
                        <a:spcAft>
                          <a:spcPts val="0"/>
                        </a:spcAft>
                      </a:pPr>
                      <a:r>
                        <a:rPr lang="en-US" sz="2000" dirty="0">
                          <a:solidFill>
                            <a:schemeClr val="tx1"/>
                          </a:solidFill>
                          <a:effectLst/>
                        </a:rPr>
                        <a:t>Source of error</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realistic</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No SHSSS</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Perfect detector</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Photon counting</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Shutter jitter</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Beam flicker</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456959">
                <a:tc>
                  <a:txBody>
                    <a:bodyPr/>
                    <a:lstStyle/>
                    <a:p>
                      <a:pPr marL="0" marR="0">
                        <a:lnSpc>
                          <a:spcPct val="115000"/>
                        </a:lnSpc>
                        <a:spcBef>
                          <a:spcPts val="0"/>
                        </a:spcBef>
                        <a:spcAft>
                          <a:spcPts val="0"/>
                        </a:spcAft>
                      </a:pPr>
                      <a:r>
                        <a:rPr lang="en-US" sz="2000" dirty="0">
                          <a:solidFill>
                            <a:schemeClr val="tx1"/>
                          </a:solidFill>
                          <a:effectLst/>
                        </a:rPr>
                        <a:t>Sample absorption</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Radiation damage</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Imperfect spindle</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Corner correction</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a:solidFill>
                            <a:schemeClr val="tx1"/>
                          </a:solidFill>
                          <a:effectLst/>
                        </a:rPr>
                        <a:t>SHSSS</a:t>
                      </a:r>
                      <a:endParaRPr lang="en-US" sz="200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a:solidFill>
                            <a:schemeClr val="tx1"/>
                          </a:solidFill>
                          <a:effectLst/>
                        </a:rPr>
                        <a:t>R-meas (∞-10 Å)</a:t>
                      </a:r>
                      <a:endParaRPr lang="en-US" sz="200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2.8%</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0.7%</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0.7%</a:t>
                      </a:r>
                      <a:endParaRPr lang="en-US" sz="2000" dirty="0">
                        <a:solidFill>
                          <a:schemeClr val="tx1"/>
                        </a:solidFill>
                        <a:effectLst/>
                        <a:latin typeface="Arial"/>
                        <a:ea typeface="Calibri"/>
                      </a:endParaRPr>
                    </a:p>
                  </a:txBody>
                  <a:tcPr marL="68580" marR="68580" marT="0" marB="0" anchor="ctr"/>
                </a:tc>
              </a:tr>
              <a:tr h="456959">
                <a:tc>
                  <a:txBody>
                    <a:bodyPr/>
                    <a:lstStyle/>
                    <a:p>
                      <a:pPr marL="0" marR="0">
                        <a:lnSpc>
                          <a:spcPct val="115000"/>
                        </a:lnSpc>
                        <a:spcBef>
                          <a:spcPts val="0"/>
                        </a:spcBef>
                        <a:spcAft>
                          <a:spcPts val="0"/>
                        </a:spcAft>
                      </a:pPr>
                      <a:r>
                        <a:rPr lang="en-US" sz="2000">
                          <a:solidFill>
                            <a:schemeClr val="tx1"/>
                          </a:solidFill>
                          <a:effectLst/>
                        </a:rPr>
                        <a:t>I/sigma asymptotic</a:t>
                      </a:r>
                      <a:endParaRPr lang="en-US" sz="200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26.8</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74.2</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81.0</a:t>
                      </a:r>
                      <a:endParaRPr lang="en-US" sz="2000" dirty="0">
                        <a:solidFill>
                          <a:schemeClr val="tx1"/>
                        </a:solidFill>
                        <a:effectLst/>
                        <a:latin typeface="Arial"/>
                        <a:ea typeface="Calibri"/>
                      </a:endParaRPr>
                    </a:p>
                  </a:txBody>
                  <a:tcPr marL="68580" marR="68580" marT="0" marB="0" anchor="ctr"/>
                </a:tc>
              </a:tr>
            </a:tbl>
          </a:graphicData>
        </a:graphic>
      </p:graphicFrame>
      <p:sp>
        <p:nvSpPr>
          <p:cNvPr id="8" name="Rectangle 7"/>
          <p:cNvSpPr/>
          <p:nvPr/>
        </p:nvSpPr>
        <p:spPr>
          <a:xfrm>
            <a:off x="5123544" y="1296212"/>
            <a:ext cx="1407885" cy="4705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10896" y="6488668"/>
            <a:ext cx="7633104" cy="369332"/>
          </a:xfrm>
          <a:prstGeom prst="rect">
            <a:avLst/>
          </a:prstGeom>
        </p:spPr>
        <p:txBody>
          <a:bodyPr wrap="square">
            <a:spAutoFit/>
          </a:bodyPr>
          <a:lstStyle/>
          <a:p>
            <a:r>
              <a:rPr lang="en-US" dirty="0"/>
              <a:t>Holton </a:t>
            </a:r>
            <a:r>
              <a:rPr lang="en-US" i="1" dirty="0" smtClean="0"/>
              <a:t>et al.</a:t>
            </a:r>
            <a:r>
              <a:rPr lang="en-US" dirty="0" smtClean="0"/>
              <a:t> </a:t>
            </a:r>
            <a:r>
              <a:rPr lang="en-US" dirty="0"/>
              <a:t>(2014</a:t>
            </a:r>
            <a:r>
              <a:rPr lang="en-US" dirty="0" smtClean="0"/>
              <a:t>)."R-factor gap", </a:t>
            </a:r>
            <a:r>
              <a:rPr lang="en-US" i="1" dirty="0"/>
              <a:t>FEBS J.</a:t>
            </a:r>
            <a:r>
              <a:rPr lang="en-US" dirty="0"/>
              <a:t> </a:t>
            </a:r>
            <a:r>
              <a:rPr lang="en-US" b="1" dirty="0"/>
              <a:t>281</a:t>
            </a:r>
            <a:r>
              <a:rPr lang="en-US" dirty="0"/>
              <a:t>, 4046-4060. </a:t>
            </a:r>
          </a:p>
        </p:txBody>
      </p:sp>
      <p:sp>
        <p:nvSpPr>
          <p:cNvPr id="16" name="Rectangle 15"/>
          <p:cNvSpPr/>
          <p:nvPr/>
        </p:nvSpPr>
        <p:spPr>
          <a:xfrm>
            <a:off x="6495146" y="1382788"/>
            <a:ext cx="1407885" cy="4705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9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4083"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r>
              <a:rPr lang="en-US" sz="6600" smtClean="0">
                <a:solidFill>
                  <a:srgbClr val="FF0000"/>
                </a:solidFill>
                <a:cs typeface="+mn-cs"/>
              </a:rPr>
              <a:t>mixed:</a:t>
            </a:r>
          </a:p>
        </p:txBody>
      </p:sp>
      <p:sp>
        <p:nvSpPr>
          <p:cNvPr id="174084"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a:p>
            <a:pPr eaLnBrk="1" hangingPunct="1">
              <a:spcBef>
                <a:spcPct val="50000"/>
              </a:spcBef>
              <a:defRPr/>
            </a:pPr>
            <a:r>
              <a:rPr lang="en-US" sz="6600" smtClean="0">
                <a:solidFill>
                  <a:srgbClr val="FF0000"/>
                </a:solidFill>
                <a:cs typeface="+mn-cs"/>
              </a:rPr>
              <a:t>0.9%</a:t>
            </a:r>
          </a:p>
        </p:txBody>
      </p:sp>
    </p:spTree>
    <p:extLst>
      <p:ext uri="{BB962C8B-B14F-4D97-AF65-F5344CB8AC3E}">
        <p14:creationId xmlns:p14="http://schemas.microsoft.com/office/powerpoint/2010/main" val="40657259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5107"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r>
              <a:rPr lang="en-US" sz="6600" smtClean="0">
                <a:solidFill>
                  <a:srgbClr val="FF0000"/>
                </a:solidFill>
                <a:cs typeface="+mn-cs"/>
              </a:rPr>
              <a:t>mixed:</a:t>
            </a:r>
          </a:p>
        </p:txBody>
      </p:sp>
      <p:sp>
        <p:nvSpPr>
          <p:cNvPr id="175108"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a:p>
            <a:pPr eaLnBrk="1" hangingPunct="1">
              <a:spcBef>
                <a:spcPct val="50000"/>
              </a:spcBef>
              <a:defRPr/>
            </a:pPr>
            <a:r>
              <a:rPr lang="en-US" sz="6600" smtClean="0">
                <a:solidFill>
                  <a:srgbClr val="FF0000"/>
                </a:solidFill>
                <a:cs typeface="+mn-cs"/>
              </a:rPr>
              <a:t>0.9%</a:t>
            </a:r>
          </a:p>
        </p:txBody>
      </p:sp>
      <p:sp>
        <p:nvSpPr>
          <p:cNvPr id="175109" name="Text Box 5"/>
          <p:cNvSpPr txBox="1">
            <a:spLocks noChangeArrowheads="1"/>
          </p:cNvSpPr>
          <p:nvPr/>
        </p:nvSpPr>
        <p:spPr bwMode="auto">
          <a:xfrm>
            <a:off x="0" y="5572125"/>
            <a:ext cx="9144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en-US" sz="6600" smtClean="0">
                <a:solidFill>
                  <a:srgbClr val="000066"/>
                </a:solidFill>
                <a:cs typeface="+mn-cs"/>
              </a:rPr>
              <a:t>2.5%</a:t>
            </a:r>
            <a:r>
              <a:rPr lang="en-US" sz="6600" baseline="30000" smtClean="0">
                <a:solidFill>
                  <a:srgbClr val="000000"/>
                </a:solidFill>
                <a:cs typeface="+mn-cs"/>
              </a:rPr>
              <a:t>2</a:t>
            </a:r>
            <a:r>
              <a:rPr lang="en-US" sz="6600" smtClean="0">
                <a:solidFill>
                  <a:srgbClr val="000000"/>
                </a:solidFill>
                <a:cs typeface="+mn-cs"/>
              </a:rPr>
              <a:t>-</a:t>
            </a:r>
            <a:r>
              <a:rPr lang="en-US" sz="6600" smtClean="0">
                <a:solidFill>
                  <a:srgbClr val="FF0000"/>
                </a:solidFill>
                <a:cs typeface="+mn-cs"/>
              </a:rPr>
              <a:t>0.9%</a:t>
            </a:r>
            <a:r>
              <a:rPr lang="en-US" sz="6600" baseline="30000" smtClean="0">
                <a:solidFill>
                  <a:srgbClr val="000000"/>
                </a:solidFill>
                <a:cs typeface="+mn-cs"/>
              </a:rPr>
              <a:t>2</a:t>
            </a:r>
            <a:r>
              <a:rPr lang="en-US" sz="6600" smtClean="0">
                <a:solidFill>
                  <a:srgbClr val="FF0000"/>
                </a:solidFill>
                <a:cs typeface="+mn-cs"/>
              </a:rPr>
              <a:t> </a:t>
            </a:r>
            <a:r>
              <a:rPr lang="en-US" sz="6600" smtClean="0">
                <a:solidFill>
                  <a:srgbClr val="000000"/>
                </a:solidFill>
                <a:cs typeface="+mn-cs"/>
              </a:rPr>
              <a:t>=</a:t>
            </a:r>
            <a:r>
              <a:rPr lang="en-US" sz="6600" smtClean="0">
                <a:solidFill>
                  <a:srgbClr val="FF0000"/>
                </a:solidFill>
                <a:cs typeface="+mn-cs"/>
              </a:rPr>
              <a:t> </a:t>
            </a:r>
            <a:r>
              <a:rPr lang="en-US" sz="6600" smtClean="0">
                <a:solidFill>
                  <a:srgbClr val="CC6600"/>
                </a:solidFill>
                <a:cs typeface="+mn-cs"/>
              </a:rPr>
              <a:t>2.3%</a:t>
            </a:r>
            <a:r>
              <a:rPr lang="en-US" sz="6600" baseline="30000" smtClean="0">
                <a:solidFill>
                  <a:srgbClr val="000000"/>
                </a:solidFill>
                <a:cs typeface="+mn-cs"/>
              </a:rPr>
              <a:t>2</a:t>
            </a:r>
          </a:p>
        </p:txBody>
      </p:sp>
    </p:spTree>
    <p:extLst>
      <p:ext uri="{BB962C8B-B14F-4D97-AF65-F5344CB8AC3E}">
        <p14:creationId xmlns:p14="http://schemas.microsoft.com/office/powerpoint/2010/main" val="225029939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12291"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3140"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2"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f’’ (electrons)</a:t>
            </a:r>
          </a:p>
        </p:txBody>
      </p:sp>
      <p:sp>
        <p:nvSpPr>
          <p:cNvPr id="12293"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DELFAN peak height (</a:t>
            </a:r>
            <a:r>
              <a:rPr lang="el-GR" altLang="en-US" sz="2800" b="1"/>
              <a:t>σ</a:t>
            </a:r>
            <a:r>
              <a:rPr lang="en-US" altLang="en-US" sz="2800" b="1"/>
              <a:t>)</a:t>
            </a:r>
          </a:p>
        </p:txBody>
      </p:sp>
      <p:sp>
        <p:nvSpPr>
          <p:cNvPr id="12294"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Mg</a:t>
            </a:r>
            <a:endParaRPr lang="en-US" altLang="en-US" b="1"/>
          </a:p>
        </p:txBody>
      </p:sp>
      <p:sp>
        <p:nvSpPr>
          <p:cNvPr id="12295"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Ne</a:t>
            </a:r>
            <a:endParaRPr lang="en-US" altLang="en-US" b="1"/>
          </a:p>
        </p:txBody>
      </p:sp>
      <p:sp>
        <p:nvSpPr>
          <p:cNvPr id="12296"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a:t>
            </a:r>
            <a:endParaRPr lang="en-US" altLang="en-US" b="1"/>
          </a:p>
        </p:txBody>
      </p:sp>
      <p:sp>
        <p:nvSpPr>
          <p:cNvPr id="12297"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F</a:t>
            </a:r>
            <a:endParaRPr lang="en-US" altLang="en-US" b="1"/>
          </a:p>
        </p:txBody>
      </p:sp>
      <p:sp>
        <p:nvSpPr>
          <p:cNvPr id="12298"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O</a:t>
            </a:r>
            <a:endParaRPr lang="en-US" altLang="en-US" b="1"/>
          </a:p>
        </p:txBody>
      </p:sp>
      <p:sp>
        <p:nvSpPr>
          <p:cNvPr id="12299"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t>
            </a:r>
            <a:endParaRPr lang="en-US" altLang="en-US" b="1"/>
          </a:p>
        </p:txBody>
      </p:sp>
    </p:spTree>
    <p:extLst>
      <p:ext uri="{BB962C8B-B14F-4D97-AF65-F5344CB8AC3E}">
        <p14:creationId xmlns:p14="http://schemas.microsoft.com/office/powerpoint/2010/main" val="72049558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843" name="Group 4"/>
          <p:cNvGrpSpPr>
            <a:grpSpLocks/>
          </p:cNvGrpSpPr>
          <p:nvPr/>
        </p:nvGrpSpPr>
        <p:grpSpPr bwMode="auto">
          <a:xfrm>
            <a:off x="460375" y="1220788"/>
            <a:ext cx="7559675" cy="5472112"/>
            <a:chOff x="290" y="635"/>
            <a:chExt cx="4762" cy="3447"/>
          </a:xfrm>
        </p:grpSpPr>
        <p:pic>
          <p:nvPicPr>
            <p:cNvPr id="358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683"/>
              <a:ext cx="4128"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624" y="635"/>
              <a:ext cx="432" cy="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a:solidFill>
                    <a:srgbClr val="000000"/>
                  </a:solidFill>
                  <a:cs typeface="Arial" charset="0"/>
                </a:rPr>
                <a:t>3.5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3.0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0.5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p:txBody>
        </p:sp>
        <p:sp>
          <p:nvSpPr>
            <p:cNvPr id="35851" name="Text Box 7"/>
            <p:cNvSpPr txBox="1">
              <a:spLocks noChangeArrowheads="1"/>
            </p:cNvSpPr>
            <p:nvPr/>
          </p:nvSpPr>
          <p:spPr bwMode="auto">
            <a:xfrm rot="16200000">
              <a:off x="-844" y="2170"/>
              <a:ext cx="25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dirty="0" smtClean="0">
                  <a:solidFill>
                    <a:srgbClr val="000000"/>
                  </a:solidFill>
                  <a:cs typeface="Arial" charset="0"/>
                </a:rPr>
                <a:t>Systematic component of </a:t>
              </a:r>
              <a:r>
                <a:rPr lang="en-US" altLang="en-US" sz="1800" b="1" dirty="0" err="1" smtClean="0">
                  <a:solidFill>
                    <a:srgbClr val="000000"/>
                  </a:solidFill>
                  <a:cs typeface="Arial" charset="0"/>
                </a:rPr>
                <a:t>R</a:t>
              </a:r>
              <a:r>
                <a:rPr lang="en-US" altLang="en-US" sz="1800" b="1" baseline="-25000" dirty="0" err="1" smtClean="0">
                  <a:solidFill>
                    <a:srgbClr val="000000"/>
                  </a:solidFill>
                  <a:cs typeface="Arial" charset="0"/>
                </a:rPr>
                <a:t>shift</a:t>
              </a:r>
              <a:r>
                <a:rPr lang="en-US" altLang="en-US" sz="1800" b="1" dirty="0" smtClean="0">
                  <a:solidFill>
                    <a:srgbClr val="000000"/>
                  </a:solidFill>
                  <a:cs typeface="Arial" charset="0"/>
                </a:rPr>
                <a:t> </a:t>
              </a:r>
              <a:r>
                <a:rPr lang="en-US" altLang="en-US" sz="1800" b="1" dirty="0">
                  <a:solidFill>
                    <a:srgbClr val="000000"/>
                  </a:solidFill>
                  <a:cs typeface="Arial" charset="0"/>
                </a:rPr>
                <a:t>(%)</a:t>
              </a:r>
            </a:p>
          </p:txBody>
        </p:sp>
        <p:sp>
          <p:nvSpPr>
            <p:cNvPr id="35852" name="Text Box 8"/>
            <p:cNvSpPr txBox="1">
              <a:spLocks noChangeArrowheads="1"/>
            </p:cNvSpPr>
            <p:nvPr/>
          </p:nvSpPr>
          <p:spPr bwMode="auto">
            <a:xfrm>
              <a:off x="1872" y="3849"/>
              <a:ext cx="21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a:solidFill>
                    <a:srgbClr val="000000"/>
                  </a:solidFill>
                  <a:cs typeface="Arial" charset="0"/>
                </a:rPr>
                <a:t>distance between spots (mm)</a:t>
              </a:r>
            </a:p>
          </p:txBody>
        </p:sp>
        <p:sp>
          <p:nvSpPr>
            <p:cNvPr id="35853" name="Text Box 9"/>
            <p:cNvSpPr txBox="1">
              <a:spLocks noChangeArrowheads="1"/>
            </p:cNvSpPr>
            <p:nvPr/>
          </p:nvSpPr>
          <p:spPr bwMode="auto">
            <a:xfrm>
              <a:off x="816" y="3705"/>
              <a:ext cx="4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0.1                             1                             10                            100</a:t>
              </a:r>
            </a:p>
          </p:txBody>
        </p:sp>
        <p:sp>
          <p:nvSpPr>
            <p:cNvPr id="35854" name="Rectangle 10"/>
            <p:cNvSpPr>
              <a:spLocks noChangeArrowheads="1"/>
            </p:cNvSpPr>
            <p:nvPr/>
          </p:nvSpPr>
          <p:spPr bwMode="auto">
            <a:xfrm>
              <a:off x="408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5" name="Text Box 11"/>
            <p:cNvSpPr txBox="1">
              <a:spLocks noChangeArrowheads="1"/>
            </p:cNvSpPr>
            <p:nvPr/>
          </p:nvSpPr>
          <p:spPr bwMode="auto">
            <a:xfrm rot="-1123190">
              <a:off x="2400" y="2592"/>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Pilatus</a:t>
              </a:r>
            </a:p>
          </p:txBody>
        </p:sp>
        <p:sp>
          <p:nvSpPr>
            <p:cNvPr id="35856" name="Text Box 12"/>
            <p:cNvSpPr txBox="1">
              <a:spLocks noChangeArrowheads="1"/>
            </p:cNvSpPr>
            <p:nvPr/>
          </p:nvSpPr>
          <p:spPr bwMode="auto">
            <a:xfrm rot="-1123190">
              <a:off x="2304" y="1301"/>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Q315r</a:t>
              </a:r>
            </a:p>
          </p:txBody>
        </p:sp>
      </p:grpSp>
      <p:sp>
        <p:nvSpPr>
          <p:cNvPr id="2878477" name="Text Box 13"/>
          <p:cNvSpPr txBox="1">
            <a:spLocks noChangeArrowheads="1"/>
          </p:cNvSpPr>
          <p:nvPr/>
        </p:nvSpPr>
        <p:spPr bwMode="auto">
          <a:xfrm>
            <a:off x="5840186" y="2777604"/>
            <a:ext cx="2895600" cy="15970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800" dirty="0">
                <a:solidFill>
                  <a:srgbClr val="000000"/>
                </a:solidFill>
                <a:cs typeface="Arial" charset="0"/>
              </a:rPr>
              <a:t>anomalous </a:t>
            </a:r>
            <a:r>
              <a:rPr lang="en-US" altLang="en-US" sz="2800" dirty="0" smtClean="0">
                <a:solidFill>
                  <a:srgbClr val="000000"/>
                </a:solidFill>
                <a:cs typeface="Arial" charset="0"/>
              </a:rPr>
              <a:t>mates are</a:t>
            </a:r>
            <a:endParaRPr lang="en-US" altLang="en-US" sz="2800" dirty="0">
              <a:solidFill>
                <a:srgbClr val="000000"/>
              </a:solidFill>
              <a:cs typeface="Arial" charset="0"/>
            </a:endParaRPr>
          </a:p>
          <a:p>
            <a:pPr algn="ctr" eaLnBrk="1" fontAlgn="base" hangingPunct="1">
              <a:spcBef>
                <a:spcPct val="50000"/>
              </a:spcBef>
              <a:spcAft>
                <a:spcPct val="0"/>
              </a:spcAft>
              <a:buFontTx/>
              <a:buNone/>
            </a:pPr>
            <a:r>
              <a:rPr lang="en-US" altLang="en-US" sz="2800" dirty="0">
                <a:solidFill>
                  <a:srgbClr val="000000"/>
                </a:solidFill>
                <a:cs typeface="Arial" charset="0"/>
              </a:rPr>
              <a:t>&gt; 100 mm apart</a:t>
            </a:r>
          </a:p>
        </p:txBody>
      </p:sp>
      <p:sp>
        <p:nvSpPr>
          <p:cNvPr id="2" name="Freeform 1"/>
          <p:cNvSpPr/>
          <p:nvPr/>
        </p:nvSpPr>
        <p:spPr>
          <a:xfrm>
            <a:off x="1484313" y="2505075"/>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97113" y="468243"/>
                  <a:pt x="1272209" y="450574"/>
                </a:cubicBezTo>
                <a:cubicBezTo>
                  <a:pt x="1347305" y="432904"/>
                  <a:pt x="1409149" y="574261"/>
                  <a:pt x="1470992" y="596348"/>
                </a:cubicBezTo>
                <a:cubicBezTo>
                  <a:pt x="1532836" y="618435"/>
                  <a:pt x="1592470" y="616226"/>
                  <a:pt x="1643270" y="583096"/>
                </a:cubicBezTo>
                <a:cubicBezTo>
                  <a:pt x="1694070" y="549966"/>
                  <a:pt x="1696279" y="432904"/>
                  <a:pt x="1775792" y="397565"/>
                </a:cubicBezTo>
                <a:cubicBezTo>
                  <a:pt x="1855305" y="362226"/>
                  <a:pt x="2001079" y="342348"/>
                  <a:pt x="2120348" y="371061"/>
                </a:cubicBezTo>
                <a:cubicBezTo>
                  <a:pt x="2239617" y="399774"/>
                  <a:pt x="2325757" y="596347"/>
                  <a:pt x="2491409" y="569843"/>
                </a:cubicBezTo>
                <a:cubicBezTo>
                  <a:pt x="2657061" y="543339"/>
                  <a:pt x="2968487" y="307009"/>
                  <a:pt x="3114261" y="212035"/>
                </a:cubicBezTo>
                <a:cubicBezTo>
                  <a:pt x="3260035" y="117061"/>
                  <a:pt x="3313044" y="58530"/>
                  <a:pt x="3366053"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60563" y="1762125"/>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908175"/>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208121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different</a:t>
            </a:r>
          </a:p>
          <a:p>
            <a:pPr eaLnBrk="1" fontAlgn="base" hangingPunct="1">
              <a:spcBef>
                <a:spcPct val="0"/>
              </a:spcBef>
              <a:spcAft>
                <a:spcPct val="0"/>
              </a:spcAft>
              <a:buFontTx/>
              <a:buNone/>
            </a:pPr>
            <a:r>
              <a:rPr lang="en-US" altLang="en-US" sz="1800">
                <a:solidFill>
                  <a:srgbClr val="000000"/>
                </a:solidFill>
                <a:cs typeface="Arial" charset="0"/>
              </a:rPr>
              <a:t>modules</a:t>
            </a:r>
          </a:p>
        </p:txBody>
      </p:sp>
      <p:sp>
        <p:nvSpPr>
          <p:cNvPr id="18" name="Rectangle 2"/>
          <p:cNvSpPr>
            <a:spLocks noGrp="1" noChangeArrowheads="1"/>
          </p:cNvSpPr>
          <p:nvPr>
            <p:ph type="ctrTitle"/>
          </p:nvPr>
        </p:nvSpPr>
        <p:spPr>
          <a:xfrm>
            <a:off x="0" y="1"/>
            <a:ext cx="9144000" cy="1296988"/>
          </a:xfrm>
        </p:spPr>
        <p:txBody>
          <a:bodyPr/>
          <a:lstStyle/>
          <a:p>
            <a:pPr eaLnBrk="1" hangingPunct="1"/>
            <a:r>
              <a:rPr lang="en-US" altLang="en-US" sz="5400" dirty="0" smtClean="0"/>
              <a:t>SHSSS: CCD vs PAD</a:t>
            </a:r>
          </a:p>
        </p:txBody>
      </p:sp>
    </p:spTree>
    <p:extLst>
      <p:ext uri="{BB962C8B-B14F-4D97-AF65-F5344CB8AC3E}">
        <p14:creationId xmlns:p14="http://schemas.microsoft.com/office/powerpoint/2010/main" val="13142765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8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8477"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46742" y="2510972"/>
            <a:ext cx="9695542"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HPAD calibration</a:t>
            </a:r>
            <a:endParaRPr lang="en-US" dirty="0"/>
          </a:p>
        </p:txBody>
      </p:sp>
      <p:sp>
        <p:nvSpPr>
          <p:cNvPr id="85" name="TextBox 84"/>
          <p:cNvSpPr txBox="1"/>
          <p:nvPr/>
        </p:nvSpPr>
        <p:spPr>
          <a:xfrm>
            <a:off x="5515429" y="2032000"/>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6" name="TextBox 85"/>
          <p:cNvSpPr txBox="1"/>
          <p:nvPr/>
        </p:nvSpPr>
        <p:spPr>
          <a:xfrm>
            <a:off x="399142" y="1966686"/>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8" name="TextBox 87"/>
          <p:cNvSpPr txBox="1"/>
          <p:nvPr/>
        </p:nvSpPr>
        <p:spPr>
          <a:xfrm>
            <a:off x="6299200" y="19158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89" name="TextBox 88"/>
          <p:cNvSpPr txBox="1"/>
          <p:nvPr/>
        </p:nvSpPr>
        <p:spPr>
          <a:xfrm>
            <a:off x="1226457" y="18650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3062514" y="40785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444171" y="305525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57200" y="3868057"/>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394857" y="28883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79714" y="27069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930399" y="4339771"/>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171371" y="30407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207831" y="41873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89488" y="316411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602517" y="3976912"/>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540174" y="29971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125031" y="28157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075716" y="4448626"/>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8316688" y="31495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005943" y="2510971"/>
            <a:ext cx="597544" cy="2423886"/>
            <a:chOff x="4005943" y="2510971"/>
            <a:chExt cx="597544" cy="2423886"/>
          </a:xfrm>
        </p:grpSpPr>
        <p:sp>
          <p:nvSpPr>
            <p:cNvPr id="104" name="Right Brace 103"/>
            <p:cNvSpPr/>
            <p:nvPr/>
          </p:nvSpPr>
          <p:spPr>
            <a:xfrm>
              <a:off x="4005943" y="251097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TextBox 105"/>
            <p:cNvSpPr txBox="1"/>
            <p:nvPr/>
          </p:nvSpPr>
          <p:spPr>
            <a:xfrm rot="16200000">
              <a:off x="4093251" y="3560706"/>
              <a:ext cx="651140" cy="369332"/>
            </a:xfrm>
            <a:prstGeom prst="rect">
              <a:avLst/>
            </a:prstGeom>
            <a:noFill/>
          </p:spPr>
          <p:txBody>
            <a:bodyPr wrap="none" rtlCol="0">
              <a:spAutoFit/>
            </a:bodyPr>
            <a:lstStyle/>
            <a:p>
              <a:r>
                <a:rPr lang="en-US" b="1" dirty="0" smtClean="0">
                  <a:solidFill>
                    <a:srgbClr val="FF0000"/>
                  </a:solidFill>
                </a:rPr>
                <a:t>thick</a:t>
              </a:r>
              <a:endParaRPr lang="en-US" b="1" dirty="0">
                <a:solidFill>
                  <a:srgbClr val="FF0000"/>
                </a:solidFill>
              </a:endParaRPr>
            </a:p>
          </p:txBody>
        </p:sp>
      </p:grpSp>
      <p:grpSp>
        <p:nvGrpSpPr>
          <p:cNvPr id="7" name="Group 6"/>
          <p:cNvGrpSpPr/>
          <p:nvPr/>
        </p:nvGrpSpPr>
        <p:grpSpPr>
          <a:xfrm>
            <a:off x="2569032" y="1579506"/>
            <a:ext cx="1349830" cy="902438"/>
            <a:chOff x="2569032" y="1579506"/>
            <a:chExt cx="1349830" cy="902438"/>
          </a:xfrm>
        </p:grpSpPr>
        <p:sp>
          <p:nvSpPr>
            <p:cNvPr id="107" name="Right Brace 106"/>
            <p:cNvSpPr/>
            <p:nvPr/>
          </p:nvSpPr>
          <p:spPr>
            <a:xfrm rot="16200000">
              <a:off x="2984503" y="1547586"/>
              <a:ext cx="518887" cy="1349830"/>
            </a:xfrm>
            <a:prstGeom prst="rightBrace">
              <a:avLst>
                <a:gd name="adj1" fmla="val 39102"/>
                <a:gd name="adj2" fmla="val 4855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107"/>
            <p:cNvSpPr txBox="1"/>
            <p:nvPr/>
          </p:nvSpPr>
          <p:spPr>
            <a:xfrm>
              <a:off x="2881308" y="1579506"/>
              <a:ext cx="739305" cy="369332"/>
            </a:xfrm>
            <a:prstGeom prst="rect">
              <a:avLst/>
            </a:prstGeom>
            <a:noFill/>
          </p:spPr>
          <p:txBody>
            <a:bodyPr wrap="none" rtlCol="0">
              <a:spAutoFit/>
            </a:bodyPr>
            <a:lstStyle/>
            <a:p>
              <a:r>
                <a:rPr lang="en-US" b="1" dirty="0" smtClean="0">
                  <a:solidFill>
                    <a:srgbClr val="FF0000"/>
                  </a:solidFill>
                </a:rPr>
                <a:t>width</a:t>
              </a:r>
              <a:endParaRPr lang="en-US" b="1" dirty="0">
                <a:solidFill>
                  <a:srgbClr val="FF0000"/>
                </a:solidFill>
              </a:endParaRPr>
            </a:p>
          </p:txBody>
        </p:sp>
      </p:grpSp>
      <p:grpSp>
        <p:nvGrpSpPr>
          <p:cNvPr id="11" name="Group 10"/>
          <p:cNvGrpSpPr/>
          <p:nvPr/>
        </p:nvGrpSpPr>
        <p:grpSpPr>
          <a:xfrm>
            <a:off x="-112862" y="2514156"/>
            <a:ext cx="9262669" cy="2418588"/>
            <a:chOff x="-112862" y="2514156"/>
            <a:chExt cx="9262669" cy="2418588"/>
          </a:xfrm>
        </p:grpSpPr>
        <p:sp>
          <p:nvSpPr>
            <p:cNvPr id="112" name="Rectangle 111"/>
            <p:cNvSpPr/>
            <p:nvPr/>
          </p:nvSpPr>
          <p:spPr>
            <a:xfrm>
              <a:off x="3679371" y="2525485"/>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248271">
              <a:off x="1262874" y="2536283"/>
              <a:ext cx="449943" cy="2372229"/>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rot="21445252">
              <a:off x="-112862" y="2521645"/>
              <a:ext cx="449943" cy="2384463"/>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21410849">
              <a:off x="2418704" y="2552201"/>
              <a:ext cx="449943" cy="2371028"/>
            </a:xfrm>
            <a:prstGeom prst="rect">
              <a:avLst/>
            </a:prstGeom>
            <a:gradFill flip="none" rotWithShape="1">
              <a:gsLst>
                <a:gs pos="0">
                  <a:schemeClr val="bg1"/>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387159">
              <a:off x="5087850" y="2514156"/>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21404028">
              <a:off x="6183004" y="2529129"/>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2059">
              <a:off x="7556392" y="2518428"/>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21406096">
              <a:off x="8699864" y="2537887"/>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H="1">
            <a:off x="5191966" y="2496457"/>
            <a:ext cx="236377" cy="24420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207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715378" y="2525486"/>
            <a:ext cx="107822" cy="24275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75486"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696858" y="1937657"/>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93524" y="4945749"/>
            <a:ext cx="8026607" cy="1433977"/>
            <a:chOff x="293524" y="4945749"/>
            <a:chExt cx="8026607" cy="1433977"/>
          </a:xfrm>
        </p:grpSpPr>
        <p:cxnSp>
          <p:nvCxnSpPr>
            <p:cNvPr id="44" name="Straight Arrow Connector 43"/>
            <p:cNvCxnSpPr/>
            <p:nvPr/>
          </p:nvCxnSpPr>
          <p:spPr>
            <a:xfrm>
              <a:off x="708297"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023291"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38286"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8000" y="5856506"/>
              <a:ext cx="417102" cy="523220"/>
            </a:xfrm>
            <a:prstGeom prst="rect">
              <a:avLst/>
            </a:prstGeom>
            <a:noFill/>
          </p:spPr>
          <p:txBody>
            <a:bodyPr wrap="none" rtlCol="0">
              <a:spAutoFit/>
            </a:bodyPr>
            <a:lstStyle/>
            <a:p>
              <a:r>
                <a:rPr lang="en-US" sz="2800" dirty="0" smtClean="0"/>
                <a:t>N</a:t>
              </a:r>
              <a:endParaRPr lang="en-US" sz="2800" dirty="0"/>
            </a:p>
          </p:txBody>
        </p:sp>
        <p:sp>
          <p:nvSpPr>
            <p:cNvPr id="50" name="TextBox 49"/>
            <p:cNvSpPr txBox="1"/>
            <p:nvPr/>
          </p:nvSpPr>
          <p:spPr>
            <a:xfrm>
              <a:off x="1836057" y="5856506"/>
              <a:ext cx="417102" cy="523220"/>
            </a:xfrm>
            <a:prstGeom prst="rect">
              <a:avLst/>
            </a:prstGeom>
            <a:noFill/>
          </p:spPr>
          <p:txBody>
            <a:bodyPr wrap="none" rtlCol="0">
              <a:spAutoFit/>
            </a:bodyPr>
            <a:lstStyle/>
            <a:p>
              <a:r>
                <a:rPr lang="en-US" sz="2800" dirty="0" smtClean="0"/>
                <a:t>N</a:t>
              </a:r>
              <a:endParaRPr lang="en-US" sz="2800" dirty="0"/>
            </a:p>
          </p:txBody>
        </p:sp>
        <p:sp>
          <p:nvSpPr>
            <p:cNvPr id="51" name="TextBox 50"/>
            <p:cNvSpPr txBox="1"/>
            <p:nvPr/>
          </p:nvSpPr>
          <p:spPr>
            <a:xfrm>
              <a:off x="3120571" y="5856506"/>
              <a:ext cx="417102" cy="523220"/>
            </a:xfrm>
            <a:prstGeom prst="rect">
              <a:avLst/>
            </a:prstGeom>
            <a:noFill/>
          </p:spPr>
          <p:txBody>
            <a:bodyPr wrap="none" rtlCol="0">
              <a:spAutoFit/>
            </a:bodyPr>
            <a:lstStyle/>
            <a:p>
              <a:r>
                <a:rPr lang="en-US" sz="2800" dirty="0" smtClean="0"/>
                <a:t>N</a:t>
              </a:r>
              <a:endParaRPr lang="en-US" sz="2800" dirty="0"/>
            </a:p>
          </p:txBody>
        </p:sp>
        <p:sp>
          <p:nvSpPr>
            <p:cNvPr id="68" name="TextBox 67"/>
            <p:cNvSpPr txBox="1"/>
            <p:nvPr/>
          </p:nvSpPr>
          <p:spPr>
            <a:xfrm rot="16200000">
              <a:off x="18307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69" name="TextBox 68"/>
            <p:cNvSpPr txBox="1"/>
            <p:nvPr/>
          </p:nvSpPr>
          <p:spPr>
            <a:xfrm rot="16200000">
              <a:off x="148210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0" name="TextBox 69"/>
            <p:cNvSpPr txBox="1"/>
            <p:nvPr/>
          </p:nvSpPr>
          <p:spPr>
            <a:xfrm rot="16200000">
              <a:off x="28174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cxnSp>
          <p:nvCxnSpPr>
            <p:cNvPr id="37" name="Straight Arrow Connector 36"/>
            <p:cNvCxnSpPr/>
            <p:nvPr/>
          </p:nvCxnSpPr>
          <p:spPr>
            <a:xfrm>
              <a:off x="5471886"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786880"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101874"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75943" y="5856506"/>
              <a:ext cx="417102" cy="523220"/>
            </a:xfrm>
            <a:prstGeom prst="rect">
              <a:avLst/>
            </a:prstGeom>
            <a:noFill/>
          </p:spPr>
          <p:txBody>
            <a:bodyPr wrap="none" rtlCol="0">
              <a:spAutoFit/>
            </a:bodyPr>
            <a:lstStyle/>
            <a:p>
              <a:r>
                <a:rPr lang="en-US" sz="2800" dirty="0" smtClean="0"/>
                <a:t>N</a:t>
              </a:r>
              <a:endParaRPr lang="en-US" sz="2800" dirty="0"/>
            </a:p>
          </p:txBody>
        </p:sp>
        <p:sp>
          <p:nvSpPr>
            <p:cNvPr id="53" name="TextBox 52"/>
            <p:cNvSpPr txBox="1"/>
            <p:nvPr/>
          </p:nvSpPr>
          <p:spPr>
            <a:xfrm>
              <a:off x="6589486" y="5856506"/>
              <a:ext cx="417102" cy="523220"/>
            </a:xfrm>
            <a:prstGeom prst="rect">
              <a:avLst/>
            </a:prstGeom>
            <a:noFill/>
          </p:spPr>
          <p:txBody>
            <a:bodyPr wrap="none" rtlCol="0">
              <a:spAutoFit/>
            </a:bodyPr>
            <a:lstStyle/>
            <a:p>
              <a:r>
                <a:rPr lang="en-US" sz="2800" dirty="0" smtClean="0"/>
                <a:t>N</a:t>
              </a:r>
              <a:endParaRPr lang="en-US" sz="2800" dirty="0"/>
            </a:p>
          </p:txBody>
        </p:sp>
        <p:sp>
          <p:nvSpPr>
            <p:cNvPr id="54" name="TextBox 53"/>
            <p:cNvSpPr txBox="1"/>
            <p:nvPr/>
          </p:nvSpPr>
          <p:spPr>
            <a:xfrm>
              <a:off x="7903029" y="5856506"/>
              <a:ext cx="417102" cy="523220"/>
            </a:xfrm>
            <a:prstGeom prst="rect">
              <a:avLst/>
            </a:prstGeom>
            <a:noFill/>
          </p:spPr>
          <p:txBody>
            <a:bodyPr wrap="none" rtlCol="0">
              <a:spAutoFit/>
            </a:bodyPr>
            <a:lstStyle/>
            <a:p>
              <a:r>
                <a:rPr lang="en-US" sz="2800" dirty="0" smtClean="0"/>
                <a:t>N</a:t>
              </a:r>
              <a:endParaRPr lang="en-US" sz="2800" dirty="0"/>
            </a:p>
          </p:txBody>
        </p:sp>
        <p:sp>
          <p:nvSpPr>
            <p:cNvPr id="72" name="TextBox 71"/>
            <p:cNvSpPr txBox="1"/>
            <p:nvPr/>
          </p:nvSpPr>
          <p:spPr>
            <a:xfrm rot="16200000">
              <a:off x="49510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3" name="TextBox 72"/>
            <p:cNvSpPr txBox="1"/>
            <p:nvPr/>
          </p:nvSpPr>
          <p:spPr>
            <a:xfrm rot="16200000">
              <a:off x="625005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4" name="TextBox 73"/>
            <p:cNvSpPr txBox="1"/>
            <p:nvPr/>
          </p:nvSpPr>
          <p:spPr>
            <a:xfrm rot="16200000">
              <a:off x="7585365"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cxnSp>
          <p:nvCxnSpPr>
            <p:cNvPr id="113" name="Straight Arrow Connector 112"/>
            <p:cNvCxnSpPr/>
            <p:nvPr/>
          </p:nvCxnSpPr>
          <p:spPr>
            <a:xfrm>
              <a:off x="4535714"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339771" y="5856506"/>
              <a:ext cx="417102" cy="523220"/>
            </a:xfrm>
            <a:prstGeom prst="rect">
              <a:avLst/>
            </a:prstGeom>
            <a:noFill/>
          </p:spPr>
          <p:txBody>
            <a:bodyPr wrap="none" rtlCol="0">
              <a:spAutoFit/>
            </a:bodyPr>
            <a:lstStyle/>
            <a:p>
              <a:r>
                <a:rPr lang="en-US" sz="2800" dirty="0" smtClean="0"/>
                <a:t>N</a:t>
              </a:r>
              <a:endParaRPr lang="en-US" sz="2800" dirty="0"/>
            </a:p>
          </p:txBody>
        </p:sp>
        <p:sp>
          <p:nvSpPr>
            <p:cNvPr id="115" name="TextBox 114"/>
            <p:cNvSpPr txBox="1"/>
            <p:nvPr/>
          </p:nvSpPr>
          <p:spPr>
            <a:xfrm rot="16200000">
              <a:off x="4014849"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grpSp>
      <p:cxnSp>
        <p:nvCxnSpPr>
          <p:cNvPr id="21" name="Straight Connector 20"/>
          <p:cNvCxnSpPr/>
          <p:nvPr/>
        </p:nvCxnSpPr>
        <p:spPr>
          <a:xfrm flipH="1">
            <a:off x="1406848" y="249645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66954"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4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30260" y="249645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522514" y="177074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932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46742" y="2510972"/>
            <a:ext cx="9695542"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HPAD      vs       </a:t>
            </a:r>
            <a:r>
              <a:rPr lang="en-US" dirty="0" err="1" smtClean="0"/>
              <a:t>mmPAD</a:t>
            </a:r>
            <a:endParaRPr lang="en-US" dirty="0"/>
          </a:p>
        </p:txBody>
      </p:sp>
      <p:cxnSp>
        <p:nvCxnSpPr>
          <p:cNvPr id="25" name="Straight Connector 24"/>
          <p:cNvCxnSpPr/>
          <p:nvPr/>
        </p:nvCxnSpPr>
        <p:spPr>
          <a:xfrm flipH="1">
            <a:off x="5191966" y="2510971"/>
            <a:ext cx="236377" cy="24420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207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715378" y="2525486"/>
            <a:ext cx="107822" cy="24275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75486"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4336300" y="2090057"/>
            <a:ext cx="555183" cy="3512457"/>
          </a:xfrm>
          <a:custGeom>
            <a:avLst/>
            <a:gdLst>
              <a:gd name="connsiteX0" fmla="*/ 61529 w 555183"/>
              <a:gd name="connsiteY0" fmla="*/ 0 h 3512457"/>
              <a:gd name="connsiteX1" fmla="*/ 555014 w 555183"/>
              <a:gd name="connsiteY1" fmla="*/ 841829 h 3512457"/>
              <a:gd name="connsiteX2" fmla="*/ 119586 w 555183"/>
              <a:gd name="connsiteY2" fmla="*/ 1596572 h 3512457"/>
              <a:gd name="connsiteX3" fmla="*/ 337300 w 555183"/>
              <a:gd name="connsiteY3" fmla="*/ 2365829 h 3512457"/>
              <a:gd name="connsiteX4" fmla="*/ 3471 w 555183"/>
              <a:gd name="connsiteY4" fmla="*/ 3120572 h 3512457"/>
              <a:gd name="connsiteX5" fmla="*/ 192157 w 555183"/>
              <a:gd name="connsiteY5" fmla="*/ 3512457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183" h="3512457">
                <a:moveTo>
                  <a:pt x="61529" y="0"/>
                </a:moveTo>
                <a:cubicBezTo>
                  <a:pt x="303433" y="287867"/>
                  <a:pt x="545338" y="575734"/>
                  <a:pt x="555014" y="841829"/>
                </a:cubicBezTo>
                <a:cubicBezTo>
                  <a:pt x="564690" y="1107924"/>
                  <a:pt x="155872" y="1342572"/>
                  <a:pt x="119586" y="1596572"/>
                </a:cubicBezTo>
                <a:cubicBezTo>
                  <a:pt x="83300" y="1850572"/>
                  <a:pt x="356652" y="2111829"/>
                  <a:pt x="337300" y="2365829"/>
                </a:cubicBezTo>
                <a:cubicBezTo>
                  <a:pt x="317948" y="2619829"/>
                  <a:pt x="27661" y="2929467"/>
                  <a:pt x="3471" y="3120572"/>
                </a:cubicBezTo>
                <a:cubicBezTo>
                  <a:pt x="-20719" y="3311677"/>
                  <a:pt x="85719" y="3412067"/>
                  <a:pt x="192157" y="3512457"/>
                </a:cubicBezTo>
              </a:path>
            </a:pathLst>
          </a:custGeom>
          <a:noFill/>
          <a:ln w="304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93524" y="4945749"/>
            <a:ext cx="3244149" cy="1433977"/>
            <a:chOff x="293524" y="4945749"/>
            <a:chExt cx="3244149" cy="1433977"/>
          </a:xfrm>
        </p:grpSpPr>
        <p:cxnSp>
          <p:nvCxnSpPr>
            <p:cNvPr id="44" name="Straight Arrow Connector 43"/>
            <p:cNvCxnSpPr/>
            <p:nvPr/>
          </p:nvCxnSpPr>
          <p:spPr>
            <a:xfrm>
              <a:off x="708297"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023291"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38286"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8000" y="5856506"/>
              <a:ext cx="417102" cy="523220"/>
            </a:xfrm>
            <a:prstGeom prst="rect">
              <a:avLst/>
            </a:prstGeom>
            <a:noFill/>
          </p:spPr>
          <p:txBody>
            <a:bodyPr wrap="none" rtlCol="0">
              <a:spAutoFit/>
            </a:bodyPr>
            <a:lstStyle/>
            <a:p>
              <a:r>
                <a:rPr lang="en-US" sz="2800" dirty="0" smtClean="0"/>
                <a:t>N</a:t>
              </a:r>
              <a:endParaRPr lang="en-US" sz="2800" dirty="0"/>
            </a:p>
          </p:txBody>
        </p:sp>
        <p:sp>
          <p:nvSpPr>
            <p:cNvPr id="50" name="TextBox 49"/>
            <p:cNvSpPr txBox="1"/>
            <p:nvPr/>
          </p:nvSpPr>
          <p:spPr>
            <a:xfrm>
              <a:off x="1836057" y="5856506"/>
              <a:ext cx="417102" cy="523220"/>
            </a:xfrm>
            <a:prstGeom prst="rect">
              <a:avLst/>
            </a:prstGeom>
            <a:noFill/>
          </p:spPr>
          <p:txBody>
            <a:bodyPr wrap="none" rtlCol="0">
              <a:spAutoFit/>
            </a:bodyPr>
            <a:lstStyle/>
            <a:p>
              <a:r>
                <a:rPr lang="en-US" sz="2800" dirty="0" smtClean="0"/>
                <a:t>N</a:t>
              </a:r>
              <a:endParaRPr lang="en-US" sz="2800" dirty="0"/>
            </a:p>
          </p:txBody>
        </p:sp>
        <p:sp>
          <p:nvSpPr>
            <p:cNvPr id="51" name="TextBox 50"/>
            <p:cNvSpPr txBox="1"/>
            <p:nvPr/>
          </p:nvSpPr>
          <p:spPr>
            <a:xfrm>
              <a:off x="3120571" y="5856506"/>
              <a:ext cx="417102" cy="523220"/>
            </a:xfrm>
            <a:prstGeom prst="rect">
              <a:avLst/>
            </a:prstGeom>
            <a:noFill/>
          </p:spPr>
          <p:txBody>
            <a:bodyPr wrap="none" rtlCol="0">
              <a:spAutoFit/>
            </a:bodyPr>
            <a:lstStyle/>
            <a:p>
              <a:r>
                <a:rPr lang="en-US" sz="2800" dirty="0" smtClean="0"/>
                <a:t>N</a:t>
              </a:r>
              <a:endParaRPr lang="en-US" sz="2800" dirty="0"/>
            </a:p>
          </p:txBody>
        </p:sp>
        <p:sp>
          <p:nvSpPr>
            <p:cNvPr id="68" name="TextBox 67"/>
            <p:cNvSpPr txBox="1"/>
            <p:nvPr/>
          </p:nvSpPr>
          <p:spPr>
            <a:xfrm rot="16200000">
              <a:off x="18307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69" name="TextBox 68"/>
            <p:cNvSpPr txBox="1"/>
            <p:nvPr/>
          </p:nvSpPr>
          <p:spPr>
            <a:xfrm rot="16200000">
              <a:off x="148210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0" name="TextBox 69"/>
            <p:cNvSpPr txBox="1"/>
            <p:nvPr/>
          </p:nvSpPr>
          <p:spPr>
            <a:xfrm rot="16200000">
              <a:off x="28174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grpSp>
      <p:grpSp>
        <p:nvGrpSpPr>
          <p:cNvPr id="8" name="Group 7"/>
          <p:cNvGrpSpPr/>
          <p:nvPr/>
        </p:nvGrpSpPr>
        <p:grpSpPr>
          <a:xfrm>
            <a:off x="5061468" y="4958763"/>
            <a:ext cx="3258663" cy="1420963"/>
            <a:chOff x="5061468" y="4958763"/>
            <a:chExt cx="3258663" cy="1420963"/>
          </a:xfrm>
        </p:grpSpPr>
        <p:cxnSp>
          <p:nvCxnSpPr>
            <p:cNvPr id="37" name="Straight Arrow Connector 36"/>
            <p:cNvCxnSpPr/>
            <p:nvPr/>
          </p:nvCxnSpPr>
          <p:spPr>
            <a:xfrm>
              <a:off x="5471886"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786880"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101874"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75943" y="5856506"/>
              <a:ext cx="417102" cy="523220"/>
            </a:xfrm>
            <a:prstGeom prst="rect">
              <a:avLst/>
            </a:prstGeom>
            <a:noFill/>
          </p:spPr>
          <p:txBody>
            <a:bodyPr wrap="none" rtlCol="0">
              <a:spAutoFit/>
            </a:bodyPr>
            <a:lstStyle/>
            <a:p>
              <a:r>
                <a:rPr lang="en-US" sz="2800" dirty="0" smtClean="0"/>
                <a:t>N</a:t>
              </a:r>
              <a:endParaRPr lang="en-US" sz="2800" dirty="0"/>
            </a:p>
          </p:txBody>
        </p:sp>
        <p:sp>
          <p:nvSpPr>
            <p:cNvPr id="53" name="TextBox 52"/>
            <p:cNvSpPr txBox="1"/>
            <p:nvPr/>
          </p:nvSpPr>
          <p:spPr>
            <a:xfrm>
              <a:off x="6589486" y="5856506"/>
              <a:ext cx="417102" cy="523220"/>
            </a:xfrm>
            <a:prstGeom prst="rect">
              <a:avLst/>
            </a:prstGeom>
            <a:noFill/>
          </p:spPr>
          <p:txBody>
            <a:bodyPr wrap="none" rtlCol="0">
              <a:spAutoFit/>
            </a:bodyPr>
            <a:lstStyle/>
            <a:p>
              <a:r>
                <a:rPr lang="en-US" sz="2800" dirty="0" smtClean="0"/>
                <a:t>N</a:t>
              </a:r>
              <a:endParaRPr lang="en-US" sz="2800" dirty="0"/>
            </a:p>
          </p:txBody>
        </p:sp>
        <p:sp>
          <p:nvSpPr>
            <p:cNvPr id="54" name="TextBox 53"/>
            <p:cNvSpPr txBox="1"/>
            <p:nvPr/>
          </p:nvSpPr>
          <p:spPr>
            <a:xfrm>
              <a:off x="7903029" y="5856506"/>
              <a:ext cx="417102" cy="523220"/>
            </a:xfrm>
            <a:prstGeom prst="rect">
              <a:avLst/>
            </a:prstGeom>
            <a:noFill/>
          </p:spPr>
          <p:txBody>
            <a:bodyPr wrap="none" rtlCol="0">
              <a:spAutoFit/>
            </a:bodyPr>
            <a:lstStyle/>
            <a:p>
              <a:r>
                <a:rPr lang="en-US" sz="2800" dirty="0" smtClean="0"/>
                <a:t>N</a:t>
              </a:r>
              <a:endParaRPr lang="en-US" sz="2800" dirty="0"/>
            </a:p>
          </p:txBody>
        </p:sp>
        <p:sp>
          <p:nvSpPr>
            <p:cNvPr id="72" name="TextBox 71"/>
            <p:cNvSpPr txBox="1"/>
            <p:nvPr/>
          </p:nvSpPr>
          <p:spPr>
            <a:xfrm rot="16200000">
              <a:off x="49510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3" name="TextBox 72"/>
            <p:cNvSpPr txBox="1"/>
            <p:nvPr/>
          </p:nvSpPr>
          <p:spPr>
            <a:xfrm rot="16200000">
              <a:off x="625005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4" name="TextBox 73"/>
            <p:cNvSpPr txBox="1"/>
            <p:nvPr/>
          </p:nvSpPr>
          <p:spPr>
            <a:xfrm rot="16200000">
              <a:off x="7585365"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grpSp>
      <p:cxnSp>
        <p:nvCxnSpPr>
          <p:cNvPr id="80" name="Straight Arrow Connector 79"/>
          <p:cNvCxnSpPr/>
          <p:nvPr/>
        </p:nvCxnSpPr>
        <p:spPr>
          <a:xfrm>
            <a:off x="5696858" y="1937657"/>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602515" y="4958763"/>
            <a:ext cx="3365862" cy="1420963"/>
            <a:chOff x="5602515" y="4958763"/>
            <a:chExt cx="3365862" cy="1420963"/>
          </a:xfrm>
        </p:grpSpPr>
        <p:cxnSp>
          <p:nvCxnSpPr>
            <p:cNvPr id="38" name="Straight Arrow Connector 37"/>
            <p:cNvCxnSpPr/>
            <p:nvPr/>
          </p:nvCxnSpPr>
          <p:spPr>
            <a:xfrm>
              <a:off x="6129383"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444377"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759372"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929086" y="5856506"/>
              <a:ext cx="426720" cy="523220"/>
            </a:xfrm>
            <a:prstGeom prst="rect">
              <a:avLst/>
            </a:prstGeom>
            <a:noFill/>
          </p:spPr>
          <p:txBody>
            <a:bodyPr wrap="none" rtlCol="0">
              <a:spAutoFit/>
            </a:bodyPr>
            <a:lstStyle/>
            <a:p>
              <a:r>
                <a:rPr lang="en-US" sz="2800" dirty="0" smtClean="0"/>
                <a:t>Q</a:t>
              </a:r>
              <a:endParaRPr lang="en-US" sz="2800" dirty="0"/>
            </a:p>
          </p:txBody>
        </p:sp>
        <p:sp>
          <p:nvSpPr>
            <p:cNvPr id="56" name="TextBox 55"/>
            <p:cNvSpPr txBox="1"/>
            <p:nvPr/>
          </p:nvSpPr>
          <p:spPr>
            <a:xfrm>
              <a:off x="7257143" y="5856506"/>
              <a:ext cx="426720" cy="523220"/>
            </a:xfrm>
            <a:prstGeom prst="rect">
              <a:avLst/>
            </a:prstGeom>
            <a:noFill/>
          </p:spPr>
          <p:txBody>
            <a:bodyPr wrap="none" rtlCol="0">
              <a:spAutoFit/>
            </a:bodyPr>
            <a:lstStyle/>
            <a:p>
              <a:r>
                <a:rPr lang="en-US" sz="2800" dirty="0" smtClean="0"/>
                <a:t>Q</a:t>
              </a:r>
              <a:endParaRPr lang="en-US" sz="2800" dirty="0"/>
            </a:p>
          </p:txBody>
        </p:sp>
        <p:sp>
          <p:nvSpPr>
            <p:cNvPr id="57" name="TextBox 56"/>
            <p:cNvSpPr txBox="1"/>
            <p:nvPr/>
          </p:nvSpPr>
          <p:spPr>
            <a:xfrm>
              <a:off x="8541657" y="5856506"/>
              <a:ext cx="426720" cy="523220"/>
            </a:xfrm>
            <a:prstGeom prst="rect">
              <a:avLst/>
            </a:prstGeom>
            <a:noFill/>
          </p:spPr>
          <p:txBody>
            <a:bodyPr wrap="none" rtlCol="0">
              <a:spAutoFit/>
            </a:bodyPr>
            <a:lstStyle/>
            <a:p>
              <a:r>
                <a:rPr lang="en-US" sz="2800" dirty="0" smtClean="0"/>
                <a:t>Q</a:t>
              </a:r>
              <a:endParaRPr lang="en-US" sz="2800" dirty="0"/>
            </a:p>
          </p:txBody>
        </p:sp>
        <p:sp>
          <p:nvSpPr>
            <p:cNvPr id="75" name="TextBox 74"/>
            <p:cNvSpPr txBox="1"/>
            <p:nvPr/>
          </p:nvSpPr>
          <p:spPr>
            <a:xfrm rot="16200000">
              <a:off x="5651297"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76" name="TextBox 75"/>
            <p:cNvSpPr txBox="1"/>
            <p:nvPr/>
          </p:nvSpPr>
          <p:spPr>
            <a:xfrm rot="16200000">
              <a:off x="6950327"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77" name="TextBox 76"/>
            <p:cNvSpPr txBox="1"/>
            <p:nvPr/>
          </p:nvSpPr>
          <p:spPr>
            <a:xfrm rot="16200000">
              <a:off x="8285641"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82" name="TextBox 81"/>
            <p:cNvSpPr txBox="1"/>
            <p:nvPr/>
          </p:nvSpPr>
          <p:spPr>
            <a:xfrm>
              <a:off x="5602515" y="5939971"/>
              <a:ext cx="463588" cy="369332"/>
            </a:xfrm>
            <a:prstGeom prst="rect">
              <a:avLst/>
            </a:prstGeom>
            <a:noFill/>
          </p:spPr>
          <p:txBody>
            <a:bodyPr wrap="none" rtlCol="0">
              <a:spAutoFit/>
            </a:bodyPr>
            <a:lstStyle/>
            <a:p>
              <a:r>
                <a:rPr lang="en-US" b="1" dirty="0" smtClean="0"/>
                <a:t>= k</a:t>
              </a:r>
              <a:endParaRPr lang="en-US" b="1" dirty="0"/>
            </a:p>
          </p:txBody>
        </p:sp>
        <p:sp>
          <p:nvSpPr>
            <p:cNvPr id="83" name="TextBox 82"/>
            <p:cNvSpPr txBox="1"/>
            <p:nvPr/>
          </p:nvSpPr>
          <p:spPr>
            <a:xfrm>
              <a:off x="6916057" y="5939971"/>
              <a:ext cx="463588" cy="369332"/>
            </a:xfrm>
            <a:prstGeom prst="rect">
              <a:avLst/>
            </a:prstGeom>
            <a:noFill/>
          </p:spPr>
          <p:txBody>
            <a:bodyPr wrap="none" rtlCol="0">
              <a:spAutoFit/>
            </a:bodyPr>
            <a:lstStyle/>
            <a:p>
              <a:r>
                <a:rPr lang="en-US" b="1" dirty="0" smtClean="0"/>
                <a:t>= k</a:t>
              </a:r>
              <a:endParaRPr lang="en-US" b="1" dirty="0"/>
            </a:p>
          </p:txBody>
        </p:sp>
        <p:sp>
          <p:nvSpPr>
            <p:cNvPr id="84" name="TextBox 83"/>
            <p:cNvSpPr txBox="1"/>
            <p:nvPr/>
          </p:nvSpPr>
          <p:spPr>
            <a:xfrm>
              <a:off x="8229599" y="5939971"/>
              <a:ext cx="463588" cy="369332"/>
            </a:xfrm>
            <a:prstGeom prst="rect">
              <a:avLst/>
            </a:prstGeom>
            <a:noFill/>
          </p:spPr>
          <p:txBody>
            <a:bodyPr wrap="none" rtlCol="0">
              <a:spAutoFit/>
            </a:bodyPr>
            <a:lstStyle/>
            <a:p>
              <a:r>
                <a:rPr lang="en-US" b="1" dirty="0" smtClean="0"/>
                <a:t>= k</a:t>
              </a:r>
              <a:endParaRPr lang="en-US" b="1" dirty="0"/>
            </a:p>
          </p:txBody>
        </p:sp>
      </p:grpSp>
      <p:sp>
        <p:nvSpPr>
          <p:cNvPr id="85" name="TextBox 84"/>
          <p:cNvSpPr txBox="1"/>
          <p:nvPr/>
        </p:nvSpPr>
        <p:spPr>
          <a:xfrm>
            <a:off x="5515429" y="2032000"/>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6" name="TextBox 85"/>
          <p:cNvSpPr txBox="1"/>
          <p:nvPr/>
        </p:nvSpPr>
        <p:spPr>
          <a:xfrm>
            <a:off x="399142" y="1966686"/>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8" name="TextBox 87"/>
          <p:cNvSpPr txBox="1"/>
          <p:nvPr/>
        </p:nvSpPr>
        <p:spPr>
          <a:xfrm>
            <a:off x="6299200" y="19158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89" name="TextBox 88"/>
          <p:cNvSpPr txBox="1"/>
          <p:nvPr/>
        </p:nvSpPr>
        <p:spPr>
          <a:xfrm>
            <a:off x="1226457" y="18650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3062514" y="40785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444171" y="305525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57200" y="3868057"/>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394857" y="28883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79714" y="27069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930399" y="4339771"/>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171371" y="30407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207831" y="41873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89488" y="316411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602517" y="3976912"/>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540174" y="29971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125031" y="28157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075716" y="4448626"/>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8316688" y="31495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005943" y="2510971"/>
            <a:ext cx="597544" cy="2423886"/>
            <a:chOff x="4005943" y="2510971"/>
            <a:chExt cx="597544" cy="2423886"/>
          </a:xfrm>
        </p:grpSpPr>
        <p:sp>
          <p:nvSpPr>
            <p:cNvPr id="104" name="Right Brace 103"/>
            <p:cNvSpPr/>
            <p:nvPr/>
          </p:nvSpPr>
          <p:spPr>
            <a:xfrm>
              <a:off x="4005943" y="251097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TextBox 105"/>
            <p:cNvSpPr txBox="1"/>
            <p:nvPr/>
          </p:nvSpPr>
          <p:spPr>
            <a:xfrm rot="16200000">
              <a:off x="4093251" y="3560706"/>
              <a:ext cx="651140" cy="369332"/>
            </a:xfrm>
            <a:prstGeom prst="rect">
              <a:avLst/>
            </a:prstGeom>
            <a:noFill/>
          </p:spPr>
          <p:txBody>
            <a:bodyPr wrap="none" rtlCol="0">
              <a:spAutoFit/>
            </a:bodyPr>
            <a:lstStyle/>
            <a:p>
              <a:r>
                <a:rPr lang="en-US" b="1" dirty="0" smtClean="0">
                  <a:solidFill>
                    <a:srgbClr val="FF0000"/>
                  </a:solidFill>
                </a:rPr>
                <a:t>thick</a:t>
              </a:r>
              <a:endParaRPr lang="en-US" b="1" dirty="0">
                <a:solidFill>
                  <a:srgbClr val="FF0000"/>
                </a:solidFill>
              </a:endParaRPr>
            </a:p>
          </p:txBody>
        </p:sp>
      </p:grpSp>
      <p:grpSp>
        <p:nvGrpSpPr>
          <p:cNvPr id="7" name="Group 6"/>
          <p:cNvGrpSpPr/>
          <p:nvPr/>
        </p:nvGrpSpPr>
        <p:grpSpPr>
          <a:xfrm>
            <a:off x="2569032" y="1579506"/>
            <a:ext cx="1349830" cy="902438"/>
            <a:chOff x="2569032" y="1579506"/>
            <a:chExt cx="1349830" cy="902438"/>
          </a:xfrm>
        </p:grpSpPr>
        <p:sp>
          <p:nvSpPr>
            <p:cNvPr id="107" name="Right Brace 106"/>
            <p:cNvSpPr/>
            <p:nvPr/>
          </p:nvSpPr>
          <p:spPr>
            <a:xfrm rot="16200000">
              <a:off x="2984503" y="1547586"/>
              <a:ext cx="518887" cy="1349830"/>
            </a:xfrm>
            <a:prstGeom prst="rightBrace">
              <a:avLst>
                <a:gd name="adj1" fmla="val 39102"/>
                <a:gd name="adj2" fmla="val 4855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107"/>
            <p:cNvSpPr txBox="1"/>
            <p:nvPr/>
          </p:nvSpPr>
          <p:spPr>
            <a:xfrm>
              <a:off x="2881308" y="1579506"/>
              <a:ext cx="739305" cy="369332"/>
            </a:xfrm>
            <a:prstGeom prst="rect">
              <a:avLst/>
            </a:prstGeom>
            <a:noFill/>
          </p:spPr>
          <p:txBody>
            <a:bodyPr wrap="none" rtlCol="0">
              <a:spAutoFit/>
            </a:bodyPr>
            <a:lstStyle/>
            <a:p>
              <a:r>
                <a:rPr lang="en-US" b="1" dirty="0" smtClean="0">
                  <a:solidFill>
                    <a:srgbClr val="FF0000"/>
                  </a:solidFill>
                </a:rPr>
                <a:t>width</a:t>
              </a:r>
              <a:endParaRPr lang="en-US" b="1" dirty="0">
                <a:solidFill>
                  <a:srgbClr val="FF0000"/>
                </a:solidFill>
              </a:endParaRPr>
            </a:p>
          </p:txBody>
        </p:sp>
      </p:grpSp>
      <p:grpSp>
        <p:nvGrpSpPr>
          <p:cNvPr id="4" name="Group 3"/>
          <p:cNvGrpSpPr/>
          <p:nvPr/>
        </p:nvGrpSpPr>
        <p:grpSpPr>
          <a:xfrm>
            <a:off x="-112862" y="2521645"/>
            <a:ext cx="4242176" cy="2401584"/>
            <a:chOff x="-112862" y="2521645"/>
            <a:chExt cx="4242176" cy="2401584"/>
          </a:xfrm>
        </p:grpSpPr>
        <p:sp>
          <p:nvSpPr>
            <p:cNvPr id="112" name="Rectangle 111"/>
            <p:cNvSpPr/>
            <p:nvPr/>
          </p:nvSpPr>
          <p:spPr>
            <a:xfrm>
              <a:off x="3679371" y="2525485"/>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248271">
              <a:off x="1262874" y="2536283"/>
              <a:ext cx="449943" cy="2372229"/>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rot="21445252">
              <a:off x="-112862" y="2521645"/>
              <a:ext cx="449943" cy="2384463"/>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21410849">
              <a:off x="2418704" y="2552201"/>
              <a:ext cx="449943" cy="2371028"/>
            </a:xfrm>
            <a:prstGeom prst="rect">
              <a:avLst/>
            </a:prstGeom>
            <a:gradFill flip="none" rotWithShape="1">
              <a:gsLst>
                <a:gs pos="0">
                  <a:schemeClr val="bg1"/>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p:cNvCxnSpPr/>
          <p:nvPr/>
        </p:nvCxnSpPr>
        <p:spPr>
          <a:xfrm flipH="1">
            <a:off x="1406848" y="249645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66954"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4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522514" y="177074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30260" y="249645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628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4" descr="http://bl831.als.lbl.gov/~jamesh/spatial_noise/pilatus_3pix_comb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4" name="TextBox 3"/>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5" name="TextBox 4"/>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6" name="TextBox 5"/>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7" name="TextBox 6"/>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8" name="TextBox 7"/>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9" name="TextBox 8"/>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0" name="TextBox 9"/>
          <p:cNvSpPr txBox="1"/>
          <p:nvPr/>
        </p:nvSpPr>
        <p:spPr>
          <a:xfrm>
            <a:off x="3343282" y="543048"/>
            <a:ext cx="5448928" cy="1077218"/>
          </a:xfrm>
          <a:prstGeom prst="rect">
            <a:avLst/>
          </a:prstGeom>
          <a:solidFill>
            <a:schemeClr val="bg1"/>
          </a:solidFill>
        </p:spPr>
        <p:txBody>
          <a:bodyPr wrap="none" rtlCol="0">
            <a:spAutoFit/>
          </a:bodyPr>
          <a:lstStyle/>
          <a:p>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sqrt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(3.7</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a:t>
            </a:r>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mult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 </a:t>
            </a:r>
            <a:r>
              <a:rPr lang="en-US" sz="3200" b="1" dirty="0">
                <a:solidFill>
                  <a:schemeClr val="accent1">
                    <a:lumMod val="50000"/>
                  </a:schemeClr>
                </a:solidFill>
                <a:latin typeface="Courier New" panose="02070309020205020404" pitchFamily="49" charset="0"/>
                <a:cs typeface="Courier New" panose="02070309020205020404" pitchFamily="49" charset="0"/>
              </a:rPr>
              <a:t>+ </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0.5</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(3.7</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+ 0.3</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
        <p:nvSpPr>
          <p:cNvPr id="2" name="TextBox 1"/>
          <p:cNvSpPr txBox="1"/>
          <p:nvPr/>
        </p:nvSpPr>
        <p:spPr>
          <a:xfrm>
            <a:off x="5355771" y="2931886"/>
            <a:ext cx="2257349" cy="1077218"/>
          </a:xfrm>
          <a:prstGeom prst="rect">
            <a:avLst/>
          </a:prstGeom>
          <a:noFill/>
        </p:spPr>
        <p:txBody>
          <a:bodyPr wrap="none" rtlCol="0">
            <a:spAutoFit/>
          </a:bodyPr>
          <a:lstStyle/>
          <a:p>
            <a:r>
              <a:rPr lang="en-US" sz="3200" dirty="0" smtClean="0"/>
              <a:t>Pilatus</a:t>
            </a:r>
          </a:p>
          <a:p>
            <a:r>
              <a:rPr lang="en-US" sz="3200" dirty="0" smtClean="0"/>
              <a:t>1-pixel shift</a:t>
            </a:r>
            <a:endParaRPr lang="en-US" sz="3200" dirty="0"/>
          </a:p>
        </p:txBody>
      </p:sp>
      <p:sp>
        <p:nvSpPr>
          <p:cNvPr id="13" name="TextBox 12"/>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Tree>
    <p:extLst>
      <p:ext uri="{BB962C8B-B14F-4D97-AF65-F5344CB8AC3E}">
        <p14:creationId xmlns:p14="http://schemas.microsoft.com/office/powerpoint/2010/main" val="2543550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http://bl831.als.lbl.gov/~jamesh/spatial_noise/pilatus_212pix_comb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4" name="TextBox 3"/>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5" name="TextBox 4"/>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6" name="TextBox 5"/>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7" name="TextBox 6"/>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8" name="TextBox 7"/>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9" name="TextBox 8"/>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7" name="TextBox 16"/>
          <p:cNvSpPr txBox="1"/>
          <p:nvPr/>
        </p:nvSpPr>
        <p:spPr>
          <a:xfrm>
            <a:off x="3343284" y="518065"/>
            <a:ext cx="5448928" cy="1077218"/>
          </a:xfrm>
          <a:prstGeom prst="rect">
            <a:avLst/>
          </a:prstGeom>
          <a:solidFill>
            <a:schemeClr val="bg1"/>
          </a:solidFill>
        </p:spPr>
        <p:txBody>
          <a:bodyPr wrap="none" rtlCol="0">
            <a:spAutoFit/>
          </a:bodyPr>
          <a:lstStyle/>
          <a:p>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sqrt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(4.1</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a:t>
            </a:r>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mult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 </a:t>
            </a:r>
            <a:r>
              <a:rPr lang="en-US" sz="3200" b="1" dirty="0">
                <a:solidFill>
                  <a:schemeClr val="accent1">
                    <a:lumMod val="50000"/>
                  </a:schemeClr>
                </a:solidFill>
                <a:latin typeface="Courier New" panose="02070309020205020404" pitchFamily="49" charset="0"/>
                <a:cs typeface="Courier New" panose="02070309020205020404" pitchFamily="49" charset="0"/>
              </a:rPr>
              <a:t>+ </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3.2</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(4.1</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+ 0.2</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
        <p:nvSpPr>
          <p:cNvPr id="18" name="TextBox 17"/>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
        <p:nvSpPr>
          <p:cNvPr id="19" name="TextBox 18"/>
          <p:cNvSpPr txBox="1"/>
          <p:nvPr/>
        </p:nvSpPr>
        <p:spPr>
          <a:xfrm>
            <a:off x="5355771" y="2931886"/>
            <a:ext cx="2757486" cy="1077218"/>
          </a:xfrm>
          <a:prstGeom prst="rect">
            <a:avLst/>
          </a:prstGeom>
          <a:noFill/>
        </p:spPr>
        <p:txBody>
          <a:bodyPr wrap="none" rtlCol="0">
            <a:spAutoFit/>
          </a:bodyPr>
          <a:lstStyle/>
          <a:p>
            <a:r>
              <a:rPr lang="en-US" sz="3200" dirty="0" smtClean="0"/>
              <a:t>Pilatus</a:t>
            </a:r>
          </a:p>
          <a:p>
            <a:r>
              <a:rPr lang="en-US" sz="3200" dirty="0" smtClean="0"/>
              <a:t>1-module shift</a:t>
            </a:r>
            <a:endParaRPr lang="en-US" sz="3200" dirty="0"/>
          </a:p>
        </p:txBody>
      </p:sp>
      <p:sp>
        <p:nvSpPr>
          <p:cNvPr id="13" name="Text Box 13"/>
          <p:cNvSpPr txBox="1">
            <a:spLocks noChangeArrowheads="1"/>
          </p:cNvSpPr>
          <p:nvPr/>
        </p:nvSpPr>
        <p:spPr bwMode="auto">
          <a:xfrm>
            <a:off x="5109029" y="3928671"/>
            <a:ext cx="3683183" cy="138499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800" dirty="0">
                <a:solidFill>
                  <a:srgbClr val="000000"/>
                </a:solidFill>
                <a:cs typeface="Arial" charset="0"/>
              </a:rPr>
              <a:t>anomalous </a:t>
            </a:r>
            <a:r>
              <a:rPr lang="en-US" altLang="en-US" sz="2800" dirty="0" smtClean="0">
                <a:solidFill>
                  <a:srgbClr val="000000"/>
                </a:solidFill>
                <a:cs typeface="Arial" charset="0"/>
              </a:rPr>
              <a:t>mates </a:t>
            </a:r>
            <a:r>
              <a:rPr lang="en-US" altLang="en-US" sz="2800" dirty="0" smtClean="0">
                <a:solidFill>
                  <a:srgbClr val="000000"/>
                </a:solidFill>
                <a:cs typeface="Arial" charset="0"/>
              </a:rPr>
              <a:t>are always</a:t>
            </a:r>
            <a:r>
              <a:rPr lang="en-US" altLang="en-US" sz="2800" dirty="0">
                <a:solidFill>
                  <a:srgbClr val="000000"/>
                </a:solidFill>
                <a:cs typeface="Arial" charset="0"/>
              </a:rPr>
              <a:t> </a:t>
            </a:r>
            <a:r>
              <a:rPr lang="en-US" altLang="en-US" sz="2800" dirty="0" smtClean="0">
                <a:solidFill>
                  <a:srgbClr val="000000"/>
                </a:solidFill>
                <a:cs typeface="Arial" charset="0"/>
              </a:rPr>
              <a:t>on different modules!</a:t>
            </a:r>
            <a:endParaRPr lang="en-US" altLang="en-US" sz="2800" dirty="0" smtClean="0">
              <a:solidFill>
                <a:srgbClr val="000000"/>
              </a:solidFill>
              <a:cs typeface="Arial" charset="0"/>
            </a:endParaRPr>
          </a:p>
        </p:txBody>
      </p:sp>
    </p:spTree>
    <p:extLst>
      <p:ext uri="{BB962C8B-B14F-4D97-AF65-F5344CB8AC3E}">
        <p14:creationId xmlns:p14="http://schemas.microsoft.com/office/powerpoint/2010/main" val="7453753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2" descr="http://bl831.als.lbl.gov/~jamesh/spatial_noise/Q315R_3p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43284" y="547738"/>
            <a:ext cx="5448928" cy="1077218"/>
          </a:xfrm>
          <a:prstGeom prst="rect">
            <a:avLst/>
          </a:prstGeom>
          <a:solidFill>
            <a:schemeClr val="bg1"/>
          </a:solidFill>
        </p:spPr>
        <p:txBody>
          <a:bodyPr wrap="none" rtlCol="0">
            <a:spAutoFit/>
          </a:bodyPr>
          <a:lstStyle/>
          <a:p>
            <a:r>
              <a:rPr lang="en-US" sz="3200" b="1" dirty="0" err="1">
                <a:solidFill>
                  <a:schemeClr val="accent1">
                    <a:lumMod val="50000"/>
                  </a:schemeClr>
                </a:solidFill>
                <a:latin typeface="Courier New" panose="02070309020205020404" pitchFamily="49" charset="0"/>
                <a:cs typeface="Courier New" panose="02070309020205020404" pitchFamily="49" charset="0"/>
              </a:rPr>
              <a:t>sqrt</a:t>
            </a:r>
            <a:r>
              <a:rPr lang="en-US" sz="3200" b="1" dirty="0">
                <a:solidFill>
                  <a:schemeClr val="accent1">
                    <a:lumMod val="50000"/>
                  </a:schemeClr>
                </a:solidFill>
                <a:latin typeface="Courier New" panose="02070309020205020404" pitchFamily="49" charset="0"/>
                <a:cs typeface="Courier New" panose="02070309020205020404" pitchFamily="49" charset="0"/>
              </a:rPr>
              <a:t>(5.9</a:t>
            </a:r>
            <a:r>
              <a:rPr lang="en-US" sz="3200" b="1" baseline="30000" dirty="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r>
              <a:rPr lang="en-US" sz="3200" b="1" dirty="0" err="1">
                <a:solidFill>
                  <a:schemeClr val="accent1">
                    <a:lumMod val="50000"/>
                  </a:schemeClr>
                </a:solidFill>
                <a:latin typeface="Courier New" panose="02070309020205020404" pitchFamily="49" charset="0"/>
                <a:cs typeface="Courier New" panose="02070309020205020404" pitchFamily="49" charset="0"/>
              </a:rPr>
              <a:t>mult</a:t>
            </a:r>
            <a:r>
              <a:rPr lang="en-US" sz="3200" b="1" dirty="0">
                <a:solidFill>
                  <a:schemeClr val="accent1">
                    <a:lumMod val="50000"/>
                  </a:schemeClr>
                </a:solidFill>
                <a:latin typeface="Courier New" panose="02070309020205020404" pitchFamily="49" charset="0"/>
                <a:cs typeface="Courier New" panose="02070309020205020404" pitchFamily="49" charset="0"/>
              </a:rPr>
              <a:t> + 2.1</a:t>
            </a:r>
            <a:r>
              <a:rPr lang="en-US" sz="3200" b="1" baseline="30000" dirty="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(5.9</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+ 0.2</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5" name="TextBox 4"/>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6" name="TextBox 5"/>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7" name="TextBox 6"/>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8" name="TextBox 7"/>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9" name="TextBox 8"/>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10" name="TextBox 9"/>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1" name="TextBox 10"/>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
        <p:nvSpPr>
          <p:cNvPr id="12" name="TextBox 11"/>
          <p:cNvSpPr txBox="1"/>
          <p:nvPr/>
        </p:nvSpPr>
        <p:spPr>
          <a:xfrm>
            <a:off x="5355771" y="1981870"/>
            <a:ext cx="2484976" cy="1077218"/>
          </a:xfrm>
          <a:prstGeom prst="rect">
            <a:avLst/>
          </a:prstGeom>
          <a:noFill/>
        </p:spPr>
        <p:txBody>
          <a:bodyPr wrap="none" rtlCol="0">
            <a:spAutoFit/>
          </a:bodyPr>
          <a:lstStyle/>
          <a:p>
            <a:r>
              <a:rPr lang="en-US" sz="3200" dirty="0" smtClean="0"/>
              <a:t>Q315r</a:t>
            </a:r>
          </a:p>
          <a:p>
            <a:r>
              <a:rPr lang="en-US" sz="3200" dirty="0" smtClean="0"/>
              <a:t>10-pixel shift</a:t>
            </a:r>
            <a:endParaRPr lang="en-US" sz="3200" dirty="0"/>
          </a:p>
        </p:txBody>
      </p:sp>
    </p:spTree>
    <p:extLst>
      <p:ext uri="{BB962C8B-B14F-4D97-AF65-F5344CB8AC3E}">
        <p14:creationId xmlns:p14="http://schemas.microsoft.com/office/powerpoint/2010/main" val="555442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28650" y="0"/>
            <a:ext cx="7772400" cy="1470025"/>
          </a:xfrm>
        </p:spPr>
        <p:txBody>
          <a:bodyPr/>
          <a:lstStyle/>
          <a:p>
            <a:pPr eaLnBrk="1" hangingPunct="1"/>
            <a:r>
              <a:rPr lang="en-US" altLang="en-US" sz="5400" dirty="0" smtClean="0"/>
              <a:t>SHSSS for MX spots</a:t>
            </a:r>
          </a:p>
        </p:txBody>
      </p:sp>
      <p:grpSp>
        <p:nvGrpSpPr>
          <p:cNvPr id="2870275" name="Group 3"/>
          <p:cNvGrpSpPr>
            <a:grpSpLocks/>
          </p:cNvGrpSpPr>
          <p:nvPr/>
        </p:nvGrpSpPr>
        <p:grpSpPr bwMode="auto">
          <a:xfrm>
            <a:off x="479425" y="1847850"/>
            <a:ext cx="547688" cy="1624013"/>
            <a:chOff x="2411" y="898"/>
            <a:chExt cx="1062" cy="1023"/>
          </a:xfrm>
        </p:grpSpPr>
        <p:pic>
          <p:nvPicPr>
            <p:cNvPr id="2464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5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1" name="Group 9"/>
          <p:cNvGrpSpPr>
            <a:grpSpLocks/>
          </p:cNvGrpSpPr>
          <p:nvPr/>
        </p:nvGrpSpPr>
        <p:grpSpPr bwMode="auto">
          <a:xfrm>
            <a:off x="1173163" y="1746250"/>
            <a:ext cx="547687" cy="1622425"/>
            <a:chOff x="3791" y="871"/>
            <a:chExt cx="1062" cy="1022"/>
          </a:xfrm>
        </p:grpSpPr>
        <p:pic>
          <p:nvPicPr>
            <p:cNvPr id="2464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7" name="Group 15"/>
          <p:cNvGrpSpPr>
            <a:grpSpLocks/>
          </p:cNvGrpSpPr>
          <p:nvPr/>
        </p:nvGrpSpPr>
        <p:grpSpPr bwMode="auto">
          <a:xfrm>
            <a:off x="1868488" y="1847850"/>
            <a:ext cx="547687" cy="1624013"/>
            <a:chOff x="2411" y="898"/>
            <a:chExt cx="1062" cy="1023"/>
          </a:xfrm>
        </p:grpSpPr>
        <p:pic>
          <p:nvPicPr>
            <p:cNvPr id="24636"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7" name="Picture 1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8" name="Picture 1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9"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0"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3" name="Group 21"/>
          <p:cNvGrpSpPr>
            <a:grpSpLocks/>
          </p:cNvGrpSpPr>
          <p:nvPr/>
        </p:nvGrpSpPr>
        <p:grpSpPr bwMode="auto">
          <a:xfrm>
            <a:off x="2562225" y="1746250"/>
            <a:ext cx="547688" cy="1622425"/>
            <a:chOff x="3791" y="871"/>
            <a:chExt cx="1062" cy="1022"/>
          </a:xfrm>
        </p:grpSpPr>
        <p:pic>
          <p:nvPicPr>
            <p:cNvPr id="24631"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2"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3"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4"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5"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9" name="Group 27"/>
          <p:cNvGrpSpPr>
            <a:grpSpLocks/>
          </p:cNvGrpSpPr>
          <p:nvPr/>
        </p:nvGrpSpPr>
        <p:grpSpPr bwMode="auto">
          <a:xfrm>
            <a:off x="3257550" y="1847850"/>
            <a:ext cx="547688" cy="1624013"/>
            <a:chOff x="2411" y="898"/>
            <a:chExt cx="1062" cy="1023"/>
          </a:xfrm>
        </p:grpSpPr>
        <p:pic>
          <p:nvPicPr>
            <p:cNvPr id="24626"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7"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8"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9"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0"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05" name="Group 33"/>
          <p:cNvGrpSpPr>
            <a:grpSpLocks/>
          </p:cNvGrpSpPr>
          <p:nvPr/>
        </p:nvGrpSpPr>
        <p:grpSpPr bwMode="auto">
          <a:xfrm>
            <a:off x="3952875" y="1746250"/>
            <a:ext cx="547688" cy="1622425"/>
            <a:chOff x="3791" y="871"/>
            <a:chExt cx="1062" cy="1022"/>
          </a:xfrm>
        </p:grpSpPr>
        <p:pic>
          <p:nvPicPr>
            <p:cNvPr id="24621"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2"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3"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4"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5"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1" name="Group 39"/>
          <p:cNvGrpSpPr>
            <a:grpSpLocks/>
          </p:cNvGrpSpPr>
          <p:nvPr/>
        </p:nvGrpSpPr>
        <p:grpSpPr bwMode="auto">
          <a:xfrm>
            <a:off x="4646613" y="1847850"/>
            <a:ext cx="547687" cy="1624013"/>
            <a:chOff x="2411" y="898"/>
            <a:chExt cx="1062" cy="1023"/>
          </a:xfrm>
        </p:grpSpPr>
        <p:pic>
          <p:nvPicPr>
            <p:cNvPr id="24616"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7"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8"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9"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0"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7" name="Group 45"/>
          <p:cNvGrpSpPr>
            <a:grpSpLocks/>
          </p:cNvGrpSpPr>
          <p:nvPr/>
        </p:nvGrpSpPr>
        <p:grpSpPr bwMode="auto">
          <a:xfrm>
            <a:off x="5341938" y="1746250"/>
            <a:ext cx="547687" cy="1622425"/>
            <a:chOff x="3791" y="871"/>
            <a:chExt cx="1062" cy="1022"/>
          </a:xfrm>
        </p:grpSpPr>
        <p:pic>
          <p:nvPicPr>
            <p:cNvPr id="24611"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2"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3"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4"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5"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3" name="Group 51"/>
          <p:cNvGrpSpPr>
            <a:grpSpLocks/>
          </p:cNvGrpSpPr>
          <p:nvPr/>
        </p:nvGrpSpPr>
        <p:grpSpPr bwMode="auto">
          <a:xfrm>
            <a:off x="6037263" y="1847850"/>
            <a:ext cx="547687" cy="1624013"/>
            <a:chOff x="2411" y="898"/>
            <a:chExt cx="1062" cy="1023"/>
          </a:xfrm>
        </p:grpSpPr>
        <p:pic>
          <p:nvPicPr>
            <p:cNvPr id="24606"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7"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8"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9"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0"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9" name="Group 57"/>
          <p:cNvGrpSpPr>
            <a:grpSpLocks/>
          </p:cNvGrpSpPr>
          <p:nvPr/>
        </p:nvGrpSpPr>
        <p:grpSpPr bwMode="auto">
          <a:xfrm>
            <a:off x="6731000" y="1746250"/>
            <a:ext cx="547688" cy="1622425"/>
            <a:chOff x="3791" y="871"/>
            <a:chExt cx="1062" cy="1022"/>
          </a:xfrm>
        </p:grpSpPr>
        <p:pic>
          <p:nvPicPr>
            <p:cNvPr id="24601"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2"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3"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4"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5"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35" name="Group 63"/>
          <p:cNvGrpSpPr>
            <a:grpSpLocks/>
          </p:cNvGrpSpPr>
          <p:nvPr/>
        </p:nvGrpSpPr>
        <p:grpSpPr bwMode="auto">
          <a:xfrm>
            <a:off x="7426325" y="1847850"/>
            <a:ext cx="547688" cy="1624013"/>
            <a:chOff x="2411" y="898"/>
            <a:chExt cx="1062" cy="1023"/>
          </a:xfrm>
        </p:grpSpPr>
        <p:pic>
          <p:nvPicPr>
            <p:cNvPr id="24596"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7"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8"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9"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0"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41" name="Group 69"/>
          <p:cNvGrpSpPr>
            <a:grpSpLocks/>
          </p:cNvGrpSpPr>
          <p:nvPr/>
        </p:nvGrpSpPr>
        <p:grpSpPr bwMode="auto">
          <a:xfrm>
            <a:off x="8121650" y="1746250"/>
            <a:ext cx="547688" cy="1622425"/>
            <a:chOff x="3791" y="871"/>
            <a:chExt cx="1062" cy="1022"/>
          </a:xfrm>
        </p:grpSpPr>
        <p:pic>
          <p:nvPicPr>
            <p:cNvPr id="24591"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2"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3"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4"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5"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4777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702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702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702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702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703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703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703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7032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7032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87033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5603" name="Group 3"/>
          <p:cNvGrpSpPr>
            <a:grpSpLocks/>
          </p:cNvGrpSpPr>
          <p:nvPr/>
        </p:nvGrpSpPr>
        <p:grpSpPr bwMode="auto">
          <a:xfrm>
            <a:off x="479425" y="1847850"/>
            <a:ext cx="547688" cy="1624013"/>
            <a:chOff x="2411" y="898"/>
            <a:chExt cx="1062" cy="1023"/>
          </a:xfrm>
        </p:grpSpPr>
        <p:pic>
          <p:nvPicPr>
            <p:cNvPr id="25677"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8"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9"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81"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04" name="Group 9"/>
          <p:cNvGrpSpPr>
            <a:grpSpLocks/>
          </p:cNvGrpSpPr>
          <p:nvPr/>
        </p:nvGrpSpPr>
        <p:grpSpPr bwMode="auto">
          <a:xfrm>
            <a:off x="1173163" y="1746250"/>
            <a:ext cx="547687" cy="1622425"/>
            <a:chOff x="3791" y="871"/>
            <a:chExt cx="1062" cy="1022"/>
          </a:xfrm>
        </p:grpSpPr>
        <p:pic>
          <p:nvPicPr>
            <p:cNvPr id="25672"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3"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4"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5"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6"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68965"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68966" name="Line 16"/>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67" name="Line 17"/>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5608" name="Group 18"/>
          <p:cNvGrpSpPr>
            <a:grpSpLocks/>
          </p:cNvGrpSpPr>
          <p:nvPr/>
        </p:nvGrpSpPr>
        <p:grpSpPr bwMode="auto">
          <a:xfrm>
            <a:off x="1868488" y="1847850"/>
            <a:ext cx="547687" cy="1624013"/>
            <a:chOff x="2411" y="898"/>
            <a:chExt cx="1062" cy="1023"/>
          </a:xfrm>
        </p:grpSpPr>
        <p:pic>
          <p:nvPicPr>
            <p:cNvPr id="25667"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09" name="Group 24"/>
          <p:cNvGrpSpPr>
            <a:grpSpLocks/>
          </p:cNvGrpSpPr>
          <p:nvPr/>
        </p:nvGrpSpPr>
        <p:grpSpPr bwMode="auto">
          <a:xfrm>
            <a:off x="2562225" y="1746250"/>
            <a:ext cx="547688" cy="1622425"/>
            <a:chOff x="3791" y="871"/>
            <a:chExt cx="1062" cy="1022"/>
          </a:xfrm>
        </p:grpSpPr>
        <p:pic>
          <p:nvPicPr>
            <p:cNvPr id="25662"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0" name="Group 30"/>
          <p:cNvGrpSpPr>
            <a:grpSpLocks/>
          </p:cNvGrpSpPr>
          <p:nvPr/>
        </p:nvGrpSpPr>
        <p:grpSpPr bwMode="auto">
          <a:xfrm>
            <a:off x="3257550" y="1847850"/>
            <a:ext cx="547688" cy="1624013"/>
            <a:chOff x="2411" y="898"/>
            <a:chExt cx="1062" cy="1023"/>
          </a:xfrm>
        </p:grpSpPr>
        <p:pic>
          <p:nvPicPr>
            <p:cNvPr id="25657"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1" name="Group 36"/>
          <p:cNvGrpSpPr>
            <a:grpSpLocks/>
          </p:cNvGrpSpPr>
          <p:nvPr/>
        </p:nvGrpSpPr>
        <p:grpSpPr bwMode="auto">
          <a:xfrm>
            <a:off x="3952875" y="1746250"/>
            <a:ext cx="547688" cy="1622425"/>
            <a:chOff x="3791" y="871"/>
            <a:chExt cx="1062" cy="1022"/>
          </a:xfrm>
        </p:grpSpPr>
        <p:pic>
          <p:nvPicPr>
            <p:cNvPr id="25652"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2" name="Group 42"/>
          <p:cNvGrpSpPr>
            <a:grpSpLocks/>
          </p:cNvGrpSpPr>
          <p:nvPr/>
        </p:nvGrpSpPr>
        <p:grpSpPr bwMode="auto">
          <a:xfrm>
            <a:off x="4646613" y="1847850"/>
            <a:ext cx="547687" cy="1624013"/>
            <a:chOff x="2411" y="898"/>
            <a:chExt cx="1062" cy="1023"/>
          </a:xfrm>
        </p:grpSpPr>
        <p:pic>
          <p:nvPicPr>
            <p:cNvPr id="25647"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3" name="Group 48"/>
          <p:cNvGrpSpPr>
            <a:grpSpLocks/>
          </p:cNvGrpSpPr>
          <p:nvPr/>
        </p:nvGrpSpPr>
        <p:grpSpPr bwMode="auto">
          <a:xfrm>
            <a:off x="5341938" y="1746250"/>
            <a:ext cx="547687" cy="1622425"/>
            <a:chOff x="3791" y="871"/>
            <a:chExt cx="1062" cy="1022"/>
          </a:xfrm>
        </p:grpSpPr>
        <p:pic>
          <p:nvPicPr>
            <p:cNvPr id="25642"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4" name="Group 54"/>
          <p:cNvGrpSpPr>
            <a:grpSpLocks/>
          </p:cNvGrpSpPr>
          <p:nvPr/>
        </p:nvGrpSpPr>
        <p:grpSpPr bwMode="auto">
          <a:xfrm>
            <a:off x="6037263" y="1847850"/>
            <a:ext cx="547687" cy="1624013"/>
            <a:chOff x="2411" y="898"/>
            <a:chExt cx="1062" cy="1023"/>
          </a:xfrm>
        </p:grpSpPr>
        <p:pic>
          <p:nvPicPr>
            <p:cNvPr id="25637"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5" name="Group 60"/>
          <p:cNvGrpSpPr>
            <a:grpSpLocks/>
          </p:cNvGrpSpPr>
          <p:nvPr/>
        </p:nvGrpSpPr>
        <p:grpSpPr bwMode="auto">
          <a:xfrm>
            <a:off x="6731000" y="1746250"/>
            <a:ext cx="547688" cy="1622425"/>
            <a:chOff x="3791" y="871"/>
            <a:chExt cx="1062" cy="1022"/>
          </a:xfrm>
        </p:grpSpPr>
        <p:pic>
          <p:nvPicPr>
            <p:cNvPr id="25632"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6" name="Group 66"/>
          <p:cNvGrpSpPr>
            <a:grpSpLocks/>
          </p:cNvGrpSpPr>
          <p:nvPr/>
        </p:nvGrpSpPr>
        <p:grpSpPr bwMode="auto">
          <a:xfrm>
            <a:off x="7426325" y="1847850"/>
            <a:ext cx="547688" cy="1624013"/>
            <a:chOff x="2411" y="898"/>
            <a:chExt cx="1062" cy="1023"/>
          </a:xfrm>
        </p:grpSpPr>
        <p:pic>
          <p:nvPicPr>
            <p:cNvPr id="25627"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2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2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7" name="Group 72"/>
          <p:cNvGrpSpPr>
            <a:grpSpLocks/>
          </p:cNvGrpSpPr>
          <p:nvPr/>
        </p:nvGrpSpPr>
        <p:grpSpPr bwMode="auto">
          <a:xfrm>
            <a:off x="8121650" y="1746250"/>
            <a:ext cx="547688" cy="1622425"/>
            <a:chOff x="3791" y="871"/>
            <a:chExt cx="1062" cy="1022"/>
          </a:xfrm>
        </p:grpSpPr>
        <p:pic>
          <p:nvPicPr>
            <p:cNvPr id="25622"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68978" name="Line 78"/>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79" name="Line 79"/>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80" name="Line 80"/>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81" name="Line 81"/>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68647576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6627" name="Group 3"/>
          <p:cNvGrpSpPr>
            <a:grpSpLocks/>
          </p:cNvGrpSpPr>
          <p:nvPr/>
        </p:nvGrpSpPr>
        <p:grpSpPr bwMode="auto">
          <a:xfrm>
            <a:off x="479425" y="1847850"/>
            <a:ext cx="547688" cy="1624013"/>
            <a:chOff x="2411" y="898"/>
            <a:chExt cx="1062" cy="1023"/>
          </a:xfrm>
        </p:grpSpPr>
        <p:pic>
          <p:nvPicPr>
            <p:cNvPr id="26708"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9"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0"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1"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2"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28" name="Group 9"/>
          <p:cNvGrpSpPr>
            <a:grpSpLocks/>
          </p:cNvGrpSpPr>
          <p:nvPr/>
        </p:nvGrpSpPr>
        <p:grpSpPr bwMode="auto">
          <a:xfrm>
            <a:off x="1173163" y="1746250"/>
            <a:ext cx="547687" cy="1622425"/>
            <a:chOff x="3791" y="871"/>
            <a:chExt cx="1062" cy="1022"/>
          </a:xfrm>
        </p:grpSpPr>
        <p:pic>
          <p:nvPicPr>
            <p:cNvPr id="2670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4"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5"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7"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69989"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69990"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up</a:t>
            </a:r>
          </a:p>
        </p:txBody>
      </p:sp>
      <p:sp>
        <p:nvSpPr>
          <p:cNvPr id="169991" name="Line 17"/>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9992" name="Line 18"/>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6633" name="Group 19"/>
          <p:cNvGrpSpPr>
            <a:grpSpLocks/>
          </p:cNvGrpSpPr>
          <p:nvPr/>
        </p:nvGrpSpPr>
        <p:grpSpPr bwMode="auto">
          <a:xfrm>
            <a:off x="1868488" y="1847850"/>
            <a:ext cx="547687" cy="1624013"/>
            <a:chOff x="2411" y="898"/>
            <a:chExt cx="1062" cy="1023"/>
          </a:xfrm>
        </p:grpSpPr>
        <p:pic>
          <p:nvPicPr>
            <p:cNvPr id="2669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2"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4" name="Group 25"/>
          <p:cNvGrpSpPr>
            <a:grpSpLocks/>
          </p:cNvGrpSpPr>
          <p:nvPr/>
        </p:nvGrpSpPr>
        <p:grpSpPr bwMode="auto">
          <a:xfrm>
            <a:off x="2562225" y="1746250"/>
            <a:ext cx="547688" cy="1622425"/>
            <a:chOff x="3791" y="871"/>
            <a:chExt cx="1062" cy="1022"/>
          </a:xfrm>
        </p:grpSpPr>
        <p:pic>
          <p:nvPicPr>
            <p:cNvPr id="2669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7"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5" name="Group 31"/>
          <p:cNvGrpSpPr>
            <a:grpSpLocks/>
          </p:cNvGrpSpPr>
          <p:nvPr/>
        </p:nvGrpSpPr>
        <p:grpSpPr bwMode="auto">
          <a:xfrm>
            <a:off x="3257550" y="1847850"/>
            <a:ext cx="547688" cy="1624013"/>
            <a:chOff x="2411" y="898"/>
            <a:chExt cx="1062" cy="1023"/>
          </a:xfrm>
        </p:grpSpPr>
        <p:pic>
          <p:nvPicPr>
            <p:cNvPr id="2668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2"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6" name="Group 37"/>
          <p:cNvGrpSpPr>
            <a:grpSpLocks/>
          </p:cNvGrpSpPr>
          <p:nvPr/>
        </p:nvGrpSpPr>
        <p:grpSpPr bwMode="auto">
          <a:xfrm>
            <a:off x="3952875" y="1746250"/>
            <a:ext cx="547688" cy="1622425"/>
            <a:chOff x="3791" y="871"/>
            <a:chExt cx="1062" cy="1022"/>
          </a:xfrm>
        </p:grpSpPr>
        <p:pic>
          <p:nvPicPr>
            <p:cNvPr id="2668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7"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7" name="Group 43"/>
          <p:cNvGrpSpPr>
            <a:grpSpLocks/>
          </p:cNvGrpSpPr>
          <p:nvPr/>
        </p:nvGrpSpPr>
        <p:grpSpPr bwMode="auto">
          <a:xfrm>
            <a:off x="4646613" y="1847850"/>
            <a:ext cx="547687" cy="1624013"/>
            <a:chOff x="2411" y="898"/>
            <a:chExt cx="1062" cy="1023"/>
          </a:xfrm>
        </p:grpSpPr>
        <p:pic>
          <p:nvPicPr>
            <p:cNvPr id="2667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2"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8" name="Group 49"/>
          <p:cNvGrpSpPr>
            <a:grpSpLocks/>
          </p:cNvGrpSpPr>
          <p:nvPr/>
        </p:nvGrpSpPr>
        <p:grpSpPr bwMode="auto">
          <a:xfrm>
            <a:off x="5341938" y="1746250"/>
            <a:ext cx="547687" cy="1622425"/>
            <a:chOff x="3791" y="871"/>
            <a:chExt cx="1062" cy="1022"/>
          </a:xfrm>
        </p:grpSpPr>
        <p:pic>
          <p:nvPicPr>
            <p:cNvPr id="2667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7"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9" name="Group 55"/>
          <p:cNvGrpSpPr>
            <a:grpSpLocks/>
          </p:cNvGrpSpPr>
          <p:nvPr/>
        </p:nvGrpSpPr>
        <p:grpSpPr bwMode="auto">
          <a:xfrm>
            <a:off x="6037263" y="1847850"/>
            <a:ext cx="547687" cy="1624013"/>
            <a:chOff x="2411" y="898"/>
            <a:chExt cx="1062" cy="1023"/>
          </a:xfrm>
        </p:grpSpPr>
        <p:pic>
          <p:nvPicPr>
            <p:cNvPr id="2666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2"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0" name="Group 61"/>
          <p:cNvGrpSpPr>
            <a:grpSpLocks/>
          </p:cNvGrpSpPr>
          <p:nvPr/>
        </p:nvGrpSpPr>
        <p:grpSpPr bwMode="auto">
          <a:xfrm>
            <a:off x="6731000" y="1746250"/>
            <a:ext cx="547688" cy="1622425"/>
            <a:chOff x="3791" y="871"/>
            <a:chExt cx="1062" cy="1022"/>
          </a:xfrm>
        </p:grpSpPr>
        <p:pic>
          <p:nvPicPr>
            <p:cNvPr id="2666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7"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1" name="Group 67"/>
          <p:cNvGrpSpPr>
            <a:grpSpLocks/>
          </p:cNvGrpSpPr>
          <p:nvPr/>
        </p:nvGrpSpPr>
        <p:grpSpPr bwMode="auto">
          <a:xfrm>
            <a:off x="7426325" y="1847850"/>
            <a:ext cx="547688" cy="1624013"/>
            <a:chOff x="2411" y="898"/>
            <a:chExt cx="1062" cy="1023"/>
          </a:xfrm>
        </p:grpSpPr>
        <p:pic>
          <p:nvPicPr>
            <p:cNvPr id="2665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5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2"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2" name="Group 73"/>
          <p:cNvGrpSpPr>
            <a:grpSpLocks/>
          </p:cNvGrpSpPr>
          <p:nvPr/>
        </p:nvGrpSpPr>
        <p:grpSpPr bwMode="auto">
          <a:xfrm>
            <a:off x="8121650" y="1746250"/>
            <a:ext cx="547688" cy="1622425"/>
            <a:chOff x="3791" y="871"/>
            <a:chExt cx="1062" cy="1022"/>
          </a:xfrm>
        </p:grpSpPr>
        <p:pic>
          <p:nvPicPr>
            <p:cNvPr id="2665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7"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0003" name="Line 79"/>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4" name="Line 80"/>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5" name="Line 81"/>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6" name="Line 82"/>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7" name="Line 83"/>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8" name="Line 84"/>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9" name="Line 85"/>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0" name="Line 86"/>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1" name="Line 87"/>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2" name="Line 88"/>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145651026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7651" name="Group 3"/>
          <p:cNvGrpSpPr>
            <a:grpSpLocks/>
          </p:cNvGrpSpPr>
          <p:nvPr/>
        </p:nvGrpSpPr>
        <p:grpSpPr bwMode="auto">
          <a:xfrm>
            <a:off x="479425" y="1847850"/>
            <a:ext cx="547688" cy="1624013"/>
            <a:chOff x="2411" y="898"/>
            <a:chExt cx="1062" cy="1023"/>
          </a:xfrm>
        </p:grpSpPr>
        <p:pic>
          <p:nvPicPr>
            <p:cNvPr id="2773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4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52" name="Group 9"/>
          <p:cNvGrpSpPr>
            <a:grpSpLocks/>
          </p:cNvGrpSpPr>
          <p:nvPr/>
        </p:nvGrpSpPr>
        <p:grpSpPr bwMode="auto">
          <a:xfrm>
            <a:off x="1173163" y="1746250"/>
            <a:ext cx="547687" cy="1622425"/>
            <a:chOff x="3791" y="871"/>
            <a:chExt cx="1062" cy="1022"/>
          </a:xfrm>
        </p:grpSpPr>
        <p:pic>
          <p:nvPicPr>
            <p:cNvPr id="2773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1013"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71014"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up</a:t>
            </a:r>
          </a:p>
        </p:txBody>
      </p:sp>
      <p:sp>
        <p:nvSpPr>
          <p:cNvPr id="171015" name="Line 17"/>
          <p:cNvSpPr>
            <a:spLocks noChangeShapeType="1"/>
          </p:cNvSpPr>
          <p:nvPr/>
        </p:nvSpPr>
        <p:spPr bwMode="auto">
          <a:xfrm>
            <a:off x="2743200" y="6064250"/>
            <a:ext cx="3095625" cy="0"/>
          </a:xfrm>
          <a:prstGeom prst="line">
            <a:avLst/>
          </a:prstGeom>
          <a:noFill/>
          <a:ln w="38100">
            <a:solidFill>
              <a:srgbClr val="000066"/>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6"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7" name="Line 19"/>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8" name="Text Box 20"/>
          <p:cNvSpPr txBox="1">
            <a:spLocks noChangeArrowheads="1"/>
          </p:cNvSpPr>
          <p:nvPr/>
        </p:nvSpPr>
        <p:spPr bwMode="auto">
          <a:xfrm>
            <a:off x="3548063" y="5387975"/>
            <a:ext cx="1438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smtClean="0">
                <a:solidFill>
                  <a:srgbClr val="000000"/>
                </a:solidFill>
                <a:cs typeface="+mn-cs"/>
              </a:rPr>
              <a:t>R</a:t>
            </a:r>
            <a:r>
              <a:rPr lang="en-US" sz="2800" b="1" baseline="-25000" smtClean="0">
                <a:solidFill>
                  <a:srgbClr val="000066"/>
                </a:solidFill>
                <a:cs typeface="+mn-cs"/>
              </a:rPr>
              <a:t>separate</a:t>
            </a:r>
          </a:p>
        </p:txBody>
      </p:sp>
      <p:sp>
        <p:nvSpPr>
          <p:cNvPr id="171019"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20"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7661" name="Group 23"/>
          <p:cNvGrpSpPr>
            <a:grpSpLocks/>
          </p:cNvGrpSpPr>
          <p:nvPr/>
        </p:nvGrpSpPr>
        <p:grpSpPr bwMode="auto">
          <a:xfrm>
            <a:off x="1868488" y="1847850"/>
            <a:ext cx="547687" cy="1624013"/>
            <a:chOff x="2411" y="898"/>
            <a:chExt cx="1062" cy="1023"/>
          </a:xfrm>
        </p:grpSpPr>
        <p:pic>
          <p:nvPicPr>
            <p:cNvPr id="27726"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7"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8"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9"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0"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2" name="Group 29"/>
          <p:cNvGrpSpPr>
            <a:grpSpLocks/>
          </p:cNvGrpSpPr>
          <p:nvPr/>
        </p:nvGrpSpPr>
        <p:grpSpPr bwMode="auto">
          <a:xfrm>
            <a:off x="2562225" y="1746250"/>
            <a:ext cx="547688" cy="1622425"/>
            <a:chOff x="3791" y="871"/>
            <a:chExt cx="1062" cy="1022"/>
          </a:xfrm>
        </p:grpSpPr>
        <p:pic>
          <p:nvPicPr>
            <p:cNvPr id="27721"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2"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3"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4"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5"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3" name="Group 35"/>
          <p:cNvGrpSpPr>
            <a:grpSpLocks/>
          </p:cNvGrpSpPr>
          <p:nvPr/>
        </p:nvGrpSpPr>
        <p:grpSpPr bwMode="auto">
          <a:xfrm>
            <a:off x="3257550" y="1847850"/>
            <a:ext cx="547688" cy="1624013"/>
            <a:chOff x="2411" y="898"/>
            <a:chExt cx="1062" cy="1023"/>
          </a:xfrm>
        </p:grpSpPr>
        <p:pic>
          <p:nvPicPr>
            <p:cNvPr id="27716"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7"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8"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9"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0"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4" name="Group 41"/>
          <p:cNvGrpSpPr>
            <a:grpSpLocks/>
          </p:cNvGrpSpPr>
          <p:nvPr/>
        </p:nvGrpSpPr>
        <p:grpSpPr bwMode="auto">
          <a:xfrm>
            <a:off x="3952875" y="1746250"/>
            <a:ext cx="547688" cy="1622425"/>
            <a:chOff x="3791" y="871"/>
            <a:chExt cx="1062" cy="1022"/>
          </a:xfrm>
        </p:grpSpPr>
        <p:pic>
          <p:nvPicPr>
            <p:cNvPr id="27711"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2"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3"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4"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5"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5" name="Group 47"/>
          <p:cNvGrpSpPr>
            <a:grpSpLocks/>
          </p:cNvGrpSpPr>
          <p:nvPr/>
        </p:nvGrpSpPr>
        <p:grpSpPr bwMode="auto">
          <a:xfrm>
            <a:off x="4646613" y="1847850"/>
            <a:ext cx="547687" cy="1624013"/>
            <a:chOff x="2411" y="898"/>
            <a:chExt cx="1062" cy="1023"/>
          </a:xfrm>
        </p:grpSpPr>
        <p:pic>
          <p:nvPicPr>
            <p:cNvPr id="27706"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7"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8"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9"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0"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6" name="Group 53"/>
          <p:cNvGrpSpPr>
            <a:grpSpLocks/>
          </p:cNvGrpSpPr>
          <p:nvPr/>
        </p:nvGrpSpPr>
        <p:grpSpPr bwMode="auto">
          <a:xfrm>
            <a:off x="5341938" y="1746250"/>
            <a:ext cx="547687" cy="1622425"/>
            <a:chOff x="3791" y="871"/>
            <a:chExt cx="1062" cy="1022"/>
          </a:xfrm>
        </p:grpSpPr>
        <p:pic>
          <p:nvPicPr>
            <p:cNvPr id="27701"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2"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3"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4"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5"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7" name="Group 59"/>
          <p:cNvGrpSpPr>
            <a:grpSpLocks/>
          </p:cNvGrpSpPr>
          <p:nvPr/>
        </p:nvGrpSpPr>
        <p:grpSpPr bwMode="auto">
          <a:xfrm>
            <a:off x="6037263" y="1847850"/>
            <a:ext cx="547687" cy="1624013"/>
            <a:chOff x="2411" y="898"/>
            <a:chExt cx="1062" cy="1023"/>
          </a:xfrm>
        </p:grpSpPr>
        <p:pic>
          <p:nvPicPr>
            <p:cNvPr id="27696"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7"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8"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9"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0"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8" name="Group 65"/>
          <p:cNvGrpSpPr>
            <a:grpSpLocks/>
          </p:cNvGrpSpPr>
          <p:nvPr/>
        </p:nvGrpSpPr>
        <p:grpSpPr bwMode="auto">
          <a:xfrm>
            <a:off x="6731000" y="1746250"/>
            <a:ext cx="547688" cy="1622425"/>
            <a:chOff x="3791" y="871"/>
            <a:chExt cx="1062" cy="1022"/>
          </a:xfrm>
        </p:grpSpPr>
        <p:pic>
          <p:nvPicPr>
            <p:cNvPr id="27691"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2"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3"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4"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5"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9" name="Group 71"/>
          <p:cNvGrpSpPr>
            <a:grpSpLocks/>
          </p:cNvGrpSpPr>
          <p:nvPr/>
        </p:nvGrpSpPr>
        <p:grpSpPr bwMode="auto">
          <a:xfrm>
            <a:off x="7426325" y="1847850"/>
            <a:ext cx="547688" cy="1624013"/>
            <a:chOff x="2411" y="898"/>
            <a:chExt cx="1062" cy="1023"/>
          </a:xfrm>
        </p:grpSpPr>
        <p:pic>
          <p:nvPicPr>
            <p:cNvPr id="27686"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7"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8"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9"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0"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70" name="Group 77"/>
          <p:cNvGrpSpPr>
            <a:grpSpLocks/>
          </p:cNvGrpSpPr>
          <p:nvPr/>
        </p:nvGrpSpPr>
        <p:grpSpPr bwMode="auto">
          <a:xfrm>
            <a:off x="8121650" y="1746250"/>
            <a:ext cx="547688" cy="1622425"/>
            <a:chOff x="3791" y="871"/>
            <a:chExt cx="1062" cy="1022"/>
          </a:xfrm>
        </p:grpSpPr>
        <p:pic>
          <p:nvPicPr>
            <p:cNvPr id="27681"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2"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3"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4"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5"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1031"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2" name="Line 84"/>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3"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4" name="Line 86"/>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5" name="Line 87"/>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6"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7" name="Line 89"/>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8"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9" name="Line 91"/>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40"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103204648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8675" name="Group 3"/>
          <p:cNvGrpSpPr>
            <a:grpSpLocks/>
          </p:cNvGrpSpPr>
          <p:nvPr/>
        </p:nvGrpSpPr>
        <p:grpSpPr bwMode="auto">
          <a:xfrm>
            <a:off x="479425" y="1847850"/>
            <a:ext cx="547688" cy="1624013"/>
            <a:chOff x="2411" y="898"/>
            <a:chExt cx="1062" cy="1023"/>
          </a:xfrm>
        </p:grpSpPr>
        <p:pic>
          <p:nvPicPr>
            <p:cNvPr id="28760"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1"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2"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3"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4"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76" name="Group 9"/>
          <p:cNvGrpSpPr>
            <a:grpSpLocks/>
          </p:cNvGrpSpPr>
          <p:nvPr/>
        </p:nvGrpSpPr>
        <p:grpSpPr bwMode="auto">
          <a:xfrm>
            <a:off x="1173163" y="1746250"/>
            <a:ext cx="547687" cy="1622425"/>
            <a:chOff x="3791" y="871"/>
            <a:chExt cx="1062" cy="1022"/>
          </a:xfrm>
        </p:grpSpPr>
        <p:pic>
          <p:nvPicPr>
            <p:cNvPr id="28755"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6"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7"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8"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9"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sp>
        <p:nvSpPr>
          <p:cNvPr id="172037" name="Text Box 15"/>
          <p:cNvSpPr txBox="1">
            <a:spLocks noChangeArrowheads="1"/>
          </p:cNvSpPr>
          <p:nvPr/>
        </p:nvSpPr>
        <p:spPr bwMode="auto">
          <a:xfrm>
            <a:off x="2185988" y="4516438"/>
            <a:ext cx="10318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odd</a:t>
            </a:r>
          </a:p>
        </p:txBody>
      </p:sp>
      <p:sp>
        <p:nvSpPr>
          <p:cNvPr id="172038" name="Text Box 16"/>
          <p:cNvSpPr txBox="1">
            <a:spLocks noChangeArrowheads="1"/>
          </p:cNvSpPr>
          <p:nvPr/>
        </p:nvSpPr>
        <p:spPr bwMode="auto">
          <a:xfrm>
            <a:off x="5238750" y="4516438"/>
            <a:ext cx="12350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even</a:t>
            </a:r>
          </a:p>
        </p:txBody>
      </p:sp>
      <p:sp>
        <p:nvSpPr>
          <p:cNvPr id="172039" name="Line 17"/>
          <p:cNvSpPr>
            <a:spLocks noChangeShapeType="1"/>
          </p:cNvSpPr>
          <p:nvPr/>
        </p:nvSpPr>
        <p:spPr bwMode="auto">
          <a:xfrm>
            <a:off x="2743200" y="6064250"/>
            <a:ext cx="3095625" cy="0"/>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0"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1" name="Line 19"/>
          <p:cNvSpPr>
            <a:spLocks noChangeShapeType="1"/>
          </p:cNvSpPr>
          <p:nvPr/>
        </p:nvSpPr>
        <p:spPr bwMode="auto">
          <a:xfrm>
            <a:off x="1550988" y="3368675"/>
            <a:ext cx="952500"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2" name="Text Box 20"/>
          <p:cNvSpPr txBox="1">
            <a:spLocks noChangeArrowheads="1"/>
          </p:cNvSpPr>
          <p:nvPr/>
        </p:nvSpPr>
        <p:spPr bwMode="auto">
          <a:xfrm>
            <a:off x="3548063" y="5387975"/>
            <a:ext cx="1139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smtClean="0">
                <a:solidFill>
                  <a:srgbClr val="000000"/>
                </a:solidFill>
                <a:cs typeface="+mn-cs"/>
              </a:rPr>
              <a:t>R</a:t>
            </a:r>
            <a:r>
              <a:rPr lang="en-US" sz="2800" b="1" baseline="-25000" smtClean="0">
                <a:solidFill>
                  <a:srgbClr val="FF0000"/>
                </a:solidFill>
                <a:cs typeface="+mn-cs"/>
              </a:rPr>
              <a:t>mixed</a:t>
            </a:r>
          </a:p>
        </p:txBody>
      </p:sp>
      <p:sp>
        <p:nvSpPr>
          <p:cNvPr id="172043"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4"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8685" name="Group 23"/>
          <p:cNvGrpSpPr>
            <a:grpSpLocks/>
          </p:cNvGrpSpPr>
          <p:nvPr/>
        </p:nvGrpSpPr>
        <p:grpSpPr bwMode="auto">
          <a:xfrm>
            <a:off x="1868488" y="1847850"/>
            <a:ext cx="547687" cy="1624013"/>
            <a:chOff x="2411" y="898"/>
            <a:chExt cx="1062" cy="1023"/>
          </a:xfrm>
        </p:grpSpPr>
        <p:pic>
          <p:nvPicPr>
            <p:cNvPr id="28750"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1"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2"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3"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4"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6" name="Group 29"/>
          <p:cNvGrpSpPr>
            <a:grpSpLocks/>
          </p:cNvGrpSpPr>
          <p:nvPr/>
        </p:nvGrpSpPr>
        <p:grpSpPr bwMode="auto">
          <a:xfrm>
            <a:off x="2562225" y="1746250"/>
            <a:ext cx="547688" cy="1622425"/>
            <a:chOff x="3791" y="871"/>
            <a:chExt cx="1062" cy="1022"/>
          </a:xfrm>
        </p:grpSpPr>
        <p:pic>
          <p:nvPicPr>
            <p:cNvPr id="28745"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6"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7"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8"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9"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7" name="Group 35"/>
          <p:cNvGrpSpPr>
            <a:grpSpLocks/>
          </p:cNvGrpSpPr>
          <p:nvPr/>
        </p:nvGrpSpPr>
        <p:grpSpPr bwMode="auto">
          <a:xfrm>
            <a:off x="3257550" y="1847850"/>
            <a:ext cx="547688" cy="1624013"/>
            <a:chOff x="2411" y="898"/>
            <a:chExt cx="1062" cy="1023"/>
          </a:xfrm>
        </p:grpSpPr>
        <p:pic>
          <p:nvPicPr>
            <p:cNvPr id="28740"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1"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2"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3"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4"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8" name="Group 41"/>
          <p:cNvGrpSpPr>
            <a:grpSpLocks/>
          </p:cNvGrpSpPr>
          <p:nvPr/>
        </p:nvGrpSpPr>
        <p:grpSpPr bwMode="auto">
          <a:xfrm>
            <a:off x="3952875" y="1746250"/>
            <a:ext cx="547688" cy="1622425"/>
            <a:chOff x="3791" y="871"/>
            <a:chExt cx="1062" cy="1022"/>
          </a:xfrm>
        </p:grpSpPr>
        <p:pic>
          <p:nvPicPr>
            <p:cNvPr id="28735"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6"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7"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8"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9"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9" name="Group 47"/>
          <p:cNvGrpSpPr>
            <a:grpSpLocks/>
          </p:cNvGrpSpPr>
          <p:nvPr/>
        </p:nvGrpSpPr>
        <p:grpSpPr bwMode="auto">
          <a:xfrm>
            <a:off x="4646613" y="1847850"/>
            <a:ext cx="547687" cy="1624013"/>
            <a:chOff x="2411" y="898"/>
            <a:chExt cx="1062" cy="1023"/>
          </a:xfrm>
        </p:grpSpPr>
        <p:pic>
          <p:nvPicPr>
            <p:cNvPr id="28730"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1"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2"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3"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4"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0" name="Group 53"/>
          <p:cNvGrpSpPr>
            <a:grpSpLocks/>
          </p:cNvGrpSpPr>
          <p:nvPr/>
        </p:nvGrpSpPr>
        <p:grpSpPr bwMode="auto">
          <a:xfrm>
            <a:off x="5341938" y="1746250"/>
            <a:ext cx="547687" cy="1622425"/>
            <a:chOff x="3791" y="871"/>
            <a:chExt cx="1062" cy="1022"/>
          </a:xfrm>
        </p:grpSpPr>
        <p:pic>
          <p:nvPicPr>
            <p:cNvPr id="28725"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6"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7"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8"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9"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1" name="Group 59"/>
          <p:cNvGrpSpPr>
            <a:grpSpLocks/>
          </p:cNvGrpSpPr>
          <p:nvPr/>
        </p:nvGrpSpPr>
        <p:grpSpPr bwMode="auto">
          <a:xfrm>
            <a:off x="6037263" y="1847850"/>
            <a:ext cx="547687" cy="1624013"/>
            <a:chOff x="2411" y="898"/>
            <a:chExt cx="1062" cy="1023"/>
          </a:xfrm>
        </p:grpSpPr>
        <p:pic>
          <p:nvPicPr>
            <p:cNvPr id="28720"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1"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2"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3"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4"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2" name="Group 65"/>
          <p:cNvGrpSpPr>
            <a:grpSpLocks/>
          </p:cNvGrpSpPr>
          <p:nvPr/>
        </p:nvGrpSpPr>
        <p:grpSpPr bwMode="auto">
          <a:xfrm>
            <a:off x="6731000" y="1746250"/>
            <a:ext cx="547688" cy="1622425"/>
            <a:chOff x="3791" y="871"/>
            <a:chExt cx="1062" cy="1022"/>
          </a:xfrm>
        </p:grpSpPr>
        <p:pic>
          <p:nvPicPr>
            <p:cNvPr id="28715"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6"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7"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8"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9"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3" name="Group 71"/>
          <p:cNvGrpSpPr>
            <a:grpSpLocks/>
          </p:cNvGrpSpPr>
          <p:nvPr/>
        </p:nvGrpSpPr>
        <p:grpSpPr bwMode="auto">
          <a:xfrm>
            <a:off x="7426325" y="1847850"/>
            <a:ext cx="547688" cy="1624013"/>
            <a:chOff x="2411" y="898"/>
            <a:chExt cx="1062" cy="1023"/>
          </a:xfrm>
        </p:grpSpPr>
        <p:pic>
          <p:nvPicPr>
            <p:cNvPr id="28710"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1"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2"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3"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4"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4" name="Group 77"/>
          <p:cNvGrpSpPr>
            <a:grpSpLocks/>
          </p:cNvGrpSpPr>
          <p:nvPr/>
        </p:nvGrpSpPr>
        <p:grpSpPr bwMode="auto">
          <a:xfrm>
            <a:off x="8121650" y="1746250"/>
            <a:ext cx="547688" cy="1622425"/>
            <a:chOff x="3791" y="871"/>
            <a:chExt cx="1062" cy="1022"/>
          </a:xfrm>
        </p:grpSpPr>
        <p:pic>
          <p:nvPicPr>
            <p:cNvPr id="28705"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6"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7"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8"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9"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2055"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6" name="Line 84"/>
          <p:cNvSpPr>
            <a:spLocks noChangeShapeType="1"/>
          </p:cNvSpPr>
          <p:nvPr/>
        </p:nvSpPr>
        <p:spPr bwMode="auto">
          <a:xfrm flipH="1">
            <a:off x="2743200" y="3398838"/>
            <a:ext cx="1484313" cy="9953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7"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8" name="Line 86"/>
          <p:cNvSpPr>
            <a:spLocks noChangeShapeType="1"/>
          </p:cNvSpPr>
          <p:nvPr/>
        </p:nvSpPr>
        <p:spPr bwMode="auto">
          <a:xfrm flipH="1">
            <a:off x="3055938" y="3368675"/>
            <a:ext cx="4111625"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9" name="Line 87"/>
          <p:cNvSpPr>
            <a:spLocks noChangeShapeType="1"/>
          </p:cNvSpPr>
          <p:nvPr/>
        </p:nvSpPr>
        <p:spPr bwMode="auto">
          <a:xfrm>
            <a:off x="2305050" y="3500438"/>
            <a:ext cx="317500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0"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1" name="Line 89"/>
          <p:cNvSpPr>
            <a:spLocks noChangeShapeType="1"/>
          </p:cNvSpPr>
          <p:nvPr/>
        </p:nvSpPr>
        <p:spPr bwMode="auto">
          <a:xfrm>
            <a:off x="4986338" y="3500438"/>
            <a:ext cx="877887"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2"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3" name="Line 91"/>
          <p:cNvSpPr>
            <a:spLocks noChangeShapeType="1"/>
          </p:cNvSpPr>
          <p:nvPr/>
        </p:nvSpPr>
        <p:spPr bwMode="auto">
          <a:xfrm flipH="1">
            <a:off x="6065838" y="3500438"/>
            <a:ext cx="168275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4"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244651280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ctrTitle"/>
          </p:nvPr>
        </p:nvSpPr>
        <p:spPr>
          <a:xfrm>
            <a:off x="0" y="1"/>
            <a:ext cx="9144000" cy="1296988"/>
          </a:xfrm>
        </p:spPr>
        <p:txBody>
          <a:bodyPr/>
          <a:lstStyle/>
          <a:p>
            <a:pPr eaLnBrk="1" hangingPunct="1"/>
            <a:r>
              <a:rPr lang="en-US" altLang="en-US" sz="5400" dirty="0" smtClean="0"/>
              <a:t>Residual SHSSS</a:t>
            </a:r>
            <a:endParaRPr lang="en-US" altLang="en-US" sz="5400" dirty="0" smtClean="0"/>
          </a:p>
        </p:txBody>
      </p:sp>
      <p:graphicFrame>
        <p:nvGraphicFramePr>
          <p:cNvPr id="6" name="Table 5"/>
          <p:cNvGraphicFramePr>
            <a:graphicFrameLocks noGrp="1"/>
          </p:cNvGraphicFramePr>
          <p:nvPr>
            <p:extLst>
              <p:ext uri="{D42A27DB-BD31-4B8C-83A1-F6EECF244321}">
                <p14:modId xmlns:p14="http://schemas.microsoft.com/office/powerpoint/2010/main" val="2380788775"/>
              </p:ext>
            </p:extLst>
          </p:nvPr>
        </p:nvGraphicFramePr>
        <p:xfrm>
          <a:off x="580570" y="1397000"/>
          <a:ext cx="7895772" cy="4829628"/>
        </p:xfrm>
        <a:graphic>
          <a:graphicData uri="http://schemas.openxmlformats.org/drawingml/2006/table">
            <a:tbl>
              <a:tblPr firstRow="1" bandRow="1">
                <a:tableStyleId>{5C22544A-7EE6-4342-B048-85BDC9FD1C3A}</a:tableStyleId>
              </a:tblPr>
              <a:tblGrid>
                <a:gridCol w="2380344"/>
                <a:gridCol w="1838476"/>
                <a:gridCol w="1838476"/>
                <a:gridCol w="1838476"/>
              </a:tblGrid>
              <a:tr h="1207407">
                <a:tc>
                  <a:txBody>
                    <a:bodyPr/>
                    <a:lstStyle/>
                    <a:p>
                      <a:pPr algn="ctr"/>
                      <a:endParaRPr lang="en-US" sz="3200" b="0" dirty="0">
                        <a:solidFill>
                          <a:schemeClr val="tx1"/>
                        </a:solidFill>
                      </a:endParaRPr>
                    </a:p>
                  </a:txBody>
                  <a:tcPr anchor="ctr"/>
                </a:tc>
                <a:tc>
                  <a:txBody>
                    <a:bodyPr/>
                    <a:lstStyle/>
                    <a:p>
                      <a:pPr algn="ctr"/>
                      <a:r>
                        <a:rPr lang="en-US" sz="3200" b="0" dirty="0" smtClean="0">
                          <a:solidFill>
                            <a:schemeClr val="tx1"/>
                          </a:solidFill>
                        </a:rPr>
                        <a:t>CCD</a:t>
                      </a:r>
                      <a:endParaRPr lang="en-US" sz="3200" b="0" dirty="0">
                        <a:solidFill>
                          <a:schemeClr val="tx1"/>
                        </a:solidFill>
                      </a:endParaRPr>
                    </a:p>
                  </a:txBody>
                  <a:tcPr anchor="ctr"/>
                </a:tc>
                <a:tc>
                  <a:txBody>
                    <a:bodyPr/>
                    <a:lstStyle/>
                    <a:p>
                      <a:pPr algn="ctr"/>
                      <a:r>
                        <a:rPr lang="en-US" sz="3200" b="0" dirty="0" smtClean="0">
                          <a:solidFill>
                            <a:schemeClr val="tx1"/>
                          </a:solidFill>
                        </a:rPr>
                        <a:t>Pilatus </a:t>
                      </a:r>
                    </a:p>
                    <a:p>
                      <a:pPr algn="ctr"/>
                      <a:r>
                        <a:rPr lang="en-US" sz="3200" b="0" dirty="0" smtClean="0">
                          <a:solidFill>
                            <a:schemeClr val="tx1"/>
                          </a:solidFill>
                        </a:rPr>
                        <a:t>001</a:t>
                      </a:r>
                      <a:endParaRPr lang="en-US" sz="3200" b="0" dirty="0">
                        <a:solidFill>
                          <a:schemeClr val="tx1"/>
                        </a:solidFill>
                      </a:endParaRPr>
                    </a:p>
                  </a:txBody>
                  <a:tcPr anchor="ctr"/>
                </a:tc>
                <a:tc>
                  <a:txBody>
                    <a:bodyPr/>
                    <a:lstStyle/>
                    <a:p>
                      <a:pPr algn="ctr"/>
                      <a:r>
                        <a:rPr lang="en-US" sz="3200" b="0" dirty="0" smtClean="0">
                          <a:solidFill>
                            <a:schemeClr val="tx1"/>
                          </a:solidFill>
                        </a:rPr>
                        <a:t>Pilatus</a:t>
                      </a:r>
                    </a:p>
                    <a:p>
                      <a:pPr algn="ctr"/>
                      <a:r>
                        <a:rPr lang="en-US" sz="3200" b="0" dirty="0" smtClean="0">
                          <a:solidFill>
                            <a:schemeClr val="tx1"/>
                          </a:solidFill>
                        </a:rPr>
                        <a:t>11-1</a:t>
                      </a:r>
                      <a:endParaRPr lang="en-US" sz="3200" b="0" dirty="0">
                        <a:solidFill>
                          <a:schemeClr val="tx1"/>
                        </a:solidFill>
                      </a:endParaRPr>
                    </a:p>
                  </a:txBody>
                  <a:tcPr anchor="ctr"/>
                </a:tc>
              </a:tr>
              <a:tr h="1207407">
                <a:tc>
                  <a:txBody>
                    <a:bodyPr/>
                    <a:lstStyle/>
                    <a:p>
                      <a:pPr algn="ctr"/>
                      <a:r>
                        <a:rPr lang="en-US" sz="3200" b="0" dirty="0" smtClean="0"/>
                        <a:t>SHSSS (%)</a:t>
                      </a:r>
                      <a:endParaRPr lang="en-US" sz="3200" b="0" dirty="0"/>
                    </a:p>
                  </a:txBody>
                  <a:tcPr anchor="ctr"/>
                </a:tc>
                <a:tc>
                  <a:txBody>
                    <a:bodyPr/>
                    <a:lstStyle/>
                    <a:p>
                      <a:pPr algn="ctr"/>
                      <a:r>
                        <a:rPr lang="en-US" sz="3200" b="0" dirty="0" smtClean="0"/>
                        <a:t>2.3</a:t>
                      </a:r>
                      <a:endParaRPr lang="en-US" sz="3200" b="0" dirty="0"/>
                    </a:p>
                  </a:txBody>
                  <a:tcPr anchor="ctr"/>
                </a:tc>
                <a:tc>
                  <a:txBody>
                    <a:bodyPr/>
                    <a:lstStyle/>
                    <a:p>
                      <a:pPr algn="ctr"/>
                      <a:r>
                        <a:rPr lang="en-US" sz="3200" b="0" dirty="0" smtClean="0"/>
                        <a:t>3.2</a:t>
                      </a:r>
                      <a:endParaRPr lang="en-US" sz="3200" b="0" dirty="0"/>
                    </a:p>
                  </a:txBody>
                  <a:tcPr anchor="ctr"/>
                </a:tc>
                <a:tc>
                  <a:txBody>
                    <a:bodyPr/>
                    <a:lstStyle/>
                    <a:p>
                      <a:pPr algn="ctr"/>
                      <a:r>
                        <a:rPr lang="en-US" sz="3200" b="0" dirty="0" smtClean="0"/>
                        <a:t>0.9</a:t>
                      </a:r>
                      <a:endParaRPr lang="en-US" sz="3200" b="0" dirty="0"/>
                    </a:p>
                  </a:txBody>
                  <a:tcPr anchor="ctr"/>
                </a:tc>
              </a:tr>
              <a:tr h="1207407">
                <a:tc>
                  <a:txBody>
                    <a:bodyPr/>
                    <a:lstStyle/>
                    <a:p>
                      <a:pPr algn="ctr"/>
                      <a:r>
                        <a:rPr lang="en-US" sz="3200" b="0" dirty="0" smtClean="0"/>
                        <a:t>Max</a:t>
                      </a:r>
                      <a:r>
                        <a:rPr lang="en-US" sz="3200" b="0" baseline="0" dirty="0" smtClean="0"/>
                        <a:t> </a:t>
                      </a:r>
                      <a:r>
                        <a:rPr lang="en-US" sz="3200" b="0" baseline="0" dirty="0" err="1" smtClean="0"/>
                        <a:t>ISa</a:t>
                      </a:r>
                      <a:endParaRPr lang="en-US" sz="3200" b="0" dirty="0"/>
                    </a:p>
                  </a:txBody>
                  <a:tcPr anchor="ctr"/>
                </a:tc>
                <a:tc>
                  <a:txBody>
                    <a:bodyPr/>
                    <a:lstStyle/>
                    <a:p>
                      <a:pPr algn="ctr"/>
                      <a:r>
                        <a:rPr lang="en-US" sz="3200" b="0" dirty="0" smtClean="0"/>
                        <a:t>44</a:t>
                      </a:r>
                      <a:endParaRPr lang="en-US" sz="3200" b="0" dirty="0"/>
                    </a:p>
                  </a:txBody>
                  <a:tcPr anchor="ctr"/>
                </a:tc>
                <a:tc>
                  <a:txBody>
                    <a:bodyPr/>
                    <a:lstStyle/>
                    <a:p>
                      <a:pPr algn="ctr"/>
                      <a:r>
                        <a:rPr lang="en-US" sz="3200" b="0" dirty="0" smtClean="0"/>
                        <a:t>31</a:t>
                      </a:r>
                      <a:endParaRPr lang="en-US" sz="3200" b="0" dirty="0"/>
                    </a:p>
                  </a:txBody>
                  <a:tcPr anchor="ctr"/>
                </a:tc>
                <a:tc>
                  <a:txBody>
                    <a:bodyPr/>
                    <a:lstStyle/>
                    <a:p>
                      <a:pPr algn="ctr"/>
                      <a:r>
                        <a:rPr lang="en-US" sz="3200" b="0" dirty="0" smtClean="0"/>
                        <a:t>111</a:t>
                      </a:r>
                      <a:endParaRPr lang="en-US" sz="3200" b="0" dirty="0"/>
                    </a:p>
                  </a:txBody>
                  <a:tcPr anchor="ctr"/>
                </a:tc>
              </a:tr>
              <a:tr h="1207407">
                <a:tc>
                  <a:txBody>
                    <a:bodyPr/>
                    <a:lstStyle/>
                    <a:p>
                      <a:pPr algn="ctr"/>
                      <a:r>
                        <a:rPr lang="en-US" sz="3200" b="0" dirty="0" smtClean="0"/>
                        <a:t>% PDB</a:t>
                      </a:r>
                    </a:p>
                    <a:p>
                      <a:pPr algn="ctr"/>
                      <a:r>
                        <a:rPr lang="en-US" sz="3200" b="0" dirty="0" err="1" smtClean="0"/>
                        <a:t>mult</a:t>
                      </a:r>
                      <a:r>
                        <a:rPr lang="en-US" sz="3200" b="0" dirty="0" smtClean="0"/>
                        <a:t> = 3</a:t>
                      </a:r>
                      <a:endParaRPr lang="en-US" sz="3200" b="0" dirty="0"/>
                    </a:p>
                  </a:txBody>
                  <a:tcPr anchor="ctr"/>
                </a:tc>
                <a:tc>
                  <a:txBody>
                    <a:bodyPr/>
                    <a:lstStyle/>
                    <a:p>
                      <a:pPr algn="ctr"/>
                      <a:r>
                        <a:rPr lang="en-US" sz="3200" b="0" dirty="0" smtClean="0"/>
                        <a:t>7</a:t>
                      </a:r>
                      <a:endParaRPr lang="en-US" sz="3200" b="0" dirty="0"/>
                    </a:p>
                  </a:txBody>
                  <a:tcPr anchor="ctr"/>
                </a:tc>
                <a:tc>
                  <a:txBody>
                    <a:bodyPr/>
                    <a:lstStyle/>
                    <a:p>
                      <a:pPr algn="ctr"/>
                      <a:r>
                        <a:rPr lang="en-US" sz="3200" b="0" dirty="0" smtClean="0"/>
                        <a:t>1</a:t>
                      </a:r>
                      <a:endParaRPr lang="en-US" sz="3200" b="0" dirty="0"/>
                    </a:p>
                  </a:txBody>
                  <a:tcPr anchor="ctr"/>
                </a:tc>
                <a:tc>
                  <a:txBody>
                    <a:bodyPr/>
                    <a:lstStyle/>
                    <a:p>
                      <a:pPr algn="ctr"/>
                      <a:r>
                        <a:rPr lang="en-US" sz="3200" b="0" dirty="0" smtClean="0"/>
                        <a:t>96</a:t>
                      </a:r>
                      <a:endParaRPr lang="en-US" sz="3200" b="0" dirty="0"/>
                    </a:p>
                  </a:txBody>
                  <a:tcPr anchor="ctr"/>
                </a:tc>
              </a:tr>
            </a:tbl>
          </a:graphicData>
        </a:graphic>
      </p:graphicFrame>
      <p:sp>
        <p:nvSpPr>
          <p:cNvPr id="7" name="Rectangle 6"/>
          <p:cNvSpPr/>
          <p:nvPr/>
        </p:nvSpPr>
        <p:spPr>
          <a:xfrm>
            <a:off x="6647544" y="1190171"/>
            <a:ext cx="2496456" cy="5268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96974" y="1342571"/>
            <a:ext cx="3679368" cy="5268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5831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2487"/>
          </a:xfrm>
        </p:spPr>
        <p:txBody>
          <a:bodyPr/>
          <a:lstStyle/>
          <a:p>
            <a:r>
              <a:rPr lang="en-US" dirty="0" smtClean="0"/>
              <a:t>Pilatus: 1-module shift</a:t>
            </a:r>
            <a:endParaRPr lang="en-US" dirty="0"/>
          </a:p>
        </p:txBody>
      </p:sp>
      <p:pic>
        <p:nvPicPr>
          <p:cNvPr id="1710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2487"/>
            <a:ext cx="9405938" cy="600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375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smtClean="0"/>
              <a:t>Pilatus: 1-module shift</a:t>
            </a:r>
            <a:endParaRPr lang="en-US" kern="0" dirty="0"/>
          </a:p>
        </p:txBody>
      </p:sp>
      <p:pic>
        <p:nvPicPr>
          <p:cNvPr id="1720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3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71676E-6 L 2.77778E-7 -0.14705 " pathEditMode="relative" rAng="0" ptsTypes="AA">
                                      <p:cBhvr>
                                        <p:cTn id="6" dur="2000" fill="hold"/>
                                        <p:tgtEl>
                                          <p:spTgt spid="172035"/>
                                        </p:tgtEl>
                                        <p:attrNameLst>
                                          <p:attrName>ppt_x</p:attrName>
                                          <p:attrName>ppt_y</p:attrName>
                                        </p:attrNameLst>
                                      </p:cBhvr>
                                      <p:rCtr x="0" y="-73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a:t>
            </a:r>
            <a:endParaRPr lang="en-US" kern="0" dirty="0"/>
          </a:p>
        </p:txBody>
      </p:sp>
      <p:sp>
        <p:nvSpPr>
          <p:cNvPr id="3" name="Content Placeholder 2"/>
          <p:cNvSpPr>
            <a:spLocks noGrp="1"/>
          </p:cNvSpPr>
          <p:nvPr>
            <p:ph idx="1"/>
          </p:nvPr>
        </p:nvSpPr>
        <p:spPr/>
        <p:txBody>
          <a:bodyPr/>
          <a:lstStyle/>
          <a:p>
            <a:endParaRPr lang="en-US"/>
          </a:p>
        </p:txBody>
      </p:sp>
      <p:pic>
        <p:nvPicPr>
          <p:cNvPr id="175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325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4" name="Rectangle 3"/>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653314" y="2969828"/>
            <a:ext cx="1545771" cy="1020820"/>
            <a:chOff x="5653314" y="2969828"/>
            <a:chExt cx="1545771" cy="1020820"/>
          </a:xfrm>
        </p:grpSpPr>
        <p:sp>
          <p:nvSpPr>
            <p:cNvPr id="15" name="TextBox 14"/>
            <p:cNvSpPr txBox="1"/>
            <p:nvPr/>
          </p:nvSpPr>
          <p:spPr>
            <a:xfrm>
              <a:off x="6034906" y="2969828"/>
              <a:ext cx="782587" cy="707886"/>
            </a:xfrm>
            <a:prstGeom prst="rect">
              <a:avLst/>
            </a:prstGeom>
            <a:noFill/>
          </p:spPr>
          <p:txBody>
            <a:bodyPr wrap="none" rtlCol="0">
              <a:spAutoFit/>
            </a:bodyPr>
            <a:lstStyle/>
            <a:p>
              <a:pPr algn="ctr"/>
              <a:r>
                <a:rPr lang="en-US" sz="2000" b="1" dirty="0" smtClean="0"/>
                <a:t>Flat</a:t>
              </a:r>
            </a:p>
            <a:p>
              <a:pPr algn="ctr"/>
              <a:r>
                <a:rPr lang="en-US" sz="2000" b="1" dirty="0" smtClean="0"/>
                <a:t>Field</a:t>
              </a:r>
            </a:p>
          </p:txBody>
        </p:sp>
        <p:cxnSp>
          <p:nvCxnSpPr>
            <p:cNvPr id="16" name="Straight Arrow Connector 15"/>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134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 - aligned</a:t>
            </a:r>
            <a:endParaRPr lang="en-US" kern="0" dirty="0"/>
          </a:p>
        </p:txBody>
      </p:sp>
      <p:sp>
        <p:nvSpPr>
          <p:cNvPr id="3" name="Content Placeholder 2"/>
          <p:cNvSpPr>
            <a:spLocks noGrp="1"/>
          </p:cNvSpPr>
          <p:nvPr>
            <p:ph idx="1"/>
          </p:nvPr>
        </p:nvSpPr>
        <p:spPr/>
        <p:txBody>
          <a:bodyPr/>
          <a:lstStyle/>
          <a:p>
            <a:endParaRPr lang="en-US"/>
          </a:p>
        </p:txBody>
      </p:sp>
      <p:pic>
        <p:nvPicPr>
          <p:cNvPr id="1740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802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 - ratio</a:t>
            </a:r>
            <a:endParaRPr lang="en-US" kern="0" dirty="0"/>
          </a:p>
        </p:txBody>
      </p:sp>
      <p:pic>
        <p:nvPicPr>
          <p:cNvPr id="17305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99087" y="5283200"/>
            <a:ext cx="986970" cy="954107"/>
          </a:xfrm>
          <a:prstGeom prst="rect">
            <a:avLst/>
          </a:prstGeom>
          <a:solidFill>
            <a:schemeClr val="bg1">
              <a:lumMod val="50000"/>
            </a:schemeClr>
          </a:solidFill>
        </p:spPr>
        <p:txBody>
          <a:bodyPr wrap="square" rtlCol="0">
            <a:spAutoFit/>
          </a:bodyPr>
          <a:lstStyle/>
          <a:p>
            <a:pPr algn="r"/>
            <a:r>
              <a:rPr lang="en-US" sz="2800" b="1" dirty="0" smtClean="0"/>
              <a:t>+3%</a:t>
            </a:r>
          </a:p>
          <a:p>
            <a:pPr algn="r"/>
            <a:r>
              <a:rPr lang="en-US" sz="2800" b="1" dirty="0" smtClean="0">
                <a:solidFill>
                  <a:schemeClr val="bg1"/>
                </a:solidFill>
              </a:rPr>
              <a:t>- 3%</a:t>
            </a:r>
            <a:endParaRPr lang="en-US" sz="2800" b="1" dirty="0">
              <a:solidFill>
                <a:schemeClr val="bg1"/>
              </a:solidFill>
            </a:endParaRPr>
          </a:p>
        </p:txBody>
      </p:sp>
    </p:spTree>
    <p:extLst>
      <p:ext uri="{BB962C8B-B14F-4D97-AF65-F5344CB8AC3E}">
        <p14:creationId xmlns:p14="http://schemas.microsoft.com/office/powerpoint/2010/main" val="268488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ctrTitle"/>
          </p:nvPr>
        </p:nvSpPr>
        <p:spPr>
          <a:xfrm>
            <a:off x="0" y="1"/>
            <a:ext cx="9144000" cy="1296988"/>
          </a:xfrm>
        </p:spPr>
        <p:txBody>
          <a:bodyPr/>
          <a:lstStyle/>
          <a:p>
            <a:pPr eaLnBrk="1" hangingPunct="1"/>
            <a:r>
              <a:rPr lang="en-US" altLang="en-US" sz="5400" dirty="0" smtClean="0"/>
              <a:t>Residual SHSSS</a:t>
            </a:r>
            <a:endParaRPr lang="en-US" altLang="en-US" sz="5400" dirty="0" smtClean="0"/>
          </a:p>
        </p:txBody>
      </p:sp>
      <p:graphicFrame>
        <p:nvGraphicFramePr>
          <p:cNvPr id="6" name="Table 5"/>
          <p:cNvGraphicFramePr>
            <a:graphicFrameLocks noGrp="1"/>
          </p:cNvGraphicFramePr>
          <p:nvPr>
            <p:extLst>
              <p:ext uri="{D42A27DB-BD31-4B8C-83A1-F6EECF244321}">
                <p14:modId xmlns:p14="http://schemas.microsoft.com/office/powerpoint/2010/main" val="518397428"/>
              </p:ext>
            </p:extLst>
          </p:nvPr>
        </p:nvGraphicFramePr>
        <p:xfrm>
          <a:off x="580570" y="1397000"/>
          <a:ext cx="7895772" cy="4829628"/>
        </p:xfrm>
        <a:graphic>
          <a:graphicData uri="http://schemas.openxmlformats.org/drawingml/2006/table">
            <a:tbl>
              <a:tblPr firstRow="1" bandRow="1">
                <a:tableStyleId>{5C22544A-7EE6-4342-B048-85BDC9FD1C3A}</a:tableStyleId>
              </a:tblPr>
              <a:tblGrid>
                <a:gridCol w="2380344"/>
                <a:gridCol w="1838476"/>
                <a:gridCol w="1838476"/>
                <a:gridCol w="1838476"/>
              </a:tblGrid>
              <a:tr h="1207407">
                <a:tc>
                  <a:txBody>
                    <a:bodyPr/>
                    <a:lstStyle/>
                    <a:p>
                      <a:pPr algn="ctr"/>
                      <a:endParaRPr lang="en-US" sz="3200" b="0" dirty="0">
                        <a:solidFill>
                          <a:schemeClr val="tx1"/>
                        </a:solidFill>
                      </a:endParaRPr>
                    </a:p>
                  </a:txBody>
                  <a:tcPr anchor="ctr"/>
                </a:tc>
                <a:tc>
                  <a:txBody>
                    <a:bodyPr/>
                    <a:lstStyle/>
                    <a:p>
                      <a:pPr algn="ctr"/>
                      <a:r>
                        <a:rPr lang="en-US" sz="3200" b="0" dirty="0" smtClean="0">
                          <a:solidFill>
                            <a:schemeClr val="tx1"/>
                          </a:solidFill>
                        </a:rPr>
                        <a:t>CCD</a:t>
                      </a:r>
                      <a:endParaRPr lang="en-US" sz="3200" b="0" dirty="0">
                        <a:solidFill>
                          <a:schemeClr val="tx1"/>
                        </a:solidFill>
                      </a:endParaRPr>
                    </a:p>
                  </a:txBody>
                  <a:tcPr anchor="ctr"/>
                </a:tc>
                <a:tc>
                  <a:txBody>
                    <a:bodyPr/>
                    <a:lstStyle/>
                    <a:p>
                      <a:pPr algn="ctr"/>
                      <a:r>
                        <a:rPr lang="en-US" sz="3200" b="0" dirty="0" smtClean="0">
                          <a:solidFill>
                            <a:schemeClr val="tx1"/>
                          </a:solidFill>
                        </a:rPr>
                        <a:t>Pilatus </a:t>
                      </a:r>
                    </a:p>
                    <a:p>
                      <a:pPr algn="ctr"/>
                      <a:r>
                        <a:rPr lang="en-US" sz="3200" b="0" dirty="0" smtClean="0">
                          <a:solidFill>
                            <a:schemeClr val="tx1"/>
                          </a:solidFill>
                        </a:rPr>
                        <a:t>001</a:t>
                      </a:r>
                      <a:endParaRPr lang="en-US" sz="3200" b="0" dirty="0">
                        <a:solidFill>
                          <a:schemeClr val="tx1"/>
                        </a:solidFill>
                      </a:endParaRPr>
                    </a:p>
                  </a:txBody>
                  <a:tcPr anchor="ctr"/>
                </a:tc>
                <a:tc>
                  <a:txBody>
                    <a:bodyPr/>
                    <a:lstStyle/>
                    <a:p>
                      <a:pPr algn="ctr"/>
                      <a:r>
                        <a:rPr lang="en-US" sz="3200" b="0" dirty="0" smtClean="0">
                          <a:solidFill>
                            <a:schemeClr val="tx1"/>
                          </a:solidFill>
                        </a:rPr>
                        <a:t>Pilatus</a:t>
                      </a:r>
                    </a:p>
                    <a:p>
                      <a:pPr algn="ctr"/>
                      <a:r>
                        <a:rPr lang="en-US" sz="3200" b="0" dirty="0" smtClean="0">
                          <a:solidFill>
                            <a:schemeClr val="tx1"/>
                          </a:solidFill>
                        </a:rPr>
                        <a:t>11-1</a:t>
                      </a:r>
                      <a:endParaRPr lang="en-US" sz="3200" b="0" dirty="0">
                        <a:solidFill>
                          <a:schemeClr val="tx1"/>
                        </a:solidFill>
                      </a:endParaRPr>
                    </a:p>
                  </a:txBody>
                  <a:tcPr anchor="ctr"/>
                </a:tc>
              </a:tr>
              <a:tr h="1207407">
                <a:tc>
                  <a:txBody>
                    <a:bodyPr/>
                    <a:lstStyle/>
                    <a:p>
                      <a:pPr algn="ctr"/>
                      <a:r>
                        <a:rPr lang="en-US" sz="3200" b="0" dirty="0" smtClean="0"/>
                        <a:t>SHSSS (%)</a:t>
                      </a:r>
                      <a:endParaRPr lang="en-US" sz="3200" b="0" dirty="0"/>
                    </a:p>
                  </a:txBody>
                  <a:tcPr anchor="ctr"/>
                </a:tc>
                <a:tc>
                  <a:txBody>
                    <a:bodyPr/>
                    <a:lstStyle/>
                    <a:p>
                      <a:pPr algn="ctr"/>
                      <a:r>
                        <a:rPr lang="en-US" sz="3200" b="0" dirty="0" smtClean="0"/>
                        <a:t>2.3</a:t>
                      </a:r>
                      <a:endParaRPr lang="en-US" sz="3200" b="0" dirty="0"/>
                    </a:p>
                  </a:txBody>
                  <a:tcPr anchor="ctr"/>
                </a:tc>
                <a:tc>
                  <a:txBody>
                    <a:bodyPr/>
                    <a:lstStyle/>
                    <a:p>
                      <a:pPr algn="ctr"/>
                      <a:r>
                        <a:rPr lang="en-US" sz="3200" b="0" dirty="0" smtClean="0"/>
                        <a:t>3.2</a:t>
                      </a:r>
                      <a:endParaRPr lang="en-US" sz="3200" b="0" dirty="0"/>
                    </a:p>
                  </a:txBody>
                  <a:tcPr anchor="ctr"/>
                </a:tc>
                <a:tc>
                  <a:txBody>
                    <a:bodyPr/>
                    <a:lstStyle/>
                    <a:p>
                      <a:pPr algn="ctr"/>
                      <a:r>
                        <a:rPr lang="en-US" sz="3200" b="0" dirty="0" smtClean="0"/>
                        <a:t>0.9</a:t>
                      </a:r>
                      <a:endParaRPr lang="en-US" sz="3200" b="0" dirty="0"/>
                    </a:p>
                  </a:txBody>
                  <a:tcPr anchor="ctr"/>
                </a:tc>
              </a:tr>
              <a:tr h="1207407">
                <a:tc>
                  <a:txBody>
                    <a:bodyPr/>
                    <a:lstStyle/>
                    <a:p>
                      <a:pPr algn="ctr"/>
                      <a:r>
                        <a:rPr lang="en-US" sz="3200" b="0" dirty="0" smtClean="0"/>
                        <a:t>Max</a:t>
                      </a:r>
                      <a:r>
                        <a:rPr lang="en-US" sz="3200" b="0" baseline="0" dirty="0" smtClean="0"/>
                        <a:t> </a:t>
                      </a:r>
                      <a:r>
                        <a:rPr lang="en-US" sz="3200" b="0" baseline="0" dirty="0" err="1" smtClean="0"/>
                        <a:t>ISa</a:t>
                      </a:r>
                      <a:endParaRPr lang="en-US" sz="3200" b="0" dirty="0"/>
                    </a:p>
                  </a:txBody>
                  <a:tcPr anchor="ctr"/>
                </a:tc>
                <a:tc>
                  <a:txBody>
                    <a:bodyPr/>
                    <a:lstStyle/>
                    <a:p>
                      <a:pPr algn="ctr"/>
                      <a:r>
                        <a:rPr lang="en-US" sz="3200" b="0" dirty="0" smtClean="0"/>
                        <a:t>44</a:t>
                      </a:r>
                      <a:endParaRPr lang="en-US" sz="3200" b="0" dirty="0"/>
                    </a:p>
                  </a:txBody>
                  <a:tcPr anchor="ctr"/>
                </a:tc>
                <a:tc>
                  <a:txBody>
                    <a:bodyPr/>
                    <a:lstStyle/>
                    <a:p>
                      <a:pPr algn="ctr"/>
                      <a:r>
                        <a:rPr lang="en-US" sz="3200" b="0" dirty="0" smtClean="0"/>
                        <a:t>31</a:t>
                      </a:r>
                      <a:endParaRPr lang="en-US" sz="3200" b="0" dirty="0"/>
                    </a:p>
                  </a:txBody>
                  <a:tcPr anchor="ctr"/>
                </a:tc>
                <a:tc>
                  <a:txBody>
                    <a:bodyPr/>
                    <a:lstStyle/>
                    <a:p>
                      <a:pPr algn="ctr"/>
                      <a:r>
                        <a:rPr lang="en-US" sz="3200" b="0" dirty="0" smtClean="0"/>
                        <a:t>111</a:t>
                      </a:r>
                      <a:endParaRPr lang="en-US" sz="3200" b="0" dirty="0"/>
                    </a:p>
                  </a:txBody>
                  <a:tcPr anchor="ctr"/>
                </a:tc>
              </a:tr>
              <a:tr h="1207407">
                <a:tc>
                  <a:txBody>
                    <a:bodyPr/>
                    <a:lstStyle/>
                    <a:p>
                      <a:pPr algn="ctr"/>
                      <a:r>
                        <a:rPr lang="en-US" sz="3200" b="0" dirty="0" smtClean="0"/>
                        <a:t>% PDB</a:t>
                      </a:r>
                    </a:p>
                    <a:p>
                      <a:pPr algn="ctr"/>
                      <a:r>
                        <a:rPr lang="en-US" sz="3200" b="0" dirty="0" err="1" smtClean="0"/>
                        <a:t>mult</a:t>
                      </a:r>
                      <a:r>
                        <a:rPr lang="en-US" sz="3200" b="0" dirty="0" smtClean="0"/>
                        <a:t> = 3</a:t>
                      </a:r>
                      <a:endParaRPr lang="en-US" sz="3200" b="0" dirty="0"/>
                    </a:p>
                  </a:txBody>
                  <a:tcPr anchor="ctr"/>
                </a:tc>
                <a:tc>
                  <a:txBody>
                    <a:bodyPr/>
                    <a:lstStyle/>
                    <a:p>
                      <a:pPr algn="ctr"/>
                      <a:r>
                        <a:rPr lang="en-US" sz="3200" b="0" dirty="0" smtClean="0"/>
                        <a:t>7</a:t>
                      </a:r>
                      <a:endParaRPr lang="en-US" sz="3200" b="0" dirty="0"/>
                    </a:p>
                  </a:txBody>
                  <a:tcPr anchor="ctr"/>
                </a:tc>
                <a:tc>
                  <a:txBody>
                    <a:bodyPr/>
                    <a:lstStyle/>
                    <a:p>
                      <a:pPr algn="ctr"/>
                      <a:r>
                        <a:rPr lang="en-US" sz="3200" b="0" dirty="0" smtClean="0"/>
                        <a:t>1</a:t>
                      </a:r>
                      <a:endParaRPr lang="en-US" sz="3200" b="0" dirty="0"/>
                    </a:p>
                  </a:txBody>
                  <a:tcPr anchor="ctr"/>
                </a:tc>
                <a:tc>
                  <a:txBody>
                    <a:bodyPr/>
                    <a:lstStyle/>
                    <a:p>
                      <a:pPr algn="ctr"/>
                      <a:r>
                        <a:rPr lang="en-US" sz="3200" b="0" dirty="0" smtClean="0"/>
                        <a:t>96</a:t>
                      </a:r>
                      <a:endParaRPr lang="en-US" sz="3200" b="0" dirty="0"/>
                    </a:p>
                  </a:txBody>
                  <a:tcPr anchor="ctr"/>
                </a:tc>
              </a:tr>
            </a:tbl>
          </a:graphicData>
        </a:graphic>
      </p:graphicFrame>
      <p:sp>
        <p:nvSpPr>
          <p:cNvPr id="7" name="Rectangle 6"/>
          <p:cNvSpPr/>
          <p:nvPr/>
        </p:nvSpPr>
        <p:spPr>
          <a:xfrm>
            <a:off x="6647544" y="1190171"/>
            <a:ext cx="2496456" cy="5268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31526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50440" y="837023"/>
            <a:ext cx="3976189" cy="369332"/>
          </a:xfrm>
          <a:prstGeom prst="rect">
            <a:avLst/>
          </a:prstGeom>
          <a:noFill/>
        </p:spPr>
        <p:txBody>
          <a:bodyPr wrap="square" rtlCol="0">
            <a:spAutoFit/>
          </a:bodyPr>
          <a:lstStyle/>
          <a:p>
            <a:r>
              <a:rPr lang="en-US" dirty="0" smtClean="0"/>
              <a:t>~3x10</a:t>
            </a:r>
            <a:r>
              <a:rPr lang="en-US" baseline="30000" dirty="0" smtClean="0"/>
              <a:t>5</a:t>
            </a:r>
            <a:r>
              <a:rPr lang="en-US" dirty="0" smtClean="0"/>
              <a:t> photon/pixel ratio vs smooth</a:t>
            </a:r>
          </a:p>
        </p:txBody>
      </p:sp>
      <p:sp>
        <p:nvSpPr>
          <p:cNvPr id="5" name="TextBox 4"/>
          <p:cNvSpPr txBox="1"/>
          <p:nvPr/>
        </p:nvSpPr>
        <p:spPr>
          <a:xfrm>
            <a:off x="7199087" y="5283200"/>
            <a:ext cx="986970" cy="954107"/>
          </a:xfrm>
          <a:prstGeom prst="rect">
            <a:avLst/>
          </a:prstGeom>
          <a:solidFill>
            <a:schemeClr val="bg1">
              <a:lumMod val="50000"/>
            </a:schemeClr>
          </a:solidFill>
        </p:spPr>
        <p:txBody>
          <a:bodyPr wrap="square" rtlCol="0">
            <a:spAutoFit/>
          </a:bodyPr>
          <a:lstStyle/>
          <a:p>
            <a:pPr algn="r"/>
            <a:r>
              <a:rPr lang="en-US" sz="2800" b="1" dirty="0" smtClean="0"/>
              <a:t>+1%</a:t>
            </a:r>
          </a:p>
          <a:p>
            <a:pPr algn="r"/>
            <a:r>
              <a:rPr lang="en-US" sz="2800" b="1" dirty="0" smtClean="0">
                <a:solidFill>
                  <a:schemeClr val="bg1"/>
                </a:solidFill>
              </a:rPr>
              <a:t>- 1%</a:t>
            </a:r>
            <a:endParaRPr lang="en-US" sz="2800" b="1" dirty="0">
              <a:solidFill>
                <a:schemeClr val="bg1"/>
              </a:solidFill>
            </a:endParaRPr>
          </a:p>
        </p:txBody>
      </p:sp>
      <p:sp>
        <p:nvSpPr>
          <p:cNvPr id="7"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flood field</a:t>
            </a:r>
            <a:endParaRPr lang="en-US" kern="0" dirty="0"/>
          </a:p>
        </p:txBody>
      </p:sp>
    </p:spTree>
    <p:extLst>
      <p:ext uri="{BB962C8B-B14F-4D97-AF65-F5344CB8AC3E}">
        <p14:creationId xmlns:p14="http://schemas.microsoft.com/office/powerpoint/2010/main" val="34710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ctrTitle"/>
          </p:nvPr>
        </p:nvSpPr>
        <p:spPr>
          <a:xfrm>
            <a:off x="0" y="1"/>
            <a:ext cx="9144000" cy="1296988"/>
          </a:xfrm>
        </p:spPr>
        <p:txBody>
          <a:bodyPr/>
          <a:lstStyle/>
          <a:p>
            <a:pPr eaLnBrk="1" hangingPunct="1"/>
            <a:r>
              <a:rPr lang="en-US" altLang="en-US" sz="5400" dirty="0" smtClean="0"/>
              <a:t>Residual SHSSS</a:t>
            </a:r>
            <a:endParaRPr lang="en-US" altLang="en-US" sz="5400" dirty="0" smtClean="0"/>
          </a:p>
        </p:txBody>
      </p:sp>
      <p:graphicFrame>
        <p:nvGraphicFramePr>
          <p:cNvPr id="6" name="Table 5"/>
          <p:cNvGraphicFramePr>
            <a:graphicFrameLocks noGrp="1"/>
          </p:cNvGraphicFramePr>
          <p:nvPr>
            <p:extLst>
              <p:ext uri="{D42A27DB-BD31-4B8C-83A1-F6EECF244321}">
                <p14:modId xmlns:p14="http://schemas.microsoft.com/office/powerpoint/2010/main" val="2939824944"/>
              </p:ext>
            </p:extLst>
          </p:nvPr>
        </p:nvGraphicFramePr>
        <p:xfrm>
          <a:off x="580570" y="1397000"/>
          <a:ext cx="7895772" cy="4829628"/>
        </p:xfrm>
        <a:graphic>
          <a:graphicData uri="http://schemas.openxmlformats.org/drawingml/2006/table">
            <a:tbl>
              <a:tblPr firstRow="1" bandRow="1">
                <a:tableStyleId>{5C22544A-7EE6-4342-B048-85BDC9FD1C3A}</a:tableStyleId>
              </a:tblPr>
              <a:tblGrid>
                <a:gridCol w="2380344"/>
                <a:gridCol w="1838476"/>
                <a:gridCol w="1838476"/>
                <a:gridCol w="1838476"/>
              </a:tblGrid>
              <a:tr h="1207407">
                <a:tc>
                  <a:txBody>
                    <a:bodyPr/>
                    <a:lstStyle/>
                    <a:p>
                      <a:pPr algn="ctr"/>
                      <a:endParaRPr lang="en-US" sz="3200" b="0" dirty="0">
                        <a:solidFill>
                          <a:schemeClr val="tx1"/>
                        </a:solidFill>
                      </a:endParaRPr>
                    </a:p>
                  </a:txBody>
                  <a:tcPr anchor="ctr"/>
                </a:tc>
                <a:tc>
                  <a:txBody>
                    <a:bodyPr/>
                    <a:lstStyle/>
                    <a:p>
                      <a:pPr algn="ctr"/>
                      <a:r>
                        <a:rPr lang="en-US" sz="3200" b="0" dirty="0" smtClean="0">
                          <a:solidFill>
                            <a:schemeClr val="tx1"/>
                          </a:solidFill>
                        </a:rPr>
                        <a:t>CCD</a:t>
                      </a:r>
                      <a:endParaRPr lang="en-US" sz="3200" b="0" dirty="0">
                        <a:solidFill>
                          <a:schemeClr val="tx1"/>
                        </a:solidFill>
                      </a:endParaRPr>
                    </a:p>
                  </a:txBody>
                  <a:tcPr anchor="ctr"/>
                </a:tc>
                <a:tc>
                  <a:txBody>
                    <a:bodyPr/>
                    <a:lstStyle/>
                    <a:p>
                      <a:pPr algn="ctr"/>
                      <a:r>
                        <a:rPr lang="en-US" sz="3200" b="0" dirty="0" smtClean="0">
                          <a:solidFill>
                            <a:schemeClr val="tx1"/>
                          </a:solidFill>
                        </a:rPr>
                        <a:t>Pilatus </a:t>
                      </a:r>
                    </a:p>
                    <a:p>
                      <a:pPr algn="ctr"/>
                      <a:r>
                        <a:rPr lang="en-US" sz="3200" b="0" dirty="0" smtClean="0">
                          <a:solidFill>
                            <a:schemeClr val="tx1"/>
                          </a:solidFill>
                        </a:rPr>
                        <a:t>001</a:t>
                      </a:r>
                      <a:endParaRPr lang="en-US" sz="3200" b="0" dirty="0">
                        <a:solidFill>
                          <a:schemeClr val="tx1"/>
                        </a:solidFill>
                      </a:endParaRPr>
                    </a:p>
                  </a:txBody>
                  <a:tcPr anchor="ctr"/>
                </a:tc>
                <a:tc>
                  <a:txBody>
                    <a:bodyPr/>
                    <a:lstStyle/>
                    <a:p>
                      <a:pPr algn="ctr"/>
                      <a:r>
                        <a:rPr lang="en-US" sz="3200" b="0" dirty="0" smtClean="0">
                          <a:solidFill>
                            <a:schemeClr val="tx1"/>
                          </a:solidFill>
                        </a:rPr>
                        <a:t>Pilatus</a:t>
                      </a:r>
                    </a:p>
                    <a:p>
                      <a:pPr algn="ctr"/>
                      <a:r>
                        <a:rPr lang="en-US" sz="3200" b="0" dirty="0" smtClean="0">
                          <a:solidFill>
                            <a:schemeClr val="tx1"/>
                          </a:solidFill>
                        </a:rPr>
                        <a:t>11-1</a:t>
                      </a:r>
                      <a:endParaRPr lang="en-US" sz="3200" b="0" dirty="0">
                        <a:solidFill>
                          <a:schemeClr val="tx1"/>
                        </a:solidFill>
                      </a:endParaRPr>
                    </a:p>
                  </a:txBody>
                  <a:tcPr anchor="ctr"/>
                </a:tc>
              </a:tr>
              <a:tr h="1207407">
                <a:tc>
                  <a:txBody>
                    <a:bodyPr/>
                    <a:lstStyle/>
                    <a:p>
                      <a:pPr algn="ctr"/>
                      <a:r>
                        <a:rPr lang="en-US" sz="3200" b="0" dirty="0" smtClean="0"/>
                        <a:t>SHSSS (%)</a:t>
                      </a:r>
                      <a:endParaRPr lang="en-US" sz="3200" b="0" dirty="0"/>
                    </a:p>
                  </a:txBody>
                  <a:tcPr anchor="ctr"/>
                </a:tc>
                <a:tc>
                  <a:txBody>
                    <a:bodyPr/>
                    <a:lstStyle/>
                    <a:p>
                      <a:pPr algn="ctr"/>
                      <a:r>
                        <a:rPr lang="en-US" sz="3200" b="0" dirty="0" smtClean="0"/>
                        <a:t>2.3</a:t>
                      </a:r>
                      <a:endParaRPr lang="en-US" sz="3200" b="0" dirty="0"/>
                    </a:p>
                  </a:txBody>
                  <a:tcPr anchor="ctr"/>
                </a:tc>
                <a:tc>
                  <a:txBody>
                    <a:bodyPr/>
                    <a:lstStyle/>
                    <a:p>
                      <a:pPr algn="ctr"/>
                      <a:r>
                        <a:rPr lang="en-US" sz="3200" b="0" dirty="0" smtClean="0"/>
                        <a:t>3.2</a:t>
                      </a:r>
                      <a:endParaRPr lang="en-US" sz="3200" b="0" dirty="0"/>
                    </a:p>
                  </a:txBody>
                  <a:tcPr anchor="ctr"/>
                </a:tc>
                <a:tc>
                  <a:txBody>
                    <a:bodyPr/>
                    <a:lstStyle/>
                    <a:p>
                      <a:pPr algn="ctr"/>
                      <a:r>
                        <a:rPr lang="en-US" sz="3200" b="0" dirty="0" smtClean="0"/>
                        <a:t>0.9</a:t>
                      </a:r>
                      <a:endParaRPr lang="en-US" sz="3200" b="0" dirty="0"/>
                    </a:p>
                  </a:txBody>
                  <a:tcPr anchor="ctr"/>
                </a:tc>
              </a:tr>
              <a:tr h="1207407">
                <a:tc>
                  <a:txBody>
                    <a:bodyPr/>
                    <a:lstStyle/>
                    <a:p>
                      <a:pPr algn="ctr"/>
                      <a:r>
                        <a:rPr lang="en-US" sz="3200" b="0" dirty="0" smtClean="0"/>
                        <a:t>Max</a:t>
                      </a:r>
                      <a:r>
                        <a:rPr lang="en-US" sz="3200" b="0" baseline="0" dirty="0" smtClean="0"/>
                        <a:t> </a:t>
                      </a:r>
                      <a:r>
                        <a:rPr lang="en-US" sz="3200" b="0" baseline="0" dirty="0" err="1" smtClean="0"/>
                        <a:t>ISa</a:t>
                      </a:r>
                      <a:endParaRPr lang="en-US" sz="3200" b="0" dirty="0"/>
                    </a:p>
                  </a:txBody>
                  <a:tcPr anchor="ctr"/>
                </a:tc>
                <a:tc>
                  <a:txBody>
                    <a:bodyPr/>
                    <a:lstStyle/>
                    <a:p>
                      <a:pPr algn="ctr"/>
                      <a:r>
                        <a:rPr lang="en-US" sz="3200" b="0" dirty="0" smtClean="0"/>
                        <a:t>44</a:t>
                      </a:r>
                      <a:endParaRPr lang="en-US" sz="3200" b="0" dirty="0"/>
                    </a:p>
                  </a:txBody>
                  <a:tcPr anchor="ctr"/>
                </a:tc>
                <a:tc>
                  <a:txBody>
                    <a:bodyPr/>
                    <a:lstStyle/>
                    <a:p>
                      <a:pPr algn="ctr"/>
                      <a:r>
                        <a:rPr lang="en-US" sz="3200" b="0" dirty="0" smtClean="0"/>
                        <a:t>31</a:t>
                      </a:r>
                      <a:endParaRPr lang="en-US" sz="3200" b="0" dirty="0"/>
                    </a:p>
                  </a:txBody>
                  <a:tcPr anchor="ctr"/>
                </a:tc>
                <a:tc>
                  <a:txBody>
                    <a:bodyPr/>
                    <a:lstStyle/>
                    <a:p>
                      <a:pPr algn="ctr"/>
                      <a:r>
                        <a:rPr lang="en-US" sz="3200" b="0" dirty="0" smtClean="0"/>
                        <a:t>111</a:t>
                      </a:r>
                      <a:endParaRPr lang="en-US" sz="3200" b="0" dirty="0"/>
                    </a:p>
                  </a:txBody>
                  <a:tcPr anchor="ctr"/>
                </a:tc>
              </a:tr>
              <a:tr h="1207407">
                <a:tc>
                  <a:txBody>
                    <a:bodyPr/>
                    <a:lstStyle/>
                    <a:p>
                      <a:pPr algn="ctr"/>
                      <a:r>
                        <a:rPr lang="en-US" sz="3200" b="0" dirty="0" smtClean="0"/>
                        <a:t>% PDB</a:t>
                      </a:r>
                    </a:p>
                    <a:p>
                      <a:pPr algn="ctr"/>
                      <a:r>
                        <a:rPr lang="en-US" sz="3200" b="0" dirty="0" err="1" smtClean="0"/>
                        <a:t>mult</a:t>
                      </a:r>
                      <a:r>
                        <a:rPr lang="en-US" sz="3200" b="0" dirty="0" smtClean="0"/>
                        <a:t> = 3</a:t>
                      </a:r>
                      <a:endParaRPr lang="en-US" sz="3200" b="0" dirty="0"/>
                    </a:p>
                  </a:txBody>
                  <a:tcPr anchor="ctr"/>
                </a:tc>
                <a:tc>
                  <a:txBody>
                    <a:bodyPr/>
                    <a:lstStyle/>
                    <a:p>
                      <a:pPr algn="ctr"/>
                      <a:r>
                        <a:rPr lang="en-US" sz="3200" b="0" dirty="0" smtClean="0"/>
                        <a:t>7</a:t>
                      </a:r>
                      <a:endParaRPr lang="en-US" sz="3200" b="0" dirty="0"/>
                    </a:p>
                  </a:txBody>
                  <a:tcPr anchor="ctr"/>
                </a:tc>
                <a:tc>
                  <a:txBody>
                    <a:bodyPr/>
                    <a:lstStyle/>
                    <a:p>
                      <a:pPr algn="ctr"/>
                      <a:r>
                        <a:rPr lang="en-US" sz="3200" b="0" dirty="0" smtClean="0"/>
                        <a:t>1</a:t>
                      </a:r>
                      <a:endParaRPr lang="en-US" sz="3200" b="0" dirty="0"/>
                    </a:p>
                  </a:txBody>
                  <a:tcPr anchor="ctr"/>
                </a:tc>
                <a:tc>
                  <a:txBody>
                    <a:bodyPr/>
                    <a:lstStyle/>
                    <a:p>
                      <a:pPr algn="ctr"/>
                      <a:r>
                        <a:rPr lang="en-US" sz="3200" b="0" dirty="0" smtClean="0"/>
                        <a:t>96</a:t>
                      </a:r>
                      <a:endParaRPr lang="en-US" sz="3200" b="0" dirty="0"/>
                    </a:p>
                  </a:txBody>
                  <a:tcPr anchor="ctr"/>
                </a:tc>
              </a:tr>
            </a:tbl>
          </a:graphicData>
        </a:graphic>
      </p:graphicFrame>
    </p:spTree>
    <p:extLst>
      <p:ext uri="{BB962C8B-B14F-4D97-AF65-F5344CB8AC3E}">
        <p14:creationId xmlns:p14="http://schemas.microsoft.com/office/powerpoint/2010/main" val="3427042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0" y="0"/>
            <a:ext cx="9144000" cy="1143000"/>
          </a:xfrm>
          <a:noFill/>
          <a:ln/>
        </p:spPr>
        <p:txBody>
          <a:bodyPr/>
          <a:lstStyle/>
          <a:p>
            <a:r>
              <a:rPr lang="en-US" altLang="en-US" sz="5400" dirty="0" smtClean="0"/>
              <a:t>Error from radiation damage</a:t>
            </a:r>
            <a:endParaRPr lang="en-US" altLang="en-US" sz="5400" dirty="0"/>
          </a:p>
        </p:txBody>
      </p:sp>
      <p:graphicFrame>
        <p:nvGraphicFramePr>
          <p:cNvPr id="2225155"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197673"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5084592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938" name="Rectangle 2"/>
          <p:cNvSpPr>
            <a:spLocks noGrp="1" noChangeArrowheads="1"/>
          </p:cNvSpPr>
          <p:nvPr>
            <p:ph type="title"/>
          </p:nvPr>
        </p:nvSpPr>
        <p:spPr>
          <a:xfrm>
            <a:off x="457200" y="0"/>
            <a:ext cx="8229600" cy="2162175"/>
          </a:xfrm>
          <a:noFill/>
        </p:spPr>
        <p:txBody>
          <a:bodyPr/>
          <a:lstStyle/>
          <a:p>
            <a:r>
              <a:rPr lang="en-US" altLang="en-US" sz="7200">
                <a:solidFill>
                  <a:schemeClr val="tx1"/>
                </a:solidFill>
              </a:rPr>
              <a:t>what the is a MGy?</a:t>
            </a:r>
          </a:p>
        </p:txBody>
      </p:sp>
      <p:sp>
        <p:nvSpPr>
          <p:cNvPr id="2215939" name="Text Box 3"/>
          <p:cNvSpPr txBox="1">
            <a:spLocks noChangeArrowheads="1"/>
          </p:cNvSpPr>
          <p:nvPr/>
        </p:nvSpPr>
        <p:spPr bwMode="auto">
          <a:xfrm>
            <a:off x="1014413" y="356076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a:t>http://bl831.als.lbl.gov/</a:t>
            </a:r>
          </a:p>
          <a:p>
            <a:pPr algn="ctr">
              <a:spcBef>
                <a:spcPct val="50000"/>
              </a:spcBef>
            </a:pPr>
            <a:r>
              <a:rPr lang="en-US" altLang="en-US" sz="4400"/>
              <a:t>damage_rates.pdf</a:t>
            </a:r>
          </a:p>
        </p:txBody>
      </p:sp>
      <p:sp>
        <p:nvSpPr>
          <p:cNvPr id="2215940" name="Text Box 4"/>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Holton J. M. (2009) </a:t>
            </a:r>
            <a:r>
              <a:rPr lang="en-US" altLang="en-US" i="1"/>
              <a:t>J. Synchrotron Rad.</a:t>
            </a:r>
            <a:r>
              <a:rPr lang="en-US" altLang="en-US"/>
              <a:t> </a:t>
            </a:r>
            <a:r>
              <a:rPr lang="en-US" altLang="en-US" b="1"/>
              <a:t>16</a:t>
            </a:r>
            <a:r>
              <a:rPr lang="en-US" altLang="en-US"/>
              <a:t> 133-42</a:t>
            </a:r>
          </a:p>
        </p:txBody>
      </p:sp>
    </p:spTree>
    <p:extLst>
      <p:ext uri="{BB962C8B-B14F-4D97-AF65-F5344CB8AC3E}">
        <p14:creationId xmlns:p14="http://schemas.microsoft.com/office/powerpoint/2010/main" val="7790137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94"/>
          <a:stretch/>
        </p:blipFill>
        <p:spPr bwMode="auto">
          <a:xfrm>
            <a:off x="0" y="0"/>
            <a:ext cx="9144000" cy="678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1021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79"/>
          <a:stretch/>
        </p:blipFill>
        <p:spPr bwMode="auto">
          <a:xfrm>
            <a:off x="0" y="0"/>
            <a:ext cx="9144000" cy="677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424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175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588"/>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8" name="Oval 4"/>
          <p:cNvSpPr>
            <a:spLocks noChangeArrowheads="1"/>
          </p:cNvSpPr>
          <p:nvPr/>
        </p:nvSpPr>
        <p:spPr bwMode="auto">
          <a:xfrm>
            <a:off x="1799318" y="5297261"/>
            <a:ext cx="1050925" cy="3349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19381256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10" name="Rectangle 9"/>
          <p:cNvSpPr/>
          <p:nvPr/>
        </p:nvSpPr>
        <p:spPr>
          <a:xfrm>
            <a:off x="4572000" y="4114800"/>
            <a:ext cx="1828800" cy="1828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0800" y="4114800"/>
            <a:ext cx="1828800" cy="182880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653314" y="2969828"/>
            <a:ext cx="1545771" cy="1020820"/>
            <a:chOff x="5653314" y="2969828"/>
            <a:chExt cx="1545771" cy="1020820"/>
          </a:xfrm>
        </p:grpSpPr>
        <p:sp>
          <p:nvSpPr>
            <p:cNvPr id="6" name="TextBox 5"/>
            <p:cNvSpPr txBox="1"/>
            <p:nvPr/>
          </p:nvSpPr>
          <p:spPr>
            <a:xfrm>
              <a:off x="6034906" y="2969828"/>
              <a:ext cx="782587" cy="707886"/>
            </a:xfrm>
            <a:prstGeom prst="rect">
              <a:avLst/>
            </a:prstGeom>
            <a:noFill/>
          </p:spPr>
          <p:txBody>
            <a:bodyPr wrap="none" rtlCol="0">
              <a:spAutoFit/>
            </a:bodyPr>
            <a:lstStyle/>
            <a:p>
              <a:pPr algn="ctr"/>
              <a:r>
                <a:rPr lang="en-US" sz="2000" b="1" dirty="0" smtClean="0"/>
                <a:t>Flat</a:t>
              </a:r>
            </a:p>
            <a:p>
              <a:pPr algn="ctr"/>
              <a:r>
                <a:rPr lang="en-US" sz="2000" b="1" dirty="0" smtClean="0"/>
                <a:t>Field</a:t>
              </a:r>
            </a:p>
          </p:txBody>
        </p:sp>
        <p:cxnSp>
          <p:nvCxnSpPr>
            <p:cNvPr id="14" name="Straight Arrow Connector 13"/>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607842" y="6088518"/>
            <a:ext cx="1792957" cy="369332"/>
          </a:xfrm>
          <a:prstGeom prst="rect">
            <a:avLst/>
          </a:prstGeom>
          <a:noFill/>
        </p:spPr>
        <p:txBody>
          <a:bodyPr wrap="square" rtlCol="0">
            <a:spAutoFit/>
          </a:bodyPr>
          <a:lstStyle/>
          <a:p>
            <a:r>
              <a:rPr lang="en-US" b="1" dirty="0" smtClean="0"/>
              <a:t>90% </a:t>
            </a:r>
          </a:p>
        </p:txBody>
      </p:sp>
      <p:sp>
        <p:nvSpPr>
          <p:cNvPr id="18" name="TextBox 17"/>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19" name="TextBox 18"/>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0" name="TextBox 19"/>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cxnSp>
        <p:nvCxnSpPr>
          <p:cNvPr id="21" name="Straight Arrow Connector 20"/>
          <p:cNvCxnSpPr/>
          <p:nvPr/>
        </p:nvCxnSpPr>
        <p:spPr>
          <a:xfrm>
            <a:off x="5972626" y="4891317"/>
            <a:ext cx="914400" cy="0"/>
          </a:xfrm>
          <a:prstGeom prst="straightConnector1">
            <a:avLst/>
          </a:prstGeom>
          <a:ln w="889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914571" y="5261431"/>
            <a:ext cx="914400" cy="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4" name="TextBox 23"/>
          <p:cNvSpPr txBox="1"/>
          <p:nvPr/>
        </p:nvSpPr>
        <p:spPr>
          <a:xfrm>
            <a:off x="5467996" y="6371317"/>
            <a:ext cx="932803" cy="369332"/>
          </a:xfrm>
          <a:prstGeom prst="rect">
            <a:avLst/>
          </a:prstGeom>
          <a:noFill/>
        </p:spPr>
        <p:txBody>
          <a:bodyPr wrap="square" rtlCol="0">
            <a:spAutoFit/>
          </a:bodyPr>
          <a:lstStyle/>
          <a:p>
            <a:r>
              <a:rPr lang="en-US" b="1" dirty="0" smtClean="0"/>
              <a:t>100%</a:t>
            </a:r>
            <a:endParaRPr lang="en-US" b="1" dirty="0"/>
          </a:p>
        </p:txBody>
      </p:sp>
    </p:spTree>
    <p:extLst>
      <p:ext uri="{BB962C8B-B14F-4D97-AF65-F5344CB8AC3E}">
        <p14:creationId xmlns:p14="http://schemas.microsoft.com/office/powerpoint/2010/main" val="16572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10"/>
                                        </p:tgtEl>
                                        <p:attrNameLst>
                                          <p:attrName>fillcolor</p:attrName>
                                        </p:attrNameLst>
                                      </p:cBhvr>
                                      <p:to>
                                        <a:srgbClr val="1C1C1C"/>
                                      </p:to>
                                    </p:animClr>
                                    <p:set>
                                      <p:cBhvr>
                                        <p:cTn id="23" dur="1000" fill="hold"/>
                                        <p:tgtEl>
                                          <p:spTgt spid="10"/>
                                        </p:tgtEl>
                                        <p:attrNameLst>
                                          <p:attrName>fill.type</p:attrName>
                                        </p:attrNameLst>
                                      </p:cBhvr>
                                      <p:to>
                                        <p:strVal val="solid"/>
                                      </p:to>
                                    </p:set>
                                    <p:set>
                                      <p:cBhvr>
                                        <p:cTn id="24" dur="1000" fill="hold"/>
                                        <p:tgtEl>
                                          <p:spTgt spid="10"/>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13"/>
                                        </p:tgtEl>
                                        <p:attrNameLst>
                                          <p:attrName>fillcolor</p:attrName>
                                        </p:attrNameLst>
                                      </p:cBhvr>
                                      <p:to>
                                        <a:srgbClr val="1C1C1C"/>
                                      </p:to>
                                    </p:animClr>
                                    <p:set>
                                      <p:cBhvr>
                                        <p:cTn id="27" dur="1000" fill="hold"/>
                                        <p:tgtEl>
                                          <p:spTgt spid="13"/>
                                        </p:tgtEl>
                                        <p:attrNameLst>
                                          <p:attrName>fill.type</p:attrName>
                                        </p:attrNameLst>
                                      </p:cBhvr>
                                      <p:to>
                                        <p:strVal val="solid"/>
                                      </p:to>
                                    </p:set>
                                    <p:set>
                                      <p:cBhvr>
                                        <p:cTn id="28" dur="1000" fill="hold"/>
                                        <p:tgtEl>
                                          <p:spTgt spid="13"/>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t>Average over it</a:t>
            </a:r>
          </a:p>
          <a:p>
            <a:pPr marL="514350" indent="-514350">
              <a:lnSpc>
                <a:spcPct val="150000"/>
              </a:lnSpc>
              <a:buFont typeface="+mj-lt"/>
              <a:buAutoNum type="arabicPeriod"/>
            </a:pPr>
            <a:r>
              <a:rPr lang="en-US" sz="4000" dirty="0" smtClean="0"/>
              <a:t>Model it out</a:t>
            </a:r>
          </a:p>
          <a:p>
            <a:pPr marL="514350" indent="-514350">
              <a:lnSpc>
                <a:spcPct val="150000"/>
              </a:lnSpc>
              <a:buFont typeface="+mj-lt"/>
              <a:buAutoNum type="arabicPeriod"/>
            </a:pPr>
            <a:r>
              <a:rPr lang="en-US" sz="4000" dirty="0" smtClean="0"/>
              <a:t>go MAD</a:t>
            </a:r>
            <a:endParaRPr lang="en-US" sz="4000" dirty="0"/>
          </a:p>
        </p:txBody>
      </p:sp>
    </p:spTree>
    <p:extLst>
      <p:ext uri="{BB962C8B-B14F-4D97-AF65-F5344CB8AC3E}">
        <p14:creationId xmlns:p14="http://schemas.microsoft.com/office/powerpoint/2010/main" val="353547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solidFill>
                  <a:srgbClr val="C00000"/>
                </a:solidFill>
              </a:rPr>
              <a:t>Average over it</a:t>
            </a:r>
          </a:p>
          <a:p>
            <a:pPr marL="514350" indent="-514350">
              <a:lnSpc>
                <a:spcPct val="150000"/>
              </a:lnSpc>
              <a:buFont typeface="+mj-lt"/>
              <a:buAutoNum type="arabicPeriod"/>
            </a:pPr>
            <a:r>
              <a:rPr lang="en-US" sz="4000" dirty="0" smtClean="0"/>
              <a:t>Model it out</a:t>
            </a:r>
          </a:p>
          <a:p>
            <a:pPr marL="514350" indent="-514350">
              <a:lnSpc>
                <a:spcPct val="150000"/>
              </a:lnSpc>
              <a:buFont typeface="+mj-lt"/>
              <a:buAutoNum type="arabicPeriod"/>
            </a:pPr>
            <a:r>
              <a:rPr lang="en-US" sz="4000" dirty="0" smtClean="0"/>
              <a:t>go MAD</a:t>
            </a:r>
            <a:endParaRPr lang="en-US" sz="4000" dirty="0"/>
          </a:p>
        </p:txBody>
      </p:sp>
    </p:spTree>
    <p:extLst>
      <p:ext uri="{BB962C8B-B14F-4D97-AF65-F5344CB8AC3E}">
        <p14:creationId xmlns:p14="http://schemas.microsoft.com/office/powerpoint/2010/main" val="2700989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dirty="0" smtClean="0"/>
              <a:t>Dose slicing</a:t>
            </a:r>
          </a:p>
        </p:txBody>
      </p:sp>
      <p:grpSp>
        <p:nvGrpSpPr>
          <p:cNvPr id="4" name="Group 3"/>
          <p:cNvGrpSpPr/>
          <p:nvPr/>
        </p:nvGrpSpPr>
        <p:grpSpPr>
          <a:xfrm>
            <a:off x="0" y="3461884"/>
            <a:ext cx="8797925" cy="1256166"/>
            <a:chOff x="0" y="3461884"/>
            <a:chExt cx="8797925" cy="1256166"/>
          </a:xfrm>
        </p:grpSpPr>
        <p:grpSp>
          <p:nvGrpSpPr>
            <p:cNvPr id="274435" name="Group 3"/>
            <p:cNvGrpSpPr>
              <a:grpSpLocks/>
            </p:cNvGrpSpPr>
            <p:nvPr/>
          </p:nvGrpSpPr>
          <p:grpSpPr bwMode="auto">
            <a:xfrm>
              <a:off x="1150938" y="3461884"/>
              <a:ext cx="1252537" cy="1256166"/>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6" name="Group 6"/>
            <p:cNvGrpSpPr>
              <a:grpSpLocks/>
            </p:cNvGrpSpPr>
            <p:nvPr/>
          </p:nvGrpSpPr>
          <p:grpSpPr bwMode="auto">
            <a:xfrm>
              <a:off x="4986338" y="3461884"/>
              <a:ext cx="1252537" cy="1256166"/>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7" name="Group 9"/>
            <p:cNvGrpSpPr>
              <a:grpSpLocks/>
            </p:cNvGrpSpPr>
            <p:nvPr/>
          </p:nvGrpSpPr>
          <p:grpSpPr bwMode="auto">
            <a:xfrm>
              <a:off x="3708400" y="3461884"/>
              <a:ext cx="1252538" cy="1256166"/>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8" name="Group 12"/>
            <p:cNvGrpSpPr>
              <a:grpSpLocks/>
            </p:cNvGrpSpPr>
            <p:nvPr/>
          </p:nvGrpSpPr>
          <p:grpSpPr bwMode="auto">
            <a:xfrm>
              <a:off x="2428875" y="3461884"/>
              <a:ext cx="1252538" cy="1256166"/>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9" name="Group 15"/>
            <p:cNvGrpSpPr>
              <a:grpSpLocks/>
            </p:cNvGrpSpPr>
            <p:nvPr/>
          </p:nvGrpSpPr>
          <p:grpSpPr bwMode="auto">
            <a:xfrm>
              <a:off x="6265863" y="3461884"/>
              <a:ext cx="1252537" cy="1256166"/>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40" name="Group 18"/>
            <p:cNvGrpSpPr>
              <a:grpSpLocks/>
            </p:cNvGrpSpPr>
            <p:nvPr/>
          </p:nvGrpSpPr>
          <p:grpSpPr bwMode="auto">
            <a:xfrm>
              <a:off x="7545388" y="3461884"/>
              <a:ext cx="1252537" cy="1256166"/>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grpSp>
        <p:nvGrpSpPr>
          <p:cNvPr id="3" name="Group 2"/>
          <p:cNvGrpSpPr/>
          <p:nvPr/>
        </p:nvGrpSpPr>
        <p:grpSpPr>
          <a:xfrm>
            <a:off x="0" y="2017478"/>
            <a:ext cx="8772525" cy="1256166"/>
            <a:chOff x="0" y="2017478"/>
            <a:chExt cx="8772525" cy="1256166"/>
          </a:xfrm>
        </p:grpSpPr>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6" name="Text Box 44"/>
            <p:cNvSpPr txBox="1">
              <a:spLocks noChangeArrowheads="1"/>
            </p:cNvSpPr>
            <p:nvPr/>
          </p:nvSpPr>
          <p:spPr bwMode="auto">
            <a:xfrm>
              <a:off x="0" y="2152416"/>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srgbClr val="000000"/>
                  </a:solidFill>
                </a:rPr>
                <a:t>N</a:t>
              </a:r>
            </a:p>
            <a:p>
              <a:pPr algn="ctr" eaLnBrk="1" hangingPunct="1">
                <a:spcBef>
                  <a:spcPct val="0"/>
                </a:spcBef>
                <a:buFontTx/>
                <a:buNone/>
              </a:pPr>
              <a:r>
                <a:rPr lang="en-US" altLang="en-US" sz="1800" dirty="0">
                  <a:solidFill>
                    <a:srgbClr val="000000"/>
                  </a:solidFill>
                </a:rPr>
                <a:t>photons</a:t>
              </a:r>
            </a:p>
          </p:txBody>
        </p:sp>
        <p:grpSp>
          <p:nvGrpSpPr>
            <p:cNvPr id="274449" name="Group 47"/>
            <p:cNvGrpSpPr>
              <a:grpSpLocks/>
            </p:cNvGrpSpPr>
            <p:nvPr/>
          </p:nvGrpSpPr>
          <p:grpSpPr bwMode="auto">
            <a:xfrm>
              <a:off x="1165225" y="2017478"/>
              <a:ext cx="7589838" cy="1256166"/>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7026" name="Rectangle 50"/>
            <p:cNvSpPr>
              <a:spLocks noChangeArrowheads="1"/>
            </p:cNvSpPr>
            <p:nvPr/>
          </p:nvSpPr>
          <p:spPr bwMode="auto">
            <a:xfrm>
              <a:off x="3821113" y="2114550"/>
              <a:ext cx="3970337" cy="1017588"/>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cs typeface="+mn-cs"/>
                </a:rPr>
                <a:t>unacceptable</a:t>
              </a:r>
            </a:p>
            <a:p>
              <a:pPr algn="ctr">
                <a:defRPr/>
              </a:pPr>
              <a:r>
                <a:rPr lang="en-US" dirty="0">
                  <a:solidFill>
                    <a:srgbClr val="000000"/>
                  </a:solidFill>
                  <a:cs typeface="+mn-cs"/>
                </a:rPr>
                <a:t>damage</a:t>
              </a:r>
            </a:p>
          </p:txBody>
        </p:sp>
      </p:grpSp>
      <p:grpSp>
        <p:nvGrpSpPr>
          <p:cNvPr id="5" name="Group 4"/>
          <p:cNvGrpSpPr/>
          <p:nvPr/>
        </p:nvGrpSpPr>
        <p:grpSpPr>
          <a:xfrm>
            <a:off x="0" y="4680302"/>
            <a:ext cx="8786813" cy="1793075"/>
            <a:chOff x="0" y="4680302"/>
            <a:chExt cx="8786813" cy="1793075"/>
          </a:xfrm>
        </p:grpSpPr>
        <p:grpSp>
          <p:nvGrpSpPr>
            <p:cNvPr id="274445" name="Group 25"/>
            <p:cNvGrpSpPr>
              <a:grpSpLocks/>
            </p:cNvGrpSpPr>
            <p:nvPr/>
          </p:nvGrpSpPr>
          <p:grpSpPr bwMode="auto">
            <a:xfrm>
              <a:off x="1136650" y="4986797"/>
              <a:ext cx="7650163" cy="1225776"/>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8" name="Text Box 46"/>
            <p:cNvSpPr txBox="1">
              <a:spLocks noChangeArrowheads="1"/>
            </p:cNvSpPr>
            <p:nvPr/>
          </p:nvSpPr>
          <p:spPr bwMode="auto">
            <a:xfrm>
              <a:off x="0" y="5196573"/>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687027" name="Rectangle 51"/>
            <p:cNvSpPr>
              <a:spLocks noChangeArrowheads="1"/>
            </p:cNvSpPr>
            <p:nvPr/>
          </p:nvSpPr>
          <p:spPr bwMode="auto">
            <a:xfrm>
              <a:off x="3886200" y="4680302"/>
              <a:ext cx="3970338" cy="1793075"/>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cs typeface="+mn-cs"/>
                </a:rPr>
                <a:t>unacceptable</a:t>
              </a:r>
            </a:p>
            <a:p>
              <a:pPr algn="ctr">
                <a:defRPr/>
              </a:pPr>
              <a:r>
                <a:rPr lang="en-US" dirty="0">
                  <a:solidFill>
                    <a:srgbClr val="000000"/>
                  </a:solidFill>
                  <a:cs typeface="+mn-cs"/>
                </a:rPr>
                <a:t>read noise</a:t>
              </a:r>
            </a:p>
          </p:txBody>
        </p:sp>
      </p:grpSp>
      <p:sp>
        <p:nvSpPr>
          <p:cNvPr id="2" name="TextBox 1"/>
          <p:cNvSpPr txBox="1"/>
          <p:nvPr/>
        </p:nvSpPr>
        <p:spPr>
          <a:xfrm>
            <a:off x="2428875" y="1208415"/>
            <a:ext cx="5029996" cy="523220"/>
          </a:xfrm>
          <a:prstGeom prst="rect">
            <a:avLst/>
          </a:prstGeom>
          <a:noFill/>
        </p:spPr>
        <p:txBody>
          <a:bodyPr wrap="square" rtlCol="0">
            <a:spAutoFit/>
          </a:bodyPr>
          <a:lstStyle/>
          <a:p>
            <a:r>
              <a:rPr lang="en-US" sz="2800" dirty="0" smtClean="0"/>
              <a:t>1 </a:t>
            </a:r>
            <a:r>
              <a:rPr lang="en-US" sz="2800" dirty="0" smtClean="0"/>
              <a:t>um</a:t>
            </a:r>
            <a:r>
              <a:rPr lang="en-US" sz="2800" baseline="30000" dirty="0" smtClean="0"/>
              <a:t>3</a:t>
            </a:r>
            <a:r>
              <a:rPr lang="en-US" sz="2800" dirty="0" smtClean="0"/>
              <a:t> </a:t>
            </a:r>
            <a:r>
              <a:rPr lang="en-US" sz="2800" dirty="0" err="1" smtClean="0"/>
              <a:t>xtal</a:t>
            </a:r>
            <a:r>
              <a:rPr lang="en-US" sz="2800" dirty="0"/>
              <a:t> </a:t>
            </a:r>
            <a:r>
              <a:rPr lang="en-US" sz="2800" dirty="0" smtClean="0"/>
              <a:t> = </a:t>
            </a:r>
            <a:r>
              <a:rPr lang="en-US" sz="2800" dirty="0" smtClean="0"/>
              <a:t>10</a:t>
            </a:r>
            <a:r>
              <a:rPr lang="en-US" sz="2800" baseline="30000" dirty="0" smtClean="0"/>
              <a:t>7</a:t>
            </a:r>
            <a:r>
              <a:rPr lang="en-US" sz="2800" dirty="0" smtClean="0"/>
              <a:t> </a:t>
            </a:r>
            <a:r>
              <a:rPr lang="en-US" sz="2800" dirty="0" smtClean="0"/>
              <a:t>photons</a:t>
            </a:r>
            <a:endParaRPr lang="en-US" sz="2800" dirty="0"/>
          </a:p>
        </p:txBody>
      </p:sp>
    </p:spTree>
    <p:extLst>
      <p:ext uri="{BB962C8B-B14F-4D97-AF65-F5344CB8AC3E}">
        <p14:creationId xmlns:p14="http://schemas.microsoft.com/office/powerpoint/2010/main" val="13314495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628650" y="0"/>
            <a:ext cx="7772400" cy="1470025"/>
          </a:xfrm>
        </p:spPr>
        <p:txBody>
          <a:bodyPr/>
          <a:lstStyle/>
          <a:p>
            <a:pPr eaLnBrk="1" hangingPunct="1"/>
            <a:r>
              <a:rPr lang="en-US" altLang="en-US" sz="5400" b="1" dirty="0" smtClean="0"/>
              <a:t>Averaging over SHSSS</a:t>
            </a:r>
          </a:p>
        </p:txBody>
      </p:sp>
      <p:sp>
        <p:nvSpPr>
          <p:cNvPr id="901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dirty="0" err="1">
                <a:solidFill>
                  <a:srgbClr val="000066"/>
                </a:solidFill>
              </a:rPr>
              <a:t>mult</a:t>
            </a:r>
            <a:r>
              <a:rPr lang="en-US" altLang="en-US" sz="9600" baseline="30000" dirty="0">
                <a:solidFill>
                  <a:srgbClr val="000066"/>
                </a:solidFill>
              </a:rPr>
              <a:t> &gt;</a:t>
            </a:r>
            <a:r>
              <a:rPr lang="en-US" altLang="en-US" sz="6600" dirty="0">
                <a:solidFill>
                  <a:srgbClr val="000066"/>
                </a:solidFill>
              </a:rPr>
              <a:t> </a:t>
            </a:r>
            <a:r>
              <a:rPr lang="en-US" altLang="en-US" sz="18900" dirty="0">
                <a:solidFill>
                  <a:srgbClr val="000000"/>
                </a:solidFill>
              </a:rPr>
              <a:t>(</a:t>
            </a:r>
            <a:r>
              <a:rPr lang="en-US" altLang="en-US" sz="18900" dirty="0">
                <a:solidFill>
                  <a:srgbClr val="000000"/>
                </a:solidFill>
                <a:latin typeface="Times New Roman" pitchFamily="18" charset="0"/>
                <a:cs typeface="Arial" pitchFamily="34" charset="0"/>
              </a:rPr>
              <a:t>—</a:t>
            </a:r>
            <a:r>
              <a:rPr lang="en-US" altLang="en-US" sz="18900" dirty="0">
                <a:solidFill>
                  <a:srgbClr val="000000"/>
                </a:solidFill>
              </a:rPr>
              <a:t>)</a:t>
            </a:r>
            <a:r>
              <a:rPr lang="en-US" altLang="en-US" sz="9600" baseline="100000" dirty="0">
                <a:solidFill>
                  <a:srgbClr val="000000"/>
                </a:solidFill>
              </a:rPr>
              <a:t>2</a:t>
            </a:r>
          </a:p>
        </p:txBody>
      </p:sp>
      <p:sp>
        <p:nvSpPr>
          <p:cNvPr id="901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~3%</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sp>
        <p:nvSpPr>
          <p:cNvPr id="21" name="TextBox 20"/>
          <p:cNvSpPr txBox="1"/>
          <p:nvPr/>
        </p:nvSpPr>
        <p:spPr>
          <a:xfrm>
            <a:off x="1149725" y="1239192"/>
            <a:ext cx="6474849" cy="461665"/>
          </a:xfrm>
          <a:prstGeom prst="rect">
            <a:avLst/>
          </a:prstGeom>
          <a:noFill/>
        </p:spPr>
        <p:txBody>
          <a:bodyPr wrap="none" rtlCol="0">
            <a:spAutoFit/>
          </a:bodyPr>
          <a:lstStyle/>
          <a:p>
            <a:r>
              <a:rPr lang="en-US" sz="2400" dirty="0" smtClean="0"/>
              <a:t>“true” multiplicity = never use same pixel twice</a:t>
            </a:r>
            <a:endParaRPr lang="en-US" sz="2400" dirty="0"/>
          </a:p>
        </p:txBody>
      </p:sp>
    </p:spTree>
    <p:extLst>
      <p:ext uri="{BB962C8B-B14F-4D97-AF65-F5344CB8AC3E}">
        <p14:creationId xmlns:p14="http://schemas.microsoft.com/office/powerpoint/2010/main" val="22092168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2913" y="0"/>
            <a:ext cx="8229600" cy="1143000"/>
          </a:xfrm>
        </p:spPr>
        <p:txBody>
          <a:bodyPr/>
          <a:lstStyle/>
          <a:p>
            <a:r>
              <a:rPr lang="en-US" altLang="en-US" sz="5400" smtClean="0"/>
              <a:t>140-fold multiplicity</a:t>
            </a:r>
          </a:p>
        </p:txBody>
      </p:sp>
      <p:sp>
        <p:nvSpPr>
          <p:cNvPr id="6147" name="Content Placeholder 2"/>
          <p:cNvSpPr>
            <a:spLocks noGrp="1"/>
          </p:cNvSpPr>
          <p:nvPr>
            <p:ph idx="1"/>
          </p:nvPr>
        </p:nvSpPr>
        <p:spPr>
          <a:xfrm>
            <a:off x="-290513" y="1827213"/>
            <a:ext cx="10552113" cy="5362575"/>
          </a:xfrm>
        </p:spPr>
        <p:txBody>
          <a:bodyPr/>
          <a:lstStyle/>
          <a:p>
            <a:pPr marL="0" indent="0">
              <a:buFontTx/>
              <a:buNone/>
            </a:pPr>
            <a:r>
              <a:rPr lang="en-US" altLang="en-US" sz="700" dirty="0" smtClean="0">
                <a:latin typeface="Courier New" pitchFamily="49" charset="0"/>
                <a:cs typeface="Courier New" pitchFamily="49" charset="0"/>
              </a:rPr>
              <a:t> </a:t>
            </a:r>
            <a:r>
              <a:rPr lang="en-US" altLang="en-US" sz="1000" dirty="0" smtClean="0">
                <a:latin typeface="Courier New" pitchFamily="49" charset="0"/>
                <a:cs typeface="Courier New" pitchFamily="49" charset="0"/>
              </a:rPr>
              <a:t>SUBSET OF INTENSITY DATA WITH SIGNAL/NOISE &gt;= -3.0 AS FUNCTION OF RESOLUTION</a:t>
            </a:r>
          </a:p>
          <a:p>
            <a:pPr marL="0" indent="0">
              <a:buFontTx/>
              <a:buNone/>
            </a:pPr>
            <a:r>
              <a:rPr lang="en-US" altLang="en-US" sz="1000" dirty="0" smtClean="0">
                <a:latin typeface="Courier New" pitchFamily="49" charset="0"/>
                <a:cs typeface="Courier New" pitchFamily="49" charset="0"/>
              </a:rPr>
              <a:t> RESOLUTION     NUMBER OF REFLECTIONS    COMPLETENESS R-FACTOR  </a:t>
            </a:r>
            <a:r>
              <a:rPr lang="en-US" altLang="en-US" sz="1000" dirty="0" err="1" smtClean="0">
                <a:latin typeface="Courier New" pitchFamily="49" charset="0"/>
                <a:cs typeface="Courier New" pitchFamily="49" charset="0"/>
              </a:rPr>
              <a:t>R-FACTOR</a:t>
            </a:r>
            <a:r>
              <a:rPr lang="en-US" altLang="en-US" sz="1000" dirty="0" smtClean="0">
                <a:latin typeface="Courier New" pitchFamily="49" charset="0"/>
                <a:cs typeface="Courier New" pitchFamily="49" charset="0"/>
              </a:rPr>
              <a:t> COMPARED I/SIGMA   R-</a:t>
            </a:r>
            <a:r>
              <a:rPr lang="en-US" altLang="en-US" sz="1000" dirty="0" err="1" smtClean="0">
                <a:latin typeface="Courier New" pitchFamily="49" charset="0"/>
                <a:cs typeface="Courier New" pitchFamily="49" charset="0"/>
              </a:rPr>
              <a:t>meas</a:t>
            </a:r>
            <a:r>
              <a:rPr lang="en-US" altLang="en-US" sz="1000" dirty="0" smtClean="0">
                <a:latin typeface="Courier New" pitchFamily="49" charset="0"/>
                <a:cs typeface="Courier New" pitchFamily="49" charset="0"/>
              </a:rPr>
              <a:t>  CC(1/2)  </a:t>
            </a:r>
            <a:r>
              <a:rPr lang="en-US" altLang="en-US" sz="1000" dirty="0" err="1" smtClean="0">
                <a:latin typeface="Courier New" pitchFamily="49" charset="0"/>
                <a:cs typeface="Courier New" pitchFamily="49" charset="0"/>
              </a:rPr>
              <a:t>Anomal</a:t>
            </a:r>
            <a:r>
              <a:rPr lang="en-US" altLang="en-US" sz="1000" dirty="0" smtClean="0">
                <a:latin typeface="Courier New" pitchFamily="49" charset="0"/>
                <a:cs typeface="Courier New" pitchFamily="49" charset="0"/>
              </a:rPr>
              <a:t>  </a:t>
            </a:r>
            <a:r>
              <a:rPr lang="en-US" altLang="en-US" sz="1000" dirty="0" err="1" smtClean="0">
                <a:latin typeface="Courier New" pitchFamily="49" charset="0"/>
                <a:cs typeface="Courier New" pitchFamily="49" charset="0"/>
              </a:rPr>
              <a:t>SigAno</a:t>
            </a:r>
            <a:r>
              <a:rPr lang="en-US" altLang="en-US" sz="1000" dirty="0" smtClean="0">
                <a:latin typeface="Courier New" pitchFamily="49" charset="0"/>
                <a:cs typeface="Courier New" pitchFamily="49" charset="0"/>
              </a:rPr>
              <a:t>   Nano</a:t>
            </a:r>
          </a:p>
          <a:p>
            <a:pPr marL="0" indent="0">
              <a:buFontTx/>
              <a:buNone/>
            </a:pPr>
            <a:r>
              <a:rPr lang="en-US" altLang="en-US" sz="1000" dirty="0" smtClean="0">
                <a:latin typeface="Courier New" pitchFamily="49" charset="0"/>
                <a:cs typeface="Courier New" pitchFamily="49" charset="0"/>
              </a:rPr>
              <a:t>   LIMIT     OBSERVED  UNIQUE  POSSIBLE     OF DATA   observed  expected                                      </a:t>
            </a:r>
            <a:r>
              <a:rPr lang="en-US" altLang="en-US" sz="1000" dirty="0" err="1" smtClean="0">
                <a:latin typeface="Courier New" pitchFamily="49" charset="0"/>
                <a:cs typeface="Courier New" pitchFamily="49" charset="0"/>
              </a:rPr>
              <a:t>Corr</a:t>
            </a:r>
            <a:endParaRPr lang="en-US" altLang="en-US" sz="1000" dirty="0" smtClean="0">
              <a:latin typeface="Courier New" pitchFamily="49" charset="0"/>
              <a:cs typeface="Courier New" pitchFamily="49" charset="0"/>
            </a:endParaRPr>
          </a:p>
          <a:p>
            <a:pPr marL="0" indent="0">
              <a:buFontTx/>
              <a:buNone/>
            </a:pPr>
            <a:endParaRPr lang="en-US" altLang="en-US" sz="1000" dirty="0" smtClean="0">
              <a:latin typeface="Courier New" pitchFamily="49" charset="0"/>
              <a:cs typeface="Courier New" pitchFamily="49" charset="0"/>
            </a:endParaRPr>
          </a:p>
          <a:p>
            <a:pPr marL="0" indent="0">
              <a:buFontTx/>
              <a:buNone/>
            </a:pPr>
            <a:r>
              <a:rPr lang="en-US" altLang="en-US" sz="1000" dirty="0" smtClean="0">
                <a:latin typeface="Courier New" pitchFamily="49" charset="0"/>
                <a:cs typeface="Courier New" pitchFamily="49" charset="0"/>
              </a:rPr>
              <a:t>     9.17      188919    1061      1071       99.1%       3.9%      4.8%   188919  257.47     3.9%   100.0*    91*   5.024     450</a:t>
            </a:r>
          </a:p>
          <a:p>
            <a:pPr marL="0" indent="0">
              <a:buFontTx/>
              <a:buNone/>
            </a:pPr>
            <a:r>
              <a:rPr lang="en-US" altLang="en-US" sz="1000" dirty="0" smtClean="0">
                <a:latin typeface="Courier New" pitchFamily="49" charset="0"/>
                <a:cs typeface="Courier New" pitchFamily="49" charset="0"/>
              </a:rPr>
              <a:t>     6.49      356827    1933      1933      100.0%       5.2%      5.5%   356827  214.33     5.2%   100.0*    86*   3.836     882</a:t>
            </a:r>
          </a:p>
          <a:p>
            <a:pPr marL="0" indent="0">
              <a:buFontTx/>
              <a:buNone/>
            </a:pPr>
            <a:r>
              <a:rPr lang="en-US" altLang="en-US" sz="1000" dirty="0" smtClean="0">
                <a:latin typeface="Courier New" pitchFamily="49" charset="0"/>
                <a:cs typeface="Courier New" pitchFamily="49" charset="0"/>
              </a:rPr>
              <a:t>     5.30      466503    2515      2515      100.0%       7.2%      7.0%   466503  165.13     7.2%   100.0*    76*   3.257    1175</a:t>
            </a:r>
          </a:p>
          <a:p>
            <a:pPr marL="0" indent="0">
              <a:buFontTx/>
              <a:buNone/>
            </a:pPr>
            <a:r>
              <a:rPr lang="en-US" altLang="en-US" sz="1000" dirty="0" smtClean="0">
                <a:latin typeface="Courier New" pitchFamily="49" charset="0"/>
                <a:cs typeface="Courier New" pitchFamily="49" charset="0"/>
              </a:rPr>
              <a:t>     4.59      548405    2974      2974      100.0%       7.2%      6.6%   548405  175.42     7.3%   100.0*    67*   2.589    1403</a:t>
            </a:r>
          </a:p>
          <a:p>
            <a:pPr marL="0" indent="0">
              <a:buFontTx/>
              <a:buNone/>
            </a:pPr>
            <a:r>
              <a:rPr lang="en-US" altLang="en-US" sz="1000" dirty="0" smtClean="0">
                <a:latin typeface="Courier New" pitchFamily="49" charset="0"/>
                <a:cs typeface="Courier New" pitchFamily="49" charset="0"/>
              </a:rPr>
              <a:t>     4.10      615117    3353      3355       99.9%       7.7%      6.7%   615117  174.13     7.7%   100.0*    59*   2.264    1594</a:t>
            </a:r>
          </a:p>
          <a:p>
            <a:pPr marL="0" indent="0">
              <a:buFontTx/>
              <a:buNone/>
            </a:pPr>
            <a:r>
              <a:rPr lang="en-US" altLang="en-US" sz="1000" dirty="0" smtClean="0">
                <a:latin typeface="Courier New" pitchFamily="49" charset="0"/>
                <a:cs typeface="Courier New" pitchFamily="49" charset="0"/>
              </a:rPr>
              <a:t>     3.74      684947    3734      3737       99.9%       9.4%      8.3%   684947  143.09     9.4%   100.0*    49*   1.953    1783</a:t>
            </a:r>
          </a:p>
          <a:p>
            <a:pPr marL="0" indent="0">
              <a:buFontTx/>
              <a:buNone/>
            </a:pPr>
            <a:r>
              <a:rPr lang="en-US" altLang="en-US" sz="1000" dirty="0" smtClean="0">
                <a:latin typeface="Courier New" pitchFamily="49" charset="0"/>
                <a:cs typeface="Courier New" pitchFamily="49" charset="0"/>
              </a:rPr>
              <a:t>     3.47      743557    4051      4051      100.0%      11.2%     10.1%   743557  120.17    11.2%   100.0*    39*   1.696    1942</a:t>
            </a:r>
          </a:p>
          <a:p>
            <a:pPr marL="0" indent="0">
              <a:buFontTx/>
              <a:buNone/>
            </a:pPr>
            <a:r>
              <a:rPr lang="en-US" altLang="en-US" sz="1000" dirty="0" smtClean="0">
                <a:latin typeface="Courier New" pitchFamily="49" charset="0"/>
                <a:cs typeface="Courier New" pitchFamily="49" charset="0"/>
              </a:rPr>
              <a:t>     3.24      799722    4366      4366      100.0%      14.1%     13.9%   799722   91.14    14.1%   100.0*    30*   1.333    2103</a:t>
            </a:r>
          </a:p>
          <a:p>
            <a:pPr marL="0" indent="0">
              <a:buFontTx/>
              <a:buNone/>
            </a:pPr>
            <a:r>
              <a:rPr lang="en-US" altLang="en-US" sz="1000" dirty="0" smtClean="0">
                <a:latin typeface="Courier New" pitchFamily="49" charset="0"/>
                <a:cs typeface="Courier New" pitchFamily="49" charset="0"/>
              </a:rPr>
              <a:t>     3.06      839252    4598      4603       99.9%      19.5%     20.2%   839252   65.79    19.5%   100.0*    23*   1.117    2214</a:t>
            </a:r>
          </a:p>
          <a:p>
            <a:pPr marL="0" indent="0">
              <a:buFontTx/>
              <a:buNone/>
            </a:pPr>
            <a:r>
              <a:rPr lang="en-US" altLang="en-US" sz="1000" dirty="0" smtClean="0">
                <a:latin typeface="Courier New" pitchFamily="49" charset="0"/>
                <a:cs typeface="Courier New" pitchFamily="49" charset="0"/>
              </a:rPr>
              <a:t>     2.90      891398    4904      4908       99.9%      29.0%     31.7%   891398   44.85    29.1%    99.9*    17*   1.008    2369</a:t>
            </a:r>
          </a:p>
          <a:p>
            <a:pPr marL="0" indent="0">
              <a:buFontTx/>
              <a:buNone/>
            </a:pPr>
            <a:r>
              <a:rPr lang="en-US" altLang="en-US" sz="1000" dirty="0" smtClean="0">
                <a:latin typeface="Courier New" pitchFamily="49" charset="0"/>
                <a:cs typeface="Courier New" pitchFamily="49" charset="0"/>
              </a:rPr>
              <a:t>     2.77      931622    5148      5151       99.9%      40.5%     44.8%   931622   32.58    40.6%    99.8*    11*   0.901    2493</a:t>
            </a:r>
          </a:p>
          <a:p>
            <a:pPr marL="0" indent="0">
              <a:buFontTx/>
              <a:buNone/>
            </a:pPr>
            <a:r>
              <a:rPr lang="en-US" altLang="en-US" sz="1000" dirty="0" smtClean="0">
                <a:latin typeface="Courier New" pitchFamily="49" charset="0"/>
                <a:cs typeface="Courier New" pitchFamily="49" charset="0"/>
              </a:rPr>
              <a:t>     2.65      969629    5384      5387       99.9%      52.8%     58.8%   969629   25.16    52.9%    99.8*    10*   0.866    2605</a:t>
            </a:r>
          </a:p>
          <a:p>
            <a:pPr marL="0" indent="0">
              <a:buFontTx/>
              <a:buNone/>
            </a:pPr>
            <a:r>
              <a:rPr lang="en-US" altLang="en-US" sz="1000" dirty="0" smtClean="0">
                <a:latin typeface="Courier New" pitchFamily="49" charset="0"/>
                <a:cs typeface="Courier New" pitchFamily="49" charset="0"/>
              </a:rPr>
              <a:t>     2.54      997213    5574      5574      100.0%      67.4%     76.0%   997213   19.47    67.6%    99.6*     2    0.804    2705</a:t>
            </a:r>
          </a:p>
          <a:p>
            <a:pPr marL="0" indent="0">
              <a:buFontTx/>
              <a:buNone/>
            </a:pPr>
            <a:r>
              <a:rPr lang="en-US" altLang="en-US" sz="1000" dirty="0" smtClean="0">
                <a:latin typeface="Courier New" pitchFamily="49" charset="0"/>
                <a:cs typeface="Courier New" pitchFamily="49" charset="0"/>
              </a:rPr>
              <a:t>     2.45     1031222    5889      5889      100.0%      88.9%    101.2%  1031222   14.58    89.2%    99.2*     4    0.831    2859</a:t>
            </a:r>
          </a:p>
          <a:p>
            <a:pPr marL="0" indent="0">
              <a:buFontTx/>
              <a:buNone/>
            </a:pPr>
            <a:r>
              <a:rPr lang="en-US" altLang="en-US" sz="1000" dirty="0" smtClean="0">
                <a:latin typeface="Courier New" pitchFamily="49" charset="0"/>
                <a:cs typeface="Courier New" pitchFamily="49" charset="0"/>
              </a:rPr>
              <a:t>     2.37      788617    6008      6008      100.0%     109.3%    125.5%   788617    9.97   109.7%    98.1*     5    0.829    2925</a:t>
            </a:r>
          </a:p>
          <a:p>
            <a:pPr marL="0" indent="0">
              <a:buFontTx/>
              <a:buNone/>
            </a:pPr>
            <a:r>
              <a:rPr lang="en-US" altLang="en-US" sz="1000" dirty="0" smtClean="0">
                <a:latin typeface="Courier New" pitchFamily="49" charset="0"/>
                <a:cs typeface="Courier New" pitchFamily="49" charset="0"/>
              </a:rPr>
              <a:t>     2.29      614145    6252      6252      100.0%     138.2%    161.4%   614145    6.87   138.9%    96.1*     1    0.760    3037</a:t>
            </a:r>
          </a:p>
          <a:p>
            <a:pPr marL="0" indent="0">
              <a:buFontTx/>
              <a:buNone/>
            </a:pPr>
            <a:r>
              <a:rPr lang="en-US" altLang="en-US" sz="1000" dirty="0" smtClean="0">
                <a:latin typeface="Courier New" pitchFamily="49" charset="0"/>
                <a:cs typeface="Courier New" pitchFamily="49" charset="0"/>
              </a:rPr>
              <a:t>     2.22      470283    6481      6481      100.0%     197.1%    231.7%   470283    4.03   198.6%    83.5*    -1    0.721    3159</a:t>
            </a:r>
          </a:p>
          <a:p>
            <a:pPr marL="0" indent="0">
              <a:buFontTx/>
              <a:buNone/>
            </a:pPr>
            <a:r>
              <a:rPr lang="en-US" altLang="en-US" sz="1000" dirty="0" smtClean="0">
                <a:latin typeface="Courier New" pitchFamily="49" charset="0"/>
                <a:cs typeface="Courier New" pitchFamily="49" charset="0"/>
              </a:rPr>
              <a:t>     2.16      259836    6629      6631      100.0%     227.3%    268.7%   259831    2.41   230.8%    46.9*    -1    0.677    3224</a:t>
            </a:r>
          </a:p>
          <a:p>
            <a:pPr marL="0" indent="0">
              <a:buFontTx/>
              <a:buNone/>
            </a:pPr>
            <a:r>
              <a:rPr lang="en-US" altLang="en-US" sz="1000" dirty="0" smtClean="0">
                <a:latin typeface="Courier New" pitchFamily="49" charset="0"/>
                <a:cs typeface="Courier New" pitchFamily="49" charset="0"/>
              </a:rPr>
              <a:t>     2.10       36259    4169      6807       61.2%     154.4%    169.4%    36229    1.28   163.6%    47.0*    -2    0.660    1999</a:t>
            </a:r>
          </a:p>
          <a:p>
            <a:pPr marL="0" indent="0">
              <a:buFontTx/>
              <a:buNone/>
            </a:pPr>
            <a:r>
              <a:rPr lang="en-US" altLang="en-US" sz="1000" dirty="0" smtClean="0">
                <a:latin typeface="Courier New" pitchFamily="49" charset="0"/>
                <a:cs typeface="Courier New" pitchFamily="49" charset="0"/>
              </a:rPr>
              <a:t>     2.05       13567    3372      7037       47.9%     170.1%    187.0%    13503    0.68   196.5%    25.7*     3    0.629    1578</a:t>
            </a:r>
          </a:p>
          <a:p>
            <a:pPr marL="0" indent="0">
              <a:buFontTx/>
              <a:buNone/>
            </a:pPr>
            <a:r>
              <a:rPr lang="en-US" altLang="en-US" sz="1000" dirty="0" smtClean="0">
                <a:latin typeface="Courier New" pitchFamily="49" charset="0"/>
                <a:cs typeface="Courier New" pitchFamily="49" charset="0"/>
              </a:rPr>
              <a:t>    total    12247040   88395     94730       93.3%      15.7%     16.4% 12246941   54.30    15.8%   100.0*    12*   1.217   42499</a:t>
            </a:r>
          </a:p>
          <a:p>
            <a:pPr marL="0" indent="0">
              <a:buFontTx/>
              <a:buNone/>
            </a:pPr>
            <a:endParaRPr lang="en-US" altLang="en-US" sz="1000" dirty="0" smtClean="0">
              <a:latin typeface="Courier New" pitchFamily="49" charset="0"/>
              <a:cs typeface="Courier New" pitchFamily="49" charset="0"/>
            </a:endParaRPr>
          </a:p>
        </p:txBody>
      </p:sp>
      <p:sp>
        <p:nvSpPr>
          <p:cNvPr id="6148" name="TextBox 3"/>
          <p:cNvSpPr txBox="1">
            <a:spLocks noChangeArrowheads="1"/>
          </p:cNvSpPr>
          <p:nvPr/>
        </p:nvSpPr>
        <p:spPr bwMode="auto">
          <a:xfrm>
            <a:off x="484188" y="1085850"/>
            <a:ext cx="817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16 crystals,  360° each,  inverse beam,   7235 eV  AS MX1</a:t>
            </a:r>
          </a:p>
        </p:txBody>
      </p:sp>
    </p:spTree>
    <p:extLst>
      <p:ext uri="{BB962C8B-B14F-4D97-AF65-F5344CB8AC3E}">
        <p14:creationId xmlns:p14="http://schemas.microsoft.com/office/powerpoint/2010/main" val="203965166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89091"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93577"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092"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photon energy (keV)</a:t>
            </a:r>
          </a:p>
        </p:txBody>
      </p:sp>
      <p:sp>
        <p:nvSpPr>
          <p:cNvPr id="89093"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Relative absorption depth</a:t>
            </a:r>
          </a:p>
        </p:txBody>
      </p:sp>
      <p:sp>
        <p:nvSpPr>
          <p:cNvPr id="890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8000"/>
                </a:solidFill>
              </a:rPr>
              <a:t>same = good!</a:t>
            </a:r>
          </a:p>
        </p:txBody>
      </p:sp>
      <p:sp>
        <p:nvSpPr>
          <p:cNvPr id="890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solidFill>
                  <a:srgbClr val="FF0000"/>
                </a:solidFill>
              </a:rPr>
              <a:t>bad!</a:t>
            </a:r>
          </a:p>
        </p:txBody>
      </p:sp>
      <p:sp>
        <p:nvSpPr>
          <p:cNvPr id="890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p:cNvSpPr>
            <a:spLocks noChangeShapeType="1"/>
          </p:cNvSpPr>
          <p:nvPr/>
        </p:nvSpPr>
        <p:spPr bwMode="auto">
          <a:xfrm flipH="1" flipV="1">
            <a:off x="1993673" y="5092928"/>
            <a:ext cx="575355" cy="8070"/>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8"/>
          <p:cNvSpPr txBox="1">
            <a:spLocks noChangeArrowheads="1"/>
          </p:cNvSpPr>
          <p:nvPr/>
        </p:nvSpPr>
        <p:spPr bwMode="auto">
          <a:xfrm>
            <a:off x="2612255" y="4847581"/>
            <a:ext cx="71526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smtClean="0">
                <a:solidFill>
                  <a:srgbClr val="008000"/>
                </a:solidFill>
              </a:rPr>
              <a:t>Mar</a:t>
            </a:r>
            <a:endParaRPr lang="en-US" altLang="en-US" sz="2400" dirty="0">
              <a:solidFill>
                <a:srgbClr val="008000"/>
              </a:solidFill>
            </a:endParaRPr>
          </a:p>
        </p:txBody>
      </p:sp>
      <p:sp>
        <p:nvSpPr>
          <p:cNvPr id="13" name="Line 7"/>
          <p:cNvSpPr>
            <a:spLocks noChangeShapeType="1"/>
          </p:cNvSpPr>
          <p:nvPr/>
        </p:nvSpPr>
        <p:spPr bwMode="auto">
          <a:xfrm>
            <a:off x="3371057" y="5104040"/>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1488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0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0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animBg="1"/>
      <p:bldP spid="89095" grpId="0" animBg="1"/>
      <p:bldP spid="89096" grpId="0" animBg="1"/>
      <p:bldP spid="89097" grpId="0" animBg="1"/>
      <p:bldP spid="89098"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4600"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Text Box 8"/>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7247 eV</a:t>
            </a:r>
          </a:p>
        </p:txBody>
      </p:sp>
    </p:spTree>
    <p:extLst>
      <p:ext uri="{BB962C8B-B14F-4D97-AF65-F5344CB8AC3E}">
        <p14:creationId xmlns:p14="http://schemas.microsoft.com/office/powerpoint/2010/main" val="10688815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5624"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39"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7235 eV</a:t>
            </a:r>
          </a:p>
        </p:txBody>
      </p:sp>
    </p:spTree>
    <p:extLst>
      <p:ext uri="{BB962C8B-B14F-4D97-AF65-F5344CB8AC3E}">
        <p14:creationId xmlns:p14="http://schemas.microsoft.com/office/powerpoint/2010/main" val="211634449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0"/>
            <a:ext cx="7772400" cy="1143000"/>
          </a:xfrm>
        </p:spPr>
        <p:txBody>
          <a:bodyPr/>
          <a:lstStyle/>
          <a:p>
            <a:pPr eaLnBrk="1" hangingPunct="1"/>
            <a:r>
              <a:rPr lang="en-US" altLang="en-US" sz="5400" smtClean="0"/>
              <a:t>Detector calibration</a:t>
            </a:r>
          </a:p>
        </p:txBody>
      </p:sp>
      <p:sp>
        <p:nvSpPr>
          <p:cNvPr id="92163" name="Line 4"/>
          <p:cNvSpPr>
            <a:spLocks noChangeShapeType="1"/>
          </p:cNvSpPr>
          <p:nvPr/>
        </p:nvSpPr>
        <p:spPr bwMode="auto">
          <a:xfrm>
            <a:off x="7502525" y="5273675"/>
            <a:ext cx="0" cy="2762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2164"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6648"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5"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7223 eV</a:t>
            </a:r>
          </a:p>
        </p:txBody>
      </p:sp>
    </p:spTree>
    <p:extLst>
      <p:ext uri="{BB962C8B-B14F-4D97-AF65-F5344CB8AC3E}">
        <p14:creationId xmlns:p14="http://schemas.microsoft.com/office/powerpoint/2010/main" val="7705168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7171"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200"/>
              <a:t>140-fold multiplicity: 16 crystals,  360° each,  inverse beam,   7235 eV</a:t>
            </a:r>
          </a:p>
        </p:txBody>
      </p:sp>
      <p:sp>
        <p:nvSpPr>
          <p:cNvPr id="2" name="Oval 1"/>
          <p:cNvSpPr/>
          <p:nvPr/>
        </p:nvSpPr>
        <p:spPr>
          <a:xfrm>
            <a:off x="3642610" y="1154243"/>
            <a:ext cx="1049311" cy="5246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509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smtClean="0"/>
              <a:t>20%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23" name="TextBox 22"/>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4" name="TextBox 23"/>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5" name="TextBox 24"/>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6" name="TextBox 25"/>
          <p:cNvSpPr txBox="1"/>
          <p:nvPr/>
        </p:nvSpPr>
        <p:spPr>
          <a:xfrm>
            <a:off x="5467996" y="6371317"/>
            <a:ext cx="932803" cy="369332"/>
          </a:xfrm>
          <a:prstGeom prst="rect">
            <a:avLst/>
          </a:prstGeom>
          <a:noFill/>
        </p:spPr>
        <p:txBody>
          <a:bodyPr wrap="square" rtlCol="0">
            <a:spAutoFit/>
          </a:bodyPr>
          <a:lstStyle/>
          <a:p>
            <a:r>
              <a:rPr lang="en-US" b="1" dirty="0" smtClean="0"/>
              <a:t>22%</a:t>
            </a:r>
            <a:endParaRPr lang="en-US" b="1" dirty="0"/>
          </a:p>
        </p:txBody>
      </p:sp>
    </p:spTree>
    <p:extLst>
      <p:ext uri="{BB962C8B-B14F-4D97-AF65-F5344CB8AC3E}">
        <p14:creationId xmlns:p14="http://schemas.microsoft.com/office/powerpoint/2010/main" val="3243807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7"/>
                                        </p:tgtEl>
                                        <p:attrNameLst>
                                          <p:attrName>style.color</p:attrName>
                                        </p:attrNameLst>
                                      </p:cBhvr>
                                      <p:to>
                                        <a:srgbClr val="1C1C1C"/>
                                      </p:to>
                                    </p:animClr>
                                    <p:animClr clrSpc="rgb" dir="cw">
                                      <p:cBhvr>
                                        <p:cTn id="13" dur="500" fill="hold"/>
                                        <p:tgtEl>
                                          <p:spTgt spid="7"/>
                                        </p:tgtEl>
                                        <p:attrNameLst>
                                          <p:attrName>fillcolor</p:attrName>
                                        </p:attrNameLst>
                                      </p:cBhvr>
                                      <p:to>
                                        <a:srgbClr val="1C1C1C"/>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6"/>
                                        </p:tgtEl>
                                        <p:attrNameLst>
                                          <p:attrName>fillcolor</p:attrName>
                                        </p:attrNameLst>
                                      </p:cBhvr>
                                      <p:to>
                                        <a:srgbClr val="808080"/>
                                      </p:to>
                                    </p:animClr>
                                    <p:set>
                                      <p:cBhvr>
                                        <p:cTn id="30" dur="500" fill="hold"/>
                                        <p:tgtEl>
                                          <p:spTgt spid="6"/>
                                        </p:tgtEl>
                                        <p:attrNameLst>
                                          <p:attrName>fill.type</p:attrName>
                                        </p:attrNameLst>
                                      </p:cBhvr>
                                      <p:to>
                                        <p:strVal val="solid"/>
                                      </p:to>
                                    </p:set>
                                    <p:set>
                                      <p:cBhvr>
                                        <p:cTn id="31" dur="500" fill="hold"/>
                                        <p:tgtEl>
                                          <p:spTgt spid="6"/>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21" grpId="0"/>
      <p:bldP spid="22"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8196"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18 </a:t>
            </a:r>
            <a:r>
              <a:rPr lang="el-GR" altLang="en-US" sz="2800"/>
              <a:t>σ</a:t>
            </a:r>
            <a:endParaRPr lang="en-US" altLang="en-US" sz="2800" baseline="-25000"/>
          </a:p>
        </p:txBody>
      </p:sp>
      <p:sp>
        <p:nvSpPr>
          <p:cNvPr id="8197"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Tom Peat &amp; Janet Newman</a:t>
            </a:r>
          </a:p>
        </p:txBody>
      </p:sp>
      <p:sp>
        <p:nvSpPr>
          <p:cNvPr id="8198"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16 </a:t>
            </a:r>
            <a:r>
              <a:rPr lang="el-GR" altLang="en-US" sz="2800"/>
              <a:t>σ</a:t>
            </a:r>
            <a:endParaRPr lang="en-US" altLang="en-US" sz="2800" baseline="-25000"/>
          </a:p>
        </p:txBody>
      </p:sp>
    </p:spTree>
    <p:extLst>
      <p:ext uri="{BB962C8B-B14F-4D97-AF65-F5344CB8AC3E}">
        <p14:creationId xmlns:p14="http://schemas.microsoft.com/office/powerpoint/2010/main" val="295684245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9220"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15</a:t>
            </a:r>
            <a:r>
              <a:rPr lang="el-GR" altLang="en-US" sz="2800"/>
              <a:t>σ </a:t>
            </a:r>
            <a:r>
              <a:rPr lang="en-US" altLang="en-US" sz="2800"/>
              <a:t>= PO</a:t>
            </a:r>
            <a:r>
              <a:rPr lang="en-US" altLang="en-US" sz="2800" baseline="-25000"/>
              <a:t>4</a:t>
            </a:r>
          </a:p>
        </p:txBody>
      </p:sp>
      <p:sp>
        <p:nvSpPr>
          <p:cNvPr id="9221"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Tom Peat &amp; Janet </a:t>
            </a:r>
            <a:r>
              <a:rPr lang="en-US" altLang="en-US" dirty="0" smtClean="0"/>
              <a:t>Newman</a:t>
            </a:r>
            <a:endParaRPr lang="en-US" altLang="en-US" dirty="0"/>
          </a:p>
        </p:txBody>
      </p:sp>
    </p:spTree>
    <p:extLst>
      <p:ext uri="{BB962C8B-B14F-4D97-AF65-F5344CB8AC3E}">
        <p14:creationId xmlns:p14="http://schemas.microsoft.com/office/powerpoint/2010/main" val="267011195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0244" name="TextBox 5"/>
          <p:cNvSpPr txBox="1">
            <a:spLocks noChangeArrowheads="1"/>
          </p:cNvSpPr>
          <p:nvPr/>
        </p:nvSpPr>
        <p:spPr bwMode="auto">
          <a:xfrm>
            <a:off x="3435350" y="4605338"/>
            <a:ext cx="2904962" cy="52322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t>~2</a:t>
            </a:r>
            <a:r>
              <a:rPr lang="el-GR" altLang="en-US" sz="2800" dirty="0"/>
              <a:t>σ</a:t>
            </a:r>
            <a:r>
              <a:rPr lang="en-US" altLang="en-US" sz="2800" dirty="0"/>
              <a:t> = </a:t>
            </a:r>
            <a:r>
              <a:rPr lang="en-US" altLang="en-US" sz="2800" dirty="0" smtClean="0"/>
              <a:t>Mg or Na?</a:t>
            </a:r>
            <a:endParaRPr lang="en-US" altLang="en-US" sz="2800" dirty="0"/>
          </a:p>
        </p:txBody>
      </p:sp>
      <p:sp>
        <p:nvSpPr>
          <p:cNvPr id="10245"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Tom Peat &amp; Janet </a:t>
            </a:r>
            <a:r>
              <a:rPr lang="en-US" altLang="en-US" dirty="0" smtClean="0"/>
              <a:t>Newman</a:t>
            </a:r>
            <a:endParaRPr lang="en-US" altLang="en-US" dirty="0"/>
          </a:p>
        </p:txBody>
      </p:sp>
    </p:spTree>
    <p:extLst>
      <p:ext uri="{BB962C8B-B14F-4D97-AF65-F5344CB8AC3E}">
        <p14:creationId xmlns:p14="http://schemas.microsoft.com/office/powerpoint/2010/main" val="180460997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1268" name="TextBox 6"/>
          <p:cNvSpPr txBox="1">
            <a:spLocks noChangeArrowheads="1"/>
          </p:cNvSpPr>
          <p:nvPr/>
        </p:nvSpPr>
        <p:spPr bwMode="auto">
          <a:xfrm>
            <a:off x="3422650" y="4713288"/>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t>8.2</a:t>
            </a:r>
            <a:r>
              <a:rPr lang="el-GR" altLang="en-US" sz="2800" dirty="0"/>
              <a:t>σ</a:t>
            </a:r>
            <a:r>
              <a:rPr lang="en-US" altLang="en-US" sz="2800" dirty="0"/>
              <a:t> = </a:t>
            </a:r>
            <a:r>
              <a:rPr lang="en-US" altLang="en-US" sz="2800" dirty="0" smtClean="0"/>
              <a:t>Na</a:t>
            </a:r>
            <a:endParaRPr lang="en-US" altLang="en-US" sz="2800" dirty="0"/>
          </a:p>
        </p:txBody>
      </p:sp>
      <p:sp>
        <p:nvSpPr>
          <p:cNvPr id="1126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DELFAN residual anomalous difference</a:t>
            </a:r>
          </a:p>
          <a:p>
            <a:pPr algn="r" eaLnBrk="1" hangingPunct="1"/>
            <a:r>
              <a:rPr lang="en-US" altLang="en-US" dirty="0"/>
              <a:t>data Courtesy of </a:t>
            </a:r>
            <a:r>
              <a:rPr lang="en-US" altLang="en-US" dirty="0" smtClean="0"/>
              <a:t>Tom Peat &amp; Janet Newman</a:t>
            </a:r>
            <a:endParaRPr lang="en-US" altLang="en-US" dirty="0"/>
          </a:p>
        </p:txBody>
      </p:sp>
      <p:sp>
        <p:nvSpPr>
          <p:cNvPr id="2" name="Rectangle 1"/>
          <p:cNvSpPr/>
          <p:nvPr/>
        </p:nvSpPr>
        <p:spPr>
          <a:xfrm>
            <a:off x="5721350" y="2609507"/>
            <a:ext cx="3422650" cy="2308324"/>
          </a:xfrm>
          <a:prstGeom prst="rect">
            <a:avLst/>
          </a:prstGeom>
          <a:solidFill>
            <a:schemeClr val="bg1"/>
          </a:solidFill>
        </p:spPr>
        <p:txBody>
          <a:bodyPr wrap="square">
            <a:spAutoFit/>
          </a:bodyPr>
          <a:lstStyle/>
          <a:p>
            <a:r>
              <a:rPr lang="en-US" sz="3600" b="1" dirty="0" smtClean="0"/>
              <a:t>10 </a:t>
            </a:r>
            <a:r>
              <a:rPr lang="el-GR" sz="3600" b="1" dirty="0" smtClean="0"/>
              <a:t>σ</a:t>
            </a:r>
            <a:r>
              <a:rPr lang="en-US" sz="3600" b="1" dirty="0" smtClean="0"/>
              <a:t> is enough for phasing!</a:t>
            </a:r>
          </a:p>
          <a:p>
            <a:endParaRPr lang="en-US" dirty="0" smtClean="0"/>
          </a:p>
          <a:p>
            <a:r>
              <a:rPr lang="en-US" dirty="0" err="1" smtClean="0"/>
              <a:t>Bunkoczi</a:t>
            </a:r>
            <a:r>
              <a:rPr lang="en-US" dirty="0" smtClean="0"/>
              <a:t> </a:t>
            </a:r>
            <a:r>
              <a:rPr lang="en-US" i="1" dirty="0" smtClean="0"/>
              <a:t>et al. </a:t>
            </a:r>
            <a:r>
              <a:rPr lang="en-US" dirty="0" smtClean="0"/>
              <a:t>(2015)."weak</a:t>
            </a:r>
            <a:r>
              <a:rPr lang="en-US" dirty="0"/>
              <a:t>, single-wavelength </a:t>
            </a:r>
            <a:r>
              <a:rPr lang="en-US" dirty="0" smtClean="0"/>
              <a:t>anomalous", </a:t>
            </a:r>
            <a:r>
              <a:rPr lang="en-US" i="1" dirty="0"/>
              <a:t>Nat. Meth.</a:t>
            </a:r>
            <a:r>
              <a:rPr lang="en-US" dirty="0"/>
              <a:t> </a:t>
            </a:r>
            <a:r>
              <a:rPr lang="en-US" b="1" dirty="0"/>
              <a:t>12</a:t>
            </a:r>
            <a:r>
              <a:rPr lang="en-US" dirty="0"/>
              <a:t>, 127-130. </a:t>
            </a:r>
          </a:p>
        </p:txBody>
      </p:sp>
    </p:spTree>
    <p:extLst>
      <p:ext uri="{BB962C8B-B14F-4D97-AF65-F5344CB8AC3E}">
        <p14:creationId xmlns:p14="http://schemas.microsoft.com/office/powerpoint/2010/main" val="1039569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121859" name="TextBox 5"/>
          <p:cNvSpPr txBox="1">
            <a:spLocks noChangeArrowheads="1"/>
          </p:cNvSpPr>
          <p:nvPr/>
        </p:nvSpPr>
        <p:spPr bwMode="auto">
          <a:xfrm>
            <a:off x="304800" y="6019800"/>
            <a:ext cx="34002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solidFill>
                  <a:srgbClr val="000000"/>
                </a:solidFill>
                <a:latin typeface="+mn-lt"/>
                <a:cs typeface="Arial" pitchFamily="34" charset="0"/>
              </a:rPr>
              <a:t>RH 84.2% vs 71.9%</a:t>
            </a:r>
          </a:p>
        </p:txBody>
      </p:sp>
      <p:sp>
        <p:nvSpPr>
          <p:cNvPr id="8" name="Rectangle 7"/>
          <p:cNvSpPr>
            <a:spLocks noChangeArrowheads="1"/>
          </p:cNvSpPr>
          <p:nvPr/>
        </p:nvSpPr>
        <p:spPr bwMode="auto">
          <a:xfrm>
            <a:off x="6781800" y="6049963"/>
            <a:ext cx="2178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0000"/>
                </a:solidFill>
                <a:latin typeface="+mn-lt"/>
                <a:cs typeface="Arial" pitchFamily="34" charset="0"/>
              </a:rPr>
              <a:t>R</a:t>
            </a:r>
            <a:r>
              <a:rPr lang="en-US" altLang="en-US" sz="2800" baseline="-25000">
                <a:solidFill>
                  <a:srgbClr val="000000"/>
                </a:solidFill>
                <a:latin typeface="+mn-lt"/>
                <a:cs typeface="Arial" pitchFamily="34" charset="0"/>
              </a:rPr>
              <a:t>iso</a:t>
            </a:r>
            <a:r>
              <a:rPr lang="en-US" altLang="en-US" sz="2800">
                <a:solidFill>
                  <a:srgbClr val="000000"/>
                </a:solidFill>
                <a:latin typeface="+mn-lt"/>
                <a:cs typeface="Arial" pitchFamily="34" charset="0"/>
              </a:rPr>
              <a:t> = 44.5%</a:t>
            </a:r>
          </a:p>
        </p:txBody>
      </p:sp>
      <p:sp>
        <p:nvSpPr>
          <p:cNvPr id="10" name="Rectangle 9"/>
          <p:cNvSpPr>
            <a:spLocks noChangeArrowheads="1"/>
          </p:cNvSpPr>
          <p:nvPr/>
        </p:nvSpPr>
        <p:spPr bwMode="auto">
          <a:xfrm>
            <a:off x="3671888" y="6049963"/>
            <a:ext cx="2690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solidFill>
                  <a:srgbClr val="000000"/>
                </a:solidFill>
                <a:latin typeface="+mn-lt"/>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1863" name="Title 1"/>
          <p:cNvSpPr>
            <a:spLocks noGrp="1"/>
          </p:cNvSpPr>
          <p:nvPr>
            <p:ph type="title"/>
          </p:nvPr>
        </p:nvSpPr>
        <p:spPr>
          <a:xfrm>
            <a:off x="457200" y="0"/>
            <a:ext cx="8229600" cy="1143000"/>
          </a:xfrm>
        </p:spPr>
        <p:txBody>
          <a:bodyPr/>
          <a:lstStyle/>
          <a:p>
            <a:pPr eaLnBrk="1" hangingPunct="1"/>
            <a:r>
              <a:rPr lang="en-US" altLang="en-US" dirty="0" smtClean="0"/>
              <a:t>Non-isomorphism in lysozyme</a:t>
            </a:r>
          </a:p>
        </p:txBody>
      </p:sp>
      <p:sp>
        <p:nvSpPr>
          <p:cNvPr id="2" name="TextBox 1"/>
          <p:cNvSpPr txBox="1"/>
          <p:nvPr/>
        </p:nvSpPr>
        <p:spPr>
          <a:xfrm>
            <a:off x="7884827" y="1154243"/>
            <a:ext cx="673582" cy="830997"/>
          </a:xfrm>
          <a:prstGeom prst="rect">
            <a:avLst/>
          </a:prstGeom>
          <a:noFill/>
        </p:spPr>
        <p:txBody>
          <a:bodyPr wrap="none" rtlCol="0">
            <a:spAutoFit/>
          </a:bodyPr>
          <a:lstStyle/>
          <a:p>
            <a:r>
              <a:rPr lang="en-US" sz="1600" dirty="0" smtClean="0"/>
              <a:t>PDB:</a:t>
            </a:r>
          </a:p>
          <a:p>
            <a:r>
              <a:rPr lang="en-US" sz="1600" dirty="0" smtClean="0"/>
              <a:t>3aw6</a:t>
            </a:r>
          </a:p>
          <a:p>
            <a:r>
              <a:rPr lang="en-US" sz="1600" dirty="0" smtClean="0"/>
              <a:t>3aw7</a:t>
            </a:r>
            <a:endParaRPr lang="en-US" sz="1600" dirty="0"/>
          </a:p>
        </p:txBody>
      </p:sp>
      <p:sp>
        <p:nvSpPr>
          <p:cNvPr id="3" name="TextBox 2"/>
          <p:cNvSpPr txBox="1"/>
          <p:nvPr/>
        </p:nvSpPr>
        <p:spPr>
          <a:xfrm>
            <a:off x="6925455" y="5531371"/>
            <a:ext cx="1853392" cy="523220"/>
          </a:xfrm>
          <a:prstGeom prst="rect">
            <a:avLst/>
          </a:prstGeom>
          <a:noFill/>
        </p:spPr>
        <p:txBody>
          <a:bodyPr wrap="none" rtlCol="0">
            <a:spAutoFit/>
          </a:bodyPr>
          <a:lstStyle/>
          <a:p>
            <a:r>
              <a:rPr lang="en-US" sz="2800" dirty="0" err="1"/>
              <a:t>Δ</a:t>
            </a:r>
            <a:r>
              <a:rPr lang="en-US" sz="2800" dirty="0" err="1" smtClean="0"/>
              <a:t>a</a:t>
            </a:r>
            <a:r>
              <a:rPr lang="en-US" sz="2800" dirty="0" smtClean="0"/>
              <a:t> = 0.8%</a:t>
            </a:r>
            <a:endParaRPr lang="en-US" sz="2800" dirty="0"/>
          </a:p>
        </p:txBody>
      </p:sp>
    </p:spTree>
    <p:extLst>
      <p:ext uri="{BB962C8B-B14F-4D97-AF65-F5344CB8AC3E}">
        <p14:creationId xmlns:p14="http://schemas.microsoft.com/office/powerpoint/2010/main" val="338713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8" grpId="0"/>
      <p:bldP spid="10"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reeform 2"/>
          <p:cNvSpPr>
            <a:spLocks/>
          </p:cNvSpPr>
          <p:nvPr/>
        </p:nvSpPr>
        <p:spPr bwMode="auto">
          <a:xfrm>
            <a:off x="1244600" y="2125663"/>
            <a:ext cx="6616700" cy="2351087"/>
          </a:xfrm>
          <a:custGeom>
            <a:avLst/>
            <a:gdLst>
              <a:gd name="T0" fmla="*/ 509071563 w 4168"/>
              <a:gd name="T1" fmla="*/ 1139110383 h 1481"/>
              <a:gd name="T2" fmla="*/ 748487200 w 4168"/>
              <a:gd name="T3" fmla="*/ 304938048 h 1481"/>
              <a:gd name="T4" fmla="*/ 2147483647 w 4168"/>
              <a:gd name="T5" fmla="*/ 229333376 h 1481"/>
              <a:gd name="T6" fmla="*/ 2147483647 w 4168"/>
              <a:gd name="T7" fmla="*/ 267136506 h 1481"/>
              <a:gd name="T8" fmla="*/ 2147483647 w 4168"/>
              <a:gd name="T9" fmla="*/ 267136506 h 1481"/>
              <a:gd name="T10" fmla="*/ 2147483647 w 4168"/>
              <a:gd name="T11" fmla="*/ 224293065 h 1481"/>
              <a:gd name="T12" fmla="*/ 2147483647 w 4168"/>
              <a:gd name="T13" fmla="*/ 224293065 h 1481"/>
              <a:gd name="T14" fmla="*/ 2147483647 w 4168"/>
              <a:gd name="T15" fmla="*/ 204131819 h 1481"/>
              <a:gd name="T16" fmla="*/ 2147483647 w 4168"/>
              <a:gd name="T17" fmla="*/ 204131819 h 1481"/>
              <a:gd name="T18" fmla="*/ 2147483647 w 4168"/>
              <a:gd name="T19" fmla="*/ 163809328 h 1481"/>
              <a:gd name="T20" fmla="*/ 2147483647 w 4168"/>
              <a:gd name="T21" fmla="*/ 146169031 h 1481"/>
              <a:gd name="T22" fmla="*/ 2147483647 w 4168"/>
              <a:gd name="T23" fmla="*/ 163809328 h 1481"/>
              <a:gd name="T24" fmla="*/ 2147483647 w 4168"/>
              <a:gd name="T25" fmla="*/ 244454311 h 1481"/>
              <a:gd name="T26" fmla="*/ 2147483647 w 4168"/>
              <a:gd name="T27" fmla="*/ 1635580265 h 1481"/>
              <a:gd name="T28" fmla="*/ 2147483647 w 4168"/>
              <a:gd name="T29" fmla="*/ 2147483647 h 1481"/>
              <a:gd name="T30" fmla="*/ 2147483647 w 4168"/>
              <a:gd name="T31" fmla="*/ 2147483647 h 1481"/>
              <a:gd name="T32" fmla="*/ 2144653763 w 4168"/>
              <a:gd name="T33" fmla="*/ 2147483647 h 1481"/>
              <a:gd name="T34" fmla="*/ 272176875 w 4168"/>
              <a:gd name="T35" fmla="*/ 2147483647 h 1481"/>
              <a:gd name="T36" fmla="*/ 509071563 w 4168"/>
              <a:gd name="T37" fmla="*/ 1139110383 h 14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7" name="Freeform 3"/>
          <p:cNvSpPr>
            <a:spLocks/>
          </p:cNvSpPr>
          <p:nvPr/>
        </p:nvSpPr>
        <p:spPr bwMode="auto">
          <a:xfrm>
            <a:off x="1935163" y="2562225"/>
            <a:ext cx="5219700" cy="2727325"/>
          </a:xfrm>
          <a:custGeom>
            <a:avLst/>
            <a:gdLst>
              <a:gd name="T0" fmla="*/ 1005543138 w 3288"/>
              <a:gd name="T1" fmla="*/ 904736888 h 1718"/>
              <a:gd name="T2" fmla="*/ 1164312188 w 3288"/>
              <a:gd name="T3" fmla="*/ 763608138 h 1718"/>
              <a:gd name="T4" fmla="*/ 1242437825 w 3288"/>
              <a:gd name="T5" fmla="*/ 884575638 h 1718"/>
              <a:gd name="T6" fmla="*/ 1441529375 w 3288"/>
              <a:gd name="T7" fmla="*/ 922377188 h 1718"/>
              <a:gd name="T8" fmla="*/ 1522174375 w 3288"/>
              <a:gd name="T9" fmla="*/ 803930638 h 1718"/>
              <a:gd name="T10" fmla="*/ 1680945013 w 3288"/>
              <a:gd name="T11" fmla="*/ 922377188 h 1718"/>
              <a:gd name="T12" fmla="*/ 1839714063 w 3288"/>
              <a:gd name="T13" fmla="*/ 922377188 h 1718"/>
              <a:gd name="T14" fmla="*/ 2018645950 w 3288"/>
              <a:gd name="T15" fmla="*/ 982860938 h 1718"/>
              <a:gd name="T16" fmla="*/ 2116931250 w 3288"/>
              <a:gd name="T17" fmla="*/ 962699688 h 1718"/>
              <a:gd name="T18" fmla="*/ 2147483647 w 3288"/>
              <a:gd name="T19" fmla="*/ 922377188 h 1718"/>
              <a:gd name="T20" fmla="*/ 2147483647 w 3288"/>
              <a:gd name="T21" fmla="*/ 922377188 h 1718"/>
              <a:gd name="T22" fmla="*/ 2147483647 w 3288"/>
              <a:gd name="T23" fmla="*/ 962699688 h 1718"/>
              <a:gd name="T24" fmla="*/ 2147483647 w 3288"/>
              <a:gd name="T25" fmla="*/ 904736888 h 1718"/>
              <a:gd name="T26" fmla="*/ 2147483647 w 3288"/>
              <a:gd name="T27" fmla="*/ 844253138 h 1718"/>
              <a:gd name="T28" fmla="*/ 2147483647 w 3288"/>
              <a:gd name="T29" fmla="*/ 844253138 h 1718"/>
              <a:gd name="T30" fmla="*/ 2147483647 w 3288"/>
              <a:gd name="T31" fmla="*/ 982860938 h 1718"/>
              <a:gd name="T32" fmla="*/ 2147483647 w 3288"/>
              <a:gd name="T33" fmla="*/ 922377188 h 1718"/>
              <a:gd name="T34" fmla="*/ 2147483647 w 3288"/>
              <a:gd name="T35" fmla="*/ 1003022188 h 1718"/>
              <a:gd name="T36" fmla="*/ 2147483647 w 3288"/>
              <a:gd name="T37" fmla="*/ 942538438 h 1718"/>
              <a:gd name="T38" fmla="*/ 2147483647 w 3288"/>
              <a:gd name="T39" fmla="*/ 1003022188 h 1718"/>
              <a:gd name="T40" fmla="*/ 2147483647 w 3288"/>
              <a:gd name="T41" fmla="*/ 922377188 h 1718"/>
              <a:gd name="T42" fmla="*/ 2147483647 w 3288"/>
              <a:gd name="T43" fmla="*/ 962699688 h 1718"/>
              <a:gd name="T44" fmla="*/ 2147483647 w 3288"/>
              <a:gd name="T45" fmla="*/ 884575638 h 1718"/>
              <a:gd name="T46" fmla="*/ 2147483647 w 3288"/>
              <a:gd name="T47" fmla="*/ 962699688 h 1718"/>
              <a:gd name="T48" fmla="*/ 2147483647 w 3288"/>
              <a:gd name="T49" fmla="*/ 884575638 h 1718"/>
              <a:gd name="T50" fmla="*/ 2147483647 w 3288"/>
              <a:gd name="T51" fmla="*/ 922377188 h 1718"/>
              <a:gd name="T52" fmla="*/ 2147483647 w 3288"/>
              <a:gd name="T53" fmla="*/ 864414388 h 1718"/>
              <a:gd name="T54" fmla="*/ 2147483647 w 3288"/>
              <a:gd name="T55" fmla="*/ 922377188 h 1718"/>
              <a:gd name="T56" fmla="*/ 2147483647 w 3288"/>
              <a:gd name="T57" fmla="*/ 864414388 h 1718"/>
              <a:gd name="T58" fmla="*/ 2147483647 w 3288"/>
              <a:gd name="T59" fmla="*/ 904736888 h 1718"/>
              <a:gd name="T60" fmla="*/ 2147483647 w 3288"/>
              <a:gd name="T61" fmla="*/ 844253138 h 1718"/>
              <a:gd name="T62" fmla="*/ 2147483647 w 3288"/>
              <a:gd name="T63" fmla="*/ 884575638 h 1718"/>
              <a:gd name="T64" fmla="*/ 2147483647 w 3288"/>
              <a:gd name="T65" fmla="*/ 884575638 h 1718"/>
              <a:gd name="T66" fmla="*/ 2147483647 w 3288"/>
              <a:gd name="T67" fmla="*/ 864414388 h 1718"/>
              <a:gd name="T68" fmla="*/ 2147483647 w 3288"/>
              <a:gd name="T69" fmla="*/ 824091888 h 1718"/>
              <a:gd name="T70" fmla="*/ 2147483647 w 3288"/>
              <a:gd name="T71" fmla="*/ 486390950 h 1718"/>
              <a:gd name="T72" fmla="*/ 2147483647 w 3288"/>
              <a:gd name="T73" fmla="*/ 2147483647 h 1718"/>
              <a:gd name="T74" fmla="*/ 1063505938 w 3288"/>
              <a:gd name="T75" fmla="*/ 2147483647 h 1718"/>
              <a:gd name="T76" fmla="*/ 884575638 w 3288"/>
              <a:gd name="T77" fmla="*/ 962699688 h 17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8" name="Rectangle 4"/>
          <p:cNvSpPr>
            <a:spLocks noGrp="1" noChangeArrowheads="1"/>
          </p:cNvSpPr>
          <p:nvPr>
            <p:ph type="title"/>
          </p:nvPr>
        </p:nvSpPr>
        <p:spPr>
          <a:xfrm>
            <a:off x="457200" y="33338"/>
            <a:ext cx="8229600" cy="1143000"/>
          </a:xfrm>
        </p:spPr>
        <p:txBody>
          <a:bodyPr/>
          <a:lstStyle/>
          <a:p>
            <a:pPr eaLnBrk="1" hangingPunct="1"/>
            <a:r>
              <a:rPr lang="en-US" altLang="en-US" smtClean="0"/>
              <a:t>plunge cooling</a:t>
            </a:r>
          </a:p>
        </p:txBody>
      </p:sp>
      <p:sp>
        <p:nvSpPr>
          <p:cNvPr id="251909" name="Freeform 5"/>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foam insulation</a:t>
            </a:r>
          </a:p>
        </p:txBody>
      </p:sp>
      <p:sp>
        <p:nvSpPr>
          <p:cNvPr id="2519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warm, moist air</a:t>
            </a:r>
          </a:p>
        </p:txBody>
      </p:sp>
      <p:sp>
        <p:nvSpPr>
          <p:cNvPr id="251999"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cold N</a:t>
            </a:r>
            <a:r>
              <a:rPr lang="en-US" altLang="en-US" sz="1800" baseline="-25000">
                <a:solidFill>
                  <a:srgbClr val="000000"/>
                </a:solidFill>
              </a:rPr>
              <a:t>2</a:t>
            </a:r>
          </a:p>
        </p:txBody>
      </p:sp>
      <p:sp>
        <p:nvSpPr>
          <p:cNvPr id="2520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sp>
        <p:nvSpPr>
          <p:cNvPr id="2520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993300"/>
                </a:solidFill>
              </a:rPr>
              <a:t>ice</a:t>
            </a:r>
            <a:endParaRPr lang="en-US" altLang="en-US" sz="1800" baseline="-25000">
              <a:solidFill>
                <a:srgbClr val="993300"/>
              </a:solidFill>
            </a:endParaRPr>
          </a:p>
        </p:txBody>
      </p:sp>
      <p:grpSp>
        <p:nvGrpSpPr>
          <p:cNvPr id="98402" name="Group 98"/>
          <p:cNvGrpSpPr>
            <a:grpSpLocks/>
          </p:cNvGrpSpPr>
          <p:nvPr/>
        </p:nvGrpSpPr>
        <p:grpSpPr bwMode="auto">
          <a:xfrm>
            <a:off x="-1071563" y="4995863"/>
            <a:ext cx="820738" cy="427037"/>
            <a:chOff x="445" y="1175"/>
            <a:chExt cx="517" cy="269"/>
          </a:xfrm>
        </p:grpSpPr>
        <p:sp>
          <p:nvSpPr>
            <p:cNvPr id="252003" name="Freeform 99"/>
            <p:cNvSpPr>
              <a:spLocks noChangeAspect="1"/>
            </p:cNvSpPr>
            <p:nvPr/>
          </p:nvSpPr>
          <p:spPr bwMode="auto">
            <a:xfrm rot="2166978" flipH="1">
              <a:off x="647" y="1293"/>
              <a:ext cx="315" cy="151"/>
            </a:xfrm>
            <a:custGeom>
              <a:avLst/>
              <a:gdLst>
                <a:gd name="T0" fmla="*/ 37 w 2552"/>
                <a:gd name="T1" fmla="*/ 6 h 1384"/>
                <a:gd name="T2" fmla="*/ 18 w 2552"/>
                <a:gd name="T3" fmla="*/ 15 h 1384"/>
                <a:gd name="T4" fmla="*/ 5 w 2552"/>
                <a:gd name="T5" fmla="*/ 14 h 1384"/>
                <a:gd name="T6" fmla="*/ 0 w 2552"/>
                <a:gd name="T7" fmla="*/ 7 h 1384"/>
                <a:gd name="T8" fmla="*/ 5 w 2552"/>
                <a:gd name="T9" fmla="*/ 2 h 1384"/>
                <a:gd name="T10" fmla="*/ 16 w 2552"/>
                <a:gd name="T11" fmla="*/ 0 h 1384"/>
                <a:gd name="T12" fmla="*/ 26 w 2552"/>
                <a:gd name="T13" fmla="*/ 4 h 1384"/>
                <a:gd name="T14" fmla="*/ 36 w 2552"/>
                <a:gd name="T15" fmla="*/ 7 h 1384"/>
                <a:gd name="T16" fmla="*/ 3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6" lon="20999996"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005" name="Freeform 101"/>
            <p:cNvSpPr>
              <a:spLocks/>
            </p:cNvSpPr>
            <p:nvPr/>
          </p:nvSpPr>
          <p:spPr bwMode="auto">
            <a:xfrm rot="2166978" flipH="1">
              <a:off x="445" y="1175"/>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06" name="Freeform 102"/>
            <p:cNvSpPr>
              <a:spLocks/>
            </p:cNvSpPr>
            <p:nvPr/>
          </p:nvSpPr>
          <p:spPr bwMode="auto">
            <a:xfrm rot="-8633022">
              <a:off x="454" y="1179"/>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4035329079"/>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reeform 2"/>
          <p:cNvSpPr>
            <a:spLocks/>
          </p:cNvSpPr>
          <p:nvPr/>
        </p:nvSpPr>
        <p:spPr bwMode="auto">
          <a:xfrm>
            <a:off x="1244600" y="2125663"/>
            <a:ext cx="6616700" cy="2351087"/>
          </a:xfrm>
          <a:custGeom>
            <a:avLst/>
            <a:gdLst>
              <a:gd name="T0" fmla="*/ 509071563 w 4168"/>
              <a:gd name="T1" fmla="*/ 1139110383 h 1481"/>
              <a:gd name="T2" fmla="*/ 748487200 w 4168"/>
              <a:gd name="T3" fmla="*/ 304938048 h 1481"/>
              <a:gd name="T4" fmla="*/ 2147483647 w 4168"/>
              <a:gd name="T5" fmla="*/ 229333376 h 1481"/>
              <a:gd name="T6" fmla="*/ 2147483647 w 4168"/>
              <a:gd name="T7" fmla="*/ 267136506 h 1481"/>
              <a:gd name="T8" fmla="*/ 2147483647 w 4168"/>
              <a:gd name="T9" fmla="*/ 267136506 h 1481"/>
              <a:gd name="T10" fmla="*/ 2147483647 w 4168"/>
              <a:gd name="T11" fmla="*/ 224293065 h 1481"/>
              <a:gd name="T12" fmla="*/ 2147483647 w 4168"/>
              <a:gd name="T13" fmla="*/ 224293065 h 1481"/>
              <a:gd name="T14" fmla="*/ 2147483647 w 4168"/>
              <a:gd name="T15" fmla="*/ 204131819 h 1481"/>
              <a:gd name="T16" fmla="*/ 2147483647 w 4168"/>
              <a:gd name="T17" fmla="*/ 204131819 h 1481"/>
              <a:gd name="T18" fmla="*/ 2147483647 w 4168"/>
              <a:gd name="T19" fmla="*/ 163809328 h 1481"/>
              <a:gd name="T20" fmla="*/ 2147483647 w 4168"/>
              <a:gd name="T21" fmla="*/ 146169031 h 1481"/>
              <a:gd name="T22" fmla="*/ 2147483647 w 4168"/>
              <a:gd name="T23" fmla="*/ 163809328 h 1481"/>
              <a:gd name="T24" fmla="*/ 2147483647 w 4168"/>
              <a:gd name="T25" fmla="*/ 244454311 h 1481"/>
              <a:gd name="T26" fmla="*/ 2147483647 w 4168"/>
              <a:gd name="T27" fmla="*/ 1635580265 h 1481"/>
              <a:gd name="T28" fmla="*/ 2147483647 w 4168"/>
              <a:gd name="T29" fmla="*/ 2147483647 h 1481"/>
              <a:gd name="T30" fmla="*/ 2147483647 w 4168"/>
              <a:gd name="T31" fmla="*/ 2147483647 h 1481"/>
              <a:gd name="T32" fmla="*/ 2144653763 w 4168"/>
              <a:gd name="T33" fmla="*/ 2147483647 h 1481"/>
              <a:gd name="T34" fmla="*/ 272176875 w 4168"/>
              <a:gd name="T35" fmla="*/ 2147483647 h 1481"/>
              <a:gd name="T36" fmla="*/ 509071563 w 4168"/>
              <a:gd name="T37" fmla="*/ 1139110383 h 14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cold N</a:t>
            </a:r>
            <a:r>
              <a:rPr lang="en-US" altLang="en-US" sz="1800" baseline="-25000">
                <a:solidFill>
                  <a:srgbClr val="000000"/>
                </a:solidFill>
              </a:rPr>
              <a:t>2</a:t>
            </a:r>
          </a:p>
        </p:txBody>
      </p:sp>
      <p:sp>
        <p:nvSpPr>
          <p:cNvPr id="252932" name="Freeform 4"/>
          <p:cNvSpPr>
            <a:spLocks/>
          </p:cNvSpPr>
          <p:nvPr/>
        </p:nvSpPr>
        <p:spPr bwMode="auto">
          <a:xfrm>
            <a:off x="1935163" y="2562225"/>
            <a:ext cx="5219700" cy="2727325"/>
          </a:xfrm>
          <a:custGeom>
            <a:avLst/>
            <a:gdLst>
              <a:gd name="T0" fmla="*/ 1005543138 w 3288"/>
              <a:gd name="T1" fmla="*/ 904736888 h 1718"/>
              <a:gd name="T2" fmla="*/ 1164312188 w 3288"/>
              <a:gd name="T3" fmla="*/ 763608138 h 1718"/>
              <a:gd name="T4" fmla="*/ 1242437825 w 3288"/>
              <a:gd name="T5" fmla="*/ 884575638 h 1718"/>
              <a:gd name="T6" fmla="*/ 1441529375 w 3288"/>
              <a:gd name="T7" fmla="*/ 922377188 h 1718"/>
              <a:gd name="T8" fmla="*/ 1522174375 w 3288"/>
              <a:gd name="T9" fmla="*/ 803930638 h 1718"/>
              <a:gd name="T10" fmla="*/ 1680945013 w 3288"/>
              <a:gd name="T11" fmla="*/ 922377188 h 1718"/>
              <a:gd name="T12" fmla="*/ 1839714063 w 3288"/>
              <a:gd name="T13" fmla="*/ 922377188 h 1718"/>
              <a:gd name="T14" fmla="*/ 2018645950 w 3288"/>
              <a:gd name="T15" fmla="*/ 982860938 h 1718"/>
              <a:gd name="T16" fmla="*/ 2116931250 w 3288"/>
              <a:gd name="T17" fmla="*/ 962699688 h 1718"/>
              <a:gd name="T18" fmla="*/ 2147483647 w 3288"/>
              <a:gd name="T19" fmla="*/ 922377188 h 1718"/>
              <a:gd name="T20" fmla="*/ 2147483647 w 3288"/>
              <a:gd name="T21" fmla="*/ 922377188 h 1718"/>
              <a:gd name="T22" fmla="*/ 2147483647 w 3288"/>
              <a:gd name="T23" fmla="*/ 962699688 h 1718"/>
              <a:gd name="T24" fmla="*/ 2147483647 w 3288"/>
              <a:gd name="T25" fmla="*/ 904736888 h 1718"/>
              <a:gd name="T26" fmla="*/ 2147483647 w 3288"/>
              <a:gd name="T27" fmla="*/ 844253138 h 1718"/>
              <a:gd name="T28" fmla="*/ 2147483647 w 3288"/>
              <a:gd name="T29" fmla="*/ 844253138 h 1718"/>
              <a:gd name="T30" fmla="*/ 2147483647 w 3288"/>
              <a:gd name="T31" fmla="*/ 982860938 h 1718"/>
              <a:gd name="T32" fmla="*/ 2147483647 w 3288"/>
              <a:gd name="T33" fmla="*/ 922377188 h 1718"/>
              <a:gd name="T34" fmla="*/ 2147483647 w 3288"/>
              <a:gd name="T35" fmla="*/ 1003022188 h 1718"/>
              <a:gd name="T36" fmla="*/ 2147483647 w 3288"/>
              <a:gd name="T37" fmla="*/ 942538438 h 1718"/>
              <a:gd name="T38" fmla="*/ 2147483647 w 3288"/>
              <a:gd name="T39" fmla="*/ 1003022188 h 1718"/>
              <a:gd name="T40" fmla="*/ 2147483647 w 3288"/>
              <a:gd name="T41" fmla="*/ 922377188 h 1718"/>
              <a:gd name="T42" fmla="*/ 2147483647 w 3288"/>
              <a:gd name="T43" fmla="*/ 962699688 h 1718"/>
              <a:gd name="T44" fmla="*/ 2147483647 w 3288"/>
              <a:gd name="T45" fmla="*/ 884575638 h 1718"/>
              <a:gd name="T46" fmla="*/ 2147483647 w 3288"/>
              <a:gd name="T47" fmla="*/ 962699688 h 1718"/>
              <a:gd name="T48" fmla="*/ 2147483647 w 3288"/>
              <a:gd name="T49" fmla="*/ 884575638 h 1718"/>
              <a:gd name="T50" fmla="*/ 2147483647 w 3288"/>
              <a:gd name="T51" fmla="*/ 922377188 h 1718"/>
              <a:gd name="T52" fmla="*/ 2147483647 w 3288"/>
              <a:gd name="T53" fmla="*/ 864414388 h 1718"/>
              <a:gd name="T54" fmla="*/ 2147483647 w 3288"/>
              <a:gd name="T55" fmla="*/ 922377188 h 1718"/>
              <a:gd name="T56" fmla="*/ 2147483647 w 3288"/>
              <a:gd name="T57" fmla="*/ 864414388 h 1718"/>
              <a:gd name="T58" fmla="*/ 2147483647 w 3288"/>
              <a:gd name="T59" fmla="*/ 904736888 h 1718"/>
              <a:gd name="T60" fmla="*/ 2147483647 w 3288"/>
              <a:gd name="T61" fmla="*/ 844253138 h 1718"/>
              <a:gd name="T62" fmla="*/ 2147483647 w 3288"/>
              <a:gd name="T63" fmla="*/ 884575638 h 1718"/>
              <a:gd name="T64" fmla="*/ 2147483647 w 3288"/>
              <a:gd name="T65" fmla="*/ 884575638 h 1718"/>
              <a:gd name="T66" fmla="*/ 2147483647 w 3288"/>
              <a:gd name="T67" fmla="*/ 864414388 h 1718"/>
              <a:gd name="T68" fmla="*/ 2147483647 w 3288"/>
              <a:gd name="T69" fmla="*/ 824091888 h 1718"/>
              <a:gd name="T70" fmla="*/ 2147483647 w 3288"/>
              <a:gd name="T71" fmla="*/ 486390950 h 1718"/>
              <a:gd name="T72" fmla="*/ 2147483647 w 3288"/>
              <a:gd name="T73" fmla="*/ 2147483647 h 1718"/>
              <a:gd name="T74" fmla="*/ 1063505938 w 3288"/>
              <a:gd name="T75" fmla="*/ 2147483647 h 1718"/>
              <a:gd name="T76" fmla="*/ 884575638 w 3288"/>
              <a:gd name="T77" fmla="*/ 962699688 h 17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Freeform 5"/>
          <p:cNvSpPr>
            <a:spLocks/>
          </p:cNvSpPr>
          <p:nvPr/>
        </p:nvSpPr>
        <p:spPr bwMode="auto">
          <a:xfrm>
            <a:off x="1935163" y="2035175"/>
            <a:ext cx="5205412" cy="3005138"/>
          </a:xfrm>
          <a:custGeom>
            <a:avLst/>
            <a:gdLst>
              <a:gd name="T0" fmla="*/ 1005541453 w 3279"/>
              <a:gd name="T1" fmla="*/ 670361674 h 1893"/>
              <a:gd name="T2" fmla="*/ 1164312076 w 3279"/>
              <a:gd name="T3" fmla="*/ 501511971 h 1893"/>
              <a:gd name="T4" fmla="*/ 1242436118 w 3279"/>
              <a:gd name="T5" fmla="*/ 645160107 h 1893"/>
              <a:gd name="T6" fmla="*/ 1441529237 w 3279"/>
              <a:gd name="T7" fmla="*/ 690522927 h 1893"/>
              <a:gd name="T8" fmla="*/ 1522174229 w 3279"/>
              <a:gd name="T9" fmla="*/ 549394154 h 1893"/>
              <a:gd name="T10" fmla="*/ 1680943264 w 3279"/>
              <a:gd name="T11" fmla="*/ 690522927 h 1893"/>
              <a:gd name="T12" fmla="*/ 1839713886 w 3279"/>
              <a:gd name="T13" fmla="*/ 690522927 h 1893"/>
              <a:gd name="T14" fmla="*/ 2018644169 w 3279"/>
              <a:gd name="T15" fmla="*/ 763608265 h 1893"/>
              <a:gd name="T16" fmla="*/ 2116931047 w 3279"/>
              <a:gd name="T17" fmla="*/ 738406698 h 1893"/>
              <a:gd name="T18" fmla="*/ 2147483647 w 3279"/>
              <a:gd name="T19" fmla="*/ 690522927 h 1893"/>
              <a:gd name="T20" fmla="*/ 2147483647 w 3279"/>
              <a:gd name="T21" fmla="*/ 690522927 h 1893"/>
              <a:gd name="T22" fmla="*/ 2147483647 w 3279"/>
              <a:gd name="T23" fmla="*/ 738406698 h 1893"/>
              <a:gd name="T24" fmla="*/ 2147483647 w 3279"/>
              <a:gd name="T25" fmla="*/ 670361674 h 1893"/>
              <a:gd name="T26" fmla="*/ 2147483647 w 3279"/>
              <a:gd name="T27" fmla="*/ 597277924 h 1893"/>
              <a:gd name="T28" fmla="*/ 2147483647 w 3279"/>
              <a:gd name="T29" fmla="*/ 597277924 h 1893"/>
              <a:gd name="T30" fmla="*/ 2147483647 w 3279"/>
              <a:gd name="T31" fmla="*/ 763608265 h 1893"/>
              <a:gd name="T32" fmla="*/ 2147483647 w 3279"/>
              <a:gd name="T33" fmla="*/ 690522927 h 1893"/>
              <a:gd name="T34" fmla="*/ 2147483647 w 3279"/>
              <a:gd name="T35" fmla="*/ 788809831 h 1893"/>
              <a:gd name="T36" fmla="*/ 2147483647 w 3279"/>
              <a:gd name="T37" fmla="*/ 715724494 h 1893"/>
              <a:gd name="T38" fmla="*/ 2147483647 w 3279"/>
              <a:gd name="T39" fmla="*/ 788809831 h 1893"/>
              <a:gd name="T40" fmla="*/ 2147483647 w 3279"/>
              <a:gd name="T41" fmla="*/ 690522927 h 1893"/>
              <a:gd name="T42" fmla="*/ 2147483647 w 3279"/>
              <a:gd name="T43" fmla="*/ 738406698 h 1893"/>
              <a:gd name="T44" fmla="*/ 2147483647 w 3279"/>
              <a:gd name="T45" fmla="*/ 645160107 h 1893"/>
              <a:gd name="T46" fmla="*/ 2147483647 w 3279"/>
              <a:gd name="T47" fmla="*/ 738406698 h 1893"/>
              <a:gd name="T48" fmla="*/ 2147483647 w 3279"/>
              <a:gd name="T49" fmla="*/ 645160107 h 1893"/>
              <a:gd name="T50" fmla="*/ 2147483647 w 3279"/>
              <a:gd name="T51" fmla="*/ 690522927 h 1893"/>
              <a:gd name="T52" fmla="*/ 2147483647 w 3279"/>
              <a:gd name="T53" fmla="*/ 622479491 h 1893"/>
              <a:gd name="T54" fmla="*/ 2147483647 w 3279"/>
              <a:gd name="T55" fmla="*/ 690522927 h 1893"/>
              <a:gd name="T56" fmla="*/ 2147483647 w 3279"/>
              <a:gd name="T57" fmla="*/ 622479491 h 1893"/>
              <a:gd name="T58" fmla="*/ 2147483647 w 3279"/>
              <a:gd name="T59" fmla="*/ 670361674 h 1893"/>
              <a:gd name="T60" fmla="*/ 2147483647 w 3279"/>
              <a:gd name="T61" fmla="*/ 597277924 h 1893"/>
              <a:gd name="T62" fmla="*/ 2147483647 w 3279"/>
              <a:gd name="T63" fmla="*/ 645160107 h 1893"/>
              <a:gd name="T64" fmla="*/ 2147483647 w 3279"/>
              <a:gd name="T65" fmla="*/ 645160107 h 1893"/>
              <a:gd name="T66" fmla="*/ 2147483647 w 3279"/>
              <a:gd name="T67" fmla="*/ 622479491 h 1893"/>
              <a:gd name="T68" fmla="*/ 2147483647 w 3279"/>
              <a:gd name="T69" fmla="*/ 574595721 h 1893"/>
              <a:gd name="T70" fmla="*/ 2147483647 w 3279"/>
              <a:gd name="T71" fmla="*/ 2147483647 h 1893"/>
              <a:gd name="T72" fmla="*/ 1063505835 w 3279"/>
              <a:gd name="T73" fmla="*/ 2147483647 h 1893"/>
              <a:gd name="T74" fmla="*/ 884573965 w 3279"/>
              <a:gd name="T75" fmla="*/ 738406698 h 18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4" name="Rectangle 6"/>
          <p:cNvSpPr>
            <a:spLocks noGrp="1" noChangeArrowheads="1"/>
          </p:cNvSpPr>
          <p:nvPr>
            <p:ph type="title"/>
          </p:nvPr>
        </p:nvSpPr>
        <p:spPr>
          <a:xfrm>
            <a:off x="457200" y="33338"/>
            <a:ext cx="8229600" cy="1143000"/>
          </a:xfrm>
        </p:spPr>
        <p:txBody>
          <a:bodyPr/>
          <a:lstStyle/>
          <a:p>
            <a:pPr eaLnBrk="1" hangingPunct="1"/>
            <a:r>
              <a:rPr lang="en-US" altLang="en-US" smtClean="0"/>
              <a:t>plunge cooling</a:t>
            </a:r>
          </a:p>
        </p:txBody>
      </p:sp>
      <p:sp>
        <p:nvSpPr>
          <p:cNvPr id="252935" name="Freeform 7"/>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foam insulation</a:t>
            </a:r>
          </a:p>
        </p:txBody>
      </p:sp>
      <p:sp>
        <p:nvSpPr>
          <p:cNvPr id="2529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warm, moist air</a:t>
            </a:r>
          </a:p>
        </p:txBody>
      </p:sp>
      <p:sp>
        <p:nvSpPr>
          <p:cNvPr id="2530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sp>
        <p:nvSpPr>
          <p:cNvPr id="2530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993300"/>
                </a:solidFill>
              </a:rPr>
              <a:t>ice</a:t>
            </a:r>
            <a:endParaRPr lang="en-US" altLang="en-US" sz="1800" baseline="-25000">
              <a:solidFill>
                <a:srgbClr val="993300"/>
              </a:solidFill>
            </a:endParaRPr>
          </a:p>
        </p:txBody>
      </p:sp>
    </p:spTree>
    <p:extLst>
      <p:ext uri="{BB962C8B-B14F-4D97-AF65-F5344CB8AC3E}">
        <p14:creationId xmlns:p14="http://schemas.microsoft.com/office/powerpoint/2010/main" val="26281654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Freeform 2"/>
          <p:cNvSpPr>
            <a:spLocks/>
          </p:cNvSpPr>
          <p:nvPr/>
        </p:nvSpPr>
        <p:spPr bwMode="auto">
          <a:xfrm>
            <a:off x="1244600" y="1701800"/>
            <a:ext cx="6616700" cy="2774950"/>
          </a:xfrm>
          <a:custGeom>
            <a:avLst/>
            <a:gdLst>
              <a:gd name="T0" fmla="*/ 509071563 w 4168"/>
              <a:gd name="T1" fmla="*/ 1811993138 h 1748"/>
              <a:gd name="T2" fmla="*/ 748487200 w 4168"/>
              <a:gd name="T3" fmla="*/ 977820625 h 1748"/>
              <a:gd name="T4" fmla="*/ 1562496875 w 4168"/>
              <a:gd name="T5" fmla="*/ 441028138 h 1748"/>
              <a:gd name="T6" fmla="*/ 2147483647 w 4168"/>
              <a:gd name="T7" fmla="*/ 1035785013 h 1748"/>
              <a:gd name="T8" fmla="*/ 2147483647 w 4168"/>
              <a:gd name="T9" fmla="*/ 1275199063 h 1748"/>
              <a:gd name="T10" fmla="*/ 2147483647 w 4168"/>
              <a:gd name="T11" fmla="*/ 897175625 h 1748"/>
              <a:gd name="T12" fmla="*/ 2147483647 w 4168"/>
              <a:gd name="T13" fmla="*/ 897175625 h 1748"/>
              <a:gd name="T14" fmla="*/ 2147483647 w 4168"/>
              <a:gd name="T15" fmla="*/ 103327200 h 1748"/>
              <a:gd name="T16" fmla="*/ 2147483647 w 4168"/>
              <a:gd name="T17" fmla="*/ 282257500 h 1748"/>
              <a:gd name="T18" fmla="*/ 2147483647 w 4168"/>
              <a:gd name="T19" fmla="*/ 877014375 h 1748"/>
              <a:gd name="T20" fmla="*/ 2147483647 w 4168"/>
              <a:gd name="T21" fmla="*/ 262096250 h 1748"/>
              <a:gd name="T22" fmla="*/ 2147483647 w 4168"/>
              <a:gd name="T23" fmla="*/ 819051575 h 1748"/>
              <a:gd name="T24" fmla="*/ 2147483647 w 4168"/>
              <a:gd name="T25" fmla="*/ 836691875 h 1748"/>
              <a:gd name="T26" fmla="*/ 2147483647 w 4168"/>
              <a:gd name="T27" fmla="*/ 917336875 h 1748"/>
              <a:gd name="T28" fmla="*/ 2147483647 w 4168"/>
              <a:gd name="T29" fmla="*/ 2147483647 h 1748"/>
              <a:gd name="T30" fmla="*/ 2147483647 w 4168"/>
              <a:gd name="T31" fmla="*/ 2147483647 h 1748"/>
              <a:gd name="T32" fmla="*/ 2147483647 w 4168"/>
              <a:gd name="T33" fmla="*/ 2147483647 h 1748"/>
              <a:gd name="T34" fmla="*/ 2144653763 w 4168"/>
              <a:gd name="T35" fmla="*/ 2147483647 h 1748"/>
              <a:gd name="T36" fmla="*/ 272176875 w 4168"/>
              <a:gd name="T37" fmla="*/ 2147483647 h 1748"/>
              <a:gd name="T38" fmla="*/ 509071563 w 4168"/>
              <a:gd name="T39" fmla="*/ 1811993138 h 17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5" name="Freeform 3"/>
          <p:cNvSpPr>
            <a:spLocks/>
          </p:cNvSpPr>
          <p:nvPr/>
        </p:nvSpPr>
        <p:spPr bwMode="auto">
          <a:xfrm>
            <a:off x="1935163" y="2024063"/>
            <a:ext cx="5203825" cy="3041650"/>
          </a:xfrm>
          <a:custGeom>
            <a:avLst/>
            <a:gdLst>
              <a:gd name="T0" fmla="*/ 1005543138 w 3278"/>
              <a:gd name="T1" fmla="*/ 680442188 h 1916"/>
              <a:gd name="T2" fmla="*/ 1164312188 w 3278"/>
              <a:gd name="T3" fmla="*/ 509071563 h 1916"/>
              <a:gd name="T4" fmla="*/ 1242437825 w 3278"/>
              <a:gd name="T5" fmla="*/ 655240625 h 1916"/>
              <a:gd name="T6" fmla="*/ 1441529375 w 3278"/>
              <a:gd name="T7" fmla="*/ 700603438 h 1916"/>
              <a:gd name="T8" fmla="*/ 1522174375 w 3278"/>
              <a:gd name="T9" fmla="*/ 556955325 h 1916"/>
              <a:gd name="T10" fmla="*/ 1680945013 w 3278"/>
              <a:gd name="T11" fmla="*/ 700603438 h 1916"/>
              <a:gd name="T12" fmla="*/ 1839714063 w 3278"/>
              <a:gd name="T13" fmla="*/ 700603438 h 1916"/>
              <a:gd name="T14" fmla="*/ 2018645950 w 3278"/>
              <a:gd name="T15" fmla="*/ 773688763 h 1916"/>
              <a:gd name="T16" fmla="*/ 2147483647 w 3278"/>
              <a:gd name="T17" fmla="*/ 844253138 h 1916"/>
              <a:gd name="T18" fmla="*/ 2147483647 w 3278"/>
              <a:gd name="T19" fmla="*/ 607358450 h 1916"/>
              <a:gd name="T20" fmla="*/ 2147483647 w 3278"/>
              <a:gd name="T21" fmla="*/ 524192500 h 1916"/>
              <a:gd name="T22" fmla="*/ 2147483647 w 3278"/>
              <a:gd name="T23" fmla="*/ 700603438 h 1916"/>
              <a:gd name="T24" fmla="*/ 2147483647 w 3278"/>
              <a:gd name="T25" fmla="*/ 604837500 h 1916"/>
              <a:gd name="T26" fmla="*/ 2147483647 w 3278"/>
              <a:gd name="T27" fmla="*/ 725805000 h 1916"/>
              <a:gd name="T28" fmla="*/ 2147483647 w 3278"/>
              <a:gd name="T29" fmla="*/ 798890325 h 1916"/>
              <a:gd name="T30" fmla="*/ 2147483647 w 3278"/>
              <a:gd name="T31" fmla="*/ 700603438 h 1916"/>
              <a:gd name="T32" fmla="*/ 2147483647 w 3278"/>
              <a:gd name="T33" fmla="*/ 751006563 h 1916"/>
              <a:gd name="T34" fmla="*/ 2147483647 w 3278"/>
              <a:gd name="T35" fmla="*/ 655240625 h 1916"/>
              <a:gd name="T36" fmla="*/ 2147483647 w 3278"/>
              <a:gd name="T37" fmla="*/ 751006563 h 1916"/>
              <a:gd name="T38" fmla="*/ 2147483647 w 3278"/>
              <a:gd name="T39" fmla="*/ 655240625 h 1916"/>
              <a:gd name="T40" fmla="*/ 2147483647 w 3278"/>
              <a:gd name="T41" fmla="*/ 700603438 h 1916"/>
              <a:gd name="T42" fmla="*/ 2147483647 w 3278"/>
              <a:gd name="T43" fmla="*/ 630039063 h 1916"/>
              <a:gd name="T44" fmla="*/ 2147483647 w 3278"/>
              <a:gd name="T45" fmla="*/ 700603438 h 1916"/>
              <a:gd name="T46" fmla="*/ 2147483647 w 3278"/>
              <a:gd name="T47" fmla="*/ 630039063 h 1916"/>
              <a:gd name="T48" fmla="*/ 2147483647 w 3278"/>
              <a:gd name="T49" fmla="*/ 680442188 h 1916"/>
              <a:gd name="T50" fmla="*/ 2147483647 w 3278"/>
              <a:gd name="T51" fmla="*/ 607358450 h 1916"/>
              <a:gd name="T52" fmla="*/ 2147483647 w 3278"/>
              <a:gd name="T53" fmla="*/ 655240625 h 1916"/>
              <a:gd name="T54" fmla="*/ 2147483647 w 3278"/>
              <a:gd name="T55" fmla="*/ 655240625 h 1916"/>
              <a:gd name="T56" fmla="*/ 2147483647 w 3278"/>
              <a:gd name="T57" fmla="*/ 630039063 h 1916"/>
              <a:gd name="T58" fmla="*/ 2147483647 w 3278"/>
              <a:gd name="T59" fmla="*/ 582156888 h 1916"/>
              <a:gd name="T60" fmla="*/ 2147483647 w 3278"/>
              <a:gd name="T61" fmla="*/ 2147483647 h 1916"/>
              <a:gd name="T62" fmla="*/ 1063505938 w 3278"/>
              <a:gd name="T63" fmla="*/ 2147483647 h 1916"/>
              <a:gd name="T64" fmla="*/ 884575638 w 3278"/>
              <a:gd name="T65" fmla="*/ 751006563 h 19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6" name="Rectangle 4"/>
          <p:cNvSpPr>
            <a:spLocks noGrp="1" noChangeArrowheads="1"/>
          </p:cNvSpPr>
          <p:nvPr>
            <p:ph type="title"/>
          </p:nvPr>
        </p:nvSpPr>
        <p:spPr>
          <a:xfrm>
            <a:off x="457200" y="33338"/>
            <a:ext cx="8229600" cy="1143000"/>
          </a:xfrm>
        </p:spPr>
        <p:txBody>
          <a:bodyPr/>
          <a:lstStyle/>
          <a:p>
            <a:pPr eaLnBrk="1" hangingPunct="1"/>
            <a:r>
              <a:rPr lang="en-US" altLang="en-US" smtClean="0"/>
              <a:t>Warkentin method</a:t>
            </a:r>
          </a:p>
        </p:txBody>
      </p:sp>
      <p:sp>
        <p:nvSpPr>
          <p:cNvPr id="253957" name="Freeform 5"/>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foam insulation</a:t>
            </a:r>
          </a:p>
        </p:txBody>
      </p:sp>
      <p:sp>
        <p:nvSpPr>
          <p:cNvPr id="2539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grpSp>
        <p:nvGrpSpPr>
          <p:cNvPr id="100436" name="Group 84"/>
          <p:cNvGrpSpPr>
            <a:grpSpLocks/>
          </p:cNvGrpSpPr>
          <p:nvPr/>
        </p:nvGrpSpPr>
        <p:grpSpPr bwMode="auto">
          <a:xfrm>
            <a:off x="-1071563" y="4995863"/>
            <a:ext cx="820738" cy="427037"/>
            <a:chOff x="445" y="1175"/>
            <a:chExt cx="517" cy="269"/>
          </a:xfrm>
        </p:grpSpPr>
        <p:sp>
          <p:nvSpPr>
            <p:cNvPr id="254042" name="Freeform 85"/>
            <p:cNvSpPr>
              <a:spLocks noChangeAspect="1"/>
            </p:cNvSpPr>
            <p:nvPr/>
          </p:nvSpPr>
          <p:spPr bwMode="auto">
            <a:xfrm rot="2166978" flipH="1">
              <a:off x="647" y="1293"/>
              <a:ext cx="315" cy="151"/>
            </a:xfrm>
            <a:custGeom>
              <a:avLst/>
              <a:gdLst>
                <a:gd name="T0" fmla="*/ 37 w 2552"/>
                <a:gd name="T1" fmla="*/ 6 h 1384"/>
                <a:gd name="T2" fmla="*/ 18 w 2552"/>
                <a:gd name="T3" fmla="*/ 15 h 1384"/>
                <a:gd name="T4" fmla="*/ 5 w 2552"/>
                <a:gd name="T5" fmla="*/ 14 h 1384"/>
                <a:gd name="T6" fmla="*/ 0 w 2552"/>
                <a:gd name="T7" fmla="*/ 7 h 1384"/>
                <a:gd name="T8" fmla="*/ 5 w 2552"/>
                <a:gd name="T9" fmla="*/ 2 h 1384"/>
                <a:gd name="T10" fmla="*/ 16 w 2552"/>
                <a:gd name="T11" fmla="*/ 0 h 1384"/>
                <a:gd name="T12" fmla="*/ 26 w 2552"/>
                <a:gd name="T13" fmla="*/ 4 h 1384"/>
                <a:gd name="T14" fmla="*/ 36 w 2552"/>
                <a:gd name="T15" fmla="*/ 7 h 1384"/>
                <a:gd name="T16" fmla="*/ 3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3"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6" lon="20999996"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44" name="Freeform 87"/>
            <p:cNvSpPr>
              <a:spLocks/>
            </p:cNvSpPr>
            <p:nvPr/>
          </p:nvSpPr>
          <p:spPr bwMode="auto">
            <a:xfrm rot="2166978" flipH="1">
              <a:off x="445" y="1175"/>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5" name="Freeform 88"/>
            <p:cNvSpPr>
              <a:spLocks/>
            </p:cNvSpPr>
            <p:nvPr/>
          </p:nvSpPr>
          <p:spPr bwMode="auto">
            <a:xfrm rot="-8633022">
              <a:off x="454" y="1179"/>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4037"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Warkentin (2006) </a:t>
            </a:r>
            <a:r>
              <a:rPr lang="en-US" altLang="en-US" sz="1800" i="1">
                <a:solidFill>
                  <a:srgbClr val="000000"/>
                </a:solidFill>
              </a:rPr>
              <a:t>J. Appl. Crystallogr.</a:t>
            </a:r>
            <a:r>
              <a:rPr lang="en-US" altLang="en-US" sz="1800">
                <a:solidFill>
                  <a:srgbClr val="000000"/>
                </a:solidFill>
              </a:rPr>
              <a:t> </a:t>
            </a:r>
            <a:r>
              <a:rPr lang="en-US" altLang="en-US" sz="1800" b="1">
                <a:solidFill>
                  <a:srgbClr val="000000"/>
                </a:solidFill>
              </a:rPr>
              <a:t>39</a:t>
            </a:r>
            <a:r>
              <a:rPr lang="en-US" altLang="en-US" sz="1800">
                <a:solidFill>
                  <a:srgbClr val="000000"/>
                </a:solidFill>
              </a:rPr>
              <a:t>, 805-811. </a:t>
            </a:r>
          </a:p>
          <a:p>
            <a:pPr eaLnBrk="1" hangingPunct="1">
              <a:spcBef>
                <a:spcPct val="0"/>
              </a:spcBef>
              <a:buFontTx/>
              <a:buNone/>
            </a:pPr>
            <a:endParaRPr lang="en-US" altLang="en-US" sz="1800">
              <a:solidFill>
                <a:srgbClr val="000000"/>
              </a:solidFill>
            </a:endParaRPr>
          </a:p>
        </p:txBody>
      </p:sp>
      <p:sp>
        <p:nvSpPr>
          <p:cNvPr id="254038" name="Freeform 90"/>
          <p:cNvSpPr>
            <a:spLocks/>
          </p:cNvSpPr>
          <p:nvPr/>
        </p:nvSpPr>
        <p:spPr bwMode="auto">
          <a:xfrm>
            <a:off x="2617788" y="1114425"/>
            <a:ext cx="498475" cy="1084263"/>
          </a:xfrm>
          <a:custGeom>
            <a:avLst/>
            <a:gdLst>
              <a:gd name="T0" fmla="*/ 378023438 w 314"/>
              <a:gd name="T1" fmla="*/ 0 h 683"/>
              <a:gd name="T2" fmla="*/ 695563125 w 314"/>
              <a:gd name="T3" fmla="*/ 934979194 h 683"/>
              <a:gd name="T4" fmla="*/ 675401875 w 314"/>
              <a:gd name="T5" fmla="*/ 1650703899 h 683"/>
              <a:gd name="T6" fmla="*/ 0 w 314"/>
              <a:gd name="T7" fmla="*/ 1353325324 h 6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39" name="Freeform 91"/>
          <p:cNvSpPr>
            <a:spLocks/>
          </p:cNvSpPr>
          <p:nvPr/>
        </p:nvSpPr>
        <p:spPr bwMode="auto">
          <a:xfrm>
            <a:off x="3319463" y="1039813"/>
            <a:ext cx="939800" cy="773112"/>
          </a:xfrm>
          <a:custGeom>
            <a:avLst/>
            <a:gdLst>
              <a:gd name="T0" fmla="*/ 0 w 592"/>
              <a:gd name="T1" fmla="*/ 0 h 487"/>
              <a:gd name="T2" fmla="*/ 337700938 w 592"/>
              <a:gd name="T3" fmla="*/ 975299044 h 487"/>
              <a:gd name="T4" fmla="*/ 934978763 w 592"/>
              <a:gd name="T5" fmla="*/ 1154230816 h 487"/>
              <a:gd name="T6" fmla="*/ 1491932500 w 592"/>
              <a:gd name="T7" fmla="*/ 536792140 h 4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0" name="Freeform 92"/>
          <p:cNvSpPr>
            <a:spLocks/>
          </p:cNvSpPr>
          <p:nvPr/>
        </p:nvSpPr>
        <p:spPr bwMode="auto">
          <a:xfrm>
            <a:off x="3043238" y="1165225"/>
            <a:ext cx="333375" cy="1139825"/>
          </a:xfrm>
          <a:custGeom>
            <a:avLst/>
            <a:gdLst>
              <a:gd name="T0" fmla="*/ 0 w 210"/>
              <a:gd name="T1" fmla="*/ 0 h 718"/>
              <a:gd name="T2" fmla="*/ 458668438 w 210"/>
              <a:gd name="T3" fmla="*/ 1292840950 h 718"/>
              <a:gd name="T4" fmla="*/ 418345938 w 210"/>
              <a:gd name="T5" fmla="*/ 1809472188 h 718"/>
              <a:gd name="T6" fmla="*/ 0 60000 65536"/>
              <a:gd name="T7" fmla="*/ 0 60000 65536"/>
              <a:gd name="T8" fmla="*/ 0 60000 65536"/>
            </a:gdLst>
            <a:ahLst/>
            <a:cxnLst>
              <a:cxn ang="T6">
                <a:pos x="T0" y="T1"/>
              </a:cxn>
              <a:cxn ang="T7">
                <a:pos x="T2" y="T3"/>
              </a:cxn>
              <a:cxn ang="T8">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1" name="Freeform 93"/>
          <p:cNvSpPr>
            <a:spLocks/>
          </p:cNvSpPr>
          <p:nvPr/>
        </p:nvSpPr>
        <p:spPr bwMode="auto">
          <a:xfrm>
            <a:off x="3170238" y="1076325"/>
            <a:ext cx="1050925" cy="969963"/>
          </a:xfrm>
          <a:custGeom>
            <a:avLst/>
            <a:gdLst>
              <a:gd name="T0" fmla="*/ 0 w 449"/>
              <a:gd name="T1" fmla="*/ 0 h 555"/>
              <a:gd name="T2" fmla="*/ 602620056 w 449"/>
              <a:gd name="T3" fmla="*/ 1206483671 h 555"/>
              <a:gd name="T4" fmla="*/ 1512028291 w 449"/>
              <a:gd name="T5" fmla="*/ 1640207433 h 555"/>
              <a:gd name="T6" fmla="*/ 2147483647 w 449"/>
              <a:gd name="T7" fmla="*/ 1542466621 h 5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311290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t>Average over it</a:t>
            </a:r>
          </a:p>
          <a:p>
            <a:pPr marL="514350" indent="-514350">
              <a:lnSpc>
                <a:spcPct val="150000"/>
              </a:lnSpc>
              <a:buFont typeface="+mj-lt"/>
              <a:buAutoNum type="arabicPeriod"/>
            </a:pPr>
            <a:r>
              <a:rPr lang="en-US" sz="4000" dirty="0" smtClean="0">
                <a:solidFill>
                  <a:srgbClr val="C00000"/>
                </a:solidFill>
              </a:rPr>
              <a:t>Model it out</a:t>
            </a:r>
          </a:p>
          <a:p>
            <a:pPr marL="514350" indent="-514350">
              <a:lnSpc>
                <a:spcPct val="150000"/>
              </a:lnSpc>
              <a:buFont typeface="+mj-lt"/>
              <a:buAutoNum type="arabicPeriod"/>
            </a:pPr>
            <a:r>
              <a:rPr lang="en-US" sz="4000" dirty="0" smtClean="0"/>
              <a:t>go MAD</a:t>
            </a:r>
            <a:endParaRPr lang="en-US" sz="4000" dirty="0"/>
          </a:p>
        </p:txBody>
      </p:sp>
    </p:spTree>
    <p:extLst>
      <p:ext uri="{BB962C8B-B14F-4D97-AF65-F5344CB8AC3E}">
        <p14:creationId xmlns:p14="http://schemas.microsoft.com/office/powerpoint/2010/main" val="32437021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50440" y="837023"/>
            <a:ext cx="3976189" cy="369332"/>
          </a:xfrm>
          <a:prstGeom prst="rect">
            <a:avLst/>
          </a:prstGeom>
          <a:noFill/>
        </p:spPr>
        <p:txBody>
          <a:bodyPr wrap="square" rtlCol="0">
            <a:spAutoFit/>
          </a:bodyPr>
          <a:lstStyle/>
          <a:p>
            <a:r>
              <a:rPr lang="en-US" dirty="0" smtClean="0"/>
              <a:t>~3x10</a:t>
            </a:r>
            <a:r>
              <a:rPr lang="en-US" baseline="30000" dirty="0" smtClean="0"/>
              <a:t>5</a:t>
            </a:r>
            <a:r>
              <a:rPr lang="en-US" dirty="0" smtClean="0"/>
              <a:t> photon/pixel ratio vs smooth</a:t>
            </a:r>
          </a:p>
        </p:txBody>
      </p:sp>
      <p:sp>
        <p:nvSpPr>
          <p:cNvPr id="5" name="TextBox 4"/>
          <p:cNvSpPr txBox="1"/>
          <p:nvPr/>
        </p:nvSpPr>
        <p:spPr>
          <a:xfrm>
            <a:off x="7199087" y="5283200"/>
            <a:ext cx="986970" cy="954107"/>
          </a:xfrm>
          <a:prstGeom prst="rect">
            <a:avLst/>
          </a:prstGeom>
          <a:solidFill>
            <a:schemeClr val="bg1">
              <a:lumMod val="50000"/>
            </a:schemeClr>
          </a:solidFill>
        </p:spPr>
        <p:txBody>
          <a:bodyPr wrap="square" rtlCol="0">
            <a:spAutoFit/>
          </a:bodyPr>
          <a:lstStyle/>
          <a:p>
            <a:pPr algn="r"/>
            <a:r>
              <a:rPr lang="en-US" sz="2800" b="1" dirty="0" smtClean="0"/>
              <a:t>+1%</a:t>
            </a:r>
          </a:p>
          <a:p>
            <a:pPr algn="r"/>
            <a:r>
              <a:rPr lang="en-US" sz="2800" b="1" dirty="0" smtClean="0">
                <a:solidFill>
                  <a:schemeClr val="bg1"/>
                </a:solidFill>
              </a:rPr>
              <a:t>- 1%</a:t>
            </a:r>
            <a:endParaRPr lang="en-US" sz="2800" b="1" dirty="0">
              <a:solidFill>
                <a:schemeClr val="bg1"/>
              </a:solidFill>
            </a:endParaRPr>
          </a:p>
        </p:txBody>
      </p:sp>
      <p:sp>
        <p:nvSpPr>
          <p:cNvPr id="7"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flood field</a:t>
            </a:r>
            <a:endParaRPr lang="en-US" kern="0" dirty="0"/>
          </a:p>
        </p:txBody>
      </p:sp>
    </p:spTree>
    <p:extLst>
      <p:ext uri="{BB962C8B-B14F-4D97-AF65-F5344CB8AC3E}">
        <p14:creationId xmlns:p14="http://schemas.microsoft.com/office/powerpoint/2010/main" val="503795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5631542"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a:t>9</a:t>
            </a:r>
            <a:r>
              <a:rPr lang="en-US" b="1" dirty="0" smtClean="0"/>
              <a:t>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30%</a:t>
            </a:r>
          </a:p>
        </p:txBody>
      </p:sp>
      <p:cxnSp>
        <p:nvCxnSpPr>
          <p:cNvPr id="13" name="Straight Arrow Connector 12"/>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19" name="TextBox 18"/>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3" name="TextBox 22"/>
          <p:cNvSpPr txBox="1"/>
          <p:nvPr/>
        </p:nvSpPr>
        <p:spPr>
          <a:xfrm>
            <a:off x="7367685" y="6371317"/>
            <a:ext cx="861915" cy="369332"/>
          </a:xfrm>
          <a:prstGeom prst="rect">
            <a:avLst/>
          </a:prstGeom>
          <a:noFill/>
        </p:spPr>
        <p:txBody>
          <a:bodyPr wrap="square" rtlCol="0">
            <a:spAutoFit/>
          </a:bodyPr>
          <a:lstStyle/>
          <a:p>
            <a:r>
              <a:rPr lang="en-US" b="1" dirty="0" smtClean="0"/>
              <a:t>27.3%</a:t>
            </a:r>
            <a:endParaRPr lang="en-US" b="1" dirty="0"/>
          </a:p>
        </p:txBody>
      </p:sp>
      <p:sp>
        <p:nvSpPr>
          <p:cNvPr id="24" name="TextBox 23"/>
          <p:cNvSpPr txBox="1"/>
          <p:nvPr/>
        </p:nvSpPr>
        <p:spPr>
          <a:xfrm>
            <a:off x="5467996" y="6371317"/>
            <a:ext cx="932803" cy="369332"/>
          </a:xfrm>
          <a:prstGeom prst="rect">
            <a:avLst/>
          </a:prstGeom>
          <a:noFill/>
        </p:spPr>
        <p:txBody>
          <a:bodyPr wrap="square" rtlCol="0">
            <a:spAutoFit/>
          </a:bodyPr>
          <a:lstStyle/>
          <a:p>
            <a:r>
              <a:rPr lang="en-US" b="1" dirty="0" smtClean="0"/>
              <a:t>100%</a:t>
            </a:r>
            <a:endParaRPr lang="en-US" b="1" dirty="0"/>
          </a:p>
        </p:txBody>
      </p:sp>
      <p:cxnSp>
        <p:nvCxnSpPr>
          <p:cNvPr id="25" name="Straight Arrow Connector 24"/>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49383" y="6273184"/>
            <a:ext cx="1792957" cy="369332"/>
          </a:xfrm>
          <a:prstGeom prst="rect">
            <a:avLst/>
          </a:prstGeom>
          <a:noFill/>
        </p:spPr>
        <p:txBody>
          <a:bodyPr wrap="square" rtlCol="0">
            <a:spAutoFit/>
          </a:bodyPr>
          <a:lstStyle/>
          <a:p>
            <a:r>
              <a:rPr lang="en-US" b="1" dirty="0" smtClean="0"/>
              <a:t>Integral: 127.3</a:t>
            </a:r>
          </a:p>
        </p:txBody>
      </p:sp>
    </p:spTree>
    <p:extLst>
      <p:ext uri="{BB962C8B-B14F-4D97-AF65-F5344CB8AC3E}">
        <p14:creationId xmlns:p14="http://schemas.microsoft.com/office/powerpoint/2010/main" val="3163328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40404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7"/>
                                        </p:tgtEl>
                                        <p:attrNameLst>
                                          <p:attrName>style.color</p:attrName>
                                        </p:attrNameLst>
                                      </p:cBhvr>
                                      <p:to>
                                        <a:srgbClr val="777777"/>
                                      </p:to>
                                    </p:animClr>
                                    <p:animClr clrSpc="rgb" dir="cw">
                                      <p:cBhvr>
                                        <p:cTn id="23" dur="500" fill="hold"/>
                                        <p:tgtEl>
                                          <p:spTgt spid="7"/>
                                        </p:tgtEl>
                                        <p:attrNameLst>
                                          <p:attrName>fillcolor</p:attrName>
                                        </p:attrNameLst>
                                      </p:cBhvr>
                                      <p:to>
                                        <a:srgbClr val="777777"/>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23" grpId="0"/>
      <p:bldP spid="24"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pixels are 3D</a:t>
            </a:r>
            <a:endParaRPr lang="en-US" dirty="0"/>
          </a:p>
        </p:txBody>
      </p:sp>
      <p:sp>
        <p:nvSpPr>
          <p:cNvPr id="4" name="Rectangle 3"/>
          <p:cNvSpPr/>
          <p:nvPr/>
        </p:nvSpPr>
        <p:spPr>
          <a:xfrm>
            <a:off x="6455784" y="1752600"/>
            <a:ext cx="685800" cy="411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2866" y="1752600"/>
            <a:ext cx="1572768" cy="29260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1752600"/>
            <a:ext cx="466344" cy="2834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06432" y="1290935"/>
            <a:ext cx="979755" cy="461665"/>
          </a:xfrm>
          <a:prstGeom prst="rect">
            <a:avLst/>
          </a:prstGeom>
          <a:noFill/>
        </p:spPr>
        <p:txBody>
          <a:bodyPr wrap="none" rtlCol="0">
            <a:spAutoFit/>
          </a:bodyPr>
          <a:lstStyle/>
          <a:p>
            <a:r>
              <a:rPr lang="en-US" sz="2400" dirty="0" smtClean="0"/>
              <a:t>75</a:t>
            </a:r>
            <a:r>
              <a:rPr lang="en-US" sz="2400" dirty="0"/>
              <a:t> </a:t>
            </a:r>
            <a:r>
              <a:rPr lang="el-GR" sz="2400" dirty="0"/>
              <a:t>μ</a:t>
            </a:r>
            <a:r>
              <a:rPr lang="en-US" sz="2400" dirty="0"/>
              <a:t>m</a:t>
            </a:r>
          </a:p>
        </p:txBody>
      </p:sp>
      <p:sp>
        <p:nvSpPr>
          <p:cNvPr id="10" name="TextBox 9"/>
          <p:cNvSpPr txBox="1"/>
          <p:nvPr/>
        </p:nvSpPr>
        <p:spPr>
          <a:xfrm>
            <a:off x="3320130" y="1295400"/>
            <a:ext cx="1135247" cy="461665"/>
          </a:xfrm>
          <a:prstGeom prst="rect">
            <a:avLst/>
          </a:prstGeom>
          <a:noFill/>
        </p:spPr>
        <p:txBody>
          <a:bodyPr wrap="none" rtlCol="0">
            <a:spAutoFit/>
          </a:bodyPr>
          <a:lstStyle/>
          <a:p>
            <a:r>
              <a:rPr lang="en-US" sz="2400" dirty="0" smtClean="0"/>
              <a:t>172</a:t>
            </a:r>
            <a:r>
              <a:rPr lang="en-US" sz="2400" dirty="0"/>
              <a:t> </a:t>
            </a:r>
            <a:r>
              <a:rPr lang="el-GR" sz="2400" dirty="0"/>
              <a:t>μ</a:t>
            </a:r>
            <a:r>
              <a:rPr lang="en-US" sz="2400" dirty="0"/>
              <a:t>m</a:t>
            </a:r>
          </a:p>
        </p:txBody>
      </p:sp>
      <p:sp>
        <p:nvSpPr>
          <p:cNvPr id="11" name="TextBox 10"/>
          <p:cNvSpPr txBox="1"/>
          <p:nvPr/>
        </p:nvSpPr>
        <p:spPr>
          <a:xfrm>
            <a:off x="617353" y="1295400"/>
            <a:ext cx="979755" cy="461665"/>
          </a:xfrm>
          <a:prstGeom prst="rect">
            <a:avLst/>
          </a:prstGeom>
          <a:noFill/>
        </p:spPr>
        <p:txBody>
          <a:bodyPr wrap="none" rtlCol="0">
            <a:spAutoFit/>
          </a:bodyPr>
          <a:lstStyle/>
          <a:p>
            <a:r>
              <a:rPr lang="en-US" sz="2400" dirty="0" smtClean="0"/>
              <a:t>51 </a:t>
            </a:r>
            <a:r>
              <a:rPr lang="el-GR" sz="2400" dirty="0" smtClean="0"/>
              <a:t>μ</a:t>
            </a:r>
            <a:r>
              <a:rPr lang="en-US" sz="2400" dirty="0" smtClean="0"/>
              <a:t>m</a:t>
            </a:r>
            <a:endParaRPr lang="en-US" sz="2400" dirty="0"/>
          </a:p>
        </p:txBody>
      </p:sp>
      <p:sp>
        <p:nvSpPr>
          <p:cNvPr id="12" name="TextBox 11"/>
          <p:cNvSpPr txBox="1"/>
          <p:nvPr/>
        </p:nvSpPr>
        <p:spPr>
          <a:xfrm rot="16200000">
            <a:off x="-443275" y="2805476"/>
            <a:ext cx="1653017" cy="461665"/>
          </a:xfrm>
          <a:prstGeom prst="rect">
            <a:avLst/>
          </a:prstGeom>
          <a:noFill/>
        </p:spPr>
        <p:txBody>
          <a:bodyPr wrap="none" rtlCol="0">
            <a:spAutoFit/>
          </a:bodyPr>
          <a:lstStyle/>
          <a:p>
            <a:r>
              <a:rPr lang="en-US" sz="2400" dirty="0" smtClean="0"/>
              <a:t>31</a:t>
            </a:r>
            <a:r>
              <a:rPr lang="en-US" sz="2400" dirty="0"/>
              <a:t> </a:t>
            </a:r>
            <a:r>
              <a:rPr lang="el-GR" sz="2400" dirty="0"/>
              <a:t>μ</a:t>
            </a:r>
            <a:r>
              <a:rPr lang="en-US" sz="2400" dirty="0" smtClean="0"/>
              <a:t>m thick</a:t>
            </a:r>
            <a:endParaRPr lang="en-US" sz="2400" dirty="0"/>
          </a:p>
        </p:txBody>
      </p:sp>
      <p:sp>
        <p:nvSpPr>
          <p:cNvPr id="17" name="TextBox 16"/>
          <p:cNvSpPr txBox="1"/>
          <p:nvPr/>
        </p:nvSpPr>
        <p:spPr>
          <a:xfrm>
            <a:off x="3206055" y="4648200"/>
            <a:ext cx="1257075" cy="461665"/>
          </a:xfrm>
          <a:prstGeom prst="rect">
            <a:avLst/>
          </a:prstGeom>
          <a:noFill/>
        </p:spPr>
        <p:txBody>
          <a:bodyPr wrap="none" rtlCol="0">
            <a:spAutoFit/>
          </a:bodyPr>
          <a:lstStyle/>
          <a:p>
            <a:r>
              <a:rPr lang="en-US" sz="2400" dirty="0" smtClean="0"/>
              <a:t>26% loss</a:t>
            </a:r>
            <a:endParaRPr lang="en-US" sz="2400" dirty="0"/>
          </a:p>
        </p:txBody>
      </p:sp>
      <p:sp>
        <p:nvSpPr>
          <p:cNvPr id="18" name="TextBox 17"/>
          <p:cNvSpPr txBox="1"/>
          <p:nvPr/>
        </p:nvSpPr>
        <p:spPr>
          <a:xfrm>
            <a:off x="6458832" y="5791200"/>
            <a:ext cx="715260" cy="830997"/>
          </a:xfrm>
          <a:prstGeom prst="rect">
            <a:avLst/>
          </a:prstGeom>
          <a:noFill/>
        </p:spPr>
        <p:txBody>
          <a:bodyPr wrap="none" rtlCol="0">
            <a:spAutoFit/>
          </a:bodyPr>
          <a:lstStyle/>
          <a:p>
            <a:r>
              <a:rPr lang="en-US" sz="2400" dirty="0" smtClean="0"/>
              <a:t>15%</a:t>
            </a:r>
          </a:p>
          <a:p>
            <a:r>
              <a:rPr lang="en-US" sz="2400" dirty="0" smtClean="0"/>
              <a:t>loss</a:t>
            </a:r>
            <a:endParaRPr lang="en-US" sz="2400" dirty="0"/>
          </a:p>
        </p:txBody>
      </p:sp>
      <p:sp>
        <p:nvSpPr>
          <p:cNvPr id="20" name="TextBox 19"/>
          <p:cNvSpPr txBox="1"/>
          <p:nvPr/>
        </p:nvSpPr>
        <p:spPr>
          <a:xfrm>
            <a:off x="762000" y="2133600"/>
            <a:ext cx="715260" cy="830997"/>
          </a:xfrm>
          <a:prstGeom prst="rect">
            <a:avLst/>
          </a:prstGeom>
          <a:noFill/>
        </p:spPr>
        <p:txBody>
          <a:bodyPr wrap="none" rtlCol="0">
            <a:spAutoFit/>
          </a:bodyPr>
          <a:lstStyle/>
          <a:p>
            <a:r>
              <a:rPr lang="en-US" sz="2400" dirty="0" smtClean="0"/>
              <a:t>17%</a:t>
            </a:r>
          </a:p>
          <a:p>
            <a:r>
              <a:rPr lang="en-US" sz="2400" dirty="0" smtClean="0"/>
              <a:t>loss</a:t>
            </a:r>
            <a:endParaRPr lang="en-US" sz="2400" dirty="0"/>
          </a:p>
        </p:txBody>
      </p:sp>
      <p:sp>
        <p:nvSpPr>
          <p:cNvPr id="22" name="TextBox 21"/>
          <p:cNvSpPr txBox="1"/>
          <p:nvPr/>
        </p:nvSpPr>
        <p:spPr>
          <a:xfrm rot="16200000">
            <a:off x="1960910" y="3537191"/>
            <a:ext cx="1808508" cy="461665"/>
          </a:xfrm>
          <a:prstGeom prst="rect">
            <a:avLst/>
          </a:prstGeom>
          <a:noFill/>
        </p:spPr>
        <p:txBody>
          <a:bodyPr wrap="none" rtlCol="0">
            <a:spAutoFit/>
          </a:bodyPr>
          <a:lstStyle/>
          <a:p>
            <a:r>
              <a:rPr lang="en-US" sz="2400" dirty="0" smtClean="0"/>
              <a:t>320</a:t>
            </a:r>
            <a:r>
              <a:rPr lang="en-US" sz="2400" dirty="0"/>
              <a:t> </a:t>
            </a:r>
            <a:r>
              <a:rPr lang="el-GR" sz="2400" dirty="0"/>
              <a:t>μ</a:t>
            </a:r>
            <a:r>
              <a:rPr lang="en-US" sz="2400" dirty="0" smtClean="0"/>
              <a:t>m thick</a:t>
            </a:r>
            <a:endParaRPr lang="en-US" sz="2400" dirty="0"/>
          </a:p>
        </p:txBody>
      </p:sp>
      <p:sp>
        <p:nvSpPr>
          <p:cNvPr id="23" name="TextBox 22"/>
          <p:cNvSpPr txBox="1"/>
          <p:nvPr/>
        </p:nvSpPr>
        <p:spPr>
          <a:xfrm rot="16200000">
            <a:off x="5328212" y="4680191"/>
            <a:ext cx="1808508" cy="461665"/>
          </a:xfrm>
          <a:prstGeom prst="rect">
            <a:avLst/>
          </a:prstGeom>
          <a:noFill/>
        </p:spPr>
        <p:txBody>
          <a:bodyPr wrap="none" rtlCol="0">
            <a:spAutoFit/>
          </a:bodyPr>
          <a:lstStyle/>
          <a:p>
            <a:r>
              <a:rPr lang="en-US" sz="2400" dirty="0" smtClean="0"/>
              <a:t>450</a:t>
            </a:r>
            <a:r>
              <a:rPr lang="en-US" sz="2400" dirty="0"/>
              <a:t> </a:t>
            </a:r>
            <a:r>
              <a:rPr lang="el-GR" sz="2400" dirty="0"/>
              <a:t>μ</a:t>
            </a:r>
            <a:r>
              <a:rPr lang="en-US" sz="2400" dirty="0" smtClean="0"/>
              <a:t>m thick</a:t>
            </a:r>
            <a:endParaRPr lang="en-US" sz="2400" dirty="0"/>
          </a:p>
        </p:txBody>
      </p:sp>
      <p:sp>
        <p:nvSpPr>
          <p:cNvPr id="25" name="TextBox 24"/>
          <p:cNvSpPr txBox="1"/>
          <p:nvPr/>
        </p:nvSpPr>
        <p:spPr>
          <a:xfrm rot="16200000">
            <a:off x="3348893" y="3095437"/>
            <a:ext cx="1013739" cy="461665"/>
          </a:xfrm>
          <a:prstGeom prst="rect">
            <a:avLst/>
          </a:prstGeom>
          <a:noFill/>
        </p:spPr>
        <p:txBody>
          <a:bodyPr wrap="none" rtlCol="0">
            <a:spAutoFit/>
          </a:bodyPr>
          <a:lstStyle/>
          <a:p>
            <a:r>
              <a:rPr lang="en-US" sz="2400" dirty="0" smtClean="0"/>
              <a:t>Pilatus</a:t>
            </a:r>
            <a:endParaRPr lang="en-US" sz="2400" dirty="0"/>
          </a:p>
        </p:txBody>
      </p:sp>
      <p:sp>
        <p:nvSpPr>
          <p:cNvPr id="26" name="TextBox 25"/>
          <p:cNvSpPr txBox="1"/>
          <p:nvPr/>
        </p:nvSpPr>
        <p:spPr>
          <a:xfrm rot="16200000">
            <a:off x="6390455" y="3450206"/>
            <a:ext cx="808876" cy="461665"/>
          </a:xfrm>
          <a:prstGeom prst="rect">
            <a:avLst/>
          </a:prstGeom>
          <a:noFill/>
        </p:spPr>
        <p:txBody>
          <a:bodyPr wrap="none" rtlCol="0">
            <a:spAutoFit/>
          </a:bodyPr>
          <a:lstStyle/>
          <a:p>
            <a:r>
              <a:rPr lang="en-US" sz="2400" dirty="0" err="1" smtClean="0"/>
              <a:t>Eiger</a:t>
            </a:r>
            <a:endParaRPr lang="en-US" sz="2400" dirty="0"/>
          </a:p>
        </p:txBody>
      </p:sp>
      <p:sp>
        <p:nvSpPr>
          <p:cNvPr id="28" name="TextBox 27"/>
          <p:cNvSpPr txBox="1"/>
          <p:nvPr/>
        </p:nvSpPr>
        <p:spPr>
          <a:xfrm>
            <a:off x="743857" y="3175772"/>
            <a:ext cx="1040670" cy="830997"/>
          </a:xfrm>
          <a:prstGeom prst="rect">
            <a:avLst/>
          </a:prstGeom>
          <a:noFill/>
        </p:spPr>
        <p:txBody>
          <a:bodyPr wrap="none" rtlCol="0">
            <a:spAutoFit/>
          </a:bodyPr>
          <a:lstStyle/>
          <a:p>
            <a:r>
              <a:rPr lang="en-US" sz="2400" dirty="0" smtClean="0"/>
              <a:t>ADSC</a:t>
            </a:r>
          </a:p>
          <a:p>
            <a:r>
              <a:rPr lang="en-US" sz="2400" dirty="0" smtClean="0"/>
              <a:t> </a:t>
            </a:r>
            <a:r>
              <a:rPr lang="en-US" sz="2400" dirty="0" smtClean="0"/>
              <a:t>CCD</a:t>
            </a:r>
            <a:endParaRPr lang="en-US" sz="2400" dirty="0"/>
          </a:p>
        </p:txBody>
      </p:sp>
      <p:sp>
        <p:nvSpPr>
          <p:cNvPr id="29" name="TextBox 28"/>
          <p:cNvSpPr txBox="1"/>
          <p:nvPr/>
        </p:nvSpPr>
        <p:spPr>
          <a:xfrm>
            <a:off x="152400" y="5334000"/>
            <a:ext cx="4572000" cy="1200329"/>
          </a:xfrm>
          <a:prstGeom prst="rect">
            <a:avLst/>
          </a:prstGeom>
          <a:noFill/>
        </p:spPr>
        <p:txBody>
          <a:bodyPr wrap="square" rtlCol="0">
            <a:spAutoFit/>
          </a:bodyPr>
          <a:lstStyle/>
          <a:p>
            <a:r>
              <a:rPr lang="en-US" sz="2400" dirty="0" smtClean="0"/>
              <a:t>Arrival angle of 2 Å spot: 29°</a:t>
            </a:r>
          </a:p>
          <a:p>
            <a:r>
              <a:rPr lang="en-US" sz="2400" dirty="0" smtClean="0"/>
              <a:t>Mean Penetration depth 12 </a:t>
            </a:r>
            <a:r>
              <a:rPr lang="en-US" sz="2400" dirty="0" err="1" smtClean="0"/>
              <a:t>keV</a:t>
            </a:r>
            <a:r>
              <a:rPr lang="en-US" sz="2400" dirty="0" smtClean="0"/>
              <a:t>: </a:t>
            </a:r>
          </a:p>
          <a:p>
            <a:r>
              <a:rPr lang="en-US" sz="2400" dirty="0"/>
              <a:t>237 </a:t>
            </a:r>
            <a:r>
              <a:rPr lang="el-GR" sz="2400" dirty="0"/>
              <a:t>μ</a:t>
            </a:r>
            <a:r>
              <a:rPr lang="en-US" sz="2400" dirty="0"/>
              <a:t>m </a:t>
            </a:r>
            <a:r>
              <a:rPr lang="en-US" sz="2400" dirty="0" smtClean="0"/>
              <a:t>Si        17.5 </a:t>
            </a:r>
            <a:r>
              <a:rPr lang="el-GR" sz="2400" dirty="0" smtClean="0"/>
              <a:t>μ</a:t>
            </a:r>
            <a:r>
              <a:rPr lang="en-US" sz="2400" dirty="0" smtClean="0"/>
              <a:t>m Gd</a:t>
            </a:r>
            <a:r>
              <a:rPr lang="en-US" sz="2400" baseline="-25000" dirty="0" smtClean="0"/>
              <a:t>2</a:t>
            </a:r>
            <a:r>
              <a:rPr lang="en-US" sz="2400" dirty="0" smtClean="0"/>
              <a:t>O</a:t>
            </a:r>
            <a:r>
              <a:rPr lang="en-US" sz="2400" baseline="-25000" dirty="0" smtClean="0"/>
              <a:t>2</a:t>
            </a:r>
            <a:r>
              <a:rPr lang="en-US" sz="2400" dirty="0" smtClean="0"/>
              <a:t>S</a:t>
            </a:r>
            <a:endParaRPr lang="en-US" sz="2400" dirty="0"/>
          </a:p>
        </p:txBody>
      </p:sp>
      <p:sp>
        <p:nvSpPr>
          <p:cNvPr id="37" name="Freeform 36"/>
          <p:cNvSpPr/>
          <p:nvPr/>
        </p:nvSpPr>
        <p:spPr>
          <a:xfrm>
            <a:off x="443095" y="1886857"/>
            <a:ext cx="355191" cy="362857"/>
          </a:xfrm>
          <a:custGeom>
            <a:avLst/>
            <a:gdLst>
              <a:gd name="connsiteX0" fmla="*/ 355191 w 355191"/>
              <a:gd name="connsiteY0" fmla="*/ 0 h 362857"/>
              <a:gd name="connsiteX1" fmla="*/ 35876 w 355191"/>
              <a:gd name="connsiteY1" fmla="*/ 130629 h 362857"/>
              <a:gd name="connsiteX2" fmla="*/ 21362 w 355191"/>
              <a:gd name="connsiteY2" fmla="*/ 362857 h 362857"/>
            </a:gdLst>
            <a:ahLst/>
            <a:cxnLst>
              <a:cxn ang="0">
                <a:pos x="connsiteX0" y="connsiteY0"/>
              </a:cxn>
              <a:cxn ang="0">
                <a:pos x="connsiteX1" y="connsiteY1"/>
              </a:cxn>
              <a:cxn ang="0">
                <a:pos x="connsiteX2" y="connsiteY2"/>
              </a:cxn>
            </a:cxnLst>
            <a:rect l="l" t="t" r="r" b="b"/>
            <a:pathLst>
              <a:path w="355191" h="362857">
                <a:moveTo>
                  <a:pt x="355191" y="0"/>
                </a:moveTo>
                <a:cubicBezTo>
                  <a:pt x="223352" y="35076"/>
                  <a:pt x="91514" y="70153"/>
                  <a:pt x="35876" y="130629"/>
                </a:cubicBezTo>
                <a:cubicBezTo>
                  <a:pt x="-19762" y="191105"/>
                  <a:pt x="800" y="276981"/>
                  <a:pt x="21362" y="362857"/>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181862" y="1607430"/>
            <a:ext cx="7004195" cy="2167128"/>
            <a:chOff x="1181862" y="1607430"/>
            <a:chExt cx="5527689" cy="2167128"/>
          </a:xfrm>
        </p:grpSpPr>
        <p:cxnSp>
          <p:nvCxnSpPr>
            <p:cNvPr id="14" name="Straight Arrow Connector 13"/>
            <p:cNvCxnSpPr/>
            <p:nvPr/>
          </p:nvCxnSpPr>
          <p:spPr>
            <a:xfrm rot="19800000">
              <a:off x="3742183"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9800000">
              <a:off x="6028182"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9800000">
              <a:off x="1181862" y="1742187"/>
              <a:ext cx="0" cy="155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038600" y="1695271"/>
              <a:ext cx="715260" cy="1200329"/>
            </a:xfrm>
            <a:prstGeom prst="rect">
              <a:avLst/>
            </a:prstGeom>
            <a:noFill/>
          </p:spPr>
          <p:txBody>
            <a:bodyPr wrap="none" rtlCol="0">
              <a:spAutoFit/>
            </a:bodyPr>
            <a:lstStyle/>
            <a:p>
              <a:r>
                <a:rPr lang="en-US" sz="2400" dirty="0" smtClean="0"/>
                <a:t>53%</a:t>
              </a:r>
            </a:p>
            <a:p>
              <a:r>
                <a:rPr lang="en-US" sz="2400" dirty="0"/>
                <a:t>s</a:t>
              </a:r>
              <a:r>
                <a:rPr lang="en-US" sz="2400" dirty="0" smtClean="0"/>
                <a:t>ide</a:t>
              </a:r>
            </a:p>
            <a:p>
              <a:r>
                <a:rPr lang="en-US" sz="2400" dirty="0" smtClean="0"/>
                <a:t>loss</a:t>
              </a:r>
              <a:endParaRPr lang="en-US" sz="2400" dirty="0"/>
            </a:p>
          </p:txBody>
        </p:sp>
        <p:sp>
          <p:nvSpPr>
            <p:cNvPr id="32" name="TextBox 31"/>
            <p:cNvSpPr txBox="1"/>
            <p:nvPr/>
          </p:nvSpPr>
          <p:spPr>
            <a:xfrm>
              <a:off x="5914140" y="1695271"/>
              <a:ext cx="795411" cy="1200329"/>
            </a:xfrm>
            <a:prstGeom prst="rect">
              <a:avLst/>
            </a:prstGeom>
            <a:noFill/>
          </p:spPr>
          <p:txBody>
            <a:bodyPr wrap="none" rtlCol="0">
              <a:spAutoFit/>
            </a:bodyPr>
            <a:lstStyle/>
            <a:p>
              <a:r>
                <a:rPr lang="en-US" sz="2400" dirty="0" smtClean="0"/>
                <a:t>76%</a:t>
              </a:r>
            </a:p>
            <a:p>
              <a:r>
                <a:rPr lang="en-US" sz="2400" dirty="0"/>
                <a:t>s</a:t>
              </a:r>
              <a:r>
                <a:rPr lang="en-US" sz="2400" dirty="0" smtClean="0"/>
                <a:t>ide</a:t>
              </a:r>
            </a:p>
            <a:p>
              <a:r>
                <a:rPr lang="en-US" sz="2400" dirty="0" smtClean="0"/>
                <a:t>  loss</a:t>
              </a:r>
              <a:endParaRPr lang="en-US" sz="2400" dirty="0"/>
            </a:p>
          </p:txBody>
        </p:sp>
        <p:sp>
          <p:nvSpPr>
            <p:cNvPr id="34" name="TextBox 33"/>
            <p:cNvSpPr txBox="1"/>
            <p:nvPr/>
          </p:nvSpPr>
          <p:spPr>
            <a:xfrm>
              <a:off x="1442385" y="1695271"/>
              <a:ext cx="691215" cy="1200329"/>
            </a:xfrm>
            <a:prstGeom prst="rect">
              <a:avLst/>
            </a:prstGeom>
            <a:noFill/>
          </p:spPr>
          <p:txBody>
            <a:bodyPr wrap="none" rtlCol="0">
              <a:spAutoFit/>
            </a:bodyPr>
            <a:lstStyle/>
            <a:p>
              <a:r>
                <a:rPr lang="en-US" sz="2400" dirty="0"/>
                <a:t>8</a:t>
              </a:r>
              <a:r>
                <a:rPr lang="en-US" sz="2400" dirty="0" smtClean="0"/>
                <a:t>%</a:t>
              </a:r>
            </a:p>
            <a:p>
              <a:r>
                <a:rPr lang="en-US" sz="2400" dirty="0"/>
                <a:t>s</a:t>
              </a:r>
              <a:r>
                <a:rPr lang="en-US" sz="2400" dirty="0" smtClean="0"/>
                <a:t>ide</a:t>
              </a:r>
            </a:p>
            <a:p>
              <a:r>
                <a:rPr lang="en-US" sz="2400" dirty="0" smtClean="0"/>
                <a:t>loss</a:t>
              </a:r>
              <a:endParaRPr lang="en-US" sz="2400" dirty="0"/>
            </a:p>
          </p:txBody>
        </p:sp>
        <p:sp>
          <p:nvSpPr>
            <p:cNvPr id="40" name="TextBox 39"/>
            <p:cNvSpPr txBox="1"/>
            <p:nvPr/>
          </p:nvSpPr>
          <p:spPr>
            <a:xfrm rot="3600000">
              <a:off x="2914599" y="2112542"/>
              <a:ext cx="868507" cy="369332"/>
            </a:xfrm>
            <a:prstGeom prst="rect">
              <a:avLst/>
            </a:prstGeom>
            <a:noFill/>
          </p:spPr>
          <p:txBody>
            <a:bodyPr wrap="none" rtlCol="0">
              <a:spAutoFit/>
            </a:bodyPr>
            <a:lstStyle/>
            <a:p>
              <a:r>
                <a:rPr lang="en-US" dirty="0" smtClean="0"/>
                <a:t>photon</a:t>
              </a:r>
              <a:endParaRPr lang="en-US" dirty="0"/>
            </a:p>
          </p:txBody>
        </p:sp>
        <p:sp>
          <p:nvSpPr>
            <p:cNvPr id="41" name="TextBox 40"/>
            <p:cNvSpPr txBox="1"/>
            <p:nvPr/>
          </p:nvSpPr>
          <p:spPr>
            <a:xfrm rot="3600000">
              <a:off x="5124398" y="1960141"/>
              <a:ext cx="868507" cy="369332"/>
            </a:xfrm>
            <a:prstGeom prst="rect">
              <a:avLst/>
            </a:prstGeom>
            <a:noFill/>
          </p:spPr>
          <p:txBody>
            <a:bodyPr wrap="none" rtlCol="0">
              <a:spAutoFit/>
            </a:bodyPr>
            <a:lstStyle/>
            <a:p>
              <a:r>
                <a:rPr lang="en-US" dirty="0" smtClean="0"/>
                <a:t>photon</a:t>
              </a:r>
              <a:endParaRPr lang="en-US" dirty="0"/>
            </a:p>
          </p:txBody>
        </p:sp>
      </p:grpSp>
    </p:spTree>
    <p:extLst>
      <p:ext uri="{BB962C8B-B14F-4D97-AF65-F5344CB8AC3E}">
        <p14:creationId xmlns:p14="http://schemas.microsoft.com/office/powerpoint/2010/main" val="10843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568297" y="2186532"/>
            <a:ext cx="1176389" cy="284173"/>
          </a:xfrm>
          <a:custGeom>
            <a:avLst/>
            <a:gdLst>
              <a:gd name="connsiteX0" fmla="*/ 1176389 w 1176389"/>
              <a:gd name="connsiteY0" fmla="*/ 106725 h 284173"/>
              <a:gd name="connsiteX1" fmla="*/ 624846 w 1176389"/>
              <a:gd name="connsiteY1" fmla="*/ 34154 h 284173"/>
              <a:gd name="connsiteX2" fmla="*/ 232960 w 1176389"/>
              <a:gd name="connsiteY2" fmla="*/ 5125 h 284173"/>
              <a:gd name="connsiteX3" fmla="*/ 732 w 1176389"/>
              <a:gd name="connsiteY3" fmla="*/ 135754 h 284173"/>
              <a:gd name="connsiteX4" fmla="*/ 305532 w 1176389"/>
              <a:gd name="connsiteY4" fmla="*/ 280897 h 284173"/>
              <a:gd name="connsiteX5" fmla="*/ 1074789 w 1176389"/>
              <a:gd name="connsiteY5" fmla="*/ 222839 h 2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89" h="284173">
                <a:moveTo>
                  <a:pt x="1176389" y="106725"/>
                </a:moveTo>
                <a:lnTo>
                  <a:pt x="624846" y="34154"/>
                </a:lnTo>
                <a:cubicBezTo>
                  <a:pt x="467608" y="17221"/>
                  <a:pt x="336979" y="-11808"/>
                  <a:pt x="232960" y="5125"/>
                </a:cubicBezTo>
                <a:cubicBezTo>
                  <a:pt x="128941" y="22058"/>
                  <a:pt x="-11363" y="89792"/>
                  <a:pt x="732" y="135754"/>
                </a:cubicBezTo>
                <a:cubicBezTo>
                  <a:pt x="12827" y="181716"/>
                  <a:pt x="126522" y="266383"/>
                  <a:pt x="305532" y="280897"/>
                </a:cubicBezTo>
                <a:cubicBezTo>
                  <a:pt x="484542" y="295411"/>
                  <a:pt x="779665" y="259125"/>
                  <a:pt x="1074789" y="22283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79303" y="2322285"/>
            <a:ext cx="8454035" cy="29260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Detector pixels are 3D</a:t>
            </a:r>
            <a:endParaRPr lang="en-US" dirty="0"/>
          </a:p>
        </p:txBody>
      </p:sp>
      <p:sp>
        <p:nvSpPr>
          <p:cNvPr id="78" name="Freeform 77"/>
          <p:cNvSpPr/>
          <p:nvPr/>
        </p:nvSpPr>
        <p:spPr>
          <a:xfrm>
            <a:off x="7157241"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439133"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79303" y="5707777"/>
            <a:ext cx="10742503" cy="1417813"/>
          </a:xfrm>
          <a:custGeom>
            <a:avLst/>
            <a:gdLst>
              <a:gd name="connsiteX0" fmla="*/ 0 w 10799530"/>
              <a:gd name="connsiteY0" fmla="*/ 160499 h 1409810"/>
              <a:gd name="connsiteX1" fmla="*/ 1248228 w 10799530"/>
              <a:gd name="connsiteY1" fmla="*/ 145985 h 1409810"/>
              <a:gd name="connsiteX2" fmla="*/ 2177142 w 10799530"/>
              <a:gd name="connsiteY2" fmla="*/ 145985 h 1409810"/>
              <a:gd name="connsiteX3" fmla="*/ 2888342 w 10799530"/>
              <a:gd name="connsiteY3" fmla="*/ 145985 h 1409810"/>
              <a:gd name="connsiteX4" fmla="*/ 3759200 w 10799530"/>
              <a:gd name="connsiteY4" fmla="*/ 131470 h 1409810"/>
              <a:gd name="connsiteX5" fmla="*/ 4368800 w 10799530"/>
              <a:gd name="connsiteY5" fmla="*/ 131470 h 1409810"/>
              <a:gd name="connsiteX6" fmla="*/ 5196114 w 10799530"/>
              <a:gd name="connsiteY6" fmla="*/ 102442 h 1409810"/>
              <a:gd name="connsiteX7" fmla="*/ 5979885 w 10799530"/>
              <a:gd name="connsiteY7" fmla="*/ 131470 h 1409810"/>
              <a:gd name="connsiteX8" fmla="*/ 6850742 w 10799530"/>
              <a:gd name="connsiteY8" fmla="*/ 102442 h 1409810"/>
              <a:gd name="connsiteX9" fmla="*/ 7460342 w 10799530"/>
              <a:gd name="connsiteY9" fmla="*/ 116956 h 1409810"/>
              <a:gd name="connsiteX10" fmla="*/ 8418285 w 10799530"/>
              <a:gd name="connsiteY10" fmla="*/ 204042 h 1409810"/>
              <a:gd name="connsiteX11" fmla="*/ 10058400 w 10799530"/>
              <a:gd name="connsiteY11" fmla="*/ 58899 h 1409810"/>
              <a:gd name="connsiteX12" fmla="*/ 9985828 w 10799530"/>
              <a:gd name="connsiteY12" fmla="*/ 1336156 h 1409810"/>
              <a:gd name="connsiteX13" fmla="*/ 203200 w 10799530"/>
              <a:gd name="connsiteY13" fmla="*/ 1263585 h 1409810"/>
              <a:gd name="connsiteX0" fmla="*/ 0 w 10742503"/>
              <a:gd name="connsiteY0" fmla="*/ 168502 h 1417813"/>
              <a:gd name="connsiteX1" fmla="*/ 1248228 w 10742503"/>
              <a:gd name="connsiteY1" fmla="*/ 153988 h 1417813"/>
              <a:gd name="connsiteX2" fmla="*/ 2177142 w 10742503"/>
              <a:gd name="connsiteY2" fmla="*/ 153988 h 1417813"/>
              <a:gd name="connsiteX3" fmla="*/ 2888342 w 10742503"/>
              <a:gd name="connsiteY3" fmla="*/ 153988 h 1417813"/>
              <a:gd name="connsiteX4" fmla="*/ 3759200 w 10742503"/>
              <a:gd name="connsiteY4" fmla="*/ 139473 h 1417813"/>
              <a:gd name="connsiteX5" fmla="*/ 4368800 w 10742503"/>
              <a:gd name="connsiteY5" fmla="*/ 139473 h 1417813"/>
              <a:gd name="connsiteX6" fmla="*/ 5196114 w 10742503"/>
              <a:gd name="connsiteY6" fmla="*/ 110445 h 1417813"/>
              <a:gd name="connsiteX7" fmla="*/ 5979885 w 10742503"/>
              <a:gd name="connsiteY7" fmla="*/ 139473 h 1417813"/>
              <a:gd name="connsiteX8" fmla="*/ 6850742 w 10742503"/>
              <a:gd name="connsiteY8" fmla="*/ 110445 h 1417813"/>
              <a:gd name="connsiteX9" fmla="*/ 7460342 w 10742503"/>
              <a:gd name="connsiteY9" fmla="*/ 124959 h 1417813"/>
              <a:gd name="connsiteX10" fmla="*/ 8418285 w 10742503"/>
              <a:gd name="connsiteY10" fmla="*/ 212045 h 1417813"/>
              <a:gd name="connsiteX11" fmla="*/ 9797142 w 10742503"/>
              <a:gd name="connsiteY11" fmla="*/ 183016 h 1417813"/>
              <a:gd name="connsiteX12" fmla="*/ 10058400 w 10742503"/>
              <a:gd name="connsiteY12" fmla="*/ 66902 h 1417813"/>
              <a:gd name="connsiteX13" fmla="*/ 9985828 w 10742503"/>
              <a:gd name="connsiteY13" fmla="*/ 1344159 h 1417813"/>
              <a:gd name="connsiteX14" fmla="*/ 203200 w 10742503"/>
              <a:gd name="connsiteY14" fmla="*/ 1271588 h 14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2503" h="1417813">
                <a:moveTo>
                  <a:pt x="0" y="168502"/>
                </a:moveTo>
                <a:lnTo>
                  <a:pt x="1248228" y="153988"/>
                </a:lnTo>
                <a:lnTo>
                  <a:pt x="2177142" y="153988"/>
                </a:lnTo>
                <a:lnTo>
                  <a:pt x="2888342" y="153988"/>
                </a:lnTo>
                <a:lnTo>
                  <a:pt x="3759200" y="139473"/>
                </a:lnTo>
                <a:cubicBezTo>
                  <a:pt x="4005943" y="137054"/>
                  <a:pt x="4129314" y="144311"/>
                  <a:pt x="4368800" y="139473"/>
                </a:cubicBezTo>
                <a:cubicBezTo>
                  <a:pt x="4608286" y="134635"/>
                  <a:pt x="4927600" y="110445"/>
                  <a:pt x="5196114" y="110445"/>
                </a:cubicBezTo>
                <a:cubicBezTo>
                  <a:pt x="5464628" y="110445"/>
                  <a:pt x="5704114" y="139473"/>
                  <a:pt x="5979885" y="139473"/>
                </a:cubicBezTo>
                <a:cubicBezTo>
                  <a:pt x="6255656" y="139473"/>
                  <a:pt x="6603999" y="112864"/>
                  <a:pt x="6850742" y="110445"/>
                </a:cubicBezTo>
                <a:cubicBezTo>
                  <a:pt x="7097485" y="108026"/>
                  <a:pt x="7199085" y="108026"/>
                  <a:pt x="7460342" y="124959"/>
                </a:cubicBezTo>
                <a:cubicBezTo>
                  <a:pt x="7721599" y="141892"/>
                  <a:pt x="8028818" y="202369"/>
                  <a:pt x="8418285" y="212045"/>
                </a:cubicBezTo>
                <a:cubicBezTo>
                  <a:pt x="8807752" y="221721"/>
                  <a:pt x="9523790" y="207206"/>
                  <a:pt x="9797142" y="183016"/>
                </a:cubicBezTo>
                <a:cubicBezTo>
                  <a:pt x="10070494" y="158826"/>
                  <a:pt x="10026952" y="-126622"/>
                  <a:pt x="10058400" y="66902"/>
                </a:cubicBezTo>
                <a:cubicBezTo>
                  <a:pt x="10089848" y="260426"/>
                  <a:pt x="11628361" y="1143378"/>
                  <a:pt x="9985828" y="1344159"/>
                </a:cubicBezTo>
                <a:cubicBezTo>
                  <a:pt x="8343295" y="1544940"/>
                  <a:pt x="203200" y="1271588"/>
                  <a:pt x="203200" y="1271588"/>
                </a:cubicBezTo>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68246" y="1545774"/>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18" name="TextBox 17"/>
          <p:cNvSpPr txBox="1"/>
          <p:nvPr/>
        </p:nvSpPr>
        <p:spPr>
          <a:xfrm>
            <a:off x="2648818" y="1429659"/>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19" name="Oval 18"/>
          <p:cNvSpPr/>
          <p:nvPr/>
        </p:nvSpPr>
        <p:spPr>
          <a:xfrm>
            <a:off x="5050932" y="400594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510932" y="169817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866430"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011836"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584539"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22504"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8895" y="2328691"/>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55286"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21676"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26923"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4013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568297" y="2186532"/>
            <a:ext cx="1176389" cy="284173"/>
          </a:xfrm>
          <a:custGeom>
            <a:avLst/>
            <a:gdLst>
              <a:gd name="connsiteX0" fmla="*/ 1176389 w 1176389"/>
              <a:gd name="connsiteY0" fmla="*/ 106725 h 284173"/>
              <a:gd name="connsiteX1" fmla="*/ 624846 w 1176389"/>
              <a:gd name="connsiteY1" fmla="*/ 34154 h 284173"/>
              <a:gd name="connsiteX2" fmla="*/ 232960 w 1176389"/>
              <a:gd name="connsiteY2" fmla="*/ 5125 h 284173"/>
              <a:gd name="connsiteX3" fmla="*/ 732 w 1176389"/>
              <a:gd name="connsiteY3" fmla="*/ 135754 h 284173"/>
              <a:gd name="connsiteX4" fmla="*/ 305532 w 1176389"/>
              <a:gd name="connsiteY4" fmla="*/ 280897 h 284173"/>
              <a:gd name="connsiteX5" fmla="*/ 1074789 w 1176389"/>
              <a:gd name="connsiteY5" fmla="*/ 222839 h 2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89" h="284173">
                <a:moveTo>
                  <a:pt x="1176389" y="106725"/>
                </a:moveTo>
                <a:lnTo>
                  <a:pt x="624846" y="34154"/>
                </a:lnTo>
                <a:cubicBezTo>
                  <a:pt x="467608" y="17221"/>
                  <a:pt x="336979" y="-11808"/>
                  <a:pt x="232960" y="5125"/>
                </a:cubicBezTo>
                <a:cubicBezTo>
                  <a:pt x="128941" y="22058"/>
                  <a:pt x="-11363" y="89792"/>
                  <a:pt x="732" y="135754"/>
                </a:cubicBezTo>
                <a:cubicBezTo>
                  <a:pt x="12827" y="181716"/>
                  <a:pt x="126522" y="266383"/>
                  <a:pt x="305532" y="280897"/>
                </a:cubicBezTo>
                <a:cubicBezTo>
                  <a:pt x="484542" y="295411"/>
                  <a:pt x="779665" y="259125"/>
                  <a:pt x="1074789" y="22283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79303" y="2322285"/>
            <a:ext cx="8454035" cy="29260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Detector pixels are 3D</a:t>
            </a:r>
            <a:endParaRPr lang="en-US" dirty="0"/>
          </a:p>
        </p:txBody>
      </p:sp>
      <p:sp>
        <p:nvSpPr>
          <p:cNvPr id="78" name="Freeform 77"/>
          <p:cNvSpPr/>
          <p:nvPr/>
        </p:nvSpPr>
        <p:spPr>
          <a:xfrm>
            <a:off x="7157241"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439133"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79303" y="5707777"/>
            <a:ext cx="10742503" cy="1417813"/>
          </a:xfrm>
          <a:custGeom>
            <a:avLst/>
            <a:gdLst>
              <a:gd name="connsiteX0" fmla="*/ 0 w 10799530"/>
              <a:gd name="connsiteY0" fmla="*/ 160499 h 1409810"/>
              <a:gd name="connsiteX1" fmla="*/ 1248228 w 10799530"/>
              <a:gd name="connsiteY1" fmla="*/ 145985 h 1409810"/>
              <a:gd name="connsiteX2" fmla="*/ 2177142 w 10799530"/>
              <a:gd name="connsiteY2" fmla="*/ 145985 h 1409810"/>
              <a:gd name="connsiteX3" fmla="*/ 2888342 w 10799530"/>
              <a:gd name="connsiteY3" fmla="*/ 145985 h 1409810"/>
              <a:gd name="connsiteX4" fmla="*/ 3759200 w 10799530"/>
              <a:gd name="connsiteY4" fmla="*/ 131470 h 1409810"/>
              <a:gd name="connsiteX5" fmla="*/ 4368800 w 10799530"/>
              <a:gd name="connsiteY5" fmla="*/ 131470 h 1409810"/>
              <a:gd name="connsiteX6" fmla="*/ 5196114 w 10799530"/>
              <a:gd name="connsiteY6" fmla="*/ 102442 h 1409810"/>
              <a:gd name="connsiteX7" fmla="*/ 5979885 w 10799530"/>
              <a:gd name="connsiteY7" fmla="*/ 131470 h 1409810"/>
              <a:gd name="connsiteX8" fmla="*/ 6850742 w 10799530"/>
              <a:gd name="connsiteY8" fmla="*/ 102442 h 1409810"/>
              <a:gd name="connsiteX9" fmla="*/ 7460342 w 10799530"/>
              <a:gd name="connsiteY9" fmla="*/ 116956 h 1409810"/>
              <a:gd name="connsiteX10" fmla="*/ 8418285 w 10799530"/>
              <a:gd name="connsiteY10" fmla="*/ 204042 h 1409810"/>
              <a:gd name="connsiteX11" fmla="*/ 10058400 w 10799530"/>
              <a:gd name="connsiteY11" fmla="*/ 58899 h 1409810"/>
              <a:gd name="connsiteX12" fmla="*/ 9985828 w 10799530"/>
              <a:gd name="connsiteY12" fmla="*/ 1336156 h 1409810"/>
              <a:gd name="connsiteX13" fmla="*/ 203200 w 10799530"/>
              <a:gd name="connsiteY13" fmla="*/ 1263585 h 1409810"/>
              <a:gd name="connsiteX0" fmla="*/ 0 w 10742503"/>
              <a:gd name="connsiteY0" fmla="*/ 168502 h 1417813"/>
              <a:gd name="connsiteX1" fmla="*/ 1248228 w 10742503"/>
              <a:gd name="connsiteY1" fmla="*/ 153988 h 1417813"/>
              <a:gd name="connsiteX2" fmla="*/ 2177142 w 10742503"/>
              <a:gd name="connsiteY2" fmla="*/ 153988 h 1417813"/>
              <a:gd name="connsiteX3" fmla="*/ 2888342 w 10742503"/>
              <a:gd name="connsiteY3" fmla="*/ 153988 h 1417813"/>
              <a:gd name="connsiteX4" fmla="*/ 3759200 w 10742503"/>
              <a:gd name="connsiteY4" fmla="*/ 139473 h 1417813"/>
              <a:gd name="connsiteX5" fmla="*/ 4368800 w 10742503"/>
              <a:gd name="connsiteY5" fmla="*/ 139473 h 1417813"/>
              <a:gd name="connsiteX6" fmla="*/ 5196114 w 10742503"/>
              <a:gd name="connsiteY6" fmla="*/ 110445 h 1417813"/>
              <a:gd name="connsiteX7" fmla="*/ 5979885 w 10742503"/>
              <a:gd name="connsiteY7" fmla="*/ 139473 h 1417813"/>
              <a:gd name="connsiteX8" fmla="*/ 6850742 w 10742503"/>
              <a:gd name="connsiteY8" fmla="*/ 110445 h 1417813"/>
              <a:gd name="connsiteX9" fmla="*/ 7460342 w 10742503"/>
              <a:gd name="connsiteY9" fmla="*/ 124959 h 1417813"/>
              <a:gd name="connsiteX10" fmla="*/ 8418285 w 10742503"/>
              <a:gd name="connsiteY10" fmla="*/ 212045 h 1417813"/>
              <a:gd name="connsiteX11" fmla="*/ 9797142 w 10742503"/>
              <a:gd name="connsiteY11" fmla="*/ 183016 h 1417813"/>
              <a:gd name="connsiteX12" fmla="*/ 10058400 w 10742503"/>
              <a:gd name="connsiteY12" fmla="*/ 66902 h 1417813"/>
              <a:gd name="connsiteX13" fmla="*/ 9985828 w 10742503"/>
              <a:gd name="connsiteY13" fmla="*/ 1344159 h 1417813"/>
              <a:gd name="connsiteX14" fmla="*/ 203200 w 10742503"/>
              <a:gd name="connsiteY14" fmla="*/ 1271588 h 14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2503" h="1417813">
                <a:moveTo>
                  <a:pt x="0" y="168502"/>
                </a:moveTo>
                <a:lnTo>
                  <a:pt x="1248228" y="153988"/>
                </a:lnTo>
                <a:lnTo>
                  <a:pt x="2177142" y="153988"/>
                </a:lnTo>
                <a:lnTo>
                  <a:pt x="2888342" y="153988"/>
                </a:lnTo>
                <a:lnTo>
                  <a:pt x="3759200" y="139473"/>
                </a:lnTo>
                <a:cubicBezTo>
                  <a:pt x="4005943" y="137054"/>
                  <a:pt x="4129314" y="144311"/>
                  <a:pt x="4368800" y="139473"/>
                </a:cubicBezTo>
                <a:cubicBezTo>
                  <a:pt x="4608286" y="134635"/>
                  <a:pt x="4927600" y="110445"/>
                  <a:pt x="5196114" y="110445"/>
                </a:cubicBezTo>
                <a:cubicBezTo>
                  <a:pt x="5464628" y="110445"/>
                  <a:pt x="5704114" y="139473"/>
                  <a:pt x="5979885" y="139473"/>
                </a:cubicBezTo>
                <a:cubicBezTo>
                  <a:pt x="6255656" y="139473"/>
                  <a:pt x="6603999" y="112864"/>
                  <a:pt x="6850742" y="110445"/>
                </a:cubicBezTo>
                <a:cubicBezTo>
                  <a:pt x="7097485" y="108026"/>
                  <a:pt x="7199085" y="108026"/>
                  <a:pt x="7460342" y="124959"/>
                </a:cubicBezTo>
                <a:cubicBezTo>
                  <a:pt x="7721599" y="141892"/>
                  <a:pt x="8028818" y="202369"/>
                  <a:pt x="8418285" y="212045"/>
                </a:cubicBezTo>
                <a:cubicBezTo>
                  <a:pt x="8807752" y="221721"/>
                  <a:pt x="9523790" y="207206"/>
                  <a:pt x="9797142" y="183016"/>
                </a:cubicBezTo>
                <a:cubicBezTo>
                  <a:pt x="10070494" y="158826"/>
                  <a:pt x="10026952" y="-126622"/>
                  <a:pt x="10058400" y="66902"/>
                </a:cubicBezTo>
                <a:cubicBezTo>
                  <a:pt x="10089848" y="260426"/>
                  <a:pt x="11628361" y="1143378"/>
                  <a:pt x="9985828" y="1344159"/>
                </a:cubicBezTo>
                <a:cubicBezTo>
                  <a:pt x="8343295" y="1544940"/>
                  <a:pt x="203200" y="1271588"/>
                  <a:pt x="203200" y="1271588"/>
                </a:cubicBezTo>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68246" y="1545774"/>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18" name="TextBox 17"/>
          <p:cNvSpPr txBox="1"/>
          <p:nvPr/>
        </p:nvSpPr>
        <p:spPr>
          <a:xfrm>
            <a:off x="2648818" y="1429659"/>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19" name="Oval 18"/>
          <p:cNvSpPr/>
          <p:nvPr/>
        </p:nvSpPr>
        <p:spPr>
          <a:xfrm>
            <a:off x="5050932" y="400594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510932" y="169817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866430"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011836"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584539"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222504" y="2322285"/>
            <a:ext cx="10728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788895" y="2322285"/>
            <a:ext cx="129846" cy="2926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2885" y="2322285"/>
            <a:ext cx="132401"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921676" y="2322285"/>
            <a:ext cx="129256"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526923" y="2322285"/>
            <a:ext cx="12871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944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rot="367798">
            <a:off x="2568297" y="2216512"/>
            <a:ext cx="1176389" cy="284173"/>
          </a:xfrm>
          <a:custGeom>
            <a:avLst/>
            <a:gdLst>
              <a:gd name="connsiteX0" fmla="*/ 1176389 w 1176389"/>
              <a:gd name="connsiteY0" fmla="*/ 106725 h 284173"/>
              <a:gd name="connsiteX1" fmla="*/ 624846 w 1176389"/>
              <a:gd name="connsiteY1" fmla="*/ 34154 h 284173"/>
              <a:gd name="connsiteX2" fmla="*/ 232960 w 1176389"/>
              <a:gd name="connsiteY2" fmla="*/ 5125 h 284173"/>
              <a:gd name="connsiteX3" fmla="*/ 732 w 1176389"/>
              <a:gd name="connsiteY3" fmla="*/ 135754 h 284173"/>
              <a:gd name="connsiteX4" fmla="*/ 305532 w 1176389"/>
              <a:gd name="connsiteY4" fmla="*/ 280897 h 284173"/>
              <a:gd name="connsiteX5" fmla="*/ 1074789 w 1176389"/>
              <a:gd name="connsiteY5" fmla="*/ 222839 h 2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89" h="284173">
                <a:moveTo>
                  <a:pt x="1176389" y="106725"/>
                </a:moveTo>
                <a:lnTo>
                  <a:pt x="624846" y="34154"/>
                </a:lnTo>
                <a:cubicBezTo>
                  <a:pt x="467608" y="17221"/>
                  <a:pt x="336979" y="-11808"/>
                  <a:pt x="232960" y="5125"/>
                </a:cubicBezTo>
                <a:cubicBezTo>
                  <a:pt x="128941" y="22058"/>
                  <a:pt x="-11363" y="89792"/>
                  <a:pt x="732" y="135754"/>
                </a:cubicBezTo>
                <a:cubicBezTo>
                  <a:pt x="12827" y="181716"/>
                  <a:pt x="126522" y="266383"/>
                  <a:pt x="305532" y="280897"/>
                </a:cubicBezTo>
                <a:cubicBezTo>
                  <a:pt x="484542" y="295411"/>
                  <a:pt x="779665" y="259125"/>
                  <a:pt x="1074789" y="22283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470347" y="2057400"/>
            <a:ext cx="8407730" cy="3377164"/>
          </a:xfrm>
          <a:custGeom>
            <a:avLst/>
            <a:gdLst>
              <a:gd name="connsiteX0" fmla="*/ 8541732 w 8541732"/>
              <a:gd name="connsiteY0" fmla="*/ 3175553 h 3350418"/>
              <a:gd name="connsiteX1" fmla="*/ 7743447 w 8541732"/>
              <a:gd name="connsiteY1" fmla="*/ 3190067 h 3350418"/>
              <a:gd name="connsiteX2" fmla="*/ 6161389 w 8541732"/>
              <a:gd name="connsiteY2" fmla="*/ 3291667 h 3350418"/>
              <a:gd name="connsiteX3" fmla="*/ 4680932 w 8541732"/>
              <a:gd name="connsiteY3" fmla="*/ 3073953 h 3350418"/>
              <a:gd name="connsiteX4" fmla="*/ 3069847 w 8541732"/>
              <a:gd name="connsiteY4" fmla="*/ 3190067 h 3350418"/>
              <a:gd name="connsiteX5" fmla="*/ 1589389 w 8541732"/>
              <a:gd name="connsiteY5" fmla="*/ 3102981 h 3350418"/>
              <a:gd name="connsiteX6" fmla="*/ 181504 w 8541732"/>
              <a:gd name="connsiteY6" fmla="*/ 3146524 h 3350418"/>
              <a:gd name="connsiteX7" fmla="*/ 166989 w 8541732"/>
              <a:gd name="connsiteY7" fmla="*/ 185610 h 3350418"/>
              <a:gd name="connsiteX8" fmla="*/ 1545847 w 8541732"/>
              <a:gd name="connsiteY8" fmla="*/ 301724 h 3350418"/>
              <a:gd name="connsiteX9" fmla="*/ 3156932 w 8541732"/>
              <a:gd name="connsiteY9" fmla="*/ 229153 h 3350418"/>
              <a:gd name="connsiteX10" fmla="*/ 4709961 w 8541732"/>
              <a:gd name="connsiteY10" fmla="*/ 345267 h 3350418"/>
              <a:gd name="connsiteX11" fmla="*/ 6233961 w 8541732"/>
              <a:gd name="connsiteY11" fmla="*/ 113038 h 3350418"/>
              <a:gd name="connsiteX12" fmla="*/ 7743447 w 8541732"/>
              <a:gd name="connsiteY12" fmla="*/ 243667 h 3350418"/>
              <a:gd name="connsiteX13" fmla="*/ 8541732 w 8541732"/>
              <a:gd name="connsiteY13" fmla="*/ 214638 h 3350418"/>
              <a:gd name="connsiteX0" fmla="*/ 8485494 w 8485494"/>
              <a:gd name="connsiteY0" fmla="*/ 3175553 h 3357951"/>
              <a:gd name="connsiteX1" fmla="*/ 7687209 w 8485494"/>
              <a:gd name="connsiteY1" fmla="*/ 3190067 h 3357951"/>
              <a:gd name="connsiteX2" fmla="*/ 6105151 w 8485494"/>
              <a:gd name="connsiteY2" fmla="*/ 3291667 h 3357951"/>
              <a:gd name="connsiteX3" fmla="*/ 4624694 w 8485494"/>
              <a:gd name="connsiteY3" fmla="*/ 3073953 h 3357951"/>
              <a:gd name="connsiteX4" fmla="*/ 3013609 w 8485494"/>
              <a:gd name="connsiteY4" fmla="*/ 3190067 h 3357951"/>
              <a:gd name="connsiteX5" fmla="*/ 1533151 w 8485494"/>
              <a:gd name="connsiteY5" fmla="*/ 3102981 h 3357951"/>
              <a:gd name="connsiteX6" fmla="*/ 459094 w 8485494"/>
              <a:gd name="connsiteY6" fmla="*/ 3117496 h 3357951"/>
              <a:gd name="connsiteX7" fmla="*/ 125266 w 8485494"/>
              <a:gd name="connsiteY7" fmla="*/ 3146524 h 3357951"/>
              <a:gd name="connsiteX8" fmla="*/ 110751 w 8485494"/>
              <a:gd name="connsiteY8" fmla="*/ 185610 h 3357951"/>
              <a:gd name="connsiteX9" fmla="*/ 1489609 w 8485494"/>
              <a:gd name="connsiteY9" fmla="*/ 301724 h 3357951"/>
              <a:gd name="connsiteX10" fmla="*/ 3100694 w 8485494"/>
              <a:gd name="connsiteY10" fmla="*/ 229153 h 3357951"/>
              <a:gd name="connsiteX11" fmla="*/ 4653723 w 8485494"/>
              <a:gd name="connsiteY11" fmla="*/ 345267 h 3357951"/>
              <a:gd name="connsiteX12" fmla="*/ 6177723 w 8485494"/>
              <a:gd name="connsiteY12" fmla="*/ 113038 h 3357951"/>
              <a:gd name="connsiteX13" fmla="*/ 7687209 w 8485494"/>
              <a:gd name="connsiteY13" fmla="*/ 243667 h 3357951"/>
              <a:gd name="connsiteX14" fmla="*/ 8485494 w 8485494"/>
              <a:gd name="connsiteY14" fmla="*/ 214638 h 3357951"/>
              <a:gd name="connsiteX0" fmla="*/ 8407730 w 8407730"/>
              <a:gd name="connsiteY0" fmla="*/ 3194766 h 3377164"/>
              <a:gd name="connsiteX1" fmla="*/ 7609445 w 8407730"/>
              <a:gd name="connsiteY1" fmla="*/ 3209280 h 3377164"/>
              <a:gd name="connsiteX2" fmla="*/ 6027387 w 8407730"/>
              <a:gd name="connsiteY2" fmla="*/ 3310880 h 3377164"/>
              <a:gd name="connsiteX3" fmla="*/ 4546930 w 8407730"/>
              <a:gd name="connsiteY3" fmla="*/ 3093166 h 3377164"/>
              <a:gd name="connsiteX4" fmla="*/ 2935845 w 8407730"/>
              <a:gd name="connsiteY4" fmla="*/ 3209280 h 3377164"/>
              <a:gd name="connsiteX5" fmla="*/ 1455387 w 8407730"/>
              <a:gd name="connsiteY5" fmla="*/ 3122194 h 3377164"/>
              <a:gd name="connsiteX6" fmla="*/ 381330 w 8407730"/>
              <a:gd name="connsiteY6" fmla="*/ 3136709 h 3377164"/>
              <a:gd name="connsiteX7" fmla="*/ 47502 w 8407730"/>
              <a:gd name="connsiteY7" fmla="*/ 3165737 h 3377164"/>
              <a:gd name="connsiteX8" fmla="*/ 32987 w 8407730"/>
              <a:gd name="connsiteY8" fmla="*/ 204823 h 3377164"/>
              <a:gd name="connsiteX9" fmla="*/ 337787 w 8407730"/>
              <a:gd name="connsiteY9" fmla="*/ 262880 h 3377164"/>
              <a:gd name="connsiteX10" fmla="*/ 1411845 w 8407730"/>
              <a:gd name="connsiteY10" fmla="*/ 320937 h 3377164"/>
              <a:gd name="connsiteX11" fmla="*/ 3022930 w 8407730"/>
              <a:gd name="connsiteY11" fmla="*/ 248366 h 3377164"/>
              <a:gd name="connsiteX12" fmla="*/ 4575959 w 8407730"/>
              <a:gd name="connsiteY12" fmla="*/ 364480 h 3377164"/>
              <a:gd name="connsiteX13" fmla="*/ 6099959 w 8407730"/>
              <a:gd name="connsiteY13" fmla="*/ 132251 h 3377164"/>
              <a:gd name="connsiteX14" fmla="*/ 7609445 w 8407730"/>
              <a:gd name="connsiteY14" fmla="*/ 262880 h 3377164"/>
              <a:gd name="connsiteX15" fmla="*/ 8407730 w 8407730"/>
              <a:gd name="connsiteY15" fmla="*/ 233851 h 33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7730" h="3377164">
                <a:moveTo>
                  <a:pt x="8407730" y="3194766"/>
                </a:moveTo>
                <a:lnTo>
                  <a:pt x="7609445" y="3209280"/>
                </a:lnTo>
                <a:cubicBezTo>
                  <a:pt x="7212721" y="3228632"/>
                  <a:pt x="6537806" y="3330232"/>
                  <a:pt x="6027387" y="3310880"/>
                </a:cubicBezTo>
                <a:cubicBezTo>
                  <a:pt x="5516968" y="3291528"/>
                  <a:pt x="5062187" y="3110099"/>
                  <a:pt x="4546930" y="3093166"/>
                </a:cubicBezTo>
                <a:cubicBezTo>
                  <a:pt x="4031673" y="3076233"/>
                  <a:pt x="3451102" y="3204442"/>
                  <a:pt x="2935845" y="3209280"/>
                </a:cubicBezTo>
                <a:cubicBezTo>
                  <a:pt x="2420588" y="3214118"/>
                  <a:pt x="1881139" y="3134289"/>
                  <a:pt x="1455387" y="3122194"/>
                </a:cubicBezTo>
                <a:cubicBezTo>
                  <a:pt x="1029635" y="3110099"/>
                  <a:pt x="615977" y="3129452"/>
                  <a:pt x="381330" y="3136709"/>
                </a:cubicBezTo>
                <a:cubicBezTo>
                  <a:pt x="146683" y="3143966"/>
                  <a:pt x="105559" y="3654385"/>
                  <a:pt x="47502" y="3165737"/>
                </a:cubicBezTo>
                <a:cubicBezTo>
                  <a:pt x="-10555" y="2677089"/>
                  <a:pt x="-15394" y="688633"/>
                  <a:pt x="32987" y="204823"/>
                </a:cubicBezTo>
                <a:cubicBezTo>
                  <a:pt x="81368" y="-278987"/>
                  <a:pt x="107977" y="243528"/>
                  <a:pt x="337787" y="262880"/>
                </a:cubicBezTo>
                <a:cubicBezTo>
                  <a:pt x="567597" y="282232"/>
                  <a:pt x="964321" y="323356"/>
                  <a:pt x="1411845" y="320937"/>
                </a:cubicBezTo>
                <a:cubicBezTo>
                  <a:pt x="1859369" y="318518"/>
                  <a:pt x="2495578" y="241109"/>
                  <a:pt x="3022930" y="248366"/>
                </a:cubicBezTo>
                <a:cubicBezTo>
                  <a:pt x="3550282" y="255623"/>
                  <a:pt x="4063121" y="383832"/>
                  <a:pt x="4575959" y="364480"/>
                </a:cubicBezTo>
                <a:cubicBezTo>
                  <a:pt x="5088797" y="345128"/>
                  <a:pt x="5594378" y="149184"/>
                  <a:pt x="6099959" y="132251"/>
                </a:cubicBezTo>
                <a:cubicBezTo>
                  <a:pt x="6605540" y="115318"/>
                  <a:pt x="7224816" y="245947"/>
                  <a:pt x="7609445" y="262880"/>
                </a:cubicBezTo>
                <a:cubicBezTo>
                  <a:pt x="7994074" y="279813"/>
                  <a:pt x="8200902" y="256832"/>
                  <a:pt x="8407730" y="233851"/>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Detector pixels are 3D</a:t>
            </a:r>
            <a:endParaRPr lang="en-US" dirty="0"/>
          </a:p>
        </p:txBody>
      </p:sp>
      <p:cxnSp>
        <p:nvCxnSpPr>
          <p:cNvPr id="53" name="Straight Arrow Connector 52"/>
          <p:cNvCxnSpPr/>
          <p:nvPr/>
        </p:nvCxnSpPr>
        <p:spPr>
          <a:xfrm>
            <a:off x="8148935" y="2209800"/>
            <a:ext cx="0" cy="30480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5400000">
            <a:off x="7204514" y="3382821"/>
            <a:ext cx="2960106" cy="461665"/>
          </a:xfrm>
          <a:prstGeom prst="rect">
            <a:avLst/>
          </a:prstGeom>
          <a:noFill/>
          <a:ln>
            <a:noFill/>
          </a:ln>
        </p:spPr>
        <p:txBody>
          <a:bodyPr wrap="none" rtlCol="0">
            <a:spAutoFit/>
          </a:bodyPr>
          <a:lstStyle/>
          <a:p>
            <a:r>
              <a:rPr lang="en-US" sz="2400" dirty="0" smtClean="0"/>
              <a:t>5% thickness variation</a:t>
            </a:r>
            <a:endParaRPr lang="en-US" sz="2400" dirty="0"/>
          </a:p>
        </p:txBody>
      </p:sp>
      <p:sp>
        <p:nvSpPr>
          <p:cNvPr id="61" name="Freeform 60"/>
          <p:cNvSpPr/>
          <p:nvPr/>
        </p:nvSpPr>
        <p:spPr>
          <a:xfrm>
            <a:off x="6253726" y="2233194"/>
            <a:ext cx="130629" cy="3120572"/>
          </a:xfrm>
          <a:custGeom>
            <a:avLst/>
            <a:gdLst>
              <a:gd name="connsiteX0" fmla="*/ 130629 w 130629"/>
              <a:gd name="connsiteY0" fmla="*/ 3120572 h 3120572"/>
              <a:gd name="connsiteX1" fmla="*/ 0 w 130629"/>
              <a:gd name="connsiteY1" fmla="*/ 1509486 h 3120572"/>
              <a:gd name="connsiteX2" fmla="*/ 130629 w 130629"/>
              <a:gd name="connsiteY2" fmla="*/ 0 h 3120572"/>
            </a:gdLst>
            <a:ahLst/>
            <a:cxnLst>
              <a:cxn ang="0">
                <a:pos x="connsiteX0" y="connsiteY0"/>
              </a:cxn>
              <a:cxn ang="0">
                <a:pos x="connsiteX1" y="connsiteY1"/>
              </a:cxn>
              <a:cxn ang="0">
                <a:pos x="connsiteX2" y="connsiteY2"/>
              </a:cxn>
            </a:cxnLst>
            <a:rect l="l" t="t" r="r" b="b"/>
            <a:pathLst>
              <a:path w="130629" h="3120572">
                <a:moveTo>
                  <a:pt x="130629" y="3120572"/>
                </a:moveTo>
                <a:cubicBezTo>
                  <a:pt x="65314" y="2575076"/>
                  <a:pt x="0" y="2029581"/>
                  <a:pt x="0" y="1509486"/>
                </a:cubicBezTo>
                <a:cubicBezTo>
                  <a:pt x="0" y="989391"/>
                  <a:pt x="65314" y="494695"/>
                  <a:pt x="13062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802298" y="2334794"/>
            <a:ext cx="145142" cy="2917372"/>
          </a:xfrm>
          <a:custGeom>
            <a:avLst/>
            <a:gdLst>
              <a:gd name="connsiteX0" fmla="*/ 0 w 145142"/>
              <a:gd name="connsiteY0" fmla="*/ 2917372 h 2917372"/>
              <a:gd name="connsiteX1" fmla="*/ 145142 w 145142"/>
              <a:gd name="connsiteY1" fmla="*/ 1378857 h 2917372"/>
              <a:gd name="connsiteX2" fmla="*/ 0 w 145142"/>
              <a:gd name="connsiteY2" fmla="*/ 0 h 2917372"/>
            </a:gdLst>
            <a:ahLst/>
            <a:cxnLst>
              <a:cxn ang="0">
                <a:pos x="connsiteX0" y="connsiteY0"/>
              </a:cxn>
              <a:cxn ang="0">
                <a:pos x="connsiteX1" y="connsiteY1"/>
              </a:cxn>
              <a:cxn ang="0">
                <a:pos x="connsiteX2" y="connsiteY2"/>
              </a:cxn>
            </a:cxnLst>
            <a:rect l="l" t="t" r="r" b="b"/>
            <a:pathLst>
              <a:path w="145142" h="2917372">
                <a:moveTo>
                  <a:pt x="0" y="2917372"/>
                </a:moveTo>
                <a:cubicBezTo>
                  <a:pt x="72571" y="2391229"/>
                  <a:pt x="145142" y="1865086"/>
                  <a:pt x="145142" y="1378857"/>
                </a:cubicBezTo>
                <a:cubicBezTo>
                  <a:pt x="145142" y="892628"/>
                  <a:pt x="72571" y="446314"/>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3292190" y="2378337"/>
            <a:ext cx="73193" cy="2844800"/>
          </a:xfrm>
          <a:custGeom>
            <a:avLst/>
            <a:gdLst>
              <a:gd name="connsiteX0" fmla="*/ 44165 w 73193"/>
              <a:gd name="connsiteY0" fmla="*/ 2844800 h 2844800"/>
              <a:gd name="connsiteX1" fmla="*/ 622 w 73193"/>
              <a:gd name="connsiteY1" fmla="*/ 1335314 h 2844800"/>
              <a:gd name="connsiteX2" fmla="*/ 73193 w 73193"/>
              <a:gd name="connsiteY2" fmla="*/ 0 h 2844800"/>
            </a:gdLst>
            <a:ahLst/>
            <a:cxnLst>
              <a:cxn ang="0">
                <a:pos x="connsiteX0" y="connsiteY0"/>
              </a:cxn>
              <a:cxn ang="0">
                <a:pos x="connsiteX1" y="connsiteY1"/>
              </a:cxn>
              <a:cxn ang="0">
                <a:pos x="connsiteX2" y="connsiteY2"/>
              </a:cxn>
            </a:cxnLst>
            <a:rect l="l" t="t" r="r" b="b"/>
            <a:pathLst>
              <a:path w="73193" h="2844800">
                <a:moveTo>
                  <a:pt x="44165" y="2844800"/>
                </a:moveTo>
                <a:cubicBezTo>
                  <a:pt x="19974" y="2327123"/>
                  <a:pt x="-4216" y="1809447"/>
                  <a:pt x="622" y="1335314"/>
                </a:cubicBezTo>
                <a:cubicBezTo>
                  <a:pt x="5460" y="861181"/>
                  <a:pt x="39326" y="430590"/>
                  <a:pt x="7319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754298" y="2363823"/>
            <a:ext cx="116114" cy="2888343"/>
          </a:xfrm>
          <a:custGeom>
            <a:avLst/>
            <a:gdLst>
              <a:gd name="connsiteX0" fmla="*/ 0 w 116114"/>
              <a:gd name="connsiteY0" fmla="*/ 2888343 h 2888343"/>
              <a:gd name="connsiteX1" fmla="*/ 116114 w 116114"/>
              <a:gd name="connsiteY1" fmla="*/ 1364343 h 2888343"/>
              <a:gd name="connsiteX2" fmla="*/ 0 w 116114"/>
              <a:gd name="connsiteY2" fmla="*/ 0 h 2888343"/>
            </a:gdLst>
            <a:ahLst/>
            <a:cxnLst>
              <a:cxn ang="0">
                <a:pos x="connsiteX0" y="connsiteY0"/>
              </a:cxn>
              <a:cxn ang="0">
                <a:pos x="connsiteX1" y="connsiteY1"/>
              </a:cxn>
              <a:cxn ang="0">
                <a:pos x="connsiteX2" y="connsiteY2"/>
              </a:cxn>
            </a:cxnLst>
            <a:rect l="l" t="t" r="r" b="b"/>
            <a:pathLst>
              <a:path w="116114" h="2888343">
                <a:moveTo>
                  <a:pt x="0" y="2888343"/>
                </a:moveTo>
                <a:cubicBezTo>
                  <a:pt x="58057" y="2367038"/>
                  <a:pt x="116114" y="1845733"/>
                  <a:pt x="116114" y="1364343"/>
                </a:cubicBezTo>
                <a:cubicBezTo>
                  <a:pt x="116114" y="882953"/>
                  <a:pt x="58057" y="441476"/>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99983" y="2378337"/>
            <a:ext cx="44829" cy="2815772"/>
          </a:xfrm>
          <a:custGeom>
            <a:avLst/>
            <a:gdLst>
              <a:gd name="connsiteX0" fmla="*/ 15800 w 44829"/>
              <a:gd name="connsiteY0" fmla="*/ 2815772 h 2815772"/>
              <a:gd name="connsiteX1" fmla="*/ 1286 w 44829"/>
              <a:gd name="connsiteY1" fmla="*/ 1407886 h 2815772"/>
              <a:gd name="connsiteX2" fmla="*/ 44829 w 44829"/>
              <a:gd name="connsiteY2" fmla="*/ 0 h 2815772"/>
            </a:gdLst>
            <a:ahLst/>
            <a:cxnLst>
              <a:cxn ang="0">
                <a:pos x="connsiteX0" y="connsiteY0"/>
              </a:cxn>
              <a:cxn ang="0">
                <a:pos x="connsiteX1" y="connsiteY1"/>
              </a:cxn>
              <a:cxn ang="0">
                <a:pos x="connsiteX2" y="connsiteY2"/>
              </a:cxn>
            </a:cxnLst>
            <a:rect l="l" t="t" r="r" b="b"/>
            <a:pathLst>
              <a:path w="44829" h="2815772">
                <a:moveTo>
                  <a:pt x="15800" y="2815772"/>
                </a:moveTo>
                <a:cubicBezTo>
                  <a:pt x="6124" y="2346476"/>
                  <a:pt x="-3552" y="1877181"/>
                  <a:pt x="1286" y="1407886"/>
                </a:cubicBezTo>
                <a:cubicBezTo>
                  <a:pt x="6124" y="938591"/>
                  <a:pt x="25476" y="469295"/>
                  <a:pt x="4482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734669" y="5165080"/>
            <a:ext cx="227467" cy="685800"/>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3858869" y="5165080"/>
            <a:ext cx="227467" cy="685800"/>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5459069" y="5393680"/>
            <a:ext cx="228601" cy="457200"/>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6983069" y="5270988"/>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412202" y="5270988"/>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79303" y="5707777"/>
            <a:ext cx="10742503" cy="1417813"/>
          </a:xfrm>
          <a:custGeom>
            <a:avLst/>
            <a:gdLst>
              <a:gd name="connsiteX0" fmla="*/ 0 w 10799530"/>
              <a:gd name="connsiteY0" fmla="*/ 160499 h 1409810"/>
              <a:gd name="connsiteX1" fmla="*/ 1248228 w 10799530"/>
              <a:gd name="connsiteY1" fmla="*/ 145985 h 1409810"/>
              <a:gd name="connsiteX2" fmla="*/ 2177142 w 10799530"/>
              <a:gd name="connsiteY2" fmla="*/ 145985 h 1409810"/>
              <a:gd name="connsiteX3" fmla="*/ 2888342 w 10799530"/>
              <a:gd name="connsiteY3" fmla="*/ 145985 h 1409810"/>
              <a:gd name="connsiteX4" fmla="*/ 3759200 w 10799530"/>
              <a:gd name="connsiteY4" fmla="*/ 131470 h 1409810"/>
              <a:gd name="connsiteX5" fmla="*/ 4368800 w 10799530"/>
              <a:gd name="connsiteY5" fmla="*/ 131470 h 1409810"/>
              <a:gd name="connsiteX6" fmla="*/ 5196114 w 10799530"/>
              <a:gd name="connsiteY6" fmla="*/ 102442 h 1409810"/>
              <a:gd name="connsiteX7" fmla="*/ 5979885 w 10799530"/>
              <a:gd name="connsiteY7" fmla="*/ 131470 h 1409810"/>
              <a:gd name="connsiteX8" fmla="*/ 6850742 w 10799530"/>
              <a:gd name="connsiteY8" fmla="*/ 102442 h 1409810"/>
              <a:gd name="connsiteX9" fmla="*/ 7460342 w 10799530"/>
              <a:gd name="connsiteY9" fmla="*/ 116956 h 1409810"/>
              <a:gd name="connsiteX10" fmla="*/ 8418285 w 10799530"/>
              <a:gd name="connsiteY10" fmla="*/ 204042 h 1409810"/>
              <a:gd name="connsiteX11" fmla="*/ 10058400 w 10799530"/>
              <a:gd name="connsiteY11" fmla="*/ 58899 h 1409810"/>
              <a:gd name="connsiteX12" fmla="*/ 9985828 w 10799530"/>
              <a:gd name="connsiteY12" fmla="*/ 1336156 h 1409810"/>
              <a:gd name="connsiteX13" fmla="*/ 203200 w 10799530"/>
              <a:gd name="connsiteY13" fmla="*/ 1263585 h 1409810"/>
              <a:gd name="connsiteX0" fmla="*/ 0 w 10742503"/>
              <a:gd name="connsiteY0" fmla="*/ 168502 h 1417813"/>
              <a:gd name="connsiteX1" fmla="*/ 1248228 w 10742503"/>
              <a:gd name="connsiteY1" fmla="*/ 153988 h 1417813"/>
              <a:gd name="connsiteX2" fmla="*/ 2177142 w 10742503"/>
              <a:gd name="connsiteY2" fmla="*/ 153988 h 1417813"/>
              <a:gd name="connsiteX3" fmla="*/ 2888342 w 10742503"/>
              <a:gd name="connsiteY3" fmla="*/ 153988 h 1417813"/>
              <a:gd name="connsiteX4" fmla="*/ 3759200 w 10742503"/>
              <a:gd name="connsiteY4" fmla="*/ 139473 h 1417813"/>
              <a:gd name="connsiteX5" fmla="*/ 4368800 w 10742503"/>
              <a:gd name="connsiteY5" fmla="*/ 139473 h 1417813"/>
              <a:gd name="connsiteX6" fmla="*/ 5196114 w 10742503"/>
              <a:gd name="connsiteY6" fmla="*/ 110445 h 1417813"/>
              <a:gd name="connsiteX7" fmla="*/ 5979885 w 10742503"/>
              <a:gd name="connsiteY7" fmla="*/ 139473 h 1417813"/>
              <a:gd name="connsiteX8" fmla="*/ 6850742 w 10742503"/>
              <a:gd name="connsiteY8" fmla="*/ 110445 h 1417813"/>
              <a:gd name="connsiteX9" fmla="*/ 7460342 w 10742503"/>
              <a:gd name="connsiteY9" fmla="*/ 124959 h 1417813"/>
              <a:gd name="connsiteX10" fmla="*/ 8418285 w 10742503"/>
              <a:gd name="connsiteY10" fmla="*/ 212045 h 1417813"/>
              <a:gd name="connsiteX11" fmla="*/ 9797142 w 10742503"/>
              <a:gd name="connsiteY11" fmla="*/ 183016 h 1417813"/>
              <a:gd name="connsiteX12" fmla="*/ 10058400 w 10742503"/>
              <a:gd name="connsiteY12" fmla="*/ 66902 h 1417813"/>
              <a:gd name="connsiteX13" fmla="*/ 9985828 w 10742503"/>
              <a:gd name="connsiteY13" fmla="*/ 1344159 h 1417813"/>
              <a:gd name="connsiteX14" fmla="*/ 203200 w 10742503"/>
              <a:gd name="connsiteY14" fmla="*/ 1271588 h 14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2503" h="1417813">
                <a:moveTo>
                  <a:pt x="0" y="168502"/>
                </a:moveTo>
                <a:lnTo>
                  <a:pt x="1248228" y="153988"/>
                </a:lnTo>
                <a:lnTo>
                  <a:pt x="2177142" y="153988"/>
                </a:lnTo>
                <a:lnTo>
                  <a:pt x="2888342" y="153988"/>
                </a:lnTo>
                <a:lnTo>
                  <a:pt x="3759200" y="139473"/>
                </a:lnTo>
                <a:cubicBezTo>
                  <a:pt x="4005943" y="137054"/>
                  <a:pt x="4129314" y="144311"/>
                  <a:pt x="4368800" y="139473"/>
                </a:cubicBezTo>
                <a:cubicBezTo>
                  <a:pt x="4608286" y="134635"/>
                  <a:pt x="4927600" y="110445"/>
                  <a:pt x="5196114" y="110445"/>
                </a:cubicBezTo>
                <a:cubicBezTo>
                  <a:pt x="5464628" y="110445"/>
                  <a:pt x="5704114" y="139473"/>
                  <a:pt x="5979885" y="139473"/>
                </a:cubicBezTo>
                <a:cubicBezTo>
                  <a:pt x="6255656" y="139473"/>
                  <a:pt x="6603999" y="112864"/>
                  <a:pt x="6850742" y="110445"/>
                </a:cubicBezTo>
                <a:cubicBezTo>
                  <a:pt x="7097485" y="108026"/>
                  <a:pt x="7199085" y="108026"/>
                  <a:pt x="7460342" y="124959"/>
                </a:cubicBezTo>
                <a:cubicBezTo>
                  <a:pt x="7721599" y="141892"/>
                  <a:pt x="8028818" y="202369"/>
                  <a:pt x="8418285" y="212045"/>
                </a:cubicBezTo>
                <a:cubicBezTo>
                  <a:pt x="8807752" y="221721"/>
                  <a:pt x="9523790" y="207206"/>
                  <a:pt x="9797142" y="183016"/>
                </a:cubicBezTo>
                <a:cubicBezTo>
                  <a:pt x="10070494" y="158826"/>
                  <a:pt x="10026952" y="-126622"/>
                  <a:pt x="10058400" y="66902"/>
                </a:cubicBezTo>
                <a:cubicBezTo>
                  <a:pt x="10089848" y="260426"/>
                  <a:pt x="11628361" y="1143378"/>
                  <a:pt x="9985828" y="1344159"/>
                </a:cubicBezTo>
                <a:cubicBezTo>
                  <a:pt x="8343295" y="1544940"/>
                  <a:pt x="203200" y="1271588"/>
                  <a:pt x="203200" y="1271588"/>
                </a:cubicBezTo>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68246" y="1545774"/>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18" name="TextBox 17"/>
          <p:cNvSpPr txBox="1"/>
          <p:nvPr/>
        </p:nvSpPr>
        <p:spPr>
          <a:xfrm>
            <a:off x="2648818" y="1429659"/>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cxnSp>
        <p:nvCxnSpPr>
          <p:cNvPr id="19" name="Straight Arrow Connector 18"/>
          <p:cNvCxnSpPr/>
          <p:nvPr/>
        </p:nvCxnSpPr>
        <p:spPr>
          <a:xfrm>
            <a:off x="2510932" y="169817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050932" y="400594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70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t>Average over it</a:t>
            </a:r>
          </a:p>
          <a:p>
            <a:pPr marL="514350" indent="-514350">
              <a:lnSpc>
                <a:spcPct val="150000"/>
              </a:lnSpc>
              <a:buFont typeface="+mj-lt"/>
              <a:buAutoNum type="arabicPeriod"/>
            </a:pPr>
            <a:r>
              <a:rPr lang="en-US" sz="4000" dirty="0" smtClean="0"/>
              <a:t>Model it out</a:t>
            </a:r>
          </a:p>
          <a:p>
            <a:pPr marL="514350" indent="-514350">
              <a:lnSpc>
                <a:spcPct val="150000"/>
              </a:lnSpc>
              <a:buFont typeface="+mj-lt"/>
              <a:buAutoNum type="arabicPeriod"/>
            </a:pPr>
            <a:r>
              <a:rPr lang="en-US" sz="4000" dirty="0" smtClean="0">
                <a:solidFill>
                  <a:srgbClr val="C00000"/>
                </a:solidFill>
              </a:rPr>
              <a:t>go MAD</a:t>
            </a:r>
            <a:endParaRPr lang="en-US" sz="4000" dirty="0">
              <a:solidFill>
                <a:srgbClr val="C00000"/>
              </a:solidFill>
            </a:endParaRPr>
          </a:p>
        </p:txBody>
      </p:sp>
    </p:spTree>
    <p:extLst>
      <p:ext uri="{BB962C8B-B14F-4D97-AF65-F5344CB8AC3E}">
        <p14:creationId xmlns:p14="http://schemas.microsoft.com/office/powerpoint/2010/main" val="37039368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Two wavelengths are better than one</a:t>
            </a:r>
            <a:endParaRPr lang="en-US" sz="3600" dirty="0"/>
          </a:p>
        </p:txBody>
      </p:sp>
      <p:sp>
        <p:nvSpPr>
          <p:cNvPr id="4" name="Oval 3"/>
          <p:cNvSpPr/>
          <p:nvPr/>
        </p:nvSpPr>
        <p:spPr>
          <a:xfrm>
            <a:off x="1378857" y="2090057"/>
            <a:ext cx="3657600" cy="3657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18971" y="2521857"/>
            <a:ext cx="3156857" cy="315685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34343" y="3795485"/>
            <a:ext cx="1952172" cy="1952172"/>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504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714" y="2400175"/>
            <a:ext cx="4620081" cy="1363385"/>
            <a:chOff x="-217714" y="2400175"/>
            <a:chExt cx="4620081" cy="1363385"/>
          </a:xfrm>
        </p:grpSpPr>
        <p:sp>
          <p:nvSpPr>
            <p:cNvPr id="13" name="Rectangle 12"/>
            <p:cNvSpPr/>
            <p:nvPr/>
          </p:nvSpPr>
          <p:spPr>
            <a:xfrm>
              <a:off x="-217714" y="2663926"/>
              <a:ext cx="4424818" cy="7858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2 13"/>
            <p:cNvSpPr/>
            <p:nvPr/>
          </p:nvSpPr>
          <p:spPr>
            <a:xfrm>
              <a:off x="3676877" y="2400175"/>
              <a:ext cx="725490" cy="1363385"/>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S-MAD Sample size Dilemma</a:t>
            </a:r>
            <a:endParaRPr lang="en-US" dirty="0"/>
          </a:p>
        </p:txBody>
      </p:sp>
      <p:grpSp>
        <p:nvGrpSpPr>
          <p:cNvPr id="28" name="Group 27"/>
          <p:cNvGrpSpPr/>
          <p:nvPr/>
        </p:nvGrpSpPr>
        <p:grpSpPr>
          <a:xfrm>
            <a:off x="3967654" y="2422576"/>
            <a:ext cx="1344350" cy="1406525"/>
            <a:chOff x="3967654" y="2422576"/>
            <a:chExt cx="1344350" cy="1406525"/>
          </a:xfrm>
        </p:grpSpPr>
        <p:sp>
          <p:nvSpPr>
            <p:cNvPr id="4" name="Freeform 3"/>
            <p:cNvSpPr>
              <a:spLocks/>
            </p:cNvSpPr>
            <p:nvPr/>
          </p:nvSpPr>
          <p:spPr bwMode="auto">
            <a:xfrm>
              <a:off x="3967654" y="24305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p:cNvSpPr>
              <a:spLocks noChangeShapeType="1"/>
            </p:cNvSpPr>
            <p:nvPr/>
          </p:nvSpPr>
          <p:spPr bwMode="auto">
            <a:xfrm flipV="1">
              <a:off x="4092804" y="26718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8"/>
            <p:cNvSpPr>
              <a:spLocks noChangeShapeType="1"/>
            </p:cNvSpPr>
            <p:nvPr/>
          </p:nvSpPr>
          <p:spPr bwMode="auto">
            <a:xfrm flipV="1">
              <a:off x="4802417" y="27289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9"/>
            <p:cNvSpPr>
              <a:spLocks noChangeShapeType="1"/>
            </p:cNvSpPr>
            <p:nvPr/>
          </p:nvSpPr>
          <p:spPr bwMode="auto">
            <a:xfrm flipV="1">
              <a:off x="5121504" y="26892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0"/>
            <p:cNvSpPr>
              <a:spLocks/>
            </p:cNvSpPr>
            <p:nvPr/>
          </p:nvSpPr>
          <p:spPr bwMode="auto">
            <a:xfrm>
              <a:off x="4207104" y="25845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1"/>
            <p:cNvSpPr>
              <a:spLocks/>
            </p:cNvSpPr>
            <p:nvPr/>
          </p:nvSpPr>
          <p:spPr bwMode="auto">
            <a:xfrm>
              <a:off x="4400779" y="26114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2"/>
            <p:cNvSpPr>
              <a:spLocks/>
            </p:cNvSpPr>
            <p:nvPr/>
          </p:nvSpPr>
          <p:spPr bwMode="auto">
            <a:xfrm>
              <a:off x="5023079" y="26178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3"/>
            <p:cNvSpPr>
              <a:spLocks/>
            </p:cNvSpPr>
            <p:nvPr/>
          </p:nvSpPr>
          <p:spPr bwMode="auto">
            <a:xfrm>
              <a:off x="4200754" y="24225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Rectangle 14"/>
          <p:cNvSpPr/>
          <p:nvPr/>
        </p:nvSpPr>
        <p:spPr>
          <a:xfrm>
            <a:off x="-174544" y="5311119"/>
            <a:ext cx="9710057" cy="2171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410534" y="5287748"/>
            <a:ext cx="282313" cy="280988"/>
            <a:chOff x="4120054" y="2574976"/>
            <a:chExt cx="1344350" cy="1406525"/>
          </a:xfrm>
        </p:grpSpPr>
        <p:sp>
          <p:nvSpPr>
            <p:cNvPr id="16" name="Freeform 15"/>
            <p:cNvSpPr>
              <a:spLocks/>
            </p:cNvSpPr>
            <p:nvPr/>
          </p:nvSpPr>
          <p:spPr bwMode="auto">
            <a:xfrm>
              <a:off x="4120054" y="25829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7"/>
            <p:cNvSpPr>
              <a:spLocks noChangeShapeType="1"/>
            </p:cNvSpPr>
            <p:nvPr/>
          </p:nvSpPr>
          <p:spPr bwMode="auto">
            <a:xfrm flipV="1">
              <a:off x="4245204" y="28242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flipV="1">
              <a:off x="4954817" y="28813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5273904" y="28416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0"/>
            <p:cNvSpPr>
              <a:spLocks/>
            </p:cNvSpPr>
            <p:nvPr/>
          </p:nvSpPr>
          <p:spPr bwMode="auto">
            <a:xfrm>
              <a:off x="4359504" y="27369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11"/>
            <p:cNvSpPr>
              <a:spLocks/>
            </p:cNvSpPr>
            <p:nvPr/>
          </p:nvSpPr>
          <p:spPr bwMode="auto">
            <a:xfrm>
              <a:off x="4553179" y="27638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12"/>
            <p:cNvSpPr>
              <a:spLocks/>
            </p:cNvSpPr>
            <p:nvPr/>
          </p:nvSpPr>
          <p:spPr bwMode="auto">
            <a:xfrm>
              <a:off x="5175479" y="27702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3"/>
            <p:cNvSpPr>
              <a:spLocks/>
            </p:cNvSpPr>
            <p:nvPr/>
          </p:nvSpPr>
          <p:spPr bwMode="auto">
            <a:xfrm>
              <a:off x="4353154" y="25749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 name="Freeform 24"/>
          <p:cNvSpPr/>
          <p:nvPr/>
        </p:nvSpPr>
        <p:spPr>
          <a:xfrm>
            <a:off x="4532594" y="4729318"/>
            <a:ext cx="795114" cy="554793"/>
          </a:xfrm>
          <a:custGeom>
            <a:avLst/>
            <a:gdLst>
              <a:gd name="connsiteX0" fmla="*/ 0 w 795114"/>
              <a:gd name="connsiteY0" fmla="*/ 554793 h 554793"/>
              <a:gd name="connsiteX1" fmla="*/ 254833 w 795114"/>
              <a:gd name="connsiteY1" fmla="*/ 464852 h 554793"/>
              <a:gd name="connsiteX2" fmla="*/ 269823 w 795114"/>
              <a:gd name="connsiteY2" fmla="*/ 210019 h 554793"/>
              <a:gd name="connsiteX3" fmla="*/ 434715 w 795114"/>
              <a:gd name="connsiteY3" fmla="*/ 165048 h 554793"/>
              <a:gd name="connsiteX4" fmla="*/ 539646 w 795114"/>
              <a:gd name="connsiteY4" fmla="*/ 75108 h 554793"/>
              <a:gd name="connsiteX5" fmla="*/ 389744 w 795114"/>
              <a:gd name="connsiteY5" fmla="*/ 157 h 554793"/>
              <a:gd name="connsiteX6" fmla="*/ 209862 w 795114"/>
              <a:gd name="connsiteY6" fmla="*/ 60117 h 554793"/>
              <a:gd name="connsiteX7" fmla="*/ 389744 w 795114"/>
              <a:gd name="connsiteY7" fmla="*/ 210019 h 554793"/>
              <a:gd name="connsiteX8" fmla="*/ 674558 w 795114"/>
              <a:gd name="connsiteY8" fmla="*/ 30137 h 554793"/>
              <a:gd name="connsiteX9" fmla="*/ 794479 w 795114"/>
              <a:gd name="connsiteY9" fmla="*/ 165048 h 554793"/>
              <a:gd name="connsiteX10" fmla="*/ 629587 w 795114"/>
              <a:gd name="connsiteY10" fmla="*/ 329940 h 5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114" h="554793">
                <a:moveTo>
                  <a:pt x="0" y="554793"/>
                </a:moveTo>
                <a:cubicBezTo>
                  <a:pt x="104931" y="538553"/>
                  <a:pt x="209863" y="522314"/>
                  <a:pt x="254833" y="464852"/>
                </a:cubicBezTo>
                <a:cubicBezTo>
                  <a:pt x="299803" y="407390"/>
                  <a:pt x="239843" y="259986"/>
                  <a:pt x="269823" y="210019"/>
                </a:cubicBezTo>
                <a:cubicBezTo>
                  <a:pt x="299803" y="160052"/>
                  <a:pt x="389745" y="187533"/>
                  <a:pt x="434715" y="165048"/>
                </a:cubicBezTo>
                <a:cubicBezTo>
                  <a:pt x="479685" y="142563"/>
                  <a:pt x="547141" y="102590"/>
                  <a:pt x="539646" y="75108"/>
                </a:cubicBezTo>
                <a:cubicBezTo>
                  <a:pt x="532151" y="47626"/>
                  <a:pt x="444708" y="2655"/>
                  <a:pt x="389744" y="157"/>
                </a:cubicBezTo>
                <a:cubicBezTo>
                  <a:pt x="334780" y="-2342"/>
                  <a:pt x="209862" y="25140"/>
                  <a:pt x="209862" y="60117"/>
                </a:cubicBezTo>
                <a:cubicBezTo>
                  <a:pt x="209862" y="95094"/>
                  <a:pt x="312295" y="215016"/>
                  <a:pt x="389744" y="210019"/>
                </a:cubicBezTo>
                <a:cubicBezTo>
                  <a:pt x="467193" y="205022"/>
                  <a:pt x="607102" y="37632"/>
                  <a:pt x="674558" y="30137"/>
                </a:cubicBezTo>
                <a:cubicBezTo>
                  <a:pt x="742014" y="22642"/>
                  <a:pt x="801974" y="115081"/>
                  <a:pt x="794479" y="165048"/>
                </a:cubicBezTo>
                <a:cubicBezTo>
                  <a:pt x="786984" y="215015"/>
                  <a:pt x="708285" y="272477"/>
                  <a:pt x="629587" y="3299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616970" y="4570215"/>
            <a:ext cx="884420" cy="631372"/>
          </a:xfrm>
          <a:custGeom>
            <a:avLst/>
            <a:gdLst>
              <a:gd name="connsiteX0" fmla="*/ 0 w 884420"/>
              <a:gd name="connsiteY0" fmla="*/ 631372 h 631372"/>
              <a:gd name="connsiteX1" fmla="*/ 59961 w 884420"/>
              <a:gd name="connsiteY1" fmla="*/ 526441 h 631372"/>
              <a:gd name="connsiteX2" fmla="*/ 359764 w 884420"/>
              <a:gd name="connsiteY2" fmla="*/ 541431 h 631372"/>
              <a:gd name="connsiteX3" fmla="*/ 449705 w 884420"/>
              <a:gd name="connsiteY3" fmla="*/ 451490 h 631372"/>
              <a:gd name="connsiteX4" fmla="*/ 299804 w 884420"/>
              <a:gd name="connsiteY4" fmla="*/ 181667 h 631372"/>
              <a:gd name="connsiteX5" fmla="*/ 389745 w 884420"/>
              <a:gd name="connsiteY5" fmla="*/ 1785 h 631372"/>
              <a:gd name="connsiteX6" fmla="*/ 569627 w 884420"/>
              <a:gd name="connsiteY6" fmla="*/ 106716 h 631372"/>
              <a:gd name="connsiteX7" fmla="*/ 509666 w 884420"/>
              <a:gd name="connsiteY7" fmla="*/ 376539 h 631372"/>
              <a:gd name="connsiteX8" fmla="*/ 884420 w 884420"/>
              <a:gd name="connsiteY8" fmla="*/ 421510 h 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631372">
                <a:moveTo>
                  <a:pt x="0" y="631372"/>
                </a:moveTo>
                <a:cubicBezTo>
                  <a:pt x="0" y="586401"/>
                  <a:pt x="0" y="541431"/>
                  <a:pt x="59961" y="526441"/>
                </a:cubicBezTo>
                <a:cubicBezTo>
                  <a:pt x="119922" y="511451"/>
                  <a:pt x="294807" y="553923"/>
                  <a:pt x="359764" y="541431"/>
                </a:cubicBezTo>
                <a:cubicBezTo>
                  <a:pt x="424721" y="528939"/>
                  <a:pt x="459698" y="511451"/>
                  <a:pt x="449705" y="451490"/>
                </a:cubicBezTo>
                <a:cubicBezTo>
                  <a:pt x="439712" y="391529"/>
                  <a:pt x="309797" y="256618"/>
                  <a:pt x="299804" y="181667"/>
                </a:cubicBezTo>
                <a:cubicBezTo>
                  <a:pt x="289811" y="106716"/>
                  <a:pt x="344775" y="14277"/>
                  <a:pt x="389745" y="1785"/>
                </a:cubicBezTo>
                <a:cubicBezTo>
                  <a:pt x="434716" y="-10707"/>
                  <a:pt x="549640" y="44257"/>
                  <a:pt x="569627" y="106716"/>
                </a:cubicBezTo>
                <a:cubicBezTo>
                  <a:pt x="589614" y="169175"/>
                  <a:pt x="457201" y="324073"/>
                  <a:pt x="509666" y="376539"/>
                </a:cubicBezTo>
                <a:cubicBezTo>
                  <a:pt x="562131" y="429005"/>
                  <a:pt x="723275" y="425257"/>
                  <a:pt x="884420" y="4215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913848904"/>
              </p:ext>
            </p:extLst>
          </p:nvPr>
        </p:nvGraphicFramePr>
        <p:xfrm>
          <a:off x="411163" y="-113616"/>
          <a:ext cx="8561387" cy="6823075"/>
        </p:xfrm>
        <a:graphic>
          <a:graphicData uri="http://schemas.openxmlformats.org/presentationml/2006/ole">
            <mc:AlternateContent xmlns:mc="http://schemas.openxmlformats.org/markup-compatibility/2006">
              <mc:Choice xmlns:v="urn:schemas-microsoft-com:vml" Requires="v">
                <p:oleObj spid="_x0000_s1097"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1163" y="-113616"/>
                        <a:ext cx="8561387" cy="682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Text Box 3"/>
          <p:cNvSpPr txBox="1">
            <a:spLocks noChangeArrowheads="1"/>
          </p:cNvSpPr>
          <p:nvPr/>
        </p:nvSpPr>
        <p:spPr bwMode="auto">
          <a:xfrm>
            <a:off x="371475" y="241300"/>
            <a:ext cx="83994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b="1">
                <a:solidFill>
                  <a:srgbClr val="000000"/>
                </a:solidFill>
              </a:rPr>
              <a:t>wavelength dependence</a:t>
            </a:r>
          </a:p>
        </p:txBody>
      </p:sp>
      <p:sp>
        <p:nvSpPr>
          <p:cNvPr id="4100" name="Text Box 4"/>
          <p:cNvSpPr txBox="1">
            <a:spLocks noChangeArrowheads="1"/>
          </p:cNvSpPr>
          <p:nvPr/>
        </p:nvSpPr>
        <p:spPr bwMode="auto">
          <a:xfrm rot="16200000">
            <a:off x="-608012" y="3166159"/>
            <a:ext cx="27082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dirty="0">
                <a:solidFill>
                  <a:srgbClr val="000000"/>
                </a:solidFill>
              </a:rPr>
              <a:t>crystal diameter (</a:t>
            </a:r>
            <a:r>
              <a:rPr lang="el-GR" altLang="en-US" sz="2000" dirty="0">
                <a:solidFill>
                  <a:srgbClr val="000000"/>
                </a:solidFill>
                <a:cs typeface="Times New Roman" pitchFamily="18" charset="0"/>
              </a:rPr>
              <a:t>μ</a:t>
            </a:r>
            <a:r>
              <a:rPr lang="en-US" altLang="en-US" sz="2000" dirty="0">
                <a:solidFill>
                  <a:srgbClr val="000000"/>
                </a:solidFill>
              </a:rPr>
              <a:t>m)</a:t>
            </a:r>
          </a:p>
        </p:txBody>
      </p:sp>
      <p:sp>
        <p:nvSpPr>
          <p:cNvPr id="4101" name="Text Box 5"/>
          <p:cNvSpPr txBox="1">
            <a:spLocks noChangeArrowheads="1"/>
          </p:cNvSpPr>
          <p:nvPr/>
        </p:nvSpPr>
        <p:spPr bwMode="auto">
          <a:xfrm>
            <a:off x="4390230" y="2608279"/>
            <a:ext cx="150813"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US" altLang="en-US" b="1" dirty="0" smtClean="0">
                <a:solidFill>
                  <a:srgbClr val="000000"/>
                </a:solidFill>
                <a:latin typeface="Times New Roman" pitchFamily="18" charset="0"/>
                <a:cs typeface="Arial" pitchFamily="34" charset="0"/>
              </a:rPr>
              <a:t>Å</a:t>
            </a:r>
            <a:endParaRPr lang="en-US" altLang="en-US" b="1" dirty="0">
              <a:solidFill>
                <a:srgbClr val="000000"/>
              </a:solidFill>
              <a:latin typeface="Times New Roman" pitchFamily="18" charset="0"/>
              <a:cs typeface="Arial" pitchFamily="34" charset="0"/>
            </a:endParaRPr>
          </a:p>
        </p:txBody>
      </p:sp>
      <p:sp>
        <p:nvSpPr>
          <p:cNvPr id="4102" name="Text Box 6"/>
          <p:cNvSpPr txBox="1">
            <a:spLocks noChangeArrowheads="1"/>
          </p:cNvSpPr>
          <p:nvPr/>
        </p:nvSpPr>
        <p:spPr bwMode="auto">
          <a:xfrm>
            <a:off x="4216400" y="2887680"/>
            <a:ext cx="150813"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US" altLang="en-US" b="1" dirty="0">
                <a:solidFill>
                  <a:srgbClr val="000000"/>
                </a:solidFill>
                <a:latin typeface="Times New Roman" pitchFamily="18" charset="0"/>
                <a:cs typeface="Arial" pitchFamily="34" charset="0"/>
              </a:rPr>
              <a:t>Å</a:t>
            </a:r>
          </a:p>
        </p:txBody>
      </p:sp>
      <p:sp>
        <p:nvSpPr>
          <p:cNvPr id="4103" name="Rectangle 7"/>
          <p:cNvSpPr>
            <a:spLocks noChangeArrowheads="1"/>
          </p:cNvSpPr>
          <p:nvPr/>
        </p:nvSpPr>
        <p:spPr bwMode="auto">
          <a:xfrm>
            <a:off x="187325" y="163513"/>
            <a:ext cx="8731250" cy="738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 name="TextBox 1"/>
          <p:cNvSpPr txBox="1"/>
          <p:nvPr/>
        </p:nvSpPr>
        <p:spPr>
          <a:xfrm>
            <a:off x="0" y="198120"/>
            <a:ext cx="9144000" cy="584775"/>
          </a:xfrm>
          <a:prstGeom prst="rect">
            <a:avLst/>
          </a:prstGeom>
          <a:noFill/>
        </p:spPr>
        <p:txBody>
          <a:bodyPr wrap="square" rtlCol="0">
            <a:spAutoFit/>
          </a:bodyPr>
          <a:lstStyle/>
          <a:p>
            <a:pPr algn="ctr"/>
            <a:r>
              <a:rPr lang="en-US" sz="3200" dirty="0" smtClean="0"/>
              <a:t>Damage limited crystal size (synchrotron)</a:t>
            </a:r>
            <a:endParaRPr lang="en-US" sz="3200" dirty="0"/>
          </a:p>
        </p:txBody>
      </p:sp>
      <p:sp>
        <p:nvSpPr>
          <p:cNvPr id="3" name="Rectangle 2"/>
          <p:cNvSpPr/>
          <p:nvPr/>
        </p:nvSpPr>
        <p:spPr>
          <a:xfrm>
            <a:off x="944562" y="6499781"/>
            <a:ext cx="8199437" cy="369332"/>
          </a:xfrm>
          <a:prstGeom prst="rect">
            <a:avLst/>
          </a:prstGeom>
        </p:spPr>
        <p:txBody>
          <a:bodyPr wrap="square">
            <a:spAutoFit/>
          </a:bodyPr>
          <a:lstStyle/>
          <a:p>
            <a:pPr algn="r"/>
            <a:r>
              <a:rPr lang="en-US" dirty="0" smtClean="0"/>
              <a:t>Holton</a:t>
            </a:r>
            <a:r>
              <a:rPr lang="en-US" dirty="0"/>
              <a:t> </a:t>
            </a:r>
            <a:r>
              <a:rPr lang="en-US" dirty="0" smtClean="0"/>
              <a:t>&amp; Frankel</a:t>
            </a:r>
            <a:r>
              <a:rPr lang="en-US" dirty="0"/>
              <a:t>, </a:t>
            </a:r>
            <a:r>
              <a:rPr lang="en-US" dirty="0" smtClean="0"/>
              <a:t>“minimum </a:t>
            </a:r>
            <a:r>
              <a:rPr lang="en-US" dirty="0"/>
              <a:t>crystal </a:t>
            </a:r>
            <a:r>
              <a:rPr lang="en-US" dirty="0" smtClean="0"/>
              <a:t>size” </a:t>
            </a:r>
            <a:r>
              <a:rPr lang="en-US" i="1" dirty="0" err="1"/>
              <a:t>Acta</a:t>
            </a:r>
            <a:r>
              <a:rPr lang="en-US" i="1" dirty="0"/>
              <a:t> </a:t>
            </a:r>
            <a:r>
              <a:rPr lang="en-US" i="1" dirty="0" err="1"/>
              <a:t>Cryst</a:t>
            </a:r>
            <a:r>
              <a:rPr lang="en-US" i="1" dirty="0"/>
              <a:t>. D</a:t>
            </a:r>
            <a:r>
              <a:rPr lang="en-US" dirty="0"/>
              <a:t> </a:t>
            </a:r>
            <a:r>
              <a:rPr lang="en-US" b="1" dirty="0"/>
              <a:t>66</a:t>
            </a:r>
            <a:r>
              <a:rPr lang="en-US" dirty="0"/>
              <a:t>, 393 (2010).</a:t>
            </a:r>
          </a:p>
        </p:txBody>
      </p:sp>
    </p:spTree>
    <p:extLst>
      <p:ext uri="{BB962C8B-B14F-4D97-AF65-F5344CB8AC3E}">
        <p14:creationId xmlns:p14="http://schemas.microsoft.com/office/powerpoint/2010/main" val="2182386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solidFill>
                  <a:srgbClr val="FF0000"/>
                </a:solidFill>
                <a:cs typeface="Arial" pitchFamily="34" charset="0"/>
              </a:rPr>
              <a:t>λ</a:t>
            </a:r>
            <a:r>
              <a:rPr lang="en-US" altLang="en-US" dirty="0">
                <a:solidFill>
                  <a:srgbClr val="FF0000"/>
                </a:solidFill>
              </a:rPr>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
            </a:r>
            <a:r>
              <a:rPr lang="en-US" altLang="en-US" dirty="0" smtClean="0">
                <a:cs typeface="Arial" pitchFamily="34" charset="0"/>
              </a:rPr>
              <a:t>attenuation correction </a:t>
            </a:r>
            <a:endParaRPr lang="en-US" altLang="en-US" dirty="0">
              <a:cs typeface="Arial" pitchFamily="34" charset="0"/>
            </a:endParaRP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cell</a:t>
              </a:r>
              <a:endParaRPr lang="el-GR" altLang="en-US" sz="3600" baseline="-25000" dirty="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dirty="0">
                  <a:solidFill>
                    <a:srgbClr val="FF0000"/>
                  </a:solidFill>
                  <a:cs typeface="Arial" pitchFamily="34" charset="0"/>
                </a:rPr>
                <a:t>λ</a:t>
              </a:r>
              <a:r>
                <a:rPr lang="en-US" altLang="en-US" sz="3600" baseline="48000" dirty="0">
                  <a:solidFill>
                    <a:srgbClr val="FF0000"/>
                  </a:solidFill>
                  <a:cs typeface="Arial" pitchFamily="34" charset="0"/>
                </a:rPr>
                <a:t>3</a:t>
              </a:r>
              <a:r>
                <a:rPr lang="en-US" altLang="en-US" sz="3600" baseline="48000" dirty="0">
                  <a:cs typeface="Arial" pitchFamily="34" charset="0"/>
                </a:rPr>
                <a:t> </a:t>
              </a:r>
              <a:r>
                <a:rPr lang="en-US" altLang="en-US" sz="3600" dirty="0">
                  <a:cs typeface="Arial" pitchFamily="34" charset="0"/>
                </a:rPr>
                <a:t>L</a:t>
              </a:r>
              <a:endParaRPr lang="el-GR" altLang="en-US" sz="3600" baseline="-25000" dirty="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5657432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274638"/>
            <a:ext cx="9144000" cy="1143000"/>
          </a:xfrm>
        </p:spPr>
        <p:txBody>
          <a:bodyPr/>
          <a:lstStyle/>
          <a:p>
            <a:r>
              <a:rPr lang="en-US" altLang="en-US" b="1" dirty="0" smtClean="0"/>
              <a:t>The “partiality problem” at XFEL</a:t>
            </a:r>
          </a:p>
        </p:txBody>
      </p:sp>
      <p:sp>
        <p:nvSpPr>
          <p:cNvPr id="92163" name="Freeform 22"/>
          <p:cNvSpPr>
            <a:spLocks/>
          </p:cNvSpPr>
          <p:nvPr/>
        </p:nvSpPr>
        <p:spPr bwMode="auto">
          <a:xfrm>
            <a:off x="1735138" y="2263775"/>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cxnSp>
        <p:nvCxnSpPr>
          <p:cNvPr id="14" name="Straight Connector 13"/>
          <p:cNvCxnSpPr/>
          <p:nvPr/>
        </p:nvCxnSpPr>
        <p:spPr>
          <a:xfrm flipV="1">
            <a:off x="4456113" y="4194175"/>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4498975" y="1422400"/>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a:solidFill>
                    <a:srgbClr val="000000"/>
                  </a:solidFill>
                </a:rPr>
                <a:t>0.006°</a:t>
              </a:r>
            </a:p>
          </p:txBody>
        </p:sp>
      </p:grpSp>
      <p:sp>
        <p:nvSpPr>
          <p:cNvPr id="21" name="TextBox 20"/>
          <p:cNvSpPr txBox="1">
            <a:spLocks noChangeArrowheads="1"/>
          </p:cNvSpPr>
          <p:nvPr/>
        </p:nvSpPr>
        <p:spPr bwMode="auto">
          <a:xfrm>
            <a:off x="6211888" y="2786063"/>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1 </a:t>
            </a:r>
            <a:r>
              <a:rPr lang="el-GR" altLang="en-US" sz="2400">
                <a:solidFill>
                  <a:srgbClr val="000000"/>
                </a:solidFill>
              </a:rPr>
              <a:t>μ</a:t>
            </a:r>
            <a:r>
              <a:rPr lang="en-US" altLang="en-US" sz="2400">
                <a:solidFill>
                  <a:srgbClr val="000000"/>
                </a:solidFill>
              </a:rPr>
              <a:t>m xtal</a:t>
            </a:r>
          </a:p>
          <a:p>
            <a:pPr eaLnBrk="1" fontAlgn="base" hangingPunct="1">
              <a:spcBef>
                <a:spcPct val="0"/>
              </a:spcBef>
              <a:spcAft>
                <a:spcPct val="0"/>
              </a:spcAft>
            </a:pPr>
            <a:r>
              <a:rPr lang="en-US" altLang="en-US" sz="2400">
                <a:solidFill>
                  <a:srgbClr val="000000"/>
                </a:solidFill>
              </a:rPr>
              <a:t>1 Å x-rays</a:t>
            </a:r>
          </a:p>
        </p:txBody>
      </p:sp>
      <p:cxnSp>
        <p:nvCxnSpPr>
          <p:cNvPr id="9" name="Straight Connector 8"/>
          <p:cNvCxnSpPr>
            <a:endCxn id="92163" idx="19"/>
          </p:cNvCxnSpPr>
          <p:nvPr/>
        </p:nvCxnSpPr>
        <p:spPr>
          <a:xfrm flipV="1">
            <a:off x="4956175" y="2278063"/>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59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rgbClr val="1C1C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smtClean="0"/>
              <a:t>20%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23" name="TextBox 22"/>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4" name="TextBox 23"/>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5" name="TextBox 24"/>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6" name="TextBox 25"/>
          <p:cNvSpPr txBox="1"/>
          <p:nvPr/>
        </p:nvSpPr>
        <p:spPr>
          <a:xfrm>
            <a:off x="5467996" y="6371317"/>
            <a:ext cx="932803" cy="369332"/>
          </a:xfrm>
          <a:prstGeom prst="rect">
            <a:avLst/>
          </a:prstGeom>
          <a:noFill/>
        </p:spPr>
        <p:txBody>
          <a:bodyPr wrap="square" rtlCol="0">
            <a:spAutoFit/>
          </a:bodyPr>
          <a:lstStyle/>
          <a:p>
            <a:r>
              <a:rPr lang="en-US" b="1" dirty="0" smtClean="0"/>
              <a:t>22.2%</a:t>
            </a:r>
            <a:endParaRPr lang="en-US" b="1" dirty="0"/>
          </a:p>
        </p:txBody>
      </p:sp>
      <p:cxnSp>
        <p:nvCxnSpPr>
          <p:cNvPr id="16" name="Straight Arrow Connector 15"/>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49383" y="6273184"/>
            <a:ext cx="1792957" cy="369332"/>
          </a:xfrm>
          <a:prstGeom prst="rect">
            <a:avLst/>
          </a:prstGeom>
          <a:noFill/>
        </p:spPr>
        <p:txBody>
          <a:bodyPr wrap="square" rtlCol="0">
            <a:spAutoFit/>
          </a:bodyPr>
          <a:lstStyle/>
          <a:p>
            <a:r>
              <a:rPr lang="en-US" b="1" dirty="0" smtClean="0"/>
              <a:t>Integral: 122.2</a:t>
            </a:r>
          </a:p>
        </p:txBody>
      </p:sp>
    </p:spTree>
    <p:extLst>
      <p:ext uri="{BB962C8B-B14F-4D97-AF65-F5344CB8AC3E}">
        <p14:creationId xmlns:p14="http://schemas.microsoft.com/office/powerpoint/2010/main" val="12579486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dirty="0" err="1" smtClean="0">
                <a:solidFill>
                  <a:srgbClr val="000066"/>
                </a:solidFill>
              </a:rPr>
              <a:t>mult</a:t>
            </a:r>
            <a:r>
              <a:rPr lang="en-US" altLang="en-US" sz="9600" baseline="30000" dirty="0" smtClean="0">
                <a:solidFill>
                  <a:srgbClr val="000066"/>
                </a:solidFill>
              </a:rPr>
              <a:t> </a:t>
            </a:r>
            <a:r>
              <a:rPr lang="en-US" altLang="en-US" sz="9600" baseline="30000" dirty="0">
                <a:solidFill>
                  <a:srgbClr val="000066"/>
                </a:solidFill>
              </a:rPr>
              <a:t>&gt;</a:t>
            </a:r>
            <a:r>
              <a:rPr lang="en-US" altLang="en-US" sz="6600" dirty="0">
                <a:solidFill>
                  <a:srgbClr val="000066"/>
                </a:solidFill>
              </a:rPr>
              <a:t> </a:t>
            </a:r>
            <a:r>
              <a:rPr lang="en-US" altLang="en-US" sz="18900" dirty="0">
                <a:solidFill>
                  <a:srgbClr val="000000"/>
                </a:solidFill>
              </a:rPr>
              <a:t>(</a:t>
            </a:r>
            <a:r>
              <a:rPr lang="en-US" altLang="en-US" sz="18900" dirty="0">
                <a:solidFill>
                  <a:srgbClr val="000000"/>
                </a:solidFill>
                <a:latin typeface="Times New Roman" pitchFamily="18" charset="0"/>
                <a:cs typeface="Arial" pitchFamily="34" charset="0"/>
              </a:rPr>
              <a:t>—</a:t>
            </a:r>
            <a:r>
              <a:rPr lang="en-US" altLang="en-US" sz="18900" dirty="0">
                <a:solidFill>
                  <a:srgbClr val="000000"/>
                </a:solidFill>
              </a:rPr>
              <a:t>)</a:t>
            </a:r>
            <a:r>
              <a:rPr lang="en-US" altLang="en-US" sz="9600" baseline="100000" dirty="0">
                <a:solidFill>
                  <a:srgbClr val="000000"/>
                </a:solidFill>
              </a:rPr>
              <a:t>2</a:t>
            </a:r>
          </a:p>
        </p:txBody>
      </p:sp>
      <p:sp>
        <p:nvSpPr>
          <p:cNvPr id="91140"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~100%</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sp>
        <p:nvSpPr>
          <p:cNvPr id="2" name="TextBox 1"/>
          <p:cNvSpPr txBox="1">
            <a:spLocks noChangeArrowheads="1"/>
          </p:cNvSpPr>
          <p:nvPr/>
        </p:nvSpPr>
        <p:spPr bwMode="auto">
          <a:xfrm>
            <a:off x="652463" y="5776913"/>
            <a:ext cx="7700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rPr>
              <a:t>Gd lyso: </a:t>
            </a:r>
            <a:r>
              <a:rPr lang="el-GR" altLang="en-US" sz="3600">
                <a:solidFill>
                  <a:srgbClr val="000000"/>
                </a:solidFill>
              </a:rPr>
              <a:t>Δ</a:t>
            </a:r>
            <a:r>
              <a:rPr lang="en-US" altLang="en-US" sz="3600">
                <a:solidFill>
                  <a:srgbClr val="000000"/>
                </a:solidFill>
              </a:rPr>
              <a:t>F/F = 8.7%  → mult = 132 </a:t>
            </a:r>
          </a:p>
        </p:txBody>
      </p:sp>
      <p:sp>
        <p:nvSpPr>
          <p:cNvPr id="7" name="Title 1"/>
          <p:cNvSpPr txBox="1">
            <a:spLocks/>
          </p:cNvSpPr>
          <p:nvPr/>
        </p:nvSpPr>
        <p:spPr bwMode="auto">
          <a:xfrm>
            <a:off x="0" y="27463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b="1" kern="0" dirty="0" smtClean="0"/>
              <a:t>The “partiality problem” at XFEL</a:t>
            </a:r>
          </a:p>
        </p:txBody>
      </p:sp>
      <p:sp>
        <p:nvSpPr>
          <p:cNvPr id="4" name="Rectangle 3"/>
          <p:cNvSpPr/>
          <p:nvPr/>
        </p:nvSpPr>
        <p:spPr>
          <a:xfrm>
            <a:off x="0" y="6439807"/>
            <a:ext cx="9144000" cy="369332"/>
          </a:xfrm>
          <a:prstGeom prst="rect">
            <a:avLst/>
          </a:prstGeom>
        </p:spPr>
        <p:txBody>
          <a:bodyPr wrap="square">
            <a:spAutoFit/>
          </a:bodyPr>
          <a:lstStyle/>
          <a:p>
            <a:pPr algn="r"/>
            <a:r>
              <a:rPr lang="en-US" dirty="0" err="1"/>
              <a:t>Barends</a:t>
            </a:r>
            <a:r>
              <a:rPr lang="en-US" dirty="0"/>
              <a:t> </a:t>
            </a:r>
            <a:r>
              <a:rPr lang="en-US" i="1" dirty="0" smtClean="0"/>
              <a:t>et al.</a:t>
            </a:r>
            <a:r>
              <a:rPr lang="en-US" dirty="0" smtClean="0"/>
              <a:t> </a:t>
            </a:r>
            <a:r>
              <a:rPr lang="en-US" dirty="0"/>
              <a:t>(2014</a:t>
            </a:r>
            <a:r>
              <a:rPr lang="en-US" dirty="0" smtClean="0"/>
              <a:t>) </a:t>
            </a:r>
            <a:r>
              <a:rPr lang="en-US" i="1" dirty="0"/>
              <a:t>Nature</a:t>
            </a:r>
            <a:r>
              <a:rPr lang="en-US" dirty="0"/>
              <a:t> </a:t>
            </a:r>
            <a:r>
              <a:rPr lang="en-US" b="1" dirty="0"/>
              <a:t>505</a:t>
            </a:r>
            <a:r>
              <a:rPr lang="en-US" dirty="0"/>
              <a:t>, 244-247. </a:t>
            </a:r>
          </a:p>
        </p:txBody>
      </p:sp>
    </p:spTree>
    <p:extLst>
      <p:ext uri="{BB962C8B-B14F-4D97-AF65-F5344CB8AC3E}">
        <p14:creationId xmlns:p14="http://schemas.microsoft.com/office/powerpoint/2010/main" val="2760912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oup 2"/>
          <p:cNvGrpSpPr>
            <a:grpSpLocks/>
          </p:cNvGrpSpPr>
          <p:nvPr/>
        </p:nvGrpSpPr>
        <p:grpSpPr bwMode="auto">
          <a:xfrm>
            <a:off x="2509838" y="-317500"/>
            <a:ext cx="10160000" cy="8002588"/>
            <a:chOff x="1581" y="-200"/>
            <a:chExt cx="6400" cy="5041"/>
          </a:xfrm>
        </p:grpSpPr>
        <p:sp>
          <p:nvSpPr>
            <p:cNvPr id="590851" name="Line 3"/>
            <p:cNvSpPr>
              <a:spLocks noChangeShapeType="1"/>
            </p:cNvSpPr>
            <p:nvPr/>
          </p:nvSpPr>
          <p:spPr bwMode="auto">
            <a:xfrm flipH="1">
              <a:off x="3285" y="2336"/>
              <a:ext cx="2142" cy="5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2" name="Rectangle 4"/>
            <p:cNvSpPr>
              <a:spLocks noChangeArrowheads="1"/>
            </p:cNvSpPr>
            <p:nvPr/>
          </p:nvSpPr>
          <p:spPr bwMode="auto">
            <a:xfrm rot="15584641">
              <a:off x="3513" y="2768"/>
              <a:ext cx="80"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3" name="Line 5"/>
            <p:cNvSpPr>
              <a:spLocks noChangeShapeType="1"/>
            </p:cNvSpPr>
            <p:nvPr/>
          </p:nvSpPr>
          <p:spPr bwMode="auto">
            <a:xfrm flipH="1">
              <a:off x="2980" y="2330"/>
              <a:ext cx="2452" cy="1570"/>
            </a:xfrm>
            <a:prstGeom prst="line">
              <a:avLst/>
            </a:prstGeom>
            <a:noFill/>
            <a:ln w="38100">
              <a:solidFill>
                <a:srgbClr val="FFC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4" name="Rectangle 6"/>
            <p:cNvSpPr>
              <a:spLocks noChangeArrowheads="1"/>
            </p:cNvSpPr>
            <p:nvPr/>
          </p:nvSpPr>
          <p:spPr bwMode="auto">
            <a:xfrm rot="281921">
              <a:off x="4630" y="2792"/>
              <a:ext cx="99"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5" name="Rectangle 7"/>
            <p:cNvSpPr>
              <a:spLocks noChangeArrowheads="1"/>
            </p:cNvSpPr>
            <p:nvPr/>
          </p:nvSpPr>
          <p:spPr bwMode="auto">
            <a:xfrm>
              <a:off x="2844" y="73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6" name="Rectangle 8"/>
            <p:cNvSpPr>
              <a:spLocks noChangeArrowheads="1"/>
            </p:cNvSpPr>
            <p:nvPr/>
          </p:nvSpPr>
          <p:spPr bwMode="auto">
            <a:xfrm flipH="1" flipV="1">
              <a:off x="3374" y="3824"/>
              <a:ext cx="8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7" name="Rectangle 9"/>
            <p:cNvSpPr>
              <a:spLocks noChangeArrowheads="1"/>
            </p:cNvSpPr>
            <p:nvPr/>
          </p:nvSpPr>
          <p:spPr bwMode="auto">
            <a:xfrm flipH="1" flipV="1">
              <a:off x="2840" y="384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8" name="Oval 10"/>
            <p:cNvSpPr>
              <a:spLocks noChangeArrowheads="1"/>
            </p:cNvSpPr>
            <p:nvPr/>
          </p:nvSpPr>
          <p:spPr bwMode="auto">
            <a:xfrm flipH="1" flipV="1">
              <a:off x="2883" y="-200"/>
              <a:ext cx="5096" cy="504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9" name="Rectangle 11"/>
            <p:cNvSpPr>
              <a:spLocks noChangeArrowheads="1"/>
            </p:cNvSpPr>
            <p:nvPr/>
          </p:nvSpPr>
          <p:spPr bwMode="auto">
            <a:xfrm rot="3799929" flipH="1" flipV="1">
              <a:off x="3846" y="3756"/>
              <a:ext cx="7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0" name="Line 12"/>
            <p:cNvSpPr>
              <a:spLocks noChangeShapeType="1"/>
            </p:cNvSpPr>
            <p:nvPr/>
          </p:nvSpPr>
          <p:spPr bwMode="auto">
            <a:xfrm flipH="1" flipV="1">
              <a:off x="3519" y="2007"/>
              <a:ext cx="1915" cy="3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1" name="Rectangle 13"/>
            <p:cNvSpPr>
              <a:spLocks noChangeArrowheads="1"/>
            </p:cNvSpPr>
            <p:nvPr/>
          </p:nvSpPr>
          <p:spPr bwMode="auto">
            <a:xfrm rot="8724962" flipH="1" flipV="1">
              <a:off x="3268" y="3653"/>
              <a:ext cx="24"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2" name="Text Box 14"/>
            <p:cNvSpPr txBox="1">
              <a:spLocks noChangeArrowheads="1"/>
            </p:cNvSpPr>
            <p:nvPr/>
          </p:nvSpPr>
          <p:spPr bwMode="auto">
            <a:xfrm flipH="1">
              <a:off x="4056" y="986"/>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 2</a:t>
              </a:r>
            </a:p>
          </p:txBody>
        </p:sp>
        <p:sp>
          <p:nvSpPr>
            <p:cNvPr id="590863" name="Text Box 15"/>
            <p:cNvSpPr txBox="1">
              <a:spLocks noChangeArrowheads="1"/>
            </p:cNvSpPr>
            <p:nvPr/>
          </p:nvSpPr>
          <p:spPr bwMode="auto">
            <a:xfrm rot="-12762713" flipH="1" flipV="1">
              <a:off x="3577" y="2972"/>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64" name="Text Box 16"/>
            <p:cNvSpPr txBox="1">
              <a:spLocks noChangeArrowheads="1"/>
            </p:cNvSpPr>
            <p:nvPr/>
          </p:nvSpPr>
          <p:spPr bwMode="auto">
            <a:xfrm flipH="1">
              <a:off x="4442" y="298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65" name="Line 17"/>
            <p:cNvSpPr>
              <a:spLocks noChangeShapeType="1"/>
            </p:cNvSpPr>
            <p:nvPr/>
          </p:nvSpPr>
          <p:spPr bwMode="auto">
            <a:xfrm flipH="1">
              <a:off x="3250" y="2792"/>
              <a:ext cx="75" cy="2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6" name="Line 18"/>
            <p:cNvSpPr>
              <a:spLocks noChangeShapeType="1"/>
            </p:cNvSpPr>
            <p:nvPr/>
          </p:nvSpPr>
          <p:spPr bwMode="auto">
            <a:xfrm>
              <a:off x="3324" y="2792"/>
              <a:ext cx="34" cy="4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7" name="Arc 19"/>
            <p:cNvSpPr>
              <a:spLocks/>
            </p:cNvSpPr>
            <p:nvPr/>
          </p:nvSpPr>
          <p:spPr bwMode="auto">
            <a:xfrm flipH="1" flipV="1">
              <a:off x="4927" y="2332"/>
              <a:ext cx="507"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8" name="Rectangle 20"/>
            <p:cNvSpPr>
              <a:spLocks noChangeArrowheads="1"/>
            </p:cNvSpPr>
            <p:nvPr/>
          </p:nvSpPr>
          <p:spPr bwMode="auto">
            <a:xfrm rot="8724962" flipH="1" flipV="1">
              <a:off x="3299" y="3672"/>
              <a:ext cx="25" cy="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9" name="Oval 21"/>
            <p:cNvSpPr>
              <a:spLocks noChangeArrowheads="1"/>
            </p:cNvSpPr>
            <p:nvPr/>
          </p:nvSpPr>
          <p:spPr bwMode="auto">
            <a:xfrm flipH="1" flipV="1">
              <a:off x="3519" y="-200"/>
              <a:ext cx="3823" cy="5041"/>
            </a:xfrm>
            <a:prstGeom prst="ellipse">
              <a:avLst/>
            </a:prstGeom>
            <a:noFill/>
            <a:ln w="254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0" name="Rectangle 22"/>
            <p:cNvSpPr>
              <a:spLocks noChangeArrowheads="1"/>
            </p:cNvSpPr>
            <p:nvPr/>
          </p:nvSpPr>
          <p:spPr bwMode="auto">
            <a:xfrm rot="1886337">
              <a:off x="2948" y="2462"/>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1" name="Rectangle 23"/>
            <p:cNvSpPr>
              <a:spLocks noChangeArrowheads="1"/>
            </p:cNvSpPr>
            <p:nvPr/>
          </p:nvSpPr>
          <p:spPr bwMode="auto">
            <a:xfrm rot="741832">
              <a:off x="3496" y="2649"/>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2" name="Rectangle 24"/>
            <p:cNvSpPr>
              <a:spLocks noChangeArrowheads="1"/>
            </p:cNvSpPr>
            <p:nvPr/>
          </p:nvSpPr>
          <p:spPr bwMode="auto">
            <a:xfrm rot="741832">
              <a:off x="3794" y="2703"/>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3" name="Oval 25"/>
            <p:cNvSpPr>
              <a:spLocks noChangeAspect="1" noChangeArrowheads="1"/>
            </p:cNvSpPr>
            <p:nvPr/>
          </p:nvSpPr>
          <p:spPr bwMode="auto">
            <a:xfrm flipH="1">
              <a:off x="2884" y="1835"/>
              <a:ext cx="5097" cy="99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4" name="Line 26"/>
            <p:cNvSpPr>
              <a:spLocks noChangeShapeType="1"/>
            </p:cNvSpPr>
            <p:nvPr/>
          </p:nvSpPr>
          <p:spPr bwMode="auto">
            <a:xfrm flipH="1" flipV="1">
              <a:off x="2885" y="2329"/>
              <a:ext cx="2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75" name="Oval 27"/>
            <p:cNvSpPr>
              <a:spLocks noChangeAspect="1" noChangeArrowheads="1"/>
            </p:cNvSpPr>
            <p:nvPr/>
          </p:nvSpPr>
          <p:spPr bwMode="auto">
            <a:xfrm flipH="1">
              <a:off x="2874" y="1820"/>
              <a:ext cx="5107" cy="1013"/>
            </a:xfrm>
            <a:prstGeom prst="ellipse">
              <a:avLst/>
            </a:prstGeom>
            <a:gradFill rotWithShape="1">
              <a:gsLst>
                <a:gs pos="0">
                  <a:schemeClr val="bg1">
                    <a:alpha val="70000"/>
                  </a:schemeClr>
                </a:gs>
                <a:gs pos="100000">
                  <a:schemeClr val="bg1">
                    <a:alpha val="39999"/>
                  </a:schemeClr>
                </a:gs>
              </a:gsLst>
              <a:lin ang="5400000" scaled="1"/>
            </a:gra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6" name="Text Box 28"/>
            <p:cNvSpPr txBox="1">
              <a:spLocks noChangeArrowheads="1"/>
            </p:cNvSpPr>
            <p:nvPr/>
          </p:nvSpPr>
          <p:spPr bwMode="auto">
            <a:xfrm flipH="1">
              <a:off x="3894" y="230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77" name="Text Box 29"/>
            <p:cNvSpPr txBox="1">
              <a:spLocks noChangeArrowheads="1"/>
            </p:cNvSpPr>
            <p:nvPr/>
          </p:nvSpPr>
          <p:spPr bwMode="auto">
            <a:xfrm flipH="1" flipV="1">
              <a:off x="4742" y="227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sp>
          <p:nvSpPr>
            <p:cNvPr id="590878" name="Text Box 30"/>
            <p:cNvSpPr txBox="1">
              <a:spLocks noChangeArrowheads="1"/>
            </p:cNvSpPr>
            <p:nvPr/>
          </p:nvSpPr>
          <p:spPr bwMode="auto">
            <a:xfrm>
              <a:off x="1581" y="341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a:t>
              </a:r>
            </a:p>
          </p:txBody>
        </p:sp>
      </p:grpSp>
      <p:sp>
        <p:nvSpPr>
          <p:cNvPr id="590879" name="Rectangle 31"/>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0" name="Oval 32"/>
          <p:cNvSpPr>
            <a:spLocks noChangeAspect="1" noChangeArrowheads="1"/>
          </p:cNvSpPr>
          <p:nvPr/>
        </p:nvSpPr>
        <p:spPr bwMode="auto">
          <a:xfrm>
            <a:off x="-3524250" y="2908300"/>
            <a:ext cx="8091488" cy="1584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1" name="Rectangle 33"/>
          <p:cNvSpPr>
            <a:spLocks noChangeArrowheads="1"/>
          </p:cNvSpPr>
          <p:nvPr/>
        </p:nvSpPr>
        <p:spPr bwMode="auto">
          <a:xfrm>
            <a:off x="-2089150" y="2868613"/>
            <a:ext cx="6500813" cy="890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90882" name="Oval 34"/>
          <p:cNvSpPr>
            <a:spLocks noChangeArrowheads="1"/>
          </p:cNvSpPr>
          <p:nvPr/>
        </p:nvSpPr>
        <p:spPr bwMode="auto">
          <a:xfrm>
            <a:off x="-3524250" y="-292100"/>
            <a:ext cx="8091488" cy="80025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3" name="Rectangle 35"/>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4" name="Oval 36"/>
          <p:cNvSpPr>
            <a:spLocks noChangeArrowheads="1"/>
          </p:cNvSpPr>
          <p:nvPr/>
        </p:nvSpPr>
        <p:spPr bwMode="auto">
          <a:xfrm>
            <a:off x="-2513013" y="-292100"/>
            <a:ext cx="6069013" cy="80025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5" name="Line 37"/>
          <p:cNvSpPr>
            <a:spLocks noChangeShapeType="1"/>
          </p:cNvSpPr>
          <p:nvPr/>
        </p:nvSpPr>
        <p:spPr bwMode="auto">
          <a:xfrm>
            <a:off x="519113" y="3706813"/>
            <a:ext cx="2992437" cy="5334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86" name="Rectangle 38"/>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7" name="Text Box 39"/>
          <p:cNvSpPr txBox="1">
            <a:spLocks noChangeArrowheads="1"/>
          </p:cNvSpPr>
          <p:nvPr/>
        </p:nvSpPr>
        <p:spPr bwMode="auto">
          <a:xfrm>
            <a:off x="973138" y="54197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grpSp>
        <p:nvGrpSpPr>
          <p:cNvPr id="590888" name="Group 40"/>
          <p:cNvGrpSpPr>
            <a:grpSpLocks/>
          </p:cNvGrpSpPr>
          <p:nvPr/>
        </p:nvGrpSpPr>
        <p:grpSpPr bwMode="auto">
          <a:xfrm>
            <a:off x="515938" y="3414713"/>
            <a:ext cx="4046537" cy="366712"/>
            <a:chOff x="325" y="2151"/>
            <a:chExt cx="2549" cy="231"/>
          </a:xfrm>
        </p:grpSpPr>
        <p:sp>
          <p:nvSpPr>
            <p:cNvPr id="590889" name="Line 41"/>
            <p:cNvSpPr>
              <a:spLocks noChangeShapeType="1"/>
            </p:cNvSpPr>
            <p:nvPr/>
          </p:nvSpPr>
          <p:spPr bwMode="auto">
            <a:xfrm>
              <a:off x="325" y="2329"/>
              <a:ext cx="2549" cy="0"/>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90" name="Text Box 42"/>
            <p:cNvSpPr txBox="1">
              <a:spLocks noChangeArrowheads="1"/>
            </p:cNvSpPr>
            <p:nvPr/>
          </p:nvSpPr>
          <p:spPr bwMode="auto">
            <a:xfrm>
              <a:off x="1644" y="2151"/>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grpSp>
      <p:grpSp>
        <p:nvGrpSpPr>
          <p:cNvPr id="590891" name="Group 43"/>
          <p:cNvGrpSpPr>
            <a:grpSpLocks/>
          </p:cNvGrpSpPr>
          <p:nvPr/>
        </p:nvGrpSpPr>
        <p:grpSpPr bwMode="auto">
          <a:xfrm>
            <a:off x="2093913" y="1547813"/>
            <a:ext cx="1093787" cy="376237"/>
            <a:chOff x="1319" y="975"/>
            <a:chExt cx="689" cy="237"/>
          </a:xfrm>
        </p:grpSpPr>
        <p:sp>
          <p:nvSpPr>
            <p:cNvPr id="590892" name="Text Box 44"/>
            <p:cNvSpPr txBox="1">
              <a:spLocks noChangeArrowheads="1"/>
            </p:cNvSpPr>
            <p:nvPr/>
          </p:nvSpPr>
          <p:spPr bwMode="auto">
            <a:xfrm flipH="1">
              <a:off x="1319" y="975"/>
              <a:ext cx="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590893" name="Freeform 45"/>
            <p:cNvSpPr>
              <a:spLocks/>
            </p:cNvSpPr>
            <p:nvPr/>
          </p:nvSpPr>
          <p:spPr bwMode="auto">
            <a:xfrm>
              <a:off x="1741" y="1057"/>
              <a:ext cx="267" cy="155"/>
            </a:xfrm>
            <a:custGeom>
              <a:avLst/>
              <a:gdLst>
                <a:gd name="T0" fmla="*/ 0 w 302"/>
                <a:gd name="T1" fmla="*/ 12 h 177"/>
                <a:gd name="T2" fmla="*/ 105 w 302"/>
                <a:gd name="T3" fmla="*/ 12 h 177"/>
                <a:gd name="T4" fmla="*/ 192 w 302"/>
                <a:gd name="T5" fmla="*/ 82 h 177"/>
                <a:gd name="T6" fmla="*/ 302 w 302"/>
                <a:gd name="T7" fmla="*/ 177 h 177"/>
              </a:gdLst>
              <a:ahLst/>
              <a:cxnLst>
                <a:cxn ang="0">
                  <a:pos x="T0" y="T1"/>
                </a:cxn>
                <a:cxn ang="0">
                  <a:pos x="T2" y="T3"/>
                </a:cxn>
                <a:cxn ang="0">
                  <a:pos x="T4" y="T5"/>
                </a:cxn>
                <a:cxn ang="0">
                  <a:pos x="T6" y="T7"/>
                </a:cxn>
              </a:cxnLst>
              <a:rect l="0" t="0" r="r" b="b"/>
              <a:pathLst>
                <a:path w="302" h="177">
                  <a:moveTo>
                    <a:pt x="0" y="12"/>
                  </a:moveTo>
                  <a:cubicBezTo>
                    <a:pt x="37" y="6"/>
                    <a:pt x="73" y="0"/>
                    <a:pt x="105" y="12"/>
                  </a:cubicBezTo>
                  <a:cubicBezTo>
                    <a:pt x="137" y="24"/>
                    <a:pt x="159" y="55"/>
                    <a:pt x="192" y="82"/>
                  </a:cubicBezTo>
                  <a:cubicBezTo>
                    <a:pt x="225" y="109"/>
                    <a:pt x="284" y="161"/>
                    <a:pt x="302" y="177"/>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894" name="Rectangle 46"/>
          <p:cNvSpPr>
            <a:spLocks noChangeArrowheads="1"/>
          </p:cNvSpPr>
          <p:nvPr/>
        </p:nvSpPr>
        <p:spPr bwMode="auto">
          <a:xfrm rot="4254391">
            <a:off x="3191670" y="1904206"/>
            <a:ext cx="112712" cy="79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0895" name="Group 47"/>
          <p:cNvGrpSpPr>
            <a:grpSpLocks/>
          </p:cNvGrpSpPr>
          <p:nvPr/>
        </p:nvGrpSpPr>
        <p:grpSpPr bwMode="auto">
          <a:xfrm>
            <a:off x="519113" y="1060450"/>
            <a:ext cx="4114800" cy="2633663"/>
            <a:chOff x="327" y="668"/>
            <a:chExt cx="2592" cy="1659"/>
          </a:xfrm>
        </p:grpSpPr>
        <p:sp>
          <p:nvSpPr>
            <p:cNvPr id="590896" name="Text Box 48"/>
            <p:cNvSpPr txBox="1">
              <a:spLocks noChangeArrowheads="1"/>
            </p:cNvSpPr>
            <p:nvPr/>
          </p:nvSpPr>
          <p:spPr bwMode="auto">
            <a:xfrm rot="-2052373">
              <a:off x="1062" y="1545"/>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97" name="Text Box 49"/>
            <p:cNvSpPr txBox="1">
              <a:spLocks noChangeArrowheads="1"/>
            </p:cNvSpPr>
            <p:nvPr/>
          </p:nvSpPr>
          <p:spPr bwMode="auto">
            <a:xfrm>
              <a:off x="1096" y="1470"/>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98" name="Line 50"/>
            <p:cNvSpPr>
              <a:spLocks noChangeShapeType="1"/>
            </p:cNvSpPr>
            <p:nvPr/>
          </p:nvSpPr>
          <p:spPr bwMode="auto">
            <a:xfrm flipV="1">
              <a:off x="327" y="668"/>
              <a:ext cx="2592" cy="165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0899" name="Group 51"/>
          <p:cNvGrpSpPr>
            <a:grpSpLocks/>
          </p:cNvGrpSpPr>
          <p:nvPr/>
        </p:nvGrpSpPr>
        <p:grpSpPr bwMode="auto">
          <a:xfrm>
            <a:off x="517525" y="2859088"/>
            <a:ext cx="3465513" cy="928687"/>
            <a:chOff x="326" y="1801"/>
            <a:chExt cx="2183" cy="585"/>
          </a:xfrm>
        </p:grpSpPr>
        <p:sp>
          <p:nvSpPr>
            <p:cNvPr id="590900" name="Text Box 52"/>
            <p:cNvSpPr txBox="1">
              <a:spLocks noChangeArrowheads="1"/>
            </p:cNvSpPr>
            <p:nvPr/>
          </p:nvSpPr>
          <p:spPr bwMode="auto">
            <a:xfrm>
              <a:off x="821" y="215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grpSp>
          <p:nvGrpSpPr>
            <p:cNvPr id="590901" name="Group 53"/>
            <p:cNvGrpSpPr>
              <a:grpSpLocks/>
            </p:cNvGrpSpPr>
            <p:nvPr/>
          </p:nvGrpSpPr>
          <p:grpSpPr bwMode="auto">
            <a:xfrm>
              <a:off x="332" y="1801"/>
              <a:ext cx="2177" cy="520"/>
              <a:chOff x="332" y="1801"/>
              <a:chExt cx="2177" cy="520"/>
            </a:xfrm>
          </p:grpSpPr>
          <p:sp>
            <p:nvSpPr>
              <p:cNvPr id="590902" name="Line 54"/>
              <p:cNvSpPr>
                <a:spLocks noChangeShapeType="1"/>
              </p:cNvSpPr>
              <p:nvPr/>
            </p:nvSpPr>
            <p:spPr bwMode="auto">
              <a:xfrm flipV="1">
                <a:off x="332" y="1801"/>
                <a:ext cx="2143" cy="5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3" name="Line 55"/>
              <p:cNvSpPr>
                <a:spLocks noChangeShapeType="1"/>
              </p:cNvSpPr>
              <p:nvPr/>
            </p:nvSpPr>
            <p:spPr bwMode="auto">
              <a:xfrm flipV="1">
                <a:off x="2434" y="1845"/>
                <a:ext cx="75"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4" name="Line 56"/>
              <p:cNvSpPr>
                <a:spLocks noChangeShapeType="1"/>
              </p:cNvSpPr>
              <p:nvPr/>
            </p:nvSpPr>
            <p:spPr bwMode="auto">
              <a:xfrm flipH="1" flipV="1">
                <a:off x="2401" y="1820"/>
                <a:ext cx="3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905" name="Arc 57"/>
            <p:cNvSpPr>
              <a:spLocks/>
            </p:cNvSpPr>
            <p:nvPr/>
          </p:nvSpPr>
          <p:spPr bwMode="auto">
            <a:xfrm>
              <a:off x="326" y="2221"/>
              <a:ext cx="506"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0906" name="Group 58"/>
          <p:cNvGrpSpPr>
            <a:grpSpLocks/>
          </p:cNvGrpSpPr>
          <p:nvPr/>
        </p:nvGrpSpPr>
        <p:grpSpPr bwMode="auto">
          <a:xfrm>
            <a:off x="3271838" y="1973263"/>
            <a:ext cx="1298575" cy="1731962"/>
            <a:chOff x="2061" y="1243"/>
            <a:chExt cx="818" cy="1091"/>
          </a:xfrm>
        </p:grpSpPr>
        <p:sp>
          <p:nvSpPr>
            <p:cNvPr id="590907" name="Text Box 59"/>
            <p:cNvSpPr txBox="1">
              <a:spLocks noChangeArrowheads="1"/>
            </p:cNvSpPr>
            <p:nvPr/>
          </p:nvSpPr>
          <p:spPr bwMode="auto">
            <a:xfrm>
              <a:off x="2419" y="163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590908" name="Line 60"/>
            <p:cNvSpPr>
              <a:spLocks noChangeShapeType="1"/>
            </p:cNvSpPr>
            <p:nvPr/>
          </p:nvSpPr>
          <p:spPr bwMode="auto">
            <a:xfrm flipH="1" flipV="1">
              <a:off x="2061" y="1243"/>
              <a:ext cx="818" cy="10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909" name="Rectangle 61"/>
          <p:cNvSpPr>
            <a:spLocks noChangeArrowheads="1"/>
          </p:cNvSpPr>
          <p:nvPr/>
        </p:nvSpPr>
        <p:spPr bwMode="auto">
          <a:xfrm>
            <a:off x="0" y="0"/>
            <a:ext cx="9144000" cy="1047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0" name="Title 1"/>
          <p:cNvSpPr>
            <a:spLocks noGrp="1"/>
          </p:cNvSpPr>
          <p:nvPr>
            <p:ph type="title" idx="4294967295"/>
          </p:nvPr>
        </p:nvSpPr>
        <p:spPr>
          <a:xfrm>
            <a:off x="609600" y="304800"/>
            <a:ext cx="8153400" cy="533400"/>
          </a:xfrm>
        </p:spPr>
        <p:txBody>
          <a:bodyPr/>
          <a:lstStyle/>
          <a:p>
            <a:r>
              <a:rPr lang="en-US" altLang="en-US" sz="3600"/>
              <a:t>Osculating Ewald Spheres</a:t>
            </a:r>
          </a:p>
        </p:txBody>
      </p:sp>
      <p:grpSp>
        <p:nvGrpSpPr>
          <p:cNvPr id="590912" name="Group 64"/>
          <p:cNvGrpSpPr>
            <a:grpSpLocks/>
          </p:cNvGrpSpPr>
          <p:nvPr/>
        </p:nvGrpSpPr>
        <p:grpSpPr bwMode="auto">
          <a:xfrm>
            <a:off x="4572000" y="3687763"/>
            <a:ext cx="2797175" cy="2233612"/>
            <a:chOff x="2880" y="2323"/>
            <a:chExt cx="1762" cy="1407"/>
          </a:xfrm>
        </p:grpSpPr>
        <p:sp>
          <p:nvSpPr>
            <p:cNvPr id="590913" name="Line 65"/>
            <p:cNvSpPr>
              <a:spLocks noChangeShapeType="1"/>
            </p:cNvSpPr>
            <p:nvPr/>
          </p:nvSpPr>
          <p:spPr bwMode="auto">
            <a:xfrm>
              <a:off x="2880" y="2323"/>
              <a:ext cx="818" cy="1091"/>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4" name="Text Box 66"/>
            <p:cNvSpPr txBox="1">
              <a:spLocks noChangeArrowheads="1"/>
            </p:cNvSpPr>
            <p:nvPr/>
          </p:nvSpPr>
          <p:spPr bwMode="auto">
            <a:xfrm>
              <a:off x="3998" y="349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A400"/>
                  </a:solidFill>
                </a:rPr>
                <a:t>(-h,-k,-l)</a:t>
              </a:r>
            </a:p>
          </p:txBody>
        </p:sp>
        <p:sp>
          <p:nvSpPr>
            <p:cNvPr id="590915" name="Freeform 67"/>
            <p:cNvSpPr>
              <a:spLocks/>
            </p:cNvSpPr>
            <p:nvPr/>
          </p:nvSpPr>
          <p:spPr bwMode="auto">
            <a:xfrm>
              <a:off x="3743" y="3450"/>
              <a:ext cx="276" cy="170"/>
            </a:xfrm>
            <a:custGeom>
              <a:avLst/>
              <a:gdLst>
                <a:gd name="T0" fmla="*/ 312 w 312"/>
                <a:gd name="T1" fmla="*/ 182 h 194"/>
                <a:gd name="T2" fmla="*/ 207 w 312"/>
                <a:gd name="T3" fmla="*/ 182 h 194"/>
                <a:gd name="T4" fmla="*/ 120 w 312"/>
                <a:gd name="T5" fmla="*/ 112 h 194"/>
                <a:gd name="T6" fmla="*/ 0 w 312"/>
                <a:gd name="T7" fmla="*/ 0 h 194"/>
              </a:gdLst>
              <a:ahLst/>
              <a:cxnLst>
                <a:cxn ang="0">
                  <a:pos x="T0" y="T1"/>
                </a:cxn>
                <a:cxn ang="0">
                  <a:pos x="T2" y="T3"/>
                </a:cxn>
                <a:cxn ang="0">
                  <a:pos x="T4" y="T5"/>
                </a:cxn>
                <a:cxn ang="0">
                  <a:pos x="T6" y="T7"/>
                </a:cxn>
              </a:cxnLst>
              <a:rect l="0" t="0" r="r" b="b"/>
              <a:pathLst>
                <a:path w="312" h="194">
                  <a:moveTo>
                    <a:pt x="312" y="182"/>
                  </a:moveTo>
                  <a:cubicBezTo>
                    <a:pt x="275" y="188"/>
                    <a:pt x="239" y="194"/>
                    <a:pt x="207" y="182"/>
                  </a:cubicBezTo>
                  <a:cubicBezTo>
                    <a:pt x="175" y="170"/>
                    <a:pt x="155" y="142"/>
                    <a:pt x="120" y="112"/>
                  </a:cubicBezTo>
                  <a:cubicBezTo>
                    <a:pt x="85" y="82"/>
                    <a:pt x="20" y="19"/>
                    <a:pt x="0" y="0"/>
                  </a:cubicBezTo>
                </a:path>
              </a:pathLst>
            </a:custGeom>
            <a:noFill/>
            <a:ln w="9525">
              <a:solidFill>
                <a:srgbClr val="00A4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6" name="Text Box 68"/>
            <p:cNvSpPr txBox="1">
              <a:spLocks noChangeArrowheads="1"/>
            </p:cNvSpPr>
            <p:nvPr/>
          </p:nvSpPr>
          <p:spPr bwMode="auto">
            <a:xfrm flipH="1">
              <a:off x="3110" y="2825"/>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d*</a:t>
              </a:r>
            </a:p>
          </p:txBody>
        </p:sp>
      </p:grpSp>
    </p:spTree>
    <p:extLst>
      <p:ext uri="{BB962C8B-B14F-4D97-AF65-F5344CB8AC3E}">
        <p14:creationId xmlns:p14="http://schemas.microsoft.com/office/powerpoint/2010/main" val="3834283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0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08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08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08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08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08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09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08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09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90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4" grpId="0" animBg="1"/>
      <p:bldP spid="590885" grpId="0" animBg="1"/>
      <p:bldP spid="590886" grpId="0" animBg="1"/>
      <p:bldP spid="59089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a:solidFill>
                  <a:srgbClr val="000000"/>
                </a:solidFill>
                <a:cs typeface="Arial" pitchFamily="34" charset="0"/>
              </a:rPr>
              <a:t>λ</a:t>
            </a:r>
            <a:r>
              <a:rPr lang="en-US" altLang="en-US">
                <a:solidFill>
                  <a:srgbClr val="000000"/>
                </a:solidFill>
                <a:cs typeface="Arial"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sample </a:t>
            </a:r>
          </a:p>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2 Multilayer mirrors</a:t>
            </a:r>
          </a:p>
          <a:p>
            <a:pPr eaLnBrk="1" fontAlgn="base" hangingPunct="1">
              <a:spcBef>
                <a:spcPct val="0"/>
              </a:spcBef>
              <a:spcAft>
                <a:spcPct val="0"/>
              </a:spcAft>
            </a:pPr>
            <a:r>
              <a:rPr lang="en-US" altLang="en-US">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KB Horiz focus</a:t>
            </a:r>
          </a:p>
          <a:p>
            <a:pPr eaLnBrk="1" fontAlgn="base" hangingPunct="1">
              <a:spcBef>
                <a:spcPct val="0"/>
              </a:spcBef>
              <a:spcAft>
                <a:spcPct val="0"/>
              </a:spcAft>
            </a:pPr>
            <a:r>
              <a:rPr lang="en-US" altLang="en-US">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 1m</a:t>
            </a:r>
          </a:p>
        </p:txBody>
      </p:sp>
    </p:spTree>
    <p:extLst>
      <p:ext uri="{BB962C8B-B14F-4D97-AF65-F5344CB8AC3E}">
        <p14:creationId xmlns:p14="http://schemas.microsoft.com/office/powerpoint/2010/main" val="2203784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538514"/>
          </a:xfrm>
        </p:spPr>
        <p:txBody>
          <a:bodyPr/>
          <a:lstStyle/>
          <a:p>
            <a:r>
              <a:rPr lang="en-US" sz="5400" dirty="0" smtClean="0">
                <a:solidFill>
                  <a:srgbClr val="003300"/>
                </a:solidFill>
              </a:rPr>
              <a:t>The Way Forward:</a:t>
            </a:r>
            <a:endParaRPr lang="en-US" sz="3300" dirty="0">
              <a:solidFill>
                <a:srgbClr val="003300"/>
              </a:solidFill>
            </a:endParaRPr>
          </a:p>
        </p:txBody>
      </p:sp>
      <p:sp>
        <p:nvSpPr>
          <p:cNvPr id="3" name="Content Placeholder 2"/>
          <p:cNvSpPr>
            <a:spLocks noGrp="1"/>
          </p:cNvSpPr>
          <p:nvPr>
            <p:ph idx="1"/>
          </p:nvPr>
        </p:nvSpPr>
        <p:spPr>
          <a:xfrm>
            <a:off x="870858" y="2351311"/>
            <a:ext cx="7815942" cy="3876449"/>
          </a:xfrm>
        </p:spPr>
        <p:txBody>
          <a:bodyPr/>
          <a:lstStyle/>
          <a:p>
            <a:pPr marL="514350" indent="-514350">
              <a:buFont typeface="+mj-lt"/>
              <a:buAutoNum type="arabicPeriod"/>
            </a:pPr>
            <a:r>
              <a:rPr lang="en-US" sz="3600" dirty="0" smtClean="0">
                <a:solidFill>
                  <a:srgbClr val="660066"/>
                </a:solidFill>
              </a:rPr>
              <a:t>Average over SHSSS</a:t>
            </a:r>
          </a:p>
          <a:p>
            <a:pPr marL="400050" lvl="1" indent="0">
              <a:buNone/>
            </a:pPr>
            <a:r>
              <a:rPr lang="en-US" sz="2000" dirty="0" smtClean="0"/>
              <a:t>- non-isomorphism problem</a:t>
            </a:r>
          </a:p>
          <a:p>
            <a:pPr marL="514350" indent="-514350">
              <a:buFont typeface="+mj-lt"/>
              <a:buAutoNum type="arabicPeriod"/>
            </a:pPr>
            <a:r>
              <a:rPr lang="en-US" sz="3600" dirty="0" smtClean="0">
                <a:solidFill>
                  <a:srgbClr val="000066"/>
                </a:solidFill>
              </a:rPr>
              <a:t>Model it out</a:t>
            </a:r>
          </a:p>
          <a:p>
            <a:pPr marL="400050" lvl="1" indent="0">
              <a:buNone/>
            </a:pPr>
            <a:r>
              <a:rPr lang="en-US" sz="2000" dirty="0" smtClean="0"/>
              <a:t>- Impossible for CCDs</a:t>
            </a:r>
          </a:p>
          <a:p>
            <a:pPr marL="400050" lvl="1" indent="0">
              <a:buNone/>
            </a:pPr>
            <a:r>
              <a:rPr lang="en-US" sz="2000" dirty="0" smtClean="0"/>
              <a:t>- Need to constrain pixel model on PADs</a:t>
            </a:r>
          </a:p>
          <a:p>
            <a:pPr marL="514350" indent="-514350">
              <a:buFont typeface="+mj-lt"/>
              <a:buAutoNum type="arabicPeriod"/>
            </a:pPr>
            <a:r>
              <a:rPr lang="en-US" sz="3600" dirty="0" smtClean="0">
                <a:solidFill>
                  <a:srgbClr val="800000"/>
                </a:solidFill>
              </a:rPr>
              <a:t>go MAD</a:t>
            </a:r>
          </a:p>
          <a:p>
            <a:pPr marL="400050" lvl="1" indent="0">
              <a:buNone/>
            </a:pPr>
            <a:r>
              <a:rPr lang="en-US" sz="2000" dirty="0" smtClean="0"/>
              <a:t>- XFEL cures sample size dilemma</a:t>
            </a:r>
          </a:p>
          <a:p>
            <a:pPr marL="400050" lvl="1" indent="0">
              <a:buNone/>
            </a:pPr>
            <a:r>
              <a:rPr lang="en-US" sz="2000" dirty="0" smtClean="0"/>
              <a:t>- SINBAD cancels new errors</a:t>
            </a:r>
            <a:endParaRPr lang="en-US" sz="2000" dirty="0"/>
          </a:p>
        </p:txBody>
      </p:sp>
      <p:sp>
        <p:nvSpPr>
          <p:cNvPr id="4" name="TextBox 3"/>
          <p:cNvSpPr txBox="1"/>
          <p:nvPr/>
        </p:nvSpPr>
        <p:spPr>
          <a:xfrm>
            <a:off x="0" y="6372556"/>
            <a:ext cx="9144000" cy="369332"/>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http://bl831.als.lbl.gov/~</a:t>
            </a:r>
            <a:r>
              <a:rPr lang="en-US" b="1" dirty="0" smtClean="0">
                <a:latin typeface="Courier New" panose="02070309020205020404" pitchFamily="49" charset="0"/>
                <a:cs typeface="Courier New" panose="02070309020205020404" pitchFamily="49" charset="0"/>
              </a:rPr>
              <a:t>jamesh/powerpoint/SHSSS_WCPCW_2015.pptx</a:t>
            </a:r>
            <a:endParaRPr lang="en-US" b="1" dirty="0">
              <a:latin typeface="Courier New" panose="02070309020205020404" pitchFamily="49" charset="0"/>
              <a:cs typeface="Courier New" panose="02070309020205020404" pitchFamily="49" charset="0"/>
            </a:endParaRPr>
          </a:p>
        </p:txBody>
      </p:sp>
      <p:sp>
        <p:nvSpPr>
          <p:cNvPr id="5" name="Rectangle 4"/>
          <p:cNvSpPr/>
          <p:nvPr/>
        </p:nvSpPr>
        <p:spPr>
          <a:xfrm>
            <a:off x="532138" y="1204319"/>
            <a:ext cx="6311343" cy="584775"/>
          </a:xfrm>
          <a:prstGeom prst="rect">
            <a:avLst/>
          </a:prstGeom>
        </p:spPr>
        <p:txBody>
          <a:bodyPr wrap="none">
            <a:spAutoFit/>
          </a:bodyPr>
          <a:lstStyle/>
          <a:p>
            <a:r>
              <a:rPr lang="en-US" sz="3200" dirty="0"/>
              <a:t>http://bl831.als.lbl.gov/xtallife.html</a:t>
            </a:r>
          </a:p>
        </p:txBody>
      </p:sp>
      <p:sp>
        <p:nvSpPr>
          <p:cNvPr id="6" name="Rectangle 5"/>
          <p:cNvSpPr/>
          <p:nvPr/>
        </p:nvSpPr>
        <p:spPr>
          <a:xfrm>
            <a:off x="517624" y="1713104"/>
            <a:ext cx="6516528" cy="584775"/>
          </a:xfrm>
          <a:prstGeom prst="rect">
            <a:avLst/>
          </a:prstGeom>
        </p:spPr>
        <p:txBody>
          <a:bodyPr wrap="none">
            <a:spAutoFit/>
          </a:bodyPr>
          <a:lstStyle/>
          <a:p>
            <a:r>
              <a:rPr lang="en-US" sz="3200" dirty="0"/>
              <a:t>http://</a:t>
            </a:r>
            <a:r>
              <a:rPr lang="en-US" sz="3200" dirty="0" smtClean="0"/>
              <a:t>bl831.als.lbl.gov/xtalsize.html</a:t>
            </a:r>
            <a:endParaRPr lang="en-US" sz="3200" dirty="0"/>
          </a:p>
        </p:txBody>
      </p:sp>
    </p:spTree>
    <p:extLst>
      <p:ext uri="{BB962C8B-B14F-4D97-AF65-F5344CB8AC3E}">
        <p14:creationId xmlns:p14="http://schemas.microsoft.com/office/powerpoint/2010/main" val="17487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Averaging doesn’t always reduce error</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371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Optimum sample size w/o rad dam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Tree>
    <p:extLst>
      <p:ext uri="{BB962C8B-B14F-4D97-AF65-F5344CB8AC3E}">
        <p14:creationId xmlns:p14="http://schemas.microsoft.com/office/powerpoint/2010/main" val="1006427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8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8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9" grpId="0"/>
      <p:bldP spid="36" grpId="0"/>
      <p:bldP spid="37" grpId="0"/>
      <p:bldP spid="38" grpId="0"/>
      <p:bldP spid="39" grpId="0"/>
      <p:bldP spid="40" grpId="0"/>
      <p:bldP spid="41" grpId="0"/>
      <p:bldP spid="42" grpId="0"/>
      <p:bldP spid="43" grpId="0"/>
      <p:bldP spid="44" grpId="0"/>
      <p:bldP spid="45" grpId="0"/>
      <p:bldP spid="46" grpId="0"/>
      <p:bldP spid="47" grpId="0"/>
      <p:bldP spid="5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97%</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1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a:t>e</a:t>
            </a:r>
            <a:r>
              <a:rPr lang="en-US" altLang="en-US" sz="2800" dirty="0" smtClean="0"/>
              <a:t>rror cannot </a:t>
            </a:r>
            <a:r>
              <a:rPr lang="en-US" altLang="en-US" sz="2800" dirty="0"/>
              <a:t>be &gt; </a:t>
            </a:r>
            <a:r>
              <a:rPr lang="en-US" altLang="en-US" sz="2800" dirty="0" smtClean="0"/>
              <a:t>~3%</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100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674825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2</a:t>
            </a:r>
            <a:r>
              <a:rPr lang="en-US" altLang="en-US" b="1" dirty="0" smtClean="0"/>
              <a:t>%</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5</a:t>
            </a:r>
            <a:r>
              <a:rPr lang="en-US" altLang="en-US" b="1" dirty="0" smtClean="0"/>
              <a:t>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750019" y="4951413"/>
            <a:ext cx="3645550"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smtClean="0"/>
              <a:t>error can be ~98%</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100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10529659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96%</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5</a:t>
            </a:r>
            <a:r>
              <a:rPr lang="en-US" altLang="en-US" b="1" dirty="0" smtClean="0"/>
              <a:t>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a:t>e</a:t>
            </a:r>
            <a:r>
              <a:rPr lang="en-US" altLang="en-US" sz="2800" dirty="0" smtClean="0"/>
              <a:t>rror cannot </a:t>
            </a:r>
            <a:r>
              <a:rPr lang="en-US" altLang="en-US" sz="2800" dirty="0"/>
              <a:t>be &gt; </a:t>
            </a:r>
            <a:r>
              <a:rPr lang="en-US" altLang="en-US" sz="2800" dirty="0" smtClean="0"/>
              <a:t>~4%</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24085664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1000"/>
              </a:spcBef>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hangingPunct="1">
              <a:spcBef>
                <a:spcPts val="1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hangingPunct="1">
              <a:spcBef>
                <a:spcPts val="1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hangingPunct="1">
              <a:spcBef>
                <a:spcPts val="1000"/>
              </a:spcBef>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hangingPunct="1">
              <a:spcBef>
                <a:spcPts val="1000"/>
              </a:spcBef>
              <a:buNone/>
            </a:pPr>
            <a:r>
              <a:rPr lang="en-US" altLang="en-US" sz="4000" dirty="0" smtClean="0">
                <a:solidFill>
                  <a:srgbClr val="000000"/>
                </a:solidFill>
                <a:cs typeface="Arial" pitchFamily="34" charset="0"/>
              </a:rPr>
              <a:t>				~     50 mm He</a:t>
            </a:r>
          </a:p>
          <a:p>
            <a:pPr eaLnBrk="1" hangingPunct="1">
              <a:spcBef>
                <a:spcPts val="1000"/>
              </a:spcBef>
              <a:buNone/>
            </a:pPr>
            <a:r>
              <a:rPr lang="en-US" altLang="en-US" sz="4000" dirty="0">
                <a:solidFill>
                  <a:srgbClr val="000000"/>
                </a:solidFill>
                <a:cs typeface="Arial" pitchFamily="34" charset="0"/>
              </a:rPr>
              <a:t>	</a:t>
            </a:r>
            <a:r>
              <a:rPr lang="en-US" altLang="en-US" sz="4000" dirty="0" smtClean="0">
                <a:solidFill>
                  <a:srgbClr val="000000"/>
                </a:solidFill>
                <a:cs typeface="Arial" pitchFamily="34" charset="0"/>
              </a:rPr>
              <a:t>≈ 370 mm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Scattering/absorption “rules”:</a:t>
            </a:r>
          </a:p>
        </p:txBody>
      </p:sp>
    </p:spTree>
    <p:extLst>
      <p:ext uri="{BB962C8B-B14F-4D97-AF65-F5344CB8AC3E}">
        <p14:creationId xmlns:p14="http://schemas.microsoft.com/office/powerpoint/2010/main" val="7268918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7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77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7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5631542"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a:t>9</a:t>
            </a:r>
            <a:r>
              <a:rPr lang="en-US" b="1" dirty="0" smtClean="0"/>
              <a:t>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30%</a:t>
            </a:r>
          </a:p>
        </p:txBody>
      </p:sp>
      <p:cxnSp>
        <p:nvCxnSpPr>
          <p:cNvPr id="13" name="Straight Arrow Connector 12"/>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19" name="TextBox 18"/>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3" name="TextBox 22"/>
          <p:cNvSpPr txBox="1"/>
          <p:nvPr/>
        </p:nvSpPr>
        <p:spPr>
          <a:xfrm>
            <a:off x="7367685" y="6371317"/>
            <a:ext cx="861915" cy="369332"/>
          </a:xfrm>
          <a:prstGeom prst="rect">
            <a:avLst/>
          </a:prstGeom>
          <a:noFill/>
        </p:spPr>
        <p:txBody>
          <a:bodyPr wrap="square" rtlCol="0">
            <a:spAutoFit/>
          </a:bodyPr>
          <a:lstStyle/>
          <a:p>
            <a:r>
              <a:rPr lang="en-US" b="1" dirty="0" smtClean="0"/>
              <a:t>27.3%</a:t>
            </a:r>
            <a:endParaRPr lang="en-US" b="1" dirty="0"/>
          </a:p>
        </p:txBody>
      </p:sp>
      <p:sp>
        <p:nvSpPr>
          <p:cNvPr id="24" name="TextBox 23"/>
          <p:cNvSpPr txBox="1"/>
          <p:nvPr/>
        </p:nvSpPr>
        <p:spPr>
          <a:xfrm>
            <a:off x="5467996" y="6371317"/>
            <a:ext cx="932803" cy="369332"/>
          </a:xfrm>
          <a:prstGeom prst="rect">
            <a:avLst/>
          </a:prstGeom>
          <a:noFill/>
        </p:spPr>
        <p:txBody>
          <a:bodyPr wrap="square" rtlCol="0">
            <a:spAutoFit/>
          </a:bodyPr>
          <a:lstStyle/>
          <a:p>
            <a:r>
              <a:rPr lang="en-US" b="1" dirty="0" smtClean="0"/>
              <a:t>100%</a:t>
            </a:r>
            <a:endParaRPr lang="en-US" b="1" dirty="0"/>
          </a:p>
        </p:txBody>
      </p:sp>
      <p:cxnSp>
        <p:nvCxnSpPr>
          <p:cNvPr id="25" name="Straight Arrow Connector 24"/>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49383" y="6273184"/>
            <a:ext cx="1792957" cy="369332"/>
          </a:xfrm>
          <a:prstGeom prst="rect">
            <a:avLst/>
          </a:prstGeom>
          <a:noFill/>
        </p:spPr>
        <p:txBody>
          <a:bodyPr wrap="square" rtlCol="0">
            <a:spAutoFit/>
          </a:bodyPr>
          <a:lstStyle/>
          <a:p>
            <a:r>
              <a:rPr lang="en-US" b="1" dirty="0" smtClean="0"/>
              <a:t>Integral: 127.3</a:t>
            </a:r>
          </a:p>
        </p:txBody>
      </p:sp>
    </p:spTree>
    <p:extLst>
      <p:ext uri="{BB962C8B-B14F-4D97-AF65-F5344CB8AC3E}">
        <p14:creationId xmlns:p14="http://schemas.microsoft.com/office/powerpoint/2010/main" val="1466102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03677950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2791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221926830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83335343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cs typeface="Arial" charset="0"/>
              </a:rPr>
              <a:t>λ</a:t>
            </a:r>
            <a:r>
              <a:rPr lang="en-US" altLang="en-US" sz="3600" dirty="0">
                <a:cs typeface="Arial" charset="0"/>
              </a:rPr>
              <a:t>=2d sin</a:t>
            </a:r>
            <a:r>
              <a:rPr lang="el-GR" altLang="en-US" sz="3600" dirty="0">
                <a:cs typeface="Arial"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cs typeface="Arial" charset="0"/>
              </a:rPr>
              <a:t>2.5 Å data </a:t>
            </a:r>
          </a:p>
          <a:p>
            <a:pPr eaLnBrk="1" hangingPunct="1"/>
            <a:r>
              <a:rPr lang="en-US" altLang="en-US" sz="3600" dirty="0">
                <a:cs typeface="Arial" charset="0"/>
              </a:rPr>
              <a:t>with 5 Å X-rays</a:t>
            </a:r>
          </a:p>
        </p:txBody>
      </p:sp>
      <p:sp>
        <p:nvSpPr>
          <p:cNvPr id="148" name="Rectangle 305"/>
          <p:cNvSpPr>
            <a:spLocks noChangeArrowheads="1"/>
          </p:cNvSpPr>
          <p:nvPr/>
        </p:nvSpPr>
        <p:spPr bwMode="auto">
          <a:xfrm>
            <a:off x="4922890" y="5505045"/>
            <a:ext cx="3989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solidFill>
                  <a:srgbClr val="C00000"/>
                </a:solidFill>
              </a:rPr>
              <a:t>Only</a:t>
            </a:r>
            <a:r>
              <a:rPr lang="en-US" altLang="en-US" dirty="0" smtClean="0"/>
              <a:t> analytic absorption correction:</a:t>
            </a:r>
          </a:p>
          <a:p>
            <a:pPr eaLnBrk="1" hangingPunct="1"/>
            <a:r>
              <a:rPr lang="en-US" altLang="en-US" dirty="0" smtClean="0"/>
              <a:t>International </a:t>
            </a:r>
            <a:r>
              <a:rPr lang="en-US" altLang="en-US" dirty="0"/>
              <a:t>Tables for Crystallography, Vol. C, 2nd ed., chapter 6.3</a:t>
            </a:r>
          </a:p>
        </p:txBody>
      </p:sp>
    </p:spTree>
    <p:extLst>
      <p:ext uri="{BB962C8B-B14F-4D97-AF65-F5344CB8AC3E}">
        <p14:creationId xmlns:p14="http://schemas.microsoft.com/office/powerpoint/2010/main" val="3968554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0531"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grpSp>
        <p:nvGrpSpPr>
          <p:cNvPr id="2923524" name="Group 4"/>
          <p:cNvGrpSpPr>
            <a:grpSpLocks/>
          </p:cNvGrpSpPr>
          <p:nvPr/>
        </p:nvGrpSpPr>
        <p:grpSpPr bwMode="auto">
          <a:xfrm>
            <a:off x="820738" y="2871788"/>
            <a:ext cx="6792912" cy="1443037"/>
            <a:chOff x="485" y="1809"/>
            <a:chExt cx="4279" cy="909"/>
          </a:xfrm>
        </p:grpSpPr>
        <p:sp>
          <p:nvSpPr>
            <p:cNvPr id="150542" name="Freeform 5"/>
            <p:cNvSpPr>
              <a:spLocks/>
            </p:cNvSpPr>
            <p:nvPr/>
          </p:nvSpPr>
          <p:spPr bwMode="auto">
            <a:xfrm>
              <a:off x="2465" y="1809"/>
              <a:ext cx="777" cy="909"/>
            </a:xfrm>
            <a:custGeom>
              <a:avLst/>
              <a:gdLst>
                <a:gd name="T0" fmla="*/ 1 w 777"/>
                <a:gd name="T1" fmla="*/ 909 h 909"/>
                <a:gd name="T2" fmla="*/ 21 w 777"/>
                <a:gd name="T3" fmla="*/ 888 h 909"/>
                <a:gd name="T4" fmla="*/ 58 w 777"/>
                <a:gd name="T5" fmla="*/ 844 h 909"/>
                <a:gd name="T6" fmla="*/ 100 w 777"/>
                <a:gd name="T7" fmla="*/ 798 h 909"/>
                <a:gd name="T8" fmla="*/ 156 w 777"/>
                <a:gd name="T9" fmla="*/ 748 h 909"/>
                <a:gd name="T10" fmla="*/ 208 w 777"/>
                <a:gd name="T11" fmla="*/ 706 h 909"/>
                <a:gd name="T12" fmla="*/ 255 w 777"/>
                <a:gd name="T13" fmla="*/ 676 h 909"/>
                <a:gd name="T14" fmla="*/ 309 w 777"/>
                <a:gd name="T15" fmla="*/ 643 h 909"/>
                <a:gd name="T16" fmla="*/ 394 w 777"/>
                <a:gd name="T17" fmla="*/ 603 h 909"/>
                <a:gd name="T18" fmla="*/ 496 w 777"/>
                <a:gd name="T19" fmla="*/ 565 h 909"/>
                <a:gd name="T20" fmla="*/ 598 w 777"/>
                <a:gd name="T21" fmla="*/ 538 h 909"/>
                <a:gd name="T22" fmla="*/ 685 w 777"/>
                <a:gd name="T23" fmla="*/ 519 h 909"/>
                <a:gd name="T24" fmla="*/ 777 w 777"/>
                <a:gd name="T25" fmla="*/ 506 h 909"/>
                <a:gd name="T26" fmla="*/ 775 w 777"/>
                <a:gd name="T27" fmla="*/ 408 h 909"/>
                <a:gd name="T28" fmla="*/ 669 w 777"/>
                <a:gd name="T29" fmla="*/ 389 h 909"/>
                <a:gd name="T30" fmla="*/ 526 w 777"/>
                <a:gd name="T31" fmla="*/ 353 h 909"/>
                <a:gd name="T32" fmla="*/ 444 w 777"/>
                <a:gd name="T33" fmla="*/ 326 h 909"/>
                <a:gd name="T34" fmla="*/ 348 w 777"/>
                <a:gd name="T35" fmla="*/ 287 h 909"/>
                <a:gd name="T36" fmla="*/ 241 w 777"/>
                <a:gd name="T37" fmla="*/ 227 h 909"/>
                <a:gd name="T38" fmla="*/ 154 w 777"/>
                <a:gd name="T39" fmla="*/ 162 h 909"/>
                <a:gd name="T40" fmla="*/ 66 w 777"/>
                <a:gd name="T41" fmla="*/ 77 h 909"/>
                <a:gd name="T42" fmla="*/ 0 w 777"/>
                <a:gd name="T43" fmla="*/ 0 h 909"/>
                <a:gd name="T44" fmla="*/ 1 w 777"/>
                <a:gd name="T45" fmla="*/ 909 h 9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77" h="909">
                  <a:moveTo>
                    <a:pt x="1" y="909"/>
                  </a:moveTo>
                  <a:cubicBezTo>
                    <a:pt x="33" y="866"/>
                    <a:pt x="12" y="899"/>
                    <a:pt x="21" y="888"/>
                  </a:cubicBezTo>
                  <a:cubicBezTo>
                    <a:pt x="30" y="877"/>
                    <a:pt x="45" y="859"/>
                    <a:pt x="58" y="844"/>
                  </a:cubicBezTo>
                  <a:cubicBezTo>
                    <a:pt x="71" y="829"/>
                    <a:pt x="84" y="814"/>
                    <a:pt x="100" y="798"/>
                  </a:cubicBezTo>
                  <a:cubicBezTo>
                    <a:pt x="116" y="782"/>
                    <a:pt x="138" y="763"/>
                    <a:pt x="156" y="748"/>
                  </a:cubicBezTo>
                  <a:cubicBezTo>
                    <a:pt x="174" y="733"/>
                    <a:pt x="192" y="718"/>
                    <a:pt x="208" y="706"/>
                  </a:cubicBezTo>
                  <a:cubicBezTo>
                    <a:pt x="224" y="694"/>
                    <a:pt x="238" y="686"/>
                    <a:pt x="255" y="676"/>
                  </a:cubicBezTo>
                  <a:cubicBezTo>
                    <a:pt x="272" y="666"/>
                    <a:pt x="286" y="655"/>
                    <a:pt x="309" y="643"/>
                  </a:cubicBezTo>
                  <a:cubicBezTo>
                    <a:pt x="332" y="631"/>
                    <a:pt x="363" y="616"/>
                    <a:pt x="394" y="603"/>
                  </a:cubicBezTo>
                  <a:cubicBezTo>
                    <a:pt x="425" y="590"/>
                    <a:pt x="462" y="576"/>
                    <a:pt x="496" y="565"/>
                  </a:cubicBezTo>
                  <a:cubicBezTo>
                    <a:pt x="530" y="554"/>
                    <a:pt x="567" y="546"/>
                    <a:pt x="598" y="538"/>
                  </a:cubicBezTo>
                  <a:cubicBezTo>
                    <a:pt x="629" y="530"/>
                    <a:pt x="655" y="524"/>
                    <a:pt x="685" y="519"/>
                  </a:cubicBezTo>
                  <a:cubicBezTo>
                    <a:pt x="715" y="514"/>
                    <a:pt x="684" y="518"/>
                    <a:pt x="777" y="506"/>
                  </a:cubicBezTo>
                  <a:cubicBezTo>
                    <a:pt x="777" y="458"/>
                    <a:pt x="775" y="428"/>
                    <a:pt x="775" y="408"/>
                  </a:cubicBezTo>
                  <a:cubicBezTo>
                    <a:pt x="736" y="402"/>
                    <a:pt x="710" y="398"/>
                    <a:pt x="669" y="389"/>
                  </a:cubicBezTo>
                  <a:cubicBezTo>
                    <a:pt x="628" y="380"/>
                    <a:pt x="563" y="363"/>
                    <a:pt x="526" y="353"/>
                  </a:cubicBezTo>
                  <a:cubicBezTo>
                    <a:pt x="489" y="343"/>
                    <a:pt x="474" y="337"/>
                    <a:pt x="444" y="326"/>
                  </a:cubicBezTo>
                  <a:cubicBezTo>
                    <a:pt x="414" y="315"/>
                    <a:pt x="382" y="303"/>
                    <a:pt x="348" y="287"/>
                  </a:cubicBezTo>
                  <a:cubicBezTo>
                    <a:pt x="314" y="271"/>
                    <a:pt x="273" y="248"/>
                    <a:pt x="241" y="227"/>
                  </a:cubicBezTo>
                  <a:cubicBezTo>
                    <a:pt x="209" y="206"/>
                    <a:pt x="183" y="187"/>
                    <a:pt x="154" y="162"/>
                  </a:cubicBezTo>
                  <a:cubicBezTo>
                    <a:pt x="125" y="137"/>
                    <a:pt x="92" y="104"/>
                    <a:pt x="66" y="77"/>
                  </a:cubicBezTo>
                  <a:cubicBezTo>
                    <a:pt x="40" y="50"/>
                    <a:pt x="34" y="38"/>
                    <a:pt x="0" y="0"/>
                  </a:cubicBezTo>
                  <a:cubicBezTo>
                    <a:pt x="0" y="153"/>
                    <a:pt x="1" y="720"/>
                    <a:pt x="1" y="909"/>
                  </a:cubicBezTo>
                  <a:close/>
                </a:path>
              </a:pathLst>
            </a:custGeom>
            <a:solidFill>
              <a:srgbClr val="D1FFB1"/>
            </a:solidFill>
            <a:ln w="9525">
              <a:solidFill>
                <a:srgbClr val="D1FFB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43" name="Rectangle 6"/>
            <p:cNvSpPr>
              <a:spLocks noChangeArrowheads="1"/>
            </p:cNvSpPr>
            <p:nvPr/>
          </p:nvSpPr>
          <p:spPr bwMode="auto">
            <a:xfrm>
              <a:off x="485" y="1816"/>
              <a:ext cx="1975" cy="891"/>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0544" name="Line 7"/>
            <p:cNvSpPr>
              <a:spLocks noChangeShapeType="1"/>
            </p:cNvSpPr>
            <p:nvPr/>
          </p:nvSpPr>
          <p:spPr bwMode="auto">
            <a:xfrm>
              <a:off x="3241" y="2265"/>
              <a:ext cx="1523" cy="0"/>
            </a:xfrm>
            <a:prstGeom prst="line">
              <a:avLst/>
            </a:prstGeom>
            <a:noFill/>
            <a:ln w="152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28" name="Text Box 8"/>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grpSp>
        <p:nvGrpSpPr>
          <p:cNvPr id="2923529" name="Group 9"/>
          <p:cNvGrpSpPr>
            <a:grpSpLocks/>
          </p:cNvGrpSpPr>
          <p:nvPr/>
        </p:nvGrpSpPr>
        <p:grpSpPr bwMode="auto">
          <a:xfrm>
            <a:off x="5937250" y="4210050"/>
            <a:ext cx="2855913" cy="806450"/>
            <a:chOff x="3740" y="2652"/>
            <a:chExt cx="1799" cy="508"/>
          </a:xfrm>
        </p:grpSpPr>
        <p:sp>
          <p:nvSpPr>
            <p:cNvPr id="150539" name="Text Box 10"/>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t>t)</a:t>
              </a:r>
            </a:p>
          </p:txBody>
        </p:sp>
        <p:sp>
          <p:nvSpPr>
            <p:cNvPr id="150540" name="Text Box 11"/>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0541" name="Line 12"/>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3533" name="Group 13"/>
          <p:cNvGrpSpPr>
            <a:grpSpLocks/>
          </p:cNvGrpSpPr>
          <p:nvPr/>
        </p:nvGrpSpPr>
        <p:grpSpPr bwMode="auto">
          <a:xfrm>
            <a:off x="3970338" y="4622800"/>
            <a:ext cx="1203325" cy="388938"/>
            <a:chOff x="2501" y="2912"/>
            <a:chExt cx="758" cy="245"/>
          </a:xfrm>
        </p:grpSpPr>
        <p:sp>
          <p:nvSpPr>
            <p:cNvPr id="150537" name="Text Box 14"/>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endParaRPr lang="el-GR" altLang="en-US" sz="1800">
                <a:cs typeface="Arial" pitchFamily="34" charset="0"/>
              </a:endParaRPr>
            </a:p>
          </p:txBody>
        </p:sp>
        <p:sp>
          <p:nvSpPr>
            <p:cNvPr id="150538" name="Line 15"/>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36" name="Text Box 16"/>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33361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23524"/>
                                        </p:tgtEl>
                                        <p:attrNameLst>
                                          <p:attrName>style.visibility</p:attrName>
                                        </p:attrNameLst>
                                      </p:cBhvr>
                                      <p:to>
                                        <p:strVal val="visible"/>
                                      </p:to>
                                    </p:set>
                                    <p:animEffect transition="in" filter="wipe(left)">
                                      <p:cBhvr>
                                        <p:cTn id="7" dur="500"/>
                                        <p:tgtEl>
                                          <p:spTgt spid="2923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9235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235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2353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23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3528" grpId="0"/>
      <p:bldP spid="292353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1555"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1556"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2924549"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cs typeface="Arial" pitchFamily="34"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1558" name="Group 6"/>
          <p:cNvGrpSpPr>
            <a:grpSpLocks/>
          </p:cNvGrpSpPr>
          <p:nvPr/>
        </p:nvGrpSpPr>
        <p:grpSpPr bwMode="auto">
          <a:xfrm>
            <a:off x="6357938" y="4210050"/>
            <a:ext cx="627062" cy="806450"/>
            <a:chOff x="4005" y="2652"/>
            <a:chExt cx="395" cy="508"/>
          </a:xfrm>
        </p:grpSpPr>
        <p:sp>
          <p:nvSpPr>
            <p:cNvPr id="151580"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81"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4553" name="Line 9"/>
          <p:cNvSpPr>
            <a:spLocks noChangeShapeType="1"/>
          </p:cNvSpPr>
          <p:nvPr/>
        </p:nvSpPr>
        <p:spPr bwMode="auto">
          <a:xfrm>
            <a:off x="800100" y="3595688"/>
            <a:ext cx="68024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4554" name="Group 10"/>
          <p:cNvGrpSpPr>
            <a:grpSpLocks/>
          </p:cNvGrpSpPr>
          <p:nvPr/>
        </p:nvGrpSpPr>
        <p:grpSpPr bwMode="auto">
          <a:xfrm>
            <a:off x="3970338" y="4622800"/>
            <a:ext cx="1203325" cy="388938"/>
            <a:chOff x="2501" y="2912"/>
            <a:chExt cx="758" cy="245"/>
          </a:xfrm>
        </p:grpSpPr>
        <p:sp>
          <p:nvSpPr>
            <p:cNvPr id="151578" name="Text Box 11"/>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endParaRPr lang="el-GR" altLang="en-US" sz="1800">
                <a:cs typeface="Arial" pitchFamily="34" charset="0"/>
              </a:endParaRPr>
            </a:p>
          </p:txBody>
        </p:sp>
        <p:sp>
          <p:nvSpPr>
            <p:cNvPr id="151579" name="Line 12"/>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57" name="Group 13"/>
          <p:cNvGrpSpPr>
            <a:grpSpLocks/>
          </p:cNvGrpSpPr>
          <p:nvPr/>
        </p:nvGrpSpPr>
        <p:grpSpPr bwMode="auto">
          <a:xfrm>
            <a:off x="801688" y="1127125"/>
            <a:ext cx="7016750" cy="2468563"/>
            <a:chOff x="505" y="710"/>
            <a:chExt cx="4420" cy="1555"/>
          </a:xfrm>
        </p:grpSpPr>
        <p:sp>
          <p:nvSpPr>
            <p:cNvPr id="151576" name="Line 1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7" name="Line 1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60" name="Group 16"/>
          <p:cNvGrpSpPr>
            <a:grpSpLocks/>
          </p:cNvGrpSpPr>
          <p:nvPr/>
        </p:nvGrpSpPr>
        <p:grpSpPr bwMode="auto">
          <a:xfrm>
            <a:off x="3960813" y="3594100"/>
            <a:ext cx="412750" cy="569913"/>
            <a:chOff x="2495" y="2264"/>
            <a:chExt cx="260" cy="359"/>
          </a:xfrm>
        </p:grpSpPr>
        <p:sp>
          <p:nvSpPr>
            <p:cNvPr id="151573" name="Line 17"/>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4" name="Line 18"/>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5" name="Text Box 19"/>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grpSp>
      <p:grpSp>
        <p:nvGrpSpPr>
          <p:cNvPr id="2924564" name="Group 20"/>
          <p:cNvGrpSpPr>
            <a:grpSpLocks/>
          </p:cNvGrpSpPr>
          <p:nvPr/>
        </p:nvGrpSpPr>
        <p:grpSpPr bwMode="auto">
          <a:xfrm>
            <a:off x="4365625" y="3009900"/>
            <a:ext cx="966788" cy="795338"/>
            <a:chOff x="2750" y="1896"/>
            <a:chExt cx="609" cy="501"/>
          </a:xfrm>
        </p:grpSpPr>
        <p:sp>
          <p:nvSpPr>
            <p:cNvPr id="151569" name="Line 21"/>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0" name="Line 22"/>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1" name="Line 23"/>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2" name="Text Box 24"/>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nvGrpSpPr>
          <p:cNvPr id="2924569" name="Group 25"/>
          <p:cNvGrpSpPr>
            <a:grpSpLocks/>
          </p:cNvGrpSpPr>
          <p:nvPr/>
        </p:nvGrpSpPr>
        <p:grpSpPr bwMode="auto">
          <a:xfrm>
            <a:off x="5937250" y="4210050"/>
            <a:ext cx="2855913" cy="806450"/>
            <a:chOff x="3740" y="2652"/>
            <a:chExt cx="1799" cy="508"/>
          </a:xfrm>
        </p:grpSpPr>
        <p:sp>
          <p:nvSpPr>
            <p:cNvPr id="151566" name="Text Box 26"/>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t>t)</a:t>
              </a:r>
            </a:p>
          </p:txBody>
        </p:sp>
        <p:sp>
          <p:nvSpPr>
            <p:cNvPr id="151567" name="Text Box 2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68" name="Line 2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565" name="Text Box 29"/>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2663499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2455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45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45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45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45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2454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9245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4549" grpId="0"/>
      <p:bldP spid="292455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2579"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2580"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2581"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cs typeface="Arial" pitchFamily="34"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2582" name="Group 6"/>
          <p:cNvGrpSpPr>
            <a:grpSpLocks/>
          </p:cNvGrpSpPr>
          <p:nvPr/>
        </p:nvGrpSpPr>
        <p:grpSpPr bwMode="auto">
          <a:xfrm>
            <a:off x="6357938" y="4210050"/>
            <a:ext cx="627062" cy="806450"/>
            <a:chOff x="4005" y="2652"/>
            <a:chExt cx="395" cy="508"/>
          </a:xfrm>
        </p:grpSpPr>
        <p:sp>
          <p:nvSpPr>
            <p:cNvPr id="152619"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2620"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5577" name="Group 9"/>
          <p:cNvGrpSpPr>
            <a:grpSpLocks/>
          </p:cNvGrpSpPr>
          <p:nvPr/>
        </p:nvGrpSpPr>
        <p:grpSpPr bwMode="auto">
          <a:xfrm>
            <a:off x="801688" y="1127125"/>
            <a:ext cx="7016750" cy="3036888"/>
            <a:chOff x="505" y="710"/>
            <a:chExt cx="4420" cy="1913"/>
          </a:xfrm>
        </p:grpSpPr>
        <p:grpSp>
          <p:nvGrpSpPr>
            <p:cNvPr id="152607" name="Group 10"/>
            <p:cNvGrpSpPr>
              <a:grpSpLocks/>
            </p:cNvGrpSpPr>
            <p:nvPr/>
          </p:nvGrpSpPr>
          <p:grpSpPr bwMode="auto">
            <a:xfrm>
              <a:off x="505" y="710"/>
              <a:ext cx="4420" cy="1555"/>
              <a:chOff x="505" y="710"/>
              <a:chExt cx="4420" cy="1555"/>
            </a:xfrm>
          </p:grpSpPr>
          <p:sp>
            <p:nvSpPr>
              <p:cNvPr id="152617" name="Line 11"/>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8" name="Line 12"/>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608" name="Group 13"/>
            <p:cNvGrpSpPr>
              <a:grpSpLocks/>
            </p:cNvGrpSpPr>
            <p:nvPr/>
          </p:nvGrpSpPr>
          <p:grpSpPr bwMode="auto">
            <a:xfrm>
              <a:off x="2495" y="2264"/>
              <a:ext cx="260" cy="359"/>
              <a:chOff x="2495" y="2264"/>
              <a:chExt cx="260" cy="359"/>
            </a:xfrm>
          </p:grpSpPr>
          <p:sp>
            <p:nvSpPr>
              <p:cNvPr id="152614" name="Line 14"/>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5" name="Line 15"/>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6" name="Text Box 16"/>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grpSp>
        <p:grpSp>
          <p:nvGrpSpPr>
            <p:cNvPr id="152609" name="Group 17"/>
            <p:cNvGrpSpPr>
              <a:grpSpLocks/>
            </p:cNvGrpSpPr>
            <p:nvPr/>
          </p:nvGrpSpPr>
          <p:grpSpPr bwMode="auto">
            <a:xfrm>
              <a:off x="2750" y="1896"/>
              <a:ext cx="609" cy="501"/>
              <a:chOff x="2750" y="1896"/>
              <a:chExt cx="609" cy="501"/>
            </a:xfrm>
          </p:grpSpPr>
          <p:sp>
            <p:nvSpPr>
              <p:cNvPr id="152610" name="Line 18"/>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1" name="Line 19"/>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2" name="Line 20"/>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3" name="Text Box 21"/>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grpSp>
        <p:nvGrpSpPr>
          <p:cNvPr id="2925590" name="Group 22"/>
          <p:cNvGrpSpPr>
            <a:grpSpLocks/>
          </p:cNvGrpSpPr>
          <p:nvPr/>
        </p:nvGrpSpPr>
        <p:grpSpPr bwMode="auto">
          <a:xfrm>
            <a:off x="1117600" y="1793875"/>
            <a:ext cx="7016750" cy="3036888"/>
            <a:chOff x="704" y="1130"/>
            <a:chExt cx="4420" cy="1913"/>
          </a:xfrm>
        </p:grpSpPr>
        <p:grpSp>
          <p:nvGrpSpPr>
            <p:cNvPr id="152597" name="Group 23"/>
            <p:cNvGrpSpPr>
              <a:grpSpLocks/>
            </p:cNvGrpSpPr>
            <p:nvPr/>
          </p:nvGrpSpPr>
          <p:grpSpPr bwMode="auto">
            <a:xfrm>
              <a:off x="704" y="1130"/>
              <a:ext cx="4420" cy="1555"/>
              <a:chOff x="505" y="710"/>
              <a:chExt cx="4420" cy="1555"/>
            </a:xfrm>
          </p:grpSpPr>
          <p:sp>
            <p:nvSpPr>
              <p:cNvPr id="152605" name="Line 2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6" name="Line 2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98" name="Line 26"/>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9" name="Line 27"/>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0" name="Text Box 28"/>
            <p:cNvSpPr txBox="1">
              <a:spLocks noChangeArrowheads="1"/>
            </p:cNvSpPr>
            <p:nvPr/>
          </p:nvSpPr>
          <p:spPr bwMode="auto">
            <a:xfrm>
              <a:off x="2603" y="281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sp>
          <p:nvSpPr>
            <p:cNvPr id="152601" name="Line 29"/>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2" name="Line 30"/>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3" name="Line 31"/>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4" name="Text Box 32"/>
            <p:cNvSpPr txBox="1">
              <a:spLocks noChangeArrowheads="1"/>
            </p:cNvSpPr>
            <p:nvPr/>
          </p:nvSpPr>
          <p:spPr bwMode="auto">
            <a:xfrm rot="-2170826">
              <a:off x="3250" y="2618"/>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nvGrpSpPr>
          <p:cNvPr id="2925601" name="Group 33"/>
          <p:cNvGrpSpPr>
            <a:grpSpLocks/>
          </p:cNvGrpSpPr>
          <p:nvPr/>
        </p:nvGrpSpPr>
        <p:grpSpPr bwMode="auto">
          <a:xfrm>
            <a:off x="606425" y="9525"/>
            <a:ext cx="7016750" cy="3062288"/>
            <a:chOff x="382" y="6"/>
            <a:chExt cx="4420" cy="1929"/>
          </a:xfrm>
        </p:grpSpPr>
        <p:grpSp>
          <p:nvGrpSpPr>
            <p:cNvPr id="152587" name="Group 34"/>
            <p:cNvGrpSpPr>
              <a:grpSpLocks/>
            </p:cNvGrpSpPr>
            <p:nvPr/>
          </p:nvGrpSpPr>
          <p:grpSpPr bwMode="auto">
            <a:xfrm>
              <a:off x="382" y="6"/>
              <a:ext cx="4420" cy="1555"/>
              <a:chOff x="505" y="710"/>
              <a:chExt cx="4420" cy="1555"/>
            </a:xfrm>
          </p:grpSpPr>
          <p:sp>
            <p:nvSpPr>
              <p:cNvPr id="152595" name="Line 35"/>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6" name="Line 36"/>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88" name="Line 37"/>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9" name="Line 38"/>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0" name="Text Box 39"/>
            <p:cNvSpPr txBox="1">
              <a:spLocks noChangeArrowheads="1"/>
            </p:cNvSpPr>
            <p:nvPr/>
          </p:nvSpPr>
          <p:spPr bwMode="auto">
            <a:xfrm>
              <a:off x="2480" y="1704"/>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sp>
          <p:nvSpPr>
            <p:cNvPr id="152591" name="Line 40"/>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2" name="Line 41"/>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3" name="Line 42"/>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4" name="Text Box 43"/>
            <p:cNvSpPr txBox="1">
              <a:spLocks noChangeArrowheads="1"/>
            </p:cNvSpPr>
            <p:nvPr/>
          </p:nvSpPr>
          <p:spPr bwMode="auto">
            <a:xfrm rot="-2170826">
              <a:off x="2928" y="1494"/>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sp>
        <p:nvSpPr>
          <p:cNvPr id="152586" name="Text Box 44"/>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2204709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559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2557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2560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25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3603"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3604"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3605"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3606"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baseline="-25000">
                <a:cs typeface="Arial" pitchFamily="34" charset="0"/>
              </a:rPr>
              <a:t>xtal</a:t>
            </a:r>
            <a:r>
              <a:rPr lang="en-US" altLang="en-US" sz="1800">
                <a:cs typeface="Arial" pitchFamily="34" charset="0"/>
              </a:rPr>
              <a:t>(</a:t>
            </a:r>
            <a:r>
              <a:rPr lang="en-US" altLang="en-US" sz="1800"/>
              <a:t>t</a:t>
            </a:r>
            <a:r>
              <a:rPr lang="en-US" altLang="en-US" sz="1800" baseline="-25000"/>
              <a:t>xi</a:t>
            </a:r>
            <a:r>
              <a:rPr lang="en-US" altLang="en-US" sz="1800"/>
              <a:t>+ t</a:t>
            </a:r>
            <a:r>
              <a:rPr lang="en-US" altLang="en-US" sz="1800" baseline="-25000"/>
              <a:t>xo</a:t>
            </a:r>
            <a:r>
              <a:rPr lang="en-US" altLang="en-US" sz="1800"/>
              <a:t>)</a:t>
            </a:r>
          </a:p>
          <a:p>
            <a:pPr eaLnBrk="1" hangingPunct="1">
              <a:spcBef>
                <a:spcPct val="50000"/>
              </a:spcBef>
              <a:buFontTx/>
              <a:buNone/>
            </a:pPr>
            <a:r>
              <a:rPr lang="en-US" altLang="en-US" sz="1800"/>
              <a:t>                    -</a:t>
            </a:r>
            <a:r>
              <a:rPr lang="el-GR" altLang="en-US" sz="1800">
                <a:cs typeface="Arial" pitchFamily="34" charset="0"/>
              </a:rPr>
              <a:t>μ</a:t>
            </a:r>
            <a:r>
              <a:rPr lang="en-US" altLang="en-US" sz="1800" baseline="-25000">
                <a:cs typeface="Arial" pitchFamily="34" charset="0"/>
              </a:rPr>
              <a:t>solvent</a:t>
            </a:r>
            <a:r>
              <a:rPr lang="en-US" altLang="en-US" sz="1800">
                <a:cs typeface="Arial" pitchFamily="34" charset="0"/>
              </a:rPr>
              <a:t>(t</a:t>
            </a:r>
            <a:r>
              <a:rPr lang="en-US" altLang="en-US" sz="1800" baseline="-25000">
                <a:cs typeface="Arial" pitchFamily="34" charset="0"/>
              </a:rPr>
              <a:t>si</a:t>
            </a:r>
            <a:r>
              <a:rPr lang="en-US" altLang="en-US" sz="1800">
                <a:cs typeface="Arial" pitchFamily="34" charset="0"/>
              </a:rPr>
              <a:t> + t</a:t>
            </a:r>
            <a:r>
              <a:rPr lang="en-US" altLang="en-US" sz="1800" baseline="-25000">
                <a:cs typeface="Arial" pitchFamily="34" charset="0"/>
              </a:rPr>
              <a:t>so</a:t>
            </a:r>
            <a:r>
              <a:rPr lang="en-US" altLang="en-US" sz="1800">
                <a:cs typeface="Arial" pitchFamily="34" charset="0"/>
              </a:rPr>
              <a:t>)</a:t>
            </a:r>
            <a:r>
              <a:rPr lang="en-US" altLang="en-US" sz="1800"/>
              <a:t>]</a:t>
            </a:r>
          </a:p>
        </p:txBody>
      </p:sp>
      <p:grpSp>
        <p:nvGrpSpPr>
          <p:cNvPr id="153607" name="Group 7"/>
          <p:cNvGrpSpPr>
            <a:grpSpLocks/>
          </p:cNvGrpSpPr>
          <p:nvPr/>
        </p:nvGrpSpPr>
        <p:grpSpPr bwMode="auto">
          <a:xfrm>
            <a:off x="6357938" y="4210050"/>
            <a:ext cx="627062" cy="806450"/>
            <a:chOff x="4005" y="2652"/>
            <a:chExt cx="395" cy="508"/>
          </a:xfrm>
        </p:grpSpPr>
        <p:sp>
          <p:nvSpPr>
            <p:cNvPr id="153661"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3662"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08"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r>
              <a:rPr lang="en-US" altLang="en-US" sz="1800" baseline="-25000">
                <a:cs typeface="Arial" pitchFamily="34" charset="0"/>
              </a:rPr>
              <a:t>xtal</a:t>
            </a:r>
            <a:endParaRPr lang="el-GR" altLang="en-US" sz="1800" baseline="-25000">
              <a:cs typeface="Arial" pitchFamily="34"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53646" name="Group 12"/>
            <p:cNvGrpSpPr>
              <a:grpSpLocks/>
            </p:cNvGrpSpPr>
            <p:nvPr/>
          </p:nvGrpSpPr>
          <p:grpSpPr bwMode="auto">
            <a:xfrm>
              <a:off x="382" y="6"/>
              <a:ext cx="4420" cy="1555"/>
              <a:chOff x="505" y="710"/>
              <a:chExt cx="4420" cy="1555"/>
            </a:xfrm>
          </p:grpSpPr>
          <p:sp>
            <p:nvSpPr>
              <p:cNvPr id="153659"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0"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47"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8"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9"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sp>
          <p:nvSpPr>
            <p:cNvPr id="153650"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1"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2"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3"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sp>
          <p:nvSpPr>
            <p:cNvPr id="153654"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5"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6"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7"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58"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53630" name="Group 28"/>
            <p:cNvGrpSpPr>
              <a:grpSpLocks/>
            </p:cNvGrpSpPr>
            <p:nvPr/>
          </p:nvGrpSpPr>
          <p:grpSpPr bwMode="auto">
            <a:xfrm>
              <a:off x="704" y="1130"/>
              <a:ext cx="4420" cy="1555"/>
              <a:chOff x="505" y="710"/>
              <a:chExt cx="4420" cy="1555"/>
            </a:xfrm>
          </p:grpSpPr>
          <p:sp>
            <p:nvSpPr>
              <p:cNvPr id="153644"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5"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31"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2"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3"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sp>
          <p:nvSpPr>
            <p:cNvPr id="153634"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5"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6"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7"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sp>
          <p:nvSpPr>
            <p:cNvPr id="153638"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9"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0"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1"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42"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3"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53613" name="Group 45"/>
            <p:cNvGrpSpPr>
              <a:grpSpLocks/>
            </p:cNvGrpSpPr>
            <p:nvPr/>
          </p:nvGrpSpPr>
          <p:grpSpPr bwMode="auto">
            <a:xfrm>
              <a:off x="505" y="710"/>
              <a:ext cx="4420" cy="1555"/>
              <a:chOff x="505" y="710"/>
              <a:chExt cx="4420" cy="1555"/>
            </a:xfrm>
          </p:grpSpPr>
          <p:sp>
            <p:nvSpPr>
              <p:cNvPr id="153628"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9"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4"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5"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6"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grpSp>
          <p:nvGrpSpPr>
            <p:cNvPr id="153617" name="Group 51"/>
            <p:cNvGrpSpPr>
              <a:grpSpLocks/>
            </p:cNvGrpSpPr>
            <p:nvPr/>
          </p:nvGrpSpPr>
          <p:grpSpPr bwMode="auto">
            <a:xfrm>
              <a:off x="2750" y="1896"/>
              <a:ext cx="609" cy="501"/>
              <a:chOff x="2750" y="1896"/>
              <a:chExt cx="609" cy="501"/>
            </a:xfrm>
          </p:grpSpPr>
          <p:sp>
            <p:nvSpPr>
              <p:cNvPr id="153624"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5"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6"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7"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grpSp>
        <p:sp>
          <p:nvSpPr>
            <p:cNvPr id="153618"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9"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0"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1"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22"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sp>
          <p:nvSpPr>
            <p:cNvPr id="153623"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2"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r>
              <a:rPr lang="en-US" altLang="en-US" sz="1800" baseline="-25000">
                <a:cs typeface="Arial" pitchFamily="34" charset="0"/>
              </a:rPr>
              <a:t>solvent</a:t>
            </a:r>
            <a:endParaRPr lang="el-GR" altLang="en-US" sz="1800" baseline="-25000">
              <a:cs typeface="Arial" pitchFamily="34" charset="0"/>
            </a:endParaRPr>
          </a:p>
        </p:txBody>
      </p:sp>
    </p:spTree>
    <p:extLst>
      <p:ext uri="{BB962C8B-B14F-4D97-AF65-F5344CB8AC3E}">
        <p14:creationId xmlns:p14="http://schemas.microsoft.com/office/powerpoint/2010/main" val="15075161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p:txBody>
          <a:bodyPr/>
          <a:lstStyle/>
          <a:p>
            <a:r>
              <a:rPr lang="en-US" altLang="en-US" smtClean="0"/>
              <a:t>100% SeMet incorporation</a:t>
            </a:r>
          </a:p>
        </p:txBody>
      </p:sp>
      <p:sp>
        <p:nvSpPr>
          <p:cNvPr id="30724"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8000"/>
                </a:solidFill>
              </a:rPr>
              <a:t>Trivial</a:t>
            </a:r>
            <a:r>
              <a:rPr lang="en-US" altLang="en-US" sz="2800"/>
              <a:t> to solve</a:t>
            </a:r>
          </a:p>
        </p:txBody>
      </p:sp>
    </p:spTree>
    <p:extLst>
      <p:ext uri="{BB962C8B-B14F-4D97-AF65-F5344CB8AC3E}">
        <p14:creationId xmlns:p14="http://schemas.microsoft.com/office/powerpoint/2010/main" val="94330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latin typeface="Arial" panose="020B0604020202020204" pitchFamily="34" charset="0"/>
                <a:cs typeface="Arial" panose="020B0604020202020204" pitchFamily="34" charset="0"/>
              </a:rPr>
              <a:t>Can you count to 1,000,000 ?</a:t>
            </a:r>
            <a:endParaRPr lang="en-US" sz="4800"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latin typeface="Arial" panose="020B0604020202020204" pitchFamily="34" charset="0"/>
                <a:cs typeface="Arial" panose="020B0604020202020204" pitchFamily="34" charset="0"/>
              </a:rPr>
              <a:t>= 0.1%</a:t>
            </a:r>
            <a:endParaRPr lang="en-US" sz="3600" kern="0" dirty="0">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a:r>
                <a:rPr lang="en-US" sz="3600" dirty="0" err="1">
                  <a:latin typeface="Arial" panose="020B0604020202020204" pitchFamily="34" charset="0"/>
                  <a:cs typeface="Arial" panose="020B0604020202020204" pitchFamily="34" charset="0"/>
                </a:rPr>
                <a:t>sqrt</a:t>
              </a:r>
              <a:r>
                <a:rPr lang="en-US" sz="3600" dirty="0">
                  <a:latin typeface="Arial" panose="020B0604020202020204" pitchFamily="34" charset="0"/>
                  <a:cs typeface="Arial" panose="020B0604020202020204" pitchFamily="34" charset="0"/>
                </a:rPr>
                <a:t>(1,000,000)</a:t>
              </a:r>
            </a:p>
            <a:p>
              <a:pPr algn="ctr"/>
              <a:r>
                <a:rPr lang="en-US" sz="3600" dirty="0">
                  <a:latin typeface="Arial" panose="020B0604020202020204" pitchFamily="34" charset="0"/>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latin typeface="Arial" panose="020B0604020202020204" pitchFamily="34" charset="0"/>
                  <a:cs typeface="Arial" panose="020B0604020202020204" pitchFamily="34" charset="0"/>
                </a:rPr>
                <a:t>= 3%</a:t>
              </a:r>
              <a:endParaRPr lang="en-US" kern="0" dirty="0">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a:r>
                  <a:rPr lang="en-US" sz="3200" dirty="0" err="1" smtClean="0">
                    <a:latin typeface="Arial" panose="020B0604020202020204" pitchFamily="34" charset="0"/>
                    <a:cs typeface="Arial" panose="020B0604020202020204" pitchFamily="34" charset="0"/>
                  </a:rPr>
                  <a:t>sqrt</a:t>
                </a:r>
                <a:r>
                  <a:rPr lang="en-US" sz="3200" dirty="0" smtClean="0">
                    <a:latin typeface="Arial" panose="020B0604020202020204" pitchFamily="34" charset="0"/>
                    <a:cs typeface="Arial" panose="020B0604020202020204" pitchFamily="34" charset="0"/>
                  </a:rPr>
                  <a:t>(1,000)</a:t>
                </a:r>
                <a:endParaRPr lang="en-US" sz="3200" dirty="0">
                  <a:latin typeface="Arial" panose="020B0604020202020204" pitchFamily="34" charset="0"/>
                  <a:cs typeface="Arial" panose="020B0604020202020204" pitchFamily="34" charset="0"/>
                </a:endParaRPr>
              </a:p>
              <a:p>
                <a:pPr algn="ctr"/>
                <a:r>
                  <a:rPr lang="en-US" sz="3200" dirty="0" smtClean="0">
                    <a:latin typeface="Arial" panose="020B0604020202020204" pitchFamily="34" charset="0"/>
                    <a:cs typeface="Arial" panose="020B0604020202020204" pitchFamily="34" charset="0"/>
                  </a:rPr>
                  <a:t>1,000</a:t>
                </a:r>
                <a:endParaRPr lang="en-US" sz="3200" dirty="0">
                  <a:latin typeface="Arial" panose="020B0604020202020204" pitchFamily="34" charset="0"/>
                  <a:cs typeface="Arial" panose="020B0604020202020204" pitchFamily="34" charset="0"/>
                </a:endParaRP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&gt; </a:t>
              </a:r>
              <a:r>
                <a:rPr lang="en-US" sz="3200" dirty="0" smtClean="0">
                  <a:latin typeface="Arial" panose="020B0604020202020204" pitchFamily="34" charset="0"/>
                  <a:cs typeface="Arial" panose="020B0604020202020204" pitchFamily="34" charset="0"/>
                </a:rPr>
                <a:t>1000             is </a:t>
              </a:r>
              <a:r>
                <a:rPr lang="en-US" sz="3200" dirty="0" smtClean="0">
                  <a:latin typeface="Arial" panose="020B0604020202020204" pitchFamily="34" charset="0"/>
                  <a:cs typeface="Arial" panose="020B0604020202020204" pitchFamily="34" charset="0"/>
                </a:rPr>
                <a:t>a waste!</a:t>
              </a:r>
              <a:endParaRPr lang="en-US" sz="3200" dirty="0">
                <a:latin typeface="Arial" panose="020B0604020202020204" pitchFamily="34" charset="0"/>
                <a:cs typeface="Arial" panose="020B0604020202020204" pitchFamily="34" charset="0"/>
              </a:endParaRP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a:r>
                  <a:rPr lang="en-US" sz="3200" dirty="0" smtClean="0">
                    <a:latin typeface="Arial" panose="020B0604020202020204" pitchFamily="34" charset="0"/>
                    <a:cs typeface="Arial" panose="020B0604020202020204" pitchFamily="34" charset="0"/>
                  </a:rPr>
                  <a:t>photon</a:t>
                </a:r>
                <a:endParaRPr lang="en-US" sz="3200" dirty="0">
                  <a:latin typeface="Arial" panose="020B0604020202020204" pitchFamily="34" charset="0"/>
                  <a:cs typeface="Arial" panose="020B0604020202020204" pitchFamily="34" charset="0"/>
                </a:endParaRPr>
              </a:p>
              <a:p>
                <a:pPr algn="ctr"/>
                <a:r>
                  <a:rPr lang="en-US" sz="3200" dirty="0" smtClean="0">
                    <a:latin typeface="Arial" panose="020B0604020202020204" pitchFamily="34" charset="0"/>
                    <a:cs typeface="Arial" panose="020B0604020202020204" pitchFamily="34" charset="0"/>
                  </a:rPr>
                  <a:t>spot</a:t>
                </a:r>
                <a:endParaRPr lang="en-US" sz="3200" dirty="0">
                  <a:latin typeface="Arial" panose="020B0604020202020204" pitchFamily="34" charset="0"/>
                  <a:cs typeface="Arial" panose="020B0604020202020204" pitchFamily="34" charset="0"/>
                </a:endParaRP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r>
              <a:rPr lang="en-US" sz="2800" b="1" dirty="0" smtClean="0">
                <a:solidFill>
                  <a:srgbClr val="006600"/>
                </a:solidFill>
                <a:latin typeface="Arial" panose="020B0604020202020204" pitchFamily="34" charset="0"/>
                <a:cs typeface="Arial" panose="020B0604020202020204" pitchFamily="34" charset="0"/>
              </a:rPr>
              <a:t>Theoretically:</a:t>
            </a:r>
            <a:endParaRPr lang="en-US" sz="2800" b="1" dirty="0" smtClean="0">
              <a:solidFill>
                <a:srgbClr val="006600"/>
              </a:solidFill>
              <a:latin typeface="Arial" panose="020B0604020202020204" pitchFamily="34" charset="0"/>
              <a:cs typeface="Arial" panose="020B0604020202020204" pitchFamily="34" charset="0"/>
            </a:endParaRPr>
          </a:p>
        </p:txBody>
      </p:sp>
      <p:sp>
        <p:nvSpPr>
          <p:cNvPr id="28" name="TextBox 27"/>
          <p:cNvSpPr txBox="1"/>
          <p:nvPr/>
        </p:nvSpPr>
        <p:spPr>
          <a:xfrm>
            <a:off x="457200" y="4020337"/>
            <a:ext cx="1782860" cy="523220"/>
          </a:xfrm>
          <a:prstGeom prst="rect">
            <a:avLst/>
          </a:prstGeom>
          <a:noFill/>
        </p:spPr>
        <p:txBody>
          <a:bodyPr wrap="none" rtlCol="0">
            <a:spAutoFit/>
          </a:bodyPr>
          <a:lstStyle/>
          <a:p>
            <a:r>
              <a:rPr lang="en-US" sz="2800" b="1" dirty="0" smtClean="0">
                <a:solidFill>
                  <a:srgbClr val="C00000"/>
                </a:solidFill>
                <a:latin typeface="Arial" panose="020B0604020202020204" pitchFamily="34" charset="0"/>
                <a:cs typeface="Arial" panose="020B0604020202020204" pitchFamily="34" charset="0"/>
              </a:rPr>
              <a:t>In reality:</a:t>
            </a:r>
            <a:endParaRPr lang="en-US" sz="2800" b="1" dirty="0" smtClean="0">
              <a:solidFill>
                <a:srgbClr val="C00000"/>
              </a:solidFill>
              <a:latin typeface="Arial" panose="020B0604020202020204" pitchFamily="34" charset="0"/>
              <a:cs typeface="Arial" panose="020B0604020202020204" pitchFamily="34" charset="0"/>
            </a:endParaRPr>
          </a:p>
        </p:txBody>
      </p:sp>
      <p:sp>
        <p:nvSpPr>
          <p:cNvPr id="29" name="TextBox 28"/>
          <p:cNvSpPr txBox="1"/>
          <p:nvPr/>
        </p:nvSpPr>
        <p:spPr>
          <a:xfrm>
            <a:off x="2546368" y="3998090"/>
            <a:ext cx="1915909" cy="646331"/>
          </a:xfrm>
          <a:prstGeom prst="rect">
            <a:avLst/>
          </a:prstGeom>
          <a:noFill/>
        </p:spPr>
        <p:txBody>
          <a:bodyPr wrap="none" rtlCol="0">
            <a:spAutoFit/>
          </a:bodyPr>
          <a:lstStyle/>
          <a:p>
            <a:r>
              <a:rPr lang="en-US" sz="3600" dirty="0" err="1" smtClean="0">
                <a:solidFill>
                  <a:schemeClr val="accent1">
                    <a:lumMod val="75000"/>
                  </a:schemeClr>
                </a:solidFill>
                <a:latin typeface="Arial" panose="020B0604020202020204" pitchFamily="34" charset="0"/>
                <a:cs typeface="Arial" panose="020B0604020202020204" pitchFamily="34" charset="0"/>
              </a:rPr>
              <a:t>ISa</a:t>
            </a:r>
            <a:r>
              <a:rPr lang="en-US" sz="3600" dirty="0" smtClean="0">
                <a:solidFill>
                  <a:schemeClr val="accent1">
                    <a:lumMod val="75000"/>
                  </a:schemeClr>
                </a:solidFill>
                <a:latin typeface="Arial" panose="020B0604020202020204" pitchFamily="34" charset="0"/>
                <a:cs typeface="Arial" panose="020B0604020202020204" pitchFamily="34" charset="0"/>
              </a:rPr>
              <a:t> ~ 33</a:t>
            </a:r>
            <a:endParaRPr lang="en-US" sz="3600" dirty="0" smtClean="0">
              <a:solidFill>
                <a:schemeClr val="accent1">
                  <a:lumMod val="75000"/>
                </a:schemeClr>
              </a:solidFill>
              <a:latin typeface="Arial" panose="020B0604020202020204" pitchFamily="34" charset="0"/>
              <a:cs typeface="Arial" panose="020B0604020202020204" pitchFamily="34" charset="0"/>
            </a:endParaRPr>
          </a:p>
        </p:txBody>
      </p:sp>
      <p:sp>
        <p:nvSpPr>
          <p:cNvPr id="31" name="TextBox 30"/>
          <p:cNvSpPr txBox="1"/>
          <p:nvPr/>
        </p:nvSpPr>
        <p:spPr>
          <a:xfrm>
            <a:off x="890889" y="2726261"/>
            <a:ext cx="3174267" cy="646331"/>
          </a:xfrm>
          <a:prstGeom prst="rect">
            <a:avLst/>
          </a:prstGeom>
          <a:noFill/>
        </p:spPr>
        <p:txBody>
          <a:bodyPr wrap="none" rtlCol="0">
            <a:spAutoFit/>
          </a:bodyPr>
          <a:lstStyle/>
          <a:p>
            <a:r>
              <a:rPr lang="en-US" sz="3600" dirty="0" err="1" smtClean="0">
                <a:solidFill>
                  <a:schemeClr val="accent1">
                    <a:lumMod val="75000"/>
                  </a:schemeClr>
                </a:solidFill>
                <a:latin typeface="Arial" panose="020B0604020202020204" pitchFamily="34" charset="0"/>
                <a:cs typeface="Arial" panose="020B0604020202020204" pitchFamily="34" charset="0"/>
              </a:rPr>
              <a:t>R</a:t>
            </a:r>
            <a:r>
              <a:rPr lang="en-US" sz="3600" baseline="-25000" dirty="0" err="1" smtClean="0">
                <a:solidFill>
                  <a:schemeClr val="accent1">
                    <a:lumMod val="75000"/>
                  </a:schemeClr>
                </a:solidFill>
                <a:latin typeface="Arial" panose="020B0604020202020204" pitchFamily="34" charset="0"/>
                <a:cs typeface="Arial" panose="020B0604020202020204" pitchFamily="34" charset="0"/>
              </a:rPr>
              <a:t>meas</a:t>
            </a:r>
            <a:r>
              <a:rPr lang="en-US" sz="3600" baseline="-25000" dirty="0">
                <a:solidFill>
                  <a:schemeClr val="accent1">
                    <a:lumMod val="75000"/>
                  </a:schemeClr>
                </a:solidFill>
                <a:latin typeface="Arial" panose="020B0604020202020204" pitchFamily="34" charset="0"/>
                <a:cs typeface="Arial" panose="020B0604020202020204" pitchFamily="34" charset="0"/>
              </a:rPr>
              <a:t> </a:t>
            </a:r>
            <a:r>
              <a:rPr lang="en-US" sz="3600" dirty="0" smtClean="0">
                <a:solidFill>
                  <a:schemeClr val="accent1">
                    <a:lumMod val="75000"/>
                  </a:schemeClr>
                </a:solidFill>
                <a:latin typeface="Arial" panose="020B0604020202020204" pitchFamily="34" charset="0"/>
                <a:cs typeface="Arial" panose="020B0604020202020204" pitchFamily="34" charset="0"/>
              </a:rPr>
              <a:t>≈ 0.1% ?</a:t>
            </a:r>
            <a:endParaRPr lang="en-US" sz="3600" dirty="0">
              <a:solidFill>
                <a:schemeClr val="accent1">
                  <a:lumMod val="75000"/>
                </a:schemeClr>
              </a:solidFill>
              <a:latin typeface="Arial" panose="020B0604020202020204" pitchFamily="34" charset="0"/>
              <a:cs typeface="Arial" panose="020B0604020202020204" pitchFamily="34" charset="0"/>
            </a:endParaRP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r>
                <a:rPr lang="en-US" sz="3600" dirty="0" err="1" smtClean="0">
                  <a:solidFill>
                    <a:schemeClr val="accent1">
                      <a:lumMod val="75000"/>
                    </a:schemeClr>
                  </a:solidFill>
                  <a:latin typeface="Arial" panose="020B0604020202020204" pitchFamily="34" charset="0"/>
                  <a:cs typeface="Arial" panose="020B0604020202020204" pitchFamily="34" charset="0"/>
                </a:rPr>
                <a:t>ISa</a:t>
              </a:r>
              <a:r>
                <a:rPr lang="en-US" sz="3600" dirty="0" smtClean="0">
                  <a:solidFill>
                    <a:schemeClr val="accent1">
                      <a:lumMod val="75000"/>
                    </a:schemeClr>
                  </a:solidFill>
                  <a:latin typeface="Arial" panose="020B0604020202020204" pitchFamily="34" charset="0"/>
                  <a:cs typeface="Arial" panose="020B0604020202020204" pitchFamily="34" charset="0"/>
                </a:rPr>
                <a:t> = </a:t>
              </a:r>
              <a:r>
                <a:rPr lang="en-US" sz="3600" dirty="0" smtClean="0">
                  <a:solidFill>
                    <a:schemeClr val="accent1">
                      <a:lumMod val="75000"/>
                    </a:schemeClr>
                  </a:solidFill>
                  <a:latin typeface="Arial" panose="020B0604020202020204" pitchFamily="34" charset="0"/>
                  <a:cs typeface="Arial" panose="020B0604020202020204" pitchFamily="34" charset="0"/>
                </a:rPr>
                <a:t>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r>
                <a:rPr lang="en-US" sz="3600" dirty="0" err="1" smtClean="0">
                  <a:solidFill>
                    <a:schemeClr val="accent1">
                      <a:lumMod val="75000"/>
                    </a:schemeClr>
                  </a:solidFill>
                  <a:latin typeface="Arial" panose="020B0604020202020204" pitchFamily="34" charset="0"/>
                  <a:cs typeface="Arial" panose="020B0604020202020204" pitchFamily="34" charset="0"/>
                </a:rPr>
                <a:t>R</a:t>
              </a:r>
              <a:r>
                <a:rPr lang="en-US" sz="3600" baseline="-25000" dirty="0" err="1" smtClean="0">
                  <a:solidFill>
                    <a:schemeClr val="accent1">
                      <a:lumMod val="75000"/>
                    </a:schemeClr>
                  </a:solidFill>
                  <a:latin typeface="Arial" panose="020B0604020202020204" pitchFamily="34" charset="0"/>
                  <a:cs typeface="Arial" panose="020B0604020202020204" pitchFamily="34" charset="0"/>
                </a:rPr>
                <a:t>meas</a:t>
              </a:r>
              <a:r>
                <a:rPr lang="en-US" sz="3600" baseline="-25000" dirty="0">
                  <a:solidFill>
                    <a:schemeClr val="accent1">
                      <a:lumMod val="75000"/>
                    </a:schemeClr>
                  </a:solidFill>
                  <a:latin typeface="Arial" panose="020B0604020202020204" pitchFamily="34" charset="0"/>
                  <a:cs typeface="Arial" panose="020B0604020202020204" pitchFamily="34" charset="0"/>
                </a:rPr>
                <a:t> </a:t>
              </a:r>
              <a:r>
                <a:rPr lang="en-US" sz="3600" baseline="-25000" dirty="0" smtClean="0">
                  <a:solidFill>
                    <a:schemeClr val="accent1">
                      <a:lumMod val="75000"/>
                    </a:schemeClr>
                  </a:solidFill>
                  <a:latin typeface="Arial" panose="020B0604020202020204" pitchFamily="34" charset="0"/>
                  <a:cs typeface="Arial" panose="020B0604020202020204" pitchFamily="34" charset="0"/>
                </a:rPr>
                <a:t>=</a:t>
              </a:r>
              <a:r>
                <a:rPr lang="en-US" sz="3600" dirty="0" smtClean="0">
                  <a:solidFill>
                    <a:schemeClr val="accent1">
                      <a:lumMod val="75000"/>
                    </a:schemeClr>
                  </a:solidFill>
                  <a:latin typeface="Arial" panose="020B0604020202020204" pitchFamily="34" charset="0"/>
                  <a:cs typeface="Arial" panose="020B0604020202020204" pitchFamily="34" charset="0"/>
                </a:rPr>
                <a:t> ≈ 3%</a:t>
              </a:r>
              <a:endParaRPr lang="en-US" sz="3600" dirty="0">
                <a:solidFill>
                  <a:schemeClr val="accent1">
                    <a:lumMod val="75000"/>
                  </a:schemeClr>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76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C00000"/>
                </a:solidFill>
              </a:rPr>
              <a:t>Impossible</a:t>
            </a:r>
            <a:r>
              <a:rPr lang="en-US" altLang="en-US" sz="2800"/>
              <a:t> to solve</a:t>
            </a:r>
          </a:p>
        </p:txBody>
      </p:sp>
      <p:sp>
        <p:nvSpPr>
          <p:cNvPr id="43012"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19567371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072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5"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4036"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4037"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4038" name="TextBox 1"/>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210144867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174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59"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5060"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5061"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5062" name="TextBox 5"/>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45152875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276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3"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6084"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6085"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6086" name="TextBox 5"/>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128071632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379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7"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7108"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7109"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7110" name="TextBox 5"/>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56647607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75" t="18849" r="38132" b="10450"/>
          <a:stretch/>
        </p:blipFill>
        <p:spPr bwMode="auto">
          <a:xfrm>
            <a:off x="1146629" y="876280"/>
            <a:ext cx="6876116" cy="598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152400"/>
            <a:ext cx="6973960" cy="707886"/>
          </a:xfrm>
          <a:prstGeom prst="rect">
            <a:avLst/>
          </a:prstGeom>
          <a:noFill/>
        </p:spPr>
        <p:txBody>
          <a:bodyPr wrap="none" rtlCol="0">
            <a:spAutoFit/>
          </a:bodyPr>
          <a:lstStyle/>
          <a:p>
            <a:r>
              <a:rPr lang="en-US" sz="4000" dirty="0" smtClean="0"/>
              <a:t>Two-color experiment (1930)</a:t>
            </a:r>
            <a:endParaRPr lang="en-US" sz="4000" dirty="0"/>
          </a:p>
        </p:txBody>
      </p:sp>
    </p:spTree>
    <p:extLst>
      <p:ext uri="{BB962C8B-B14F-4D97-AF65-F5344CB8AC3E}">
        <p14:creationId xmlns:p14="http://schemas.microsoft.com/office/powerpoint/2010/main" val="32225099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843" name="Group 4"/>
          <p:cNvGrpSpPr>
            <a:grpSpLocks/>
          </p:cNvGrpSpPr>
          <p:nvPr/>
        </p:nvGrpSpPr>
        <p:grpSpPr bwMode="auto">
          <a:xfrm>
            <a:off x="460375" y="1220788"/>
            <a:ext cx="7559675" cy="5472112"/>
            <a:chOff x="290" y="635"/>
            <a:chExt cx="4762" cy="3447"/>
          </a:xfrm>
        </p:grpSpPr>
        <p:pic>
          <p:nvPicPr>
            <p:cNvPr id="358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683"/>
              <a:ext cx="4128"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624" y="635"/>
              <a:ext cx="432" cy="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a:solidFill>
                    <a:srgbClr val="000000"/>
                  </a:solidFill>
                  <a:cs typeface="Arial" charset="0"/>
                </a:rPr>
                <a:t>3.5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3.0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0.5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p:txBody>
        </p:sp>
        <p:sp>
          <p:nvSpPr>
            <p:cNvPr id="35851" name="Text Box 7"/>
            <p:cNvSpPr txBox="1">
              <a:spLocks noChangeArrowheads="1"/>
            </p:cNvSpPr>
            <p:nvPr/>
          </p:nvSpPr>
          <p:spPr bwMode="auto">
            <a:xfrm rot="16200000">
              <a:off x="-844" y="2170"/>
              <a:ext cx="25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dirty="0" smtClean="0">
                  <a:solidFill>
                    <a:srgbClr val="000000"/>
                  </a:solidFill>
                  <a:cs typeface="Arial" charset="0"/>
                </a:rPr>
                <a:t>Systematic component of </a:t>
              </a:r>
              <a:r>
                <a:rPr lang="en-US" altLang="en-US" sz="1800" b="1" dirty="0" err="1" smtClean="0">
                  <a:solidFill>
                    <a:srgbClr val="000000"/>
                  </a:solidFill>
                  <a:cs typeface="Arial" charset="0"/>
                </a:rPr>
                <a:t>R</a:t>
              </a:r>
              <a:r>
                <a:rPr lang="en-US" altLang="en-US" sz="1800" b="1" baseline="-25000" dirty="0" err="1" smtClean="0">
                  <a:solidFill>
                    <a:srgbClr val="000000"/>
                  </a:solidFill>
                  <a:cs typeface="Arial" charset="0"/>
                </a:rPr>
                <a:t>shift</a:t>
              </a:r>
              <a:r>
                <a:rPr lang="en-US" altLang="en-US" sz="1800" b="1" dirty="0" smtClean="0">
                  <a:solidFill>
                    <a:srgbClr val="000000"/>
                  </a:solidFill>
                  <a:cs typeface="Arial" charset="0"/>
                </a:rPr>
                <a:t> </a:t>
              </a:r>
              <a:r>
                <a:rPr lang="en-US" altLang="en-US" sz="1800" b="1" dirty="0">
                  <a:solidFill>
                    <a:srgbClr val="000000"/>
                  </a:solidFill>
                  <a:cs typeface="Arial" charset="0"/>
                </a:rPr>
                <a:t>(%)</a:t>
              </a:r>
            </a:p>
          </p:txBody>
        </p:sp>
        <p:sp>
          <p:nvSpPr>
            <p:cNvPr id="35852" name="Text Box 8"/>
            <p:cNvSpPr txBox="1">
              <a:spLocks noChangeArrowheads="1"/>
            </p:cNvSpPr>
            <p:nvPr/>
          </p:nvSpPr>
          <p:spPr bwMode="auto">
            <a:xfrm>
              <a:off x="1872" y="3849"/>
              <a:ext cx="21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a:solidFill>
                    <a:srgbClr val="000000"/>
                  </a:solidFill>
                  <a:cs typeface="Arial" charset="0"/>
                </a:rPr>
                <a:t>distance between spots (mm)</a:t>
              </a:r>
            </a:p>
          </p:txBody>
        </p:sp>
        <p:sp>
          <p:nvSpPr>
            <p:cNvPr id="35853" name="Text Box 9"/>
            <p:cNvSpPr txBox="1">
              <a:spLocks noChangeArrowheads="1"/>
            </p:cNvSpPr>
            <p:nvPr/>
          </p:nvSpPr>
          <p:spPr bwMode="auto">
            <a:xfrm>
              <a:off x="816" y="3705"/>
              <a:ext cx="4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0.1                             1                             10                            100</a:t>
              </a:r>
            </a:p>
          </p:txBody>
        </p:sp>
        <p:sp>
          <p:nvSpPr>
            <p:cNvPr id="35854" name="Rectangle 10"/>
            <p:cNvSpPr>
              <a:spLocks noChangeArrowheads="1"/>
            </p:cNvSpPr>
            <p:nvPr/>
          </p:nvSpPr>
          <p:spPr bwMode="auto">
            <a:xfrm>
              <a:off x="408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5" name="Text Box 11"/>
            <p:cNvSpPr txBox="1">
              <a:spLocks noChangeArrowheads="1"/>
            </p:cNvSpPr>
            <p:nvPr/>
          </p:nvSpPr>
          <p:spPr bwMode="auto">
            <a:xfrm rot="-1123190">
              <a:off x="2400" y="2592"/>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Pilatus</a:t>
              </a:r>
            </a:p>
          </p:txBody>
        </p:sp>
        <p:sp>
          <p:nvSpPr>
            <p:cNvPr id="35856" name="Text Box 12"/>
            <p:cNvSpPr txBox="1">
              <a:spLocks noChangeArrowheads="1"/>
            </p:cNvSpPr>
            <p:nvPr/>
          </p:nvSpPr>
          <p:spPr bwMode="auto">
            <a:xfrm rot="-1123190">
              <a:off x="2304" y="1301"/>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Q315r</a:t>
              </a:r>
            </a:p>
          </p:txBody>
        </p:sp>
      </p:grpSp>
      <p:sp>
        <p:nvSpPr>
          <p:cNvPr id="2878477" name="Text Box 13"/>
          <p:cNvSpPr txBox="1">
            <a:spLocks noChangeArrowheads="1"/>
          </p:cNvSpPr>
          <p:nvPr/>
        </p:nvSpPr>
        <p:spPr bwMode="auto">
          <a:xfrm>
            <a:off x="5840186" y="2777604"/>
            <a:ext cx="2895600" cy="15970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800" dirty="0">
                <a:solidFill>
                  <a:srgbClr val="000000"/>
                </a:solidFill>
                <a:cs typeface="Arial" charset="0"/>
              </a:rPr>
              <a:t>anomalous </a:t>
            </a:r>
            <a:r>
              <a:rPr lang="en-US" altLang="en-US" sz="2800" dirty="0" smtClean="0">
                <a:solidFill>
                  <a:srgbClr val="000000"/>
                </a:solidFill>
                <a:cs typeface="Arial" charset="0"/>
              </a:rPr>
              <a:t>mates are</a:t>
            </a:r>
            <a:endParaRPr lang="en-US" altLang="en-US" sz="2800" dirty="0">
              <a:solidFill>
                <a:srgbClr val="000000"/>
              </a:solidFill>
              <a:cs typeface="Arial" charset="0"/>
            </a:endParaRPr>
          </a:p>
          <a:p>
            <a:pPr algn="ctr" eaLnBrk="1" fontAlgn="base" hangingPunct="1">
              <a:spcBef>
                <a:spcPct val="50000"/>
              </a:spcBef>
              <a:spcAft>
                <a:spcPct val="0"/>
              </a:spcAft>
              <a:buFontTx/>
              <a:buNone/>
            </a:pPr>
            <a:r>
              <a:rPr lang="en-US" altLang="en-US" sz="2800" dirty="0">
                <a:solidFill>
                  <a:srgbClr val="000000"/>
                </a:solidFill>
                <a:cs typeface="Arial" charset="0"/>
              </a:rPr>
              <a:t>&gt; 100 mm apart</a:t>
            </a:r>
          </a:p>
        </p:txBody>
      </p:sp>
      <p:sp>
        <p:nvSpPr>
          <p:cNvPr id="2" name="Freeform 1"/>
          <p:cNvSpPr/>
          <p:nvPr/>
        </p:nvSpPr>
        <p:spPr>
          <a:xfrm>
            <a:off x="1484313" y="2505075"/>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97113" y="468243"/>
                  <a:pt x="1272209" y="450574"/>
                </a:cubicBezTo>
                <a:cubicBezTo>
                  <a:pt x="1347305" y="432904"/>
                  <a:pt x="1409149" y="574261"/>
                  <a:pt x="1470992" y="596348"/>
                </a:cubicBezTo>
                <a:cubicBezTo>
                  <a:pt x="1532836" y="618435"/>
                  <a:pt x="1592470" y="616226"/>
                  <a:pt x="1643270" y="583096"/>
                </a:cubicBezTo>
                <a:cubicBezTo>
                  <a:pt x="1694070" y="549966"/>
                  <a:pt x="1696279" y="432904"/>
                  <a:pt x="1775792" y="397565"/>
                </a:cubicBezTo>
                <a:cubicBezTo>
                  <a:pt x="1855305" y="362226"/>
                  <a:pt x="2001079" y="342348"/>
                  <a:pt x="2120348" y="371061"/>
                </a:cubicBezTo>
                <a:cubicBezTo>
                  <a:pt x="2239617" y="399774"/>
                  <a:pt x="2325757" y="596347"/>
                  <a:pt x="2491409" y="569843"/>
                </a:cubicBezTo>
                <a:cubicBezTo>
                  <a:pt x="2657061" y="543339"/>
                  <a:pt x="2968487" y="307009"/>
                  <a:pt x="3114261" y="212035"/>
                </a:cubicBezTo>
                <a:cubicBezTo>
                  <a:pt x="3260035" y="117061"/>
                  <a:pt x="3313044" y="58530"/>
                  <a:pt x="3366053"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60563" y="1762125"/>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908175"/>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208121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different</a:t>
            </a:r>
          </a:p>
          <a:p>
            <a:pPr eaLnBrk="1" fontAlgn="base" hangingPunct="1">
              <a:spcBef>
                <a:spcPct val="0"/>
              </a:spcBef>
              <a:spcAft>
                <a:spcPct val="0"/>
              </a:spcAft>
              <a:buFontTx/>
              <a:buNone/>
            </a:pPr>
            <a:r>
              <a:rPr lang="en-US" altLang="en-US" sz="1800" dirty="0">
                <a:solidFill>
                  <a:srgbClr val="000000"/>
                </a:solidFill>
                <a:cs typeface="Arial" charset="0"/>
              </a:rPr>
              <a:t>modules</a:t>
            </a:r>
          </a:p>
        </p:txBody>
      </p:sp>
      <p:sp>
        <p:nvSpPr>
          <p:cNvPr id="18" name="Rectangle 2"/>
          <p:cNvSpPr>
            <a:spLocks noGrp="1" noChangeArrowheads="1"/>
          </p:cNvSpPr>
          <p:nvPr>
            <p:ph type="ctrTitle"/>
          </p:nvPr>
        </p:nvSpPr>
        <p:spPr>
          <a:xfrm>
            <a:off x="0" y="1"/>
            <a:ext cx="9144000" cy="1296988"/>
          </a:xfrm>
        </p:spPr>
        <p:txBody>
          <a:bodyPr/>
          <a:lstStyle/>
          <a:p>
            <a:pPr eaLnBrk="1" hangingPunct="1"/>
            <a:r>
              <a:rPr lang="en-US" altLang="en-US" sz="5400" dirty="0" smtClean="0"/>
              <a:t>SHSSS: CCD vs PAD</a:t>
            </a:r>
          </a:p>
        </p:txBody>
      </p:sp>
      <p:sp>
        <p:nvSpPr>
          <p:cNvPr id="4" name="Multiply 3"/>
          <p:cNvSpPr/>
          <p:nvPr/>
        </p:nvSpPr>
        <p:spPr>
          <a:xfrm>
            <a:off x="6477000" y="4649971"/>
            <a:ext cx="360363" cy="371975"/>
          </a:xfrm>
          <a:prstGeom prst="mathMultiply">
            <a:avLst>
              <a:gd name="adj1" fmla="val 0"/>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673900" y="4970463"/>
            <a:ext cx="800219" cy="775827"/>
            <a:chOff x="6673900" y="4970463"/>
            <a:chExt cx="800219" cy="775827"/>
          </a:xfrm>
        </p:grpSpPr>
        <p:cxnSp>
          <p:nvCxnSpPr>
            <p:cNvPr id="19" name="Straight Arrow Connector 18"/>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5"/>
            <p:cNvSpPr txBox="1">
              <a:spLocks noChangeArrowheads="1"/>
            </p:cNvSpPr>
            <p:nvPr/>
          </p:nvSpPr>
          <p:spPr bwMode="auto">
            <a:xfrm>
              <a:off x="6673900" y="5099959"/>
              <a:ext cx="8002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SSRL</a:t>
              </a:r>
            </a:p>
            <a:p>
              <a:pPr algn="ctr" eaLnBrk="1" fontAlgn="base" hangingPunct="1">
                <a:spcBef>
                  <a:spcPct val="0"/>
                </a:spcBef>
                <a:spcAft>
                  <a:spcPct val="0"/>
                </a:spcAft>
                <a:buFontTx/>
                <a:buNone/>
              </a:pPr>
              <a:r>
                <a:rPr lang="en-US" altLang="en-US" sz="1800" b="1" dirty="0" smtClean="0">
                  <a:solidFill>
                    <a:srgbClr val="000000"/>
                  </a:solidFill>
                  <a:cs typeface="Arial" charset="0"/>
                </a:rPr>
                <a:t>11-1</a:t>
              </a:r>
              <a:endParaRPr lang="en-US" altLang="en-US" sz="1800" b="1" dirty="0" smtClean="0">
                <a:solidFill>
                  <a:srgbClr val="000000"/>
                </a:solidFill>
                <a:cs typeface="Arial" charset="0"/>
              </a:endParaRPr>
            </a:p>
          </p:txBody>
        </p:sp>
      </p:grpSp>
    </p:spTree>
    <p:extLst>
      <p:ext uri="{BB962C8B-B14F-4D97-AF65-F5344CB8AC3E}">
        <p14:creationId xmlns:p14="http://schemas.microsoft.com/office/powerpoint/2010/main" val="1518186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823131" y="4770120"/>
            <a:ext cx="3200400" cy="1200329"/>
          </a:xfrm>
          <a:prstGeom prst="rect">
            <a:avLst/>
          </a:prstGeom>
          <a:noFill/>
        </p:spPr>
        <p:txBody>
          <a:bodyPr wrap="square" rtlCol="0">
            <a:spAutoFit/>
          </a:bodyPr>
          <a:lstStyle/>
          <a:p>
            <a:r>
              <a:rPr lang="en-US" dirty="0" smtClean="0"/>
              <a:t>Gadolinium edge contrast map of fiber-coupled CCD detector.  Black to white is a 20% range.  </a:t>
            </a:r>
          </a:p>
        </p:txBody>
      </p:sp>
      <p:pic>
        <p:nvPicPr>
          <p:cNvPr id="2050" name="Picture 2" descr="http://bl831.als.lbl.gov/~jamesh/calibration/adsc_b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11252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831.als.lbl.gov/~jamesh/calibration/adsc_bw_zo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12520"/>
            <a:ext cx="3048000"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3505200" y="1493520"/>
            <a:ext cx="2362200" cy="25908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0" y="1112520"/>
            <a:ext cx="2133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CCD: </a:t>
            </a:r>
            <a:r>
              <a:rPr lang="en-US" kern="0" dirty="0" err="1" smtClean="0"/>
              <a:t>Gd</a:t>
            </a:r>
            <a:r>
              <a:rPr lang="en-US" kern="0" dirty="0" smtClean="0"/>
              <a:t> edge contrast</a:t>
            </a:r>
            <a:endParaRPr lang="en-US" kern="0" dirty="0"/>
          </a:p>
        </p:txBody>
      </p:sp>
    </p:spTree>
    <p:extLst>
      <p:ext uri="{BB962C8B-B14F-4D97-AF65-F5344CB8AC3E}">
        <p14:creationId xmlns:p14="http://schemas.microsoft.com/office/powerpoint/2010/main" val="248427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42" presetClass="path" presetSubtype="0" fill="hold" nodeType="withEffect">
                                  <p:stCondLst>
                                    <p:cond delay="0"/>
                                  </p:stCondLst>
                                  <p:childTnLst>
                                    <p:animMotion origin="layout" path="M -0.41337 -0.18565 L 5.55556E-7 1.11111E-6 " pathEditMode="relative" rAng="0" ptsTypes="AA">
                                      <p:cBhvr>
                                        <p:cTn id="8" dur="2000" fill="hold"/>
                                        <p:tgtEl>
                                          <p:spTgt spid="2052"/>
                                        </p:tgtEl>
                                        <p:attrNameLst>
                                          <p:attrName>ppt_x</p:attrName>
                                          <p:attrName>ppt_y</p:attrName>
                                        </p:attrNameLst>
                                      </p:cBhvr>
                                      <p:rCtr x="20660" y="9282"/>
                                    </p:animMotion>
                                  </p:childTnLst>
                                </p:cTn>
                              </p:par>
                              <p:par>
                                <p:cTn id="9" presetID="53" presetClass="entr" presetSubtype="16"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2000" fill="hold"/>
                                        <p:tgtEl>
                                          <p:spTgt spid="2052"/>
                                        </p:tgtEl>
                                        <p:attrNameLst>
                                          <p:attrName>ppt_w</p:attrName>
                                        </p:attrNameLst>
                                      </p:cBhvr>
                                      <p:tavLst>
                                        <p:tav tm="0">
                                          <p:val>
                                            <p:fltVal val="0"/>
                                          </p:val>
                                        </p:tav>
                                        <p:tav tm="100000">
                                          <p:val>
                                            <p:strVal val="#ppt_w"/>
                                          </p:val>
                                        </p:tav>
                                      </p:tavLst>
                                    </p:anim>
                                    <p:anim calcmode="lin" valueType="num">
                                      <p:cBhvr>
                                        <p:cTn id="12" dur="2000" fill="hold"/>
                                        <p:tgtEl>
                                          <p:spTgt spid="2052"/>
                                        </p:tgtEl>
                                        <p:attrNameLst>
                                          <p:attrName>ppt_h</p:attrName>
                                        </p:attrNameLst>
                                      </p:cBhvr>
                                      <p:tavLst>
                                        <p:tav tm="0">
                                          <p:val>
                                            <p:fltVal val="0"/>
                                          </p:val>
                                        </p:tav>
                                        <p:tav tm="100000">
                                          <p:val>
                                            <p:strVal val="#ppt_h"/>
                                          </p:val>
                                        </p:tav>
                                      </p:tavLst>
                                    </p:anim>
                                    <p:animEffect transition="in" filter="fade">
                                      <p:cBhvr>
                                        <p:cTn id="13" dur="2000"/>
                                        <p:tgtEl>
                                          <p:spTgt spid="2052"/>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 7235 eV</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44601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 7247 eV</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6766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1143000"/>
          </a:xfrm>
        </p:spPr>
        <p:txBody>
          <a:bodyPr/>
          <a:lstStyle/>
          <a:p>
            <a:pPr eaLnBrk="1" hangingPunct="1"/>
            <a:r>
              <a:rPr lang="en-US" altLang="en-US" sz="5400" dirty="0" smtClean="0"/>
              <a:t>S-SAD distribution of difficulty</a:t>
            </a:r>
          </a:p>
        </p:txBody>
      </p:sp>
      <p:graphicFrame>
        <p:nvGraphicFramePr>
          <p:cNvPr id="71683" name="Object 3"/>
          <p:cNvGraphicFramePr>
            <a:graphicFrameLocks noChangeAspect="1"/>
          </p:cNvGraphicFramePr>
          <p:nvPr>
            <p:extLst>
              <p:ext uri="{D42A27DB-BD31-4B8C-83A1-F6EECF244321}">
                <p14:modId xmlns:p14="http://schemas.microsoft.com/office/powerpoint/2010/main" val="3309252393"/>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9971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179543" y="6057900"/>
            <a:ext cx="29209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err="1" smtClean="0"/>
              <a:t>Bijvoet</a:t>
            </a:r>
            <a:r>
              <a:rPr lang="en-US" altLang="en-US" sz="2800" b="1" dirty="0" smtClean="0"/>
              <a:t> ratio (%)</a:t>
            </a:r>
            <a:endParaRPr lang="en-US" altLang="en-US" sz="2800" b="1" dirty="0"/>
          </a:p>
        </p:txBody>
      </p:sp>
      <p:sp>
        <p:nvSpPr>
          <p:cNvPr id="71685" name="Text Box 5"/>
          <p:cNvSpPr txBox="1">
            <a:spLocks noChangeArrowheads="1"/>
          </p:cNvSpPr>
          <p:nvPr/>
        </p:nvSpPr>
        <p:spPr bwMode="auto">
          <a:xfrm rot="-5400000">
            <a:off x="-1315450" y="3030866"/>
            <a:ext cx="34996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Number of proteins</a:t>
            </a:r>
            <a:endParaRPr lang="en-US" altLang="en-US" sz="2800" b="1" dirty="0"/>
          </a:p>
        </p:txBody>
      </p:sp>
      <p:sp>
        <p:nvSpPr>
          <p:cNvPr id="2" name="TextBox 1"/>
          <p:cNvSpPr txBox="1"/>
          <p:nvPr/>
        </p:nvSpPr>
        <p:spPr>
          <a:xfrm>
            <a:off x="6567791" y="1778782"/>
            <a:ext cx="1257075"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33</a:t>
            </a:r>
          </a:p>
        </p:txBody>
      </p:sp>
      <p:cxnSp>
        <p:nvCxnSpPr>
          <p:cNvPr id="4" name="Straight Arrow Connector 3"/>
          <p:cNvCxnSpPr/>
          <p:nvPr/>
        </p:nvCxnSpPr>
        <p:spPr>
          <a:xfrm>
            <a:off x="7225259" y="2240447"/>
            <a:ext cx="899410" cy="5027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03618" y="3954854"/>
            <a:ext cx="1257075"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50</a:t>
            </a:r>
          </a:p>
        </p:txBody>
      </p:sp>
      <p:cxnSp>
        <p:nvCxnSpPr>
          <p:cNvPr id="13" name="Straight Arrow Connector 12"/>
          <p:cNvCxnSpPr>
            <a:stCxn id="12" idx="0"/>
          </p:cNvCxnSpPr>
          <p:nvPr/>
        </p:nvCxnSpPr>
        <p:spPr>
          <a:xfrm flipV="1">
            <a:off x="5232156" y="3432750"/>
            <a:ext cx="733929" cy="5221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39503" y="2512367"/>
            <a:ext cx="1428596"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100</a:t>
            </a:r>
          </a:p>
        </p:txBody>
      </p:sp>
      <p:cxnSp>
        <p:nvCxnSpPr>
          <p:cNvPr id="17" name="Straight Arrow Connector 16"/>
          <p:cNvCxnSpPr>
            <a:stCxn id="16" idx="0"/>
          </p:cNvCxnSpPr>
          <p:nvPr/>
        </p:nvCxnSpPr>
        <p:spPr>
          <a:xfrm flipH="1" flipV="1">
            <a:off x="3762531" y="1409077"/>
            <a:ext cx="191270" cy="11032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25205" y="3724021"/>
            <a:ext cx="1428596"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200</a:t>
            </a:r>
          </a:p>
        </p:txBody>
      </p:sp>
      <p:cxnSp>
        <p:nvCxnSpPr>
          <p:cNvPr id="22" name="Straight Arrow Connector 21"/>
          <p:cNvCxnSpPr/>
          <p:nvPr/>
        </p:nvCxnSpPr>
        <p:spPr>
          <a:xfrm flipH="1" flipV="1">
            <a:off x="2658489" y="2336368"/>
            <a:ext cx="521054" cy="13876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588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animBg="1"/>
      <p:bldP spid="21"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t>θ</a:t>
            </a:r>
            <a:r>
              <a:rPr lang="en-US" altLang="en-US" sz="2400"/>
              <a:t>:  12°</a:t>
            </a:r>
          </a:p>
        </p:txBody>
      </p:sp>
    </p:spTree>
    <p:extLst>
      <p:ext uri="{BB962C8B-B14F-4D97-AF65-F5344CB8AC3E}">
        <p14:creationId xmlns:p14="http://schemas.microsoft.com/office/powerpoint/2010/main" val="118875073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t>θ</a:t>
            </a:r>
            <a:r>
              <a:rPr lang="en-US" altLang="en-US" sz="2400"/>
              <a:t>:  12°</a:t>
            </a:r>
          </a:p>
        </p:txBody>
      </p:sp>
    </p:spTree>
    <p:extLst>
      <p:ext uri="{BB962C8B-B14F-4D97-AF65-F5344CB8AC3E}">
        <p14:creationId xmlns:p14="http://schemas.microsoft.com/office/powerpoint/2010/main" val="371404119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0" y="0"/>
            <a:ext cx="9144000" cy="1143000"/>
          </a:xfrm>
        </p:spPr>
        <p:txBody>
          <a:bodyPr>
            <a:noAutofit/>
          </a:bodyPr>
          <a:lstStyle/>
          <a:p>
            <a:pPr eaLnBrk="1" hangingPunct="1"/>
            <a:r>
              <a:rPr lang="en-US" altLang="en-US" dirty="0" smtClean="0"/>
              <a:t>ADSC Q315r SN 926 (ALS 8.3.1)</a:t>
            </a:r>
          </a:p>
        </p:txBody>
      </p:sp>
      <p:pic>
        <p:nvPicPr>
          <p:cNvPr id="444419" name="Picture 3"/>
          <p:cNvPicPr>
            <a:picLocks noChangeAspect="1" noChangeArrowheads="1"/>
          </p:cNvPicPr>
          <p:nvPr/>
        </p:nvPicPr>
        <p:blipFill>
          <a:blip r:embed="rId2">
            <a:extLst>
              <a:ext uri="{28A0092B-C50C-407E-A947-70E740481C1C}">
                <a14:useLocalDpi xmlns:a14="http://schemas.microsoft.com/office/drawing/2010/main" val="0"/>
              </a:ext>
            </a:extLst>
          </a:blip>
          <a:srcRect l="24446" t="10847" r="24521" b="4239"/>
          <a:stretch>
            <a:fillRect/>
          </a:stretch>
        </p:blipFill>
        <p:spPr bwMode="auto">
          <a:xfrm>
            <a:off x="1930400" y="1184275"/>
            <a:ext cx="5283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700" name="Text Box 4"/>
          <p:cNvSpPr txBox="1">
            <a:spLocks noChangeArrowheads="1"/>
          </p:cNvSpPr>
          <p:nvPr/>
        </p:nvSpPr>
        <p:spPr bwMode="auto">
          <a:xfrm>
            <a:off x="2314575" y="55578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a:solidFill>
                  <a:srgbClr val="FF0000"/>
                </a:solidFill>
              </a:rPr>
              <a:t>-10%</a:t>
            </a:r>
          </a:p>
        </p:txBody>
      </p:sp>
      <p:sp>
        <p:nvSpPr>
          <p:cNvPr id="1949701" name="Text Box 5"/>
          <p:cNvSpPr txBox="1">
            <a:spLocks noChangeArrowheads="1"/>
          </p:cNvSpPr>
          <p:nvPr/>
        </p:nvSpPr>
        <p:spPr bwMode="auto">
          <a:xfrm>
            <a:off x="5422900" y="2552700"/>
            <a:ext cx="77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a:solidFill>
                  <a:srgbClr val="000000"/>
                </a:solidFill>
              </a:rPr>
              <a:t>+10%</a:t>
            </a:r>
          </a:p>
        </p:txBody>
      </p:sp>
    </p:spTree>
    <p:extLst>
      <p:ext uri="{BB962C8B-B14F-4D97-AF65-F5344CB8AC3E}">
        <p14:creationId xmlns:p14="http://schemas.microsoft.com/office/powerpoint/2010/main" val="2465105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7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00" grpId="0"/>
      <p:bldP spid="1949701"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5442" name="Picture 2" descr="1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400" dirty="0" smtClean="0"/>
              <a:t>ADSC Q315r SN                )</a:t>
            </a:r>
            <a:endParaRPr lang="en-US" altLang="en-US" sz="5400" dirty="0"/>
          </a:p>
        </p:txBody>
      </p:sp>
      <p:sp>
        <p:nvSpPr>
          <p:cNvPr id="2" name="Rectangle 1"/>
          <p:cNvSpPr/>
          <p:nvPr/>
        </p:nvSpPr>
        <p:spPr>
          <a:xfrm>
            <a:off x="5500913" y="203200"/>
            <a:ext cx="2989943"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49208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6467" name="Picture 3" descr="ASM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0" y="0"/>
            <a:ext cx="9144000" cy="1143000"/>
          </a:xfrm>
        </p:spPr>
        <p:txBody>
          <a:bodyPr>
            <a:normAutofit/>
          </a:bodyPr>
          <a:lstStyle/>
          <a:p>
            <a:pPr eaLnBrk="1" hangingPunct="1"/>
            <a:r>
              <a:rPr lang="en-US" altLang="en-US" sz="5400" dirty="0" smtClean="0"/>
              <a:t>ADSC Q315r SN                 )</a:t>
            </a:r>
          </a:p>
        </p:txBody>
      </p:sp>
      <p:sp>
        <p:nvSpPr>
          <p:cNvPr id="4" name="Rectangle 3"/>
          <p:cNvSpPr/>
          <p:nvPr/>
        </p:nvSpPr>
        <p:spPr>
          <a:xfrm>
            <a:off x="5370285" y="203200"/>
            <a:ext cx="3280229"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7122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0"/>
            <a:ext cx="7772400" cy="1143000"/>
          </a:xfrm>
        </p:spPr>
        <p:txBody>
          <a:bodyPr/>
          <a:lstStyle/>
          <a:p>
            <a:pPr eaLnBrk="1" hangingPunct="1"/>
            <a:r>
              <a:rPr lang="en-US" altLang="en-US" sz="5400" smtClean="0"/>
              <a:t>Detector calibration</a:t>
            </a:r>
          </a:p>
        </p:txBody>
      </p:sp>
      <p:graphicFrame>
        <p:nvGraphicFramePr>
          <p:cNvPr id="71683"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98688"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176588" y="6057900"/>
            <a:ext cx="356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calibration error (%)</a:t>
            </a:r>
          </a:p>
        </p:txBody>
      </p:sp>
      <p:sp>
        <p:nvSpPr>
          <p:cNvPr id="71685" name="Text Box 5"/>
          <p:cNvSpPr txBox="1">
            <a:spLocks noChangeArrowheads="1"/>
          </p:cNvSpPr>
          <p:nvPr/>
        </p:nvSpPr>
        <p:spPr bwMode="auto">
          <a:xfrm rot="-5400000">
            <a:off x="-659606" y="3032919"/>
            <a:ext cx="212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megapixels</a:t>
            </a:r>
          </a:p>
        </p:txBody>
      </p:sp>
    </p:spTree>
    <p:extLst>
      <p:ext uri="{BB962C8B-B14F-4D97-AF65-F5344CB8AC3E}">
        <p14:creationId xmlns:p14="http://schemas.microsoft.com/office/powerpoint/2010/main" val="2416245617"/>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3"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4"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5"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6"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7"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8"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9"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0"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1"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2"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3"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4"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5"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6"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7"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8"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9"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0"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1"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2"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3"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4"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5"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6"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7"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8"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9"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0"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1"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2"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4"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5"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6"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7"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8"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9"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0"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1"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2"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3"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4"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5"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6"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7"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8"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9"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0"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1"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2"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3"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4"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5"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6"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7"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8"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9"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0"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1"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2"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3"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4"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5"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6"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7"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8"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9"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0"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1"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2"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3"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4"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5"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6"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7"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8"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9"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400"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401"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402"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nvGrpSpPr>
          <p:cNvPr id="2879571" name="Group 83"/>
          <p:cNvGrpSpPr>
            <a:grpSpLocks/>
          </p:cNvGrpSpPr>
          <p:nvPr/>
        </p:nvGrpSpPr>
        <p:grpSpPr bwMode="auto">
          <a:xfrm>
            <a:off x="2089150" y="3503613"/>
            <a:ext cx="361950" cy="361950"/>
            <a:chOff x="1354" y="3346"/>
            <a:chExt cx="228" cy="228"/>
          </a:xfrm>
        </p:grpSpPr>
        <p:sp>
          <p:nvSpPr>
            <p:cNvPr id="184404"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4405"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4406"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sp>
        <p:nvSpPr>
          <p:cNvPr id="87" name="Rectangle 2"/>
          <p:cNvSpPr txBox="1">
            <a:spLocks noChangeArrowheads="1"/>
          </p:cNvSpPr>
          <p:nvPr/>
        </p:nvSpPr>
        <p:spPr bwMode="auto">
          <a:xfrm>
            <a:off x="0" y="7258"/>
            <a:ext cx="9144000" cy="936171"/>
          </a:xfrm>
          <a:prstGeom prst="rect">
            <a:avLst/>
          </a:prstGeom>
          <a:solidFill>
            <a:schemeClr val="bg1"/>
          </a:solid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kern="0" dirty="0" smtClean="0"/>
              <a:t>How do you measure SHSSS?</a:t>
            </a:r>
          </a:p>
        </p:txBody>
      </p:sp>
    </p:spTree>
    <p:extLst>
      <p:ext uri="{BB962C8B-B14F-4D97-AF65-F5344CB8AC3E}">
        <p14:creationId xmlns:p14="http://schemas.microsoft.com/office/powerpoint/2010/main" val="9803515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utoRev="1" fill="hold" nodeType="withEffect">
                                  <p:stCondLst>
                                    <p:cond delay="0"/>
                                  </p:stCondLst>
                                  <p:childTnLst>
                                    <p:animMotion origin="layout" path="M -1.11111E-6 4.98612E-6 L 0.49445 4.98612E-6 " pathEditMode="relative" rAng="0" ptsTypes="AA">
                                      <p:cBhvr>
                                        <p:cTn id="6" dur="3000" fill="hold"/>
                                        <p:tgtEl>
                                          <p:spTgt spid="2879571"/>
                                        </p:tgtEl>
                                        <p:attrNameLst>
                                          <p:attrName>ppt_x</p:attrName>
                                          <p:attrName>ppt_y</p:attrName>
                                        </p:attrNameLst>
                                      </p:cBhvr>
                                      <p:rCtr x="247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346"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47"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48"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49"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0"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1"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2"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3"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4"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5"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6"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7"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8"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9"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0"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1"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2"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3"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4"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5"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6"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7"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8"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9"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0"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1"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2"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3"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4"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5"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6"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8"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9"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0"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1"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2"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3"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4"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5"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6"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7"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8"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9"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0"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smtClean="0">
              <a:solidFill>
                <a:srgbClr val="000000"/>
              </a:solidFill>
              <a:cs typeface="+mn-cs"/>
            </a:endParaRPr>
          </a:p>
        </p:txBody>
      </p:sp>
      <p:sp>
        <p:nvSpPr>
          <p:cNvPr id="185391"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2"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3"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4"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5"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6"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7"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8"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9"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0"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1"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2"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3"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4"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5"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6"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7"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8"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9"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0"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1"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2"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3"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4"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5"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6"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7"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8"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9"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0"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1"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2"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3"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4"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5"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6"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nvGrpSpPr>
          <p:cNvPr id="2880595" name="Group 83"/>
          <p:cNvGrpSpPr>
            <a:grpSpLocks/>
          </p:cNvGrpSpPr>
          <p:nvPr/>
        </p:nvGrpSpPr>
        <p:grpSpPr bwMode="auto">
          <a:xfrm>
            <a:off x="2089150" y="3503613"/>
            <a:ext cx="361950" cy="361950"/>
            <a:chOff x="1354" y="3346"/>
            <a:chExt cx="228" cy="228"/>
          </a:xfrm>
        </p:grpSpPr>
        <p:sp>
          <p:nvSpPr>
            <p:cNvPr id="185428"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5429"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5430"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sp>
        <p:nvSpPr>
          <p:cNvPr id="88"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t>Spatial Heterogeneity in Sharp Spot Sensitivity</a:t>
            </a:r>
          </a:p>
          <a:p>
            <a:pPr eaLnBrk="1" hangingPunct="1">
              <a:lnSpc>
                <a:spcPct val="120000"/>
              </a:lnSpc>
              <a:defRPr/>
            </a:pPr>
            <a:endParaRPr lang="en-US" altLang="en-US" sz="3000" kern="0" dirty="0" smtClean="0"/>
          </a:p>
        </p:txBody>
      </p:sp>
      <p:sp>
        <p:nvSpPr>
          <p:cNvPr id="89" name="Rectangle 2"/>
          <p:cNvSpPr txBox="1">
            <a:spLocks noChangeArrowheads="1"/>
          </p:cNvSpPr>
          <p:nvPr/>
        </p:nvSpPr>
        <p:spPr bwMode="auto">
          <a:xfrm>
            <a:off x="0" y="7258"/>
            <a:ext cx="9144000" cy="936171"/>
          </a:xfrm>
          <a:prstGeom prst="rect">
            <a:avLst/>
          </a:prstGeom>
          <a:solidFill>
            <a:schemeClr val="bg1"/>
          </a:solid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kern="0" dirty="0" smtClean="0"/>
              <a:t>How do you measure SHSSS?</a:t>
            </a:r>
          </a:p>
        </p:txBody>
      </p:sp>
      <p:sp>
        <p:nvSpPr>
          <p:cNvPr id="5" name="32-Point Star 4"/>
          <p:cNvSpPr/>
          <p:nvPr/>
        </p:nvSpPr>
        <p:spPr>
          <a:xfrm>
            <a:off x="914400" y="1285875"/>
            <a:ext cx="7090348" cy="1873770"/>
          </a:xfrm>
          <a:prstGeom prst="star32">
            <a:avLst>
              <a:gd name="adj" fmla="val 3850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Shuffle evaluation order:</a:t>
            </a:r>
          </a:p>
          <a:p>
            <a:pPr algn="ctr"/>
            <a:r>
              <a:rPr lang="en-US" sz="2000" b="1" dirty="0" smtClean="0">
                <a:solidFill>
                  <a:srgbClr val="C00000"/>
                </a:solidFill>
              </a:rPr>
              <a:t>Convert </a:t>
            </a:r>
            <a:r>
              <a:rPr lang="en-US" sz="2000" b="1" dirty="0">
                <a:solidFill>
                  <a:srgbClr val="C00000"/>
                </a:solidFill>
              </a:rPr>
              <a:t>systematic </a:t>
            </a:r>
            <a:r>
              <a:rPr lang="en-US" sz="2000" b="1" dirty="0" smtClean="0">
                <a:solidFill>
                  <a:srgbClr val="C00000"/>
                </a:solidFill>
              </a:rPr>
              <a:t>→ random</a:t>
            </a:r>
            <a:endParaRPr lang="en-US" sz="2000" b="1" dirty="0">
              <a:solidFill>
                <a:srgbClr val="C00000"/>
              </a:solidFill>
            </a:endParaRPr>
          </a:p>
        </p:txBody>
      </p:sp>
    </p:spTree>
    <p:extLst>
      <p:ext uri="{BB962C8B-B14F-4D97-AF65-F5344CB8AC3E}">
        <p14:creationId xmlns:p14="http://schemas.microsoft.com/office/powerpoint/2010/main" val="678669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fill="hold" nodeType="withEffect">
                                  <p:stCondLst>
                                    <p:cond delay="0"/>
                                  </p:stCondLst>
                                  <p:childTnLst>
                                    <p:animMotion origin="layout" path="M -3.88889E-6 -1.50786E-6 L 0.38698 0.00578 L 0.07396 0.00393 L 0.49566 0.00393 L 0.39723 0.00393 L 0.26233 0.00393 L 0.03785 0.00185 L 0.43629 0.00393 L 0.26962 0.00185 L 0.11164 0.00393 L 0.38421 0.00185 L 0.46962 0.00578 L 0.1 0.00185 L 0.31025 0.00393 L -3.88889E-6 -1.50786E-6 Z " pathEditMode="relative" rAng="0" ptsTypes="AAAAAAAAAAAAAAA">
                                      <p:cBhvr>
                                        <p:cTn id="6" dur="2000" fill="hold"/>
                                        <p:tgtEl>
                                          <p:spTgt spid="2880595"/>
                                        </p:tgtEl>
                                        <p:attrNameLst>
                                          <p:attrName>ppt_x</p:attrName>
                                          <p:attrName>ppt_y</p:attrName>
                                        </p:attrNameLst>
                                      </p:cBhvr>
                                      <p:rCtr x="24774" y="27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7258"/>
            <a:ext cx="9144000" cy="936171"/>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kern="0" dirty="0" smtClean="0"/>
              <a:t>How do you measure SHSSS?</a:t>
            </a:r>
          </a:p>
        </p:txBody>
      </p:sp>
      <p:pic>
        <p:nvPicPr>
          <p:cNvPr id="10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29" y="809170"/>
            <a:ext cx="7707086" cy="578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59727" y="6037570"/>
            <a:ext cx="6885987" cy="707886"/>
          </a:xfrm>
          <a:prstGeom prst="rect">
            <a:avLst/>
          </a:prstGeom>
          <a:solidFill>
            <a:schemeClr val="bg1"/>
          </a:solidFill>
        </p:spPr>
        <p:txBody>
          <a:bodyPr wrap="square" rtlCol="0">
            <a:spAutoFit/>
          </a:bodyPr>
          <a:lstStyle/>
          <a:p>
            <a:r>
              <a:rPr lang="en-US" sz="2000" b="1" dirty="0" smtClean="0"/>
              <a:t>0           1           2            3          4           5            6           7</a:t>
            </a:r>
          </a:p>
          <a:p>
            <a:r>
              <a:rPr lang="en-US" sz="2000" b="1" dirty="0" smtClean="0"/>
              <a:t>		Spot position (pixels)</a:t>
            </a:r>
            <a:endParaRPr lang="en-US" sz="2000" b="1" dirty="0"/>
          </a:p>
        </p:txBody>
      </p:sp>
      <p:sp>
        <p:nvSpPr>
          <p:cNvPr id="6" name="TextBox 5"/>
          <p:cNvSpPr txBox="1"/>
          <p:nvPr/>
        </p:nvSpPr>
        <p:spPr>
          <a:xfrm rot="16200000">
            <a:off x="-1395308" y="3277631"/>
            <a:ext cx="4213013" cy="707886"/>
          </a:xfrm>
          <a:prstGeom prst="rect">
            <a:avLst/>
          </a:prstGeom>
          <a:solidFill>
            <a:schemeClr val="bg1"/>
          </a:solidFill>
        </p:spPr>
        <p:txBody>
          <a:bodyPr wrap="none" rtlCol="0">
            <a:spAutoFit/>
          </a:bodyPr>
          <a:lstStyle/>
          <a:p>
            <a:r>
              <a:rPr lang="en-US" sz="2000" b="1" dirty="0" smtClean="0"/>
              <a:t>Relative integrated spot intensity</a:t>
            </a:r>
          </a:p>
          <a:p>
            <a:endParaRPr lang="en-US" sz="2000" b="1" dirty="0"/>
          </a:p>
        </p:txBody>
      </p:sp>
      <p:sp>
        <p:nvSpPr>
          <p:cNvPr id="7" name="TextBox 6"/>
          <p:cNvSpPr txBox="1"/>
          <p:nvPr/>
        </p:nvSpPr>
        <p:spPr>
          <a:xfrm>
            <a:off x="849098" y="798289"/>
            <a:ext cx="683200" cy="400110"/>
          </a:xfrm>
          <a:prstGeom prst="rect">
            <a:avLst/>
          </a:prstGeom>
          <a:solidFill>
            <a:schemeClr val="bg1"/>
          </a:solidFill>
        </p:spPr>
        <p:txBody>
          <a:bodyPr wrap="none" rtlCol="0">
            <a:spAutoFit/>
          </a:bodyPr>
          <a:lstStyle/>
          <a:p>
            <a:pPr algn="r"/>
            <a:r>
              <a:rPr lang="en-US" sz="2000" b="1" dirty="0" smtClean="0"/>
              <a:t>1.10</a:t>
            </a:r>
            <a:endParaRPr lang="en-US" sz="2000" b="1" dirty="0"/>
          </a:p>
        </p:txBody>
      </p:sp>
      <p:sp>
        <p:nvSpPr>
          <p:cNvPr id="8" name="TextBox 7"/>
          <p:cNvSpPr txBox="1"/>
          <p:nvPr/>
        </p:nvSpPr>
        <p:spPr>
          <a:xfrm>
            <a:off x="849098" y="1798710"/>
            <a:ext cx="683200" cy="400110"/>
          </a:xfrm>
          <a:prstGeom prst="rect">
            <a:avLst/>
          </a:prstGeom>
          <a:solidFill>
            <a:schemeClr val="bg1"/>
          </a:solidFill>
        </p:spPr>
        <p:txBody>
          <a:bodyPr wrap="none" rtlCol="0">
            <a:spAutoFit/>
          </a:bodyPr>
          <a:lstStyle/>
          <a:p>
            <a:pPr algn="r"/>
            <a:r>
              <a:rPr lang="en-US" sz="2000" b="1" dirty="0" smtClean="0"/>
              <a:t>1.05</a:t>
            </a:r>
            <a:endParaRPr lang="en-US" sz="2000" b="1" dirty="0"/>
          </a:p>
        </p:txBody>
      </p:sp>
      <p:sp>
        <p:nvSpPr>
          <p:cNvPr id="9" name="TextBox 8"/>
          <p:cNvSpPr txBox="1"/>
          <p:nvPr/>
        </p:nvSpPr>
        <p:spPr>
          <a:xfrm>
            <a:off x="849098" y="2799131"/>
            <a:ext cx="683200" cy="400110"/>
          </a:xfrm>
          <a:prstGeom prst="rect">
            <a:avLst/>
          </a:prstGeom>
          <a:solidFill>
            <a:schemeClr val="bg1"/>
          </a:solidFill>
        </p:spPr>
        <p:txBody>
          <a:bodyPr wrap="none" rtlCol="0">
            <a:spAutoFit/>
          </a:bodyPr>
          <a:lstStyle/>
          <a:p>
            <a:pPr algn="r"/>
            <a:r>
              <a:rPr lang="en-US" sz="2000" b="1" dirty="0" smtClean="0"/>
              <a:t>1.00</a:t>
            </a:r>
            <a:endParaRPr lang="en-US" sz="2000" b="1" dirty="0"/>
          </a:p>
        </p:txBody>
      </p:sp>
      <p:sp>
        <p:nvSpPr>
          <p:cNvPr id="10" name="TextBox 9"/>
          <p:cNvSpPr txBox="1"/>
          <p:nvPr/>
        </p:nvSpPr>
        <p:spPr>
          <a:xfrm>
            <a:off x="849098" y="3799552"/>
            <a:ext cx="683200" cy="400110"/>
          </a:xfrm>
          <a:prstGeom prst="rect">
            <a:avLst/>
          </a:prstGeom>
          <a:solidFill>
            <a:schemeClr val="bg1"/>
          </a:solidFill>
        </p:spPr>
        <p:txBody>
          <a:bodyPr wrap="none" rtlCol="0">
            <a:spAutoFit/>
          </a:bodyPr>
          <a:lstStyle/>
          <a:p>
            <a:pPr algn="r"/>
            <a:r>
              <a:rPr lang="en-US" sz="2000" b="1" dirty="0" smtClean="0"/>
              <a:t>0.95</a:t>
            </a:r>
            <a:endParaRPr lang="en-US" sz="2000" b="1" dirty="0"/>
          </a:p>
        </p:txBody>
      </p:sp>
      <p:sp>
        <p:nvSpPr>
          <p:cNvPr id="11" name="TextBox 10"/>
          <p:cNvSpPr txBox="1"/>
          <p:nvPr/>
        </p:nvSpPr>
        <p:spPr>
          <a:xfrm>
            <a:off x="849098" y="4799973"/>
            <a:ext cx="683200" cy="400110"/>
          </a:xfrm>
          <a:prstGeom prst="rect">
            <a:avLst/>
          </a:prstGeom>
          <a:solidFill>
            <a:schemeClr val="bg1"/>
          </a:solidFill>
        </p:spPr>
        <p:txBody>
          <a:bodyPr wrap="none" rtlCol="0">
            <a:spAutoFit/>
          </a:bodyPr>
          <a:lstStyle/>
          <a:p>
            <a:pPr algn="r"/>
            <a:r>
              <a:rPr lang="en-US" sz="2000" b="1" dirty="0"/>
              <a:t>0</a:t>
            </a:r>
            <a:r>
              <a:rPr lang="en-US" sz="2000" b="1" dirty="0" smtClean="0"/>
              <a:t>.90</a:t>
            </a:r>
            <a:endParaRPr lang="en-US" sz="2000" b="1" dirty="0"/>
          </a:p>
        </p:txBody>
      </p:sp>
      <p:sp>
        <p:nvSpPr>
          <p:cNvPr id="12" name="TextBox 11"/>
          <p:cNvSpPr txBox="1"/>
          <p:nvPr/>
        </p:nvSpPr>
        <p:spPr>
          <a:xfrm>
            <a:off x="849098" y="5800392"/>
            <a:ext cx="683200" cy="400110"/>
          </a:xfrm>
          <a:prstGeom prst="rect">
            <a:avLst/>
          </a:prstGeom>
          <a:solidFill>
            <a:schemeClr val="bg1"/>
          </a:solidFill>
        </p:spPr>
        <p:txBody>
          <a:bodyPr wrap="none" rtlCol="0">
            <a:spAutoFit/>
          </a:bodyPr>
          <a:lstStyle/>
          <a:p>
            <a:pPr algn="r"/>
            <a:r>
              <a:rPr lang="en-US" sz="2000" b="1" dirty="0" smtClean="0"/>
              <a:t>0.85</a:t>
            </a:r>
            <a:endParaRPr lang="en-US" sz="2000" b="1" dirty="0"/>
          </a:p>
        </p:txBody>
      </p:sp>
    </p:spTree>
    <p:extLst>
      <p:ext uri="{BB962C8B-B14F-4D97-AF65-F5344CB8AC3E}">
        <p14:creationId xmlns:p14="http://schemas.microsoft.com/office/powerpoint/2010/main" val="1560047947"/>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3059"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endParaRPr lang="en-US" sz="6600" smtClean="0">
              <a:solidFill>
                <a:srgbClr val="FF0000"/>
              </a:solidFill>
              <a:cs typeface="+mn-cs"/>
            </a:endParaRPr>
          </a:p>
        </p:txBody>
      </p:sp>
      <p:sp>
        <p:nvSpPr>
          <p:cNvPr id="173060" name="Text Box 4"/>
          <p:cNvSpPr txBox="1">
            <a:spLocks noChangeArrowheads="1"/>
          </p:cNvSpPr>
          <p:nvPr/>
        </p:nvSpPr>
        <p:spPr bwMode="auto">
          <a:xfrm>
            <a:off x="4705350" y="2592388"/>
            <a:ext cx="32448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p:txBody>
      </p:sp>
    </p:spTree>
    <p:extLst>
      <p:ext uri="{BB962C8B-B14F-4D97-AF65-F5344CB8AC3E}">
        <p14:creationId xmlns:p14="http://schemas.microsoft.com/office/powerpoint/2010/main" val="130321457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4801</TotalTime>
  <Words>3308</Words>
  <Application>Microsoft Office PowerPoint</Application>
  <PresentationFormat>On-screen Show (4:3)</PresentationFormat>
  <Paragraphs>886</Paragraphs>
  <Slides>108</Slides>
  <Notes>2</Notes>
  <HiddenSlides>31</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108</vt:i4>
      </vt:variant>
    </vt:vector>
  </HeadingPairs>
  <TitlesOfParts>
    <vt:vector size="114" baseType="lpstr">
      <vt:lpstr>Default Design</vt:lpstr>
      <vt:lpstr>2_Default Design</vt:lpstr>
      <vt:lpstr>Office Theme</vt:lpstr>
      <vt:lpstr>1_Default Design</vt:lpstr>
      <vt:lpstr>Chart</vt:lpstr>
      <vt:lpstr>Image</vt:lpstr>
      <vt:lpstr>Acknowledgements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Can you count to 1,000,000 ?</vt:lpstr>
      <vt:lpstr>S-SAD distribution of difficulty</vt:lpstr>
      <vt:lpstr>Dominant Source of Error</vt:lpstr>
      <vt:lpstr>SHSSS for MX spots</vt:lpstr>
      <vt:lpstr>SHSSS for MX spots</vt:lpstr>
      <vt:lpstr>SHSSS for MX spots</vt:lpstr>
      <vt:lpstr>SHSSS for MX spots</vt:lpstr>
      <vt:lpstr>SHSSS for MX spots</vt:lpstr>
      <vt:lpstr>Residual SHSSS</vt:lpstr>
      <vt:lpstr>Pilatus: 1-module shift</vt:lpstr>
      <vt:lpstr>PowerPoint Presentation</vt:lpstr>
      <vt:lpstr>PowerPoint Presentation</vt:lpstr>
      <vt:lpstr>PowerPoint Presentation</vt:lpstr>
      <vt:lpstr>PowerPoint Presentation</vt:lpstr>
      <vt:lpstr>Residual SHSSS</vt:lpstr>
      <vt:lpstr>PowerPoint Presentation</vt:lpstr>
      <vt:lpstr>Residual SHSSS</vt:lpstr>
      <vt:lpstr>Error from radiation damage</vt:lpstr>
      <vt:lpstr>what the is a MGy?</vt:lpstr>
      <vt:lpstr>PowerPoint Presentation</vt:lpstr>
      <vt:lpstr>PowerPoint Presentation</vt:lpstr>
      <vt:lpstr>PowerPoint Presentation</vt:lpstr>
      <vt:lpstr>Oh! SHSSS!   how do we get rid of it?</vt:lpstr>
      <vt:lpstr>Oh! SHSSS!   how do we get rid of it?</vt:lpstr>
      <vt:lpstr>Dose slicing</vt:lpstr>
      <vt:lpstr>Averaging over SHSSS</vt:lpstr>
      <vt:lpstr>140-fold multiplicity</vt:lpstr>
      <vt:lpstr>Gadox calibration vs energy</vt:lpstr>
      <vt:lpstr>PowerPoint Presentation</vt:lpstr>
      <vt:lpstr>PowerPoint Presentation</vt:lpstr>
      <vt:lpstr>Detector calibration</vt:lpstr>
      <vt:lpstr>PowerPoint Presentation</vt:lpstr>
      <vt:lpstr>140-fold multiplicity</vt:lpstr>
      <vt:lpstr>140-fold multiplicity</vt:lpstr>
      <vt:lpstr>140-fold multiplicity</vt:lpstr>
      <vt:lpstr>140-fold multiplicity</vt:lpstr>
      <vt:lpstr>Non-isomorphism in lysozyme</vt:lpstr>
      <vt:lpstr>plunge cooling</vt:lpstr>
      <vt:lpstr>plunge cooling</vt:lpstr>
      <vt:lpstr>Warkentin method</vt:lpstr>
      <vt:lpstr>Oh! SHSSS!   how do we get rid of it?</vt:lpstr>
      <vt:lpstr>PowerPoint Presentation</vt:lpstr>
      <vt:lpstr>Detector pixels are 3D</vt:lpstr>
      <vt:lpstr>Detector pixels are 3D</vt:lpstr>
      <vt:lpstr>Detector pixels are 3D</vt:lpstr>
      <vt:lpstr>Detector pixels are 3D</vt:lpstr>
      <vt:lpstr>Oh! SHSSS!   how do we get rid of it?</vt:lpstr>
      <vt:lpstr>Two wavelengths are better than one</vt:lpstr>
      <vt:lpstr>S-MAD Sample size Dilemma</vt:lpstr>
      <vt:lpstr>PowerPoint Presentation</vt:lpstr>
      <vt:lpstr>Darwin’s Formula</vt:lpstr>
      <vt:lpstr>The “partiality problem” at XFEL</vt:lpstr>
      <vt:lpstr>PowerPoint Presentation</vt:lpstr>
      <vt:lpstr>Osculating Ewald Spheres</vt:lpstr>
      <vt:lpstr>PowerPoint Presentation</vt:lpstr>
      <vt:lpstr>The Way Forward:</vt:lpstr>
      <vt:lpstr>Averaging doesn’t always reduce error</vt:lpstr>
      <vt:lpstr>Optimum sample size w/o rad dam</vt:lpstr>
      <vt:lpstr>Where do photons go?</vt:lpstr>
      <vt:lpstr>Where do photons go?</vt:lpstr>
      <vt:lpstr>Where do photons go?</vt:lpstr>
      <vt:lpstr>Scattering/absorption “rules”:</vt:lpstr>
      <vt:lpstr>PowerPoint Presentation</vt:lpstr>
      <vt:lpstr>PowerPoint Presentation</vt:lpstr>
      <vt:lpstr>PowerPoint Presentation</vt:lpstr>
      <vt:lpstr>PowerPoint Presentation</vt:lpstr>
      <vt:lpstr>PowerPoint Presentation</vt:lpstr>
      <vt:lpstr>attenuation correction</vt:lpstr>
      <vt:lpstr>attenuation correction</vt:lpstr>
      <vt:lpstr>attenuation correction</vt:lpstr>
      <vt:lpstr>attenuation correction</vt:lpstr>
      <vt:lpstr>100% SeMet incorporation</vt:lpstr>
      <vt:lpstr>100% S -Met incorporation</vt:lpstr>
      <vt:lpstr>Solved Structure Accuracy</vt:lpstr>
      <vt:lpstr>Solved Structure Accuracy</vt:lpstr>
      <vt:lpstr>Solved Structure Accuracy</vt:lpstr>
      <vt:lpstr>Solved Structure Accuracy</vt:lpstr>
      <vt:lpstr>PowerPoint Presentation</vt:lpstr>
      <vt:lpstr>SHSSS: CCD vs PAD</vt:lpstr>
      <vt:lpstr>PowerPoint Presentation</vt:lpstr>
      <vt:lpstr>CCD calibration: 7235 eV</vt:lpstr>
      <vt:lpstr>CCD calibration: 7247 eV</vt:lpstr>
      <vt:lpstr>Detector calibration: 7247 eV</vt:lpstr>
      <vt:lpstr>Detector calibration: 7235 eV</vt:lpstr>
      <vt:lpstr>ADSC Q315r SN 926 (ALS 8.3.1)</vt:lpstr>
      <vt:lpstr>PowerPoint Presentation</vt:lpstr>
      <vt:lpstr>ADSC Q315r SN                 )</vt:lpstr>
      <vt:lpstr>Detector calibration</vt:lpstr>
      <vt:lpstr>PowerPoint Presentation</vt:lpstr>
      <vt:lpstr>PowerPoint Presentation</vt:lpstr>
      <vt:lpstr>PowerPoint Presentation</vt:lpstr>
      <vt:lpstr>SHSSS for MX spots</vt:lpstr>
      <vt:lpstr>SHSSS for MX spots</vt:lpstr>
      <vt:lpstr>SHSSS for MX spots</vt:lpstr>
      <vt:lpstr>Discerning Na+ from Mg++</vt:lpstr>
      <vt:lpstr>SHSSS: CCD vs PAD</vt:lpstr>
      <vt:lpstr>HPAD calibration</vt:lpstr>
      <vt:lpstr>HPAD      vs       mmPAD</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140</cp:revision>
  <dcterms:created xsi:type="dcterms:W3CDTF">2015-02-10T18:25:02Z</dcterms:created>
  <dcterms:modified xsi:type="dcterms:W3CDTF">2015-03-17T02:33:48Z</dcterms:modified>
</cp:coreProperties>
</file>